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92" r:id="rId2"/>
    <p:sldId id="257" r:id="rId3"/>
    <p:sldId id="256" r:id="rId4"/>
    <p:sldId id="258" r:id="rId5"/>
    <p:sldId id="282" r:id="rId6"/>
    <p:sldId id="260" r:id="rId7"/>
    <p:sldId id="262" r:id="rId8"/>
    <p:sldId id="263" r:id="rId9"/>
    <p:sldId id="295" r:id="rId10"/>
    <p:sldId id="261" r:id="rId11"/>
    <p:sldId id="265" r:id="rId12"/>
    <p:sldId id="304" r:id="rId13"/>
    <p:sldId id="305" r:id="rId14"/>
    <p:sldId id="264" r:id="rId15"/>
    <p:sldId id="259" r:id="rId16"/>
    <p:sldId id="268" r:id="rId17"/>
    <p:sldId id="306" r:id="rId18"/>
    <p:sldId id="307" r:id="rId19"/>
    <p:sldId id="266" r:id="rId20"/>
    <p:sldId id="296" r:id="rId21"/>
    <p:sldId id="297" r:id="rId22"/>
    <p:sldId id="267" r:id="rId23"/>
    <p:sldId id="270" r:id="rId24"/>
    <p:sldId id="301" r:id="rId25"/>
    <p:sldId id="308" r:id="rId26"/>
    <p:sldId id="299" r:id="rId27"/>
    <p:sldId id="302" r:id="rId28"/>
    <p:sldId id="309" r:id="rId29"/>
    <p:sldId id="310" r:id="rId30"/>
    <p:sldId id="311" r:id="rId31"/>
    <p:sldId id="312" r:id="rId32"/>
    <p:sldId id="313" r:id="rId33"/>
    <p:sldId id="314" r:id="rId34"/>
    <p:sldId id="281" r:id="rId35"/>
    <p:sldId id="287" r:id="rId36"/>
    <p:sldId id="283" r:id="rId37"/>
    <p:sldId id="316" r:id="rId38"/>
    <p:sldId id="317" r:id="rId39"/>
    <p:sldId id="285" r:id="rId40"/>
    <p:sldId id="318" r:id="rId41"/>
    <p:sldId id="319" r:id="rId42"/>
    <p:sldId id="320" r:id="rId43"/>
    <p:sldId id="322" r:id="rId44"/>
    <p:sldId id="323" r:id="rId45"/>
    <p:sldId id="324" r:id="rId46"/>
    <p:sldId id="325" r:id="rId47"/>
  </p:sldIdLst>
  <p:sldSz cx="9144000" cy="5143500" type="screen16x9"/>
  <p:notesSz cx="6858000" cy="9144000"/>
  <p:embeddedFontLst>
    <p:embeddedFont>
      <p:font typeface="#9Slide03 Arima Madurai Black" panose="020B0604020202020204" charset="0"/>
      <p:bold r:id="rId49"/>
    </p:embeddedFont>
    <p:embeddedFont>
      <p:font typeface="Bebas Neue" panose="020B0604020202020204" charset="0"/>
      <p:regular r:id="rId50"/>
    </p:embeddedFont>
    <p:embeddedFont>
      <p:font typeface="Cambria Math" panose="02040503050406030204" pitchFamily="18" charset="0"/>
      <p:regular r:id="rId51"/>
    </p:embeddedFont>
    <p:embeddedFont>
      <p:font typeface="Fira Sans Black" panose="020B0A03050000020004" pitchFamily="34" charset="0"/>
      <p:bold r:id="rId52"/>
      <p:boldItalic r:id="rId53"/>
    </p:embeddedFont>
    <p:embeddedFont>
      <p:font typeface="Fira Sans Condensed Medium" panose="020B0603050000020004" pitchFamily="34" charset="0"/>
      <p:regular r:id="rId54"/>
      <p:italic r:id="rId55"/>
    </p:embeddedFont>
    <p:embeddedFont>
      <p:font typeface="Merriweather" panose="00000500000000000000" pitchFamily="2" charset="0"/>
      <p:regular r:id="rId56"/>
      <p:bold r:id="rId57"/>
      <p:italic r:id="rId58"/>
      <p:boldItalic r:id="rId59"/>
    </p:embeddedFont>
    <p:embeddedFont>
      <p:font typeface="Nunito Light" pitchFamily="2" charset="0"/>
      <p:regular r:id="rId60"/>
      <p:italic r:id="rId61"/>
    </p:embeddedFont>
    <p:embeddedFont>
      <p:font typeface="Open Sans" panose="020B0606030504020204" pitchFamily="34" charset="0"/>
      <p:regular r:id="rId62"/>
      <p:bold r:id="rId63"/>
      <p:italic r:id="rId64"/>
      <p:boldItalic r:id="rId65"/>
    </p:embeddedFont>
    <p:embeddedFont>
      <p:font typeface="PT Sans" panose="020B0503020203020204" pitchFamily="34" charset="0"/>
      <p:regular r:id="rId66"/>
      <p:bold r:id="rId67"/>
      <p:italic r:id="rId68"/>
      <p:boldItalic r:id="rId69"/>
    </p:embeddedFont>
    <p:embeddedFont>
      <p:font typeface="Quicksand" panose="020B0604020202020204" charset="0"/>
      <p:regular r:id="rId70"/>
    </p:embeddedFont>
    <p:embeddedFont>
      <p:font typeface="Quicksand Medium" panose="020B0604020202020204" charset="0"/>
      <p:regular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C27"/>
    <a:srgbClr val="0E2A47"/>
    <a:srgbClr val="FF735C"/>
    <a:srgbClr val="FFC84E"/>
    <a:srgbClr val="FFF2CD"/>
    <a:srgbClr val="A2E6EA"/>
    <a:srgbClr val="FBFBFB"/>
    <a:srgbClr val="D4DEFF"/>
    <a:srgbClr val="E0EFF8"/>
    <a:srgbClr val="D2E8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56" autoAdjust="0"/>
  </p:normalViewPr>
  <p:slideViewPr>
    <p:cSldViewPr snapToGrid="0">
      <p:cViewPr varScale="1">
        <p:scale>
          <a:sx n="85" d="100"/>
          <a:sy n="85" d="100"/>
        </p:scale>
        <p:origin x="76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3.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3.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4bb6a14f04_0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24bb6a14f0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4bb6a14f04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4bb6a14f04_0_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4b8abf29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4b8abf29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24bb6a14f04_0_7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24bb6a14f04_0_7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b8abf29fd_0_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4b8abf29fd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a:p>
            <a:pPr marL="0" lvl="0" indent="0" algn="l" rtl="0">
              <a:spcBef>
                <a:spcPts val="0"/>
              </a:spcBef>
              <a:spcAft>
                <a:spcPts val="0"/>
              </a:spcAft>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4bb6a14f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4bb6a14f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4dda1946d_4_2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4dda1946d_4_2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8425" y="1801100"/>
            <a:ext cx="5114400" cy="15462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7000">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0" name="Google Shape;10;p2"/>
          <p:cNvSpPr txBox="1">
            <a:spLocks noGrp="1"/>
          </p:cNvSpPr>
          <p:nvPr>
            <p:ph type="subTitle" idx="1"/>
          </p:nvPr>
        </p:nvSpPr>
        <p:spPr>
          <a:xfrm>
            <a:off x="3118425" y="3540225"/>
            <a:ext cx="4885200" cy="475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716259" y="-28342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363310">
            <a:off x="4110280" y="14773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950557">
            <a:off x="-1536901" y="-32499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798713" y="-407618"/>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798706" y="-738625"/>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182535" y="1550153"/>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535550" y="1533251"/>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xfrm>
            <a:off x="3882300" y="2079575"/>
            <a:ext cx="4319700" cy="15114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43" name="Google Shape;143;p16"/>
          <p:cNvSpPr txBox="1">
            <a:spLocks noGrp="1"/>
          </p:cNvSpPr>
          <p:nvPr>
            <p:ph type="title" idx="2" hasCustomPrompt="1"/>
          </p:nvPr>
        </p:nvSpPr>
        <p:spPr>
          <a:xfrm>
            <a:off x="5337975" y="898425"/>
            <a:ext cx="1408200" cy="10305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144" name="Google Shape;144;p16"/>
          <p:cNvSpPr txBox="1">
            <a:spLocks noGrp="1"/>
          </p:cNvSpPr>
          <p:nvPr>
            <p:ph type="subTitle" idx="1"/>
          </p:nvPr>
        </p:nvSpPr>
        <p:spPr>
          <a:xfrm>
            <a:off x="3882300" y="3741725"/>
            <a:ext cx="43197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45" name="Google Shape;145;p16"/>
          <p:cNvSpPr/>
          <p:nvPr/>
        </p:nvSpPr>
        <p:spPr>
          <a:xfrm rot="-2104852">
            <a:off x="2915317"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6"/>
          <p:cNvSpPr/>
          <p:nvPr/>
        </p:nvSpPr>
        <p:spPr>
          <a:xfrm rot="10046799">
            <a:off x="5786002"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6"/>
          <p:cNvSpPr/>
          <p:nvPr/>
        </p:nvSpPr>
        <p:spPr>
          <a:xfrm rot="-35">
            <a:off x="-1699892" y="-30800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6"/>
          <p:cNvSpPr/>
          <p:nvPr/>
        </p:nvSpPr>
        <p:spPr>
          <a:xfrm rot="5400000">
            <a:off x="5774463" y="754577"/>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6"/>
          <p:cNvSpPr/>
          <p:nvPr/>
        </p:nvSpPr>
        <p:spPr>
          <a:xfrm rot="-1271719">
            <a:off x="-2847827" y="-32424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6"/>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6"/>
          <p:cNvSpPr/>
          <p:nvPr/>
        </p:nvSpPr>
        <p:spPr>
          <a:xfrm rot="9802955">
            <a:off x="-1136424" y="-506832"/>
            <a:ext cx="5736494" cy="3271350"/>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1882800" y="3100300"/>
            <a:ext cx="5378400" cy="661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Fira Sans Condensed Medium" panose="020B06030500000200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54" name="Google Shape;154;p17"/>
          <p:cNvSpPr txBox="1">
            <a:spLocks noGrp="1"/>
          </p:cNvSpPr>
          <p:nvPr>
            <p:ph type="subTitle" idx="1"/>
          </p:nvPr>
        </p:nvSpPr>
        <p:spPr>
          <a:xfrm>
            <a:off x="1226400" y="1126425"/>
            <a:ext cx="6691200" cy="1863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7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dirty="0"/>
          </a:p>
        </p:txBody>
      </p:sp>
      <p:sp>
        <p:nvSpPr>
          <p:cNvPr id="155" name="Google Shape;155;p17"/>
          <p:cNvSpPr/>
          <p:nvPr/>
        </p:nvSpPr>
        <p:spPr>
          <a:xfrm flipH="1">
            <a:off x="-1667964" y="196522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rot="1469197" flipH="1">
            <a:off x="3730513" y="-2884133"/>
            <a:ext cx="8057270" cy="500880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7"/>
          <p:cNvSpPr/>
          <p:nvPr/>
        </p:nvSpPr>
        <p:spPr>
          <a:xfrm rot="1363310" flipH="1">
            <a:off x="-3252632" y="178346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676192" flipH="1">
            <a:off x="5120150" y="-1964912"/>
            <a:ext cx="8057278" cy="500881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9802955">
            <a:off x="-1478945" y="-22513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rot="-5978568">
            <a:off x="6347339" y="741621"/>
            <a:ext cx="5216563" cy="313564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89"/>
        <p:cNvGrpSpPr/>
        <p:nvPr/>
      </p:nvGrpSpPr>
      <p:grpSpPr>
        <a:xfrm>
          <a:off x="0" y="0"/>
          <a:ext cx="0" cy="0"/>
          <a:chOff x="0" y="0"/>
          <a:chExt cx="0" cy="0"/>
        </a:xfrm>
      </p:grpSpPr>
      <p:sp>
        <p:nvSpPr>
          <p:cNvPr id="190" name="Google Shape;190;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91" name="Google Shape;191;p21"/>
          <p:cNvSpPr txBox="1">
            <a:spLocks noGrp="1"/>
          </p:cNvSpPr>
          <p:nvPr>
            <p:ph type="subTitle" idx="1"/>
          </p:nvPr>
        </p:nvSpPr>
        <p:spPr>
          <a:xfrm>
            <a:off x="4720705"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2" name="Google Shape;192;p21"/>
          <p:cNvSpPr txBox="1">
            <a:spLocks noGrp="1"/>
          </p:cNvSpPr>
          <p:nvPr>
            <p:ph type="subTitle" idx="2"/>
          </p:nvPr>
        </p:nvSpPr>
        <p:spPr>
          <a:xfrm>
            <a:off x="1586800" y="3285625"/>
            <a:ext cx="2836500" cy="116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93" name="Google Shape;193;p21"/>
          <p:cNvSpPr txBox="1">
            <a:spLocks noGrp="1"/>
          </p:cNvSpPr>
          <p:nvPr>
            <p:ph type="subTitle" idx="3"/>
          </p:nvPr>
        </p:nvSpPr>
        <p:spPr>
          <a:xfrm>
            <a:off x="1586793"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94" name="Google Shape;194;p21"/>
          <p:cNvSpPr txBox="1">
            <a:spLocks noGrp="1"/>
          </p:cNvSpPr>
          <p:nvPr>
            <p:ph type="subTitle" idx="4"/>
          </p:nvPr>
        </p:nvSpPr>
        <p:spPr>
          <a:xfrm>
            <a:off x="4720707" y="2906139"/>
            <a:ext cx="28365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95" name="Google Shape;195;p21"/>
          <p:cNvSpPr/>
          <p:nvPr/>
        </p:nvSpPr>
        <p:spPr>
          <a:xfrm rot="-1635480">
            <a:off x="2942843" y="257297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1"/>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1"/>
          <p:cNvSpPr/>
          <p:nvPr/>
        </p:nvSpPr>
        <p:spPr>
          <a:xfrm rot="-3457233">
            <a:off x="-3056307" y="330511"/>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1"/>
          <p:cNvSpPr/>
          <p:nvPr/>
        </p:nvSpPr>
        <p:spPr>
          <a:xfrm rot="-3457233">
            <a:off x="-3185490" y="77852"/>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1"/>
          <p:cNvSpPr/>
          <p:nvPr/>
        </p:nvSpPr>
        <p:spPr>
          <a:xfrm rot="-1635492">
            <a:off x="5250512" y="31048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1"/>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03"/>
        <p:cNvGrpSpPr/>
        <p:nvPr/>
      </p:nvGrpSpPr>
      <p:grpSpPr>
        <a:xfrm>
          <a:off x="0" y="0"/>
          <a:ext cx="0" cy="0"/>
          <a:chOff x="0" y="0"/>
          <a:chExt cx="0" cy="0"/>
        </a:xfrm>
      </p:grpSpPr>
      <p:sp>
        <p:nvSpPr>
          <p:cNvPr id="204" name="Google Shape;20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5" name="Google Shape;205;p22"/>
          <p:cNvSpPr txBox="1">
            <a:spLocks noGrp="1"/>
          </p:cNvSpPr>
          <p:nvPr>
            <p:ph type="subTitle" idx="1"/>
          </p:nvPr>
        </p:nvSpPr>
        <p:spPr>
          <a:xfrm>
            <a:off x="4735382"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6" name="Google Shape;206;p22"/>
          <p:cNvSpPr txBox="1">
            <a:spLocks noGrp="1"/>
          </p:cNvSpPr>
          <p:nvPr>
            <p:ph type="subTitle" idx="2"/>
          </p:nvPr>
        </p:nvSpPr>
        <p:spPr>
          <a:xfrm>
            <a:off x="934918" y="1743825"/>
            <a:ext cx="3473700" cy="2165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07" name="Google Shape;207;p22"/>
          <p:cNvSpPr/>
          <p:nvPr/>
        </p:nvSpPr>
        <p:spPr>
          <a:xfrm rot="2700000" flipH="1">
            <a:off x="-3124979" y="1627198"/>
            <a:ext cx="8641023" cy="493563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2"/>
          <p:cNvSpPr/>
          <p:nvPr/>
        </p:nvSpPr>
        <p:spPr>
          <a:xfrm rot="1700404" flipH="1">
            <a:off x="-4250670"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2"/>
          <p:cNvSpPr/>
          <p:nvPr/>
        </p:nvSpPr>
        <p:spPr>
          <a:xfrm rot="1545229" flipH="1">
            <a:off x="6044619" y="-1619181"/>
            <a:ext cx="5623648" cy="3495973"/>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2"/>
          <p:cNvSpPr/>
          <p:nvPr/>
        </p:nvSpPr>
        <p:spPr>
          <a:xfrm flipH="1">
            <a:off x="4402149" y="-30680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2"/>
          <p:cNvSpPr/>
          <p:nvPr/>
        </p:nvSpPr>
        <p:spPr>
          <a:xfrm rot="8100000" flipH="1">
            <a:off x="8421918" y="-1011986"/>
            <a:ext cx="869030" cy="4025333"/>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2"/>
          <p:cNvSpPr/>
          <p:nvPr/>
        </p:nvSpPr>
        <p:spPr>
          <a:xfrm rot="3709472" flipH="1">
            <a:off x="-1583857" y="3506496"/>
            <a:ext cx="3082441" cy="719860"/>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13"/>
        <p:cNvGrpSpPr/>
        <p:nvPr/>
      </p:nvGrpSpPr>
      <p:grpSpPr>
        <a:xfrm>
          <a:off x="0" y="0"/>
          <a:ext cx="0" cy="0"/>
          <a:chOff x="0" y="0"/>
          <a:chExt cx="0" cy="0"/>
        </a:xfrm>
      </p:grpSpPr>
      <p:sp>
        <p:nvSpPr>
          <p:cNvPr id="214" name="Google Shape;214;p23"/>
          <p:cNvSpPr/>
          <p:nvPr/>
        </p:nvSpPr>
        <p:spPr>
          <a:xfrm rot="-1857971">
            <a:off x="2955639" y="3004852"/>
            <a:ext cx="8640966"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rot="10046799">
            <a:off x="5854252" y="229151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rot="-2141514">
            <a:off x="-4932874" y="-279655"/>
            <a:ext cx="805731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rot="-10624511">
            <a:off x="-1510568" y="-89723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rot="-10624511">
            <a:off x="-1131230" y="-96508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22" name="Google Shape;222;p23"/>
          <p:cNvSpPr txBox="1">
            <a:spLocks noGrp="1"/>
          </p:cNvSpPr>
          <p:nvPr>
            <p:ph type="subTitle" idx="1"/>
          </p:nvPr>
        </p:nvSpPr>
        <p:spPr>
          <a:xfrm>
            <a:off x="93762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3" name="Google Shape;223;p23"/>
          <p:cNvSpPr txBox="1">
            <a:spLocks noGrp="1"/>
          </p:cNvSpPr>
          <p:nvPr>
            <p:ph type="subTitle" idx="2"/>
          </p:nvPr>
        </p:nvSpPr>
        <p:spPr>
          <a:xfrm>
            <a:off x="3484347"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4" name="Google Shape;224;p23"/>
          <p:cNvSpPr txBox="1">
            <a:spLocks noGrp="1"/>
          </p:cNvSpPr>
          <p:nvPr>
            <p:ph type="subTitle" idx="3"/>
          </p:nvPr>
        </p:nvSpPr>
        <p:spPr>
          <a:xfrm>
            <a:off x="6031075" y="3678200"/>
            <a:ext cx="2175300" cy="92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25" name="Google Shape;225;p23"/>
          <p:cNvSpPr txBox="1">
            <a:spLocks noGrp="1"/>
          </p:cNvSpPr>
          <p:nvPr>
            <p:ph type="subTitle" idx="4"/>
          </p:nvPr>
        </p:nvSpPr>
        <p:spPr>
          <a:xfrm>
            <a:off x="93762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226" name="Google Shape;226;p23"/>
          <p:cNvSpPr txBox="1">
            <a:spLocks noGrp="1"/>
          </p:cNvSpPr>
          <p:nvPr>
            <p:ph type="subTitle" idx="5"/>
          </p:nvPr>
        </p:nvSpPr>
        <p:spPr>
          <a:xfrm>
            <a:off x="3484350"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227" name="Google Shape;227;p23"/>
          <p:cNvSpPr txBox="1">
            <a:spLocks noGrp="1"/>
          </p:cNvSpPr>
          <p:nvPr>
            <p:ph type="subTitle" idx="6"/>
          </p:nvPr>
        </p:nvSpPr>
        <p:spPr>
          <a:xfrm>
            <a:off x="6031075" y="3306998"/>
            <a:ext cx="21753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28"/>
        <p:cNvGrpSpPr/>
        <p:nvPr/>
      </p:nvGrpSpPr>
      <p:grpSpPr>
        <a:xfrm>
          <a:off x="0" y="0"/>
          <a:ext cx="0" cy="0"/>
          <a:chOff x="0" y="0"/>
          <a:chExt cx="0" cy="0"/>
        </a:xfrm>
      </p:grpSpPr>
      <p:sp>
        <p:nvSpPr>
          <p:cNvPr id="229" name="Google Shape;229;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0" name="Google Shape;230;p24"/>
          <p:cNvSpPr txBox="1">
            <a:spLocks noGrp="1"/>
          </p:cNvSpPr>
          <p:nvPr>
            <p:ph type="subTitle" idx="1"/>
          </p:nvPr>
        </p:nvSpPr>
        <p:spPr>
          <a:xfrm>
            <a:off x="1087357"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1" name="Google Shape;231;p24"/>
          <p:cNvSpPr txBox="1">
            <a:spLocks noGrp="1"/>
          </p:cNvSpPr>
          <p:nvPr>
            <p:ph type="subTitle" idx="2"/>
          </p:nvPr>
        </p:nvSpPr>
        <p:spPr>
          <a:xfrm>
            <a:off x="4735343" y="1842900"/>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2" name="Google Shape;232;p24"/>
          <p:cNvSpPr txBox="1">
            <a:spLocks noGrp="1"/>
          </p:cNvSpPr>
          <p:nvPr>
            <p:ph type="subTitle" idx="3"/>
          </p:nvPr>
        </p:nvSpPr>
        <p:spPr>
          <a:xfrm>
            <a:off x="1087357"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3" name="Google Shape;233;p24"/>
          <p:cNvSpPr txBox="1">
            <a:spLocks noGrp="1"/>
          </p:cNvSpPr>
          <p:nvPr>
            <p:ph type="subTitle" idx="4"/>
          </p:nvPr>
        </p:nvSpPr>
        <p:spPr>
          <a:xfrm>
            <a:off x="4735343" y="3485775"/>
            <a:ext cx="3321300" cy="9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4" name="Google Shape;234;p24"/>
          <p:cNvSpPr txBox="1">
            <a:spLocks noGrp="1"/>
          </p:cNvSpPr>
          <p:nvPr>
            <p:ph type="subTitle" idx="5"/>
          </p:nvPr>
        </p:nvSpPr>
        <p:spPr>
          <a:xfrm>
            <a:off x="108735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5" name="Google Shape;235;p24"/>
          <p:cNvSpPr txBox="1">
            <a:spLocks noGrp="1"/>
          </p:cNvSpPr>
          <p:nvPr>
            <p:ph type="subTitle" idx="6"/>
          </p:nvPr>
        </p:nvSpPr>
        <p:spPr>
          <a:xfrm>
            <a:off x="108735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6" name="Google Shape;236;p24"/>
          <p:cNvSpPr txBox="1">
            <a:spLocks noGrp="1"/>
          </p:cNvSpPr>
          <p:nvPr>
            <p:ph type="subTitle" idx="7"/>
          </p:nvPr>
        </p:nvSpPr>
        <p:spPr>
          <a:xfrm>
            <a:off x="4735337" y="1489700"/>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7" name="Google Shape;237;p24"/>
          <p:cNvSpPr txBox="1">
            <a:spLocks noGrp="1"/>
          </p:cNvSpPr>
          <p:nvPr>
            <p:ph type="subTitle" idx="8"/>
          </p:nvPr>
        </p:nvSpPr>
        <p:spPr>
          <a:xfrm>
            <a:off x="4735337" y="3132675"/>
            <a:ext cx="3321300" cy="50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38" name="Google Shape;238;p24"/>
          <p:cNvSpPr/>
          <p:nvPr/>
        </p:nvSpPr>
        <p:spPr>
          <a:xfrm rot="9164520">
            <a:off x="-2458727" y="-255958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39" name="Google Shape;239;p24"/>
          <p:cNvSpPr/>
          <p:nvPr/>
        </p:nvSpPr>
        <p:spPr>
          <a:xfrm rot="7342801">
            <a:off x="5374880" y="1772371"/>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0" name="Google Shape;240;p24"/>
          <p:cNvSpPr/>
          <p:nvPr/>
        </p:nvSpPr>
        <p:spPr>
          <a:xfrm rot="7774100">
            <a:off x="-3950002" y="-1324765"/>
            <a:ext cx="8640932" cy="493561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1" name="Google Shape;241;p24"/>
          <p:cNvSpPr/>
          <p:nvPr/>
        </p:nvSpPr>
        <p:spPr>
          <a:xfrm rot="8293387">
            <a:off x="5053102" y="2157304"/>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2" name="Google Shape;242;p24"/>
          <p:cNvSpPr/>
          <p:nvPr/>
        </p:nvSpPr>
        <p:spPr>
          <a:xfrm rot="7342767">
            <a:off x="4683715" y="972913"/>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3" name="Google Shape;243;p24"/>
          <p:cNvSpPr/>
          <p:nvPr/>
        </p:nvSpPr>
        <p:spPr>
          <a:xfrm rot="7342767">
            <a:off x="4405850" y="4107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4" name="Google Shape;244;p24"/>
          <p:cNvSpPr/>
          <p:nvPr/>
        </p:nvSpPr>
        <p:spPr>
          <a:xfrm rot="9164508">
            <a:off x="-3135018" y="-12204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45" name="Google Shape;245;p24"/>
          <p:cNvSpPr/>
          <p:nvPr/>
        </p:nvSpPr>
        <p:spPr>
          <a:xfrm rot="9164508">
            <a:off x="-3292815" y="-154520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46"/>
        <p:cNvGrpSpPr/>
        <p:nvPr/>
      </p:nvGrpSpPr>
      <p:grpSpPr>
        <a:xfrm>
          <a:off x="0" y="0"/>
          <a:ext cx="0" cy="0"/>
          <a:chOff x="0" y="0"/>
          <a:chExt cx="0" cy="0"/>
        </a:xfrm>
      </p:grpSpPr>
      <p:sp>
        <p:nvSpPr>
          <p:cNvPr id="247" name="Google Shape;247;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48" name="Google Shape;248;p25"/>
          <p:cNvSpPr txBox="1">
            <a:spLocks noGrp="1"/>
          </p:cNvSpPr>
          <p:nvPr>
            <p:ph type="subTitle" idx="1"/>
          </p:nvPr>
        </p:nvSpPr>
        <p:spPr>
          <a:xfrm>
            <a:off x="719934"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49" name="Google Shape;249;p25"/>
          <p:cNvSpPr txBox="1">
            <a:spLocks noGrp="1"/>
          </p:cNvSpPr>
          <p:nvPr>
            <p:ph type="subTitle" idx="2"/>
          </p:nvPr>
        </p:nvSpPr>
        <p:spPr>
          <a:xfrm>
            <a:off x="3394650"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0" name="Google Shape;250;p25"/>
          <p:cNvSpPr txBox="1">
            <a:spLocks noGrp="1"/>
          </p:cNvSpPr>
          <p:nvPr>
            <p:ph type="subTitle" idx="3"/>
          </p:nvPr>
        </p:nvSpPr>
        <p:spPr>
          <a:xfrm>
            <a:off x="719934"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1" name="Google Shape;251;p25"/>
          <p:cNvSpPr txBox="1">
            <a:spLocks noGrp="1"/>
          </p:cNvSpPr>
          <p:nvPr>
            <p:ph type="subTitle" idx="4"/>
          </p:nvPr>
        </p:nvSpPr>
        <p:spPr>
          <a:xfrm>
            <a:off x="3394650"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2" name="Google Shape;252;p25"/>
          <p:cNvSpPr txBox="1">
            <a:spLocks noGrp="1"/>
          </p:cNvSpPr>
          <p:nvPr>
            <p:ph type="subTitle" idx="5"/>
          </p:nvPr>
        </p:nvSpPr>
        <p:spPr>
          <a:xfrm>
            <a:off x="6069366" y="2149201"/>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3" name="Google Shape;253;p25"/>
          <p:cNvSpPr txBox="1">
            <a:spLocks noGrp="1"/>
          </p:cNvSpPr>
          <p:nvPr>
            <p:ph type="subTitle" idx="6"/>
          </p:nvPr>
        </p:nvSpPr>
        <p:spPr>
          <a:xfrm>
            <a:off x="6069366" y="3503225"/>
            <a:ext cx="23547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54" name="Google Shape;254;p25"/>
          <p:cNvSpPr txBox="1">
            <a:spLocks noGrp="1"/>
          </p:cNvSpPr>
          <p:nvPr>
            <p:ph type="subTitle" idx="7"/>
          </p:nvPr>
        </p:nvSpPr>
        <p:spPr>
          <a:xfrm>
            <a:off x="724734"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5" name="Google Shape;255;p25"/>
          <p:cNvSpPr txBox="1">
            <a:spLocks noGrp="1"/>
          </p:cNvSpPr>
          <p:nvPr>
            <p:ph type="subTitle" idx="8"/>
          </p:nvPr>
        </p:nvSpPr>
        <p:spPr>
          <a:xfrm>
            <a:off x="3399450"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6" name="Google Shape;256;p25"/>
          <p:cNvSpPr txBox="1">
            <a:spLocks noGrp="1"/>
          </p:cNvSpPr>
          <p:nvPr>
            <p:ph type="subTitle" idx="9"/>
          </p:nvPr>
        </p:nvSpPr>
        <p:spPr>
          <a:xfrm>
            <a:off x="6074166" y="1780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7" name="Google Shape;257;p25"/>
          <p:cNvSpPr txBox="1">
            <a:spLocks noGrp="1"/>
          </p:cNvSpPr>
          <p:nvPr>
            <p:ph type="subTitle" idx="13"/>
          </p:nvPr>
        </p:nvSpPr>
        <p:spPr>
          <a:xfrm>
            <a:off x="724734"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8" name="Google Shape;258;p25"/>
          <p:cNvSpPr txBox="1">
            <a:spLocks noGrp="1"/>
          </p:cNvSpPr>
          <p:nvPr>
            <p:ph type="subTitle" idx="14"/>
          </p:nvPr>
        </p:nvSpPr>
        <p:spPr>
          <a:xfrm>
            <a:off x="3399450"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59" name="Google Shape;259;p25"/>
          <p:cNvSpPr txBox="1">
            <a:spLocks noGrp="1"/>
          </p:cNvSpPr>
          <p:nvPr>
            <p:ph type="subTitle" idx="15"/>
          </p:nvPr>
        </p:nvSpPr>
        <p:spPr>
          <a:xfrm>
            <a:off x="6074166" y="3134836"/>
            <a:ext cx="2345100" cy="502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Quicksand"/>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algn="ctr" rtl="0">
              <a:lnSpc>
                <a:spcPct val="100000"/>
              </a:lnSpc>
              <a:spcBef>
                <a:spcPts val="0"/>
              </a:spcBef>
              <a:spcAft>
                <a:spcPts val="0"/>
              </a:spcAft>
              <a:buSzPts val="2400"/>
              <a:buFont typeface="Quicksand"/>
              <a:buNone/>
              <a:defRPr sz="2400">
                <a:latin typeface="Quicksand"/>
                <a:ea typeface="Quicksand"/>
                <a:cs typeface="Quicksand"/>
                <a:sym typeface="Quicksand"/>
              </a:defRPr>
            </a:lvl2pPr>
            <a:lvl3pPr lvl="2" algn="ctr" rtl="0">
              <a:lnSpc>
                <a:spcPct val="100000"/>
              </a:lnSpc>
              <a:spcBef>
                <a:spcPts val="0"/>
              </a:spcBef>
              <a:spcAft>
                <a:spcPts val="0"/>
              </a:spcAft>
              <a:buSzPts val="2400"/>
              <a:buFont typeface="Quicksand"/>
              <a:buNone/>
              <a:defRPr sz="2400">
                <a:latin typeface="Quicksand"/>
                <a:ea typeface="Quicksand"/>
                <a:cs typeface="Quicksand"/>
                <a:sym typeface="Quicksand"/>
              </a:defRPr>
            </a:lvl3pPr>
            <a:lvl4pPr lvl="3" algn="ctr" rtl="0">
              <a:lnSpc>
                <a:spcPct val="100000"/>
              </a:lnSpc>
              <a:spcBef>
                <a:spcPts val="0"/>
              </a:spcBef>
              <a:spcAft>
                <a:spcPts val="0"/>
              </a:spcAft>
              <a:buSzPts val="2400"/>
              <a:buFont typeface="Quicksand"/>
              <a:buNone/>
              <a:defRPr sz="2400">
                <a:latin typeface="Quicksand"/>
                <a:ea typeface="Quicksand"/>
                <a:cs typeface="Quicksand"/>
                <a:sym typeface="Quicksand"/>
              </a:defRPr>
            </a:lvl4pPr>
            <a:lvl5pPr lvl="4" algn="ctr" rtl="0">
              <a:lnSpc>
                <a:spcPct val="100000"/>
              </a:lnSpc>
              <a:spcBef>
                <a:spcPts val="0"/>
              </a:spcBef>
              <a:spcAft>
                <a:spcPts val="0"/>
              </a:spcAft>
              <a:buSzPts val="2400"/>
              <a:buFont typeface="Quicksand"/>
              <a:buNone/>
              <a:defRPr sz="2400">
                <a:latin typeface="Quicksand"/>
                <a:ea typeface="Quicksand"/>
                <a:cs typeface="Quicksand"/>
                <a:sym typeface="Quicksand"/>
              </a:defRPr>
            </a:lvl5pPr>
            <a:lvl6pPr lvl="5" algn="ctr" rtl="0">
              <a:lnSpc>
                <a:spcPct val="100000"/>
              </a:lnSpc>
              <a:spcBef>
                <a:spcPts val="0"/>
              </a:spcBef>
              <a:spcAft>
                <a:spcPts val="0"/>
              </a:spcAft>
              <a:buSzPts val="2400"/>
              <a:buFont typeface="Quicksand"/>
              <a:buNone/>
              <a:defRPr sz="2400">
                <a:latin typeface="Quicksand"/>
                <a:ea typeface="Quicksand"/>
                <a:cs typeface="Quicksand"/>
                <a:sym typeface="Quicksand"/>
              </a:defRPr>
            </a:lvl6pPr>
            <a:lvl7pPr lvl="6" algn="ctr" rtl="0">
              <a:lnSpc>
                <a:spcPct val="100000"/>
              </a:lnSpc>
              <a:spcBef>
                <a:spcPts val="0"/>
              </a:spcBef>
              <a:spcAft>
                <a:spcPts val="0"/>
              </a:spcAft>
              <a:buSzPts val="2400"/>
              <a:buFont typeface="Quicksand"/>
              <a:buNone/>
              <a:defRPr sz="2400">
                <a:latin typeface="Quicksand"/>
                <a:ea typeface="Quicksand"/>
                <a:cs typeface="Quicksand"/>
                <a:sym typeface="Quicksand"/>
              </a:defRPr>
            </a:lvl7pPr>
            <a:lvl8pPr lvl="7" algn="ctr" rtl="0">
              <a:lnSpc>
                <a:spcPct val="100000"/>
              </a:lnSpc>
              <a:spcBef>
                <a:spcPts val="0"/>
              </a:spcBef>
              <a:spcAft>
                <a:spcPts val="0"/>
              </a:spcAft>
              <a:buSzPts val="2400"/>
              <a:buFont typeface="Quicksand"/>
              <a:buNone/>
              <a:defRPr sz="2400">
                <a:latin typeface="Quicksand"/>
                <a:ea typeface="Quicksand"/>
                <a:cs typeface="Quicksand"/>
                <a:sym typeface="Quicksand"/>
              </a:defRPr>
            </a:lvl8pPr>
            <a:lvl9pPr lvl="8" algn="ctr" rtl="0">
              <a:lnSpc>
                <a:spcPct val="100000"/>
              </a:lnSpc>
              <a:spcBef>
                <a:spcPts val="0"/>
              </a:spcBef>
              <a:spcAft>
                <a:spcPts val="0"/>
              </a:spcAft>
              <a:buSzPts val="2400"/>
              <a:buFont typeface="Quicksand"/>
              <a:buNone/>
              <a:defRPr sz="2400">
                <a:latin typeface="Quicksand"/>
                <a:ea typeface="Quicksand"/>
                <a:cs typeface="Quicksand"/>
                <a:sym typeface="Quicksand"/>
              </a:defRPr>
            </a:lvl9pPr>
          </a:lstStyle>
          <a:p>
            <a:endParaRPr dirty="0"/>
          </a:p>
        </p:txBody>
      </p:sp>
      <p:sp>
        <p:nvSpPr>
          <p:cNvPr id="260" name="Google Shape;260;p25"/>
          <p:cNvSpPr/>
          <p:nvPr/>
        </p:nvSpPr>
        <p:spPr>
          <a:xfrm rot="2104852" flipH="1">
            <a:off x="-2346033" y="3047755"/>
            <a:ext cx="8641018" cy="4935631"/>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1" name="Google Shape;261;p25"/>
          <p:cNvSpPr/>
          <p:nvPr/>
        </p:nvSpPr>
        <p:spPr>
          <a:xfrm rot="-10046799" flipH="1">
            <a:off x="-4632946" y="2362269"/>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2" name="Google Shape;262;p25"/>
          <p:cNvSpPr/>
          <p:nvPr/>
        </p:nvSpPr>
        <p:spPr>
          <a:xfrm rot="35" flipH="1">
            <a:off x="2700461" y="-3232414"/>
            <a:ext cx="8057334"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3" name="Google Shape;263;p25"/>
          <p:cNvSpPr/>
          <p:nvPr/>
        </p:nvSpPr>
        <p:spPr>
          <a:xfrm rot="1271719" flipH="1">
            <a:off x="4077087" y="-3394871"/>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4" name="Google Shape;264;p25"/>
          <p:cNvSpPr/>
          <p:nvPr/>
        </p:nvSpPr>
        <p:spPr>
          <a:xfrm rot="-9802955" flipH="1">
            <a:off x="5636965" y="-591380"/>
            <a:ext cx="5216658" cy="3135641"/>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
        <p:nvSpPr>
          <p:cNvPr id="265" name="Google Shape;265;p25"/>
          <p:cNvSpPr/>
          <p:nvPr/>
        </p:nvSpPr>
        <p:spPr>
          <a:xfrm rot="1084868" flipH="1">
            <a:off x="-1028634" y="3966851"/>
            <a:ext cx="5736608" cy="327134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Fira Sans Condensed Medium" panose="020B0603050000020004" pitchFamily="34" charset="0"/>
              <a:ea typeface="Quicksand"/>
              <a:cs typeface="Quicksand"/>
              <a:sym typeface="Quicksan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6"/>
        <p:cNvGrpSpPr/>
        <p:nvPr/>
      </p:nvGrpSpPr>
      <p:grpSpPr>
        <a:xfrm>
          <a:off x="0" y="0"/>
          <a:ext cx="0" cy="0"/>
          <a:chOff x="0" y="0"/>
          <a:chExt cx="0" cy="0"/>
        </a:xfrm>
      </p:grpSpPr>
      <p:sp>
        <p:nvSpPr>
          <p:cNvPr id="267" name="Google Shape;267;p26"/>
          <p:cNvSpPr txBox="1">
            <a:spLocks noGrp="1"/>
          </p:cNvSpPr>
          <p:nvPr>
            <p:ph type="title" hasCustomPrompt="1"/>
          </p:nvPr>
        </p:nvSpPr>
        <p:spPr>
          <a:xfrm>
            <a:off x="713225" y="1299912"/>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68" name="Google Shape;268;p26"/>
          <p:cNvSpPr txBox="1">
            <a:spLocks noGrp="1"/>
          </p:cNvSpPr>
          <p:nvPr>
            <p:ph type="subTitle" idx="1"/>
          </p:nvPr>
        </p:nvSpPr>
        <p:spPr>
          <a:xfrm>
            <a:off x="713225" y="1988829"/>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panose="020B0503020203020204"/>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dirty="0"/>
          </a:p>
        </p:txBody>
      </p:sp>
      <p:sp>
        <p:nvSpPr>
          <p:cNvPr id="269" name="Google Shape;269;p26"/>
          <p:cNvSpPr txBox="1">
            <a:spLocks noGrp="1"/>
          </p:cNvSpPr>
          <p:nvPr>
            <p:ph type="title" idx="2" hasCustomPrompt="1"/>
          </p:nvPr>
        </p:nvSpPr>
        <p:spPr>
          <a:xfrm>
            <a:off x="4674699" y="1299900"/>
            <a:ext cx="3756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0" name="Google Shape;270;p26"/>
          <p:cNvSpPr txBox="1">
            <a:spLocks noGrp="1"/>
          </p:cNvSpPr>
          <p:nvPr>
            <p:ph type="subTitle" idx="3"/>
          </p:nvPr>
        </p:nvSpPr>
        <p:spPr>
          <a:xfrm>
            <a:off x="4674699" y="1988816"/>
            <a:ext cx="3756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panose="020B0503020203020204"/>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dirty="0"/>
          </a:p>
        </p:txBody>
      </p:sp>
      <p:sp>
        <p:nvSpPr>
          <p:cNvPr id="271" name="Google Shape;271;p26"/>
          <p:cNvSpPr txBox="1">
            <a:spLocks noGrp="1"/>
          </p:cNvSpPr>
          <p:nvPr>
            <p:ph type="title" idx="4" hasCustomPrompt="1"/>
          </p:nvPr>
        </p:nvSpPr>
        <p:spPr>
          <a:xfrm>
            <a:off x="2604347" y="2842655"/>
            <a:ext cx="38670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72" name="Google Shape;272;p26"/>
          <p:cNvSpPr txBox="1">
            <a:spLocks noGrp="1"/>
          </p:cNvSpPr>
          <p:nvPr>
            <p:ph type="subTitle" idx="5"/>
          </p:nvPr>
        </p:nvSpPr>
        <p:spPr>
          <a:xfrm>
            <a:off x="2604347" y="3531576"/>
            <a:ext cx="3867000" cy="598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panose="020B0503020203020204"/>
              <a:buNone/>
              <a:defRPr sz="16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a:endParaRPr dirty="0"/>
          </a:p>
        </p:txBody>
      </p:sp>
      <p:sp>
        <p:nvSpPr>
          <p:cNvPr id="273" name="Google Shape;273;p26"/>
          <p:cNvSpPr/>
          <p:nvPr/>
        </p:nvSpPr>
        <p:spPr>
          <a:xfrm rot="10323072" flipH="1">
            <a:off x="-46310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rot="-8979179" flipH="1">
            <a:off x="4407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rot="10800000" flipH="1">
            <a:off x="-24093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rot="-10100240" flipH="1">
            <a:off x="3883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rot="10624511" flipH="1">
            <a:off x="4336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rot="10624511" flipH="1">
            <a:off x="-21899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08"/>
        <p:cNvGrpSpPr/>
        <p:nvPr/>
      </p:nvGrpSpPr>
      <p:grpSpPr>
        <a:xfrm>
          <a:off x="0" y="0"/>
          <a:ext cx="0" cy="0"/>
          <a:chOff x="0" y="0"/>
          <a:chExt cx="0" cy="0"/>
        </a:xfrm>
      </p:grpSpPr>
      <p:sp>
        <p:nvSpPr>
          <p:cNvPr id="309" name="Google Shape;309;p29"/>
          <p:cNvSpPr/>
          <p:nvPr/>
        </p:nvSpPr>
        <p:spPr>
          <a:xfrm rot="-1635480">
            <a:off x="3136868" y="2326021"/>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9"/>
          <p:cNvSpPr/>
          <p:nvPr/>
        </p:nvSpPr>
        <p:spPr>
          <a:xfrm rot="-3457199">
            <a:off x="-3989576" y="-2537708"/>
            <a:ext cx="8057305" cy="500881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9"/>
          <p:cNvSpPr/>
          <p:nvPr/>
        </p:nvSpPr>
        <p:spPr>
          <a:xfrm rot="-2586851">
            <a:off x="4593598" y="632631"/>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9"/>
          <p:cNvSpPr/>
          <p:nvPr/>
        </p:nvSpPr>
        <p:spPr>
          <a:xfrm rot="-2506613">
            <a:off x="-3667782" y="-2922610"/>
            <a:ext cx="8057288"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9"/>
          <p:cNvSpPr/>
          <p:nvPr/>
        </p:nvSpPr>
        <p:spPr>
          <a:xfrm rot="-3457233">
            <a:off x="-3091582" y="-39889"/>
            <a:ext cx="7815202" cy="2940054"/>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9"/>
          <p:cNvSpPr/>
          <p:nvPr/>
        </p:nvSpPr>
        <p:spPr>
          <a:xfrm rot="-3457233">
            <a:off x="-3295115" y="-57248"/>
            <a:ext cx="8222248" cy="3754878"/>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9"/>
          <p:cNvSpPr/>
          <p:nvPr/>
        </p:nvSpPr>
        <p:spPr>
          <a:xfrm rot="-1635492">
            <a:off x="5162312" y="610334"/>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9"/>
          <p:cNvSpPr/>
          <p:nvPr/>
        </p:nvSpPr>
        <p:spPr>
          <a:xfrm rot="-1635492">
            <a:off x="4678167" y="41219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17"/>
        <p:cNvGrpSpPr/>
        <p:nvPr/>
      </p:nvGrpSpPr>
      <p:grpSpPr>
        <a:xfrm>
          <a:off x="0" y="0"/>
          <a:ext cx="0" cy="0"/>
          <a:chOff x="0" y="0"/>
          <a:chExt cx="0" cy="0"/>
        </a:xfrm>
      </p:grpSpPr>
      <p:sp>
        <p:nvSpPr>
          <p:cNvPr id="318" name="Google Shape;318;p30"/>
          <p:cNvSpPr/>
          <p:nvPr/>
        </p:nvSpPr>
        <p:spPr>
          <a:xfrm rot="9164520">
            <a:off x="-2335252" y="-3265139"/>
            <a:ext cx="8640992" cy="493564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rot="9653192">
            <a:off x="3107019" y="3336275"/>
            <a:ext cx="8057288" cy="5008801"/>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rot="8213149">
            <a:off x="-3791917" y="-1571706"/>
            <a:ext cx="8640928"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rot="10603783">
            <a:off x="2615548" y="3437141"/>
            <a:ext cx="8057282" cy="5008785"/>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0"/>
          <p:cNvSpPr/>
          <p:nvPr/>
        </p:nvSpPr>
        <p:spPr>
          <a:xfrm rot="9653180">
            <a:off x="3531333" y="2741723"/>
            <a:ext cx="7815075" cy="2940007"/>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rot="9164508">
            <a:off x="-3046818" y="-1767255"/>
            <a:ext cx="7327114" cy="5153450"/>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0"/>
          <p:cNvSpPr/>
          <p:nvPr/>
        </p:nvSpPr>
        <p:spPr>
          <a:xfrm rot="9164508">
            <a:off x="-3292815" y="-1792150"/>
            <a:ext cx="8057256" cy="5376489"/>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139775"/>
            <a:ext cx="46968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1" name="Google Shape;21;p3"/>
          <p:cNvSpPr txBox="1">
            <a:spLocks noGrp="1"/>
          </p:cNvSpPr>
          <p:nvPr>
            <p:ph type="title" idx="2" hasCustomPrompt="1"/>
          </p:nvPr>
        </p:nvSpPr>
        <p:spPr>
          <a:xfrm>
            <a:off x="2296025" y="855425"/>
            <a:ext cx="1531200" cy="1133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200">
                <a:solidFill>
                  <a:schemeClr val="accent1"/>
                </a:solidFill>
                <a:latin typeface="Fira Sans Condensed Medium" panose="020B06030500000200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dirty="0"/>
              <a:t>xx%</a:t>
            </a:r>
          </a:p>
        </p:txBody>
      </p:sp>
      <p:sp>
        <p:nvSpPr>
          <p:cNvPr id="22" name="Google Shape;22;p3"/>
          <p:cNvSpPr txBox="1">
            <a:spLocks noGrp="1"/>
          </p:cNvSpPr>
          <p:nvPr>
            <p:ph type="subTitle" idx="1"/>
          </p:nvPr>
        </p:nvSpPr>
        <p:spPr>
          <a:xfrm>
            <a:off x="713225" y="3801925"/>
            <a:ext cx="46968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23" name="Google Shape;23;p3"/>
          <p:cNvSpPr/>
          <p:nvPr/>
        </p:nvSpPr>
        <p:spPr>
          <a:xfrm>
            <a:off x="4110269" y="1786970"/>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046799">
            <a:off x="6720152" y="1357794"/>
            <a:ext cx="8057246" cy="5008817"/>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50557">
            <a:off x="-967014" y="-2911590"/>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5635913" y="390902"/>
            <a:ext cx="5522461" cy="2522062"/>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10624511">
            <a:off x="-11295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rot="-10624511">
            <a:off x="-750230" y="-954535"/>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1271719">
            <a:off x="-2813177" y="-3761996"/>
            <a:ext cx="8057243" cy="5008802"/>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
          <p:cNvSpPr/>
          <p:nvPr/>
        </p:nvSpPr>
        <p:spPr>
          <a:xfrm rot="-1539647">
            <a:off x="2721067" y="2645295"/>
            <a:ext cx="8640999" cy="493559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rot="-1700404">
            <a:off x="5035948" y="502979"/>
            <a:ext cx="8641049" cy="493561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55" name="Google Shape;55;p6"/>
          <p:cNvSpPr/>
          <p:nvPr/>
        </p:nvSpPr>
        <p:spPr>
          <a:xfrm>
            <a:off x="-5368709" y="-177302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2410459" y="-3275899"/>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p:nvPr/>
        </p:nvSpPr>
        <p:spPr>
          <a:xfrm rot="-8461429">
            <a:off x="278700" y="-1141953"/>
            <a:ext cx="869051" cy="4025430"/>
          </a:xfrm>
          <a:custGeom>
            <a:avLst/>
            <a:gdLst/>
            <a:ahLst/>
            <a:cxnLst/>
            <a:rect l="l" t="t" r="r" b="b"/>
            <a:pathLst>
              <a:path w="17214" h="79735" fill="none" extrusionOk="0">
                <a:moveTo>
                  <a:pt x="17214" y="1438"/>
                </a:moveTo>
                <a:cubicBezTo>
                  <a:pt x="14563" y="1"/>
                  <a:pt x="11046" y="1399"/>
                  <a:pt x="9327" y="3871"/>
                </a:cubicBezTo>
                <a:cubicBezTo>
                  <a:pt x="7606" y="6347"/>
                  <a:pt x="7340" y="9554"/>
                  <a:pt x="7602" y="12557"/>
                </a:cubicBezTo>
                <a:cubicBezTo>
                  <a:pt x="8182" y="19272"/>
                  <a:pt x="11052" y="25540"/>
                  <a:pt x="13052" y="31976"/>
                </a:cubicBezTo>
                <a:cubicBezTo>
                  <a:pt x="15049" y="38413"/>
                  <a:pt x="16133" y="45633"/>
                  <a:pt x="13243" y="51723"/>
                </a:cubicBezTo>
                <a:cubicBezTo>
                  <a:pt x="11654" y="55069"/>
                  <a:pt x="9007" y="57768"/>
                  <a:pt x="6547" y="60538"/>
                </a:cubicBezTo>
                <a:cubicBezTo>
                  <a:pt x="4085" y="63308"/>
                  <a:pt x="1706" y="66340"/>
                  <a:pt x="855" y="69945"/>
                </a:cubicBezTo>
                <a:cubicBezTo>
                  <a:pt x="1" y="73550"/>
                  <a:pt x="1095" y="77861"/>
                  <a:pt x="4289" y="797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6"/>
          <p:cNvSpPr/>
          <p:nvPr/>
        </p:nvSpPr>
        <p:spPr>
          <a:xfrm rot="9429097">
            <a:off x="-1022702" y="-272321"/>
            <a:ext cx="3082381" cy="719847"/>
          </a:xfrm>
          <a:custGeom>
            <a:avLst/>
            <a:gdLst/>
            <a:ahLst/>
            <a:cxnLst/>
            <a:rect l="l" t="t" r="r" b="b"/>
            <a:pathLst>
              <a:path w="61057" h="14259" fill="none" extrusionOk="0">
                <a:moveTo>
                  <a:pt x="61056" y="12689"/>
                </a:moveTo>
                <a:cubicBezTo>
                  <a:pt x="57173" y="4933"/>
                  <a:pt x="48005" y="195"/>
                  <a:pt x="39429" y="1515"/>
                </a:cubicBezTo>
                <a:cubicBezTo>
                  <a:pt x="35106" y="2182"/>
                  <a:pt x="30970" y="4221"/>
                  <a:pt x="26595" y="4072"/>
                </a:cubicBezTo>
                <a:cubicBezTo>
                  <a:pt x="23259" y="3959"/>
                  <a:pt x="20120" y="2583"/>
                  <a:pt x="16932" y="1590"/>
                </a:cubicBezTo>
                <a:cubicBezTo>
                  <a:pt x="13748" y="596"/>
                  <a:pt x="10185" y="1"/>
                  <a:pt x="7153" y="1399"/>
                </a:cubicBezTo>
                <a:cubicBezTo>
                  <a:pt x="4832" y="2467"/>
                  <a:pt x="3133" y="4586"/>
                  <a:pt x="2065" y="6907"/>
                </a:cubicBezTo>
                <a:cubicBezTo>
                  <a:pt x="1001" y="9227"/>
                  <a:pt x="496" y="11757"/>
                  <a:pt x="1" y="14259"/>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2391684" y="-30321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rot="950557">
            <a:off x="-1613326" y="-323496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a:off x="-3103449" y="-598135"/>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a:off x="-3397856" y="-8598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69" name="Google Shape;69;p7"/>
          <p:cNvSpPr txBox="1">
            <a:spLocks noGrp="1"/>
          </p:cNvSpPr>
          <p:nvPr>
            <p:ph type="subTitle" idx="1"/>
          </p:nvPr>
        </p:nvSpPr>
        <p:spPr>
          <a:xfrm>
            <a:off x="1032150" y="1624100"/>
            <a:ext cx="39825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4068350" y="1632850"/>
            <a:ext cx="4362300" cy="187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72" name="Google Shape;72;p8"/>
          <p:cNvSpPr/>
          <p:nvPr/>
        </p:nvSpPr>
        <p:spPr>
          <a:xfrm rot="-10323072">
            <a:off x="5491010"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8979179">
            <a:off x="-4131426"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rot="10800000">
            <a:off x="3269262"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10100240">
            <a:off x="-3607323"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rot="-10624511">
            <a:off x="-635668"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10624511">
            <a:off x="5370470"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3445450" y="1655500"/>
            <a:ext cx="49854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5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80" name="Google Shape;80;p9"/>
          <p:cNvSpPr txBox="1">
            <a:spLocks noGrp="1"/>
          </p:cNvSpPr>
          <p:nvPr>
            <p:ph type="subTitle" idx="1"/>
          </p:nvPr>
        </p:nvSpPr>
        <p:spPr>
          <a:xfrm>
            <a:off x="3445450" y="2816925"/>
            <a:ext cx="49854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81" name="Google Shape;81;p9"/>
          <p:cNvSpPr/>
          <p:nvPr/>
        </p:nvSpPr>
        <p:spPr>
          <a:xfrm>
            <a:off x="2525592" y="1659072"/>
            <a:ext cx="8641018" cy="493565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9"/>
          <p:cNvSpPr/>
          <p:nvPr/>
        </p:nvSpPr>
        <p:spPr>
          <a:xfrm>
            <a:off x="-1716259" y="-2605674"/>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9"/>
          <p:cNvSpPr/>
          <p:nvPr/>
        </p:nvSpPr>
        <p:spPr>
          <a:xfrm rot="-951373">
            <a:off x="3888913" y="1659101"/>
            <a:ext cx="8640970" cy="4935604"/>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9"/>
          <p:cNvSpPr/>
          <p:nvPr/>
        </p:nvSpPr>
        <p:spPr>
          <a:xfrm rot="950557">
            <a:off x="-584401" y="-3353815"/>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9"/>
          <p:cNvSpPr/>
          <p:nvPr/>
        </p:nvSpPr>
        <p:spPr>
          <a:xfrm>
            <a:off x="-551813" y="-1463080"/>
            <a:ext cx="7815119" cy="2940023"/>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9"/>
          <p:cNvSpPr/>
          <p:nvPr/>
        </p:nvSpPr>
        <p:spPr>
          <a:xfrm>
            <a:off x="-880856" y="-1776787"/>
            <a:ext cx="8222161" cy="3754839"/>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9"/>
          <p:cNvSpPr/>
          <p:nvPr/>
        </p:nvSpPr>
        <p:spPr>
          <a:xfrm>
            <a:off x="4827735" y="754465"/>
            <a:ext cx="7327152" cy="5153476"/>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9"/>
          <p:cNvSpPr/>
          <p:nvPr/>
        </p:nvSpPr>
        <p:spPr>
          <a:xfrm>
            <a:off x="4180750" y="737563"/>
            <a:ext cx="8057297" cy="5376516"/>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06" name="Google Shape;106;p13"/>
          <p:cNvSpPr txBox="1">
            <a:spLocks noGrp="1"/>
          </p:cNvSpPr>
          <p:nvPr>
            <p:ph type="subTitle" idx="1"/>
          </p:nvPr>
        </p:nvSpPr>
        <p:spPr>
          <a:xfrm>
            <a:off x="1863000"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7" name="Google Shape;107;p13"/>
          <p:cNvSpPr txBox="1">
            <a:spLocks noGrp="1"/>
          </p:cNvSpPr>
          <p:nvPr>
            <p:ph type="subTitle" idx="2"/>
          </p:nvPr>
        </p:nvSpPr>
        <p:spPr>
          <a:xfrm>
            <a:off x="5819239" y="2056797"/>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3"/>
          <p:cNvSpPr txBox="1">
            <a:spLocks noGrp="1"/>
          </p:cNvSpPr>
          <p:nvPr>
            <p:ph type="subTitle" idx="3"/>
          </p:nvPr>
        </p:nvSpPr>
        <p:spPr>
          <a:xfrm>
            <a:off x="1863000"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9" name="Google Shape;109;p13"/>
          <p:cNvSpPr txBox="1">
            <a:spLocks noGrp="1"/>
          </p:cNvSpPr>
          <p:nvPr>
            <p:ph type="subTitle" idx="4"/>
          </p:nvPr>
        </p:nvSpPr>
        <p:spPr>
          <a:xfrm>
            <a:off x="5819239" y="3332776"/>
            <a:ext cx="2532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0" name="Google Shape;110;p13"/>
          <p:cNvSpPr txBox="1">
            <a:spLocks noGrp="1"/>
          </p:cNvSpPr>
          <p:nvPr>
            <p:ph type="title" idx="5" hasCustomPrompt="1"/>
          </p:nvPr>
        </p:nvSpPr>
        <p:spPr>
          <a:xfrm>
            <a:off x="83799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1" name="Google Shape;111;p13"/>
          <p:cNvSpPr txBox="1">
            <a:spLocks noGrp="1"/>
          </p:cNvSpPr>
          <p:nvPr>
            <p:ph type="title" idx="6" hasCustomPrompt="1"/>
          </p:nvPr>
        </p:nvSpPr>
        <p:spPr>
          <a:xfrm>
            <a:off x="83799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2" name="Google Shape;112;p13"/>
          <p:cNvSpPr txBox="1">
            <a:spLocks noGrp="1"/>
          </p:cNvSpPr>
          <p:nvPr>
            <p:ph type="title" idx="7" hasCustomPrompt="1"/>
          </p:nvPr>
        </p:nvSpPr>
        <p:spPr>
          <a:xfrm>
            <a:off x="4794235" y="1891229"/>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3" name="Google Shape;113;p13"/>
          <p:cNvSpPr txBox="1">
            <a:spLocks noGrp="1"/>
          </p:cNvSpPr>
          <p:nvPr>
            <p:ph type="title" idx="8" hasCustomPrompt="1"/>
          </p:nvPr>
        </p:nvSpPr>
        <p:spPr>
          <a:xfrm>
            <a:off x="4794235" y="3166622"/>
            <a:ext cx="8073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4" name="Google Shape;114;p13"/>
          <p:cNvSpPr txBox="1">
            <a:spLocks noGrp="1"/>
          </p:cNvSpPr>
          <p:nvPr>
            <p:ph type="subTitle" idx="9"/>
          </p:nvPr>
        </p:nvSpPr>
        <p:spPr>
          <a:xfrm>
            <a:off x="1863000"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15" name="Google Shape;115;p13"/>
          <p:cNvSpPr txBox="1">
            <a:spLocks noGrp="1"/>
          </p:cNvSpPr>
          <p:nvPr>
            <p:ph type="subTitle" idx="13"/>
          </p:nvPr>
        </p:nvSpPr>
        <p:spPr>
          <a:xfrm>
            <a:off x="5819239" y="1724916"/>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16" name="Google Shape;116;p13"/>
          <p:cNvSpPr txBox="1">
            <a:spLocks noGrp="1"/>
          </p:cNvSpPr>
          <p:nvPr>
            <p:ph type="subTitle" idx="14"/>
          </p:nvPr>
        </p:nvSpPr>
        <p:spPr>
          <a:xfrm>
            <a:off x="1863000"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17" name="Google Shape;117;p13"/>
          <p:cNvSpPr txBox="1">
            <a:spLocks noGrp="1"/>
          </p:cNvSpPr>
          <p:nvPr>
            <p:ph type="subTitle" idx="15"/>
          </p:nvPr>
        </p:nvSpPr>
        <p:spPr>
          <a:xfrm>
            <a:off x="5819239" y="3000377"/>
            <a:ext cx="25329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panose="020B0606020202050201"/>
              <a:buNone/>
              <a:defRPr sz="2400" b="1">
                <a:solidFill>
                  <a:schemeClr val="dk1"/>
                </a:solidFill>
                <a:latin typeface="Fira Sans Condensed Medium" panose="020B0603050000020004" pitchFamily="34" charset="0"/>
                <a:ea typeface="Fira Sans Condensed Medium" panose="020B0603050000020004" pitchFamily="34" charset="0"/>
                <a:cs typeface="Fira Sans Condensed Medium" panose="020B0603050000020004" pitchFamily="34" charset="0"/>
                <a:sym typeface="Quicksand"/>
              </a:defRPr>
            </a:lvl1pPr>
            <a:lvl2pPr lvl="1"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2pPr>
            <a:lvl3pPr lvl="2"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3pPr>
            <a:lvl4pPr lvl="3"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4pPr>
            <a:lvl5pPr lvl="4"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5pPr>
            <a:lvl6pPr lvl="5"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6pPr>
            <a:lvl7pPr lvl="6"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7pPr>
            <a:lvl8pPr lvl="7"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8pPr>
            <a:lvl9pPr lvl="8" rtl="0">
              <a:lnSpc>
                <a:spcPct val="100000"/>
              </a:lnSpc>
              <a:spcBef>
                <a:spcPts val="0"/>
              </a:spcBef>
              <a:spcAft>
                <a:spcPts val="0"/>
              </a:spcAft>
              <a:buSzPts val="2400"/>
              <a:buFont typeface="Bebas Neue" panose="020B0606020202050201"/>
              <a:buNone/>
              <a:defRPr sz="2400">
                <a:latin typeface="Bebas Neue" panose="020B0606020202050201"/>
                <a:ea typeface="Bebas Neue" panose="020B0606020202050201"/>
                <a:cs typeface="Bebas Neue" panose="020B0606020202050201"/>
                <a:sym typeface="Bebas Neue" panose="020B0606020202050201"/>
              </a:defRPr>
            </a:lvl9pPr>
          </a:lstStyle>
          <a:p>
            <a:endParaRPr dirty="0"/>
          </a:p>
        </p:txBody>
      </p:sp>
      <p:sp>
        <p:nvSpPr>
          <p:cNvPr id="118" name="Google Shape;118;p13"/>
          <p:cNvSpPr/>
          <p:nvPr/>
        </p:nvSpPr>
        <p:spPr>
          <a:xfrm rot="1212730" flipH="1">
            <a:off x="4677909" y="-2868618"/>
            <a:ext cx="8057245" cy="500883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rot="1363310" flipH="1">
            <a:off x="-2450654" y="2828913"/>
            <a:ext cx="8640997" cy="4935628"/>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rot="-950557" flipH="1">
            <a:off x="4060708" y="-3165477"/>
            <a:ext cx="8057266" cy="5008784"/>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3600058">
            <a:off x="3424102" y="-374377"/>
            <a:ext cx="7815134" cy="2940029"/>
          </a:xfrm>
          <a:custGeom>
            <a:avLst/>
            <a:gdLst/>
            <a:ahLst/>
            <a:cxnLst/>
            <a:rect l="l" t="t" r="r" b="b"/>
            <a:pathLst>
              <a:path w="85535" h="32178" fill="none" extrusionOk="0">
                <a:moveTo>
                  <a:pt x="1" y="28867"/>
                </a:moveTo>
                <a:cubicBezTo>
                  <a:pt x="3224" y="32048"/>
                  <a:pt x="8577" y="32177"/>
                  <a:pt x="12693" y="30287"/>
                </a:cubicBezTo>
                <a:cubicBezTo>
                  <a:pt x="16812" y="28397"/>
                  <a:pt x="19932" y="24883"/>
                  <a:pt x="22725" y="21314"/>
                </a:cubicBezTo>
                <a:cubicBezTo>
                  <a:pt x="25514" y="17744"/>
                  <a:pt x="28165" y="13968"/>
                  <a:pt x="31766" y="11224"/>
                </a:cubicBezTo>
                <a:cubicBezTo>
                  <a:pt x="37300" y="7007"/>
                  <a:pt x="44656" y="5664"/>
                  <a:pt x="51565" y="6466"/>
                </a:cubicBezTo>
                <a:cubicBezTo>
                  <a:pt x="55836" y="6962"/>
                  <a:pt x="59982" y="8211"/>
                  <a:pt x="64205" y="9010"/>
                </a:cubicBezTo>
                <a:cubicBezTo>
                  <a:pt x="68431" y="9809"/>
                  <a:pt x="72878" y="10136"/>
                  <a:pt x="76968" y="8813"/>
                </a:cubicBezTo>
                <a:cubicBezTo>
                  <a:pt x="81059" y="7489"/>
                  <a:pt x="84731" y="4227"/>
                  <a:pt x="85534" y="1"/>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rot="3600058">
            <a:off x="2974611" y="-843644"/>
            <a:ext cx="8222177" cy="3754846"/>
          </a:xfrm>
          <a:custGeom>
            <a:avLst/>
            <a:gdLst/>
            <a:ahLst/>
            <a:cxnLst/>
            <a:rect l="l" t="t" r="r" b="b"/>
            <a:pathLst>
              <a:path w="89990" h="41096" fill="none" extrusionOk="0">
                <a:moveTo>
                  <a:pt x="89990" y="0"/>
                </a:moveTo>
                <a:cubicBezTo>
                  <a:pt x="89481" y="4948"/>
                  <a:pt x="86032" y="9249"/>
                  <a:pt x="81666" y="11531"/>
                </a:cubicBezTo>
                <a:cubicBezTo>
                  <a:pt x="79320" y="12757"/>
                  <a:pt x="76715" y="13440"/>
                  <a:pt x="74036" y="13518"/>
                </a:cubicBezTo>
                <a:cubicBezTo>
                  <a:pt x="71735" y="13586"/>
                  <a:pt x="69434" y="13246"/>
                  <a:pt x="67162" y="12773"/>
                </a:cubicBezTo>
                <a:cubicBezTo>
                  <a:pt x="62250" y="11747"/>
                  <a:pt x="57405" y="10120"/>
                  <a:pt x="52503" y="10492"/>
                </a:cubicBezTo>
                <a:cubicBezTo>
                  <a:pt x="48464" y="10796"/>
                  <a:pt x="44671" y="12333"/>
                  <a:pt x="41383" y="14511"/>
                </a:cubicBezTo>
                <a:cubicBezTo>
                  <a:pt x="38856" y="16181"/>
                  <a:pt x="36584" y="18223"/>
                  <a:pt x="34445" y="20491"/>
                </a:cubicBezTo>
                <a:cubicBezTo>
                  <a:pt x="33785" y="21190"/>
                  <a:pt x="33144" y="21905"/>
                  <a:pt x="32507" y="22630"/>
                </a:cubicBezTo>
                <a:cubicBezTo>
                  <a:pt x="30041" y="25433"/>
                  <a:pt x="27640" y="28365"/>
                  <a:pt x="25032" y="31038"/>
                </a:cubicBezTo>
                <a:cubicBezTo>
                  <a:pt x="23058" y="33057"/>
                  <a:pt x="20938" y="34953"/>
                  <a:pt x="18598" y="36523"/>
                </a:cubicBezTo>
                <a:cubicBezTo>
                  <a:pt x="17042" y="37568"/>
                  <a:pt x="15385" y="38461"/>
                  <a:pt x="13628" y="39150"/>
                </a:cubicBezTo>
                <a:cubicBezTo>
                  <a:pt x="9226" y="40866"/>
                  <a:pt x="4078" y="41095"/>
                  <a:pt x="0" y="39134"/>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rot="1895230" flipH="1">
            <a:off x="-4499287" y="922607"/>
            <a:ext cx="8640990" cy="4935640"/>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4511186">
            <a:off x="-934404" y="2974601"/>
            <a:ext cx="3904857" cy="2605654"/>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33"/>
        <p:cNvGrpSpPr/>
        <p:nvPr/>
      </p:nvGrpSpPr>
      <p:grpSpPr>
        <a:xfrm>
          <a:off x="0" y="0"/>
          <a:ext cx="0" cy="0"/>
          <a:chOff x="0" y="0"/>
          <a:chExt cx="0" cy="0"/>
        </a:xfrm>
      </p:grpSpPr>
      <p:sp>
        <p:nvSpPr>
          <p:cNvPr id="134" name="Google Shape;134;p1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35" name="Google Shape;135;p15"/>
          <p:cNvSpPr/>
          <p:nvPr/>
        </p:nvSpPr>
        <p:spPr>
          <a:xfrm rot="10323072" flipH="1">
            <a:off x="-5164481" y="2099623"/>
            <a:ext cx="8057202" cy="5008778"/>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8979179" flipH="1">
            <a:off x="4788578" y="-282479"/>
            <a:ext cx="8640979" cy="4935653"/>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10800000" flipH="1">
            <a:off x="-2942781" y="3232411"/>
            <a:ext cx="8057251" cy="5008806"/>
          </a:xfrm>
          <a:custGeom>
            <a:avLst/>
            <a:gdLst/>
            <a:ahLst/>
            <a:cxnLst/>
            <a:rect l="l" t="t" r="r" b="b"/>
            <a:pathLst>
              <a:path w="33139" h="22871" extrusionOk="0">
                <a:moveTo>
                  <a:pt x="7172" y="20210"/>
                </a:moveTo>
                <a:cubicBezTo>
                  <a:pt x="8369" y="18825"/>
                  <a:pt x="9486" y="17230"/>
                  <a:pt x="11182" y="16537"/>
                </a:cubicBezTo>
                <a:cubicBezTo>
                  <a:pt x="13690" y="15511"/>
                  <a:pt x="16654" y="16803"/>
                  <a:pt x="19227" y="15948"/>
                </a:cubicBezTo>
                <a:cubicBezTo>
                  <a:pt x="22369" y="14906"/>
                  <a:pt x="23786" y="11127"/>
                  <a:pt x="26702" y="9567"/>
                </a:cubicBezTo>
                <a:cubicBezTo>
                  <a:pt x="27877" y="8939"/>
                  <a:pt x="29220" y="8709"/>
                  <a:pt x="30440" y="8182"/>
                </a:cubicBezTo>
                <a:cubicBezTo>
                  <a:pt x="31660" y="7654"/>
                  <a:pt x="32838" y="6670"/>
                  <a:pt x="32973" y="5347"/>
                </a:cubicBezTo>
                <a:cubicBezTo>
                  <a:pt x="33138" y="3732"/>
                  <a:pt x="31702" y="2392"/>
                  <a:pt x="30236" y="1693"/>
                </a:cubicBezTo>
                <a:cubicBezTo>
                  <a:pt x="28284" y="765"/>
                  <a:pt x="26097" y="464"/>
                  <a:pt x="23942" y="308"/>
                </a:cubicBezTo>
                <a:cubicBezTo>
                  <a:pt x="19631" y="1"/>
                  <a:pt x="15211" y="263"/>
                  <a:pt x="11156" y="1758"/>
                </a:cubicBezTo>
                <a:cubicBezTo>
                  <a:pt x="7101" y="3256"/>
                  <a:pt x="3428" y="6091"/>
                  <a:pt x="1532" y="9978"/>
                </a:cubicBezTo>
                <a:cubicBezTo>
                  <a:pt x="418" y="12262"/>
                  <a:pt x="1" y="14900"/>
                  <a:pt x="383" y="17417"/>
                </a:cubicBezTo>
                <a:cubicBezTo>
                  <a:pt x="567" y="18647"/>
                  <a:pt x="949" y="19851"/>
                  <a:pt x="1535" y="20951"/>
                </a:cubicBezTo>
                <a:cubicBezTo>
                  <a:pt x="1784" y="21417"/>
                  <a:pt x="2020" y="21974"/>
                  <a:pt x="2308" y="22411"/>
                </a:cubicBezTo>
                <a:cubicBezTo>
                  <a:pt x="2612" y="22870"/>
                  <a:pt x="3127" y="22780"/>
                  <a:pt x="3619" y="22673"/>
                </a:cubicBezTo>
                <a:cubicBezTo>
                  <a:pt x="5059" y="22369"/>
                  <a:pt x="6237" y="21288"/>
                  <a:pt x="7172" y="202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5"/>
          <p:cNvSpPr/>
          <p:nvPr/>
        </p:nvSpPr>
        <p:spPr>
          <a:xfrm rot="-10100240" flipH="1">
            <a:off x="4264360" y="-1928320"/>
            <a:ext cx="8641094" cy="4935629"/>
          </a:xfrm>
          <a:custGeom>
            <a:avLst/>
            <a:gdLst/>
            <a:ahLst/>
            <a:cxnLst/>
            <a:rect l="l" t="t" r="r" b="b"/>
            <a:pathLst>
              <a:path w="35540" h="22537" extrusionOk="0">
                <a:moveTo>
                  <a:pt x="31779" y="142"/>
                </a:moveTo>
                <a:cubicBezTo>
                  <a:pt x="31038" y="314"/>
                  <a:pt x="30397" y="783"/>
                  <a:pt x="29870" y="1333"/>
                </a:cubicBezTo>
                <a:cubicBezTo>
                  <a:pt x="28459" y="2809"/>
                  <a:pt x="27808" y="4828"/>
                  <a:pt x="26967" y="6689"/>
                </a:cubicBezTo>
                <a:cubicBezTo>
                  <a:pt x="26126" y="8550"/>
                  <a:pt x="24896" y="10440"/>
                  <a:pt x="22961" y="11087"/>
                </a:cubicBezTo>
                <a:cubicBezTo>
                  <a:pt x="20537" y="11896"/>
                  <a:pt x="17537" y="10579"/>
                  <a:pt x="15495" y="12109"/>
                </a:cubicBezTo>
                <a:cubicBezTo>
                  <a:pt x="14181" y="13093"/>
                  <a:pt x="13712" y="15006"/>
                  <a:pt x="12249" y="15753"/>
                </a:cubicBezTo>
                <a:cubicBezTo>
                  <a:pt x="11013" y="16381"/>
                  <a:pt x="9505" y="15941"/>
                  <a:pt x="8262" y="15323"/>
                </a:cubicBezTo>
                <a:cubicBezTo>
                  <a:pt x="7020" y="14708"/>
                  <a:pt x="5803" y="13905"/>
                  <a:pt x="4418" y="13808"/>
                </a:cubicBezTo>
                <a:cubicBezTo>
                  <a:pt x="3020" y="13711"/>
                  <a:pt x="1593" y="14423"/>
                  <a:pt x="832" y="15601"/>
                </a:cubicBezTo>
                <a:cubicBezTo>
                  <a:pt x="69" y="16776"/>
                  <a:pt x="1" y="18368"/>
                  <a:pt x="658" y="19604"/>
                </a:cubicBezTo>
                <a:cubicBezTo>
                  <a:pt x="1276" y="20769"/>
                  <a:pt x="2454" y="21559"/>
                  <a:pt x="3706" y="21967"/>
                </a:cubicBezTo>
                <a:cubicBezTo>
                  <a:pt x="4958" y="22374"/>
                  <a:pt x="6295" y="22439"/>
                  <a:pt x="7612" y="22455"/>
                </a:cubicBezTo>
                <a:cubicBezTo>
                  <a:pt x="14563" y="22536"/>
                  <a:pt x="21537" y="21326"/>
                  <a:pt x="28009" y="18789"/>
                </a:cubicBezTo>
                <a:cubicBezTo>
                  <a:pt x="29876" y="18057"/>
                  <a:pt x="31753" y="17180"/>
                  <a:pt x="33109" y="15705"/>
                </a:cubicBezTo>
                <a:cubicBezTo>
                  <a:pt x="34873" y="13782"/>
                  <a:pt x="35539" y="11054"/>
                  <a:pt x="35462" y="8446"/>
                </a:cubicBezTo>
                <a:cubicBezTo>
                  <a:pt x="35407" y="6566"/>
                  <a:pt x="35002" y="4715"/>
                  <a:pt x="34510" y="2906"/>
                </a:cubicBezTo>
                <a:cubicBezTo>
                  <a:pt x="34329" y="2246"/>
                  <a:pt x="34229" y="1201"/>
                  <a:pt x="33818" y="647"/>
                </a:cubicBezTo>
                <a:cubicBezTo>
                  <a:pt x="33397" y="78"/>
                  <a:pt x="32400" y="0"/>
                  <a:pt x="31779" y="1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5"/>
          <p:cNvSpPr/>
          <p:nvPr/>
        </p:nvSpPr>
        <p:spPr>
          <a:xfrm rot="10624511" flipH="1">
            <a:off x="4717010" y="-886682"/>
            <a:ext cx="5216788" cy="3135598"/>
          </a:xfrm>
          <a:custGeom>
            <a:avLst/>
            <a:gdLst/>
            <a:ahLst/>
            <a:cxnLst/>
            <a:rect l="l" t="t" r="r" b="b"/>
            <a:pathLst>
              <a:path w="85249" h="59959" fill="none" extrusionOk="0">
                <a:moveTo>
                  <a:pt x="85249" y="2706"/>
                </a:moveTo>
                <a:cubicBezTo>
                  <a:pt x="84261" y="732"/>
                  <a:pt x="81643" y="0"/>
                  <a:pt x="79514" y="589"/>
                </a:cubicBezTo>
                <a:cubicBezTo>
                  <a:pt x="77382" y="1175"/>
                  <a:pt x="75683" y="2783"/>
                  <a:pt x="74298" y="4508"/>
                </a:cubicBezTo>
                <a:cubicBezTo>
                  <a:pt x="69566" y="10395"/>
                  <a:pt x="67321" y="17977"/>
                  <a:pt x="63745" y="24307"/>
                </a:cubicBezTo>
                <a:cubicBezTo>
                  <a:pt x="60583" y="29905"/>
                  <a:pt x="56703" y="35050"/>
                  <a:pt x="50904" y="37927"/>
                </a:cubicBezTo>
                <a:cubicBezTo>
                  <a:pt x="46402" y="40157"/>
                  <a:pt x="41118" y="40804"/>
                  <a:pt x="35963" y="40914"/>
                </a:cubicBezTo>
                <a:cubicBezTo>
                  <a:pt x="34244" y="40950"/>
                  <a:pt x="32526" y="40934"/>
                  <a:pt x="30808" y="40914"/>
                </a:cubicBezTo>
                <a:cubicBezTo>
                  <a:pt x="27384" y="40879"/>
                  <a:pt x="23954" y="40840"/>
                  <a:pt x="20572" y="41170"/>
                </a:cubicBezTo>
                <a:cubicBezTo>
                  <a:pt x="17184" y="41503"/>
                  <a:pt x="13796" y="42228"/>
                  <a:pt x="10731" y="43655"/>
                </a:cubicBezTo>
                <a:cubicBezTo>
                  <a:pt x="9197" y="44364"/>
                  <a:pt x="7751" y="45257"/>
                  <a:pt x="6440" y="46347"/>
                </a:cubicBezTo>
                <a:cubicBezTo>
                  <a:pt x="2515" y="49626"/>
                  <a:pt x="0" y="54936"/>
                  <a:pt x="1175" y="59958"/>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5"/>
          <p:cNvSpPr/>
          <p:nvPr/>
        </p:nvSpPr>
        <p:spPr>
          <a:xfrm rot="10624511" flipH="1">
            <a:off x="-2723376" y="3366990"/>
            <a:ext cx="5736637" cy="3271305"/>
          </a:xfrm>
          <a:custGeom>
            <a:avLst/>
            <a:gdLst/>
            <a:ahLst/>
            <a:cxnLst/>
            <a:rect l="l" t="t" r="r" b="b"/>
            <a:pathLst>
              <a:path w="93744" h="62554" fill="none" extrusionOk="0">
                <a:moveTo>
                  <a:pt x="93743" y="3401"/>
                </a:moveTo>
                <a:cubicBezTo>
                  <a:pt x="92685" y="997"/>
                  <a:pt x="89598" y="0"/>
                  <a:pt x="87045" y="621"/>
                </a:cubicBezTo>
                <a:cubicBezTo>
                  <a:pt x="84491" y="1239"/>
                  <a:pt x="82427" y="3107"/>
                  <a:pt x="80741" y="5126"/>
                </a:cubicBezTo>
                <a:cubicBezTo>
                  <a:pt x="74984" y="12025"/>
                  <a:pt x="72197" y="21170"/>
                  <a:pt x="66411" y="27678"/>
                </a:cubicBezTo>
                <a:cubicBezTo>
                  <a:pt x="62007" y="32629"/>
                  <a:pt x="56509" y="36160"/>
                  <a:pt x="50079" y="37949"/>
                </a:cubicBezTo>
                <a:cubicBezTo>
                  <a:pt x="45176" y="39312"/>
                  <a:pt x="39869" y="39613"/>
                  <a:pt x="34633" y="39788"/>
                </a:cubicBezTo>
                <a:cubicBezTo>
                  <a:pt x="32885" y="39849"/>
                  <a:pt x="31141" y="39898"/>
                  <a:pt x="29397" y="39979"/>
                </a:cubicBezTo>
                <a:cubicBezTo>
                  <a:pt x="25931" y="40140"/>
                  <a:pt x="22442" y="40448"/>
                  <a:pt x="19077" y="41176"/>
                </a:cubicBezTo>
                <a:cubicBezTo>
                  <a:pt x="15692" y="41907"/>
                  <a:pt x="12404" y="43082"/>
                  <a:pt x="9498" y="44933"/>
                </a:cubicBezTo>
                <a:cubicBezTo>
                  <a:pt x="8055" y="45852"/>
                  <a:pt x="6722" y="46952"/>
                  <a:pt x="5547" y="48221"/>
                </a:cubicBezTo>
                <a:cubicBezTo>
                  <a:pt x="2003" y="52049"/>
                  <a:pt x="0" y="57492"/>
                  <a:pt x="1372" y="62553"/>
                </a:cubicBezTo>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1pPr>
            <a:lvl2pPr lvl="1"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2pPr>
            <a:lvl3pPr lvl="2"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3pPr>
            <a:lvl4pPr lvl="3"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4pPr>
            <a:lvl5pPr lvl="4"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5pPr>
            <a:lvl6pPr lvl="5"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6pPr>
            <a:lvl7pPr lvl="6"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7pPr>
            <a:lvl8pPr lvl="7"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8pPr>
            <a:lvl9pPr lvl="8" algn="ctr" rtl="0">
              <a:spcBef>
                <a:spcPts val="0"/>
              </a:spcBef>
              <a:spcAft>
                <a:spcPts val="0"/>
              </a:spcAft>
              <a:buClr>
                <a:schemeClr val="dk1"/>
              </a:buClr>
              <a:buSzPts val="3500"/>
              <a:buFont typeface="Quicksand"/>
              <a:buNone/>
              <a:defRPr sz="3500" b="1">
                <a:solidFill>
                  <a:schemeClr val="dk1"/>
                </a:solidFill>
                <a:latin typeface="Quicksand"/>
                <a:ea typeface="Quicksand"/>
                <a:cs typeface="Quicksand"/>
                <a:sym typeface="Quicksand"/>
              </a:defRPr>
            </a:lvl9pPr>
          </a:lstStyle>
          <a:p>
            <a:endParaRPr dirty="0"/>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Fira Sans Condensed Medium" panose="020B0603050000020004" pitchFamily="34" charset="0"/>
          <a:ea typeface="Fira Sans Condensed Medium" panose="020B0603050000020004" pitchFamily="34"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9.xml"/><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hyperlink" Target="https://docs.google.com/spreadsheets/d/1fEGrWY3KZYMwtSXWMpYC29kWRWfhRUAz_6I-hr6THog/copy#gid=0"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4.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Ánh sáng vector truyền qua mẫu minh họa vật lý lăng kính tam gi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5143500"/>
          </a:xfrm>
          <a:prstGeom prst="rect">
            <a:avLst/>
          </a:prstGeom>
          <a:solidFill>
            <a:srgbClr val="0E2A47">
              <a:alpha val="2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11200" y="882126"/>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spc="-150" dirty="0">
                <a:solidFill>
                  <a:schemeClr val="bg1"/>
                </a:solidFill>
                <a:latin typeface="Fira Sans Black" panose="020B0A03050000020004" pitchFamily="34" charset="0"/>
              </a:rPr>
              <a:t>CHỦ ĐỀ </a:t>
            </a:r>
            <a:r>
              <a:rPr kumimoji="0" lang="en-US" sz="66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2</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4" name="TextBox 3"/>
          <p:cNvSpPr txBox="1"/>
          <p:nvPr/>
        </p:nvSpPr>
        <p:spPr>
          <a:xfrm>
            <a:off x="908654" y="2045383"/>
            <a:ext cx="757369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spc="-150" dirty="0">
                <a:solidFill>
                  <a:schemeClr val="bg1"/>
                </a:solidFill>
                <a:latin typeface="Fira Sans Black" panose="020B0A03050000020004" pitchFamily="34" charset="0"/>
              </a:rPr>
              <a:t>ÁNH SÁNG</a:t>
            </a:r>
            <a:endParaRPr kumimoji="0" lang="en-US" sz="66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75"/>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10" name="22993444-preview">
            <a:hlinkClick r:id="" action="ppaction://media"/>
          </p:cNvPr>
          <p:cNvPicPr>
            <a:picLocks noChangeAspect="1"/>
          </p:cNvPicPr>
          <p:nvPr>
            <a:videoFile r:link="rId2"/>
            <p:extLst>
              <p:ext uri="{DAA4B4D4-6D71-4841-9C94-3DE7FCFB9230}">
                <p14:media xmlns:p14="http://schemas.microsoft.com/office/powerpoint/2010/main" r:embed="rId1">
                  <p14:fade in="250"/>
                </p14:media>
              </p:ext>
            </p:extLst>
          </p:nvPr>
        </p:nvPicPr>
        <p:blipFill>
          <a:blip r:embed="rId7"/>
          <a:stretch>
            <a:fillRect/>
          </a:stretch>
        </p:blipFill>
        <p:spPr>
          <a:xfrm>
            <a:off x="246178" y="855382"/>
            <a:ext cx="3918988" cy="2209481"/>
          </a:xfrm>
          <a:prstGeom prst="rect">
            <a:avLst/>
          </a:prstGeom>
        </p:spPr>
      </p:pic>
      <p:pic>
        <p:nvPicPr>
          <p:cNvPr id="11" name="3409776625-preview">
            <a:hlinkClick r:id="" action="ppaction://media"/>
          </p:cNvPr>
          <p:cNvPicPr>
            <a:picLocks noChangeAspect="1"/>
          </p:cNvPicPr>
          <p:nvPr>
            <a:videoFile r:link="rId4"/>
            <p:extLst>
              <p:ext uri="{DAA4B4D4-6D71-4841-9C94-3DE7FCFB9230}">
                <p14:media xmlns:p14="http://schemas.microsoft.com/office/powerpoint/2010/main" r:embed="rId3">
                  <p14:fade in="250"/>
                </p14:media>
              </p:ext>
            </p:extLst>
          </p:nvPr>
        </p:nvPicPr>
        <p:blipFill>
          <a:blip r:embed="rId8"/>
          <a:stretch>
            <a:fillRect/>
          </a:stretch>
        </p:blipFill>
        <p:spPr>
          <a:xfrm>
            <a:off x="4820588" y="855382"/>
            <a:ext cx="3920485" cy="2209480"/>
          </a:xfrm>
          <a:prstGeom prst="rect">
            <a:avLst/>
          </a:prstGeom>
        </p:spPr>
      </p:pic>
      <p:sp>
        <p:nvSpPr>
          <p:cNvPr id="12" name="TextBox 11"/>
          <p:cNvSpPr txBox="1"/>
          <p:nvPr/>
        </p:nvSpPr>
        <p:spPr>
          <a:xfrm>
            <a:off x="4869229" y="3134810"/>
            <a:ext cx="3918988"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r>
              <a:rPr lang="en-US" dirty="0"/>
              <a:t>Ố</a:t>
            </a:r>
            <a:r>
              <a:rPr lang="vi-VN" dirty="0"/>
              <a:t>ng hút bị </a:t>
            </a:r>
            <a:r>
              <a:rPr lang="en-US" dirty="0" err="1"/>
              <a:t>gãy</a:t>
            </a:r>
            <a:r>
              <a:rPr lang="en-US" dirty="0"/>
              <a:t> </a:t>
            </a:r>
            <a:r>
              <a:rPr lang="vi-VN" dirty="0"/>
              <a:t>tại mặt phân cách giữa không khí và chất lỏng</a:t>
            </a:r>
            <a:r>
              <a:rPr lang="en-US" dirty="0"/>
              <a:t>.</a:t>
            </a:r>
          </a:p>
        </p:txBody>
      </p:sp>
      <p:sp>
        <p:nvSpPr>
          <p:cNvPr id="13" name="TextBox 12"/>
          <p:cNvSpPr txBox="1"/>
          <p:nvPr/>
        </p:nvSpPr>
        <p:spPr>
          <a:xfrm>
            <a:off x="73155" y="3134810"/>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en-US" sz="2000" dirty="0"/>
              <a:t>Tia laser </a:t>
            </a:r>
            <a:r>
              <a:rPr lang="en-US" sz="2000" dirty="0" err="1"/>
              <a:t>bị</a:t>
            </a:r>
            <a:r>
              <a:rPr lang="en-US" sz="2000" dirty="0"/>
              <a:t> </a:t>
            </a:r>
            <a:r>
              <a:rPr lang="en-US" sz="2000" dirty="0" err="1"/>
              <a:t>gãy</a:t>
            </a:r>
            <a:r>
              <a:rPr lang="en-US" sz="2000" dirty="0"/>
              <a:t> </a:t>
            </a:r>
            <a:r>
              <a:rPr lang="en-US" sz="2000" dirty="0" err="1"/>
              <a:t>tại</a:t>
            </a:r>
            <a:r>
              <a:rPr lang="en-US" sz="2000" dirty="0"/>
              <a:t> </a:t>
            </a:r>
            <a:r>
              <a:rPr lang="en-US" sz="2000" dirty="0" err="1"/>
              <a:t>mặt</a:t>
            </a:r>
            <a:r>
              <a:rPr lang="en-US" sz="2000" dirty="0"/>
              <a:t> </a:t>
            </a:r>
            <a:r>
              <a:rPr lang="en-US" sz="2000" dirty="0" err="1"/>
              <a:t>phân</a:t>
            </a:r>
            <a:r>
              <a:rPr lang="en-US" sz="2000" dirty="0"/>
              <a:t> </a:t>
            </a:r>
            <a:r>
              <a:rPr lang="en-US" sz="2000" dirty="0" err="1"/>
              <a:t>cách</a:t>
            </a:r>
            <a:r>
              <a:rPr lang="en-US" sz="2000" dirty="0"/>
              <a:t> </a:t>
            </a:r>
            <a:r>
              <a:rPr lang="en-US" sz="2000" dirty="0" err="1"/>
              <a:t>giữa</a:t>
            </a:r>
            <a:r>
              <a:rPr lang="en-US" sz="2000" dirty="0"/>
              <a:t> </a:t>
            </a:r>
            <a:r>
              <a:rPr lang="en-US" sz="2000" dirty="0" err="1"/>
              <a:t>không</a:t>
            </a:r>
            <a:r>
              <a:rPr lang="en-US" sz="2000" dirty="0"/>
              <a:t> </a:t>
            </a:r>
            <a:r>
              <a:rPr lang="en-US" sz="2000" dirty="0" err="1"/>
              <a:t>khí</a:t>
            </a:r>
            <a:r>
              <a:rPr lang="en-US" sz="2000" dirty="0"/>
              <a:t> </a:t>
            </a:r>
            <a:r>
              <a:rPr lang="en-US" sz="2000" dirty="0" err="1"/>
              <a:t>và</a:t>
            </a:r>
            <a:r>
              <a:rPr lang="en-US" sz="2000" dirty="0"/>
              <a:t> </a:t>
            </a:r>
            <a:r>
              <a:rPr lang="en-US" sz="2000" dirty="0" err="1"/>
              <a:t>thủy</a:t>
            </a:r>
            <a:r>
              <a:rPr lang="en-US" sz="2000" dirty="0"/>
              <a:t> </a:t>
            </a:r>
            <a:r>
              <a:rPr lang="en-US" sz="2000" dirty="0" err="1"/>
              <a:t>tinh</a:t>
            </a:r>
            <a:r>
              <a:rPr lang="en-US" sz="2000" dirty="0"/>
              <a:t>.</a:t>
            </a:r>
          </a:p>
        </p:txBody>
      </p:sp>
      <p:sp>
        <p:nvSpPr>
          <p:cNvPr id="16" name="TextBox 15"/>
          <p:cNvSpPr txBox="1"/>
          <p:nvPr/>
        </p:nvSpPr>
        <p:spPr>
          <a:xfrm>
            <a:off x="1126914" y="4118195"/>
            <a:ext cx="68901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dirty="0" err="1">
                <a:solidFill>
                  <a:srgbClr val="D35C27"/>
                </a:solidFill>
                <a:latin typeface="Fira Sans Condensed Medium" panose="020B0603050000020004" pitchFamily="34" charset="0"/>
              </a:rPr>
              <a:t>Hiện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tượng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khúc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xạ</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ánh</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sáng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 presetClass="mediacall" presetSubtype="0" fill="hold" nodeType="withEffect">
                                  <p:stCondLst>
                                    <p:cond delay="0"/>
                                  </p:stCondLst>
                                  <p:childTnLst>
                                    <p:cmd type="call" cmd="playFrom(0.0)">
                                      <p:cBhvr>
                                        <p:cTn id="9" dur="20821" fill="hold"/>
                                        <p:tgtEl>
                                          <p:spTgt spid="10"/>
                                        </p:tgtEl>
                                      </p:cBhvr>
                                    </p:cmd>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par>
                                <p:cTn id="18" presetID="1" presetClass="mediacall" presetSubtype="0" fill="hold" nodeType="withEffect">
                                  <p:stCondLst>
                                    <p:cond delay="0"/>
                                  </p:stCondLst>
                                  <p:childTnLst>
                                    <p:cmd type="call" cmd="playFrom(0.0)">
                                      <p:cBhvr>
                                        <p:cTn id="19" dur="8039" fill="hold"/>
                                        <p:tgtEl>
                                          <p:spTgt spid="11"/>
                                        </p:tgtEl>
                                      </p:cBhvr>
                                    </p:cmd>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randombar(horizont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0"/>
                </p:tgtEl>
              </p:cMediaNode>
            </p:video>
            <p:video>
              <p:cMediaNode vol="80000">
                <p:cTn id="29" fill="hold" display="0">
                  <p:stCondLst>
                    <p:cond delay="indefinite"/>
                  </p:stCondLst>
                </p:cTn>
                <p:tgtEl>
                  <p:spTgt spid="11"/>
                </p:tgtEl>
              </p:cMediaNode>
            </p:video>
          </p:childTnLst>
        </p:cTn>
      </p:par>
    </p:tnLst>
    <p:bldLst>
      <p:bldP spid="12" grpId="0"/>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715" name="Google Shape;715;p43"/>
          <p:cNvGrpSpPr/>
          <p:nvPr/>
        </p:nvGrpSpPr>
        <p:grpSpPr>
          <a:xfrm>
            <a:off x="8722269" y="63148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352974" y="114725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8157083" y="19614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p:cNvSpPr/>
          <p:nvPr/>
        </p:nvSpPr>
        <p:spPr>
          <a:xfrm>
            <a:off x="623737" y="1209312"/>
            <a:ext cx="7667865" cy="2987772"/>
          </a:xfrm>
          <a:prstGeom prst="roundRect">
            <a:avLst/>
          </a:prstGeom>
          <a:solidFill>
            <a:srgbClr val="FFC84E">
              <a:alpha val="28000"/>
            </a:srgbClr>
          </a:solidFill>
          <a:ln w="28575">
            <a:solidFill>
              <a:srgbClr val="0E2A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sp>
        <p:nvSpPr>
          <p:cNvPr id="12" name="TextBox 11"/>
          <p:cNvSpPr txBox="1"/>
          <p:nvPr/>
        </p:nvSpPr>
        <p:spPr>
          <a:xfrm>
            <a:off x="1225906" y="1396898"/>
            <a:ext cx="6692186" cy="2793842"/>
          </a:xfrm>
          <a:prstGeom prst="rect">
            <a:avLst/>
          </a:prstGeom>
          <a:noFill/>
        </p:spPr>
        <p:txBody>
          <a:bodyPr wrap="square" rtlCol="0">
            <a:spAutoFit/>
          </a:bodyPr>
          <a:lstStyle/>
          <a:p>
            <a:pPr indent="231775" algn="just">
              <a:lnSpc>
                <a:spcPct val="150000"/>
              </a:lnSpc>
            </a:pPr>
            <a:r>
              <a:rPr lang="vi-VN" sz="2400" dirty="0">
                <a:solidFill>
                  <a:srgbClr val="0E2A47"/>
                </a:solidFill>
                <a:latin typeface="+mn-lt"/>
              </a:rPr>
              <a:t>Khi truyền từ môi trường trong suốt này sang môi trường trong suốt khác, tia sáng có thế bị khúc xạ (bị lệch khỏi phương truyền ban đầu) tại mặt phân cách giữa hai môi trường</a:t>
            </a:r>
            <a:r>
              <a:rPr lang="en-US" sz="2400" dirty="0">
                <a:solidFill>
                  <a:srgbClr val="0E2A47"/>
                </a:solidFill>
                <a:latin typeface="+mn-lt"/>
              </a:rPr>
              <a:t>. </a:t>
            </a: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đó</a:t>
            </a:r>
            <a:r>
              <a:rPr lang="en-US" sz="2400" dirty="0">
                <a:solidFill>
                  <a:srgbClr val="0E2A47"/>
                </a:solidFill>
                <a:latin typeface="+mn-lt"/>
              </a:rPr>
              <a:t> </a:t>
            </a:r>
            <a:r>
              <a:rPr lang="en-US" sz="2400" dirty="0" err="1">
                <a:solidFill>
                  <a:srgbClr val="0E2A47"/>
                </a:solidFill>
                <a:latin typeface="+mn-lt"/>
              </a:rPr>
              <a:t>gọi</a:t>
            </a:r>
            <a:r>
              <a:rPr lang="en-US" sz="2400" dirty="0">
                <a:solidFill>
                  <a:srgbClr val="0E2A47"/>
                </a:solidFill>
                <a:latin typeface="+mn-lt"/>
              </a:rPr>
              <a:t> </a:t>
            </a:r>
            <a:r>
              <a:rPr lang="en-US" sz="2400" dirty="0" err="1">
                <a:solidFill>
                  <a:srgbClr val="0E2A47"/>
                </a:solidFill>
                <a:latin typeface="+mn-lt"/>
              </a:rPr>
              <a:t>là</a:t>
            </a:r>
            <a:r>
              <a:rPr lang="en-US" sz="2400" dirty="0">
                <a:solidFill>
                  <a:srgbClr val="0E2A47"/>
                </a:solidFill>
                <a:latin typeface="+mn-lt"/>
              </a:rPr>
              <a:t> </a:t>
            </a:r>
            <a:r>
              <a:rPr lang="en-US" sz="2400" dirty="0" err="1">
                <a:solidFill>
                  <a:srgbClr val="0E2A47"/>
                </a:solidFill>
                <a:latin typeface="+mn-lt"/>
              </a:rPr>
              <a:t>hiện</a:t>
            </a:r>
            <a:r>
              <a:rPr lang="en-US" sz="2400" dirty="0">
                <a:solidFill>
                  <a:srgbClr val="0E2A47"/>
                </a:solidFill>
                <a:latin typeface="+mn-lt"/>
              </a:rPr>
              <a:t> </a:t>
            </a:r>
            <a:r>
              <a:rPr lang="en-US" sz="2400" dirty="0" err="1">
                <a:solidFill>
                  <a:srgbClr val="0E2A47"/>
                </a:solidFill>
                <a:latin typeface="+mn-lt"/>
              </a:rPr>
              <a:t>tượng</a:t>
            </a:r>
            <a:r>
              <a:rPr lang="en-US" sz="2400" dirty="0">
                <a:solidFill>
                  <a:srgbClr val="0E2A47"/>
                </a:solidFill>
                <a:latin typeface="+mn-lt"/>
              </a:rPr>
              <a:t> </a:t>
            </a:r>
            <a:r>
              <a:rPr lang="en-US" sz="2400" dirty="0" err="1">
                <a:solidFill>
                  <a:srgbClr val="0E2A47"/>
                </a:solidFill>
                <a:latin typeface="+mn-lt"/>
              </a:rPr>
              <a:t>khúc</a:t>
            </a:r>
            <a:r>
              <a:rPr lang="en-US" sz="2400" dirty="0">
                <a:solidFill>
                  <a:srgbClr val="0E2A47"/>
                </a:solidFill>
                <a:latin typeface="+mn-lt"/>
              </a:rPr>
              <a:t> </a:t>
            </a:r>
            <a:r>
              <a:rPr lang="en-US" sz="2400" dirty="0" err="1">
                <a:solidFill>
                  <a:srgbClr val="0E2A47"/>
                </a:solidFill>
                <a:latin typeface="+mn-lt"/>
              </a:rPr>
              <a:t>xạ</a:t>
            </a:r>
            <a:r>
              <a:rPr lang="en-US" sz="2400" dirty="0">
                <a:solidFill>
                  <a:srgbClr val="0E2A47"/>
                </a:solidFill>
                <a:latin typeface="+mn-lt"/>
              </a:rPr>
              <a:t> </a:t>
            </a:r>
            <a:r>
              <a:rPr lang="en-US" sz="2400" dirty="0" err="1">
                <a:solidFill>
                  <a:srgbClr val="0E2A47"/>
                </a:solidFill>
                <a:latin typeface="+mn-lt"/>
              </a:rPr>
              <a:t>ánh</a:t>
            </a:r>
            <a:r>
              <a:rPr lang="en-US" sz="2400" dirty="0">
                <a:solidFill>
                  <a:srgbClr val="0E2A47"/>
                </a:solidFill>
                <a:latin typeface="+mn-lt"/>
              </a:rPr>
              <a:t> </a:t>
            </a:r>
            <a:r>
              <a:rPr lang="en-US" sz="2400" dirty="0" err="1">
                <a:solidFill>
                  <a:srgbClr val="0E2A47"/>
                </a:solidFill>
                <a:latin typeface="+mn-lt"/>
              </a:rPr>
              <a:t>sáng</a:t>
            </a:r>
            <a:r>
              <a:rPr lang="en-US" sz="2400" dirty="0">
                <a:solidFill>
                  <a:srgbClr val="0E2A47"/>
                </a:solidFill>
                <a:latin typeface="+mn-lt"/>
              </a:rPr>
              <a:t>.</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a:fillRect/>
          </a:stretch>
        </p:blipFill>
        <p:spPr>
          <a:xfrm>
            <a:off x="7582537" y="2646019"/>
            <a:ext cx="1597427" cy="2418886"/>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a:fillRect/>
          </a:stretch>
        </p:blipFill>
        <p:spPr>
          <a:xfrm>
            <a:off x="-83835" y="2724744"/>
            <a:ext cx="1597429" cy="24188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3"/>
          <p:cNvGrpSpPr/>
          <p:nvPr/>
        </p:nvGrpSpPr>
        <p:grpSpPr>
          <a:xfrm>
            <a:off x="496597" y="1219989"/>
            <a:ext cx="3636896" cy="2950478"/>
            <a:chOff x="274906" y="1219989"/>
            <a:chExt cx="3636896" cy="2950478"/>
          </a:xfrm>
        </p:grpSpPr>
        <p:grpSp>
          <p:nvGrpSpPr>
            <p:cNvPr id="30" name="Group 29"/>
            <p:cNvGrpSpPr/>
            <p:nvPr/>
          </p:nvGrpSpPr>
          <p:grpSpPr>
            <a:xfrm>
              <a:off x="274906" y="1219989"/>
              <a:ext cx="3636896" cy="2950478"/>
              <a:chOff x="149305" y="-2890"/>
              <a:chExt cx="4354937" cy="4408574"/>
            </a:xfrm>
          </p:grpSpPr>
          <p:sp>
            <p:nvSpPr>
              <p:cNvPr id="41" name="Rectangle 40"/>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oogle Shape;491;p38"/>
            <p:cNvGrpSpPr/>
            <p:nvPr/>
          </p:nvGrpSpPr>
          <p:grpSpPr>
            <a:xfrm rot="21340792">
              <a:off x="473869" y="1315824"/>
              <a:ext cx="753798" cy="753798"/>
              <a:chOff x="5159689" y="1296150"/>
              <a:chExt cx="3044400" cy="3044400"/>
            </a:xfrm>
          </p:grpSpPr>
          <p:grpSp>
            <p:nvGrpSpPr>
              <p:cNvPr id="45" name="Google Shape;492;p38"/>
              <p:cNvGrpSpPr/>
              <p:nvPr/>
            </p:nvGrpSpPr>
            <p:grpSpPr>
              <a:xfrm>
                <a:off x="5767453" y="1903914"/>
                <a:ext cx="1828872" cy="1828872"/>
                <a:chOff x="5905932" y="1600182"/>
                <a:chExt cx="1943128" cy="1943128"/>
              </a:xfrm>
            </p:grpSpPr>
            <p:sp>
              <p:nvSpPr>
                <p:cNvPr id="59"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96;p38"/>
              <p:cNvGrpSpPr/>
              <p:nvPr/>
            </p:nvGrpSpPr>
            <p:grpSpPr>
              <a:xfrm>
                <a:off x="5159689" y="1296150"/>
                <a:ext cx="3044400" cy="3044400"/>
                <a:chOff x="2550539" y="735313"/>
                <a:chExt cx="3044400" cy="3044400"/>
              </a:xfrm>
            </p:grpSpPr>
            <p:sp>
              <p:nvSpPr>
                <p:cNvPr id="4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 name="Rectangle 4"/>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p:cNvSpPr txBox="1"/>
          <p:nvPr/>
        </p:nvSpPr>
        <p:spPr>
          <a:xfrm>
            <a:off x="1376282" y="92973"/>
            <a:ext cx="6040730" cy="1077218"/>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gn="ctr">
              <a:lnSpc>
                <a:spcPct val="100000"/>
              </a:lnSpc>
            </a:pPr>
            <a:r>
              <a:rPr lang="vi-VN" sz="3200" dirty="0"/>
              <a:t>Hiện tượng nào sau đây liên quan đến sự khúc xạ ánh sáng?</a:t>
            </a:r>
            <a:endParaRPr lang="en-US" sz="3200" dirty="0"/>
          </a:p>
        </p:txBody>
      </p:sp>
      <p:grpSp>
        <p:nvGrpSpPr>
          <p:cNvPr id="90" name="Group 89"/>
          <p:cNvGrpSpPr/>
          <p:nvPr/>
        </p:nvGrpSpPr>
        <p:grpSpPr>
          <a:xfrm rot="346371">
            <a:off x="1112862" y="1915387"/>
            <a:ext cx="1197838" cy="1160951"/>
            <a:chOff x="1022287" y="1484770"/>
            <a:chExt cx="1456130" cy="1411289"/>
          </a:xfrm>
        </p:grpSpPr>
        <p:cxnSp>
          <p:nvCxnSpPr>
            <p:cNvPr id="91" name="Straight Connector 90"/>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rot="21253629" flipV="1">
            <a:off x="2172423" y="1887171"/>
            <a:ext cx="1197838" cy="1160951"/>
            <a:chOff x="1022287" y="1484770"/>
            <a:chExt cx="1456130" cy="1411289"/>
          </a:xfrm>
        </p:grpSpPr>
        <p:cxnSp>
          <p:nvCxnSpPr>
            <p:cNvPr id="94" name="Straight Connector 93"/>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5033810" y="1219989"/>
            <a:ext cx="3636896" cy="2950478"/>
            <a:chOff x="274906" y="1219989"/>
            <a:chExt cx="3636896" cy="2950478"/>
          </a:xfrm>
        </p:grpSpPr>
        <p:grpSp>
          <p:nvGrpSpPr>
            <p:cNvPr id="126" name="Group 125"/>
            <p:cNvGrpSpPr/>
            <p:nvPr/>
          </p:nvGrpSpPr>
          <p:grpSpPr>
            <a:xfrm>
              <a:off x="274906" y="1219989"/>
              <a:ext cx="3636896" cy="2950478"/>
              <a:chOff x="149305" y="-2890"/>
              <a:chExt cx="4354937" cy="4408574"/>
            </a:xfrm>
          </p:grpSpPr>
          <p:sp>
            <p:nvSpPr>
              <p:cNvPr id="145" name="Rectangle 144"/>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7" name="Google Shape;491;p38"/>
            <p:cNvGrpSpPr/>
            <p:nvPr/>
          </p:nvGrpSpPr>
          <p:grpSpPr>
            <a:xfrm rot="21340792">
              <a:off x="473869" y="1315824"/>
              <a:ext cx="753798" cy="753798"/>
              <a:chOff x="5159689" y="1296150"/>
              <a:chExt cx="3044400" cy="3044400"/>
            </a:xfrm>
          </p:grpSpPr>
          <p:grpSp>
            <p:nvGrpSpPr>
              <p:cNvPr id="128" name="Google Shape;492;p38"/>
              <p:cNvGrpSpPr/>
              <p:nvPr/>
            </p:nvGrpSpPr>
            <p:grpSpPr>
              <a:xfrm>
                <a:off x="5767453" y="1903914"/>
                <a:ext cx="1828872" cy="1828872"/>
                <a:chOff x="5905932" y="1600182"/>
                <a:chExt cx="1943128" cy="1943128"/>
              </a:xfrm>
            </p:grpSpPr>
            <p:sp>
              <p:nvSpPr>
                <p:cNvPr id="142"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496;p38"/>
              <p:cNvGrpSpPr/>
              <p:nvPr/>
            </p:nvGrpSpPr>
            <p:grpSpPr>
              <a:xfrm>
                <a:off x="5159689" y="1296150"/>
                <a:ext cx="3044400" cy="3044400"/>
                <a:chOff x="2550539" y="735313"/>
                <a:chExt cx="3044400" cy="3044400"/>
              </a:xfrm>
            </p:grpSpPr>
            <p:sp>
              <p:nvSpPr>
                <p:cNvPr id="130"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8" name="Group 147"/>
          <p:cNvGrpSpPr/>
          <p:nvPr/>
        </p:nvGrpSpPr>
        <p:grpSpPr>
          <a:xfrm rot="21422784">
            <a:off x="5664119" y="1897638"/>
            <a:ext cx="1334654" cy="1233500"/>
            <a:chOff x="1022287" y="1484770"/>
            <a:chExt cx="1456130" cy="1411289"/>
          </a:xfrm>
        </p:grpSpPr>
        <p:cxnSp>
          <p:nvCxnSpPr>
            <p:cNvPr id="149" name="Straight Connector 148"/>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rot="1085472">
            <a:off x="6874362" y="3203943"/>
            <a:ext cx="866809" cy="840115"/>
            <a:chOff x="1022287" y="1484770"/>
            <a:chExt cx="1456130" cy="1411289"/>
          </a:xfrm>
        </p:grpSpPr>
        <p:cxnSp>
          <p:nvCxnSpPr>
            <p:cNvPr id="100" name="Straight Connector 99"/>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304636" y="4205468"/>
            <a:ext cx="4092011"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vi-VN" sz="2000" dirty="0"/>
              <a:t>Tia sáng mặt trời bị hắt trởlại môi trường cũ khi gặp mặt nước</a:t>
            </a:r>
            <a:endParaRPr lang="en-US" sz="2000" dirty="0"/>
          </a:p>
        </p:txBody>
      </p:sp>
      <p:sp>
        <p:nvSpPr>
          <p:cNvPr id="152" name="TextBox 151"/>
          <p:cNvSpPr txBox="1"/>
          <p:nvPr/>
        </p:nvSpPr>
        <p:spPr>
          <a:xfrm>
            <a:off x="4463435" y="4205468"/>
            <a:ext cx="4777645"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vi-VN" sz="1800" dirty="0"/>
              <a:t>Tia sáng mặt trời bị lệch khỏi phương truy</a:t>
            </a:r>
            <a:r>
              <a:rPr lang="en-US" sz="1800" dirty="0"/>
              <a:t>ề</a:t>
            </a:r>
            <a:r>
              <a:rPr lang="vi-VN" sz="1800" dirty="0"/>
              <a:t>n ban đầu khi đi từ không khí vào nước.</a:t>
            </a:r>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Grp="1" noChangeArrowheads="1"/>
          </p:cNvSpPr>
          <p:nvPr>
            <p:ph type="title"/>
          </p:nvPr>
        </p:nvSpPr>
        <p:spPr bwMode="auto">
          <a:xfrm>
            <a:off x="720000" y="408210"/>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25" name="Group 124"/>
          <p:cNvGrpSpPr/>
          <p:nvPr/>
        </p:nvGrpSpPr>
        <p:grpSpPr>
          <a:xfrm>
            <a:off x="2057787" y="157449"/>
            <a:ext cx="5028428" cy="4079376"/>
            <a:chOff x="274906" y="1219989"/>
            <a:chExt cx="3636896" cy="2950478"/>
          </a:xfrm>
        </p:grpSpPr>
        <p:grpSp>
          <p:nvGrpSpPr>
            <p:cNvPr id="126" name="Group 125"/>
            <p:cNvGrpSpPr/>
            <p:nvPr/>
          </p:nvGrpSpPr>
          <p:grpSpPr>
            <a:xfrm>
              <a:off x="274906" y="1219989"/>
              <a:ext cx="3636896" cy="2950478"/>
              <a:chOff x="149305" y="-2890"/>
              <a:chExt cx="4354937" cy="4408574"/>
            </a:xfrm>
          </p:grpSpPr>
          <p:sp>
            <p:nvSpPr>
              <p:cNvPr id="145" name="Rectangle 144"/>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146" name="Straight Connector 145"/>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47" name="Rectangle 146"/>
              <p:cNvSpPr/>
              <p:nvPr/>
            </p:nvSpPr>
            <p:spPr>
              <a:xfrm>
                <a:off x="149305" y="-2890"/>
                <a:ext cx="4354937" cy="2817191"/>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27" name="Google Shape;491;p38"/>
            <p:cNvGrpSpPr/>
            <p:nvPr/>
          </p:nvGrpSpPr>
          <p:grpSpPr>
            <a:xfrm rot="21340792">
              <a:off x="473869" y="1315824"/>
              <a:ext cx="753798" cy="753798"/>
              <a:chOff x="5159689" y="1296150"/>
              <a:chExt cx="3044400" cy="3044400"/>
            </a:xfrm>
          </p:grpSpPr>
          <p:grpSp>
            <p:nvGrpSpPr>
              <p:cNvPr id="128" name="Google Shape;492;p38"/>
              <p:cNvGrpSpPr/>
              <p:nvPr/>
            </p:nvGrpSpPr>
            <p:grpSpPr>
              <a:xfrm>
                <a:off x="5767453" y="1903914"/>
                <a:ext cx="1828872" cy="1828872"/>
                <a:chOff x="5905932" y="1600182"/>
                <a:chExt cx="1943128" cy="1943128"/>
              </a:xfrm>
            </p:grpSpPr>
            <p:sp>
              <p:nvSpPr>
                <p:cNvPr id="142"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3"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4"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nvGrpSpPr>
              <p:cNvPr id="129" name="Google Shape;496;p38"/>
              <p:cNvGrpSpPr/>
              <p:nvPr/>
            </p:nvGrpSpPr>
            <p:grpSpPr>
              <a:xfrm>
                <a:off x="5159689" y="1296150"/>
                <a:ext cx="3044400" cy="3044400"/>
                <a:chOff x="2550539" y="735313"/>
                <a:chExt cx="3044400" cy="3044400"/>
              </a:xfrm>
            </p:grpSpPr>
            <p:sp>
              <p:nvSpPr>
                <p:cNvPr id="130"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1"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2"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3"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4"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5"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6"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7"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8"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39"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0"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41"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grpSp>
      </p:grpSp>
      <p:grpSp>
        <p:nvGrpSpPr>
          <p:cNvPr id="148" name="Group 147"/>
          <p:cNvGrpSpPr/>
          <p:nvPr/>
        </p:nvGrpSpPr>
        <p:grpSpPr>
          <a:xfrm rot="21422784">
            <a:off x="2929262" y="1094377"/>
            <a:ext cx="1845313" cy="1705456"/>
            <a:chOff x="1022287" y="1484770"/>
            <a:chExt cx="1456130" cy="1411289"/>
          </a:xfrm>
        </p:grpSpPr>
        <p:cxnSp>
          <p:nvCxnSpPr>
            <p:cNvPr id="149" name="Straight Connector 148"/>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rot="1085472">
            <a:off x="4602562" y="2900494"/>
            <a:ext cx="1198464" cy="1161556"/>
            <a:chOff x="1022287" y="1484770"/>
            <a:chExt cx="1456130" cy="1411289"/>
          </a:xfrm>
        </p:grpSpPr>
        <p:cxnSp>
          <p:nvCxnSpPr>
            <p:cNvPr id="100" name="Straight Connector 99"/>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152" name="TextBox 151"/>
          <p:cNvSpPr txBox="1"/>
          <p:nvPr/>
        </p:nvSpPr>
        <p:spPr>
          <a:xfrm>
            <a:off x="1546070" y="4331244"/>
            <a:ext cx="6051859"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200">
                <a:solidFill>
                  <a:schemeClr val="bg1">
                    <a:lumMod val="10000"/>
                  </a:schemeClr>
                </a:solidFill>
                <a:latin typeface="+mn-lt"/>
              </a:defRPr>
            </a:lvl1pPr>
          </a:lstStyle>
          <a:p>
            <a:pPr algn="ctr"/>
            <a:r>
              <a:rPr lang="vi-VN" sz="2000" dirty="0"/>
              <a:t>Tia sáng mặt trời bị lệch khỏi phương truy</a:t>
            </a:r>
            <a:r>
              <a:rPr lang="en-US" sz="2000" dirty="0"/>
              <a:t>ề</a:t>
            </a:r>
            <a:r>
              <a:rPr lang="vi-VN" sz="2000" dirty="0"/>
              <a:t>n ban đầu khi đi từ không khí vào nước.</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591" name="TextBox 590"/>
          <p:cNvSpPr txBox="1"/>
          <p:nvPr/>
        </p:nvSpPr>
        <p:spPr>
          <a:xfrm>
            <a:off x="911023" y="187465"/>
            <a:ext cx="7536662" cy="461665"/>
          </a:xfrm>
          <a:prstGeom prst="rect">
            <a:avLst/>
          </a:prstGeom>
          <a:noFill/>
        </p:spPr>
        <p:txBody>
          <a:bodyPr wrap="square" rtlCol="0">
            <a:spAutoFit/>
          </a:bodyPr>
          <a:lstStyle>
            <a:defPPr marR="0" lvl="0" algn="l" rtl="0">
              <a:lnSpc>
                <a:spcPct val="100000"/>
              </a:lnSpc>
              <a:spcBef>
                <a:spcPts val="0"/>
              </a:spcBef>
              <a:spcAft>
                <a:spcPts val="0"/>
              </a:spcAft>
            </a:defPPr>
            <a:lvl1pPr indent="0" fontAlgn="auto">
              <a:lnSpc>
                <a:spcPct val="150000"/>
              </a:lnSpc>
              <a:buClrTx/>
              <a:buSzTx/>
              <a:buFontTx/>
              <a:buNone/>
              <a:defRPr sz="4000">
                <a:solidFill>
                  <a:srgbClr val="002060"/>
                </a:solidFill>
                <a:latin typeface="Fira Sans Condensed Medium" panose="020B0603050000020004" pitchFamily="34" charset="0"/>
              </a:defRPr>
            </a:lvl1pPr>
            <a:lvl2pPr marL="914400" indent="-317500" algn="ctr">
              <a:lnSpc>
                <a:spcPct val="115000"/>
              </a:lnSpc>
              <a:buClr>
                <a:schemeClr val="dk2"/>
              </a:buClr>
              <a:buSzPts val="1400"/>
              <a:buFont typeface="Montserrat"/>
              <a:buChar char="○"/>
              <a:defRPr>
                <a:solidFill>
                  <a:schemeClr val="dk2"/>
                </a:solidFill>
                <a:latin typeface="Montserrat"/>
                <a:ea typeface="Montserrat"/>
                <a:cs typeface="Montserrat"/>
              </a:defRPr>
            </a:lvl2pPr>
            <a:lvl3pPr marL="1371600" indent="-317500" algn="ctr">
              <a:lnSpc>
                <a:spcPct val="115000"/>
              </a:lnSpc>
              <a:buClr>
                <a:schemeClr val="dk2"/>
              </a:buClr>
              <a:buSzPts val="1400"/>
              <a:buFont typeface="Montserrat"/>
              <a:buChar char="■"/>
              <a:defRPr>
                <a:solidFill>
                  <a:schemeClr val="dk2"/>
                </a:solidFill>
                <a:latin typeface="Montserrat"/>
                <a:ea typeface="Montserrat"/>
                <a:cs typeface="Montserrat"/>
              </a:defRPr>
            </a:lvl3pPr>
            <a:lvl4pPr marL="1828800" indent="-317500" algn="ctr">
              <a:lnSpc>
                <a:spcPct val="115000"/>
              </a:lnSpc>
              <a:buClr>
                <a:schemeClr val="dk2"/>
              </a:buClr>
              <a:buSzPts val="1400"/>
              <a:buFont typeface="Montserrat"/>
              <a:buChar char="●"/>
              <a:defRPr>
                <a:solidFill>
                  <a:schemeClr val="dk2"/>
                </a:solidFill>
                <a:latin typeface="Montserrat"/>
                <a:ea typeface="Montserrat"/>
                <a:cs typeface="Montserrat"/>
              </a:defRPr>
            </a:lvl4pPr>
            <a:lvl5pPr marL="2286000" indent="-317500" algn="ctr">
              <a:lnSpc>
                <a:spcPct val="115000"/>
              </a:lnSpc>
              <a:buClr>
                <a:schemeClr val="dk2"/>
              </a:buClr>
              <a:buSzPts val="1400"/>
              <a:buFont typeface="Montserrat"/>
              <a:buChar char="○"/>
              <a:defRPr>
                <a:solidFill>
                  <a:schemeClr val="dk2"/>
                </a:solidFill>
                <a:latin typeface="Montserrat"/>
                <a:ea typeface="Montserrat"/>
                <a:cs typeface="Montserrat"/>
              </a:defRPr>
            </a:lvl5pPr>
            <a:lvl6pPr marL="2743200" indent="-317500" algn="ctr">
              <a:lnSpc>
                <a:spcPct val="115000"/>
              </a:lnSpc>
              <a:buClr>
                <a:schemeClr val="dk2"/>
              </a:buClr>
              <a:buSzPts val="1400"/>
              <a:buFont typeface="Montserrat"/>
              <a:buChar char="■"/>
              <a:defRPr>
                <a:solidFill>
                  <a:schemeClr val="dk2"/>
                </a:solidFill>
                <a:latin typeface="Montserrat"/>
                <a:ea typeface="Montserrat"/>
                <a:cs typeface="Montserrat"/>
              </a:defRPr>
            </a:lvl6pPr>
            <a:lvl7pPr marL="3200400" indent="-317500" algn="ctr">
              <a:lnSpc>
                <a:spcPct val="115000"/>
              </a:lnSpc>
              <a:buClr>
                <a:schemeClr val="dk2"/>
              </a:buClr>
              <a:buSzPts val="1400"/>
              <a:buFont typeface="Montserrat"/>
              <a:buChar char="●"/>
              <a:defRPr>
                <a:solidFill>
                  <a:schemeClr val="dk2"/>
                </a:solidFill>
                <a:latin typeface="Montserrat"/>
                <a:ea typeface="Montserrat"/>
                <a:cs typeface="Montserrat"/>
              </a:defRPr>
            </a:lvl7pPr>
            <a:lvl8pPr marL="3657600" indent="-317500" algn="ctr">
              <a:lnSpc>
                <a:spcPct val="115000"/>
              </a:lnSpc>
              <a:buClr>
                <a:schemeClr val="dk2"/>
              </a:buClr>
              <a:buSzPts val="1400"/>
              <a:buFont typeface="Montserrat"/>
              <a:buChar char="○"/>
              <a:defRPr>
                <a:solidFill>
                  <a:schemeClr val="dk2"/>
                </a:solidFill>
                <a:latin typeface="Montserrat"/>
                <a:ea typeface="Montserrat"/>
                <a:cs typeface="Montserrat"/>
              </a:defRPr>
            </a:lvl8pPr>
            <a:lvl9pPr marL="4114800" indent="-317500" algn="ctr">
              <a:lnSpc>
                <a:spcPct val="115000"/>
              </a:lnSpc>
              <a:buClr>
                <a:schemeClr val="dk2"/>
              </a:buClr>
              <a:buSzPts val="1400"/>
              <a:buFont typeface="Montserrat"/>
              <a:buChar char="■"/>
              <a:defRPr>
                <a:solidFill>
                  <a:schemeClr val="dk2"/>
                </a:solidFill>
                <a:latin typeface="Montserrat"/>
                <a:ea typeface="Montserrat"/>
                <a:cs typeface="Montserrat"/>
              </a:defRPr>
            </a:lvl9pPr>
          </a:lstStyle>
          <a:p>
            <a:pPr>
              <a:lnSpc>
                <a:spcPct val="100000"/>
              </a:lnSpc>
            </a:pPr>
            <a:r>
              <a:rPr lang="en-US" sz="2400" dirty="0">
                <a:solidFill>
                  <a:srgbClr val="D35C27"/>
                </a:solidFill>
              </a:rPr>
              <a:t>S</a:t>
            </a:r>
            <a:r>
              <a:rPr lang="vi-VN" sz="2400" dirty="0">
                <a:solidFill>
                  <a:srgbClr val="D35C27"/>
                </a:solidFill>
              </a:rPr>
              <a:t>ơ Đồ Đường Đi Của Tia Sáng </a:t>
            </a:r>
            <a:r>
              <a:rPr lang="en-US" sz="2400" dirty="0" err="1">
                <a:solidFill>
                  <a:srgbClr val="D35C27"/>
                </a:solidFill>
              </a:rPr>
              <a:t>Từ</a:t>
            </a:r>
            <a:r>
              <a:rPr lang="en-US" sz="2400" dirty="0">
                <a:solidFill>
                  <a:srgbClr val="D35C27"/>
                </a:solidFill>
              </a:rPr>
              <a:t> </a:t>
            </a:r>
            <a:r>
              <a:rPr lang="en-US" sz="2400" dirty="0" err="1">
                <a:solidFill>
                  <a:srgbClr val="D35C27"/>
                </a:solidFill>
              </a:rPr>
              <a:t>Không</a:t>
            </a:r>
            <a:r>
              <a:rPr lang="en-US" sz="2400" dirty="0">
                <a:solidFill>
                  <a:srgbClr val="D35C27"/>
                </a:solidFill>
              </a:rPr>
              <a:t> </a:t>
            </a:r>
            <a:r>
              <a:rPr lang="en-US" sz="2400" dirty="0" err="1">
                <a:solidFill>
                  <a:srgbClr val="D35C27"/>
                </a:solidFill>
              </a:rPr>
              <a:t>Khí</a:t>
            </a:r>
            <a:r>
              <a:rPr lang="en-US" sz="2400" dirty="0">
                <a:solidFill>
                  <a:srgbClr val="D35C27"/>
                </a:solidFill>
              </a:rPr>
              <a:t> </a:t>
            </a:r>
            <a:r>
              <a:rPr lang="en-US" sz="2400" dirty="0" err="1">
                <a:solidFill>
                  <a:srgbClr val="D35C27"/>
                </a:solidFill>
              </a:rPr>
              <a:t>Vào</a:t>
            </a:r>
            <a:r>
              <a:rPr lang="en-US" sz="2400" dirty="0">
                <a:solidFill>
                  <a:srgbClr val="D35C27"/>
                </a:solidFill>
              </a:rPr>
              <a:t> </a:t>
            </a:r>
            <a:r>
              <a:rPr lang="en-US" sz="2400" dirty="0" err="1">
                <a:solidFill>
                  <a:srgbClr val="D35C27"/>
                </a:solidFill>
              </a:rPr>
              <a:t>Nước</a:t>
            </a:r>
            <a:r>
              <a:rPr lang="en-US" sz="2400" dirty="0">
                <a:solidFill>
                  <a:srgbClr val="D35C27"/>
                </a:solidFill>
              </a:rPr>
              <a:t>.</a:t>
            </a:r>
          </a:p>
        </p:txBody>
      </p:sp>
      <p:sp>
        <p:nvSpPr>
          <p:cNvPr id="594" name="TextBox 593"/>
          <p:cNvSpPr txBox="1"/>
          <p:nvPr/>
        </p:nvSpPr>
        <p:spPr>
          <a:xfrm>
            <a:off x="5187781" y="797866"/>
            <a:ext cx="4072470"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vi-VN" sz="1800" b="1" dirty="0"/>
              <a:t>PQ</a:t>
            </a:r>
            <a:r>
              <a:rPr lang="vi-VN" sz="1800" dirty="0"/>
              <a:t>: mặt phân cách giữa</a:t>
            </a:r>
            <a:r>
              <a:rPr lang="en-US" sz="1800" dirty="0"/>
              <a:t> 2 </a:t>
            </a:r>
            <a:r>
              <a:rPr lang="vi-VN" sz="1800" dirty="0"/>
              <a:t>môi trường</a:t>
            </a:r>
            <a:endParaRPr lang="en-US" sz="1800" dirty="0"/>
          </a:p>
        </p:txBody>
      </p:sp>
      <p:grpSp>
        <p:nvGrpSpPr>
          <p:cNvPr id="596" name="Google Shape;616;p41"/>
          <p:cNvGrpSpPr/>
          <p:nvPr/>
        </p:nvGrpSpPr>
        <p:grpSpPr>
          <a:xfrm>
            <a:off x="8295766" y="394192"/>
            <a:ext cx="478016" cy="478016"/>
            <a:chOff x="5810350" y="1833231"/>
            <a:chExt cx="865500" cy="865500"/>
          </a:xfrm>
        </p:grpSpPr>
        <p:sp>
          <p:nvSpPr>
            <p:cNvPr id="597" name="Google Shape;617;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618;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9;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20;p41"/>
          <p:cNvGrpSpPr/>
          <p:nvPr/>
        </p:nvGrpSpPr>
        <p:grpSpPr>
          <a:xfrm>
            <a:off x="7504261" y="478827"/>
            <a:ext cx="355894" cy="355894"/>
            <a:chOff x="5810350" y="1833231"/>
            <a:chExt cx="865500" cy="865500"/>
          </a:xfrm>
        </p:grpSpPr>
        <p:sp>
          <p:nvSpPr>
            <p:cNvPr id="601" name="Google Shape;621;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22;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3;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24;p41"/>
          <p:cNvGrpSpPr/>
          <p:nvPr/>
        </p:nvGrpSpPr>
        <p:grpSpPr>
          <a:xfrm>
            <a:off x="6865098" y="136785"/>
            <a:ext cx="229617" cy="229617"/>
            <a:chOff x="5810350" y="1833231"/>
            <a:chExt cx="865500" cy="865500"/>
          </a:xfrm>
        </p:grpSpPr>
        <p:sp>
          <p:nvSpPr>
            <p:cNvPr id="605" name="Google Shape;625;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26;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7;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 name="Group 578"/>
          <p:cNvGrpSpPr/>
          <p:nvPr/>
        </p:nvGrpSpPr>
        <p:grpSpPr>
          <a:xfrm>
            <a:off x="-21289" y="782128"/>
            <a:ext cx="5209070" cy="3532725"/>
            <a:chOff x="-21289" y="1214300"/>
            <a:chExt cx="5209070" cy="3532725"/>
          </a:xfrm>
        </p:grpSpPr>
        <p:grpSp>
          <p:nvGrpSpPr>
            <p:cNvPr id="20" name="Group 19"/>
            <p:cNvGrpSpPr/>
            <p:nvPr/>
          </p:nvGrpSpPr>
          <p:grpSpPr>
            <a:xfrm>
              <a:off x="-21289" y="1214300"/>
              <a:ext cx="5209070" cy="3532725"/>
              <a:chOff x="58393" y="1188379"/>
              <a:chExt cx="5209070" cy="3532725"/>
            </a:xfrm>
          </p:grpSpPr>
          <p:sp>
            <p:nvSpPr>
              <p:cNvPr id="15" name="TextBox 14"/>
              <p:cNvSpPr txBox="1"/>
              <p:nvPr/>
            </p:nvSpPr>
            <p:spPr>
              <a:xfrm>
                <a:off x="58393" y="2914629"/>
                <a:ext cx="319270" cy="400110"/>
              </a:xfrm>
              <a:prstGeom prst="rect">
                <a:avLst/>
              </a:prstGeom>
              <a:noFill/>
            </p:spPr>
            <p:txBody>
              <a:bodyPr wrap="square">
                <a:spAutoFit/>
              </a:bodyPr>
              <a:lstStyle/>
              <a:p>
                <a:r>
                  <a:rPr lang="vi-VN" sz="2000" b="1" dirty="0">
                    <a:solidFill>
                      <a:srgbClr val="D35C27"/>
                    </a:solidFill>
                  </a:rPr>
                  <a:t>P</a:t>
                </a:r>
                <a:endParaRPr lang="en-US" sz="2000" dirty="0">
                  <a:solidFill>
                    <a:srgbClr val="D35C27"/>
                  </a:solidFill>
                </a:endParaRPr>
              </a:p>
            </p:txBody>
          </p:sp>
          <p:grpSp>
            <p:nvGrpSpPr>
              <p:cNvPr id="9" name="Group 8"/>
              <p:cNvGrpSpPr/>
              <p:nvPr/>
            </p:nvGrpSpPr>
            <p:grpSpPr>
              <a:xfrm>
                <a:off x="377663" y="1246619"/>
                <a:ext cx="4636389" cy="3392676"/>
                <a:chOff x="149305" y="883103"/>
                <a:chExt cx="4354937" cy="3522581"/>
              </a:xfrm>
            </p:grpSpPr>
            <p:sp>
              <p:nvSpPr>
                <p:cNvPr id="7" name="Rectangle 6"/>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p:cNvSpPr txBox="1"/>
              <p:nvPr/>
            </p:nvSpPr>
            <p:spPr>
              <a:xfrm>
                <a:off x="4948193" y="2891153"/>
                <a:ext cx="319270" cy="400110"/>
              </a:xfrm>
              <a:prstGeom prst="rect">
                <a:avLst/>
              </a:prstGeom>
              <a:noFill/>
            </p:spPr>
            <p:txBody>
              <a:bodyPr wrap="square">
                <a:spAutoFit/>
              </a:bodyPr>
              <a:lstStyle/>
              <a:p>
                <a:r>
                  <a:rPr lang="en-US" sz="2000" b="1" dirty="0">
                    <a:solidFill>
                      <a:srgbClr val="D35C27"/>
                    </a:solidFill>
                  </a:rPr>
                  <a:t>Q</a:t>
                </a:r>
                <a:endParaRPr lang="en-US" sz="2000" dirty="0">
                  <a:solidFill>
                    <a:srgbClr val="D35C27"/>
                  </a:solidFill>
                </a:endParaRPr>
              </a:p>
            </p:txBody>
          </p:sp>
          <p:sp>
            <p:nvSpPr>
              <p:cNvPr id="18" name="TextBox 17"/>
              <p:cNvSpPr txBox="1"/>
              <p:nvPr/>
            </p:nvSpPr>
            <p:spPr>
              <a:xfrm>
                <a:off x="377663" y="3143767"/>
                <a:ext cx="724306"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600" dirty="0" err="1"/>
                  <a:t>Nước</a:t>
                </a:r>
                <a:endParaRPr lang="en-US" sz="1600" dirty="0"/>
              </a:p>
            </p:txBody>
          </p:sp>
          <p:sp>
            <p:nvSpPr>
              <p:cNvPr id="19" name="TextBox 18"/>
              <p:cNvSpPr txBox="1"/>
              <p:nvPr/>
            </p:nvSpPr>
            <p:spPr>
              <a:xfrm>
                <a:off x="377663" y="2699526"/>
                <a:ext cx="1151447" cy="360612"/>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600" dirty="0" err="1"/>
                  <a:t>Không</a:t>
                </a:r>
                <a:r>
                  <a:rPr lang="en-US" sz="1600" dirty="0"/>
                  <a:t> </a:t>
                </a:r>
                <a:r>
                  <a:rPr lang="en-US" sz="1600" dirty="0" err="1"/>
                  <a:t>khí</a:t>
                </a:r>
                <a:endParaRPr lang="en-US" sz="1600" dirty="0"/>
              </a:p>
            </p:txBody>
          </p:sp>
          <p:sp>
            <p:nvSpPr>
              <p:cNvPr id="4104" name="TextBox 4103"/>
              <p:cNvSpPr txBox="1"/>
              <p:nvPr/>
            </p:nvSpPr>
            <p:spPr>
              <a:xfrm>
                <a:off x="2575313" y="3101271"/>
                <a:ext cx="319270" cy="400110"/>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4105" name="TextBox 4104"/>
              <p:cNvSpPr txBox="1"/>
              <p:nvPr/>
            </p:nvSpPr>
            <p:spPr>
              <a:xfrm>
                <a:off x="793751" y="1637138"/>
                <a:ext cx="319270" cy="400110"/>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4106" name="TextBox 4105"/>
              <p:cNvSpPr txBox="1"/>
              <p:nvPr/>
            </p:nvSpPr>
            <p:spPr>
              <a:xfrm>
                <a:off x="3593666" y="4320994"/>
                <a:ext cx="319270" cy="400110"/>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4107" name="TextBox 4106"/>
              <p:cNvSpPr txBox="1"/>
              <p:nvPr/>
            </p:nvSpPr>
            <p:spPr>
              <a:xfrm>
                <a:off x="2423332" y="1188379"/>
                <a:ext cx="319270"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08" name="TextBox 4107"/>
              <p:cNvSpPr txBox="1"/>
              <p:nvPr/>
            </p:nvSpPr>
            <p:spPr>
              <a:xfrm>
                <a:off x="2374680" y="4267924"/>
                <a:ext cx="473612" cy="400110"/>
              </a:xfrm>
              <a:prstGeom prst="rect">
                <a:avLst/>
              </a:prstGeom>
              <a:noFill/>
            </p:spPr>
            <p:txBody>
              <a:bodyPr wrap="square">
                <a:spAutoFit/>
              </a:bodyPr>
              <a:lstStyle/>
              <a:p>
                <a:r>
                  <a:rPr lang="en-US" sz="2000" b="1" dirty="0">
                    <a:solidFill>
                      <a:srgbClr val="0E2A47"/>
                    </a:solidFill>
                  </a:rPr>
                  <a:t>N’</a:t>
                </a:r>
                <a:endParaRPr lang="en-US" sz="2000" dirty="0">
                  <a:solidFill>
                    <a:srgbClr val="0E2A47"/>
                  </a:solidFill>
                </a:endParaRPr>
              </a:p>
            </p:txBody>
          </p:sp>
          <p:sp>
            <p:nvSpPr>
              <p:cNvPr id="4111" name="TextBox 4110"/>
              <p:cNvSpPr txBox="1"/>
              <p:nvPr/>
            </p:nvSpPr>
            <p:spPr>
              <a:xfrm>
                <a:off x="2411641" y="2276199"/>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dirty="0" err="1"/>
                  <a:t>i</a:t>
                </a:r>
                <a:endParaRPr lang="en-US" sz="1800" dirty="0"/>
              </a:p>
            </p:txBody>
          </p:sp>
          <p:sp>
            <p:nvSpPr>
              <p:cNvPr id="577" name="TextBox 576"/>
              <p:cNvSpPr txBox="1"/>
              <p:nvPr/>
            </p:nvSpPr>
            <p:spPr>
              <a:xfrm>
                <a:off x="2872821" y="3688042"/>
                <a:ext cx="354422"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dirty="0"/>
                  <a:t>r</a:t>
                </a:r>
              </a:p>
            </p:txBody>
          </p:sp>
        </p:grpSp>
        <p:cxnSp>
          <p:nvCxnSpPr>
            <p:cNvPr id="22" name="Straight Connector 21"/>
            <p:cNvCxnSpPr/>
            <p:nvPr/>
          </p:nvCxnSpPr>
          <p:spPr>
            <a:xfrm>
              <a:off x="2731828" y="1348740"/>
              <a:ext cx="0" cy="3316475"/>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99" name="Group 4098"/>
            <p:cNvGrpSpPr/>
            <p:nvPr/>
          </p:nvGrpSpPr>
          <p:grpSpPr>
            <a:xfrm rot="21144240">
              <a:off x="1188810" y="1839321"/>
              <a:ext cx="1456130" cy="1411289"/>
              <a:chOff x="1022287" y="1484770"/>
              <a:chExt cx="1456130" cy="1411289"/>
            </a:xfrm>
          </p:grpSpPr>
          <p:cxnSp>
            <p:nvCxnSpPr>
              <p:cNvPr id="4097" name="Straight Connector 409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01" name="Group 4100"/>
            <p:cNvGrpSpPr/>
            <p:nvPr/>
          </p:nvGrpSpPr>
          <p:grpSpPr>
            <a:xfrm rot="1085472">
              <a:off x="2516297" y="3303622"/>
              <a:ext cx="1234998" cy="1196966"/>
              <a:chOff x="1022287" y="1484770"/>
              <a:chExt cx="1456130" cy="1411289"/>
            </a:xfrm>
          </p:grpSpPr>
          <p:cxnSp>
            <p:nvCxnSpPr>
              <p:cNvPr id="4102" name="Straight Connector 4101"/>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4103" name="Straight Arrow Connector 4102"/>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110" name="Arc 4109"/>
            <p:cNvSpPr/>
            <p:nvPr/>
          </p:nvSpPr>
          <p:spPr>
            <a:xfrm rot="17723438">
              <a:off x="2364198" y="2687702"/>
              <a:ext cx="405827" cy="38469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6" name="Arc 575"/>
            <p:cNvSpPr/>
            <p:nvPr/>
          </p:nvSpPr>
          <p:spPr>
            <a:xfrm rot="7230808">
              <a:off x="2695181" y="3480430"/>
              <a:ext cx="318141" cy="30157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8" name="Arc 577"/>
            <p:cNvSpPr/>
            <p:nvPr/>
          </p:nvSpPr>
          <p:spPr>
            <a:xfrm rot="7230808">
              <a:off x="2698240" y="3458849"/>
              <a:ext cx="282885" cy="268156"/>
            </a:xfrm>
            <a:prstGeom prst="arc">
              <a:avLst>
                <a:gd name="adj1" fmla="val 14673989"/>
                <a:gd name="adj2" fmla="val 1405089"/>
              </a:avLst>
            </a:prstGeom>
            <a:ln w="19050">
              <a:solidFill>
                <a:srgbClr val="0E2A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0" name="TextBox 579"/>
          <p:cNvSpPr txBox="1"/>
          <p:nvPr/>
        </p:nvSpPr>
        <p:spPr>
          <a:xfrm>
            <a:off x="5184914" y="1250316"/>
            <a:ext cx="2319871"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SI</a:t>
            </a:r>
            <a:r>
              <a:rPr lang="vi-VN" sz="1800" dirty="0"/>
              <a:t>: </a:t>
            </a:r>
            <a:r>
              <a:rPr lang="en-US" sz="1800" dirty="0" err="1"/>
              <a:t>tia</a:t>
            </a:r>
            <a:r>
              <a:rPr lang="en-US" sz="1800" dirty="0"/>
              <a:t> </a:t>
            </a:r>
            <a:r>
              <a:rPr lang="en-US" sz="1800" dirty="0" err="1"/>
              <a:t>tới</a:t>
            </a:r>
            <a:endParaRPr lang="en-US" sz="1800" dirty="0"/>
          </a:p>
        </p:txBody>
      </p:sp>
      <p:sp>
        <p:nvSpPr>
          <p:cNvPr id="582" name="TextBox 581"/>
          <p:cNvSpPr txBox="1"/>
          <p:nvPr/>
        </p:nvSpPr>
        <p:spPr>
          <a:xfrm>
            <a:off x="5193698" y="1660839"/>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I</a:t>
            </a:r>
            <a:r>
              <a:rPr lang="vi-VN" sz="1800" dirty="0"/>
              <a:t>: </a:t>
            </a:r>
            <a:r>
              <a:rPr lang="en-US" sz="1800" dirty="0" err="1"/>
              <a:t>điểm</a:t>
            </a:r>
            <a:r>
              <a:rPr lang="en-US" sz="1800" dirty="0"/>
              <a:t> </a:t>
            </a:r>
            <a:r>
              <a:rPr lang="en-US" sz="1800" dirty="0" err="1"/>
              <a:t>tới</a:t>
            </a:r>
            <a:endParaRPr lang="en-US" sz="1800" dirty="0"/>
          </a:p>
        </p:txBody>
      </p:sp>
      <p:sp>
        <p:nvSpPr>
          <p:cNvPr id="583" name="TextBox 582"/>
          <p:cNvSpPr txBox="1"/>
          <p:nvPr/>
        </p:nvSpPr>
        <p:spPr>
          <a:xfrm>
            <a:off x="5202482" y="2071362"/>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IR</a:t>
            </a:r>
            <a:r>
              <a:rPr lang="vi-VN" sz="1800" dirty="0"/>
              <a:t>: </a:t>
            </a:r>
            <a:r>
              <a:rPr lang="vi-VN" sz="1800" dirty="0">
                <a:solidFill>
                  <a:srgbClr val="2B2928"/>
                </a:solidFill>
                <a:ea typeface="Times New Roman" panose="02020603050405020304" pitchFamily="18" charset="0"/>
              </a:rPr>
              <a:t>tia khúc xạ</a:t>
            </a:r>
            <a:endParaRPr lang="en-US" sz="1800" dirty="0"/>
          </a:p>
        </p:txBody>
      </p:sp>
      <p:sp>
        <p:nvSpPr>
          <p:cNvPr id="584" name="TextBox 583"/>
          <p:cNvSpPr txBox="1"/>
          <p:nvPr/>
        </p:nvSpPr>
        <p:spPr>
          <a:xfrm>
            <a:off x="5211266" y="2481885"/>
            <a:ext cx="3987487" cy="39421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NN’</a:t>
            </a:r>
            <a:r>
              <a:rPr lang="vi-VN" sz="1800" dirty="0"/>
              <a:t>: </a:t>
            </a:r>
            <a:r>
              <a:rPr lang="vi-VN" sz="1800" dirty="0">
                <a:solidFill>
                  <a:srgbClr val="2B2928"/>
                </a:solidFill>
                <a:ea typeface="Times New Roman" panose="02020603050405020304" pitchFamily="18" charset="0"/>
              </a:rPr>
              <a:t>pháp tuyến tại điểm tới </a:t>
            </a:r>
            <a:r>
              <a:rPr lang="vi-VN" sz="1800" b="1" dirty="0">
                <a:solidFill>
                  <a:srgbClr val="2B2928"/>
                </a:solidFill>
                <a:ea typeface="Times New Roman" panose="02020603050405020304" pitchFamily="18" charset="0"/>
              </a:rPr>
              <a:t>I</a:t>
            </a:r>
            <a:endParaRPr lang="en-US" sz="1800" b="1" dirty="0"/>
          </a:p>
        </p:txBody>
      </p:sp>
      <mc:AlternateContent xmlns:mc="http://schemas.openxmlformats.org/markup-compatibility/2006" xmlns:a14="http://schemas.microsoft.com/office/drawing/2010/main">
        <mc:Choice Requires="a14">
          <p:sp>
            <p:nvSpPr>
              <p:cNvPr id="585" name="TextBox 584"/>
              <p:cNvSpPr txBox="1"/>
              <p:nvPr/>
            </p:nvSpPr>
            <p:spPr>
              <a:xfrm>
                <a:off x="5220050" y="2892408"/>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vi-VN" sz="1800" b="1" dirty="0"/>
                  <a:t>i = </a:t>
                </a:r>
                <a14:m>
                  <m:oMath xmlns:m="http://schemas.openxmlformats.org/officeDocument/2006/math">
                    <m:acc>
                      <m:accPr>
                        <m:chr m:val="̂"/>
                        <m:ctrlPr>
                          <a:rPr lang="vi-VN" sz="1800" b="1" i="1" smtClean="0">
                            <a:latin typeface="Cambria Math" panose="02040503050406030204" pitchFamily="18" charset="0"/>
                          </a:rPr>
                        </m:ctrlPr>
                      </m:accPr>
                      <m:e>
                        <m:r>
                          <m:rPr>
                            <m:nor/>
                          </m:rPr>
                          <a:rPr lang="vi-VN" sz="1800" b="1" dirty="0">
                            <a:latin typeface="Cambria Math" panose="02040503050406030204" pitchFamily="18" charset="0"/>
                          </a:rPr>
                          <m:t>SIN</m:t>
                        </m:r>
                      </m:e>
                    </m:acc>
                  </m:oMath>
                </a14:m>
                <a:r>
                  <a:rPr lang="vi-VN" sz="1800" b="1" dirty="0"/>
                  <a:t> </a:t>
                </a:r>
                <a:r>
                  <a:rPr lang="vi-VN" sz="1800" dirty="0"/>
                  <a:t>: </a:t>
                </a:r>
                <a:r>
                  <a:rPr lang="vi-VN" sz="1800" dirty="0">
                    <a:solidFill>
                      <a:srgbClr val="2B2928"/>
                    </a:solidFill>
                    <a:ea typeface="Times New Roman" panose="02020603050405020304" pitchFamily="18" charset="0"/>
                  </a:rPr>
                  <a:t>góc tới</a:t>
                </a:r>
                <a:endParaRPr lang="en-US" sz="1800" dirty="0"/>
              </a:p>
            </p:txBody>
          </p:sp>
        </mc:Choice>
        <mc:Fallback xmlns="">
          <p:sp>
            <p:nvSpPr>
              <p:cNvPr id="585" name="TextBox 584"/>
              <p:cNvSpPr txBox="1">
                <a:spLocks noRot="1" noChangeAspect="1" noMove="1" noResize="1" noEditPoints="1" noAdjustHandles="1" noChangeArrowheads="1" noChangeShapeType="1" noTextEdit="1"/>
              </p:cNvSpPr>
              <p:nvPr/>
            </p:nvSpPr>
            <p:spPr>
              <a:xfrm>
                <a:off x="5220050" y="2892408"/>
                <a:ext cx="3987487" cy="423834"/>
              </a:xfrm>
              <a:prstGeom prst="rect">
                <a:avLst/>
              </a:prstGeom>
              <a:blipFill rotWithShape="1">
                <a:blip r:embed="rId3"/>
                <a:stretch>
                  <a:fillRect l="-9" t="-146" r="1" b="64"/>
                </a:stretch>
              </a:blipFill>
            </p:spPr>
            <p:txBody>
              <a:bodyPr/>
              <a:lstStyle/>
              <a:p>
                <a:r>
                  <a:rPr lang="en-US" altLang="en-US">
                    <a:noFill/>
                  </a:rPr>
                  <a:t> </a:t>
                </a:r>
              </a:p>
            </p:txBody>
          </p:sp>
        </mc:Fallback>
      </mc:AlternateContent>
      <mc:AlternateContent xmlns:mc="http://schemas.openxmlformats.org/markup-compatibility/2006" xmlns:a14="http://schemas.microsoft.com/office/drawing/2010/main">
        <mc:Choice Requires="a14">
          <p:sp>
            <p:nvSpPr>
              <p:cNvPr id="587" name="TextBox 586"/>
              <p:cNvSpPr txBox="1"/>
              <p:nvPr/>
            </p:nvSpPr>
            <p:spPr>
              <a:xfrm>
                <a:off x="5220050" y="3300791"/>
                <a:ext cx="3987487" cy="42383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800" b="1" dirty="0"/>
                  <a:t>r</a:t>
                </a:r>
                <a:r>
                  <a:rPr lang="vi-VN" sz="1800" b="1" dirty="0"/>
                  <a:t> = </a:t>
                </a:r>
                <a14:m>
                  <m:oMath xmlns:m="http://schemas.openxmlformats.org/officeDocument/2006/math">
                    <m:acc>
                      <m:accPr>
                        <m:chr m:val="̂"/>
                        <m:ctrlPr>
                          <a:rPr lang="vi-VN" sz="1800" b="1" i="1" smtClean="0">
                            <a:latin typeface="Cambria Math" panose="02040503050406030204" pitchFamily="18" charset="0"/>
                          </a:rPr>
                        </m:ctrlPr>
                      </m:accPr>
                      <m:e>
                        <m:r>
                          <m:rPr>
                            <m:nor/>
                          </m:rPr>
                          <a:rPr lang="en-US" sz="1800" b="1" i="0" dirty="0" smtClean="0">
                            <a:latin typeface="Cambria Math" panose="02040503050406030204" pitchFamily="18" charset="0"/>
                          </a:rPr>
                          <m:t>R</m:t>
                        </m:r>
                        <m:r>
                          <m:rPr>
                            <m:nor/>
                          </m:rPr>
                          <a:rPr lang="vi-VN" sz="1800" b="1" dirty="0">
                            <a:latin typeface="Cambria Math" panose="02040503050406030204" pitchFamily="18" charset="0"/>
                          </a:rPr>
                          <m:t>IN</m:t>
                        </m:r>
                        <m:r>
                          <m:rPr>
                            <m:nor/>
                          </m:rPr>
                          <a:rPr lang="en-US" sz="1800" b="1" i="0" dirty="0" smtClean="0">
                            <a:latin typeface="Cambria Math" panose="02040503050406030204" pitchFamily="18" charset="0"/>
                          </a:rPr>
                          <m:t>′</m:t>
                        </m:r>
                      </m:e>
                    </m:acc>
                  </m:oMath>
                </a14:m>
                <a:r>
                  <a:rPr lang="vi-VN" sz="1800" b="1" dirty="0"/>
                  <a:t> </a:t>
                </a:r>
                <a:r>
                  <a:rPr lang="vi-VN" sz="1800" dirty="0"/>
                  <a:t>: </a:t>
                </a:r>
                <a:r>
                  <a:rPr lang="vi-VN" sz="1800" dirty="0">
                    <a:solidFill>
                      <a:srgbClr val="2B2928"/>
                    </a:solidFill>
                    <a:ea typeface="Times New Roman" panose="02020603050405020304" pitchFamily="18" charset="0"/>
                  </a:rPr>
                  <a:t>góc </a:t>
                </a:r>
                <a:r>
                  <a:rPr lang="en-US" sz="1800" dirty="0" err="1">
                    <a:solidFill>
                      <a:srgbClr val="2B2928"/>
                    </a:solidFill>
                    <a:ea typeface="Times New Roman" panose="02020603050405020304" pitchFamily="18" charset="0"/>
                  </a:rPr>
                  <a:t>khúc</a:t>
                </a:r>
                <a:r>
                  <a:rPr lang="en-US" sz="1800" dirty="0">
                    <a:solidFill>
                      <a:srgbClr val="2B2928"/>
                    </a:solidFill>
                    <a:ea typeface="Times New Roman" panose="02020603050405020304" pitchFamily="18" charset="0"/>
                  </a:rPr>
                  <a:t> </a:t>
                </a:r>
                <a:r>
                  <a:rPr lang="en-US" sz="1800" dirty="0" err="1">
                    <a:solidFill>
                      <a:srgbClr val="2B2928"/>
                    </a:solidFill>
                    <a:ea typeface="Times New Roman" panose="02020603050405020304" pitchFamily="18" charset="0"/>
                  </a:rPr>
                  <a:t>xạ</a:t>
                </a:r>
                <a:endParaRPr lang="en-US" sz="1800" dirty="0"/>
              </a:p>
            </p:txBody>
          </p:sp>
        </mc:Choice>
        <mc:Fallback xmlns="">
          <p:sp>
            <p:nvSpPr>
              <p:cNvPr id="587" name="TextBox 586"/>
              <p:cNvSpPr txBox="1">
                <a:spLocks noRot="1" noChangeAspect="1" noMove="1" noResize="1" noEditPoints="1" noAdjustHandles="1" noChangeArrowheads="1" noChangeShapeType="1" noTextEdit="1"/>
              </p:cNvSpPr>
              <p:nvPr/>
            </p:nvSpPr>
            <p:spPr>
              <a:xfrm>
                <a:off x="5220050" y="3300791"/>
                <a:ext cx="3987487" cy="423834"/>
              </a:xfrm>
              <a:prstGeom prst="rect">
                <a:avLst/>
              </a:prstGeom>
              <a:blipFill>
                <a:blip r:embed="rId4"/>
                <a:stretch>
                  <a:fillRect l="-1223" b="-21429"/>
                </a:stretch>
              </a:blipFill>
            </p:spPr>
            <p:txBody>
              <a:bodyPr/>
              <a:lstStyle/>
              <a:p>
                <a:r>
                  <a:rPr lang="en-US">
                    <a:noFill/>
                  </a:rPr>
                  <a:t> </a:t>
                </a:r>
              </a:p>
            </p:txBody>
          </p:sp>
        </mc:Fallback>
      </mc:AlternateContent>
      <p:sp>
        <p:nvSpPr>
          <p:cNvPr id="588" name="TextBox 587"/>
          <p:cNvSpPr txBox="1"/>
          <p:nvPr/>
        </p:nvSpPr>
        <p:spPr>
          <a:xfrm>
            <a:off x="5226619" y="3785453"/>
            <a:ext cx="3619400" cy="726609"/>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vi-VN" sz="1800" dirty="0">
                <a:solidFill>
                  <a:srgbClr val="2B2928"/>
                </a:solidFill>
                <a:ea typeface="Times New Roman" panose="02020603050405020304" pitchFamily="18" charset="0"/>
              </a:rPr>
              <a:t>Mặt phẳng chứa tia t</a:t>
            </a:r>
            <a:r>
              <a:rPr lang="en-US" sz="1800" dirty="0" err="1">
                <a:solidFill>
                  <a:srgbClr val="2B2928"/>
                </a:solidFill>
                <a:ea typeface="Times New Roman" panose="02020603050405020304" pitchFamily="18" charset="0"/>
              </a:rPr>
              <a:t>ới</a:t>
            </a:r>
            <a:r>
              <a:rPr lang="vi-VN" sz="1800" dirty="0">
                <a:solidFill>
                  <a:srgbClr val="2B2928"/>
                </a:solidFill>
                <a:ea typeface="Times New Roman" panose="02020603050405020304" pitchFamily="18" charset="0"/>
              </a:rPr>
              <a:t> và pháp tuyến được gọi là mặt phẳng tới.</a:t>
            </a:r>
            <a:endParaRPr lang="en-US" sz="1800" dirty="0">
              <a:solidFill>
                <a:srgbClr val="2B2928"/>
              </a:solidFill>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9"/>
                                        </p:tgtEl>
                                        <p:attrNameLst>
                                          <p:attrName>style.visibility</p:attrName>
                                        </p:attrNameLst>
                                      </p:cBhvr>
                                      <p:to>
                                        <p:strVal val="visible"/>
                                      </p:to>
                                    </p:set>
                                    <p:animEffect transition="in" filter="randombar(horizontal)">
                                      <p:cBhvr>
                                        <p:cTn id="7" dur="500"/>
                                        <p:tgtEl>
                                          <p:spTgt spid="5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94"/>
                                        </p:tgtEl>
                                        <p:attrNameLst>
                                          <p:attrName>style.visibility</p:attrName>
                                        </p:attrNameLst>
                                      </p:cBhvr>
                                      <p:to>
                                        <p:strVal val="visible"/>
                                      </p:to>
                                    </p:set>
                                    <p:animEffect transition="in" filter="fade">
                                      <p:cBhvr>
                                        <p:cTn id="15" dur="500"/>
                                        <p:tgtEl>
                                          <p:spTgt spid="594"/>
                                        </p:tgtEl>
                                      </p:cBhvr>
                                    </p:animEffect>
                                    <p:anim calcmode="lin" valueType="num">
                                      <p:cBhvr>
                                        <p:cTn id="16" dur="500" fill="hold"/>
                                        <p:tgtEl>
                                          <p:spTgt spid="594"/>
                                        </p:tgtEl>
                                        <p:attrNameLst>
                                          <p:attrName>ppt_x</p:attrName>
                                        </p:attrNameLst>
                                      </p:cBhvr>
                                      <p:tavLst>
                                        <p:tav tm="0">
                                          <p:val>
                                            <p:strVal val="#ppt_x"/>
                                          </p:val>
                                        </p:tav>
                                        <p:tav tm="100000">
                                          <p:val>
                                            <p:strVal val="#ppt_x"/>
                                          </p:val>
                                        </p:tav>
                                      </p:tavLst>
                                    </p:anim>
                                    <p:anim calcmode="lin" valueType="num">
                                      <p:cBhvr>
                                        <p:cTn id="17" dur="500" fill="hold"/>
                                        <p:tgtEl>
                                          <p:spTgt spid="594"/>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grpId="0" nodeType="afterEffect">
                                  <p:stCondLst>
                                    <p:cond delay="0"/>
                                  </p:stCondLst>
                                  <p:childTnLst>
                                    <p:set>
                                      <p:cBhvr>
                                        <p:cTn id="20" dur="1" fill="hold">
                                          <p:stCondLst>
                                            <p:cond delay="0"/>
                                          </p:stCondLst>
                                        </p:cTn>
                                        <p:tgtEl>
                                          <p:spTgt spid="580"/>
                                        </p:tgtEl>
                                        <p:attrNameLst>
                                          <p:attrName>style.visibility</p:attrName>
                                        </p:attrNameLst>
                                      </p:cBhvr>
                                      <p:to>
                                        <p:strVal val="visible"/>
                                      </p:to>
                                    </p:set>
                                    <p:animEffect transition="in" filter="fade">
                                      <p:cBhvr>
                                        <p:cTn id="21" dur="500"/>
                                        <p:tgtEl>
                                          <p:spTgt spid="580"/>
                                        </p:tgtEl>
                                      </p:cBhvr>
                                    </p:animEffect>
                                    <p:anim calcmode="lin" valueType="num">
                                      <p:cBhvr>
                                        <p:cTn id="22" dur="500" fill="hold"/>
                                        <p:tgtEl>
                                          <p:spTgt spid="580"/>
                                        </p:tgtEl>
                                        <p:attrNameLst>
                                          <p:attrName>ppt_x</p:attrName>
                                        </p:attrNameLst>
                                      </p:cBhvr>
                                      <p:tavLst>
                                        <p:tav tm="0">
                                          <p:val>
                                            <p:strVal val="#ppt_x"/>
                                          </p:val>
                                        </p:tav>
                                        <p:tav tm="100000">
                                          <p:val>
                                            <p:strVal val="#ppt_x"/>
                                          </p:val>
                                        </p:tav>
                                      </p:tavLst>
                                    </p:anim>
                                    <p:anim calcmode="lin" valueType="num">
                                      <p:cBhvr>
                                        <p:cTn id="23" dur="500" fill="hold"/>
                                        <p:tgtEl>
                                          <p:spTgt spid="58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grpId="0" nodeType="afterEffect">
                                  <p:stCondLst>
                                    <p:cond delay="0"/>
                                  </p:stCondLst>
                                  <p:childTnLst>
                                    <p:set>
                                      <p:cBhvr>
                                        <p:cTn id="26" dur="1" fill="hold">
                                          <p:stCondLst>
                                            <p:cond delay="0"/>
                                          </p:stCondLst>
                                        </p:cTn>
                                        <p:tgtEl>
                                          <p:spTgt spid="582"/>
                                        </p:tgtEl>
                                        <p:attrNameLst>
                                          <p:attrName>style.visibility</p:attrName>
                                        </p:attrNameLst>
                                      </p:cBhvr>
                                      <p:to>
                                        <p:strVal val="visible"/>
                                      </p:to>
                                    </p:set>
                                    <p:animEffect transition="in" filter="fade">
                                      <p:cBhvr>
                                        <p:cTn id="27" dur="500"/>
                                        <p:tgtEl>
                                          <p:spTgt spid="582"/>
                                        </p:tgtEl>
                                      </p:cBhvr>
                                    </p:animEffect>
                                    <p:anim calcmode="lin" valueType="num">
                                      <p:cBhvr>
                                        <p:cTn id="28" dur="500" fill="hold"/>
                                        <p:tgtEl>
                                          <p:spTgt spid="582"/>
                                        </p:tgtEl>
                                        <p:attrNameLst>
                                          <p:attrName>ppt_x</p:attrName>
                                        </p:attrNameLst>
                                      </p:cBhvr>
                                      <p:tavLst>
                                        <p:tav tm="0">
                                          <p:val>
                                            <p:strVal val="#ppt_x"/>
                                          </p:val>
                                        </p:tav>
                                        <p:tav tm="100000">
                                          <p:val>
                                            <p:strVal val="#ppt_x"/>
                                          </p:val>
                                        </p:tav>
                                      </p:tavLst>
                                    </p:anim>
                                    <p:anim calcmode="lin" valueType="num">
                                      <p:cBhvr>
                                        <p:cTn id="29" dur="500" fill="hold"/>
                                        <p:tgtEl>
                                          <p:spTgt spid="582"/>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7" presetClass="entr" presetSubtype="0" fill="hold" grpId="0" nodeType="afterEffect">
                                  <p:stCondLst>
                                    <p:cond delay="0"/>
                                  </p:stCondLst>
                                  <p:childTnLst>
                                    <p:set>
                                      <p:cBhvr>
                                        <p:cTn id="32" dur="1" fill="hold">
                                          <p:stCondLst>
                                            <p:cond delay="0"/>
                                          </p:stCondLst>
                                        </p:cTn>
                                        <p:tgtEl>
                                          <p:spTgt spid="583"/>
                                        </p:tgtEl>
                                        <p:attrNameLst>
                                          <p:attrName>style.visibility</p:attrName>
                                        </p:attrNameLst>
                                      </p:cBhvr>
                                      <p:to>
                                        <p:strVal val="visible"/>
                                      </p:to>
                                    </p:set>
                                    <p:animEffect transition="in" filter="fade">
                                      <p:cBhvr>
                                        <p:cTn id="33" dur="500"/>
                                        <p:tgtEl>
                                          <p:spTgt spid="583"/>
                                        </p:tgtEl>
                                      </p:cBhvr>
                                    </p:animEffect>
                                    <p:anim calcmode="lin" valueType="num">
                                      <p:cBhvr>
                                        <p:cTn id="34" dur="500" fill="hold"/>
                                        <p:tgtEl>
                                          <p:spTgt spid="583"/>
                                        </p:tgtEl>
                                        <p:attrNameLst>
                                          <p:attrName>ppt_x</p:attrName>
                                        </p:attrNameLst>
                                      </p:cBhvr>
                                      <p:tavLst>
                                        <p:tav tm="0">
                                          <p:val>
                                            <p:strVal val="#ppt_x"/>
                                          </p:val>
                                        </p:tav>
                                        <p:tav tm="100000">
                                          <p:val>
                                            <p:strVal val="#ppt_x"/>
                                          </p:val>
                                        </p:tav>
                                      </p:tavLst>
                                    </p:anim>
                                    <p:anim calcmode="lin" valueType="num">
                                      <p:cBhvr>
                                        <p:cTn id="35" dur="500" fill="hold"/>
                                        <p:tgtEl>
                                          <p:spTgt spid="583"/>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7" presetClass="entr" presetSubtype="0" fill="hold" grpId="0" nodeType="afterEffect">
                                  <p:stCondLst>
                                    <p:cond delay="0"/>
                                  </p:stCondLst>
                                  <p:childTnLst>
                                    <p:set>
                                      <p:cBhvr>
                                        <p:cTn id="38" dur="1" fill="hold">
                                          <p:stCondLst>
                                            <p:cond delay="0"/>
                                          </p:stCondLst>
                                        </p:cTn>
                                        <p:tgtEl>
                                          <p:spTgt spid="584"/>
                                        </p:tgtEl>
                                        <p:attrNameLst>
                                          <p:attrName>style.visibility</p:attrName>
                                        </p:attrNameLst>
                                      </p:cBhvr>
                                      <p:to>
                                        <p:strVal val="visible"/>
                                      </p:to>
                                    </p:set>
                                    <p:animEffect transition="in" filter="fade">
                                      <p:cBhvr>
                                        <p:cTn id="39" dur="500"/>
                                        <p:tgtEl>
                                          <p:spTgt spid="584"/>
                                        </p:tgtEl>
                                      </p:cBhvr>
                                    </p:animEffect>
                                    <p:anim calcmode="lin" valueType="num">
                                      <p:cBhvr>
                                        <p:cTn id="40" dur="500" fill="hold"/>
                                        <p:tgtEl>
                                          <p:spTgt spid="584"/>
                                        </p:tgtEl>
                                        <p:attrNameLst>
                                          <p:attrName>ppt_x</p:attrName>
                                        </p:attrNameLst>
                                      </p:cBhvr>
                                      <p:tavLst>
                                        <p:tav tm="0">
                                          <p:val>
                                            <p:strVal val="#ppt_x"/>
                                          </p:val>
                                        </p:tav>
                                        <p:tav tm="100000">
                                          <p:val>
                                            <p:strVal val="#ppt_x"/>
                                          </p:val>
                                        </p:tav>
                                      </p:tavLst>
                                    </p:anim>
                                    <p:anim calcmode="lin" valueType="num">
                                      <p:cBhvr>
                                        <p:cTn id="41" dur="500" fill="hold"/>
                                        <p:tgtEl>
                                          <p:spTgt spid="584"/>
                                        </p:tgtEl>
                                        <p:attrNameLst>
                                          <p:attrName>ppt_y</p:attrName>
                                        </p:attrNameLst>
                                      </p:cBhvr>
                                      <p:tavLst>
                                        <p:tav tm="0">
                                          <p:val>
                                            <p:strVal val="#ppt_y-.1"/>
                                          </p:val>
                                        </p:tav>
                                        <p:tav tm="100000">
                                          <p:val>
                                            <p:strVal val="#ppt_y"/>
                                          </p:val>
                                        </p:tav>
                                      </p:tavLst>
                                    </p:anim>
                                  </p:childTnLst>
                                </p:cTn>
                              </p:par>
                            </p:childTnLst>
                          </p:cTn>
                        </p:par>
                        <p:par>
                          <p:cTn id="42" fill="hold">
                            <p:stCondLst>
                              <p:cond delay="2500"/>
                            </p:stCondLst>
                            <p:childTnLst>
                              <p:par>
                                <p:cTn id="43" presetID="47" presetClass="entr" presetSubtype="0" fill="hold" grpId="0" nodeType="afterEffect">
                                  <p:stCondLst>
                                    <p:cond delay="0"/>
                                  </p:stCondLst>
                                  <p:childTnLst>
                                    <p:set>
                                      <p:cBhvr>
                                        <p:cTn id="44" dur="1" fill="hold">
                                          <p:stCondLst>
                                            <p:cond delay="0"/>
                                          </p:stCondLst>
                                        </p:cTn>
                                        <p:tgtEl>
                                          <p:spTgt spid="585"/>
                                        </p:tgtEl>
                                        <p:attrNameLst>
                                          <p:attrName>style.visibility</p:attrName>
                                        </p:attrNameLst>
                                      </p:cBhvr>
                                      <p:to>
                                        <p:strVal val="visible"/>
                                      </p:to>
                                    </p:set>
                                    <p:animEffect transition="in" filter="fade">
                                      <p:cBhvr>
                                        <p:cTn id="45" dur="500"/>
                                        <p:tgtEl>
                                          <p:spTgt spid="585"/>
                                        </p:tgtEl>
                                      </p:cBhvr>
                                    </p:animEffect>
                                    <p:anim calcmode="lin" valueType="num">
                                      <p:cBhvr>
                                        <p:cTn id="46" dur="500" fill="hold"/>
                                        <p:tgtEl>
                                          <p:spTgt spid="585"/>
                                        </p:tgtEl>
                                        <p:attrNameLst>
                                          <p:attrName>ppt_x</p:attrName>
                                        </p:attrNameLst>
                                      </p:cBhvr>
                                      <p:tavLst>
                                        <p:tav tm="0">
                                          <p:val>
                                            <p:strVal val="#ppt_x"/>
                                          </p:val>
                                        </p:tav>
                                        <p:tav tm="100000">
                                          <p:val>
                                            <p:strVal val="#ppt_x"/>
                                          </p:val>
                                        </p:tav>
                                      </p:tavLst>
                                    </p:anim>
                                    <p:anim calcmode="lin" valueType="num">
                                      <p:cBhvr>
                                        <p:cTn id="47" dur="500" fill="hold"/>
                                        <p:tgtEl>
                                          <p:spTgt spid="585"/>
                                        </p:tgtEl>
                                        <p:attrNameLst>
                                          <p:attrName>ppt_y</p:attrName>
                                        </p:attrNameLst>
                                      </p:cBhvr>
                                      <p:tavLst>
                                        <p:tav tm="0">
                                          <p:val>
                                            <p:strVal val="#ppt_y-.1"/>
                                          </p:val>
                                        </p:tav>
                                        <p:tav tm="100000">
                                          <p:val>
                                            <p:strVal val="#ppt_y"/>
                                          </p:val>
                                        </p:tav>
                                      </p:tavLst>
                                    </p:anim>
                                  </p:childTnLst>
                                </p:cTn>
                              </p:par>
                            </p:childTnLst>
                          </p:cTn>
                        </p:par>
                        <p:par>
                          <p:cTn id="48" fill="hold">
                            <p:stCondLst>
                              <p:cond delay="3000"/>
                            </p:stCondLst>
                            <p:childTnLst>
                              <p:par>
                                <p:cTn id="49" presetID="47" presetClass="entr" presetSubtype="0" fill="hold" grpId="0" nodeType="afterEffect">
                                  <p:stCondLst>
                                    <p:cond delay="0"/>
                                  </p:stCondLst>
                                  <p:childTnLst>
                                    <p:set>
                                      <p:cBhvr>
                                        <p:cTn id="50" dur="1" fill="hold">
                                          <p:stCondLst>
                                            <p:cond delay="0"/>
                                          </p:stCondLst>
                                        </p:cTn>
                                        <p:tgtEl>
                                          <p:spTgt spid="587"/>
                                        </p:tgtEl>
                                        <p:attrNameLst>
                                          <p:attrName>style.visibility</p:attrName>
                                        </p:attrNameLst>
                                      </p:cBhvr>
                                      <p:to>
                                        <p:strVal val="visible"/>
                                      </p:to>
                                    </p:set>
                                    <p:animEffect transition="in" filter="fade">
                                      <p:cBhvr>
                                        <p:cTn id="51" dur="500"/>
                                        <p:tgtEl>
                                          <p:spTgt spid="587"/>
                                        </p:tgtEl>
                                      </p:cBhvr>
                                    </p:animEffect>
                                    <p:anim calcmode="lin" valueType="num">
                                      <p:cBhvr>
                                        <p:cTn id="52" dur="500" fill="hold"/>
                                        <p:tgtEl>
                                          <p:spTgt spid="587"/>
                                        </p:tgtEl>
                                        <p:attrNameLst>
                                          <p:attrName>ppt_x</p:attrName>
                                        </p:attrNameLst>
                                      </p:cBhvr>
                                      <p:tavLst>
                                        <p:tav tm="0">
                                          <p:val>
                                            <p:strVal val="#ppt_x"/>
                                          </p:val>
                                        </p:tav>
                                        <p:tav tm="100000">
                                          <p:val>
                                            <p:strVal val="#ppt_x"/>
                                          </p:val>
                                        </p:tav>
                                      </p:tavLst>
                                    </p:anim>
                                    <p:anim calcmode="lin" valueType="num">
                                      <p:cBhvr>
                                        <p:cTn id="53" dur="500" fill="hold"/>
                                        <p:tgtEl>
                                          <p:spTgt spid="58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47" presetClass="entr" presetSubtype="0" fill="hold" grpId="0" nodeType="afterEffect">
                                  <p:stCondLst>
                                    <p:cond delay="0"/>
                                  </p:stCondLst>
                                  <p:childTnLst>
                                    <p:set>
                                      <p:cBhvr>
                                        <p:cTn id="56" dur="1" fill="hold">
                                          <p:stCondLst>
                                            <p:cond delay="0"/>
                                          </p:stCondLst>
                                        </p:cTn>
                                        <p:tgtEl>
                                          <p:spTgt spid="588"/>
                                        </p:tgtEl>
                                        <p:attrNameLst>
                                          <p:attrName>style.visibility</p:attrName>
                                        </p:attrNameLst>
                                      </p:cBhvr>
                                      <p:to>
                                        <p:strVal val="visible"/>
                                      </p:to>
                                    </p:set>
                                    <p:animEffect transition="in" filter="fade">
                                      <p:cBhvr>
                                        <p:cTn id="57" dur="500"/>
                                        <p:tgtEl>
                                          <p:spTgt spid="588"/>
                                        </p:tgtEl>
                                      </p:cBhvr>
                                    </p:animEffect>
                                    <p:anim calcmode="lin" valueType="num">
                                      <p:cBhvr>
                                        <p:cTn id="58" dur="500" fill="hold"/>
                                        <p:tgtEl>
                                          <p:spTgt spid="588"/>
                                        </p:tgtEl>
                                        <p:attrNameLst>
                                          <p:attrName>ppt_x</p:attrName>
                                        </p:attrNameLst>
                                      </p:cBhvr>
                                      <p:tavLst>
                                        <p:tav tm="0">
                                          <p:val>
                                            <p:strVal val="#ppt_x"/>
                                          </p:val>
                                        </p:tav>
                                        <p:tav tm="100000">
                                          <p:val>
                                            <p:strVal val="#ppt_x"/>
                                          </p:val>
                                        </p:tav>
                                      </p:tavLst>
                                    </p:anim>
                                    <p:anim calcmode="lin" valueType="num">
                                      <p:cBhvr>
                                        <p:cTn id="59" dur="500" fill="hold"/>
                                        <p:tgtEl>
                                          <p:spTgt spid="5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0"/>
      <p:bldP spid="594" grpId="0"/>
      <p:bldP spid="580" grpId="0"/>
      <p:bldP spid="582" grpId="0"/>
      <p:bldP spid="583" grpId="0"/>
      <p:bldP spid="584" grpId="0"/>
      <p:bldP spid="585" grpId="0"/>
      <p:bldP spid="587" grpId="0"/>
      <p:bldP spid="5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grpSp>
        <p:nvGrpSpPr>
          <p:cNvPr id="451" name="Google Shape;451;p37"/>
          <p:cNvGrpSpPr/>
          <p:nvPr/>
        </p:nvGrpSpPr>
        <p:grpSpPr>
          <a:xfrm>
            <a:off x="5352426" y="1352495"/>
            <a:ext cx="2542837" cy="2813441"/>
            <a:chOff x="1239163" y="2159460"/>
            <a:chExt cx="1636830" cy="1811018"/>
          </a:xfrm>
        </p:grpSpPr>
        <p:sp>
          <p:nvSpPr>
            <p:cNvPr id="452"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 name="Google Shape;456;p37"/>
          <p:cNvGrpSpPr/>
          <p:nvPr/>
        </p:nvGrpSpPr>
        <p:grpSpPr>
          <a:xfrm>
            <a:off x="8172148" y="1431716"/>
            <a:ext cx="258628" cy="258711"/>
            <a:chOff x="4370700" y="733563"/>
            <a:chExt cx="546550" cy="546727"/>
          </a:xfrm>
        </p:grpSpPr>
        <p:sp>
          <p:nvSpPr>
            <p:cNvPr id="457" name="Google Shape;457;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7"/>
          <p:cNvGrpSpPr/>
          <p:nvPr/>
        </p:nvGrpSpPr>
        <p:grpSpPr>
          <a:xfrm>
            <a:off x="7581107" y="1415895"/>
            <a:ext cx="258628" cy="258711"/>
            <a:chOff x="4370700" y="733563"/>
            <a:chExt cx="546550" cy="546727"/>
          </a:xfrm>
        </p:grpSpPr>
        <p:sp>
          <p:nvSpPr>
            <p:cNvPr id="464" name="Google Shape;464;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37"/>
          <p:cNvGrpSpPr/>
          <p:nvPr/>
        </p:nvGrpSpPr>
        <p:grpSpPr>
          <a:xfrm>
            <a:off x="5303172" y="1919759"/>
            <a:ext cx="258628" cy="258711"/>
            <a:chOff x="4370700" y="733563"/>
            <a:chExt cx="546550" cy="546727"/>
          </a:xfrm>
        </p:grpSpPr>
        <p:sp>
          <p:nvSpPr>
            <p:cNvPr id="471" name="Google Shape;471;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37"/>
          <p:cNvGrpSpPr/>
          <p:nvPr/>
        </p:nvGrpSpPr>
        <p:grpSpPr>
          <a:xfrm>
            <a:off x="1342302" y="1007946"/>
            <a:ext cx="475608" cy="475817"/>
            <a:chOff x="4370700" y="733563"/>
            <a:chExt cx="546550" cy="546727"/>
          </a:xfrm>
        </p:grpSpPr>
        <p:sp>
          <p:nvSpPr>
            <p:cNvPr id="478" name="Google Shape;478;p3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770;p42"/>
          <p:cNvSpPr txBox="1"/>
          <p:nvPr/>
        </p:nvSpPr>
        <p:spPr>
          <a:xfrm>
            <a:off x="389828" y="523881"/>
            <a:ext cx="8679052" cy="1078703"/>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20000"/>
              </a:lnSpc>
              <a:spcBef>
                <a:spcPct val="0"/>
              </a:spcBef>
              <a:spcAft>
                <a:spcPts val="0"/>
              </a:spcAft>
              <a:buClrTx/>
              <a:buSzTx/>
              <a:buFontTx/>
              <a:buNone/>
              <a:defRPr/>
            </a:pPr>
            <a:r>
              <a:rPr lang="en-GB" noProof="0" dirty="0">
                <a:solidFill>
                  <a:srgbClr val="002C74"/>
                </a:solidFill>
                <a:latin typeface="Fira Sans Black" panose="020B0A03050000020004" pitchFamily="34" charset="0"/>
              </a:rPr>
              <a:t>2. ĐỊNH LUẬT KHÚC XẠ ÁNH SÁNG</a:t>
            </a:r>
            <a:endParaRPr kumimoji="0" lang="en-GB"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sp>
        <p:nvSpPr>
          <p:cNvPr id="34" name="TextBox 33">
            <a:extLst>
              <a:ext uri="{FF2B5EF4-FFF2-40B4-BE49-F238E27FC236}">
                <a16:creationId xmlns:a16="http://schemas.microsoft.com/office/drawing/2014/main" id="{7095DFC9-DFA2-4199-A20B-0828D6732AED}"/>
              </a:ext>
            </a:extLst>
          </p:cNvPr>
          <p:cNvSpPr txBox="1"/>
          <p:nvPr/>
        </p:nvSpPr>
        <p:spPr>
          <a:xfrm>
            <a:off x="621386" y="1664370"/>
            <a:ext cx="1669164"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endParaRPr lang="en-US" sz="2400" dirty="0">
              <a:solidFill>
                <a:schemeClr val="accent6"/>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6" name="TextBox 5"/>
          <p:cNvSpPr txBox="1"/>
          <p:nvPr/>
        </p:nvSpPr>
        <p:spPr>
          <a:xfrm>
            <a:off x="83437" y="697706"/>
            <a:ext cx="1669164" cy="510778"/>
          </a:xfrm>
          <a:prstGeom prst="roundRect">
            <a:avLst/>
          </a:prstGeom>
          <a:solidFill>
            <a:srgbClr val="0E2A47"/>
          </a:solidFill>
        </p:spPr>
        <p:txBody>
          <a:bodyPr wrap="square" rtlCol="0">
            <a:spAutoFit/>
          </a:bodyPr>
          <a:lstStyle/>
          <a:p>
            <a:r>
              <a:rPr lang="en-US" sz="2400" dirty="0" err="1">
                <a:solidFill>
                  <a:schemeClr val="accent6"/>
                </a:solidFill>
                <a:latin typeface="Fira Sans Condensed Medium" panose="020B0603050000020004" pitchFamily="34" charset="0"/>
              </a:rPr>
              <a:t>Thí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Nghiệm</a:t>
            </a:r>
            <a:endParaRPr lang="en-US" sz="2400" dirty="0">
              <a:solidFill>
                <a:schemeClr val="accent6"/>
              </a:solidFill>
              <a:latin typeface="Fira Sans Condensed Medium" panose="020B0603050000020004" pitchFamily="34" charset="0"/>
            </a:endParaRPr>
          </a:p>
        </p:txBody>
      </p:sp>
      <p:sp>
        <p:nvSpPr>
          <p:cNvPr id="7" name="TextBox 6"/>
          <p:cNvSpPr txBox="1"/>
          <p:nvPr/>
        </p:nvSpPr>
        <p:spPr>
          <a:xfrm>
            <a:off x="43648" y="1208484"/>
            <a:ext cx="4590890" cy="828688"/>
          </a:xfrm>
          <a:prstGeom prst="rect">
            <a:avLst/>
          </a:prstGeom>
          <a:noFill/>
        </p:spPr>
        <p:txBody>
          <a:bodyPr wrap="square" rtlCol="0">
            <a:spAutoFit/>
          </a:bodyPr>
          <a:lstStyle/>
          <a:p>
            <a:pPr>
              <a:lnSpc>
                <a:spcPct val="150000"/>
              </a:lnSpc>
            </a:pPr>
            <a:r>
              <a:rPr lang="en-US" sz="1700" b="1" dirty="0" err="1">
                <a:latin typeface="+mn-lt"/>
              </a:rPr>
              <a:t>Chuẩn</a:t>
            </a:r>
            <a:r>
              <a:rPr lang="en-US" sz="1700" b="1" dirty="0">
                <a:latin typeface="+mn-lt"/>
              </a:rPr>
              <a:t> </a:t>
            </a:r>
            <a:r>
              <a:rPr lang="en-US" sz="1700" b="1" dirty="0" err="1">
                <a:latin typeface="+mn-lt"/>
              </a:rPr>
              <a:t>bị</a:t>
            </a:r>
            <a:r>
              <a:rPr lang="en-US" sz="1700" b="1" dirty="0">
                <a:latin typeface="+mn-lt"/>
              </a:rPr>
              <a:t>: </a:t>
            </a:r>
            <a:r>
              <a:rPr lang="en-US" sz="1700" dirty="0" err="1">
                <a:latin typeface="+mn-lt"/>
              </a:rPr>
              <a:t>hộp</a:t>
            </a:r>
            <a:r>
              <a:rPr lang="en-US" sz="1700" dirty="0">
                <a:latin typeface="+mn-lt"/>
              </a:rPr>
              <a:t> </a:t>
            </a:r>
            <a:r>
              <a:rPr lang="en-US" sz="1700" dirty="0" err="1">
                <a:latin typeface="+mn-lt"/>
              </a:rPr>
              <a:t>nhựa</a:t>
            </a:r>
            <a:r>
              <a:rPr lang="en-US" sz="1700" dirty="0">
                <a:latin typeface="+mn-lt"/>
              </a:rPr>
              <a:t> </a:t>
            </a:r>
            <a:r>
              <a:rPr lang="en-US" sz="1700" dirty="0" err="1">
                <a:latin typeface="+mn-lt"/>
              </a:rPr>
              <a:t>trong</a:t>
            </a:r>
            <a:r>
              <a:rPr lang="en-US" sz="1700" dirty="0">
                <a:latin typeface="+mn-lt"/>
              </a:rPr>
              <a:t> </a:t>
            </a:r>
            <a:r>
              <a:rPr lang="en-US" sz="1700" dirty="0" err="1">
                <a:latin typeface="+mn-lt"/>
              </a:rPr>
              <a:t>chứa</a:t>
            </a:r>
            <a:r>
              <a:rPr lang="en-US" sz="1700" dirty="0">
                <a:latin typeface="+mn-lt"/>
              </a:rPr>
              <a:t> </a:t>
            </a:r>
            <a:r>
              <a:rPr lang="en-US" sz="1700" dirty="0" err="1">
                <a:latin typeface="+mn-lt"/>
              </a:rPr>
              <a:t>nước</a:t>
            </a:r>
            <a:r>
              <a:rPr lang="en-US" sz="1700" dirty="0">
                <a:latin typeface="+mn-lt"/>
              </a:rPr>
              <a:t>, </a:t>
            </a:r>
            <a:r>
              <a:rPr lang="en-US" sz="1700" dirty="0" err="1">
                <a:latin typeface="+mn-lt"/>
              </a:rPr>
              <a:t>nguồn</a:t>
            </a:r>
            <a:r>
              <a:rPr lang="en-US" sz="1700" dirty="0">
                <a:latin typeface="+mn-lt"/>
              </a:rPr>
              <a:t> </a:t>
            </a:r>
            <a:r>
              <a:rPr lang="en-US" sz="1700" dirty="0" err="1">
                <a:latin typeface="+mn-lt"/>
              </a:rPr>
              <a:t>sáng</a:t>
            </a:r>
            <a:r>
              <a:rPr lang="en-US" sz="1700" dirty="0">
                <a:latin typeface="+mn-lt"/>
              </a:rPr>
              <a:t> laser, </a:t>
            </a:r>
            <a:r>
              <a:rPr lang="en-US" sz="1700" dirty="0" err="1">
                <a:latin typeface="+mn-lt"/>
              </a:rPr>
              <a:t>tấm</a:t>
            </a:r>
            <a:r>
              <a:rPr lang="en-US" sz="1700" dirty="0">
                <a:latin typeface="+mn-lt"/>
              </a:rPr>
              <a:t> </a:t>
            </a:r>
            <a:r>
              <a:rPr lang="en-US" sz="1700" dirty="0" err="1">
                <a:latin typeface="+mn-lt"/>
              </a:rPr>
              <a:t>nhựa</a:t>
            </a:r>
            <a:r>
              <a:rPr lang="en-US" sz="1700" dirty="0">
                <a:latin typeface="+mn-lt"/>
              </a:rPr>
              <a:t> </a:t>
            </a:r>
            <a:r>
              <a:rPr lang="en-US" sz="1700" dirty="0" err="1">
                <a:latin typeface="+mn-lt"/>
              </a:rPr>
              <a:t>có</a:t>
            </a:r>
            <a:r>
              <a:rPr lang="en-US" sz="1700" dirty="0">
                <a:latin typeface="+mn-lt"/>
              </a:rPr>
              <a:t> in </a:t>
            </a:r>
            <a:r>
              <a:rPr lang="en-US" sz="1700" dirty="0" err="1">
                <a:latin typeface="+mn-lt"/>
              </a:rPr>
              <a:t>vòng</a:t>
            </a:r>
            <a:r>
              <a:rPr lang="en-US" sz="1700" dirty="0">
                <a:latin typeface="+mn-lt"/>
              </a:rPr>
              <a:t> chia </a:t>
            </a:r>
            <a:r>
              <a:rPr lang="en-US" sz="1700" dirty="0" err="1">
                <a:latin typeface="+mn-lt"/>
              </a:rPr>
              <a:t>độ</a:t>
            </a:r>
            <a:r>
              <a:rPr lang="en-US" sz="1700" dirty="0">
                <a:latin typeface="+mn-lt"/>
              </a:rPr>
              <a:t>.</a:t>
            </a:r>
          </a:p>
        </p:txBody>
      </p:sp>
      <p:sp>
        <p:nvSpPr>
          <p:cNvPr id="8" name="TextBox 7"/>
          <p:cNvSpPr txBox="1"/>
          <p:nvPr/>
        </p:nvSpPr>
        <p:spPr>
          <a:xfrm>
            <a:off x="87987" y="2037172"/>
            <a:ext cx="4590890" cy="2790764"/>
          </a:xfrm>
          <a:prstGeom prst="rect">
            <a:avLst/>
          </a:prstGeom>
          <a:noFill/>
        </p:spPr>
        <p:txBody>
          <a:bodyPr wrap="square" rtlCol="0">
            <a:spAutoFit/>
          </a:bodyPr>
          <a:lstStyle/>
          <a:p>
            <a:pPr>
              <a:lnSpc>
                <a:spcPct val="150000"/>
              </a:lnSpc>
            </a:pPr>
            <a:r>
              <a:rPr lang="en-US" sz="1700" b="1" dirty="0" err="1">
                <a:latin typeface="+mn-lt"/>
              </a:rPr>
              <a:t>Tiến</a:t>
            </a:r>
            <a:r>
              <a:rPr lang="en-US" sz="1700" b="1" dirty="0">
                <a:latin typeface="+mn-lt"/>
              </a:rPr>
              <a:t> </a:t>
            </a:r>
            <a:r>
              <a:rPr lang="en-US" sz="1700" b="1" dirty="0" err="1">
                <a:latin typeface="+mn-lt"/>
              </a:rPr>
              <a:t>hành</a:t>
            </a:r>
            <a:r>
              <a:rPr lang="en-US" sz="1700" b="1" dirty="0">
                <a:latin typeface="+mn-lt"/>
              </a:rPr>
              <a:t>:</a:t>
            </a:r>
          </a:p>
          <a:p>
            <a:pPr indent="228600">
              <a:lnSpc>
                <a:spcPct val="150000"/>
              </a:lnSpc>
            </a:pPr>
            <a:r>
              <a:rPr lang="en-US" sz="1700" b="1" i="1" dirty="0" err="1">
                <a:latin typeface="+mn-lt"/>
              </a:rPr>
              <a:t>Bước</a:t>
            </a:r>
            <a:r>
              <a:rPr lang="en-US" sz="1700" b="1" i="1" dirty="0">
                <a:latin typeface="+mn-lt"/>
              </a:rPr>
              <a:t> 1: </a:t>
            </a:r>
            <a:r>
              <a:rPr lang="en-US" sz="1700" dirty="0" err="1">
                <a:latin typeface="+mn-lt"/>
              </a:rPr>
              <a:t>Bố</a:t>
            </a:r>
            <a:r>
              <a:rPr lang="en-US" sz="1700" dirty="0">
                <a:latin typeface="+mn-lt"/>
              </a:rPr>
              <a:t> </a:t>
            </a:r>
            <a:r>
              <a:rPr lang="en-US" sz="1700" dirty="0" err="1">
                <a:latin typeface="+mn-lt"/>
              </a:rPr>
              <a:t>trí</a:t>
            </a:r>
            <a:r>
              <a:rPr lang="en-US" sz="1700" dirty="0">
                <a:latin typeface="+mn-lt"/>
              </a:rPr>
              <a:t> </a:t>
            </a:r>
            <a:r>
              <a:rPr lang="en-US" sz="1700" dirty="0" err="1">
                <a:latin typeface="+mn-lt"/>
              </a:rPr>
              <a:t>thí</a:t>
            </a:r>
            <a:r>
              <a:rPr lang="en-US" sz="1700" dirty="0">
                <a:latin typeface="+mn-lt"/>
              </a:rPr>
              <a:t> </a:t>
            </a:r>
            <a:r>
              <a:rPr lang="en-US" sz="1700" dirty="0" err="1">
                <a:latin typeface="+mn-lt"/>
              </a:rPr>
              <a:t>nghiệm</a:t>
            </a:r>
            <a:r>
              <a:rPr lang="en-US" sz="1700" dirty="0">
                <a:latin typeface="+mn-lt"/>
              </a:rPr>
              <a:t> </a:t>
            </a:r>
            <a:r>
              <a:rPr lang="en-US" sz="1700" dirty="0" err="1">
                <a:latin typeface="+mn-lt"/>
              </a:rPr>
              <a:t>như</a:t>
            </a:r>
            <a:r>
              <a:rPr lang="en-US" sz="1700" dirty="0">
                <a:latin typeface="+mn-lt"/>
              </a:rPr>
              <a:t> </a:t>
            </a:r>
            <a:r>
              <a:rPr lang="en-US" sz="1700" dirty="0" err="1">
                <a:latin typeface="+mn-lt"/>
              </a:rPr>
              <a:t>hình</a:t>
            </a:r>
            <a:endParaRPr lang="en-US" sz="1700" dirty="0">
              <a:latin typeface="+mn-lt"/>
            </a:endParaRPr>
          </a:p>
          <a:p>
            <a:pPr indent="228600">
              <a:lnSpc>
                <a:spcPct val="150000"/>
              </a:lnSpc>
            </a:pPr>
            <a:r>
              <a:rPr lang="en-US" sz="1700" b="1" i="1" dirty="0" err="1">
                <a:latin typeface="+mn-lt"/>
              </a:rPr>
              <a:t>Bước</a:t>
            </a:r>
            <a:r>
              <a:rPr lang="en-US" sz="1700" b="1" i="1" dirty="0">
                <a:latin typeface="+mn-lt"/>
              </a:rPr>
              <a:t> 2: </a:t>
            </a:r>
            <a:r>
              <a:rPr lang="vi-VN" sz="1700" dirty="0">
                <a:solidFill>
                  <a:srgbClr val="000000"/>
                </a:solidFill>
                <a:effectLst/>
                <a:latin typeface="+mn-lt"/>
                <a:ea typeface="Courier New" panose="02070309020205020404" pitchFamily="49" charset="0"/>
              </a:rPr>
              <a:t>Chiếu tia sáng tạo ra một vết sáng trên tấm nhựa </a:t>
            </a:r>
            <a:r>
              <a:rPr lang="en-US" sz="1700" dirty="0" err="1">
                <a:latin typeface="+mn-lt"/>
                <a:ea typeface="Courier New" panose="02070309020205020404" pitchFamily="49" charset="0"/>
              </a:rPr>
              <a:t>đến</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tâm</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của</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vòng</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tròn</a:t>
            </a:r>
            <a:r>
              <a:rPr lang="en-US" sz="1700" dirty="0">
                <a:latin typeface="+mn-lt"/>
                <a:ea typeface="Courier New" panose="02070309020205020404" pitchFamily="49" charset="0"/>
              </a:rPr>
              <a:t> chia </a:t>
            </a:r>
            <a:r>
              <a:rPr lang="en-US" sz="1700" dirty="0" err="1">
                <a:latin typeface="+mn-lt"/>
                <a:ea typeface="Courier New" panose="02070309020205020404" pitchFamily="49" charset="0"/>
              </a:rPr>
              <a:t>độ</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dưới</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góc</a:t>
            </a:r>
            <a:r>
              <a:rPr lang="en-US" sz="1700" dirty="0">
                <a:latin typeface="+mn-lt"/>
                <a:ea typeface="Courier New" panose="02070309020205020404" pitchFamily="49" charset="0"/>
              </a:rPr>
              <a:t> </a:t>
            </a:r>
            <a:r>
              <a:rPr lang="en-US" sz="1700" dirty="0" err="1">
                <a:latin typeface="+mn-lt"/>
                <a:ea typeface="Courier New" panose="02070309020205020404" pitchFamily="49" charset="0"/>
              </a:rPr>
              <a:t>tới</a:t>
            </a:r>
            <a:r>
              <a:rPr lang="en-US" sz="1700" dirty="0">
                <a:latin typeface="+mn-lt"/>
                <a:ea typeface="Courier New" panose="02070309020205020404" pitchFamily="49" charset="0"/>
              </a:rPr>
              <a:t> 60°.</a:t>
            </a:r>
          </a:p>
          <a:p>
            <a:pPr indent="228600">
              <a:lnSpc>
                <a:spcPct val="150000"/>
              </a:lnSpc>
            </a:pPr>
            <a:r>
              <a:rPr lang="en-US" sz="1700" b="1" i="1" dirty="0" err="1">
                <a:latin typeface="+mn-lt"/>
              </a:rPr>
              <a:t>Bước</a:t>
            </a:r>
            <a:r>
              <a:rPr lang="en-US" sz="1700" b="1" i="1" dirty="0">
                <a:latin typeface="+mn-lt"/>
              </a:rPr>
              <a:t> 3: </a:t>
            </a:r>
            <a:r>
              <a:rPr lang="vi-VN" sz="1700" dirty="0">
                <a:latin typeface="+mn-lt"/>
              </a:rPr>
              <a:t>Thay đổi các giá trị của góc tới lần lượt là 45</a:t>
            </a:r>
            <a:r>
              <a:rPr lang="vi-VN" sz="1700" dirty="0"/>
              <a:t>°</a:t>
            </a:r>
            <a:r>
              <a:rPr lang="vi-VN" sz="1700" dirty="0">
                <a:latin typeface="+mn-lt"/>
              </a:rPr>
              <a:t>, 30°, 20°</a:t>
            </a:r>
            <a:r>
              <a:rPr lang="en-US" sz="1700" dirty="0">
                <a:latin typeface="+mn-lt"/>
              </a:rPr>
              <a:t>.</a:t>
            </a:r>
          </a:p>
        </p:txBody>
      </p:sp>
      <p:pic>
        <p:nvPicPr>
          <p:cNvPr id="2" name="Picture 1"/>
          <p:cNvPicPr>
            <a:picLocks noChangeAspect="1"/>
          </p:cNvPicPr>
          <p:nvPr/>
        </p:nvPicPr>
        <p:blipFill>
          <a:blip r:embed="rId3"/>
          <a:stretch>
            <a:fillRect/>
          </a:stretch>
        </p:blipFill>
        <p:spPr>
          <a:xfrm>
            <a:off x="4652118" y="850676"/>
            <a:ext cx="4590890" cy="42219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1" y="499534"/>
            <a:ext cx="8839200" cy="4394200"/>
          </a:xfrm>
          <a:prstGeom prst="rect">
            <a:avLst/>
          </a:prstGeom>
          <a:solidFill>
            <a:schemeClr val="accent4">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4" y="1009234"/>
            <a:ext cx="524936" cy="5249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99065" y="873162"/>
            <a:ext cx="7645402" cy="79707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Quan </a:t>
            </a:r>
            <a:r>
              <a:rPr lang="en-US" dirty="0" err="1">
                <a:solidFill>
                  <a:srgbClr val="0E2A47"/>
                </a:solidFill>
                <a:ea typeface="Times New Roman" panose="02020603050405020304" pitchFamily="18" charset="0"/>
              </a:rPr>
              <a:t>sát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thí</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nghiệm</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cho</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biết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khúc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xạ</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và</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tia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tới</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nằm</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cùng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một</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bên</a:t>
            </a:r>
            <a:r>
              <a:rPr lang="en-US" dirty="0">
                <a:solidFill>
                  <a:srgbClr val="0E2A47"/>
                </a:solidFill>
                <a:ea typeface="Times New Roman" panose="02020603050405020304" pitchFamily="18" charset="0"/>
              </a:rPr>
              <a:t> hay </a:t>
            </a:r>
            <a:r>
              <a:rPr lang="en-US" dirty="0" err="1">
                <a:solidFill>
                  <a:srgbClr val="0E2A47"/>
                </a:solidFill>
                <a:ea typeface="Times New Roman" panose="02020603050405020304" pitchFamily="18" charset="0"/>
              </a:rPr>
              <a:t>khác</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bên</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của</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pháp</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tuyến</a:t>
            </a:r>
            <a:r>
              <a:rPr lang="en-US" dirty="0">
                <a:solidFill>
                  <a:srgbClr val="0E2A47"/>
                </a:solidFill>
                <a:ea typeface="Times New Roman" panose="02020603050405020304" pitchFamily="18" charset="0"/>
              </a:rPr>
              <a:t>.</a:t>
            </a:r>
          </a:p>
        </p:txBody>
      </p:sp>
      <p:pic>
        <p:nvPicPr>
          <p:cNvPr id="3076" name="Picture 4" descr="Contra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0" y="1751156"/>
            <a:ext cx="425453" cy="4254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99065" y="1753758"/>
            <a:ext cx="7645402" cy="42774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dirty="0">
                <a:solidFill>
                  <a:srgbClr val="0E2A47"/>
                </a:solidFill>
                <a:ea typeface="Times New Roman" panose="02020603050405020304" pitchFamily="18" charset="0"/>
              </a:rPr>
              <a:t>Hoàn </a:t>
            </a:r>
            <a:r>
              <a:rPr lang="en-US" dirty="0" err="1">
                <a:solidFill>
                  <a:srgbClr val="0E2A47"/>
                </a:solidFill>
                <a:ea typeface="Times New Roman" panose="02020603050405020304" pitchFamily="18" charset="0"/>
              </a:rPr>
              <a:t>thành</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bảng</a:t>
            </a:r>
            <a:r>
              <a:rPr lang="en-US" dirty="0">
                <a:solidFill>
                  <a:srgbClr val="0E2A47"/>
                </a:solidFill>
                <a:ea typeface="Times New Roman" panose="02020603050405020304" pitchFamily="18" charset="0"/>
              </a:rPr>
              <a:t> </a:t>
            </a:r>
            <a:r>
              <a:rPr lang="en-US" dirty="0" err="1">
                <a:solidFill>
                  <a:srgbClr val="0E2A47"/>
                </a:solidFill>
                <a:ea typeface="Times New Roman" panose="02020603050405020304" pitchFamily="18" charset="0"/>
              </a:rPr>
              <a:t>sau</a:t>
            </a:r>
            <a:endParaRPr lang="en-US" dirty="0">
              <a:solidFill>
                <a:srgbClr val="0E2A47"/>
              </a:solidFill>
              <a:ea typeface="Times New Roman" panose="02020603050405020304" pitchFamily="18" charset="0"/>
            </a:endParaRPr>
          </a:p>
        </p:txBody>
      </p:sp>
      <p:graphicFrame>
        <p:nvGraphicFramePr>
          <p:cNvPr id="8" name="Table 7"/>
          <p:cNvGraphicFramePr>
            <a:graphicFrameLocks noGrp="1"/>
          </p:cNvGraphicFramePr>
          <p:nvPr/>
        </p:nvGraphicFramePr>
        <p:xfrm>
          <a:off x="643467" y="2338442"/>
          <a:ext cx="7857065" cy="1452330"/>
        </p:xfrm>
        <a:graphic>
          <a:graphicData uri="http://schemas.openxmlformats.org/drawingml/2006/table">
            <a:tbl>
              <a:tblPr firstRow="1" firstCol="1" bandRow="1">
                <a:tableStyleId>{5DA37D80-6434-44D0-A028-1B22A696006F}</a:tableStyleId>
              </a:tblPr>
              <a:tblGrid>
                <a:gridCol w="2165349">
                  <a:extLst>
                    <a:ext uri="{9D8B030D-6E8A-4147-A177-3AD203B41FA5}">
                      <a16:colId xmlns:a16="http://schemas.microsoft.com/office/drawing/2014/main" val="20000"/>
                    </a:ext>
                  </a:extLst>
                </a:gridCol>
                <a:gridCol w="1390481">
                  <a:extLst>
                    <a:ext uri="{9D8B030D-6E8A-4147-A177-3AD203B41FA5}">
                      <a16:colId xmlns:a16="http://schemas.microsoft.com/office/drawing/2014/main" val="20001"/>
                    </a:ext>
                  </a:extLst>
                </a:gridCol>
                <a:gridCol w="1375962">
                  <a:extLst>
                    <a:ext uri="{9D8B030D-6E8A-4147-A177-3AD203B41FA5}">
                      <a16:colId xmlns:a16="http://schemas.microsoft.com/office/drawing/2014/main" val="20002"/>
                    </a:ext>
                  </a:extLst>
                </a:gridCol>
                <a:gridCol w="1495139">
                  <a:extLst>
                    <a:ext uri="{9D8B030D-6E8A-4147-A177-3AD203B41FA5}">
                      <a16:colId xmlns:a16="http://schemas.microsoft.com/office/drawing/2014/main" val="20003"/>
                    </a:ext>
                  </a:extLst>
                </a:gridCol>
                <a:gridCol w="1430134">
                  <a:extLst>
                    <a:ext uri="{9D8B030D-6E8A-4147-A177-3AD203B41FA5}">
                      <a16:colId xmlns:a16="http://schemas.microsoft.com/office/drawing/2014/main" val="20004"/>
                    </a:ext>
                  </a:extLst>
                </a:gridCol>
              </a:tblGrid>
              <a:tr h="394023">
                <a:tc>
                  <a:txBody>
                    <a:bodyPr/>
                    <a:lstStyle/>
                    <a:p>
                      <a:pPr marL="0" marR="0" indent="241300" algn="ctr">
                        <a:lnSpc>
                          <a:spcPct val="115000"/>
                        </a:lnSpc>
                        <a:spcBef>
                          <a:spcPts val="0"/>
                        </a:spcBef>
                        <a:spcAft>
                          <a:spcPts val="0"/>
                        </a:spcAft>
                      </a:pPr>
                      <a:r>
                        <a:rPr lang="vi-VN" sz="1600" dirty="0">
                          <a:effectLst/>
                        </a:rPr>
                        <a:t>Góc tới </a:t>
                      </a:r>
                      <a:r>
                        <a:rPr lang="en-US" sz="1600" dirty="0" err="1">
                          <a:effectLst/>
                        </a:rPr>
                        <a:t>i</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60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45</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30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20</a:t>
                      </a:r>
                      <a:r>
                        <a:rPr lang="vi-VN" sz="1600" dirty="0"/>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0000"/>
                  </a:ext>
                </a:extLst>
              </a:tr>
              <a:tr h="485705">
                <a:tc>
                  <a:txBody>
                    <a:bodyPr/>
                    <a:lstStyle/>
                    <a:p>
                      <a:pPr marL="0" marR="0" indent="139700" algn="ctr">
                        <a:lnSpc>
                          <a:spcPct val="115000"/>
                        </a:lnSpc>
                        <a:spcBef>
                          <a:spcPts val="0"/>
                        </a:spcBef>
                        <a:spcAft>
                          <a:spcPts val="0"/>
                        </a:spcAft>
                      </a:pPr>
                      <a:r>
                        <a:rPr lang="vi-VN" sz="1600" dirty="0">
                          <a:effectLst/>
                        </a:rPr>
                        <a:t>Góc khúc xạ 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0001"/>
                  </a:ext>
                </a:extLst>
              </a:tr>
              <a:tr h="572602">
                <a:tc>
                  <a:txBody>
                    <a:bodyPr/>
                    <a:lstStyle/>
                    <a:p>
                      <a:pPr marL="0" marR="0" algn="ctr">
                        <a:lnSpc>
                          <a:spcPct val="147000"/>
                        </a:lnSpc>
                        <a:spcBef>
                          <a:spcPts val="0"/>
                        </a:spcBef>
                        <a:spcAft>
                          <a:spcPts val="0"/>
                        </a:spcAft>
                      </a:pPr>
                      <a:r>
                        <a:rPr lang="vi-VN" sz="1600" dirty="0">
                          <a:effectLst/>
                        </a:rPr>
                        <a:t>sin</a:t>
                      </a:r>
                      <a:r>
                        <a:rPr lang="en-US" sz="1600" dirty="0" err="1">
                          <a:effectLst/>
                        </a:rPr>
                        <a:t>i</a:t>
                      </a:r>
                      <a:r>
                        <a:rPr lang="vi-VN" sz="1600" dirty="0">
                          <a:effectLst/>
                        </a:rPr>
                        <a:t>/sinr</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600" dirty="0">
                          <a:solidFill>
                            <a:srgbClr val="2B2928"/>
                          </a:solidFill>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600" dirty="0">
                          <a:effectLst/>
                        </a:rPr>
                        <a:t>?</a:t>
                      </a:r>
                      <a:endParaRPr lang="en-US" sz="16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0002"/>
                  </a:ext>
                </a:extLst>
              </a:tr>
            </a:tbl>
          </a:graphicData>
        </a:graphic>
      </p:graphicFrame>
      <p:pic>
        <p:nvPicPr>
          <p:cNvPr id="3080" name="Picture 8" descr="Who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31" y="4070108"/>
            <a:ext cx="524936" cy="5249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p:cNvSpPr txBox="1"/>
              <p:nvPr/>
            </p:nvSpPr>
            <p:spPr>
              <a:xfrm>
                <a:off x="999065" y="4032494"/>
                <a:ext cx="7645402" cy="600164"/>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defTabSz="914400" eaLnBrk="1" fontAlgn="auto" latinLnBrk="0" hangingPunct="1">
                  <a:lnSpc>
                    <a:spcPct val="120000"/>
                  </a:lnSpc>
                  <a:buClrTx/>
                  <a:buSzTx/>
                  <a:buFontTx/>
                  <a:buNone/>
                  <a:defRPr sz="2000">
                    <a:solidFill>
                      <a:srgbClr val="0E2A47"/>
                    </a:solidFill>
                    <a:latin typeface="+mn-lt"/>
                    <a:ea typeface="Times New Roman" panose="02020603050405020304" pitchFamily="18" charset="0"/>
                  </a:defRPr>
                </a:lvl1pPr>
              </a:lstStyle>
              <a:p>
                <a:r>
                  <a:rPr lang="en-US" dirty="0" err="1"/>
                  <a:t>Nhận</a:t>
                </a:r>
                <a:r>
                  <a:rPr lang="en-US" dirty="0"/>
                  <a:t> </a:t>
                </a:r>
                <a:r>
                  <a:rPr lang="en-US" dirty="0" err="1"/>
                  <a:t>xét</a:t>
                </a:r>
                <a:r>
                  <a:rPr lang="en-US" dirty="0"/>
                  <a:t> </a:t>
                </a:r>
                <a:r>
                  <a:rPr lang="en-US" dirty="0" err="1"/>
                  <a:t>về</a:t>
                </a:r>
                <a:r>
                  <a:rPr lang="en-US" dirty="0"/>
                  <a:t> </a:t>
                </a:r>
                <a:r>
                  <a:rPr lang="en-US" dirty="0" err="1"/>
                  <a:t>tỉ</a:t>
                </a:r>
                <a:r>
                  <a:rPr lang="en-US" dirty="0"/>
                  <a:t> </a:t>
                </a:r>
                <a:r>
                  <a:rPr lang="en-US" dirty="0" err="1"/>
                  <a:t>số</a:t>
                </a:r>
                <a:r>
                  <a:rPr lang="en-US" dirty="0"/>
                  <a:t>  </a:t>
                </a:r>
                <a14:m>
                  <m:oMath xmlns:m="http://schemas.openxmlformats.org/officeDocument/2006/math">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r>
                              <a:rPr lang="en-US">
                                <a:latin typeface="Cambria Math" panose="02040503050406030204" pitchFamily="18" charset="0"/>
                              </a:rPr>
                              <m:t> </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a14:m>
                <a:r>
                  <a:rPr lang="en-US" dirty="0"/>
                  <a:t>  khi </a:t>
                </a:r>
                <a:r>
                  <a:rPr lang="en-US" dirty="0" err="1"/>
                  <a:t>góc</a:t>
                </a:r>
                <a:r>
                  <a:rPr lang="en-US" dirty="0"/>
                  <a:t> </a:t>
                </a:r>
                <a:r>
                  <a:rPr lang="en-US" dirty="0" err="1"/>
                  <a:t>tới</a:t>
                </a:r>
                <a:r>
                  <a:rPr lang="en-US" dirty="0"/>
                  <a:t> </a:t>
                </a:r>
                <a:r>
                  <a:rPr lang="en-US" dirty="0" err="1"/>
                  <a:t>i</a:t>
                </a:r>
                <a:r>
                  <a:rPr lang="en-US" dirty="0"/>
                  <a:t> </a:t>
                </a:r>
                <a:r>
                  <a:rPr lang="en-US" dirty="0" err="1"/>
                  <a:t>thay</a:t>
                </a:r>
                <a:r>
                  <a:rPr lang="en-US" dirty="0"/>
                  <a:t> </a:t>
                </a:r>
                <a:r>
                  <a:rPr lang="en-US" dirty="0" err="1"/>
                  <a:t>đổi</a:t>
                </a:r>
                <a:r>
                  <a:rPr lang="en-US" dirty="0"/>
                  <a:t>.</a:t>
                </a:r>
              </a:p>
            </p:txBody>
          </p:sp>
        </mc:Choice>
        <mc:Fallback xmlns="">
          <p:sp>
            <p:nvSpPr>
              <p:cNvPr id="9" name="TextBox 8"/>
              <p:cNvSpPr txBox="1">
                <a:spLocks noRot="1" noChangeAspect="1" noMove="1" noResize="1" noEditPoints="1" noAdjustHandles="1" noChangeArrowheads="1" noChangeShapeType="1" noTextEdit="1"/>
              </p:cNvSpPr>
              <p:nvPr/>
            </p:nvSpPr>
            <p:spPr>
              <a:xfrm>
                <a:off x="999065" y="4032494"/>
                <a:ext cx="7645402" cy="600164"/>
              </a:xfrm>
              <a:prstGeom prst="rect">
                <a:avLst/>
              </a:prstGeom>
              <a:blipFill rotWithShape="1">
                <a:blip r:embed="rId5"/>
                <a:stretch>
                  <a:fillRect l="-3" t="-41" r="3" b="55"/>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anim calcmode="lin" valueType="num">
                                      <p:cBhvr>
                                        <p:cTn id="27" dur="500" fill="hold"/>
                                        <p:tgtEl>
                                          <p:spTgt spid="7"/>
                                        </p:tgtEl>
                                        <p:attrNameLst>
                                          <p:attrName>ppt_x</p:attrName>
                                        </p:attrNameLst>
                                      </p:cBhvr>
                                      <p:tavLst>
                                        <p:tav tm="0">
                                          <p:val>
                                            <p:strVal val="#ppt_x"/>
                                          </p:val>
                                        </p:tav>
                                        <p:tav tm="100000">
                                          <p:val>
                                            <p:strVal val="#ppt_x"/>
                                          </p:val>
                                        </p:tav>
                                      </p:tavLst>
                                    </p:anim>
                                    <p:anim calcmode="lin" valueType="num">
                                      <p:cBhvr>
                                        <p:cTn id="28" dur="500" fill="hold"/>
                                        <p:tgtEl>
                                          <p:spTgt spid="7"/>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p:cTn id="37" dur="500" fill="hold"/>
                                        <p:tgtEl>
                                          <p:spTgt spid="3080"/>
                                        </p:tgtEl>
                                        <p:attrNameLst>
                                          <p:attrName>ppt_w</p:attrName>
                                        </p:attrNameLst>
                                      </p:cBhvr>
                                      <p:tavLst>
                                        <p:tav tm="0">
                                          <p:val>
                                            <p:fltVal val="0"/>
                                          </p:val>
                                        </p:tav>
                                        <p:tav tm="100000">
                                          <p:val>
                                            <p:strVal val="#ppt_w"/>
                                          </p:val>
                                        </p:tav>
                                      </p:tavLst>
                                    </p:anim>
                                    <p:anim calcmode="lin" valueType="num">
                                      <p:cBhvr>
                                        <p:cTn id="38" dur="500" fill="hold"/>
                                        <p:tgtEl>
                                          <p:spTgt spid="3080"/>
                                        </p:tgtEl>
                                        <p:attrNameLst>
                                          <p:attrName>ppt_h</p:attrName>
                                        </p:attrNameLst>
                                      </p:cBhvr>
                                      <p:tavLst>
                                        <p:tav tm="0">
                                          <p:val>
                                            <p:fltVal val="0"/>
                                          </p:val>
                                        </p:tav>
                                        <p:tav tm="100000">
                                          <p:val>
                                            <p:strVal val="#ppt_h"/>
                                          </p:val>
                                        </p:tav>
                                      </p:tavLst>
                                    </p:anim>
                                    <p:animEffect transition="in" filter="fade">
                                      <p:cBhvr>
                                        <p:cTn id="39" dur="500"/>
                                        <p:tgtEl>
                                          <p:spTgt spid="3080"/>
                                        </p:tgtEl>
                                      </p:cBhvr>
                                    </p:animEffect>
                                  </p:childTnLst>
                                </p:cTn>
                              </p:par>
                            </p:childTnLst>
                          </p:cTn>
                        </p:par>
                        <p:par>
                          <p:cTn id="40" fill="hold">
                            <p:stCondLst>
                              <p:cond delay="500"/>
                            </p:stCondLst>
                            <p:childTnLst>
                              <p:par>
                                <p:cTn id="41" presetID="47"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anim calcmode="lin" valueType="num">
                                      <p:cBhvr>
                                        <p:cTn id="44" dur="500" fill="hold"/>
                                        <p:tgtEl>
                                          <p:spTgt spid="9"/>
                                        </p:tgtEl>
                                        <p:attrNameLst>
                                          <p:attrName>ppt_x</p:attrName>
                                        </p:attrNameLst>
                                      </p:cBhvr>
                                      <p:tavLst>
                                        <p:tav tm="0">
                                          <p:val>
                                            <p:strVal val="#ppt_x"/>
                                          </p:val>
                                        </p:tav>
                                        <p:tav tm="100000">
                                          <p:val>
                                            <p:strVal val="#ppt_x"/>
                                          </p:val>
                                        </p:tav>
                                      </p:tavLst>
                                    </p:anim>
                                    <p:anim calcmode="lin" valueType="num">
                                      <p:cBhvr>
                                        <p:cTn id="4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50892" y="2179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074" name="Picture 2" descr="Ey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5" y="1505855"/>
            <a:ext cx="701033" cy="701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9045" y="2275404"/>
            <a:ext cx="3866342" cy="1381147"/>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2400" dirty="0">
                <a:solidFill>
                  <a:srgbClr val="0E2A47"/>
                </a:solidFill>
                <a:ea typeface="Times New Roman" panose="02020603050405020304" pitchFamily="18" charset="0"/>
              </a:rPr>
              <a:t>Tia </a:t>
            </a:r>
            <a:r>
              <a:rPr lang="en-US" sz="2400" dirty="0" err="1">
                <a:solidFill>
                  <a:srgbClr val="0E2A47"/>
                </a:solidFill>
                <a:ea typeface="Times New Roman" panose="02020603050405020304" pitchFamily="18" charset="0"/>
              </a:rPr>
              <a:t>khúc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xạ</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cùng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mặt</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phẳng</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tia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tới</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và</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nằm</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khác</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bên</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của</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pháp</a:t>
            </a:r>
            <a:r>
              <a:rPr lang="en-US" sz="2400" dirty="0">
                <a:solidFill>
                  <a:srgbClr val="0E2A47"/>
                </a:solidFill>
                <a:ea typeface="Times New Roman" panose="02020603050405020304" pitchFamily="18" charset="0"/>
              </a:rPr>
              <a:t> </a:t>
            </a:r>
            <a:r>
              <a:rPr lang="en-US" sz="2400" dirty="0" err="1">
                <a:solidFill>
                  <a:srgbClr val="0E2A47"/>
                </a:solidFill>
                <a:ea typeface="Times New Roman" panose="02020603050405020304" pitchFamily="18" charset="0"/>
              </a:rPr>
              <a:t>tuyến</a:t>
            </a:r>
            <a:r>
              <a:rPr lang="en-US" sz="2400" dirty="0">
                <a:solidFill>
                  <a:srgbClr val="0E2A47"/>
                </a:solidFill>
                <a:ea typeface="Times New Roman" panose="02020603050405020304" pitchFamily="18" charset="0"/>
              </a:rPr>
              <a:t>.</a:t>
            </a:r>
          </a:p>
        </p:txBody>
      </p:sp>
      <p:pic>
        <p:nvPicPr>
          <p:cNvPr id="3162" name="Picture 3161"/>
          <p:cNvPicPr>
            <a:picLocks noChangeAspect="1"/>
          </p:cNvPicPr>
          <p:nvPr/>
        </p:nvPicPr>
        <p:blipFill>
          <a:blip r:embed="rId3"/>
          <a:stretch>
            <a:fillRect/>
          </a:stretch>
        </p:blipFill>
        <p:spPr>
          <a:xfrm>
            <a:off x="4415388" y="611832"/>
            <a:ext cx="4566369" cy="44639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162"/>
                                        </p:tgtEl>
                                        <p:attrNameLst>
                                          <p:attrName>style.visibility</p:attrName>
                                        </p:attrNameLst>
                                      </p:cBhvr>
                                      <p:to>
                                        <p:strVal val="visible"/>
                                      </p:to>
                                    </p:set>
                                    <p:animEffect transition="in" filter="randombar(horizontal)">
                                      <p:cBhvr>
                                        <p:cTn id="13" dur="500"/>
                                        <p:tgtEl>
                                          <p:spTgt spid="3162"/>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graphicFrame>
        <p:nvGraphicFramePr>
          <p:cNvPr id="23" name="Table 22"/>
          <p:cNvGraphicFramePr>
            <a:graphicFrameLocks noGrp="1"/>
          </p:cNvGraphicFramePr>
          <p:nvPr/>
        </p:nvGraphicFramePr>
        <p:xfrm>
          <a:off x="605367" y="1176489"/>
          <a:ext cx="7933265" cy="1617131"/>
        </p:xfrm>
        <a:graphic>
          <a:graphicData uri="http://schemas.openxmlformats.org/drawingml/2006/table">
            <a:tbl>
              <a:tblPr firstRow="1" firstCol="1" bandRow="1">
                <a:tableStyleId>{5DA37D80-6434-44D0-A028-1B22A696006F}</a:tableStyleId>
              </a:tblPr>
              <a:tblGrid>
                <a:gridCol w="2186349">
                  <a:extLst>
                    <a:ext uri="{9D8B030D-6E8A-4147-A177-3AD203B41FA5}">
                      <a16:colId xmlns:a16="http://schemas.microsoft.com/office/drawing/2014/main" val="20000"/>
                    </a:ext>
                  </a:extLst>
                </a:gridCol>
                <a:gridCol w="1403966">
                  <a:extLst>
                    <a:ext uri="{9D8B030D-6E8A-4147-A177-3AD203B41FA5}">
                      <a16:colId xmlns:a16="http://schemas.microsoft.com/office/drawing/2014/main" val="20001"/>
                    </a:ext>
                  </a:extLst>
                </a:gridCol>
                <a:gridCol w="1389306">
                  <a:extLst>
                    <a:ext uri="{9D8B030D-6E8A-4147-A177-3AD203B41FA5}">
                      <a16:colId xmlns:a16="http://schemas.microsoft.com/office/drawing/2014/main" val="20002"/>
                    </a:ext>
                  </a:extLst>
                </a:gridCol>
                <a:gridCol w="1509641">
                  <a:extLst>
                    <a:ext uri="{9D8B030D-6E8A-4147-A177-3AD203B41FA5}">
                      <a16:colId xmlns:a16="http://schemas.microsoft.com/office/drawing/2014/main" val="20003"/>
                    </a:ext>
                  </a:extLst>
                </a:gridCol>
                <a:gridCol w="1444003">
                  <a:extLst>
                    <a:ext uri="{9D8B030D-6E8A-4147-A177-3AD203B41FA5}">
                      <a16:colId xmlns:a16="http://schemas.microsoft.com/office/drawing/2014/main" val="20004"/>
                    </a:ext>
                  </a:extLst>
                </a:gridCol>
              </a:tblGrid>
              <a:tr h="500952">
                <a:tc>
                  <a:txBody>
                    <a:bodyPr/>
                    <a:lstStyle/>
                    <a:p>
                      <a:pPr marL="0" marR="0" indent="241300" algn="ctr">
                        <a:lnSpc>
                          <a:spcPct val="115000"/>
                        </a:lnSpc>
                        <a:spcBef>
                          <a:spcPts val="0"/>
                        </a:spcBef>
                        <a:spcAft>
                          <a:spcPts val="0"/>
                        </a:spcAft>
                      </a:pPr>
                      <a:r>
                        <a:rPr lang="vi-VN" sz="1800" dirty="0">
                          <a:effectLst/>
                        </a:rPr>
                        <a:t>Góc tới </a:t>
                      </a:r>
                      <a:r>
                        <a:rPr lang="en-US" sz="1800" dirty="0" err="1">
                          <a:effectLst/>
                        </a:rPr>
                        <a:t>i</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60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45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30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0000"/>
                  </a:ext>
                </a:extLst>
              </a:tr>
              <a:tr h="500952">
                <a:tc>
                  <a:txBody>
                    <a:bodyPr/>
                    <a:lstStyle/>
                    <a:p>
                      <a:pPr marL="0" marR="0" indent="139700" algn="ctr">
                        <a:lnSpc>
                          <a:spcPct val="115000"/>
                        </a:lnSpc>
                        <a:spcBef>
                          <a:spcPts val="0"/>
                        </a:spcBef>
                        <a:spcAft>
                          <a:spcPts val="0"/>
                        </a:spcAft>
                      </a:pPr>
                      <a:r>
                        <a:rPr lang="vi-VN" sz="1800" dirty="0">
                          <a:effectLst/>
                        </a:rPr>
                        <a:t>Góc khúc xạ 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40</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32</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22</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800" dirty="0">
                          <a:effectLst/>
                        </a:rPr>
                        <a:t>15</a:t>
                      </a:r>
                      <a:r>
                        <a:rPr lang="vi-VN" sz="1800" dirty="0"/>
                        <a:t>°</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0001"/>
                  </a:ext>
                </a:extLst>
              </a:tr>
              <a:tr h="615227">
                <a:tc>
                  <a:txBody>
                    <a:bodyPr/>
                    <a:lstStyle/>
                    <a:p>
                      <a:pPr marL="0" marR="0" algn="ctr">
                        <a:lnSpc>
                          <a:spcPct val="147000"/>
                        </a:lnSpc>
                        <a:spcBef>
                          <a:spcPts val="0"/>
                        </a:spcBef>
                        <a:spcAft>
                          <a:spcPts val="0"/>
                        </a:spcAft>
                      </a:pPr>
                      <a:r>
                        <a:rPr lang="vi-VN" sz="1800" dirty="0">
                          <a:effectLst/>
                        </a:rPr>
                        <a:t>sin</a:t>
                      </a:r>
                      <a:r>
                        <a:rPr lang="en-US" sz="1800" dirty="0" err="1">
                          <a:effectLst/>
                        </a:rPr>
                        <a:t>i</a:t>
                      </a:r>
                      <a:r>
                        <a:rPr lang="vi-VN" sz="1800" dirty="0">
                          <a:effectLst/>
                        </a:rPr>
                        <a:t>/sinr</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en-US" sz="1800" dirty="0">
                          <a:effectLst/>
                        </a:rPr>
                        <a:t>1,33</a:t>
                      </a:r>
                      <a:endParaRPr lang="en-US" sz="1800" dirty="0">
                        <a:solidFill>
                          <a:srgbClr val="2B2928"/>
                        </a:solidFill>
                        <a:effectLst/>
                        <a:latin typeface="+mn-lt"/>
                        <a:ea typeface="Times New Roman" panose="02020603050405020304" pitchFamily="18" charset="0"/>
                      </a:endParaRPr>
                    </a:p>
                  </a:txBody>
                  <a:tcPr marL="6350" marR="6350" marT="0" marB="0" anchor="ctr"/>
                </a:tc>
                <a:extLst>
                  <a:ext uri="{0D108BD9-81ED-4DB2-BD59-A6C34878D82A}">
                    <a16:rowId xmlns:a16="http://schemas.microsoft.com/office/drawing/2014/main" val="10002"/>
                  </a:ext>
                </a:extLst>
              </a:tr>
            </a:tbl>
          </a:graphicData>
        </a:graphic>
      </p:graphicFrame>
      <p:sp>
        <p:nvSpPr>
          <p:cNvPr id="26" name="TextBox 25"/>
          <p:cNvSpPr txBox="1"/>
          <p:nvPr/>
        </p:nvSpPr>
        <p:spPr>
          <a:xfrm>
            <a:off x="1580733" y="2901190"/>
            <a:ext cx="6280567" cy="338554"/>
          </a:xfrm>
          <a:prstGeom prst="rect">
            <a:avLst/>
          </a:prstGeom>
          <a:noFill/>
        </p:spPr>
        <p:txBody>
          <a:bodyPr wrap="square">
            <a:spAutoFit/>
          </a:bodyPr>
          <a:lstStyle/>
          <a:p>
            <a:pPr algn="ctr"/>
            <a:r>
              <a:rPr lang="en-US" sz="1600" b="1" dirty="0" err="1">
                <a:solidFill>
                  <a:srgbClr val="2B2928"/>
                </a:solidFill>
                <a:effectLst/>
                <a:latin typeface="Arial" panose="020B0604020202020204" pitchFamily="34" charset="0"/>
                <a:ea typeface="Arial" panose="020B0604020202020204" pitchFamily="34" charset="0"/>
              </a:rPr>
              <a:t>Bảng</a:t>
            </a:r>
            <a:r>
              <a:rPr lang="en-US" sz="1600" b="1" dirty="0">
                <a:solidFill>
                  <a:srgbClr val="2B2928"/>
                </a:solidFill>
                <a:effectLst/>
                <a:latin typeface="Arial" panose="020B0604020202020204" pitchFamily="34" charset="0"/>
                <a:ea typeface="Arial" panose="020B0604020202020204" pitchFamily="34" charset="0"/>
              </a:rPr>
              <a:t> </a:t>
            </a:r>
            <a:r>
              <a:rPr lang="en-US" sz="1600" b="1" dirty="0">
                <a:solidFill>
                  <a:srgbClr val="2B2928"/>
                </a:solidFill>
                <a:latin typeface="Arial" panose="020B0604020202020204" pitchFamily="34" charset="0"/>
                <a:ea typeface="Arial" panose="020B0604020202020204" pitchFamily="34" charset="0"/>
              </a:rPr>
              <a:t>k</a:t>
            </a:r>
            <a:r>
              <a:rPr lang="vi-VN" sz="1600" b="1" dirty="0">
                <a:solidFill>
                  <a:srgbClr val="2B2928"/>
                </a:solidFill>
                <a:effectLst/>
                <a:latin typeface="Arial" panose="020B0604020202020204" pitchFamily="34" charset="0"/>
                <a:ea typeface="Arial" panose="020B0604020202020204" pitchFamily="34" charset="0"/>
              </a:rPr>
              <a:t>ết quả thí nghiệm tìm hiểu định luật khúc xạ ánh sáng</a:t>
            </a:r>
            <a:endParaRPr lang="en-US" sz="1600" b="1" dirty="0"/>
          </a:p>
        </p:txBody>
      </p:sp>
      <p:sp>
        <p:nvSpPr>
          <p:cNvPr id="2" name="TextBox 1"/>
          <p:cNvSpPr txBox="1"/>
          <p:nvPr/>
        </p:nvSpPr>
        <p:spPr>
          <a:xfrm>
            <a:off x="3250892" y="268700"/>
            <a:ext cx="2642215" cy="461665"/>
          </a:xfrm>
          <a:prstGeom prst="rect">
            <a:avLst/>
          </a:prstGeom>
          <a:solidFill>
            <a:srgbClr val="FFC84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solidFill>
                  <a:srgbClr val="002C74"/>
                </a:solidFill>
                <a:latin typeface="Fira Sans Condensed Medium" panose="020B0603050000020004" pitchFamily="34" charset="0"/>
              </a:rPr>
              <a:t>PHIẾU HỌC TẬP</a:t>
            </a:r>
            <a:endParaRPr kumimoji="0" lang="en-US" sz="2400" b="1"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pic>
        <p:nvPicPr>
          <p:cNvPr id="3" name="Picture 4" descr="Contra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98" y="590845"/>
            <a:ext cx="585644" cy="5856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527004" y="3532566"/>
                <a:ext cx="8011627" cy="1026884"/>
              </a:xfrm>
              <a:prstGeom prst="rect">
                <a:avLst/>
              </a:prstGeom>
              <a:noFill/>
              <a:ln w="19050">
                <a:solidFill>
                  <a:srgbClr val="FFC84E"/>
                </a:solidFill>
                <a:prstDash val="dashDot"/>
              </a:ln>
            </p:spPr>
            <p:txBody>
              <a:bodyPr wrap="square" rtlCol="0">
                <a:spAutoFit/>
              </a:bodyPr>
              <a:lstStyle/>
              <a:p>
                <a:r>
                  <a:rPr lang="en-US" sz="2000" dirty="0">
                    <a:solidFill>
                      <a:srgbClr val="0E2A47"/>
                    </a:solidFill>
                    <a:latin typeface="Fira Sans Condensed Medium" panose="020B0603050000020004" pitchFamily="34" charset="0"/>
                  </a:rPr>
                  <a:t>K</a:t>
                </a:r>
                <a:r>
                  <a:rPr lang="vi-VN" sz="2000" dirty="0">
                    <a:solidFill>
                      <a:srgbClr val="0E2A47"/>
                    </a:solidFill>
                    <a:latin typeface="Fira Sans Condensed Medium" panose="020B0603050000020004" pitchFamily="34" charset="0"/>
                  </a:rPr>
                  <a:t>hi góc tới</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i</a:t>
                </a:r>
                <a:r>
                  <a:rPr lang="en-US" sz="2000" dirty="0">
                    <a:solidFill>
                      <a:srgbClr val="0E2A47"/>
                    </a:solidFill>
                    <a:latin typeface="Fira Sans Condensed Medium" panose="020B0603050000020004" pitchFamily="34" charset="0"/>
                  </a:rPr>
                  <a:t> </a:t>
                </a:r>
                <a:r>
                  <a:rPr lang="vi-VN" sz="2000" dirty="0">
                    <a:solidFill>
                      <a:srgbClr val="0E2A47"/>
                    </a:solidFill>
                    <a:latin typeface="Fira Sans Condensed Medium" panose="020B0603050000020004" pitchFamily="34" charset="0"/>
                  </a:rPr>
                  <a:t>tăng (hoặc giảm) thì góc khúc xạ </a:t>
                </a:r>
                <a:r>
                  <a:rPr lang="vi-VN" sz="2000" i="1" dirty="0">
                    <a:solidFill>
                      <a:srgbClr val="0E2A47"/>
                    </a:solidFill>
                    <a:latin typeface="Fira Sans Condensed Medium" panose="020B0603050000020004" pitchFamily="34" charset="0"/>
                  </a:rPr>
                  <a:t>r </a:t>
                </a:r>
                <a:r>
                  <a:rPr lang="vi-VN" sz="2000" dirty="0">
                    <a:solidFill>
                      <a:srgbClr val="0E2A47"/>
                    </a:solidFill>
                    <a:latin typeface="Fira Sans Condensed Medium" panose="020B0603050000020004" pitchFamily="34" charset="0"/>
                  </a:rPr>
                  <a:t>cũng tăng (hoặc giảm) theo nhưng tỉ số</a:t>
                </a:r>
                <a:r>
                  <a:rPr lang="en-US" sz="2000" dirty="0">
                    <a:solidFill>
                      <a:srgbClr val="0E2A47"/>
                    </a:solidFill>
                    <a:latin typeface="Fira Sans Condensed Medium" panose="020B0603050000020004" pitchFamily="34" charset="0"/>
                  </a:rPr>
                  <a:t>  </a:t>
                </a:r>
                <a14:m>
                  <m:oMath xmlns:m="http://schemas.openxmlformats.org/officeDocument/2006/math">
                    <m:f>
                      <m:fPr>
                        <m:ctrlPr>
                          <a:rPr lang="en-US" sz="2800" i="1" smtClean="0">
                            <a:solidFill>
                              <a:srgbClr val="0E2A47"/>
                            </a:solidFill>
                            <a:latin typeface="Cambria Math" panose="02040503050406030204" pitchFamily="18" charset="0"/>
                          </a:rPr>
                        </m:ctrlPr>
                      </m:fPr>
                      <m:num>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𝑖</m:t>
                            </m:r>
                            <m:r>
                              <a:rPr lang="en-US" sz="2800" b="0" i="1" smtClean="0">
                                <a:solidFill>
                                  <a:srgbClr val="0E2A47"/>
                                </a:solidFill>
                                <a:latin typeface="Cambria Math" panose="02040503050406030204" pitchFamily="18" charset="0"/>
                              </a:rPr>
                              <m:t> </m:t>
                            </m:r>
                          </m:e>
                        </m:func>
                      </m:num>
                      <m:den>
                        <m:func>
                          <m:funcPr>
                            <m:ctrlPr>
                              <a:rPr lang="en-US" sz="2800" b="0" i="1" smtClean="0">
                                <a:solidFill>
                                  <a:srgbClr val="0E2A47"/>
                                </a:solidFill>
                                <a:latin typeface="Cambria Math" panose="02040503050406030204" pitchFamily="18" charset="0"/>
                              </a:rPr>
                            </m:ctrlPr>
                          </m:funcPr>
                          <m:fName>
                            <m:r>
                              <m:rPr>
                                <m:sty m:val="p"/>
                              </m:rPr>
                              <a:rPr lang="en-US" sz="2800" b="0" i="0" smtClean="0">
                                <a:solidFill>
                                  <a:srgbClr val="0E2A47"/>
                                </a:solidFill>
                                <a:latin typeface="Cambria Math" panose="02040503050406030204" pitchFamily="18" charset="0"/>
                              </a:rPr>
                              <m:t>sin</m:t>
                            </m:r>
                          </m:fName>
                          <m:e>
                            <m:r>
                              <a:rPr lang="en-US" sz="2800" b="0" i="1" smtClean="0">
                                <a:solidFill>
                                  <a:srgbClr val="0E2A47"/>
                                </a:solidFill>
                                <a:latin typeface="Cambria Math" panose="02040503050406030204" pitchFamily="18" charset="0"/>
                              </a:rPr>
                              <m:t>𝑟</m:t>
                            </m:r>
                          </m:e>
                        </m:func>
                      </m:den>
                    </m:f>
                  </m:oMath>
                </a14:m>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luôn</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không</a:t>
                </a:r>
                <a:r>
                  <a:rPr lang="en-US" sz="2000" dirty="0">
                    <a:solidFill>
                      <a:srgbClr val="0E2A47"/>
                    </a:solidFill>
                    <a:latin typeface="Fira Sans Condensed Medium" panose="020B0603050000020004" pitchFamily="34" charset="0"/>
                  </a:rPr>
                  <a:t> </a:t>
                </a:r>
                <a:r>
                  <a:rPr lang="en-US" sz="2000" dirty="0" err="1">
                    <a:solidFill>
                      <a:srgbClr val="0E2A47"/>
                    </a:solidFill>
                    <a:latin typeface="Fira Sans Condensed Medium" panose="020B0603050000020004" pitchFamily="34" charset="0"/>
                  </a:rPr>
                  <a:t>đổi</a:t>
                </a:r>
                <a:r>
                  <a:rPr lang="en-US" sz="2000" dirty="0">
                    <a:solidFill>
                      <a:srgbClr val="0E2A47"/>
                    </a:solidFill>
                    <a:latin typeface="Fira Sans Condensed Medium" panose="020B0603050000020004" pitchFamily="34" charset="0"/>
                  </a:rPr>
                  <a:t>.</a:t>
                </a:r>
              </a:p>
            </p:txBody>
          </p:sp>
        </mc:Choice>
        <mc:Fallback xmlns="">
          <p:sp>
            <p:nvSpPr>
              <p:cNvPr id="4" name="TextBox 3"/>
              <p:cNvSpPr txBox="1">
                <a:spLocks noRot="1" noChangeAspect="1" noMove="1" noResize="1" noEditPoints="1" noAdjustHandles="1" noChangeArrowheads="1" noChangeShapeType="1" noTextEdit="1"/>
              </p:cNvSpPr>
              <p:nvPr/>
            </p:nvSpPr>
            <p:spPr>
              <a:xfrm>
                <a:off x="527004" y="3532566"/>
                <a:ext cx="8011627" cy="1026884"/>
              </a:xfrm>
              <a:prstGeom prst="rect">
                <a:avLst/>
              </a:prstGeom>
              <a:blipFill rotWithShape="1">
                <a:blip r:embed="rId4"/>
                <a:stretch>
                  <a:fillRect l="-126" t="-934" r="-114" b="-913"/>
                </a:stretch>
              </a:blipFill>
              <a:ln w="19050">
                <a:solidFill>
                  <a:srgbClr val="FFC84E"/>
                </a:solidFill>
                <a:prstDash val="dashDot"/>
              </a:ln>
            </p:spPr>
            <p:txBody>
              <a:bodyPr/>
              <a:lstStyle/>
              <a:p>
                <a:r>
                  <a:rPr lang="en-US" altLang="en-US">
                    <a:noFill/>
                  </a:rPr>
                  <a:t> </a:t>
                </a:r>
              </a:p>
            </p:txBody>
          </p:sp>
        </mc:Fallback>
      </mc:AlternateContent>
      <p:pic>
        <p:nvPicPr>
          <p:cNvPr id="5" name="Picture 8" descr="Who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98" y="3086442"/>
            <a:ext cx="585644" cy="585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anim calcmode="lin" valueType="num">
                                      <p:cBhvr>
                                        <p:cTn id="14" dur="500" fill="hold"/>
                                        <p:tgtEl>
                                          <p:spTgt spid="23"/>
                                        </p:tgtEl>
                                        <p:attrNameLst>
                                          <p:attrName>ppt_x</p:attrName>
                                        </p:attrNameLst>
                                      </p:cBhvr>
                                      <p:tavLst>
                                        <p:tav tm="0">
                                          <p:val>
                                            <p:strVal val="#ppt_x"/>
                                          </p:val>
                                        </p:tav>
                                        <p:tav tm="100000">
                                          <p:val>
                                            <p:strVal val="#ppt_x"/>
                                          </p:val>
                                        </p:tav>
                                      </p:tavLst>
                                    </p:anim>
                                    <p:anim calcmode="lin" valueType="num">
                                      <p:cBhvr>
                                        <p:cTn id="15" dur="5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p:cNvGrpSpPr/>
          <p:nvPr/>
        </p:nvGrpSpPr>
        <p:grpSpPr>
          <a:xfrm>
            <a:off x="-70800" y="0"/>
            <a:ext cx="9214800" cy="5143500"/>
            <a:chOff x="-70800" y="0"/>
            <a:chExt cx="9214800" cy="5143500"/>
          </a:xfrm>
        </p:grpSpPr>
        <p:pic>
          <p:nvPicPr>
            <p:cNvPr id="2" name="Picture 1" descr="A pencil in a glass of water&#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449" r="-57"/>
            <a:stretch>
              <a:fillRect/>
            </a:stretch>
          </p:blipFill>
          <p:spPr>
            <a:xfrm>
              <a:off x="878400" y="0"/>
              <a:ext cx="8265600" cy="5143500"/>
            </a:xfrm>
            <a:prstGeom prst="rect">
              <a:avLst/>
            </a:prstGeom>
          </p:spPr>
        </p:pic>
        <p:pic>
          <p:nvPicPr>
            <p:cNvPr id="3" name="Picture 2" descr="A pencil in a glass of water&#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449" r="-57"/>
            <a:stretch>
              <a:fillRect/>
            </a:stretch>
          </p:blipFill>
          <p:spPr>
            <a:xfrm>
              <a:off x="-70800" y="0"/>
              <a:ext cx="8265600" cy="5143500"/>
            </a:xfrm>
            <a:prstGeom prst="rect">
              <a:avLst/>
            </a:prstGeom>
          </p:spPr>
        </p:pic>
        <p:pic>
          <p:nvPicPr>
            <p:cNvPr id="5" name="Picture 4" descr="A pencil in a glass of water&#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449" r="-57"/>
            <a:stretch>
              <a:fillRect/>
            </a:stretch>
          </p:blipFill>
          <p:spPr>
            <a:xfrm>
              <a:off x="345600" y="0"/>
              <a:ext cx="8265600" cy="5143500"/>
            </a:xfrm>
            <a:prstGeom prst="rect">
              <a:avLst/>
            </a:prstGeom>
          </p:spPr>
        </p:pic>
      </p:grpSp>
      <p:sp>
        <p:nvSpPr>
          <p:cNvPr id="4" name="TextBox 3"/>
          <p:cNvSpPr txBox="1"/>
          <p:nvPr/>
        </p:nvSpPr>
        <p:spPr>
          <a:xfrm>
            <a:off x="609462" y="73800"/>
            <a:ext cx="8628677" cy="461665"/>
          </a:xfrm>
          <a:prstGeom prst="rect">
            <a:avLst/>
          </a:prstGeom>
          <a:noFill/>
        </p:spPr>
        <p:txBody>
          <a:bodyPr wrap="square">
            <a:spAutoFit/>
          </a:bodyPr>
          <a:lstStyle/>
          <a:p>
            <a:pPr algn="ctr"/>
            <a:r>
              <a:rPr lang="vi-VN" sz="2400" dirty="0">
                <a:solidFill>
                  <a:schemeClr val="accent1">
                    <a:lumMod val="75000"/>
                  </a:schemeClr>
                </a:solidFill>
                <a:latin typeface="Fira Sans Condensed Medium" panose="020B0603050000020004" pitchFamily="34" charset="0"/>
                <a:ea typeface="Courier New" panose="02070309020205020404" pitchFamily="49" charset="0"/>
              </a:rPr>
              <a:t>Vì sao ta thấy cây bút chì dường như bị g</a:t>
            </a:r>
            <a:r>
              <a:rPr lang="en-US" sz="2400" dirty="0">
                <a:solidFill>
                  <a:schemeClr val="accent1">
                    <a:lumMod val="75000"/>
                  </a:schemeClr>
                </a:solidFill>
                <a:latin typeface="Fira Sans Condensed Medium" panose="020B0603050000020004" pitchFamily="34" charset="0"/>
                <a:ea typeface="Courier New" panose="02070309020205020404" pitchFamily="49" charset="0"/>
              </a:rPr>
              <a:t>ã</a:t>
            </a:r>
            <a:r>
              <a:rPr lang="vi-VN" sz="2400" dirty="0">
                <a:solidFill>
                  <a:schemeClr val="accent1">
                    <a:lumMod val="75000"/>
                  </a:schemeClr>
                </a:solidFill>
                <a:latin typeface="Fira Sans Condensed Medium" panose="020B0603050000020004" pitchFamily="34" charset="0"/>
                <a:ea typeface="Courier New" panose="02070309020205020404" pitchFamily="49" charset="0"/>
              </a:rPr>
              <a:t>y tại mặt nước?</a:t>
            </a:r>
            <a:endParaRPr lang="en-US" sz="2400" dirty="0">
              <a:solidFill>
                <a:schemeClr val="accent1">
                  <a:lumMod val="75000"/>
                </a:schemeClr>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Rectangle: Rounded Corners 16"/>
          <p:cNvSpPr/>
          <p:nvPr/>
        </p:nvSpPr>
        <p:spPr>
          <a:xfrm>
            <a:off x="149505" y="795518"/>
            <a:ext cx="7779894" cy="4110986"/>
          </a:xfrm>
          <a:prstGeom prst="roundRect">
            <a:avLst/>
          </a:prstGeom>
          <a:solidFill>
            <a:schemeClr val="accent4">
              <a:lumMod val="60000"/>
              <a:lumOff val="40000"/>
              <a:alpha val="5882"/>
            </a:scheme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sp>
        <p:nvSpPr>
          <p:cNvPr id="19" name="TextBox 18"/>
          <p:cNvSpPr txBox="1"/>
          <p:nvPr/>
        </p:nvSpPr>
        <p:spPr>
          <a:xfrm>
            <a:off x="197644" y="1099187"/>
            <a:ext cx="7427628" cy="1045223"/>
          </a:xfrm>
          <a:prstGeom prst="rect">
            <a:avLst/>
          </a:prstGeom>
          <a:noFill/>
        </p:spPr>
        <p:txBody>
          <a:bodyPr wrap="square" rtlCol="0">
            <a:spAutoFit/>
          </a:bodyPr>
          <a:lstStyle>
            <a:defPPr marR="0" lvl="0" algn="l" rtl="0">
              <a:lnSpc>
                <a:spcPct val="100000"/>
              </a:lnSpc>
              <a:spcBef>
                <a:spcPts val="0"/>
              </a:spcBef>
              <a:spcAft>
                <a:spcPts val="0"/>
              </a:spcAft>
            </a:defPPr>
            <a:lvl1pPr marL="0" indent="231775" algn="ctr" defTabSz="914400" eaLnBrk="1" fontAlgn="auto" latinLnBrk="0" hangingPunct="1">
              <a:lnSpc>
                <a:spcPct val="150000"/>
              </a:lnSpc>
              <a:buSzTx/>
              <a:buNone/>
              <a:defRPr kumimoji="0" sz="2400" kern="0" spc="0" normalizeH="0" baseline="0">
                <a:ln>
                  <a:noFill/>
                </a:ln>
                <a:solidFill>
                  <a:srgbClr val="0E2A47"/>
                </a:solidFill>
                <a:effectLst/>
                <a:uLnTx/>
                <a:uFillTx/>
                <a:latin typeface="Arial" panose="020B0604020202020204" pitchFamily="34" charset="0"/>
              </a:defRPr>
            </a:lvl1pPr>
          </a:lstStyle>
          <a:p>
            <a:pPr algn="l"/>
            <a:r>
              <a:rPr lang="vi-VN" sz="2200" dirty="0"/>
              <a:t>Tia khúc xạ nằm trong mặt phẳng tới và ở bên kia pháp tuyến so với tia sáng tới.</a:t>
            </a:r>
            <a:endParaRPr lang="en-US" sz="2200" dirty="0"/>
          </a:p>
        </p:txBody>
      </p:sp>
      <p:sp>
        <p:nvSpPr>
          <p:cNvPr id="577" name="TextBox 576"/>
          <p:cNvSpPr txBox="1"/>
          <p:nvPr/>
        </p:nvSpPr>
        <p:spPr>
          <a:xfrm>
            <a:off x="189147" y="2077113"/>
            <a:ext cx="5867292" cy="1553054"/>
          </a:xfrm>
          <a:prstGeom prst="rect">
            <a:avLst/>
          </a:prstGeom>
          <a:noFill/>
        </p:spPr>
        <p:txBody>
          <a:bodyPr wrap="square" rtlCol="0">
            <a:spAutoFit/>
          </a:bodyPr>
          <a:lstStyle>
            <a:defPPr marR="0" lvl="0" algn="l" rtl="0">
              <a:lnSpc>
                <a:spcPct val="100000"/>
              </a:lnSpc>
              <a:spcBef>
                <a:spcPts val="0"/>
              </a:spcBef>
              <a:spcAft>
                <a:spcPts val="0"/>
              </a:spcAft>
              <a:defRPr/>
            </a:defPPr>
            <a:lvl1pPr marL="0" indent="231775" defTabSz="914400" eaLnBrk="1" fontAlgn="auto" latinLnBrk="0" hangingPunct="1">
              <a:lnSpc>
                <a:spcPct val="150000"/>
              </a:lnSpc>
              <a:buSzTx/>
              <a:buNone/>
              <a:defRPr kumimoji="0" sz="2200" kern="0" spc="0" normalizeH="0" baseline="0">
                <a:ln>
                  <a:noFill/>
                </a:ln>
                <a:solidFill>
                  <a:srgbClr val="0E2A47"/>
                </a:solidFill>
                <a:effectLst/>
                <a:uLnTx/>
                <a:uFillTx/>
                <a:latin typeface="Arial" panose="020B0604020202020204" pitchFamily="34" charset="0"/>
              </a:defRPr>
            </a:lvl1pPr>
          </a:lstStyle>
          <a:p>
            <a:r>
              <a:rPr lang="vi-VN" dirty="0"/>
              <a:t>Đối với hai môi trường trong suốt nhất định, tỉ số giữa sin góc tới (sin </a:t>
            </a:r>
            <a:r>
              <a:rPr lang="en-US" dirty="0" err="1"/>
              <a:t>i</a:t>
            </a:r>
            <a:r>
              <a:rPr lang="vi-VN" dirty="0"/>
              <a:t>) và sin góc khúc xạ </a:t>
            </a:r>
            <a:r>
              <a:rPr lang="en-US" dirty="0"/>
              <a:t>   </a:t>
            </a:r>
            <a:r>
              <a:rPr lang="vi-VN" dirty="0"/>
              <a:t>(sin r) là một hằng số.</a:t>
            </a:r>
            <a:endParaRPr lang="en-US" dirty="0"/>
          </a:p>
        </p:txBody>
      </p:sp>
      <mc:AlternateContent xmlns:mc="http://schemas.openxmlformats.org/markup-compatibility/2006" xmlns:a14="http://schemas.microsoft.com/office/drawing/2010/main">
        <mc:Choice Requires="a14">
          <p:sp>
            <p:nvSpPr>
              <p:cNvPr id="578" name="TextBox 577"/>
              <p:cNvSpPr txBox="1"/>
              <p:nvPr/>
            </p:nvSpPr>
            <p:spPr>
              <a:xfrm>
                <a:off x="2840926" y="3751802"/>
                <a:ext cx="2569993" cy="798808"/>
              </a:xfrm>
              <a:prstGeom prst="rect">
                <a:avLst/>
              </a:prstGeom>
              <a:noFill/>
            </p:spPr>
            <p:txBody>
              <a:bodyPr wrap="square" rtlCol="0">
                <a:spAutoFit/>
              </a:bodyPr>
              <a:lstStyle/>
              <a:p>
                <a14:m>
                  <m:oMath xmlns:m="http://schemas.openxmlformats.org/officeDocument/2006/math">
                    <m:f>
                      <m:fPr>
                        <m:ctrlPr>
                          <a:rPr lang="en-US" sz="3200" i="1" smtClean="0">
                            <a:solidFill>
                              <a:srgbClr val="0E2A47"/>
                            </a:solidFill>
                            <a:latin typeface="Cambria Math" panose="02040503050406030204" pitchFamily="18" charset="0"/>
                          </a:rPr>
                        </m:ctrlPr>
                      </m:fPr>
                      <m:num>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𝑖</m:t>
                            </m:r>
                            <m:r>
                              <a:rPr lang="en-US" sz="3200" b="0" i="1" smtClean="0">
                                <a:solidFill>
                                  <a:srgbClr val="0E2A47"/>
                                </a:solidFill>
                                <a:latin typeface="Cambria Math" panose="02040503050406030204" pitchFamily="18" charset="0"/>
                              </a:rPr>
                              <m:t> </m:t>
                            </m:r>
                          </m:e>
                        </m:func>
                      </m:num>
                      <m:den>
                        <m:func>
                          <m:funcPr>
                            <m:ctrlPr>
                              <a:rPr lang="en-US" sz="3200" b="0" i="1" smtClean="0">
                                <a:solidFill>
                                  <a:srgbClr val="0E2A47"/>
                                </a:solidFill>
                                <a:latin typeface="Cambria Math" panose="02040503050406030204" pitchFamily="18" charset="0"/>
                              </a:rPr>
                            </m:ctrlPr>
                          </m:funcPr>
                          <m:fName>
                            <m:r>
                              <m:rPr>
                                <m:sty m:val="p"/>
                              </m:rPr>
                              <a:rPr lang="en-US" sz="3200" b="0" i="0" smtClean="0">
                                <a:solidFill>
                                  <a:srgbClr val="0E2A47"/>
                                </a:solidFill>
                                <a:latin typeface="Cambria Math" panose="02040503050406030204" pitchFamily="18" charset="0"/>
                              </a:rPr>
                              <m:t>sin</m:t>
                            </m:r>
                          </m:fName>
                          <m:e>
                            <m:r>
                              <a:rPr lang="en-US" sz="3200" b="0" i="1" smtClean="0">
                                <a:solidFill>
                                  <a:srgbClr val="0E2A47"/>
                                </a:solidFill>
                                <a:latin typeface="Cambria Math" panose="02040503050406030204" pitchFamily="18" charset="0"/>
                              </a:rPr>
                              <m:t>𝑟</m:t>
                            </m:r>
                          </m:e>
                        </m:func>
                      </m:den>
                    </m:f>
                  </m:oMath>
                </a14:m>
                <a:r>
                  <a:rPr lang="en-US" sz="2400" dirty="0">
                    <a:solidFill>
                      <a:srgbClr val="0E2A47"/>
                    </a:solidFill>
                    <a:latin typeface="+mn-lt"/>
                  </a:rPr>
                  <a:t> = </a:t>
                </a:r>
                <a:r>
                  <a:rPr lang="en-US" sz="2400" dirty="0" err="1">
                    <a:solidFill>
                      <a:srgbClr val="0E2A47"/>
                    </a:solidFill>
                    <a:latin typeface="+mn-lt"/>
                  </a:rPr>
                  <a:t>hằng</a:t>
                </a:r>
                <a:r>
                  <a:rPr lang="en-US" sz="2400" dirty="0">
                    <a:solidFill>
                      <a:srgbClr val="0E2A47"/>
                    </a:solidFill>
                    <a:latin typeface="+mn-lt"/>
                  </a:rPr>
                  <a:t> </a:t>
                </a:r>
                <a:r>
                  <a:rPr lang="en-US" sz="2400" dirty="0" err="1">
                    <a:solidFill>
                      <a:srgbClr val="0E2A47"/>
                    </a:solidFill>
                    <a:latin typeface="+mn-lt"/>
                  </a:rPr>
                  <a:t>số</a:t>
                </a:r>
                <a:endParaRPr lang="en-US" sz="2400" dirty="0">
                  <a:solidFill>
                    <a:srgbClr val="0E2A47"/>
                  </a:solidFill>
                  <a:latin typeface="+mn-lt"/>
                </a:endParaRPr>
              </a:p>
            </p:txBody>
          </p:sp>
        </mc:Choice>
        <mc:Fallback xmlns="">
          <p:sp>
            <p:nvSpPr>
              <p:cNvPr id="578" name="TextBox 577"/>
              <p:cNvSpPr txBox="1">
                <a:spLocks noRot="1" noChangeAspect="1" noMove="1" noResize="1" noEditPoints="1" noAdjustHandles="1" noChangeArrowheads="1" noChangeShapeType="1" noTextEdit="1"/>
              </p:cNvSpPr>
              <p:nvPr/>
            </p:nvSpPr>
            <p:spPr>
              <a:xfrm>
                <a:off x="2840926" y="3751802"/>
                <a:ext cx="2569993" cy="798808"/>
              </a:xfrm>
              <a:prstGeom prst="rect">
                <a:avLst/>
              </a:prstGeom>
              <a:blipFill rotWithShape="1">
                <a:blip r:embed="rId3"/>
                <a:stretch>
                  <a:fillRect l="-22" t="-28" r="3" b="25"/>
                </a:stretch>
              </a:blipFill>
            </p:spPr>
            <p:txBody>
              <a:bodyPr/>
              <a:lstStyle/>
              <a:p>
                <a:r>
                  <a:rPr lang="en-US" altLang="en-US">
                    <a:noFill/>
                  </a:rPr>
                  <a:t> </a:t>
                </a:r>
              </a:p>
            </p:txBody>
          </p:sp>
        </mc:Fallback>
      </mc:AlternateContent>
      <p:grpSp>
        <p:nvGrpSpPr>
          <p:cNvPr id="579" name="Google Shape;594;p41"/>
          <p:cNvGrpSpPr/>
          <p:nvPr/>
        </p:nvGrpSpPr>
        <p:grpSpPr>
          <a:xfrm>
            <a:off x="8234782" y="69590"/>
            <a:ext cx="669375" cy="679723"/>
            <a:chOff x="5159689" y="1296150"/>
            <a:chExt cx="3044400" cy="3044400"/>
          </a:xfrm>
        </p:grpSpPr>
        <p:grpSp>
          <p:nvGrpSpPr>
            <p:cNvPr id="580" name="Google Shape;595;p41"/>
            <p:cNvGrpSpPr/>
            <p:nvPr/>
          </p:nvGrpSpPr>
          <p:grpSpPr>
            <a:xfrm>
              <a:off x="5767453" y="1903914"/>
              <a:ext cx="1828872" cy="1828872"/>
              <a:chOff x="5905932" y="1600182"/>
              <a:chExt cx="1943128" cy="1943128"/>
            </a:xfrm>
          </p:grpSpPr>
          <p:sp>
            <p:nvSpPr>
              <p:cNvPr id="594" name="Google Shape;596;p41"/>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7;p41"/>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8;p41"/>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 name="Google Shape;599;p41"/>
            <p:cNvGrpSpPr/>
            <p:nvPr/>
          </p:nvGrpSpPr>
          <p:grpSpPr>
            <a:xfrm>
              <a:off x="5159689" y="1296150"/>
              <a:ext cx="3044400" cy="3044400"/>
              <a:chOff x="2550539" y="735313"/>
              <a:chExt cx="3044400" cy="3044400"/>
            </a:xfrm>
          </p:grpSpPr>
          <p:sp>
            <p:nvSpPr>
              <p:cNvPr id="582" name="Google Shape;600;p41"/>
              <p:cNvSpPr/>
              <p:nvPr/>
            </p:nvSpPr>
            <p:spPr>
              <a:xfrm>
                <a:off x="4000439" y="7353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601;p41"/>
              <p:cNvSpPr/>
              <p:nvPr/>
            </p:nvSpPr>
            <p:spPr>
              <a:xfrm>
                <a:off x="4000439" y="326101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602;p41"/>
              <p:cNvSpPr/>
              <p:nvPr/>
            </p:nvSpPr>
            <p:spPr>
              <a:xfrm rot="5400000">
                <a:off x="52632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603;p41"/>
              <p:cNvSpPr/>
              <p:nvPr/>
            </p:nvSpPr>
            <p:spPr>
              <a:xfrm rot="5400000">
                <a:off x="2737589" y="1998163"/>
                <a:ext cx="144600" cy="5187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604;p41"/>
              <p:cNvSpPr/>
              <p:nvPr/>
            </p:nvSpPr>
            <p:spPr>
              <a:xfrm rot="1797949">
                <a:off x="4631962" y="90449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605;p41"/>
              <p:cNvSpPr/>
              <p:nvPr/>
            </p:nvSpPr>
            <p:spPr>
              <a:xfrm rot="1797949">
                <a:off x="3369112" y="3091818"/>
                <a:ext cx="14475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606;p41"/>
              <p:cNvSpPr/>
              <p:nvPr/>
            </p:nvSpPr>
            <p:spPr>
              <a:xfrm rot="7197949">
                <a:off x="5093934" y="262945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607;p41"/>
              <p:cNvSpPr/>
              <p:nvPr/>
            </p:nvSpPr>
            <p:spPr>
              <a:xfrm rot="7197949">
                <a:off x="2906614" y="1366604"/>
                <a:ext cx="144750" cy="51894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608;p41"/>
              <p:cNvSpPr/>
              <p:nvPr/>
            </p:nvSpPr>
            <p:spPr>
              <a:xfrm rot="3598486">
                <a:off x="5094208" y="136668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609;p41"/>
              <p:cNvSpPr/>
              <p:nvPr/>
            </p:nvSpPr>
            <p:spPr>
              <a:xfrm rot="3598486">
                <a:off x="2906888" y="2629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610;p41"/>
              <p:cNvSpPr/>
              <p:nvPr/>
            </p:nvSpPr>
            <p:spPr>
              <a:xfrm rot="-1801514">
                <a:off x="3368930" y="90453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611;p41"/>
              <p:cNvSpPr/>
              <p:nvPr/>
            </p:nvSpPr>
            <p:spPr>
              <a:xfrm rot="-1801514">
                <a:off x="4631780" y="3091853"/>
                <a:ext cx="144490" cy="518532"/>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 name="Google Shape;616;p41"/>
          <p:cNvGrpSpPr/>
          <p:nvPr/>
        </p:nvGrpSpPr>
        <p:grpSpPr>
          <a:xfrm>
            <a:off x="1580173" y="4578400"/>
            <a:ext cx="478016" cy="478016"/>
            <a:chOff x="5810350" y="1833231"/>
            <a:chExt cx="865500" cy="865500"/>
          </a:xfrm>
        </p:grpSpPr>
        <p:sp>
          <p:nvSpPr>
            <p:cNvPr id="598" name="Google Shape;617;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618;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19;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20;p41"/>
          <p:cNvGrpSpPr/>
          <p:nvPr/>
        </p:nvGrpSpPr>
        <p:grpSpPr>
          <a:xfrm>
            <a:off x="668748" y="4550610"/>
            <a:ext cx="355894" cy="355894"/>
            <a:chOff x="5810350" y="1833231"/>
            <a:chExt cx="865500" cy="865500"/>
          </a:xfrm>
        </p:grpSpPr>
        <p:sp>
          <p:nvSpPr>
            <p:cNvPr id="602" name="Google Shape;621;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22;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23;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24;p41"/>
          <p:cNvGrpSpPr/>
          <p:nvPr/>
        </p:nvGrpSpPr>
        <p:grpSpPr>
          <a:xfrm>
            <a:off x="149505" y="4320993"/>
            <a:ext cx="229617" cy="229617"/>
            <a:chOff x="5810350" y="1833231"/>
            <a:chExt cx="865500" cy="865500"/>
          </a:xfrm>
        </p:grpSpPr>
        <p:sp>
          <p:nvSpPr>
            <p:cNvPr id="606" name="Google Shape;625;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26;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27;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TextBox 608"/>
          <p:cNvSpPr txBox="1"/>
          <p:nvPr/>
        </p:nvSpPr>
        <p:spPr>
          <a:xfrm>
            <a:off x="1800132" y="522782"/>
            <a:ext cx="4591063" cy="461665"/>
          </a:xfrm>
          <a:prstGeom prst="rect">
            <a:avLst/>
          </a:prstGeom>
          <a:solidFill>
            <a:srgbClr val="FFC84E"/>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b="1">
                <a:solidFill>
                  <a:srgbClr val="002C74"/>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pic>
        <p:nvPicPr>
          <p:cNvPr id="3" name="Picture 2"/>
          <p:cNvPicPr>
            <a:picLocks noChangeAspect="1"/>
          </p:cNvPicPr>
          <p:nvPr/>
        </p:nvPicPr>
        <p:blipFill>
          <a:blip r:embed="rId4"/>
          <a:stretch>
            <a:fillRect/>
          </a:stretch>
        </p:blipFill>
        <p:spPr>
          <a:xfrm>
            <a:off x="6056439" y="2101405"/>
            <a:ext cx="3014776" cy="2864930"/>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a:fillRect/>
          </a:stretch>
        </p:blipFill>
        <p:spPr>
          <a:xfrm>
            <a:off x="858110" y="3619556"/>
            <a:ext cx="962102" cy="145685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10723" t="6426" r="49155" b="12612"/>
          <a:stretch>
            <a:fillRect/>
          </a:stretch>
        </p:blipFill>
        <p:spPr>
          <a:xfrm>
            <a:off x="93867" y="3619555"/>
            <a:ext cx="962103" cy="14568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8"/>
                                        </p:tgtEl>
                                        <p:attrNameLst>
                                          <p:attrName>style.visibility</p:attrName>
                                        </p:attrNameLst>
                                      </p:cBhvr>
                                      <p:to>
                                        <p:strVal val="visible"/>
                                      </p:to>
                                    </p:set>
                                    <p:animEffect transition="in" filter="randombar(horizontal)">
                                      <p:cBhvr>
                                        <p:cTn id="17" dur="500"/>
                                        <p:tgtEl>
                                          <p:spTgt spid="57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577"/>
                                        </p:tgtEl>
                                        <p:attrNameLst>
                                          <p:attrName>style.visibility</p:attrName>
                                        </p:attrNameLst>
                                      </p:cBhvr>
                                      <p:to>
                                        <p:strVal val="visible"/>
                                      </p:to>
                                    </p:set>
                                    <p:animEffect transition="in" filter="randombar(horizontal)">
                                      <p:cBhvr>
                                        <p:cTn id="21"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577" grpId="0"/>
      <p:bldP spid="57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grpSp>
        <p:nvGrpSpPr>
          <p:cNvPr id="693" name="Google Shape;693;p43"/>
          <p:cNvGrpSpPr/>
          <p:nvPr/>
        </p:nvGrpSpPr>
        <p:grpSpPr>
          <a:xfrm>
            <a:off x="1487833" y="1701666"/>
            <a:ext cx="2029939" cy="2733112"/>
            <a:chOff x="983550" y="848100"/>
            <a:chExt cx="2203130" cy="3351651"/>
          </a:xfrm>
        </p:grpSpPr>
        <p:sp>
          <p:nvSpPr>
            <p:cNvPr id="694"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43"/>
            <p:cNvGrpSpPr/>
            <p:nvPr/>
          </p:nvGrpSpPr>
          <p:grpSpPr>
            <a:xfrm>
              <a:off x="1494439" y="3803141"/>
              <a:ext cx="1191531" cy="78738"/>
              <a:chOff x="4192982" y="2956158"/>
              <a:chExt cx="988003" cy="65283"/>
            </a:xfrm>
          </p:grpSpPr>
          <p:sp>
            <p:nvSpPr>
              <p:cNvPr id="707"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43"/>
            <p:cNvGrpSpPr/>
            <p:nvPr/>
          </p:nvGrpSpPr>
          <p:grpSpPr>
            <a:xfrm>
              <a:off x="1423920" y="3947310"/>
              <a:ext cx="1309894" cy="78725"/>
              <a:chOff x="4192982" y="2956158"/>
              <a:chExt cx="988003" cy="65283"/>
            </a:xfrm>
          </p:grpSpPr>
          <p:sp>
            <p:nvSpPr>
              <p:cNvPr id="710"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43"/>
            <p:cNvGrpSpPr/>
            <p:nvPr/>
          </p:nvGrpSpPr>
          <p:grpSpPr>
            <a:xfrm>
              <a:off x="1344103" y="4099710"/>
              <a:ext cx="1463627" cy="78725"/>
              <a:chOff x="4192982" y="2956158"/>
              <a:chExt cx="988003" cy="65283"/>
            </a:xfrm>
          </p:grpSpPr>
          <p:sp>
            <p:nvSpPr>
              <p:cNvPr id="713"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 name="Google Shape;715;p43"/>
          <p:cNvGrpSpPr/>
          <p:nvPr/>
        </p:nvGrpSpPr>
        <p:grpSpPr>
          <a:xfrm>
            <a:off x="3573148" y="1560878"/>
            <a:ext cx="258628" cy="258711"/>
            <a:chOff x="4370700" y="733563"/>
            <a:chExt cx="546550" cy="546727"/>
          </a:xfrm>
        </p:grpSpPr>
        <p:sp>
          <p:nvSpPr>
            <p:cNvPr id="716" name="Google Shape;716;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43"/>
          <p:cNvGrpSpPr/>
          <p:nvPr/>
        </p:nvGrpSpPr>
        <p:grpSpPr>
          <a:xfrm>
            <a:off x="885973" y="2533841"/>
            <a:ext cx="258628" cy="258711"/>
            <a:chOff x="4370700" y="733563"/>
            <a:chExt cx="546550" cy="546727"/>
          </a:xfrm>
        </p:grpSpPr>
        <p:sp>
          <p:nvSpPr>
            <p:cNvPr id="723" name="Google Shape;723;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43"/>
          <p:cNvGrpSpPr/>
          <p:nvPr/>
        </p:nvGrpSpPr>
        <p:grpSpPr>
          <a:xfrm>
            <a:off x="3007962" y="1125533"/>
            <a:ext cx="475608" cy="475817"/>
            <a:chOff x="4370700" y="733563"/>
            <a:chExt cx="546550" cy="546727"/>
          </a:xfrm>
        </p:grpSpPr>
        <p:sp>
          <p:nvSpPr>
            <p:cNvPr id="730" name="Google Shape;730;p43"/>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3"/>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3"/>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3"/>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3"/>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3"/>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1770;p42"/>
          <p:cNvSpPr txBox="1"/>
          <p:nvPr/>
        </p:nvSpPr>
        <p:spPr>
          <a:xfrm>
            <a:off x="299805" y="706052"/>
            <a:ext cx="9201428" cy="1046823"/>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en-GB" noProof="0" dirty="0">
                <a:solidFill>
                  <a:srgbClr val="002C74"/>
                </a:solidFill>
                <a:latin typeface="Fira Sans Black" panose="020B0A03050000020004" pitchFamily="34" charset="0"/>
              </a:rPr>
              <a:t>3. CHIẾT SUẤT CỦA MÔI TRƯỜNG</a:t>
            </a:r>
            <a:endParaRPr kumimoji="0" lang="en-GB"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34" name="Rectangle: Rounded Corners 33"/>
          <p:cNvSpPr/>
          <p:nvPr/>
        </p:nvSpPr>
        <p:spPr>
          <a:xfrm>
            <a:off x="625642" y="1082781"/>
            <a:ext cx="8078346" cy="3251825"/>
          </a:xfrm>
          <a:prstGeom prst="roundRect">
            <a:avLst/>
          </a:prstGeom>
          <a:solidFill>
            <a:srgbClr val="FBFBFB"/>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sp>
        <p:nvSpPr>
          <p:cNvPr id="37" name="TextBox 36"/>
          <p:cNvSpPr txBox="1"/>
          <p:nvPr/>
        </p:nvSpPr>
        <p:spPr>
          <a:xfrm>
            <a:off x="961305" y="1449673"/>
            <a:ext cx="7252658" cy="1015663"/>
          </a:xfrm>
          <a:prstGeom prst="rect">
            <a:avLst/>
          </a:prstGeom>
          <a:noFill/>
        </p:spPr>
        <p:txBody>
          <a:bodyPr wrap="square" rtlCol="0">
            <a:spAutoFit/>
          </a:bodyPr>
          <a:lstStyle/>
          <a:p>
            <a:pPr algn="just"/>
            <a:r>
              <a:rPr lang="vi-VN" sz="2000" dirty="0">
                <a:solidFill>
                  <a:srgbClr val="0E2A47"/>
                </a:solidFill>
                <a:ea typeface="Courier New" panose="02070309020205020404" pitchFamily="49" charset="0"/>
              </a:rPr>
              <a:t>Chiết</a:t>
            </a:r>
            <a:r>
              <a:rPr lang="vi-VN" sz="1200" dirty="0">
                <a:solidFill>
                  <a:srgbClr val="0E2A47"/>
                </a:solidFill>
              </a:rPr>
              <a:t> </a:t>
            </a:r>
            <a:r>
              <a:rPr lang="vi-VN" sz="2000" dirty="0">
                <a:solidFill>
                  <a:srgbClr val="0E2A47"/>
                </a:solidFill>
                <a:ea typeface="Courier New" panose="02070309020205020404" pitchFamily="49" charset="0"/>
              </a:rPr>
              <a:t>suất của một môi trường có giá trị bằng tỉ số tốc độ ánh sáng trong chân không (hoặc không khí) với tốc độ ánh sáng trong môi trường đó</a:t>
            </a:r>
            <a:endParaRPr lang="en-US" sz="2000" dirty="0">
              <a:solidFill>
                <a:srgbClr val="0E2A47"/>
              </a:solidFill>
              <a:ea typeface="Courier New" panose="02070309020205020404" pitchFamily="49"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8773" t="8060" r="51105" b="10978"/>
          <a:stretch>
            <a:fillRect/>
          </a:stretch>
        </p:blipFill>
        <p:spPr>
          <a:xfrm>
            <a:off x="0" y="2367232"/>
            <a:ext cx="2014430" cy="3050326"/>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2014430" y="2591669"/>
                <a:ext cx="1225079" cy="918621"/>
              </a:xfrm>
              <a:prstGeom prst="roundRect">
                <a:avLst/>
              </a:prstGeom>
              <a:solidFill>
                <a:srgbClr val="D35C27"/>
              </a:solidFill>
            </p:spPr>
            <p:txBody>
              <a:bodyPr wrap="square" rtlCol="0">
                <a:spAutoFit/>
              </a:bodyPr>
              <a:lstStyle/>
              <a:p>
                <a:pPr algn="just"/>
                <a14:m>
                  <m:oMathPara xmlns:m="http://schemas.openxmlformats.org/officeDocument/2006/math">
                    <m:oMathParaPr>
                      <m:jc m:val="centerGroup"/>
                    </m:oMathParaPr>
                    <m:oMath xmlns:m="http://schemas.openxmlformats.org/officeDocument/2006/math">
                      <m:r>
                        <a:rPr lang="en-US" sz="2800" b="0" i="1" smtClean="0">
                          <a:solidFill>
                            <a:schemeClr val="accent6"/>
                          </a:solidFill>
                          <a:latin typeface="Cambria Math" panose="02040503050406030204" pitchFamily="18" charset="0"/>
                        </a:rPr>
                        <m:t>𝑛</m:t>
                      </m:r>
                      <m:r>
                        <a:rPr lang="en-US" sz="2800" b="0" i="1" smtClean="0">
                          <a:solidFill>
                            <a:schemeClr val="accent6"/>
                          </a:solidFill>
                          <a:latin typeface="Cambria Math" panose="02040503050406030204" pitchFamily="18" charset="0"/>
                        </a:rPr>
                        <m:t>=</m:t>
                      </m:r>
                      <m:f>
                        <m:fPr>
                          <m:ctrlPr>
                            <a:rPr lang="en-US" sz="2800" i="1" smtClean="0">
                              <a:solidFill>
                                <a:schemeClr val="accent6"/>
                              </a:solidFill>
                              <a:latin typeface="Cambria Math" panose="02040503050406030204" pitchFamily="18" charset="0"/>
                            </a:rPr>
                          </m:ctrlPr>
                        </m:fPr>
                        <m:num>
                          <m:r>
                            <a:rPr lang="en-US" sz="2800" b="0" i="1" smtClean="0">
                              <a:solidFill>
                                <a:schemeClr val="accent6"/>
                              </a:solidFill>
                              <a:latin typeface="Cambria Math" panose="02040503050406030204" pitchFamily="18" charset="0"/>
                            </a:rPr>
                            <m:t>𝑐</m:t>
                          </m:r>
                        </m:num>
                        <m:den>
                          <m:r>
                            <a:rPr lang="en-US" sz="2800" b="0" i="1" smtClean="0">
                              <a:solidFill>
                                <a:schemeClr val="accent6"/>
                              </a:solidFill>
                              <a:latin typeface="Cambria Math" panose="02040503050406030204" pitchFamily="18" charset="0"/>
                            </a:rPr>
                            <m:t>𝑣</m:t>
                          </m:r>
                        </m:den>
                      </m:f>
                    </m:oMath>
                  </m:oMathPara>
                </a14:m>
                <a:endParaRPr lang="en-US" sz="2800" dirty="0">
                  <a:solidFill>
                    <a:schemeClr val="accent6"/>
                  </a:solidFill>
                  <a:latin typeface="+mn-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014430" y="2591669"/>
                <a:ext cx="1225079" cy="918621"/>
              </a:xfrm>
              <a:prstGeom prst="roundRect">
                <a:avLst/>
              </a:prstGeom>
              <a:blipFill rotWithShape="1">
                <a:blip r:embed="rId5"/>
                <a:stretch>
                  <a:fillRect l="-17" t="-25" r="31" b="1"/>
                </a:stretch>
              </a:blipFill>
            </p:spPr>
            <p:txBody>
              <a:bodyPr/>
              <a:lstStyle/>
              <a:p>
                <a:r>
                  <a:rPr lang="en-US" altLang="en-US">
                    <a:noFill/>
                  </a:rPr>
                  <a:t> </a:t>
                </a:r>
              </a:p>
            </p:txBody>
          </p:sp>
        </mc:Fallback>
      </mc:AlternateContent>
      <p:sp>
        <p:nvSpPr>
          <p:cNvPr id="10" name="TextBox 9"/>
          <p:cNvSpPr txBox="1"/>
          <p:nvPr/>
        </p:nvSpPr>
        <p:spPr>
          <a:xfrm>
            <a:off x="3410035" y="2504833"/>
            <a:ext cx="5068425"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c</a:t>
            </a:r>
            <a:r>
              <a:rPr lang="en-US" dirty="0"/>
              <a:t>: </a:t>
            </a:r>
            <a:r>
              <a:rPr lang="vi-VN" dirty="0"/>
              <a:t>tốc độ của ánh sáng trong chân không</a:t>
            </a:r>
            <a:endParaRPr lang="en-US" dirty="0"/>
          </a:p>
          <a:p>
            <a:pPr>
              <a:lnSpc>
                <a:spcPct val="150000"/>
              </a:lnSpc>
            </a:pPr>
            <a:r>
              <a:rPr lang="en-US" dirty="0"/>
              <a:t>v: </a:t>
            </a:r>
            <a:r>
              <a:rPr lang="vi-VN" dirty="0"/>
              <a:t>tốc độ của ánh sáng trong môi trường đ</a:t>
            </a:r>
            <a:r>
              <a:rPr lang="en-US" dirty="0"/>
              <a:t>ó</a:t>
            </a:r>
          </a:p>
        </p:txBody>
      </p:sp>
      <p:sp>
        <p:nvSpPr>
          <p:cNvPr id="11" name="TextBox 10"/>
          <p:cNvSpPr txBox="1"/>
          <p:nvPr/>
        </p:nvSpPr>
        <p:spPr>
          <a:xfrm>
            <a:off x="3255130" y="3708785"/>
            <a:ext cx="2354448" cy="40011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r>
              <a:rPr lang="vi-VN" b="1" dirty="0"/>
              <a:t>c = 300 000 km/s</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randombar(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p:bldP spid="6"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6" name="Rectangle: Rounded Corners 5"/>
          <p:cNvSpPr/>
          <p:nvPr/>
        </p:nvSpPr>
        <p:spPr>
          <a:xfrm>
            <a:off x="558780" y="357509"/>
            <a:ext cx="7667865" cy="4689738"/>
          </a:xfrm>
          <a:prstGeom prst="roundRect">
            <a:avLst/>
          </a:prstGeom>
          <a:no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9748" b="90940" l="9983" r="89759">
                        <a14:foregroundMark x1="26592" y1="11239" x2="36833" y2="9977"/>
                        <a14:foregroundMark x1="29002" y1="32798" x2="34165" y2="53096"/>
                        <a14:foregroundMark x1="38985" y1="30390" x2="39157" y2="41743"/>
                        <a14:foregroundMark x1="28399" y1="29128" x2="30034" y2="41743"/>
                        <a14:foregroundMark x1="26162" y1="29931" x2="28055" y2="46789"/>
                        <a14:foregroundMark x1="28055" y1="46789" x2="28313" y2="45872"/>
                        <a14:foregroundMark x1="35714" y1="30734" x2="37349" y2="42317"/>
                        <a14:foregroundMark x1="35456" y1="83830" x2="36661" y2="87959"/>
                        <a14:foregroundMark x1="28916" y1="83945" x2="27227" y2="88291"/>
                        <a14:foregroundMark x1="18847" y1="69954" x2="24096" y2="71674"/>
                        <a14:foregroundMark x1="70654" y1="23739" x2="73494" y2="47477"/>
                        <a14:foregroundMark x1="73494" y1="47477" x2="73494" y2="47477"/>
                        <a14:foregroundMark x1="69019" y1="38991" x2="68675" y2="80390"/>
                        <a14:foregroundMark x1="68675" y1="80390" x2="68417" y2="80390"/>
                        <a14:foregroundMark x1="70138" y1="51835" x2="66576" y2="88291"/>
                        <a14:foregroundMark x1="74871" y1="71216" x2="77194" y2="88188"/>
                        <a14:foregroundMark x1="78048" y1="87320" x2="78485" y2="89908"/>
                        <a14:foregroundMark x1="77711" y1="85321" x2="78004" y2="87055"/>
                        <a14:foregroundMark x1="65404" y1="86239" x2="65318" y2="89679"/>
                        <a14:foregroundMark x1="66609" y1="85894" x2="67378" y2="88654"/>
                        <a14:foregroundMark x1="76850" y1="86927" x2="77908" y2="88019"/>
                        <a14:foregroundMark x1="34682" y1="88073" x2="36957" y2="89531"/>
                        <a14:foregroundMark x1="35284" y1="87271" x2="35370" y2="89908"/>
                        <a14:foregroundMark x1="74699" y1="31537" x2="78916" y2="38188"/>
                        <a14:foregroundMark x1="64630" y1="31651" x2="74785" y2="42087"/>
                        <a14:backgroundMark x1="39587" y1="89450" x2="38124" y2="91399"/>
                        <a14:backgroundMark x1="25215" y1="89335" x2="26936" y2="90940"/>
                        <a14:backgroundMark x1="66007" y1="91170" x2="67986" y2="91514"/>
                        <a14:backgroundMark x1="65749" y1="90711" x2="67556" y2="90711"/>
                        <a14:backgroundMark x1="80034" y1="90367" x2="78916" y2="89564"/>
                        <a14:backgroundMark x1="79432" y1="89794" x2="77022" y2="90711"/>
                        <a14:backgroundMark x1="64286" y1="89335" x2="65577" y2="90252"/>
                      </a14:backgroundRemoval>
                    </a14:imgEffect>
                  </a14:imgLayer>
                </a14:imgProps>
              </a:ext>
            </a:extLst>
          </a:blip>
          <a:srcRect l="50467" t="9113" r="9411" b="9925"/>
          <a:stretch>
            <a:fillRect/>
          </a:stretch>
        </p:blipFill>
        <p:spPr>
          <a:xfrm>
            <a:off x="7125821" y="2074843"/>
            <a:ext cx="2201648" cy="3333821"/>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3213696" y="677018"/>
                <a:ext cx="2548542" cy="997294"/>
              </a:xfrm>
              <a:prstGeom prst="roundRect">
                <a:avLst/>
              </a:prstGeom>
              <a:solidFill>
                <a:srgbClr val="002060"/>
              </a:solidFill>
            </p:spPr>
            <p:txBody>
              <a:bodyPr wrap="square" rtlCol="0">
                <a:spAutoFit/>
              </a:bodyPr>
              <a:lstStyle>
                <a:defPPr marR="0" lvl="0" algn="l" rtl="0">
                  <a:lnSpc>
                    <a:spcPct val="100000"/>
                  </a:lnSpc>
                  <a:spcBef>
                    <a:spcPts val="0"/>
                  </a:spcBef>
                  <a:spcAft>
                    <a:spcPts val="0"/>
                  </a:spcAft>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1</m:t>
                              </m:r>
                            </m:sub>
                          </m:sSub>
                        </m:num>
                        <m:den>
                          <m:sSub>
                            <m:sSubPr>
                              <m:ctrlPr>
                                <a:rPr lang="en-US" i="1">
                                  <a:latin typeface="Cambria Math" panose="02040503050406030204" pitchFamily="18" charset="0"/>
                                </a:rPr>
                              </m:ctrlPr>
                            </m:sSubPr>
                            <m:e>
                              <m:r>
                                <a:rPr lang="en-US">
                                  <a:latin typeface="Cambria Math" panose="02040503050406030204" pitchFamily="18" charset="0"/>
                                </a:rPr>
                                <m:t>𝑣</m:t>
                              </m:r>
                            </m:e>
                            <m:sub>
                              <m:r>
                                <a:rPr lang="en-US">
                                  <a:latin typeface="Cambria Math" panose="02040503050406030204" pitchFamily="18" charset="0"/>
                                </a:rPr>
                                <m:t>2</m:t>
                              </m:r>
                            </m:sub>
                          </m:sSub>
                        </m:den>
                      </m:f>
                      <m:r>
                        <a:rPr lang="en-US">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m:t>
                              </m:r>
                            </m:sub>
                          </m:sSub>
                        </m:num>
                        <m:den>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1</m:t>
                              </m:r>
                            </m:sub>
                          </m:sSub>
                        </m:den>
                      </m:f>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3213696" y="677018"/>
                <a:ext cx="2548542" cy="997294"/>
              </a:xfrm>
              <a:prstGeom prst="roundRect">
                <a:avLst/>
              </a:prstGeom>
              <a:blipFill rotWithShape="1">
                <a:blip r:embed="rId5"/>
                <a:stretch>
                  <a:fillRect l="-23" t="-11" r="10" b="45"/>
                </a:stretch>
              </a:blipFill>
            </p:spPr>
            <p:txBody>
              <a:bodyPr/>
              <a:lstStyle/>
              <a:p>
                <a:r>
                  <a:rPr lang="en-US" altLang="en-US">
                    <a:noFill/>
                  </a:rPr>
                  <a:t> </a:t>
                </a:r>
              </a:p>
            </p:txBody>
          </p:sp>
        </mc:Fallback>
      </mc:AlternateContent>
      <p:sp>
        <p:nvSpPr>
          <p:cNvPr id="12" name="TextBox 11"/>
          <p:cNvSpPr txBox="1"/>
          <p:nvPr/>
        </p:nvSpPr>
        <p:spPr>
          <a:xfrm>
            <a:off x="636823" y="1735513"/>
            <a:ext cx="7362834" cy="400110"/>
          </a:xfrm>
          <a:prstGeom prst="rect">
            <a:avLst/>
          </a:prstGeom>
          <a:noFill/>
        </p:spPr>
        <p:txBody>
          <a:bodyPr wrap="square" rtlCol="0">
            <a:spAutoFit/>
          </a:bodyPr>
          <a:lstStyle/>
          <a:p>
            <a:pPr algn="just"/>
            <a:r>
              <a:rPr lang="en-US" sz="2000" dirty="0"/>
              <a:t>n</a:t>
            </a:r>
            <a:r>
              <a:rPr lang="en-US" sz="2000" baseline="-25000" dirty="0"/>
              <a:t>21</a:t>
            </a:r>
            <a:r>
              <a:rPr lang="en-US" sz="2000" dirty="0"/>
              <a:t>: c</a:t>
            </a:r>
            <a:r>
              <a:rPr lang="vi-VN" sz="2000" dirty="0"/>
              <a:t>hiết su</a:t>
            </a:r>
            <a:r>
              <a:rPr lang="en-US" sz="2000" dirty="0"/>
              <a:t>ấ</a:t>
            </a:r>
            <a:r>
              <a:rPr lang="vi-VN" sz="2000" dirty="0"/>
              <a:t>t tỉ đối của môi trường 2 đối với môi trường 1</a:t>
            </a:r>
            <a:endParaRPr lang="en-US" sz="1600" dirty="0"/>
          </a:p>
        </p:txBody>
      </p:sp>
      <p:sp>
        <p:nvSpPr>
          <p:cNvPr id="13" name="TextBox 12"/>
          <p:cNvSpPr txBox="1"/>
          <p:nvPr/>
        </p:nvSpPr>
        <p:spPr>
          <a:xfrm>
            <a:off x="636823" y="2177093"/>
            <a:ext cx="4210185" cy="400110"/>
          </a:xfrm>
          <a:prstGeom prst="rect">
            <a:avLst/>
          </a:prstGeom>
          <a:noFill/>
        </p:spPr>
        <p:txBody>
          <a:bodyPr wrap="square" rtlCol="0">
            <a:spAutoFit/>
          </a:bodyPr>
          <a:lstStyle/>
          <a:p>
            <a:pPr algn="just"/>
            <a:r>
              <a:rPr lang="en-US" sz="2000" dirty="0"/>
              <a:t>n</a:t>
            </a:r>
            <a:r>
              <a:rPr lang="en-US" sz="2000" baseline="-25000" dirty="0"/>
              <a:t>1</a:t>
            </a:r>
            <a:r>
              <a:rPr lang="en-US" sz="2000" dirty="0"/>
              <a:t>: c</a:t>
            </a:r>
            <a:r>
              <a:rPr lang="vi-VN" sz="2000" dirty="0"/>
              <a:t>hiết su</a:t>
            </a:r>
            <a:r>
              <a:rPr lang="en-US" sz="2000" dirty="0" err="1"/>
              <a:t>ất</a:t>
            </a:r>
            <a:r>
              <a:rPr lang="en-US" sz="2000" dirty="0"/>
              <a:t> </a:t>
            </a:r>
            <a:r>
              <a:rPr lang="vi-VN" sz="2000" dirty="0"/>
              <a:t>của môi trường 1</a:t>
            </a:r>
            <a:endParaRPr lang="en-US" sz="1600" dirty="0"/>
          </a:p>
        </p:txBody>
      </p:sp>
      <p:sp>
        <p:nvSpPr>
          <p:cNvPr id="14" name="TextBox 13"/>
          <p:cNvSpPr txBox="1"/>
          <p:nvPr/>
        </p:nvSpPr>
        <p:spPr>
          <a:xfrm>
            <a:off x="4487967" y="2155996"/>
            <a:ext cx="4210185" cy="400110"/>
          </a:xfrm>
          <a:prstGeom prst="rect">
            <a:avLst/>
          </a:prstGeom>
          <a:noFill/>
        </p:spPr>
        <p:txBody>
          <a:bodyPr wrap="square" rtlCol="0">
            <a:spAutoFit/>
          </a:bodyPr>
          <a:lstStyle/>
          <a:p>
            <a:pPr algn="just"/>
            <a:r>
              <a:rPr lang="en-US" sz="2000" dirty="0"/>
              <a:t>n</a:t>
            </a:r>
            <a:r>
              <a:rPr lang="en-US" sz="2000" baseline="-25000" dirty="0"/>
              <a:t>2</a:t>
            </a:r>
            <a:r>
              <a:rPr lang="en-US" sz="2000" dirty="0"/>
              <a:t>: c</a:t>
            </a:r>
            <a:r>
              <a:rPr lang="vi-VN" sz="2000" dirty="0"/>
              <a:t>hiết su</a:t>
            </a:r>
            <a:r>
              <a:rPr lang="en-US" sz="2000" dirty="0" err="1"/>
              <a:t>ất</a:t>
            </a:r>
            <a:r>
              <a:rPr lang="en-US" sz="2000" dirty="0"/>
              <a:t> </a:t>
            </a:r>
            <a:r>
              <a:rPr lang="vi-VN" sz="2000" dirty="0"/>
              <a:t>của môi trường </a:t>
            </a:r>
            <a:r>
              <a:rPr lang="en-US" sz="2000" dirty="0"/>
              <a:t>2</a:t>
            </a:r>
            <a:endParaRPr lang="en-US" sz="1600" dirty="0"/>
          </a:p>
        </p:txBody>
      </p:sp>
      <p:graphicFrame>
        <p:nvGraphicFramePr>
          <p:cNvPr id="15" name="Table 14"/>
          <p:cNvGraphicFramePr>
            <a:graphicFrameLocks noGrp="1"/>
          </p:cNvGraphicFramePr>
          <p:nvPr/>
        </p:nvGraphicFramePr>
        <p:xfrm>
          <a:off x="1439967" y="2637259"/>
          <a:ext cx="6096000" cy="2251002"/>
        </p:xfrm>
        <a:graphic>
          <a:graphicData uri="http://schemas.openxmlformats.org/drawingml/2006/table">
            <a:tbl>
              <a:tblPr firstRow="1" bandRow="1">
                <a:tableStyleId>{69012ECD-51FC-41F1-AA8D-1B2483CD663E}</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5167">
                <a:tc>
                  <a:txBody>
                    <a:bodyPr/>
                    <a:lstStyle/>
                    <a:p>
                      <a:pPr algn="ctr"/>
                      <a:r>
                        <a:rPr lang="en-US" sz="1600" dirty="0" err="1">
                          <a:solidFill>
                            <a:schemeClr val="accent6"/>
                          </a:solidFill>
                        </a:rPr>
                        <a:t>Môi</a:t>
                      </a:r>
                      <a:r>
                        <a:rPr lang="en-US" sz="1600" dirty="0">
                          <a:solidFill>
                            <a:schemeClr val="accent6"/>
                          </a:solidFill>
                        </a:rPr>
                        <a:t> </a:t>
                      </a:r>
                      <a:r>
                        <a:rPr lang="en-US" sz="1600" dirty="0" err="1">
                          <a:solidFill>
                            <a:schemeClr val="accent6"/>
                          </a:solidFill>
                        </a:rPr>
                        <a:t>Trường</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err="1">
                          <a:solidFill>
                            <a:schemeClr val="accent6"/>
                          </a:solidFill>
                        </a:rPr>
                        <a:t>Chiết</a:t>
                      </a:r>
                      <a:r>
                        <a:rPr lang="en-US" sz="1600" dirty="0">
                          <a:solidFill>
                            <a:schemeClr val="accent6"/>
                          </a:solidFill>
                        </a:rPr>
                        <a:t> </a:t>
                      </a:r>
                      <a:r>
                        <a:rPr lang="en-US" sz="1600" dirty="0" err="1">
                          <a:solidFill>
                            <a:schemeClr val="accent6"/>
                          </a:solidFill>
                        </a:rPr>
                        <a:t>Suất</a:t>
                      </a:r>
                      <a:endParaRPr lang="en-US" sz="1600" dirty="0">
                        <a:solidFill>
                          <a:schemeClr val="accent6"/>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000"/>
                  </a:ext>
                </a:extLst>
              </a:tr>
              <a:tr h="375167">
                <a:tc>
                  <a:txBody>
                    <a:bodyPr/>
                    <a:lstStyle/>
                    <a:p>
                      <a:pPr algn="ctr"/>
                      <a:r>
                        <a:rPr lang="en-US" sz="1600" dirty="0" err="1">
                          <a:solidFill>
                            <a:srgbClr val="0E2A47"/>
                          </a:solidFill>
                        </a:rPr>
                        <a:t>Không</a:t>
                      </a:r>
                      <a:r>
                        <a:rPr lang="en-US" sz="1600" dirty="0">
                          <a:solidFill>
                            <a:srgbClr val="0E2A47"/>
                          </a:solidFill>
                        </a:rPr>
                        <a:t> </a:t>
                      </a:r>
                      <a:r>
                        <a:rPr lang="en-US" sz="1600" dirty="0" err="1">
                          <a:solidFill>
                            <a:srgbClr val="0E2A47"/>
                          </a:solidFill>
                        </a:rPr>
                        <a:t>khí</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1,00293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001"/>
                  </a:ext>
                </a:extLst>
              </a:tr>
              <a:tr h="375167">
                <a:tc>
                  <a:txBody>
                    <a:bodyPr/>
                    <a:lstStyle/>
                    <a:p>
                      <a:pPr algn="ctr"/>
                      <a:r>
                        <a:rPr lang="en-US" sz="1600" dirty="0" err="1">
                          <a:solidFill>
                            <a:srgbClr val="0E2A47"/>
                          </a:solidFill>
                        </a:rPr>
                        <a:t>Nước</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1,333</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002"/>
                  </a:ext>
                </a:extLst>
              </a:tr>
              <a:tr h="375167">
                <a:tc>
                  <a:txBody>
                    <a:bodyPr/>
                    <a:lstStyle/>
                    <a:p>
                      <a:pPr algn="ctr"/>
                      <a:r>
                        <a:rPr lang="en-US" sz="1600" dirty="0" err="1">
                          <a:solidFill>
                            <a:srgbClr val="0E2A47"/>
                          </a:solidFill>
                        </a:rPr>
                        <a:t>Nước</a:t>
                      </a:r>
                      <a:r>
                        <a:rPr lang="en-US" sz="1600" dirty="0">
                          <a:solidFill>
                            <a:srgbClr val="0E2A47"/>
                          </a:solidFill>
                        </a:rPr>
                        <a:t> </a:t>
                      </a:r>
                      <a:r>
                        <a:rPr lang="en-US" sz="1600" dirty="0" err="1">
                          <a:solidFill>
                            <a:srgbClr val="0E2A47"/>
                          </a:solidFill>
                        </a:rPr>
                        <a:t>đá</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1,309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003"/>
                  </a:ext>
                </a:extLst>
              </a:tr>
              <a:tr h="375167">
                <a:tc>
                  <a:txBody>
                    <a:bodyPr/>
                    <a:lstStyle/>
                    <a:p>
                      <a:pPr algn="ctr"/>
                      <a:r>
                        <a:rPr lang="en-US" sz="1600" dirty="0" err="1">
                          <a:solidFill>
                            <a:srgbClr val="0E2A47"/>
                          </a:solidFill>
                        </a:rPr>
                        <a:t>Thủy</a:t>
                      </a:r>
                      <a:r>
                        <a:rPr lang="en-US" sz="1600" dirty="0">
                          <a:solidFill>
                            <a:srgbClr val="0E2A47"/>
                          </a:solidFill>
                        </a:rPr>
                        <a:t> </a:t>
                      </a:r>
                      <a:r>
                        <a:rPr lang="en-US" sz="1600" dirty="0" err="1">
                          <a:solidFill>
                            <a:srgbClr val="0E2A47"/>
                          </a:solidFill>
                        </a:rPr>
                        <a:t>tinh</a:t>
                      </a:r>
                      <a:r>
                        <a:rPr lang="en-US" sz="1600" dirty="0">
                          <a:solidFill>
                            <a:srgbClr val="0E2A47"/>
                          </a:solidFill>
                        </a:rPr>
                        <a:t> </a:t>
                      </a:r>
                      <a:r>
                        <a:rPr lang="en-US" sz="1600" dirty="0" err="1">
                          <a:solidFill>
                            <a:srgbClr val="0E2A47"/>
                          </a:solidFill>
                        </a:rPr>
                        <a:t>thường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1,520</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004"/>
                  </a:ext>
                </a:extLst>
              </a:tr>
              <a:tr h="375167">
                <a:tc>
                  <a:txBody>
                    <a:bodyPr/>
                    <a:lstStyle/>
                    <a:p>
                      <a:pPr algn="ctr"/>
                      <a:r>
                        <a:rPr lang="en-US" sz="1600" dirty="0">
                          <a:solidFill>
                            <a:srgbClr val="0E2A47"/>
                          </a:solidFill>
                        </a:rPr>
                        <a:t>Kim </a:t>
                      </a:r>
                      <a:r>
                        <a:rPr lang="en-US" sz="1600" dirty="0" err="1">
                          <a:solidFill>
                            <a:srgbClr val="0E2A47"/>
                          </a:solidFill>
                        </a:rPr>
                        <a:t>cương</a:t>
                      </a:r>
                      <a:endParaRPr lang="en-US" sz="1600" dirty="0">
                        <a:solidFill>
                          <a:srgbClr val="0E2A47"/>
                        </a:solidFill>
                      </a:endParaRP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tc>
                  <a:txBody>
                    <a:bodyPr/>
                    <a:lstStyle/>
                    <a:p>
                      <a:pPr algn="ctr"/>
                      <a:r>
                        <a:rPr lang="en-US" sz="1600" dirty="0">
                          <a:solidFill>
                            <a:srgbClr val="0E2A47"/>
                          </a:solidFill>
                        </a:rPr>
                        <a:t>2,419</a:t>
                      </a:r>
                    </a:p>
                  </a:txBody>
                  <a:tcPr anchor="ctr">
                    <a:lnL w="12700" cap="flat" cmpd="sng" algn="ctr">
                      <a:solidFill>
                        <a:srgbClr val="532CC7"/>
                      </a:solidFill>
                      <a:prstDash val="solid"/>
                      <a:round/>
                      <a:headEnd type="none" w="med" len="med"/>
                      <a:tailEnd type="none" w="med" len="med"/>
                    </a:lnL>
                    <a:lnR w="12700" cap="flat" cmpd="sng" algn="ctr">
                      <a:solidFill>
                        <a:srgbClr val="532CC7"/>
                      </a:solidFill>
                      <a:prstDash val="solid"/>
                      <a:round/>
                      <a:headEnd type="none" w="med" len="med"/>
                      <a:tailEnd type="none" w="med" len="med"/>
                    </a:lnR>
                    <a:lnT w="12700" cap="flat" cmpd="sng" algn="ctr">
                      <a:solidFill>
                        <a:srgbClr val="532CC7"/>
                      </a:solidFill>
                      <a:prstDash val="solid"/>
                      <a:round/>
                      <a:headEnd type="none" w="med" len="med"/>
                      <a:tailEnd type="none" w="med" len="med"/>
                    </a:lnT>
                    <a:lnB w="12700" cap="flat" cmpd="sng" algn="ctr">
                      <a:solidFill>
                        <a:srgbClr val="532CC7"/>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5000"/>
                                  </p:iterate>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5000"/>
                                  </p:iterate>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5000"/>
                                  </p:iterate>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3" name="Rectangle: Rounded Corners 2"/>
          <p:cNvSpPr/>
          <p:nvPr/>
        </p:nvSpPr>
        <p:spPr>
          <a:xfrm>
            <a:off x="558780" y="1134405"/>
            <a:ext cx="7667865" cy="2804995"/>
          </a:xfrm>
          <a:prstGeom prst="roundRect">
            <a:avLst/>
          </a:prstGeom>
          <a:solidFill>
            <a:srgbClr val="FFC84E">
              <a:alpha val="0"/>
            </a:srgbClr>
          </a:solidFill>
          <a:ln w="285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FDF2E9"/>
              </a:solidFill>
              <a:effectLst/>
              <a:uLnTx/>
              <a:uFillTx/>
              <a:latin typeface="Arial" panose="020B0604020202020204"/>
              <a:ea typeface="+mn-ea"/>
              <a:cs typeface="+mn-cs"/>
              <a:sym typeface="Arial" panose="020B0604020202020204"/>
            </a:endParaRPr>
          </a:p>
        </p:txBody>
      </p:sp>
      <p:grpSp>
        <p:nvGrpSpPr>
          <p:cNvPr id="832" name="Google Shape;832;p47"/>
          <p:cNvGrpSpPr/>
          <p:nvPr/>
        </p:nvGrpSpPr>
        <p:grpSpPr>
          <a:xfrm>
            <a:off x="1102588" y="4884789"/>
            <a:ext cx="258628" cy="258711"/>
            <a:chOff x="4370700" y="733563"/>
            <a:chExt cx="546550" cy="546727"/>
          </a:xfrm>
        </p:grpSpPr>
        <p:sp>
          <p:nvSpPr>
            <p:cNvPr id="833" name="Google Shape;833;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 name="Google Shape;839;p47"/>
          <p:cNvGrpSpPr/>
          <p:nvPr/>
        </p:nvGrpSpPr>
        <p:grpSpPr>
          <a:xfrm>
            <a:off x="483876" y="4597496"/>
            <a:ext cx="258628" cy="258711"/>
            <a:chOff x="4370700" y="733563"/>
            <a:chExt cx="546550" cy="546727"/>
          </a:xfrm>
        </p:grpSpPr>
        <p:sp>
          <p:nvSpPr>
            <p:cNvPr id="840" name="Google Shape;840;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47"/>
          <p:cNvGrpSpPr/>
          <p:nvPr/>
        </p:nvGrpSpPr>
        <p:grpSpPr>
          <a:xfrm>
            <a:off x="146600" y="3391068"/>
            <a:ext cx="337276" cy="337385"/>
            <a:chOff x="4370700" y="733563"/>
            <a:chExt cx="546550" cy="546727"/>
          </a:xfrm>
        </p:grpSpPr>
        <p:sp>
          <p:nvSpPr>
            <p:cNvPr id="847" name="Google Shape;847;p47"/>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p:cNvSpPr txBox="1"/>
          <p:nvPr/>
        </p:nvSpPr>
        <p:spPr>
          <a:xfrm>
            <a:off x="917355" y="1516182"/>
            <a:ext cx="7384194" cy="958660"/>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nSpc>
                <a:spcPct val="150000"/>
              </a:lnSpc>
            </a:pPr>
            <a:r>
              <a:rPr lang="vi-VN" dirty="0"/>
              <a:t>Với hai môi trường trong suốt nhất định, tỉ số giữa sin góc tới và sin góc khúc xạ là hằng số</a:t>
            </a:r>
            <a:r>
              <a:rPr lang="en-US" dirty="0"/>
              <a:t>:</a:t>
            </a:r>
          </a:p>
        </p:txBody>
      </p:sp>
      <mc:AlternateContent xmlns:mc="http://schemas.openxmlformats.org/markup-compatibility/2006" xmlns:a14="http://schemas.microsoft.com/office/drawing/2010/main">
        <mc:Choice Requires="a14">
          <p:sp>
            <p:nvSpPr>
              <p:cNvPr id="9" name="TextBox 8"/>
              <p:cNvSpPr txBox="1"/>
              <p:nvPr/>
            </p:nvSpPr>
            <p:spPr>
              <a:xfrm>
                <a:off x="3403217" y="2605845"/>
                <a:ext cx="2101055" cy="991265"/>
              </a:xfrm>
              <a:prstGeom prst="roundRect">
                <a:avLst/>
              </a:prstGeom>
              <a:solidFill>
                <a:schemeClr val="accent1">
                  <a:lumMod val="50000"/>
                </a:schemeClr>
              </a:solidFill>
            </p:spPr>
            <p:txBody>
              <a:bodyPr wrap="square" rtlCol="0">
                <a:spAutoFit/>
              </a:bodyPr>
              <a:lstStyle>
                <a:defPPr marR="0" lvl="0" algn="l" rtl="0">
                  <a:lnSpc>
                    <a:spcPct val="100000"/>
                  </a:lnSpc>
                  <a:spcBef>
                    <a:spcPts val="0"/>
                  </a:spcBef>
                  <a:spcAft>
                    <a:spcPts val="0"/>
                  </a:spcAft>
                  <a:defRPr/>
                </a:defPPr>
                <a:lvl1pPr algn="just">
                  <a:defRPr sz="2800" i="1">
                    <a:solidFill>
                      <a:schemeClr val="accent6"/>
                    </a:solidFill>
                    <a:latin typeface="+mn-lt"/>
                  </a:defRPr>
                </a:lvl1p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𝑛</m:t>
                          </m:r>
                        </m:e>
                        <m:sub>
                          <m:r>
                            <a:rPr lang="en-US">
                              <a:latin typeface="Cambria Math" panose="02040503050406030204" pitchFamily="18" charset="0"/>
                            </a:rPr>
                            <m:t>21</m:t>
                          </m:r>
                        </m:sub>
                      </m:sSub>
                      <m:r>
                        <a:rPr lang="en-US">
                          <a:latin typeface="Cambria Math" panose="02040503050406030204" pitchFamily="18" charset="0"/>
                        </a:rPr>
                        <m:t>=</m:t>
                      </m:r>
                      <m:f>
                        <m:fPr>
                          <m:ctrlPr>
                            <a:rPr lang="en-US" i="1">
                              <a:latin typeface="Cambria Math" panose="02040503050406030204" pitchFamily="18" charset="0"/>
                            </a:rPr>
                          </m:ctrlPr>
                        </m:fPr>
                        <m:num>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𝑖</m:t>
                              </m:r>
                            </m:e>
                          </m:func>
                        </m:num>
                        <m:den>
                          <m:func>
                            <m:funcPr>
                              <m:ctrlPr>
                                <a:rPr lang="en-US" i="1">
                                  <a:latin typeface="Cambria Math" panose="02040503050406030204" pitchFamily="18" charset="0"/>
                                </a:rPr>
                              </m:ctrlPr>
                            </m:funcPr>
                            <m:fName>
                              <m:r>
                                <m:rPr>
                                  <m:sty m:val="p"/>
                                </m:rPr>
                                <a:rPr lang="en-US">
                                  <a:latin typeface="Cambria Math" panose="02040503050406030204" pitchFamily="18" charset="0"/>
                                </a:rPr>
                                <m:t>sin</m:t>
                              </m:r>
                            </m:fName>
                            <m:e>
                              <m:r>
                                <a:rPr lang="en-US">
                                  <a:latin typeface="Cambria Math" panose="02040503050406030204" pitchFamily="18" charset="0"/>
                                </a:rPr>
                                <m:t>𝑟</m:t>
                              </m:r>
                            </m:e>
                          </m:func>
                        </m:den>
                      </m:f>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3403217" y="2605845"/>
                <a:ext cx="2101055" cy="991265"/>
              </a:xfrm>
              <a:prstGeom prst="roundRect">
                <a:avLst/>
              </a:prstGeom>
              <a:blipFill rotWithShape="1">
                <a:blip r:embed="rId3"/>
                <a:stretch>
                  <a:fillRect l="-12" t="-44" r="4" b="47"/>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1650046" y="488138"/>
            <a:ext cx="7239571" cy="1993805"/>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90" y="243461"/>
            <a:ext cx="2328289" cy="23282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485279" y="616963"/>
            <a:ext cx="6272611" cy="1685846"/>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vi-VN" sz="2400" dirty="0"/>
              <a:t>Cho biết tốc độ ánh sáng truyền trong không khí là 300 000 km/s; trong thuỷ tinh là 197 368 km/s. Hãy tính chiết suất của thuỷ</a:t>
            </a:r>
            <a:r>
              <a:rPr lang="en-US" sz="2400" dirty="0"/>
              <a:t> </a:t>
            </a:r>
            <a:r>
              <a:rPr lang="vi-VN" sz="2400" dirty="0"/>
              <a:t>tinh</a:t>
            </a:r>
            <a:endParaRPr lang="en-US" sz="2400" dirty="0"/>
          </a:p>
        </p:txBody>
      </p:sp>
      <p:sp>
        <p:nvSpPr>
          <p:cNvPr id="11" name="TextBox 10"/>
          <p:cNvSpPr txBox="1"/>
          <p:nvPr/>
        </p:nvSpPr>
        <p:spPr>
          <a:xfrm>
            <a:off x="4171122" y="2610768"/>
            <a:ext cx="966918" cy="578882"/>
          </a:xfrm>
          <a:prstGeom prst="roundRect">
            <a:avLst/>
          </a:prstGeom>
          <a:solidFill>
            <a:srgbClr val="D35C27"/>
          </a:solid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r>
              <a:rPr lang="en-US" sz="2800" dirty="0" err="1"/>
              <a:t>Giải</a:t>
            </a:r>
            <a:endParaRPr lang="en-US" sz="2800" dirty="0"/>
          </a:p>
        </p:txBody>
      </p:sp>
      <mc:AlternateContent xmlns:mc="http://schemas.openxmlformats.org/markup-compatibility/2006" xmlns:a14="http://schemas.microsoft.com/office/drawing/2010/main">
        <mc:Choice Requires="a14">
          <p:sp>
            <p:nvSpPr>
              <p:cNvPr id="14" name="TextBox 13"/>
              <p:cNvSpPr txBox="1"/>
              <p:nvPr/>
            </p:nvSpPr>
            <p:spPr>
              <a:xfrm>
                <a:off x="2282564" y="3359289"/>
                <a:ext cx="4744034" cy="936475"/>
              </a:xfrm>
              <a:prstGeom prst="rect">
                <a:avLst/>
              </a:prstGeom>
              <a:noFill/>
            </p:spPr>
            <p:txBody>
              <a:bodyPr wrap="square" rtlCol="0">
                <a:spAutoFit/>
              </a:bodyPr>
              <a:lstStyle>
                <a:defPPr marR="0" lvl="0" algn="l" rtl="0">
                  <a:lnSpc>
                    <a:spcPct val="100000"/>
                  </a:lnSpc>
                  <a:spcBef>
                    <a:spcPts val="0"/>
                  </a:spcBef>
                  <a:spcAft>
                    <a:spcPts val="0"/>
                  </a:spcAft>
                </a:defPPr>
                <a:lvl1pPr algn="just">
                  <a:defRPr sz="2000">
                    <a:solidFill>
                      <a:srgbClr val="0E2A47"/>
                    </a:solidFill>
                    <a:ea typeface="Courier New" panose="02070309020205020404" pitchFamily="49" charset="0"/>
                  </a:defRPr>
                </a:lvl1pPr>
              </a:lstStyle>
              <a:p>
                <a:pPr algn="l">
                  <a:lnSpc>
                    <a:spcPct val="150000"/>
                  </a:lnSpc>
                </a:pPr>
                <a:r>
                  <a:rPr lang="en-US" sz="2400" dirty="0"/>
                  <a:t>Ta </a:t>
                </a:r>
                <a:r>
                  <a:rPr lang="en-US" sz="2400" dirty="0" err="1"/>
                  <a:t>có</a:t>
                </a:r>
                <a:r>
                  <a:rPr lang="en-US" sz="2400" dirty="0"/>
                  <a:t>: n = </a:t>
                </a:r>
                <a14:m>
                  <m:oMath xmlns:m="http://schemas.openxmlformats.org/officeDocument/2006/math">
                    <m:f>
                      <m:fPr>
                        <m:ctrlPr>
                          <a:rPr lang="en-US" sz="2400" i="1" smtClean="0">
                            <a:latin typeface="Cambria Math" panose="02040503050406030204" pitchFamily="18" charset="0"/>
                          </a:rPr>
                        </m:ctrlPr>
                      </m:fPr>
                      <m:num>
                        <m:r>
                          <m:rPr>
                            <m:nor/>
                          </m:rPr>
                          <a:rPr lang="en-US" sz="2400" dirty="0">
                            <a:latin typeface="Cambria Math" panose="02040503050406030204" pitchFamily="18" charset="0"/>
                          </a:rPr>
                          <m:t>c</m:t>
                        </m:r>
                      </m:num>
                      <m:den>
                        <m:r>
                          <m:rPr>
                            <m:nor/>
                          </m:rPr>
                          <a:rPr lang="en-US" sz="2400" dirty="0">
                            <a:latin typeface="Cambria Math" panose="02040503050406030204" pitchFamily="18" charset="0"/>
                          </a:rPr>
                          <m:t>v</m:t>
                        </m:r>
                      </m:den>
                    </m:f>
                  </m:oMath>
                </a14:m>
                <a:r>
                  <a:rPr lang="en-US" sz="2400" dirty="0"/>
                  <a:t> = </a:t>
                </a:r>
                <a14:m>
                  <m:oMath xmlns:m="http://schemas.openxmlformats.org/officeDocument/2006/math">
                    <m:f>
                      <m:fPr>
                        <m:ctrlPr>
                          <a:rPr lang="en-US" sz="2400" i="1" smtClean="0">
                            <a:latin typeface="Cambria Math" panose="02040503050406030204" pitchFamily="18" charset="0"/>
                          </a:rPr>
                        </m:ctrlPr>
                      </m:fPr>
                      <m:num>
                        <m:r>
                          <m:rPr>
                            <m:nor/>
                          </m:rPr>
                          <a:rPr lang="en-US" sz="2400" dirty="0">
                            <a:latin typeface="Cambria Math" panose="02040503050406030204" pitchFamily="18" charset="0"/>
                          </a:rPr>
                          <m:t>300000</m:t>
                        </m:r>
                      </m:num>
                      <m:den>
                        <m:r>
                          <m:rPr>
                            <m:nor/>
                          </m:rPr>
                          <a:rPr lang="en-US" sz="2400" dirty="0">
                            <a:latin typeface="Cambria Math" panose="02040503050406030204" pitchFamily="18" charset="0"/>
                          </a:rPr>
                          <m:t>197368</m:t>
                        </m:r>
                      </m:den>
                    </m:f>
                  </m:oMath>
                </a14:m>
                <a:r>
                  <a:rPr lang="en-US" sz="2400" dirty="0"/>
                  <a:t> = 1,52 </a:t>
                </a:r>
              </a:p>
            </p:txBody>
          </p:sp>
        </mc:Choice>
        <mc:Fallback xmlns="">
          <p:sp>
            <p:nvSpPr>
              <p:cNvPr id="14" name="TextBox 13"/>
              <p:cNvSpPr txBox="1">
                <a:spLocks noRot="1" noChangeAspect="1" noMove="1" noResize="1" noEditPoints="1" noAdjustHandles="1" noChangeArrowheads="1" noChangeShapeType="1" noTextEdit="1"/>
              </p:cNvSpPr>
              <p:nvPr/>
            </p:nvSpPr>
            <p:spPr>
              <a:xfrm>
                <a:off x="2282564" y="3359289"/>
                <a:ext cx="4744034" cy="936475"/>
              </a:xfrm>
              <a:prstGeom prst="rect">
                <a:avLst/>
              </a:prstGeom>
              <a:blipFill rotWithShape="1">
                <a:blip r:embed="rId3"/>
                <a:stretch>
                  <a:fillRect l="-8" t="-15" r="7" b="67"/>
                </a:stretch>
              </a:blipFill>
            </p:spPr>
            <p:txBody>
              <a:bodyPr/>
              <a:lstStyle/>
              <a:p>
                <a:r>
                  <a:rPr lang="en-US"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iterate type="lt">
                                    <p:tmPct val="2000"/>
                                  </p:iterate>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17" name="TextBox 16"/>
          <p:cNvSpPr txBox="1"/>
          <p:nvPr/>
        </p:nvSpPr>
        <p:spPr>
          <a:xfrm>
            <a:off x="3657601" y="535782"/>
            <a:ext cx="2001865" cy="584775"/>
          </a:xfrm>
          <a:prstGeom prst="rect">
            <a:avLst/>
          </a:prstGeom>
          <a:noFill/>
        </p:spPr>
        <p:txBody>
          <a:bodyPr wrap="square" rtlCol="0">
            <a:spAutoFit/>
          </a:bodyPr>
          <a:lstStyle/>
          <a:p>
            <a:pPr algn="ctr"/>
            <a:r>
              <a:rPr lang="en-US" sz="3200" dirty="0" err="1">
                <a:solidFill>
                  <a:srgbClr val="532CC7"/>
                </a:solidFill>
                <a:latin typeface="Fira Sans Condensed Medium" panose="020B0603050000020004" pitchFamily="34" charset="0"/>
              </a:rPr>
              <a:t>Vận</a:t>
            </a:r>
            <a:r>
              <a:rPr lang="en-US" sz="3200" dirty="0">
                <a:solidFill>
                  <a:srgbClr val="532CC7"/>
                </a:solidFill>
                <a:latin typeface="Fira Sans Condensed Medium" panose="020B0603050000020004" pitchFamily="34" charset="0"/>
              </a:rPr>
              <a:t> </a:t>
            </a:r>
            <a:r>
              <a:rPr lang="en-US" sz="3200" dirty="0" err="1">
                <a:solidFill>
                  <a:srgbClr val="532CC7"/>
                </a:solidFill>
                <a:latin typeface="Fira Sans Condensed Medium" panose="020B0603050000020004" pitchFamily="34" charset="0"/>
              </a:rPr>
              <a:t>dụng</a:t>
            </a:r>
            <a:endParaRPr lang="en-US" sz="3200" dirty="0">
              <a:solidFill>
                <a:srgbClr val="532CC7"/>
              </a:solidFill>
              <a:latin typeface="Fira Sans Condensed Medium" panose="020B0603050000020004" pitchFamily="34" charset="0"/>
            </a:endParaRPr>
          </a:p>
        </p:txBody>
      </p:sp>
      <p:sp>
        <p:nvSpPr>
          <p:cNvPr id="20" name="TextBox 19"/>
          <p:cNvSpPr txBox="1"/>
          <p:nvPr/>
        </p:nvSpPr>
        <p:spPr>
          <a:xfrm>
            <a:off x="690957" y="1192276"/>
            <a:ext cx="7935151" cy="2045816"/>
          </a:xfrm>
          <a:custGeom>
            <a:avLst/>
            <a:gdLst>
              <a:gd name="connsiteX0" fmla="*/ 0 w 7935151"/>
              <a:gd name="connsiteY0" fmla="*/ 0 h 2045816"/>
              <a:gd name="connsiteX1" fmla="*/ 689748 w 7935151"/>
              <a:gd name="connsiteY1" fmla="*/ 0 h 2045816"/>
              <a:gd name="connsiteX2" fmla="*/ 1062089 w 7935151"/>
              <a:gd name="connsiteY2" fmla="*/ 0 h 2045816"/>
              <a:gd name="connsiteX3" fmla="*/ 1513782 w 7935151"/>
              <a:gd name="connsiteY3" fmla="*/ 0 h 2045816"/>
              <a:gd name="connsiteX4" fmla="*/ 2124179 w 7935151"/>
              <a:gd name="connsiteY4" fmla="*/ 0 h 2045816"/>
              <a:gd name="connsiteX5" fmla="*/ 2655223 w 7935151"/>
              <a:gd name="connsiteY5" fmla="*/ 0 h 2045816"/>
              <a:gd name="connsiteX6" fmla="*/ 3424322 w 7935151"/>
              <a:gd name="connsiteY6" fmla="*/ 0 h 2045816"/>
              <a:gd name="connsiteX7" fmla="*/ 3955367 w 7935151"/>
              <a:gd name="connsiteY7" fmla="*/ 0 h 2045816"/>
              <a:gd name="connsiteX8" fmla="*/ 4327709 w 7935151"/>
              <a:gd name="connsiteY8" fmla="*/ 0 h 2045816"/>
              <a:gd name="connsiteX9" fmla="*/ 5096808 w 7935151"/>
              <a:gd name="connsiteY9" fmla="*/ 0 h 2045816"/>
              <a:gd name="connsiteX10" fmla="*/ 5707204 w 7935151"/>
              <a:gd name="connsiteY10" fmla="*/ 0 h 2045816"/>
              <a:gd name="connsiteX11" fmla="*/ 6317600 w 7935151"/>
              <a:gd name="connsiteY11" fmla="*/ 0 h 2045816"/>
              <a:gd name="connsiteX12" fmla="*/ 7007349 w 7935151"/>
              <a:gd name="connsiteY12" fmla="*/ 0 h 2045816"/>
              <a:gd name="connsiteX13" fmla="*/ 7379690 w 7935151"/>
              <a:gd name="connsiteY13" fmla="*/ 0 h 2045816"/>
              <a:gd name="connsiteX14" fmla="*/ 7935151 w 7935151"/>
              <a:gd name="connsiteY14" fmla="*/ 0 h 2045816"/>
              <a:gd name="connsiteX15" fmla="*/ 7935151 w 7935151"/>
              <a:gd name="connsiteY15" fmla="*/ 722854 h 2045816"/>
              <a:gd name="connsiteX16" fmla="*/ 7935151 w 7935151"/>
              <a:gd name="connsiteY16" fmla="*/ 1425252 h 2045816"/>
              <a:gd name="connsiteX17" fmla="*/ 7935151 w 7935151"/>
              <a:gd name="connsiteY17" fmla="*/ 2045816 h 2045816"/>
              <a:gd name="connsiteX18" fmla="*/ 7404106 w 7935151"/>
              <a:gd name="connsiteY18" fmla="*/ 2045816 h 2045816"/>
              <a:gd name="connsiteX19" fmla="*/ 6873061 w 7935151"/>
              <a:gd name="connsiteY19" fmla="*/ 2045816 h 2045816"/>
              <a:gd name="connsiteX20" fmla="*/ 6103962 w 7935151"/>
              <a:gd name="connsiteY20" fmla="*/ 2045816 h 2045816"/>
              <a:gd name="connsiteX21" fmla="*/ 5493566 w 7935151"/>
              <a:gd name="connsiteY21" fmla="*/ 2045816 h 2045816"/>
              <a:gd name="connsiteX22" fmla="*/ 4883169 w 7935151"/>
              <a:gd name="connsiteY22" fmla="*/ 2045816 h 2045816"/>
              <a:gd name="connsiteX23" fmla="*/ 4272773 w 7935151"/>
              <a:gd name="connsiteY23" fmla="*/ 2045816 h 2045816"/>
              <a:gd name="connsiteX24" fmla="*/ 3900432 w 7935151"/>
              <a:gd name="connsiteY24" fmla="*/ 2045816 h 2045816"/>
              <a:gd name="connsiteX25" fmla="*/ 3210684 w 7935151"/>
              <a:gd name="connsiteY25" fmla="*/ 2045816 h 2045816"/>
              <a:gd name="connsiteX26" fmla="*/ 2520936 w 7935151"/>
              <a:gd name="connsiteY26" fmla="*/ 2045816 h 2045816"/>
              <a:gd name="connsiteX27" fmla="*/ 2148594 w 7935151"/>
              <a:gd name="connsiteY27" fmla="*/ 2045816 h 2045816"/>
              <a:gd name="connsiteX28" fmla="*/ 1458847 w 7935151"/>
              <a:gd name="connsiteY28" fmla="*/ 2045816 h 2045816"/>
              <a:gd name="connsiteX29" fmla="*/ 1086504 w 7935151"/>
              <a:gd name="connsiteY29" fmla="*/ 2045816 h 2045816"/>
              <a:gd name="connsiteX30" fmla="*/ 634812 w 7935151"/>
              <a:gd name="connsiteY30" fmla="*/ 2045816 h 2045816"/>
              <a:gd name="connsiteX31" fmla="*/ 0 w 7935151"/>
              <a:gd name="connsiteY31" fmla="*/ 2045816 h 2045816"/>
              <a:gd name="connsiteX32" fmla="*/ 0 w 7935151"/>
              <a:gd name="connsiteY32" fmla="*/ 1425252 h 2045816"/>
              <a:gd name="connsiteX33" fmla="*/ 0 w 7935151"/>
              <a:gd name="connsiteY33" fmla="*/ 763771 h 2045816"/>
              <a:gd name="connsiteX34" fmla="*/ 0 w 7935151"/>
              <a:gd name="connsiteY34" fmla="*/ 0 h 204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5151" h="2045816" extrusionOk="0">
                <a:moveTo>
                  <a:pt x="0" y="0"/>
                </a:moveTo>
                <a:cubicBezTo>
                  <a:pt x="154817" y="-37721"/>
                  <a:pt x="547242" y="125999"/>
                  <a:pt x="689748" y="0"/>
                </a:cubicBezTo>
                <a:cubicBezTo>
                  <a:pt x="883966" y="-36984"/>
                  <a:pt x="928636" y="-12432"/>
                  <a:pt x="1062089" y="0"/>
                </a:cubicBezTo>
                <a:cubicBezTo>
                  <a:pt x="1145485" y="34164"/>
                  <a:pt x="1384810" y="31439"/>
                  <a:pt x="1513782" y="0"/>
                </a:cubicBezTo>
                <a:cubicBezTo>
                  <a:pt x="1676419" y="-110976"/>
                  <a:pt x="1984373" y="20888"/>
                  <a:pt x="2124179" y="0"/>
                </a:cubicBezTo>
                <a:cubicBezTo>
                  <a:pt x="2276529" y="-17365"/>
                  <a:pt x="2486055" y="85191"/>
                  <a:pt x="2655223" y="0"/>
                </a:cubicBezTo>
                <a:cubicBezTo>
                  <a:pt x="2792003" y="-103717"/>
                  <a:pt x="3287280" y="87574"/>
                  <a:pt x="3424322" y="0"/>
                </a:cubicBezTo>
                <a:cubicBezTo>
                  <a:pt x="3643551" y="-9428"/>
                  <a:pt x="3736840" y="110368"/>
                  <a:pt x="3955367" y="0"/>
                </a:cubicBezTo>
                <a:cubicBezTo>
                  <a:pt x="4203487" y="-68783"/>
                  <a:pt x="4240850" y="-17171"/>
                  <a:pt x="4327709" y="0"/>
                </a:cubicBezTo>
                <a:cubicBezTo>
                  <a:pt x="4379940" y="107047"/>
                  <a:pt x="4890539" y="38573"/>
                  <a:pt x="5096808" y="0"/>
                </a:cubicBezTo>
                <a:cubicBezTo>
                  <a:pt x="5433477" y="-39751"/>
                  <a:pt x="5398507" y="134767"/>
                  <a:pt x="5707204" y="0"/>
                </a:cubicBezTo>
                <a:cubicBezTo>
                  <a:pt x="6028148" y="-81622"/>
                  <a:pt x="6159598" y="-24341"/>
                  <a:pt x="6317600" y="0"/>
                </a:cubicBezTo>
                <a:cubicBezTo>
                  <a:pt x="6524298" y="24822"/>
                  <a:pt x="6668058" y="42544"/>
                  <a:pt x="7007349" y="0"/>
                </a:cubicBezTo>
                <a:cubicBezTo>
                  <a:pt x="7359863" y="-32219"/>
                  <a:pt x="7281493" y="58279"/>
                  <a:pt x="7379690" y="0"/>
                </a:cubicBezTo>
                <a:cubicBezTo>
                  <a:pt x="7532836" y="-58051"/>
                  <a:pt x="7763222" y="81767"/>
                  <a:pt x="7935151" y="0"/>
                </a:cubicBezTo>
                <a:cubicBezTo>
                  <a:pt x="7985328" y="283787"/>
                  <a:pt x="7930076" y="457280"/>
                  <a:pt x="7935151" y="722854"/>
                </a:cubicBezTo>
                <a:cubicBezTo>
                  <a:pt x="7994084" y="900396"/>
                  <a:pt x="7945408" y="1302713"/>
                  <a:pt x="7935151" y="1425252"/>
                </a:cubicBezTo>
                <a:cubicBezTo>
                  <a:pt x="7948567" y="1568748"/>
                  <a:pt x="7834833" y="1819811"/>
                  <a:pt x="7935151" y="2045816"/>
                </a:cubicBezTo>
                <a:cubicBezTo>
                  <a:pt x="7800808" y="2033865"/>
                  <a:pt x="7573780" y="1931713"/>
                  <a:pt x="7404106" y="2045816"/>
                </a:cubicBezTo>
                <a:cubicBezTo>
                  <a:pt x="7210910" y="2060276"/>
                  <a:pt x="7009106" y="2017097"/>
                  <a:pt x="6873061" y="2045816"/>
                </a:cubicBezTo>
                <a:cubicBezTo>
                  <a:pt x="6783283" y="2147746"/>
                  <a:pt x="6338477" y="1970584"/>
                  <a:pt x="6103962" y="2045816"/>
                </a:cubicBezTo>
                <a:cubicBezTo>
                  <a:pt x="5894500" y="2074707"/>
                  <a:pt x="5733961" y="2012585"/>
                  <a:pt x="5493566" y="2045816"/>
                </a:cubicBezTo>
                <a:cubicBezTo>
                  <a:pt x="5179217" y="2153394"/>
                  <a:pt x="5139962" y="1947998"/>
                  <a:pt x="4883169" y="2045816"/>
                </a:cubicBezTo>
                <a:cubicBezTo>
                  <a:pt x="4671620" y="2174747"/>
                  <a:pt x="4580175" y="2059804"/>
                  <a:pt x="4272773" y="2045816"/>
                </a:cubicBezTo>
                <a:cubicBezTo>
                  <a:pt x="3993326" y="2038985"/>
                  <a:pt x="4005858" y="1987180"/>
                  <a:pt x="3900432" y="2045816"/>
                </a:cubicBezTo>
                <a:cubicBezTo>
                  <a:pt x="3811434" y="2045188"/>
                  <a:pt x="3383934" y="2049721"/>
                  <a:pt x="3210684" y="2045816"/>
                </a:cubicBezTo>
                <a:cubicBezTo>
                  <a:pt x="3087070" y="2098089"/>
                  <a:pt x="2648413" y="1990867"/>
                  <a:pt x="2520936" y="2045816"/>
                </a:cubicBezTo>
                <a:cubicBezTo>
                  <a:pt x="2395340" y="2007124"/>
                  <a:pt x="2249765" y="1957577"/>
                  <a:pt x="2148594" y="2045816"/>
                </a:cubicBezTo>
                <a:cubicBezTo>
                  <a:pt x="1904217" y="2079255"/>
                  <a:pt x="1673950" y="1897501"/>
                  <a:pt x="1458847" y="2045816"/>
                </a:cubicBezTo>
                <a:cubicBezTo>
                  <a:pt x="1198874" y="2106372"/>
                  <a:pt x="1243543" y="1985437"/>
                  <a:pt x="1086504" y="2045816"/>
                </a:cubicBezTo>
                <a:cubicBezTo>
                  <a:pt x="964972" y="2068902"/>
                  <a:pt x="790500" y="2017466"/>
                  <a:pt x="634812" y="2045816"/>
                </a:cubicBezTo>
                <a:cubicBezTo>
                  <a:pt x="485896" y="1996959"/>
                  <a:pt x="109337" y="1981529"/>
                  <a:pt x="0" y="2045816"/>
                </a:cubicBezTo>
                <a:cubicBezTo>
                  <a:pt x="-23902" y="1775912"/>
                  <a:pt x="104876" y="1519347"/>
                  <a:pt x="0" y="1425252"/>
                </a:cubicBezTo>
                <a:cubicBezTo>
                  <a:pt x="6115" y="1310618"/>
                  <a:pt x="20916" y="1153834"/>
                  <a:pt x="0" y="763771"/>
                </a:cubicBezTo>
                <a:cubicBezTo>
                  <a:pt x="26493" y="469362"/>
                  <a:pt x="56801" y="294438"/>
                  <a:pt x="0" y="0"/>
                </a:cubicBezTo>
                <a:close/>
              </a:path>
            </a:pathLst>
          </a:custGeom>
          <a:noFill/>
          <a:ln w="28575">
            <a:solidFill>
              <a:schemeClr val="accent2"/>
            </a:solidFill>
          </a:ln>
        </p:spPr>
        <p:txBody>
          <a:bodyPr wrap="square">
            <a:spAutoFit/>
          </a:bodyPr>
          <a:lstStyle/>
          <a:p>
            <a:pPr marR="0" indent="231775" algn="just">
              <a:lnSpc>
                <a:spcPct val="200000"/>
              </a:lnSpc>
              <a:spcBef>
                <a:spcPts val="0"/>
              </a:spcBef>
              <a:spcAft>
                <a:spcPts val="200"/>
              </a:spcAft>
            </a:pPr>
            <a:r>
              <a:rPr lang="vi-VN" sz="2200" dirty="0">
                <a:solidFill>
                  <a:srgbClr val="2B2928"/>
                </a:solidFill>
                <a:effectLst/>
                <a:latin typeface="+mn-lt"/>
                <a:ea typeface="Times New Roman" panose="02020603050405020304" pitchFamily="18" charset="0"/>
              </a:rPr>
              <a:t>Biết góc tới </a:t>
            </a:r>
            <a:r>
              <a:rPr lang="vi-VN" sz="2200" i="1" dirty="0">
                <a:solidFill>
                  <a:srgbClr val="2B2928"/>
                </a:solidFill>
                <a:effectLst/>
                <a:latin typeface="+mn-lt"/>
                <a:ea typeface="Times New Roman" panose="02020603050405020304" pitchFamily="18" charset="0"/>
              </a:rPr>
              <a:t>i,</a:t>
            </a:r>
            <a:r>
              <a:rPr lang="vi-VN" sz="2200" dirty="0">
                <a:solidFill>
                  <a:srgbClr val="2B2928"/>
                </a:solidFill>
                <a:effectLst/>
                <a:latin typeface="+mn-lt"/>
                <a:ea typeface="Times New Roman" panose="02020603050405020304" pitchFamily="18" charset="0"/>
              </a:rPr>
              <a:t> góc khúc xạ r, tính chiết suất </a:t>
            </a:r>
            <a:r>
              <a:rPr lang="vi-VN" sz="2200" i="1" dirty="0">
                <a:solidFill>
                  <a:srgbClr val="2B2928"/>
                </a:solidFill>
                <a:effectLst/>
                <a:latin typeface="+mn-lt"/>
                <a:ea typeface="Times New Roman" panose="02020603050405020304" pitchFamily="18" charset="0"/>
              </a:rPr>
              <a:t>n.</a:t>
            </a:r>
            <a:endParaRPr lang="en-US" sz="2200" dirty="0">
              <a:solidFill>
                <a:srgbClr val="2B2928"/>
              </a:solidFill>
              <a:effectLst/>
              <a:latin typeface="+mn-lt"/>
              <a:ea typeface="Times New Roman" panose="02020603050405020304" pitchFamily="18" charset="0"/>
            </a:endParaRPr>
          </a:p>
          <a:p>
            <a:pPr marL="0" marR="0" algn="just">
              <a:lnSpc>
                <a:spcPct val="200000"/>
              </a:lnSpc>
              <a:spcBef>
                <a:spcPts val="0"/>
              </a:spcBef>
              <a:spcAft>
                <a:spcPts val="200"/>
              </a:spcAft>
            </a:pPr>
            <a:r>
              <a:rPr lang="vi-VN" sz="2200" dirty="0">
                <a:solidFill>
                  <a:srgbClr val="2B2928"/>
                </a:solidFill>
                <a:effectLst/>
                <a:latin typeface="+mn-lt"/>
                <a:ea typeface="Times New Roman" panose="02020603050405020304" pitchFamily="18" charset="0"/>
              </a:rPr>
              <a:t>Một tia sáng truyền từ không khí dưới góc tới </a:t>
            </a:r>
            <a:r>
              <a:rPr lang="vi-VN" sz="2200" i="1" dirty="0">
                <a:solidFill>
                  <a:srgbClr val="2B2928"/>
                </a:solidFill>
                <a:effectLst/>
                <a:latin typeface="+mn-lt"/>
                <a:ea typeface="Times New Roman" panose="02020603050405020304" pitchFamily="18" charset="0"/>
              </a:rPr>
              <a:t>i =</a:t>
            </a:r>
            <a:r>
              <a:rPr lang="vi-VN" sz="2200" dirty="0">
                <a:solidFill>
                  <a:srgbClr val="2B2928"/>
                </a:solidFill>
                <a:effectLst/>
                <a:latin typeface="+mn-lt"/>
                <a:ea typeface="Times New Roman" panose="02020603050405020304" pitchFamily="18" charset="0"/>
              </a:rPr>
              <a:t> 30° vào thuỷ tinh. Biết góc khúc xạ r = 19°. Tính chiết suất của thuỷ tinh.</a:t>
            </a:r>
            <a:endParaRPr lang="en-US" sz="2200" dirty="0">
              <a:solidFill>
                <a:srgbClr val="2B2928"/>
              </a:solidFill>
              <a:effectLst/>
              <a:latin typeface="+mn-lt"/>
              <a:ea typeface="Times New Roman" panose="02020603050405020304" pitchFamily="18" charset="0"/>
            </a:endParaRPr>
          </a:p>
        </p:txBody>
      </p:sp>
      <p:sp>
        <p:nvSpPr>
          <p:cNvPr id="578" name="Arrow: Notched Right 577"/>
          <p:cNvSpPr/>
          <p:nvPr/>
        </p:nvSpPr>
        <p:spPr>
          <a:xfrm>
            <a:off x="690957" y="3706295"/>
            <a:ext cx="1763145" cy="721647"/>
          </a:xfrm>
          <a:prstGeom prst="notched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err="1">
                <a:latin typeface="Fira Sans Condensed Medium" panose="020B0603050000020004" pitchFamily="34" charset="0"/>
              </a:rPr>
              <a:t>Lời</a:t>
            </a:r>
            <a:r>
              <a:rPr lang="en-US" sz="2000" dirty="0">
                <a:latin typeface="Fira Sans Condensed Medium" panose="020B0603050000020004" pitchFamily="34" charset="0"/>
              </a:rPr>
              <a:t> </a:t>
            </a:r>
            <a:r>
              <a:rPr lang="en-US" sz="2000" dirty="0" err="1">
                <a:latin typeface="Fira Sans Condensed Medium" panose="020B0603050000020004" pitchFamily="34" charset="0"/>
              </a:rPr>
              <a:t>giải</a:t>
            </a:r>
            <a:r>
              <a:rPr lang="en-US" sz="2000" dirty="0">
                <a:latin typeface="Fira Sans Condensed Medium" panose="020B0603050000020004" pitchFamily="34" charset="0"/>
              </a:rPr>
              <a:t>:</a:t>
            </a:r>
          </a:p>
        </p:txBody>
      </p:sp>
      <mc:AlternateContent xmlns:mc="http://schemas.openxmlformats.org/markup-compatibility/2006" xmlns:a14="http://schemas.microsoft.com/office/drawing/2010/main">
        <mc:Choice Requires="a14">
          <p:sp>
            <p:nvSpPr>
              <p:cNvPr id="580" name="TextBox 579"/>
              <p:cNvSpPr txBox="1"/>
              <p:nvPr/>
            </p:nvSpPr>
            <p:spPr>
              <a:xfrm>
                <a:off x="2646949" y="3548278"/>
                <a:ext cx="5479524" cy="879664"/>
              </a:xfrm>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92755" y="19947"/>
                      <a:pt x="272916" y="-5805"/>
                      <a:pt x="520554" y="0"/>
                    </a:cubicBezTo>
                    <a:cubicBezTo>
                      <a:pt x="787850" y="-58820"/>
                      <a:pt x="975306" y="2124"/>
                      <a:pt x="1095905" y="0"/>
                    </a:cubicBezTo>
                    <a:cubicBezTo>
                      <a:pt x="1241455" y="-53045"/>
                      <a:pt x="1620878" y="-112652"/>
                      <a:pt x="1835640" y="0"/>
                    </a:cubicBezTo>
                    <a:cubicBezTo>
                      <a:pt x="2044274" y="48716"/>
                      <a:pt x="2184415" y="-48910"/>
                      <a:pt x="2465785" y="0"/>
                    </a:cubicBezTo>
                    <a:cubicBezTo>
                      <a:pt x="2744788" y="-18083"/>
                      <a:pt x="2888892" y="19515"/>
                      <a:pt x="3041135" y="0"/>
                    </a:cubicBezTo>
                    <a:cubicBezTo>
                      <a:pt x="3140835" y="-2182"/>
                      <a:pt x="3398274" y="-2451"/>
                      <a:pt x="3780871" y="0"/>
                    </a:cubicBezTo>
                    <a:cubicBezTo>
                      <a:pt x="4121143" y="-32714"/>
                      <a:pt x="4224299" y="993"/>
                      <a:pt x="4520607" y="0"/>
                    </a:cubicBezTo>
                    <a:cubicBezTo>
                      <a:pt x="4731992" y="-14624"/>
                      <a:pt x="5112257" y="54003"/>
                      <a:pt x="5479524" y="0"/>
                    </a:cubicBezTo>
                    <a:cubicBezTo>
                      <a:pt x="5486361" y="157953"/>
                      <a:pt x="5448447" y="279789"/>
                      <a:pt x="5479524" y="431035"/>
                    </a:cubicBezTo>
                    <a:cubicBezTo>
                      <a:pt x="5514340" y="569948"/>
                      <a:pt x="5475411" y="722699"/>
                      <a:pt x="5479524" y="879664"/>
                    </a:cubicBezTo>
                    <a:cubicBezTo>
                      <a:pt x="5372674" y="901539"/>
                      <a:pt x="4993378" y="932423"/>
                      <a:pt x="4794583" y="879664"/>
                    </a:cubicBezTo>
                    <a:cubicBezTo>
                      <a:pt x="4508574" y="838136"/>
                      <a:pt x="4329356" y="919557"/>
                      <a:pt x="4109643" y="879664"/>
                    </a:cubicBezTo>
                    <a:cubicBezTo>
                      <a:pt x="3849343" y="944764"/>
                      <a:pt x="3526749" y="934003"/>
                      <a:pt x="3315112" y="879664"/>
                    </a:cubicBezTo>
                    <a:cubicBezTo>
                      <a:pt x="3119000" y="840747"/>
                      <a:pt x="2854477" y="821365"/>
                      <a:pt x="2684967" y="879664"/>
                    </a:cubicBezTo>
                    <a:cubicBezTo>
                      <a:pt x="2453562" y="921173"/>
                      <a:pt x="2286694" y="956099"/>
                      <a:pt x="2000025" y="879664"/>
                    </a:cubicBezTo>
                    <a:cubicBezTo>
                      <a:pt x="1741609" y="860164"/>
                      <a:pt x="1643130" y="851638"/>
                      <a:pt x="1315085" y="879664"/>
                    </a:cubicBezTo>
                    <a:cubicBezTo>
                      <a:pt x="982363" y="890976"/>
                      <a:pt x="985024" y="865651"/>
                      <a:pt x="684940" y="879664"/>
                    </a:cubicBezTo>
                    <a:cubicBezTo>
                      <a:pt x="441217" y="880633"/>
                      <a:pt x="304541" y="881908"/>
                      <a:pt x="0" y="879664"/>
                    </a:cubicBezTo>
                    <a:cubicBezTo>
                      <a:pt x="-22264" y="695852"/>
                      <a:pt x="45769" y="608988"/>
                      <a:pt x="0" y="422238"/>
                    </a:cubicBezTo>
                    <a:cubicBezTo>
                      <a:pt x="-15982" y="218334"/>
                      <a:pt x="-30800" y="180316"/>
                      <a:pt x="0" y="0"/>
                    </a:cubicBezTo>
                    <a:close/>
                  </a:path>
                </a:pathLst>
              </a:custGeom>
              <a:noFill/>
              <a:ln w="19050">
                <a:solidFill>
                  <a:srgbClr val="A2E6EA"/>
                </a:solidFill>
              </a:ln>
            </p:spPr>
            <p:txBody>
              <a:bodyPr wrap="square" rtlCol="0">
                <a:spAutoFit/>
              </a:bodyPr>
              <a:lstStyle/>
              <a:p>
                <a14:m>
                  <m:oMath xmlns:m="http://schemas.openxmlformats.org/officeDocument/2006/math">
                    <m:r>
                      <a:rPr lang="en-US" sz="3200" b="0" i="1" smtClean="0">
                        <a:latin typeface="Cambria Math" panose="02040503050406030204" pitchFamily="18" charset="0"/>
                      </a:rPr>
                      <m:t>𝑛</m:t>
                    </m:r>
                    <m:r>
                      <a:rPr lang="en-US" sz="3200" b="0" i="1" smtClean="0">
                        <a:latin typeface="Cambria Math" panose="02040503050406030204" pitchFamily="18" charset="0"/>
                      </a:rPr>
                      <m:t>=</m:t>
                    </m:r>
                    <m:f>
                      <m:fPr>
                        <m:ctrlPr>
                          <a:rPr lang="en-US" sz="3200" i="1" smtClean="0">
                            <a:latin typeface="Cambria Math" panose="02040503050406030204" pitchFamily="18" charset="0"/>
                          </a:rPr>
                        </m:ctrlPr>
                      </m:fPr>
                      <m:num>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𝑖</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𝑟</m:t>
                            </m:r>
                          </m:e>
                        </m:func>
                      </m:den>
                    </m:f>
                  </m:oMath>
                </a14:m>
                <a:r>
                  <a:rPr lang="en-US" sz="3200" dirty="0"/>
                  <a:t> → </a:t>
                </a:r>
                <a14:m>
                  <m:oMath xmlns:m="http://schemas.openxmlformats.org/officeDocument/2006/math">
                    <m:r>
                      <a:rPr lang="en-US" sz="3200" i="1">
                        <a:latin typeface="Cambria Math" panose="02040503050406030204" pitchFamily="18" charset="0"/>
                      </a:rPr>
                      <m:t>𝑛</m:t>
                    </m:r>
                    <m:r>
                      <a:rPr lang="en-US" sz="3200" i="1">
                        <a:latin typeface="Cambria Math" panose="02040503050406030204" pitchFamily="18" charset="0"/>
                      </a:rPr>
                      <m:t>=</m:t>
                    </m:r>
                    <m:f>
                      <m:fPr>
                        <m:ctrlPr>
                          <a:rPr lang="en-US" sz="3200" i="1">
                            <a:latin typeface="Cambria Math" panose="02040503050406030204" pitchFamily="18" charset="0"/>
                          </a:rPr>
                        </m:ctrlPr>
                      </m:fPr>
                      <m:num>
                        <m:func>
                          <m:funcPr>
                            <m:ctrlPr>
                              <a:rPr lang="en-US" sz="3200" i="1">
                                <a:latin typeface="Cambria Math" panose="02040503050406030204" pitchFamily="18" charset="0"/>
                              </a:rPr>
                            </m:ctrlPr>
                          </m:funcPr>
                          <m:fName>
                            <m:r>
                              <m:rPr>
                                <m:sty m:val="p"/>
                              </m:rPr>
                              <a:rPr lang="en-US" sz="3200">
                                <a:latin typeface="Cambria Math" panose="02040503050406030204" pitchFamily="18" charset="0"/>
                              </a:rPr>
                              <m:t>sin</m:t>
                            </m:r>
                          </m:fName>
                          <m:e>
                            <m:r>
                              <a:rPr lang="en-US" sz="3200" b="0" i="1" smtClean="0">
                                <a:latin typeface="Cambria Math" panose="02040503050406030204" pitchFamily="18" charset="0"/>
                              </a:rPr>
                              <m:t>30</m:t>
                            </m:r>
                            <m:r>
                              <m:rPr>
                                <m:nor/>
                              </m:rPr>
                              <a:rPr lang="vi-VN" sz="3200" dirty="0">
                                <a:solidFill>
                                  <a:srgbClr val="2B2928"/>
                                </a:solidFill>
                                <a:latin typeface="Cambria Math" panose="02040503050406030204" pitchFamily="18" charset="0"/>
                                <a:ea typeface="Times New Roman" panose="02020603050405020304" pitchFamily="18" charset="0"/>
                              </a:rPr>
                              <m:t>°</m:t>
                            </m:r>
                          </m:e>
                        </m:func>
                      </m:num>
                      <m:den>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r>
                              <a:rPr lang="en-US" sz="3200" b="0" i="1" smtClean="0">
                                <a:latin typeface="Cambria Math" panose="02040503050406030204" pitchFamily="18" charset="0"/>
                              </a:rPr>
                              <m:t>19</m:t>
                            </m:r>
                            <m:r>
                              <m:rPr>
                                <m:nor/>
                              </m:rPr>
                              <a:rPr lang="vi-VN" sz="3200" dirty="0">
                                <a:solidFill>
                                  <a:srgbClr val="2B2928"/>
                                </a:solidFill>
                                <a:latin typeface="Cambria Math" panose="02040503050406030204" pitchFamily="18" charset="0"/>
                                <a:ea typeface="Times New Roman" panose="02020603050405020304" pitchFamily="18" charset="0"/>
                              </a:rPr>
                              <m:t>°</m:t>
                            </m:r>
                          </m:e>
                        </m:func>
                      </m:den>
                    </m:f>
                    <m:r>
                      <a:rPr lang="en-US" sz="3200" b="0" i="1" smtClean="0">
                        <a:latin typeface="Cambria Math" panose="02040503050406030204" pitchFamily="18" charset="0"/>
                      </a:rPr>
                      <m:t>=1,53</m:t>
                    </m:r>
                  </m:oMath>
                </a14:m>
                <a:r>
                  <a:rPr lang="en-US" sz="1600" dirty="0"/>
                  <a:t> </a:t>
                </a:r>
              </a:p>
            </p:txBody>
          </p:sp>
        </mc:Choice>
        <mc:Fallback xmlns="">
          <p:sp>
            <p:nvSpPr>
              <p:cNvPr id="580" name="TextBox 579"/>
              <p:cNvSpPr txBox="1">
                <a:spLocks noRot="1" noChangeAspect="1" noMove="1" noResize="1" noEditPoints="1" noAdjustHandles="1" noChangeArrowheads="1" noChangeShapeType="1" noTextEdit="1"/>
              </p:cNvSpPr>
              <p:nvPr/>
            </p:nvSpPr>
            <p:spPr>
              <a:xfrm>
                <a:off x="2646949" y="3548278"/>
                <a:ext cx="5479524" cy="879664"/>
              </a:xfrm>
              <a:custGeom>
                <a:avLst/>
                <a:gdLst>
                  <a:gd name="connsiteX0" fmla="*/ 0 w 5479524"/>
                  <a:gd name="connsiteY0" fmla="*/ 0 h 879664"/>
                  <a:gd name="connsiteX1" fmla="*/ 520554 w 5479524"/>
                  <a:gd name="connsiteY1" fmla="*/ 0 h 879664"/>
                  <a:gd name="connsiteX2" fmla="*/ 1095905 w 5479524"/>
                  <a:gd name="connsiteY2" fmla="*/ 0 h 879664"/>
                  <a:gd name="connsiteX3" fmla="*/ 1835640 w 5479524"/>
                  <a:gd name="connsiteY3" fmla="*/ 0 h 879664"/>
                  <a:gd name="connsiteX4" fmla="*/ 2465785 w 5479524"/>
                  <a:gd name="connsiteY4" fmla="*/ 0 h 879664"/>
                  <a:gd name="connsiteX5" fmla="*/ 3041135 w 5479524"/>
                  <a:gd name="connsiteY5" fmla="*/ 0 h 879664"/>
                  <a:gd name="connsiteX6" fmla="*/ 3780871 w 5479524"/>
                  <a:gd name="connsiteY6" fmla="*/ 0 h 879664"/>
                  <a:gd name="connsiteX7" fmla="*/ 4520607 w 5479524"/>
                  <a:gd name="connsiteY7" fmla="*/ 0 h 879664"/>
                  <a:gd name="connsiteX8" fmla="*/ 5479524 w 5479524"/>
                  <a:gd name="connsiteY8" fmla="*/ 0 h 879664"/>
                  <a:gd name="connsiteX9" fmla="*/ 5479524 w 5479524"/>
                  <a:gd name="connsiteY9" fmla="*/ 431035 h 879664"/>
                  <a:gd name="connsiteX10" fmla="*/ 5479524 w 5479524"/>
                  <a:gd name="connsiteY10" fmla="*/ 879664 h 879664"/>
                  <a:gd name="connsiteX11" fmla="*/ 4794583 w 5479524"/>
                  <a:gd name="connsiteY11" fmla="*/ 879664 h 879664"/>
                  <a:gd name="connsiteX12" fmla="*/ 4109643 w 5479524"/>
                  <a:gd name="connsiteY12" fmla="*/ 879664 h 879664"/>
                  <a:gd name="connsiteX13" fmla="*/ 3315112 w 5479524"/>
                  <a:gd name="connsiteY13" fmla="*/ 879664 h 879664"/>
                  <a:gd name="connsiteX14" fmla="*/ 2684967 w 5479524"/>
                  <a:gd name="connsiteY14" fmla="*/ 879664 h 879664"/>
                  <a:gd name="connsiteX15" fmla="*/ 2000025 w 5479524"/>
                  <a:gd name="connsiteY15" fmla="*/ 879664 h 879664"/>
                  <a:gd name="connsiteX16" fmla="*/ 1315085 w 5479524"/>
                  <a:gd name="connsiteY16" fmla="*/ 879664 h 879664"/>
                  <a:gd name="connsiteX17" fmla="*/ 684940 w 5479524"/>
                  <a:gd name="connsiteY17" fmla="*/ 879664 h 879664"/>
                  <a:gd name="connsiteX18" fmla="*/ 0 w 5479524"/>
                  <a:gd name="connsiteY18" fmla="*/ 879664 h 879664"/>
                  <a:gd name="connsiteX19" fmla="*/ 0 w 5479524"/>
                  <a:gd name="connsiteY19" fmla="*/ 422238 h 879664"/>
                  <a:gd name="connsiteX20" fmla="*/ 0 w 5479524"/>
                  <a:gd name="connsiteY20" fmla="*/ 0 h 87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9524" h="879664" extrusionOk="0">
                    <a:moveTo>
                      <a:pt x="0" y="0"/>
                    </a:moveTo>
                    <a:cubicBezTo>
                      <a:pt x="192755" y="19947"/>
                      <a:pt x="272916" y="-5805"/>
                      <a:pt x="520554" y="0"/>
                    </a:cubicBezTo>
                    <a:cubicBezTo>
                      <a:pt x="787850" y="-58820"/>
                      <a:pt x="975306" y="2124"/>
                      <a:pt x="1095905" y="0"/>
                    </a:cubicBezTo>
                    <a:cubicBezTo>
                      <a:pt x="1241455" y="-53045"/>
                      <a:pt x="1620878" y="-112652"/>
                      <a:pt x="1835640" y="0"/>
                    </a:cubicBezTo>
                    <a:cubicBezTo>
                      <a:pt x="2044274" y="48716"/>
                      <a:pt x="2184415" y="-48910"/>
                      <a:pt x="2465785" y="0"/>
                    </a:cubicBezTo>
                    <a:cubicBezTo>
                      <a:pt x="2744788" y="-18083"/>
                      <a:pt x="2888892" y="19515"/>
                      <a:pt x="3041135" y="0"/>
                    </a:cubicBezTo>
                    <a:cubicBezTo>
                      <a:pt x="3140835" y="-2182"/>
                      <a:pt x="3398274" y="-2451"/>
                      <a:pt x="3780871" y="0"/>
                    </a:cubicBezTo>
                    <a:cubicBezTo>
                      <a:pt x="4121143" y="-32714"/>
                      <a:pt x="4224299" y="993"/>
                      <a:pt x="4520607" y="0"/>
                    </a:cubicBezTo>
                    <a:cubicBezTo>
                      <a:pt x="4731992" y="-14624"/>
                      <a:pt x="5112257" y="54003"/>
                      <a:pt x="5479524" y="0"/>
                    </a:cubicBezTo>
                    <a:cubicBezTo>
                      <a:pt x="5486361" y="157953"/>
                      <a:pt x="5448447" y="279789"/>
                      <a:pt x="5479524" y="431035"/>
                    </a:cubicBezTo>
                    <a:cubicBezTo>
                      <a:pt x="5514340" y="569948"/>
                      <a:pt x="5475411" y="722699"/>
                      <a:pt x="5479524" y="879664"/>
                    </a:cubicBezTo>
                    <a:cubicBezTo>
                      <a:pt x="5372674" y="901539"/>
                      <a:pt x="4993378" y="932423"/>
                      <a:pt x="4794583" y="879664"/>
                    </a:cubicBezTo>
                    <a:cubicBezTo>
                      <a:pt x="4508574" y="838136"/>
                      <a:pt x="4329356" y="919557"/>
                      <a:pt x="4109643" y="879664"/>
                    </a:cubicBezTo>
                    <a:cubicBezTo>
                      <a:pt x="3849343" y="944764"/>
                      <a:pt x="3526749" y="934003"/>
                      <a:pt x="3315112" y="879664"/>
                    </a:cubicBezTo>
                    <a:cubicBezTo>
                      <a:pt x="3119000" y="840747"/>
                      <a:pt x="2854477" y="821365"/>
                      <a:pt x="2684967" y="879664"/>
                    </a:cubicBezTo>
                    <a:cubicBezTo>
                      <a:pt x="2453562" y="921173"/>
                      <a:pt x="2286694" y="956099"/>
                      <a:pt x="2000025" y="879664"/>
                    </a:cubicBezTo>
                    <a:cubicBezTo>
                      <a:pt x="1741609" y="860164"/>
                      <a:pt x="1643130" y="851638"/>
                      <a:pt x="1315085" y="879664"/>
                    </a:cubicBezTo>
                    <a:cubicBezTo>
                      <a:pt x="982363" y="890976"/>
                      <a:pt x="985024" y="865651"/>
                      <a:pt x="684940" y="879664"/>
                    </a:cubicBezTo>
                    <a:cubicBezTo>
                      <a:pt x="441217" y="880633"/>
                      <a:pt x="304541" y="881908"/>
                      <a:pt x="0" y="879664"/>
                    </a:cubicBezTo>
                    <a:cubicBezTo>
                      <a:pt x="-22264" y="695852"/>
                      <a:pt x="45769" y="608988"/>
                      <a:pt x="0" y="422238"/>
                    </a:cubicBezTo>
                    <a:cubicBezTo>
                      <a:pt x="-15982" y="218334"/>
                      <a:pt x="-30800" y="180316"/>
                      <a:pt x="0" y="0"/>
                    </a:cubicBezTo>
                    <a:close/>
                  </a:path>
                </a:pathLst>
              </a:custGeom>
              <a:blipFill rotWithShape="1">
                <a:blip r:embed="rId3"/>
                <a:stretch>
                  <a:fillRect l="-503" t="-8362" r="-433" b="-6198"/>
                </a:stretch>
              </a:blipFill>
              <a:ln w="19050">
                <a:solidFill>
                  <a:srgbClr val="A2E6EA"/>
                </a:solidFill>
              </a:ln>
            </p:spPr>
            <p:txBody>
              <a:bodyPr/>
              <a:lstStyle/>
              <a:p>
                <a:r>
                  <a:rPr lang="en-US" altLang="en-US">
                    <a:noFill/>
                  </a:rPr>
                  <a:t> </a:t>
                </a:r>
              </a:p>
            </p:txBody>
          </p:sp>
        </mc:Fallback>
      </mc:AlternateContent>
      <p:sp>
        <p:nvSpPr>
          <p:cNvPr id="2" name="Oval 1"/>
          <p:cNvSpPr/>
          <p:nvPr/>
        </p:nvSpPr>
        <p:spPr>
          <a:xfrm>
            <a:off x="6510803" y="1938803"/>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459366" y="2571750"/>
            <a:ext cx="921275" cy="776897"/>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78"/>
                                        </p:tgtEl>
                                        <p:attrNameLst>
                                          <p:attrName>style.visibility</p:attrName>
                                        </p:attrNameLst>
                                      </p:cBhvr>
                                      <p:to>
                                        <p:strVal val="visible"/>
                                      </p:to>
                                    </p:set>
                                    <p:animEffect transition="in" filter="wipe(left)">
                                      <p:cBhvr>
                                        <p:cTn id="25" dur="500"/>
                                        <p:tgtEl>
                                          <p:spTgt spid="57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80"/>
                                        </p:tgtEl>
                                        <p:attrNameLst>
                                          <p:attrName>style.visibility</p:attrName>
                                        </p:attrNameLst>
                                      </p:cBhvr>
                                      <p:to>
                                        <p:strVal val="visible"/>
                                      </p:to>
                                    </p:set>
                                    <p:animEffect transition="in" filter="wipe(left)">
                                      <p:cBhvr>
                                        <p:cTn id="29" dur="500"/>
                                        <p:tgtEl>
                                          <p:spTgt spid="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8" grpId="0" animBg="1"/>
      <p:bldP spid="580" grpId="0" animBg="1"/>
      <p:bldP spid="2"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6586"/>
            <a:ext cx="4899753" cy="4308774"/>
          </a:xfrm>
          <a:prstGeom prst="rect">
            <a:avLst/>
          </a:prstGeom>
        </p:spPr>
      </p:pic>
      <p:sp>
        <p:nvSpPr>
          <p:cNvPr id="17" name="TextBox 16"/>
          <p:cNvSpPr txBox="1"/>
          <p:nvPr/>
        </p:nvSpPr>
        <p:spPr>
          <a:xfrm>
            <a:off x="1151262" y="155752"/>
            <a:ext cx="2187494" cy="584775"/>
          </a:xfrm>
          <a:prstGeom prst="rect">
            <a:avLst/>
          </a:prstGeom>
          <a:noFill/>
        </p:spPr>
        <p:txBody>
          <a:bodyPr wrap="square" rtlCol="0">
            <a:spAutoFit/>
          </a:bodyPr>
          <a:lstStyle>
            <a:defPPr marR="0" lvl="0" algn="l" rtl="0">
              <a:lnSpc>
                <a:spcPct val="100000"/>
              </a:lnSpc>
              <a:spcBef>
                <a:spcPts val="0"/>
              </a:spcBef>
              <a:spcAft>
                <a:spcPts val="0"/>
              </a:spcAft>
            </a:defPPr>
            <a:lvl1pPr algn="ctr">
              <a:defRPr sz="3200">
                <a:solidFill>
                  <a:srgbClr val="532CC7"/>
                </a:solidFill>
                <a:latin typeface="Fira Sans Condensed Medium" panose="020B0603050000020004" pitchFamily="34" charset="0"/>
              </a:defRPr>
            </a:lvl1pPr>
          </a:lstStyle>
          <a:p>
            <a:r>
              <a:rPr lang="en-US" dirty="0" err="1"/>
              <a:t>Vận</a:t>
            </a:r>
            <a:r>
              <a:rPr lang="en-US" dirty="0"/>
              <a:t> </a:t>
            </a:r>
            <a:r>
              <a:rPr lang="en-US" dirty="0" err="1"/>
              <a:t>dụng</a:t>
            </a:r>
            <a:endParaRPr lang="en-US" dirty="0"/>
          </a:p>
        </p:txBody>
      </p:sp>
      <p:sp>
        <p:nvSpPr>
          <p:cNvPr id="20" name="TextBox 19"/>
          <p:cNvSpPr txBox="1"/>
          <p:nvPr/>
        </p:nvSpPr>
        <p:spPr>
          <a:xfrm>
            <a:off x="4507773" y="1508216"/>
            <a:ext cx="4467070" cy="1535741"/>
          </a:xfrm>
          <a:custGeom>
            <a:avLst/>
            <a:gdLst>
              <a:gd name="connsiteX0" fmla="*/ 0 w 4467070"/>
              <a:gd name="connsiteY0" fmla="*/ 0 h 1535741"/>
              <a:gd name="connsiteX1" fmla="*/ 647725 w 4467070"/>
              <a:gd name="connsiteY1" fmla="*/ 0 h 1535741"/>
              <a:gd name="connsiteX2" fmla="*/ 1116768 w 4467070"/>
              <a:gd name="connsiteY2" fmla="*/ 0 h 1535741"/>
              <a:gd name="connsiteX3" fmla="*/ 1764493 w 4467070"/>
              <a:gd name="connsiteY3" fmla="*/ 0 h 1535741"/>
              <a:gd name="connsiteX4" fmla="*/ 2412218 w 4467070"/>
              <a:gd name="connsiteY4" fmla="*/ 0 h 1535741"/>
              <a:gd name="connsiteX5" fmla="*/ 2836589 w 4467070"/>
              <a:gd name="connsiteY5" fmla="*/ 0 h 1535741"/>
              <a:gd name="connsiteX6" fmla="*/ 3350303 w 4467070"/>
              <a:gd name="connsiteY6" fmla="*/ 0 h 1535741"/>
              <a:gd name="connsiteX7" fmla="*/ 3819345 w 4467070"/>
              <a:gd name="connsiteY7" fmla="*/ 0 h 1535741"/>
              <a:gd name="connsiteX8" fmla="*/ 4467070 w 4467070"/>
              <a:gd name="connsiteY8" fmla="*/ 0 h 1535741"/>
              <a:gd name="connsiteX9" fmla="*/ 4467070 w 4467070"/>
              <a:gd name="connsiteY9" fmla="*/ 261076 h 1535741"/>
              <a:gd name="connsiteX10" fmla="*/ 4467070 w 4467070"/>
              <a:gd name="connsiteY10" fmla="*/ 552866 h 1535741"/>
              <a:gd name="connsiteX11" fmla="*/ 4467070 w 4467070"/>
              <a:gd name="connsiteY11" fmla="*/ 890729 h 1535741"/>
              <a:gd name="connsiteX12" fmla="*/ 4467070 w 4467070"/>
              <a:gd name="connsiteY12" fmla="*/ 1151806 h 1535741"/>
              <a:gd name="connsiteX13" fmla="*/ 4467070 w 4467070"/>
              <a:gd name="connsiteY13" fmla="*/ 1535741 h 1535741"/>
              <a:gd name="connsiteX14" fmla="*/ 4042698 w 4467070"/>
              <a:gd name="connsiteY14" fmla="*/ 1535741 h 1535741"/>
              <a:gd name="connsiteX15" fmla="*/ 3618327 w 4467070"/>
              <a:gd name="connsiteY15" fmla="*/ 1535741 h 1535741"/>
              <a:gd name="connsiteX16" fmla="*/ 2970602 w 4467070"/>
              <a:gd name="connsiteY16" fmla="*/ 1535741 h 1535741"/>
              <a:gd name="connsiteX17" fmla="*/ 2546230 w 4467070"/>
              <a:gd name="connsiteY17" fmla="*/ 1535741 h 1535741"/>
              <a:gd name="connsiteX18" fmla="*/ 2032517 w 4467070"/>
              <a:gd name="connsiteY18" fmla="*/ 1535741 h 1535741"/>
              <a:gd name="connsiteX19" fmla="*/ 1429462 w 4467070"/>
              <a:gd name="connsiteY19" fmla="*/ 1535741 h 1535741"/>
              <a:gd name="connsiteX20" fmla="*/ 781737 w 4467070"/>
              <a:gd name="connsiteY20" fmla="*/ 1535741 h 1535741"/>
              <a:gd name="connsiteX21" fmla="*/ 0 w 4467070"/>
              <a:gd name="connsiteY21" fmla="*/ 1535741 h 1535741"/>
              <a:gd name="connsiteX22" fmla="*/ 0 w 4467070"/>
              <a:gd name="connsiteY22" fmla="*/ 1197878 h 1535741"/>
              <a:gd name="connsiteX23" fmla="*/ 0 w 4467070"/>
              <a:gd name="connsiteY23" fmla="*/ 875372 h 1535741"/>
              <a:gd name="connsiteX24" fmla="*/ 0 w 4467070"/>
              <a:gd name="connsiteY24" fmla="*/ 598938 h 1535741"/>
              <a:gd name="connsiteX25" fmla="*/ 0 w 4467070"/>
              <a:gd name="connsiteY25" fmla="*/ 337862 h 1535741"/>
              <a:gd name="connsiteX26" fmla="*/ 0 w 4467070"/>
              <a:gd name="connsiteY26" fmla="*/ 0 h 1535741"/>
              <a:gd name="connsiteX0-1" fmla="*/ 0 w 4467070"/>
              <a:gd name="connsiteY0-2" fmla="*/ 0 h 1535741"/>
              <a:gd name="connsiteX1-3" fmla="*/ 603054 w 4467070"/>
              <a:gd name="connsiteY1-4" fmla="*/ 0 h 1535741"/>
              <a:gd name="connsiteX2-5" fmla="*/ 1027426 w 4467070"/>
              <a:gd name="connsiteY2-6" fmla="*/ 0 h 1535741"/>
              <a:gd name="connsiteX3-7" fmla="*/ 1496468 w 4467070"/>
              <a:gd name="connsiteY3-8" fmla="*/ 0 h 1535741"/>
              <a:gd name="connsiteX4-9" fmla="*/ 2054852 w 4467070"/>
              <a:gd name="connsiteY4-10" fmla="*/ 0 h 1535741"/>
              <a:gd name="connsiteX5-11" fmla="*/ 2568565 w 4467070"/>
              <a:gd name="connsiteY5-12" fmla="*/ 0 h 1535741"/>
              <a:gd name="connsiteX6-13" fmla="*/ 3216290 w 4467070"/>
              <a:gd name="connsiteY6-14" fmla="*/ 0 h 1535741"/>
              <a:gd name="connsiteX7-15" fmla="*/ 3730003 w 4467070"/>
              <a:gd name="connsiteY7-16" fmla="*/ 0 h 1535741"/>
              <a:gd name="connsiteX8-17" fmla="*/ 4467070 w 4467070"/>
              <a:gd name="connsiteY8-18" fmla="*/ 0 h 1535741"/>
              <a:gd name="connsiteX9-19" fmla="*/ 4467070 w 4467070"/>
              <a:gd name="connsiteY9-20" fmla="*/ 337862 h 1535741"/>
              <a:gd name="connsiteX10-21" fmla="*/ 4467070 w 4467070"/>
              <a:gd name="connsiteY10-22" fmla="*/ 629653 h 1535741"/>
              <a:gd name="connsiteX11-23" fmla="*/ 4467070 w 4467070"/>
              <a:gd name="connsiteY11-24" fmla="*/ 906087 h 1535741"/>
              <a:gd name="connsiteX12-25" fmla="*/ 4467070 w 4467070"/>
              <a:gd name="connsiteY12-26" fmla="*/ 1243950 h 1535741"/>
              <a:gd name="connsiteX13-27" fmla="*/ 4467070 w 4467070"/>
              <a:gd name="connsiteY13-28" fmla="*/ 1535741 h 1535741"/>
              <a:gd name="connsiteX14-29" fmla="*/ 3998028 w 4467070"/>
              <a:gd name="connsiteY14-30" fmla="*/ 1535741 h 1535741"/>
              <a:gd name="connsiteX15-31" fmla="*/ 3528985 w 4467070"/>
              <a:gd name="connsiteY15-32" fmla="*/ 1535741 h 1535741"/>
              <a:gd name="connsiteX16-33" fmla="*/ 3015272 w 4467070"/>
              <a:gd name="connsiteY16-34" fmla="*/ 1535741 h 1535741"/>
              <a:gd name="connsiteX17-35" fmla="*/ 2412218 w 4467070"/>
              <a:gd name="connsiteY17-36" fmla="*/ 1535741 h 1535741"/>
              <a:gd name="connsiteX18-37" fmla="*/ 1853834 w 4467070"/>
              <a:gd name="connsiteY18-38" fmla="*/ 1535741 h 1535741"/>
              <a:gd name="connsiteX19-39" fmla="*/ 1340121 w 4467070"/>
              <a:gd name="connsiteY19-40" fmla="*/ 1535741 h 1535741"/>
              <a:gd name="connsiteX20-41" fmla="*/ 692396 w 4467070"/>
              <a:gd name="connsiteY20-42" fmla="*/ 1535741 h 1535741"/>
              <a:gd name="connsiteX21-43" fmla="*/ 0 w 4467070"/>
              <a:gd name="connsiteY21-44" fmla="*/ 1535741 h 1535741"/>
              <a:gd name="connsiteX22-45" fmla="*/ 0 w 4467070"/>
              <a:gd name="connsiteY22-46" fmla="*/ 1228592 h 1535741"/>
              <a:gd name="connsiteX23-47" fmla="*/ 0 w 4467070"/>
              <a:gd name="connsiteY23-48" fmla="*/ 921444 h 1535741"/>
              <a:gd name="connsiteX24-49" fmla="*/ 0 w 4467070"/>
              <a:gd name="connsiteY24-50" fmla="*/ 629653 h 1535741"/>
              <a:gd name="connsiteX25-51" fmla="*/ 0 w 4467070"/>
              <a:gd name="connsiteY25-52" fmla="*/ 353220 h 1535741"/>
              <a:gd name="connsiteX26-53" fmla="*/ 0 w 4467070"/>
              <a:gd name="connsiteY26-54" fmla="*/ 0 h 15357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4467070" h="1535741" fill="none" extrusionOk="0">
                <a:moveTo>
                  <a:pt x="0" y="0"/>
                </a:moveTo>
                <a:cubicBezTo>
                  <a:pt x="247378" y="41745"/>
                  <a:pt x="413250" y="47847"/>
                  <a:pt x="647725" y="0"/>
                </a:cubicBezTo>
                <a:cubicBezTo>
                  <a:pt x="900323" y="-20136"/>
                  <a:pt x="887735" y="6831"/>
                  <a:pt x="1116768" y="0"/>
                </a:cubicBezTo>
                <a:cubicBezTo>
                  <a:pt x="1300853" y="9337"/>
                  <a:pt x="1553998" y="-52445"/>
                  <a:pt x="1764493" y="0"/>
                </a:cubicBezTo>
                <a:cubicBezTo>
                  <a:pt x="2028907" y="-70219"/>
                  <a:pt x="2230490" y="22544"/>
                  <a:pt x="2412218" y="0"/>
                </a:cubicBezTo>
                <a:cubicBezTo>
                  <a:pt x="2642189" y="-18342"/>
                  <a:pt x="2617684" y="38917"/>
                  <a:pt x="2836589" y="0"/>
                </a:cubicBezTo>
                <a:cubicBezTo>
                  <a:pt x="3041053" y="-38274"/>
                  <a:pt x="3196241" y="50160"/>
                  <a:pt x="3350303" y="0"/>
                </a:cubicBezTo>
                <a:cubicBezTo>
                  <a:pt x="3535716" y="-13416"/>
                  <a:pt x="3730468" y="47295"/>
                  <a:pt x="3819345" y="0"/>
                </a:cubicBezTo>
                <a:cubicBezTo>
                  <a:pt x="3997738" y="40384"/>
                  <a:pt x="4220689" y="-27322"/>
                  <a:pt x="4467070" y="0"/>
                </a:cubicBezTo>
                <a:cubicBezTo>
                  <a:pt x="4478143" y="87531"/>
                  <a:pt x="4468904" y="135251"/>
                  <a:pt x="4467070" y="261076"/>
                </a:cubicBezTo>
                <a:cubicBezTo>
                  <a:pt x="4506355" y="396315"/>
                  <a:pt x="4416360" y="475157"/>
                  <a:pt x="4467070" y="552866"/>
                </a:cubicBezTo>
                <a:cubicBezTo>
                  <a:pt x="4570240" y="656806"/>
                  <a:pt x="4436808" y="678652"/>
                  <a:pt x="4467070" y="890729"/>
                </a:cubicBezTo>
                <a:cubicBezTo>
                  <a:pt x="4550286" y="1083195"/>
                  <a:pt x="4431604" y="1021840"/>
                  <a:pt x="4467070" y="1151806"/>
                </a:cubicBezTo>
                <a:cubicBezTo>
                  <a:pt x="4515023" y="1300530"/>
                  <a:pt x="4470961" y="1445393"/>
                  <a:pt x="4467070" y="1535741"/>
                </a:cubicBezTo>
                <a:cubicBezTo>
                  <a:pt x="4326514" y="1531134"/>
                  <a:pt x="4230483" y="1543112"/>
                  <a:pt x="4042698" y="1535741"/>
                </a:cubicBezTo>
                <a:cubicBezTo>
                  <a:pt x="3844175" y="1502534"/>
                  <a:pt x="3721938" y="1486382"/>
                  <a:pt x="3618327" y="1535741"/>
                </a:cubicBezTo>
                <a:cubicBezTo>
                  <a:pt x="3555284" y="1526094"/>
                  <a:pt x="3273282" y="1565753"/>
                  <a:pt x="2970602" y="1535741"/>
                </a:cubicBezTo>
                <a:cubicBezTo>
                  <a:pt x="2733735" y="1555321"/>
                  <a:pt x="2678100" y="1528168"/>
                  <a:pt x="2546230" y="1535741"/>
                </a:cubicBezTo>
                <a:cubicBezTo>
                  <a:pt x="2393690" y="1516709"/>
                  <a:pt x="2212710" y="1444981"/>
                  <a:pt x="2032517" y="1535741"/>
                </a:cubicBezTo>
                <a:cubicBezTo>
                  <a:pt x="1830406" y="1517746"/>
                  <a:pt x="1665894" y="1585206"/>
                  <a:pt x="1429462" y="1535741"/>
                </a:cubicBezTo>
                <a:cubicBezTo>
                  <a:pt x="1245769" y="1560770"/>
                  <a:pt x="1050709" y="1502775"/>
                  <a:pt x="781737" y="1535741"/>
                </a:cubicBezTo>
                <a:cubicBezTo>
                  <a:pt x="546461" y="1496510"/>
                  <a:pt x="132020" y="1513071"/>
                  <a:pt x="0" y="1535741"/>
                </a:cubicBezTo>
                <a:cubicBezTo>
                  <a:pt x="-55664" y="1471917"/>
                  <a:pt x="100515" y="1286785"/>
                  <a:pt x="0" y="1197878"/>
                </a:cubicBezTo>
                <a:cubicBezTo>
                  <a:pt x="-41267" y="1135905"/>
                  <a:pt x="101862" y="1062890"/>
                  <a:pt x="0" y="875372"/>
                </a:cubicBezTo>
                <a:cubicBezTo>
                  <a:pt x="-58298" y="701187"/>
                  <a:pt x="46842" y="694081"/>
                  <a:pt x="0" y="598938"/>
                </a:cubicBezTo>
                <a:cubicBezTo>
                  <a:pt x="-26572" y="457646"/>
                  <a:pt x="40381" y="441086"/>
                  <a:pt x="0" y="337862"/>
                </a:cubicBezTo>
                <a:cubicBezTo>
                  <a:pt x="-24132" y="250699"/>
                  <a:pt x="53216" y="132539"/>
                  <a:pt x="0" y="0"/>
                </a:cubicBezTo>
                <a:close/>
              </a:path>
              <a:path w="4467070" h="1535741" stroke="0" extrusionOk="0">
                <a:moveTo>
                  <a:pt x="0" y="0"/>
                </a:moveTo>
                <a:cubicBezTo>
                  <a:pt x="262351" y="-42142"/>
                  <a:pt x="458081" y="24871"/>
                  <a:pt x="603054" y="0"/>
                </a:cubicBezTo>
                <a:cubicBezTo>
                  <a:pt x="697776" y="-45807"/>
                  <a:pt x="864541" y="-7557"/>
                  <a:pt x="1027426" y="0"/>
                </a:cubicBezTo>
                <a:cubicBezTo>
                  <a:pt x="1156706" y="-33915"/>
                  <a:pt x="1305493" y="-28459"/>
                  <a:pt x="1496468" y="0"/>
                </a:cubicBezTo>
                <a:cubicBezTo>
                  <a:pt x="1770771" y="-41521"/>
                  <a:pt x="1887043" y="806"/>
                  <a:pt x="2054852" y="0"/>
                </a:cubicBezTo>
                <a:cubicBezTo>
                  <a:pt x="2235586" y="-82694"/>
                  <a:pt x="2330981" y="36145"/>
                  <a:pt x="2568565" y="0"/>
                </a:cubicBezTo>
                <a:cubicBezTo>
                  <a:pt x="2844655" y="13853"/>
                  <a:pt x="3022884" y="-15745"/>
                  <a:pt x="3216290" y="0"/>
                </a:cubicBezTo>
                <a:cubicBezTo>
                  <a:pt x="3496068" y="11398"/>
                  <a:pt x="3571362" y="42672"/>
                  <a:pt x="3730003" y="0"/>
                </a:cubicBezTo>
                <a:cubicBezTo>
                  <a:pt x="3934772" y="-27098"/>
                  <a:pt x="4213251" y="-2519"/>
                  <a:pt x="4467070" y="0"/>
                </a:cubicBezTo>
                <a:cubicBezTo>
                  <a:pt x="4501823" y="150097"/>
                  <a:pt x="4357865" y="250019"/>
                  <a:pt x="4467070" y="337862"/>
                </a:cubicBezTo>
                <a:cubicBezTo>
                  <a:pt x="4555550" y="429686"/>
                  <a:pt x="4412931" y="545865"/>
                  <a:pt x="4467070" y="629653"/>
                </a:cubicBezTo>
                <a:cubicBezTo>
                  <a:pt x="4525097" y="725375"/>
                  <a:pt x="4358509" y="807718"/>
                  <a:pt x="4467070" y="906087"/>
                </a:cubicBezTo>
                <a:cubicBezTo>
                  <a:pt x="4562972" y="1025660"/>
                  <a:pt x="4415065" y="1101445"/>
                  <a:pt x="4467070" y="1243950"/>
                </a:cubicBezTo>
                <a:cubicBezTo>
                  <a:pt x="4514667" y="1378429"/>
                  <a:pt x="4471494" y="1447565"/>
                  <a:pt x="4467070" y="1535741"/>
                </a:cubicBezTo>
                <a:cubicBezTo>
                  <a:pt x="4274344" y="1513164"/>
                  <a:pt x="4098857" y="1511574"/>
                  <a:pt x="3998028" y="1535741"/>
                </a:cubicBezTo>
                <a:cubicBezTo>
                  <a:pt x="3918743" y="1562249"/>
                  <a:pt x="3624702" y="1514178"/>
                  <a:pt x="3528985" y="1535741"/>
                </a:cubicBezTo>
                <a:cubicBezTo>
                  <a:pt x="3411612" y="1556183"/>
                  <a:pt x="3152279" y="1556165"/>
                  <a:pt x="3015272" y="1535741"/>
                </a:cubicBezTo>
                <a:cubicBezTo>
                  <a:pt x="2802500" y="1524481"/>
                  <a:pt x="2544410" y="1556128"/>
                  <a:pt x="2412218" y="1535741"/>
                </a:cubicBezTo>
                <a:cubicBezTo>
                  <a:pt x="2279661" y="1564587"/>
                  <a:pt x="2086085" y="1539163"/>
                  <a:pt x="1853834" y="1535741"/>
                </a:cubicBezTo>
                <a:cubicBezTo>
                  <a:pt x="1597551" y="1537923"/>
                  <a:pt x="1454993" y="1527736"/>
                  <a:pt x="1340121" y="1535741"/>
                </a:cubicBezTo>
                <a:cubicBezTo>
                  <a:pt x="1178666" y="1571010"/>
                  <a:pt x="820241" y="1563110"/>
                  <a:pt x="692396" y="1535741"/>
                </a:cubicBezTo>
                <a:cubicBezTo>
                  <a:pt x="561489" y="1595628"/>
                  <a:pt x="231947" y="1434287"/>
                  <a:pt x="0" y="1535741"/>
                </a:cubicBezTo>
                <a:cubicBezTo>
                  <a:pt x="-4881" y="1403200"/>
                  <a:pt x="36270" y="1316931"/>
                  <a:pt x="0" y="1228592"/>
                </a:cubicBezTo>
                <a:cubicBezTo>
                  <a:pt x="-27819" y="1128195"/>
                  <a:pt x="107876" y="1040037"/>
                  <a:pt x="0" y="921444"/>
                </a:cubicBezTo>
                <a:cubicBezTo>
                  <a:pt x="-91618" y="798953"/>
                  <a:pt x="45404" y="797282"/>
                  <a:pt x="0" y="629653"/>
                </a:cubicBezTo>
                <a:cubicBezTo>
                  <a:pt x="-75062" y="530980"/>
                  <a:pt x="43760" y="422916"/>
                  <a:pt x="0" y="353220"/>
                </a:cubicBezTo>
                <a:cubicBezTo>
                  <a:pt x="-59017" y="269418"/>
                  <a:pt x="35670" y="94331"/>
                  <a:pt x="0" y="0"/>
                </a:cubicBezTo>
                <a:close/>
              </a:path>
            </a:pathLst>
          </a:cu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Các tia sáng xu</a:t>
            </a:r>
            <a:r>
              <a:rPr lang="en-US" sz="2000" dirty="0"/>
              <a:t>ấ</a:t>
            </a:r>
            <a:r>
              <a:rPr lang="vi-VN" sz="2000" dirty="0"/>
              <a:t>t phát từ đ</a:t>
            </a:r>
            <a:r>
              <a:rPr lang="en-US" sz="2000" dirty="0"/>
              <a:t>ầ</a:t>
            </a:r>
            <a:r>
              <a:rPr lang="vi-VN" sz="2000" dirty="0"/>
              <a:t>u A, truy</a:t>
            </a:r>
            <a:r>
              <a:rPr lang="en-US" sz="2000" dirty="0"/>
              <a:t>ề</a:t>
            </a:r>
            <a:r>
              <a:rPr lang="vi-VN" sz="2000" dirty="0"/>
              <a:t>n trong nước</a:t>
            </a:r>
            <a:r>
              <a:rPr lang="en-US" sz="2000" dirty="0"/>
              <a:t> </a:t>
            </a:r>
            <a:r>
              <a:rPr lang="en-US" sz="2000" dirty="0">
                <a:latin typeface="#9Slide03 Arima Madurai Black" panose="00000A00000000000000" pitchFamily="2" charset="-93"/>
                <a:cs typeface="#9Slide03 Arima Madurai Black" panose="00000A00000000000000" pitchFamily="2" charset="-93"/>
              </a:rPr>
              <a:t>→ </a:t>
            </a:r>
            <a:r>
              <a:rPr lang="en-US" sz="2000" dirty="0" err="1"/>
              <a:t>bị</a:t>
            </a:r>
            <a:r>
              <a:rPr lang="en-US" sz="2000" dirty="0"/>
              <a:t> </a:t>
            </a:r>
            <a:r>
              <a:rPr lang="vi-VN" sz="2000" dirty="0"/>
              <a:t>khúc xạ ở mặt phân cách </a:t>
            </a:r>
            <a:r>
              <a:rPr lang="vi-VN" sz="2000" b="1" dirty="0"/>
              <a:t>nước - không khí </a:t>
            </a:r>
            <a:r>
              <a:rPr lang="vi-VN" sz="2000" dirty="0">
                <a:latin typeface="#9Slide03 Arima Madurai Black" panose="00000A00000000000000" pitchFamily="2" charset="-93"/>
                <a:cs typeface="#9Slide03 Arima Madurai Black" panose="00000A00000000000000" pitchFamily="2" charset="-93"/>
              </a:rPr>
              <a:t>→</a:t>
            </a:r>
            <a:r>
              <a:rPr lang="vi-VN" sz="2000" dirty="0"/>
              <a:t> truyền đến mắt người quan sát. </a:t>
            </a:r>
            <a:endParaRPr lang="en-US" sz="2000" dirty="0"/>
          </a:p>
        </p:txBody>
      </p:sp>
      <p:sp>
        <p:nvSpPr>
          <p:cNvPr id="5" name="TextBox 4"/>
          <p:cNvSpPr txBox="1"/>
          <p:nvPr/>
        </p:nvSpPr>
        <p:spPr>
          <a:xfrm>
            <a:off x="-91711" y="4597824"/>
            <a:ext cx="6077644"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 </a:t>
            </a:r>
            <a:r>
              <a:rPr lang="vi-VN" sz="2400" dirty="0">
                <a:solidFill>
                  <a:schemeClr val="tx1">
                    <a:lumMod val="50000"/>
                  </a:schemeClr>
                </a:solidFill>
              </a:rPr>
              <a:t>do khúc xạ ánh sáng </a:t>
            </a:r>
            <a:endParaRPr lang="en-US" sz="2400" dirty="0">
              <a:solidFill>
                <a:schemeClr val="tx1">
                  <a:lumMod val="50000"/>
                </a:schemeClr>
              </a:solidFill>
            </a:endParaRPr>
          </a:p>
        </p:txBody>
      </p:sp>
      <p:sp>
        <p:nvSpPr>
          <p:cNvPr id="7" name="TextBox 6"/>
          <p:cNvSpPr txBox="1"/>
          <p:nvPr/>
        </p:nvSpPr>
        <p:spPr>
          <a:xfrm>
            <a:off x="4507773" y="3128435"/>
            <a:ext cx="4467070" cy="1184940"/>
          </a:xfrm>
          <a:custGeom>
            <a:avLst/>
            <a:gdLst>
              <a:gd name="connsiteX0" fmla="*/ 0 w 4467070"/>
              <a:gd name="connsiteY0" fmla="*/ 0 h 1184940"/>
              <a:gd name="connsiteX1" fmla="*/ 647725 w 4467070"/>
              <a:gd name="connsiteY1" fmla="*/ 0 h 1184940"/>
              <a:gd name="connsiteX2" fmla="*/ 1116768 w 4467070"/>
              <a:gd name="connsiteY2" fmla="*/ 0 h 1184940"/>
              <a:gd name="connsiteX3" fmla="*/ 1764493 w 4467070"/>
              <a:gd name="connsiteY3" fmla="*/ 0 h 1184940"/>
              <a:gd name="connsiteX4" fmla="*/ 2412218 w 4467070"/>
              <a:gd name="connsiteY4" fmla="*/ 0 h 1184940"/>
              <a:gd name="connsiteX5" fmla="*/ 2836589 w 4467070"/>
              <a:gd name="connsiteY5" fmla="*/ 0 h 1184940"/>
              <a:gd name="connsiteX6" fmla="*/ 3350303 w 4467070"/>
              <a:gd name="connsiteY6" fmla="*/ 0 h 1184940"/>
              <a:gd name="connsiteX7" fmla="*/ 3819345 w 4467070"/>
              <a:gd name="connsiteY7" fmla="*/ 0 h 1184940"/>
              <a:gd name="connsiteX8" fmla="*/ 4467070 w 4467070"/>
              <a:gd name="connsiteY8" fmla="*/ 0 h 1184940"/>
              <a:gd name="connsiteX9" fmla="*/ 4467070 w 4467070"/>
              <a:gd name="connsiteY9" fmla="*/ 201439 h 1184940"/>
              <a:gd name="connsiteX10" fmla="*/ 4467070 w 4467070"/>
              <a:gd name="connsiteY10" fmla="*/ 426578 h 1184940"/>
              <a:gd name="connsiteX11" fmla="*/ 4467070 w 4467070"/>
              <a:gd name="connsiteY11" fmla="*/ 687265 h 1184940"/>
              <a:gd name="connsiteX12" fmla="*/ 4467070 w 4467070"/>
              <a:gd name="connsiteY12" fmla="*/ 888705 h 1184940"/>
              <a:gd name="connsiteX13" fmla="*/ 4467070 w 4467070"/>
              <a:gd name="connsiteY13" fmla="*/ 1184940 h 1184940"/>
              <a:gd name="connsiteX14" fmla="*/ 4042698 w 4467070"/>
              <a:gd name="connsiteY14" fmla="*/ 1184940 h 1184940"/>
              <a:gd name="connsiteX15" fmla="*/ 3618327 w 4467070"/>
              <a:gd name="connsiteY15" fmla="*/ 1184940 h 1184940"/>
              <a:gd name="connsiteX16" fmla="*/ 2970602 w 4467070"/>
              <a:gd name="connsiteY16" fmla="*/ 1184940 h 1184940"/>
              <a:gd name="connsiteX17" fmla="*/ 2546230 w 4467070"/>
              <a:gd name="connsiteY17" fmla="*/ 1184940 h 1184940"/>
              <a:gd name="connsiteX18" fmla="*/ 2032517 w 4467070"/>
              <a:gd name="connsiteY18" fmla="*/ 1184940 h 1184940"/>
              <a:gd name="connsiteX19" fmla="*/ 1429462 w 4467070"/>
              <a:gd name="connsiteY19" fmla="*/ 1184940 h 1184940"/>
              <a:gd name="connsiteX20" fmla="*/ 781737 w 4467070"/>
              <a:gd name="connsiteY20" fmla="*/ 1184940 h 1184940"/>
              <a:gd name="connsiteX21" fmla="*/ 0 w 4467070"/>
              <a:gd name="connsiteY21" fmla="*/ 1184940 h 1184940"/>
              <a:gd name="connsiteX22" fmla="*/ 0 w 4467070"/>
              <a:gd name="connsiteY22" fmla="*/ 924253 h 1184940"/>
              <a:gd name="connsiteX23" fmla="*/ 0 w 4467070"/>
              <a:gd name="connsiteY23" fmla="*/ 675415 h 1184940"/>
              <a:gd name="connsiteX24" fmla="*/ 0 w 4467070"/>
              <a:gd name="connsiteY24" fmla="*/ 462126 h 1184940"/>
              <a:gd name="connsiteX25" fmla="*/ 0 w 4467070"/>
              <a:gd name="connsiteY25" fmla="*/ 260686 h 1184940"/>
              <a:gd name="connsiteX26" fmla="*/ 0 w 4467070"/>
              <a:gd name="connsiteY26" fmla="*/ 0 h 1184940"/>
              <a:gd name="connsiteX0-1" fmla="*/ 0 w 4467070"/>
              <a:gd name="connsiteY0-2" fmla="*/ 0 h 1184940"/>
              <a:gd name="connsiteX1-3" fmla="*/ 603054 w 4467070"/>
              <a:gd name="connsiteY1-4" fmla="*/ 0 h 1184940"/>
              <a:gd name="connsiteX2-5" fmla="*/ 1027426 w 4467070"/>
              <a:gd name="connsiteY2-6" fmla="*/ 0 h 1184940"/>
              <a:gd name="connsiteX3-7" fmla="*/ 1496468 w 4467070"/>
              <a:gd name="connsiteY3-8" fmla="*/ 0 h 1184940"/>
              <a:gd name="connsiteX4-9" fmla="*/ 2054852 w 4467070"/>
              <a:gd name="connsiteY4-10" fmla="*/ 0 h 1184940"/>
              <a:gd name="connsiteX5-11" fmla="*/ 2568565 w 4467070"/>
              <a:gd name="connsiteY5-12" fmla="*/ 0 h 1184940"/>
              <a:gd name="connsiteX6-13" fmla="*/ 3216290 w 4467070"/>
              <a:gd name="connsiteY6-14" fmla="*/ 0 h 1184940"/>
              <a:gd name="connsiteX7-15" fmla="*/ 3730003 w 4467070"/>
              <a:gd name="connsiteY7-16" fmla="*/ 0 h 1184940"/>
              <a:gd name="connsiteX8-17" fmla="*/ 4467070 w 4467070"/>
              <a:gd name="connsiteY8-18" fmla="*/ 0 h 1184940"/>
              <a:gd name="connsiteX9-19" fmla="*/ 4467070 w 4467070"/>
              <a:gd name="connsiteY9-20" fmla="*/ 260686 h 1184940"/>
              <a:gd name="connsiteX10-21" fmla="*/ 4467070 w 4467070"/>
              <a:gd name="connsiteY10-22" fmla="*/ 485825 h 1184940"/>
              <a:gd name="connsiteX11-23" fmla="*/ 4467070 w 4467070"/>
              <a:gd name="connsiteY11-24" fmla="*/ 699114 h 1184940"/>
              <a:gd name="connsiteX12-25" fmla="*/ 4467070 w 4467070"/>
              <a:gd name="connsiteY12-26" fmla="*/ 959801 h 1184940"/>
              <a:gd name="connsiteX13-27" fmla="*/ 4467070 w 4467070"/>
              <a:gd name="connsiteY13-28" fmla="*/ 1184940 h 1184940"/>
              <a:gd name="connsiteX14-29" fmla="*/ 3998028 w 4467070"/>
              <a:gd name="connsiteY14-30" fmla="*/ 1184940 h 1184940"/>
              <a:gd name="connsiteX15-31" fmla="*/ 3528985 w 4467070"/>
              <a:gd name="connsiteY15-32" fmla="*/ 1184940 h 1184940"/>
              <a:gd name="connsiteX16-33" fmla="*/ 3015272 w 4467070"/>
              <a:gd name="connsiteY16-34" fmla="*/ 1184940 h 1184940"/>
              <a:gd name="connsiteX17-35" fmla="*/ 2412218 w 4467070"/>
              <a:gd name="connsiteY17-36" fmla="*/ 1184940 h 1184940"/>
              <a:gd name="connsiteX18-37" fmla="*/ 1853834 w 4467070"/>
              <a:gd name="connsiteY18-38" fmla="*/ 1184940 h 1184940"/>
              <a:gd name="connsiteX19-39" fmla="*/ 1340121 w 4467070"/>
              <a:gd name="connsiteY19-40" fmla="*/ 1184940 h 1184940"/>
              <a:gd name="connsiteX20-41" fmla="*/ 692396 w 4467070"/>
              <a:gd name="connsiteY20-42" fmla="*/ 1184940 h 1184940"/>
              <a:gd name="connsiteX21-43" fmla="*/ 0 w 4467070"/>
              <a:gd name="connsiteY21-44" fmla="*/ 1184940 h 1184940"/>
              <a:gd name="connsiteX22-45" fmla="*/ 0 w 4467070"/>
              <a:gd name="connsiteY22-46" fmla="*/ 947952 h 1184940"/>
              <a:gd name="connsiteX23-47" fmla="*/ 0 w 4467070"/>
              <a:gd name="connsiteY23-48" fmla="*/ 710964 h 1184940"/>
              <a:gd name="connsiteX24-49" fmla="*/ 0 w 4467070"/>
              <a:gd name="connsiteY24-50" fmla="*/ 485825 h 1184940"/>
              <a:gd name="connsiteX25-51" fmla="*/ 0 w 4467070"/>
              <a:gd name="connsiteY25-52" fmla="*/ 272536 h 1184940"/>
              <a:gd name="connsiteX26-53" fmla="*/ 0 w 4467070"/>
              <a:gd name="connsiteY26-54" fmla="*/ 0 h 11849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4467070" h="1184940" fill="none" extrusionOk="0">
                <a:moveTo>
                  <a:pt x="0" y="0"/>
                </a:moveTo>
                <a:cubicBezTo>
                  <a:pt x="253219" y="23145"/>
                  <a:pt x="432636" y="81935"/>
                  <a:pt x="647725" y="0"/>
                </a:cubicBezTo>
                <a:cubicBezTo>
                  <a:pt x="902638" y="-12517"/>
                  <a:pt x="894585" y="11636"/>
                  <a:pt x="1116768" y="0"/>
                </a:cubicBezTo>
                <a:cubicBezTo>
                  <a:pt x="1304590" y="10820"/>
                  <a:pt x="1534741" y="-88502"/>
                  <a:pt x="1764493" y="0"/>
                </a:cubicBezTo>
                <a:cubicBezTo>
                  <a:pt x="1986603" y="-34453"/>
                  <a:pt x="2204953" y="16589"/>
                  <a:pt x="2412218" y="0"/>
                </a:cubicBezTo>
                <a:cubicBezTo>
                  <a:pt x="2633257" y="-14466"/>
                  <a:pt x="2618227" y="33647"/>
                  <a:pt x="2836589" y="0"/>
                </a:cubicBezTo>
                <a:cubicBezTo>
                  <a:pt x="3031288" y="-77647"/>
                  <a:pt x="3212112" y="53416"/>
                  <a:pt x="3350303" y="0"/>
                </a:cubicBezTo>
                <a:cubicBezTo>
                  <a:pt x="3535702" y="-7328"/>
                  <a:pt x="3728777" y="42708"/>
                  <a:pt x="3819345" y="0"/>
                </a:cubicBezTo>
                <a:cubicBezTo>
                  <a:pt x="4042508" y="70853"/>
                  <a:pt x="4208717" y="-63764"/>
                  <a:pt x="4467070" y="0"/>
                </a:cubicBezTo>
                <a:cubicBezTo>
                  <a:pt x="4481018" y="60972"/>
                  <a:pt x="4470597" y="103326"/>
                  <a:pt x="4467070" y="201439"/>
                </a:cubicBezTo>
                <a:cubicBezTo>
                  <a:pt x="4516487" y="312667"/>
                  <a:pt x="4416373" y="371859"/>
                  <a:pt x="4467070" y="426578"/>
                </a:cubicBezTo>
                <a:cubicBezTo>
                  <a:pt x="4547470" y="506284"/>
                  <a:pt x="4436498" y="513332"/>
                  <a:pt x="4467070" y="687265"/>
                </a:cubicBezTo>
                <a:cubicBezTo>
                  <a:pt x="4537232" y="829123"/>
                  <a:pt x="4430642" y="776574"/>
                  <a:pt x="4467070" y="888705"/>
                </a:cubicBezTo>
                <a:cubicBezTo>
                  <a:pt x="4504990" y="986540"/>
                  <a:pt x="4459385" y="1101437"/>
                  <a:pt x="4467070" y="1184940"/>
                </a:cubicBezTo>
                <a:cubicBezTo>
                  <a:pt x="4326378" y="1208440"/>
                  <a:pt x="4153559" y="1158602"/>
                  <a:pt x="4042698" y="1184940"/>
                </a:cubicBezTo>
                <a:cubicBezTo>
                  <a:pt x="3851690" y="1136196"/>
                  <a:pt x="3724182" y="1154823"/>
                  <a:pt x="3618327" y="1184940"/>
                </a:cubicBezTo>
                <a:cubicBezTo>
                  <a:pt x="3567530" y="1144433"/>
                  <a:pt x="3220380" y="1189977"/>
                  <a:pt x="2970602" y="1184940"/>
                </a:cubicBezTo>
                <a:cubicBezTo>
                  <a:pt x="2724677" y="1188826"/>
                  <a:pt x="2673836" y="1172485"/>
                  <a:pt x="2546230" y="1184940"/>
                </a:cubicBezTo>
                <a:cubicBezTo>
                  <a:pt x="2399186" y="1172680"/>
                  <a:pt x="2247670" y="1203775"/>
                  <a:pt x="2032517" y="1184940"/>
                </a:cubicBezTo>
                <a:cubicBezTo>
                  <a:pt x="1833552" y="1186977"/>
                  <a:pt x="1683485" y="1188349"/>
                  <a:pt x="1429462" y="1184940"/>
                </a:cubicBezTo>
                <a:cubicBezTo>
                  <a:pt x="1195671" y="1191554"/>
                  <a:pt x="1046250" y="1191621"/>
                  <a:pt x="781737" y="1184940"/>
                </a:cubicBezTo>
                <a:cubicBezTo>
                  <a:pt x="579370" y="1176574"/>
                  <a:pt x="144443" y="1199035"/>
                  <a:pt x="0" y="1184940"/>
                </a:cubicBezTo>
                <a:cubicBezTo>
                  <a:pt x="-46717" y="1128867"/>
                  <a:pt x="46241" y="995009"/>
                  <a:pt x="0" y="924253"/>
                </a:cubicBezTo>
                <a:cubicBezTo>
                  <a:pt x="-72843" y="876174"/>
                  <a:pt x="110850" y="804611"/>
                  <a:pt x="0" y="675415"/>
                </a:cubicBezTo>
                <a:cubicBezTo>
                  <a:pt x="-80686" y="541031"/>
                  <a:pt x="30733" y="534199"/>
                  <a:pt x="0" y="462126"/>
                </a:cubicBezTo>
                <a:cubicBezTo>
                  <a:pt x="-14542" y="362840"/>
                  <a:pt x="39774" y="341741"/>
                  <a:pt x="0" y="260686"/>
                </a:cubicBezTo>
                <a:cubicBezTo>
                  <a:pt x="-11730" y="206835"/>
                  <a:pt x="59933" y="101704"/>
                  <a:pt x="0" y="0"/>
                </a:cubicBezTo>
                <a:close/>
              </a:path>
              <a:path w="4467070" h="1184940" stroke="0" extrusionOk="0">
                <a:moveTo>
                  <a:pt x="0" y="0"/>
                </a:moveTo>
                <a:cubicBezTo>
                  <a:pt x="273283" y="-37632"/>
                  <a:pt x="448639" y="19332"/>
                  <a:pt x="603054" y="0"/>
                </a:cubicBezTo>
                <a:cubicBezTo>
                  <a:pt x="694086" y="1244"/>
                  <a:pt x="898467" y="-33106"/>
                  <a:pt x="1027426" y="0"/>
                </a:cubicBezTo>
                <a:cubicBezTo>
                  <a:pt x="1178750" y="-39622"/>
                  <a:pt x="1318199" y="3665"/>
                  <a:pt x="1496468" y="0"/>
                </a:cubicBezTo>
                <a:cubicBezTo>
                  <a:pt x="1764184" y="-75172"/>
                  <a:pt x="1863397" y="39786"/>
                  <a:pt x="2054852" y="0"/>
                </a:cubicBezTo>
                <a:cubicBezTo>
                  <a:pt x="2238295" y="-15297"/>
                  <a:pt x="2329746" y="35403"/>
                  <a:pt x="2568565" y="0"/>
                </a:cubicBezTo>
                <a:cubicBezTo>
                  <a:pt x="2844382" y="65557"/>
                  <a:pt x="2995152" y="14287"/>
                  <a:pt x="3216290" y="0"/>
                </a:cubicBezTo>
                <a:cubicBezTo>
                  <a:pt x="3437577" y="2385"/>
                  <a:pt x="3550379" y="17169"/>
                  <a:pt x="3730003" y="0"/>
                </a:cubicBezTo>
                <a:cubicBezTo>
                  <a:pt x="3918821" y="-14097"/>
                  <a:pt x="4274385" y="-1045"/>
                  <a:pt x="4467070" y="0"/>
                </a:cubicBezTo>
                <a:cubicBezTo>
                  <a:pt x="4500001" y="116896"/>
                  <a:pt x="4367592" y="215630"/>
                  <a:pt x="4467070" y="260686"/>
                </a:cubicBezTo>
                <a:cubicBezTo>
                  <a:pt x="4549692" y="332050"/>
                  <a:pt x="4397510" y="417963"/>
                  <a:pt x="4467070" y="485825"/>
                </a:cubicBezTo>
                <a:cubicBezTo>
                  <a:pt x="4527478" y="585238"/>
                  <a:pt x="4374845" y="632070"/>
                  <a:pt x="4467070" y="699114"/>
                </a:cubicBezTo>
                <a:cubicBezTo>
                  <a:pt x="4530133" y="802684"/>
                  <a:pt x="4437287" y="835828"/>
                  <a:pt x="4467070" y="959801"/>
                </a:cubicBezTo>
                <a:cubicBezTo>
                  <a:pt x="4490383" y="1082353"/>
                  <a:pt x="4471995" y="1107285"/>
                  <a:pt x="4467070" y="1184940"/>
                </a:cubicBezTo>
                <a:cubicBezTo>
                  <a:pt x="4286469" y="1168783"/>
                  <a:pt x="4094134" y="1157392"/>
                  <a:pt x="3998028" y="1184940"/>
                </a:cubicBezTo>
                <a:cubicBezTo>
                  <a:pt x="3900125" y="1199004"/>
                  <a:pt x="3606875" y="1169636"/>
                  <a:pt x="3528985" y="1184940"/>
                </a:cubicBezTo>
                <a:cubicBezTo>
                  <a:pt x="3403683" y="1204344"/>
                  <a:pt x="3215556" y="1213831"/>
                  <a:pt x="3015272" y="1184940"/>
                </a:cubicBezTo>
                <a:cubicBezTo>
                  <a:pt x="2757484" y="1145572"/>
                  <a:pt x="2576109" y="1137024"/>
                  <a:pt x="2412218" y="1184940"/>
                </a:cubicBezTo>
                <a:cubicBezTo>
                  <a:pt x="2238914" y="1172734"/>
                  <a:pt x="2099737" y="1182455"/>
                  <a:pt x="1853834" y="1184940"/>
                </a:cubicBezTo>
                <a:cubicBezTo>
                  <a:pt x="1700685" y="1241047"/>
                  <a:pt x="1574072" y="1180014"/>
                  <a:pt x="1340121" y="1184940"/>
                </a:cubicBezTo>
                <a:cubicBezTo>
                  <a:pt x="1178371" y="1218572"/>
                  <a:pt x="844488" y="1231809"/>
                  <a:pt x="692396" y="1184940"/>
                </a:cubicBezTo>
                <a:cubicBezTo>
                  <a:pt x="532819" y="1210840"/>
                  <a:pt x="273679" y="1072363"/>
                  <a:pt x="0" y="1184940"/>
                </a:cubicBezTo>
                <a:cubicBezTo>
                  <a:pt x="-14688" y="1100893"/>
                  <a:pt x="76431" y="1003828"/>
                  <a:pt x="0" y="947952"/>
                </a:cubicBezTo>
                <a:cubicBezTo>
                  <a:pt x="-25387" y="871544"/>
                  <a:pt x="58579" y="806388"/>
                  <a:pt x="0" y="710964"/>
                </a:cubicBezTo>
                <a:cubicBezTo>
                  <a:pt x="-100431" y="645832"/>
                  <a:pt x="50275" y="606343"/>
                  <a:pt x="0" y="485825"/>
                </a:cubicBezTo>
                <a:cubicBezTo>
                  <a:pt x="-70560" y="400965"/>
                  <a:pt x="31091" y="345458"/>
                  <a:pt x="0" y="272536"/>
                </a:cubicBezTo>
                <a:cubicBezTo>
                  <a:pt x="-49472" y="209062"/>
                  <a:pt x="36997" y="85996"/>
                  <a:pt x="0" y="0"/>
                </a:cubicBezTo>
                <a:close/>
              </a:path>
            </a:pathLst>
          </a:cu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pPr>
            <a:r>
              <a:rPr lang="vi-VN" sz="2000" dirty="0"/>
              <a:t>Mắt nhìn tia khúc xạ th</a:t>
            </a:r>
            <a:r>
              <a:rPr lang="en-US" sz="2000" dirty="0"/>
              <a:t>ấ</a:t>
            </a:r>
            <a:r>
              <a:rPr lang="vi-VN" sz="2000" dirty="0"/>
              <a:t>y đ</a:t>
            </a:r>
            <a:r>
              <a:rPr lang="en-US" sz="2000" dirty="0"/>
              <a:t>ầ</a:t>
            </a:r>
            <a:r>
              <a:rPr lang="vi-VN" sz="2000" dirty="0"/>
              <a:t>u A của ống hút như nằm ở vị trí A’</a:t>
            </a:r>
            <a:endParaRPr lang="en-US" sz="2000" dirty="0"/>
          </a:p>
          <a:p>
            <a:pPr>
              <a:lnSpc>
                <a:spcPct val="120000"/>
              </a:lnSpc>
            </a:pPr>
            <a:r>
              <a:rPr lang="vi-VN" sz="2000" dirty="0">
                <a:latin typeface="#9Slide03 Arima Madurai Black" panose="00000A00000000000000" pitchFamily="2" charset="-93"/>
                <a:cs typeface="#9Slide03 Arima Madurai Black" panose="00000A00000000000000" pitchFamily="2" charset="-93"/>
              </a:rPr>
              <a:t>→</a:t>
            </a:r>
            <a:r>
              <a:rPr lang="en-US" sz="2000" dirty="0">
                <a:latin typeface="#9Slide03 Arima Madurai Black" panose="00000A00000000000000" pitchFamily="2" charset="-93"/>
                <a:cs typeface="#9Slide03 Arima Madurai Black" panose="00000A00000000000000" pitchFamily="2" charset="-93"/>
              </a:rPr>
              <a:t> </a:t>
            </a:r>
            <a:r>
              <a:rPr lang="vi-VN" sz="2000" dirty="0"/>
              <a:t>g</a:t>
            </a:r>
            <a:r>
              <a:rPr lang="en-US" sz="2000" dirty="0"/>
              <a:t>ầ</a:t>
            </a:r>
            <a:r>
              <a:rPr lang="vi-VN" sz="2000" dirty="0"/>
              <a:t>n mặt nước hơn.</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1" y="0"/>
            <a:ext cx="9197707" cy="55764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66119" y="4912667"/>
            <a:ext cx="3166948" cy="461665"/>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2000">
                <a:solidFill>
                  <a:schemeClr val="accent6"/>
                </a:solidFill>
                <a:latin typeface="Fira Sans Condensed Medium" panose="020B0603050000020004" pitchFamily="34" charset="0"/>
              </a:defRPr>
            </a:lvl1pPr>
          </a:lstStyle>
          <a:p>
            <a:r>
              <a:rPr lang="en-US" sz="2400" dirty="0" err="1">
                <a:solidFill>
                  <a:schemeClr val="tx1">
                    <a:lumMod val="50000"/>
                  </a:schemeClr>
                </a:solidFill>
              </a:rPr>
              <a:t>Hiện</a:t>
            </a:r>
            <a:r>
              <a:rPr lang="en-US" sz="2400" dirty="0">
                <a:solidFill>
                  <a:schemeClr val="tx1">
                    <a:lumMod val="50000"/>
                  </a:schemeClr>
                </a:solidFill>
              </a:rPr>
              <a:t> </a:t>
            </a:r>
            <a:r>
              <a:rPr lang="en-US" sz="2400" dirty="0" err="1">
                <a:solidFill>
                  <a:schemeClr val="tx1">
                    <a:lumMod val="50000"/>
                  </a:schemeClr>
                </a:solidFill>
              </a:rPr>
              <a:t>tượng</a:t>
            </a:r>
            <a:r>
              <a:rPr lang="en-US" sz="2400" dirty="0">
                <a:solidFill>
                  <a:schemeClr val="tx1">
                    <a:lumMod val="50000"/>
                  </a:schemeClr>
                </a:solidFill>
              </a:rPr>
              <a:t> “</a:t>
            </a:r>
            <a:r>
              <a:rPr lang="en-US" sz="2400" dirty="0" err="1">
                <a:solidFill>
                  <a:schemeClr val="tx1">
                    <a:lumMod val="50000"/>
                  </a:schemeClr>
                </a:solidFill>
              </a:rPr>
              <a:t>nâng</a:t>
            </a:r>
            <a:r>
              <a:rPr lang="en-US" sz="2400" dirty="0">
                <a:solidFill>
                  <a:schemeClr val="tx1">
                    <a:lumMod val="50000"/>
                  </a:schemeClr>
                </a:solidFill>
              </a:rPr>
              <a:t> </a:t>
            </a:r>
            <a:r>
              <a:rPr lang="en-US" sz="2400" dirty="0" err="1">
                <a:solidFill>
                  <a:schemeClr val="tx1">
                    <a:lumMod val="50000"/>
                  </a:schemeClr>
                </a:solidFill>
              </a:rPr>
              <a:t>ảnh</a:t>
            </a:r>
            <a:r>
              <a:rPr lang="en-US" sz="2400" dirty="0">
                <a:solidFill>
                  <a:schemeClr val="tx1">
                    <a:lumMod val="50000"/>
                  </a:schemeClr>
                </a:solidFill>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p:cNvGrpSpPr/>
          <p:nvPr/>
        </p:nvGrpSpPr>
        <p:grpSpPr>
          <a:xfrm>
            <a:off x="-70800" y="0"/>
            <a:ext cx="9214800" cy="5143500"/>
            <a:chOff x="-70800" y="0"/>
            <a:chExt cx="9214800" cy="5143500"/>
          </a:xfrm>
        </p:grpSpPr>
        <p:pic>
          <p:nvPicPr>
            <p:cNvPr id="2" name="Picture 1" descr="A pencil in a glass of water&#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449" r="-57"/>
            <a:stretch>
              <a:fillRect/>
            </a:stretch>
          </p:blipFill>
          <p:spPr>
            <a:xfrm>
              <a:off x="878400" y="0"/>
              <a:ext cx="8265600" cy="5143500"/>
            </a:xfrm>
            <a:prstGeom prst="rect">
              <a:avLst/>
            </a:prstGeom>
          </p:spPr>
        </p:pic>
        <p:pic>
          <p:nvPicPr>
            <p:cNvPr id="3" name="Picture 2" descr="A pencil in a glass of water&#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449" r="-57"/>
            <a:stretch>
              <a:fillRect/>
            </a:stretch>
          </p:blipFill>
          <p:spPr>
            <a:xfrm>
              <a:off x="-70800" y="0"/>
              <a:ext cx="8265600" cy="5143500"/>
            </a:xfrm>
            <a:prstGeom prst="rect">
              <a:avLst/>
            </a:prstGeom>
          </p:spPr>
        </p:pic>
        <p:pic>
          <p:nvPicPr>
            <p:cNvPr id="5" name="Picture 4" descr="A pencil in a glass of water&#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449" r="-57"/>
            <a:stretch>
              <a:fillRect/>
            </a:stretch>
          </p:blipFill>
          <p:spPr>
            <a:xfrm>
              <a:off x="345600" y="0"/>
              <a:ext cx="8265600" cy="5143500"/>
            </a:xfrm>
            <a:prstGeom prst="rect">
              <a:avLst/>
            </a:prstGeom>
          </p:spPr>
        </p:pic>
      </p:grpSp>
      <p:sp>
        <p:nvSpPr>
          <p:cNvPr id="4" name="TextBox 3"/>
          <p:cNvSpPr txBox="1"/>
          <p:nvPr/>
        </p:nvSpPr>
        <p:spPr>
          <a:xfrm>
            <a:off x="609462" y="73800"/>
            <a:ext cx="862867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Vì sao ta thấy cây bút chì dường như bị g</a:t>
            </a: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ã</a:t>
            </a:r>
            <a:r>
              <a:rPr kumimoji="0" lang="vi-VN"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y tại mặt nước?</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3629990" y="332165"/>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4</a:t>
            </a:r>
          </a:p>
        </p:txBody>
      </p:sp>
      <p:sp>
        <p:nvSpPr>
          <p:cNvPr id="7" name="TextBox 6"/>
          <p:cNvSpPr txBox="1"/>
          <p:nvPr/>
        </p:nvSpPr>
        <p:spPr>
          <a:xfrm>
            <a:off x="988905" y="1372695"/>
            <a:ext cx="7970400" cy="1107996"/>
          </a:xfrm>
          <a:prstGeom prst="rect">
            <a:avLst/>
          </a:prstGeom>
          <a:noFill/>
        </p:spPr>
        <p:txBody>
          <a:bodyPr wrap="square" rtlCol="0">
            <a:spAutoFit/>
          </a:bodyPr>
          <a:lstStyle/>
          <a:p>
            <a:pPr>
              <a:buClrTx/>
              <a:defRPr/>
            </a:pPr>
            <a:r>
              <a:rPr lang="en-US" sz="6600" spc="-150" noProof="0" dirty="0">
                <a:solidFill>
                  <a:srgbClr val="001331"/>
                </a:solidFill>
                <a:latin typeface="Fira Sans Black" panose="020B0A03050000020004" pitchFamily="34" charset="0"/>
              </a:rPr>
              <a:t>KHÚC XẠ </a:t>
            </a:r>
            <a:r>
              <a:rPr lang="en-US" sz="6600" kern="1200" dirty="0">
                <a:solidFill>
                  <a:srgbClr val="001331"/>
                </a:solidFill>
                <a:latin typeface="Fira Sans Black" panose="020B0A03050000020004" pitchFamily="34" charset="0"/>
              </a:rPr>
              <a:t>ÁNH SÁNG</a:t>
            </a:r>
          </a:p>
        </p:txBody>
      </p:sp>
      <p:grpSp>
        <p:nvGrpSpPr>
          <p:cNvPr id="3" name="Google Shape;363;p34"/>
          <p:cNvGrpSpPr/>
          <p:nvPr/>
        </p:nvGrpSpPr>
        <p:grpSpPr>
          <a:xfrm>
            <a:off x="1180735" y="1106877"/>
            <a:ext cx="258628" cy="258711"/>
            <a:chOff x="4370700" y="733563"/>
            <a:chExt cx="546550" cy="546727"/>
          </a:xfrm>
        </p:grpSpPr>
        <p:sp>
          <p:nvSpPr>
            <p:cNvPr id="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363;p34"/>
          <p:cNvGrpSpPr/>
          <p:nvPr/>
        </p:nvGrpSpPr>
        <p:grpSpPr>
          <a:xfrm>
            <a:off x="7347376" y="1253462"/>
            <a:ext cx="258628" cy="258711"/>
            <a:chOff x="4370700" y="733563"/>
            <a:chExt cx="546550" cy="546727"/>
          </a:xfrm>
        </p:grpSpPr>
        <p:sp>
          <p:nvSpPr>
            <p:cNvPr id="15"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363;p34"/>
          <p:cNvGrpSpPr/>
          <p:nvPr/>
        </p:nvGrpSpPr>
        <p:grpSpPr>
          <a:xfrm>
            <a:off x="4631656" y="223542"/>
            <a:ext cx="258628" cy="258711"/>
            <a:chOff x="4370700" y="733563"/>
            <a:chExt cx="546550" cy="546727"/>
          </a:xfrm>
        </p:grpSpPr>
        <p:sp>
          <p:nvSpPr>
            <p:cNvPr id="22"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363;p34"/>
          <p:cNvGrpSpPr/>
          <p:nvPr/>
        </p:nvGrpSpPr>
        <p:grpSpPr>
          <a:xfrm>
            <a:off x="6291545" y="4002151"/>
            <a:ext cx="258628" cy="258711"/>
            <a:chOff x="4370700" y="733563"/>
            <a:chExt cx="546550" cy="546727"/>
          </a:xfrm>
        </p:grpSpPr>
        <p:sp>
          <p:nvSpPr>
            <p:cNvPr id="29"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7" name="Picture 326"/>
          <p:cNvPicPr>
            <a:picLocks noChangeAspect="1"/>
          </p:cNvPicPr>
          <p:nvPr/>
        </p:nvPicPr>
        <p:blipFill rotWithShape="1">
          <a:blip r:embed="rId3"/>
          <a:srcRect l="14" t="29762" r="-14" b="20357"/>
          <a:stretch>
            <a:fillRect/>
          </a:stretch>
        </p:blipFill>
        <p:spPr>
          <a:xfrm>
            <a:off x="1477831" y="1874530"/>
            <a:ext cx="7047816" cy="3515511"/>
          </a:xfrm>
          <a:prstGeom prst="rect">
            <a:avLst/>
          </a:prstGeom>
        </p:spPr>
      </p:pic>
      <p:grpSp>
        <p:nvGrpSpPr>
          <p:cNvPr id="328" name="Google Shape;356;p34"/>
          <p:cNvGrpSpPr/>
          <p:nvPr/>
        </p:nvGrpSpPr>
        <p:grpSpPr>
          <a:xfrm>
            <a:off x="618353" y="2385136"/>
            <a:ext cx="95524" cy="95555"/>
            <a:chOff x="4370700" y="733563"/>
            <a:chExt cx="546550" cy="546727"/>
          </a:xfrm>
        </p:grpSpPr>
        <p:sp>
          <p:nvSpPr>
            <p:cNvPr id="329"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77;p34"/>
          <p:cNvGrpSpPr/>
          <p:nvPr/>
        </p:nvGrpSpPr>
        <p:grpSpPr>
          <a:xfrm>
            <a:off x="409601" y="2224341"/>
            <a:ext cx="175666" cy="175743"/>
            <a:chOff x="4370700" y="733563"/>
            <a:chExt cx="546550" cy="546727"/>
          </a:xfrm>
        </p:grpSpPr>
        <p:sp>
          <p:nvSpPr>
            <p:cNvPr id="336"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56;p34"/>
          <p:cNvGrpSpPr/>
          <p:nvPr/>
        </p:nvGrpSpPr>
        <p:grpSpPr>
          <a:xfrm>
            <a:off x="3448638" y="2472246"/>
            <a:ext cx="95524" cy="95555"/>
            <a:chOff x="4370700" y="733563"/>
            <a:chExt cx="546550" cy="546727"/>
          </a:xfrm>
        </p:grpSpPr>
        <p:sp>
          <p:nvSpPr>
            <p:cNvPr id="390"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77;p34"/>
          <p:cNvGrpSpPr/>
          <p:nvPr/>
        </p:nvGrpSpPr>
        <p:grpSpPr>
          <a:xfrm>
            <a:off x="3239886" y="2311451"/>
            <a:ext cx="175666" cy="175743"/>
            <a:chOff x="4370700" y="733563"/>
            <a:chExt cx="546550" cy="546727"/>
          </a:xfrm>
        </p:grpSpPr>
        <p:sp>
          <p:nvSpPr>
            <p:cNvPr id="397"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 name="Google Shape;363;p34"/>
          <p:cNvGrpSpPr/>
          <p:nvPr/>
        </p:nvGrpSpPr>
        <p:grpSpPr>
          <a:xfrm>
            <a:off x="778296" y="4043359"/>
            <a:ext cx="258628" cy="258711"/>
            <a:chOff x="4370700" y="733563"/>
            <a:chExt cx="546550" cy="546727"/>
          </a:xfrm>
        </p:grpSpPr>
        <p:sp>
          <p:nvSpPr>
            <p:cNvPr id="40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356;p34"/>
          <p:cNvGrpSpPr/>
          <p:nvPr/>
        </p:nvGrpSpPr>
        <p:grpSpPr>
          <a:xfrm>
            <a:off x="6670029" y="725086"/>
            <a:ext cx="95524" cy="95555"/>
            <a:chOff x="4370700" y="733563"/>
            <a:chExt cx="546550" cy="546727"/>
          </a:xfrm>
        </p:grpSpPr>
        <p:sp>
          <p:nvSpPr>
            <p:cNvPr id="418"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377;p34"/>
          <p:cNvGrpSpPr/>
          <p:nvPr/>
        </p:nvGrpSpPr>
        <p:grpSpPr>
          <a:xfrm>
            <a:off x="6461277" y="564291"/>
            <a:ext cx="175666" cy="175743"/>
            <a:chOff x="4370700" y="733563"/>
            <a:chExt cx="546550" cy="546727"/>
          </a:xfrm>
        </p:grpSpPr>
        <p:sp>
          <p:nvSpPr>
            <p:cNvPr id="425"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grpSp>
        <p:nvGrpSpPr>
          <p:cNvPr id="6" name="Group 5"/>
          <p:cNvGrpSpPr/>
          <p:nvPr/>
        </p:nvGrpSpPr>
        <p:grpSpPr>
          <a:xfrm>
            <a:off x="-70800" y="0"/>
            <a:ext cx="9214800" cy="5143500"/>
            <a:chOff x="-70800" y="0"/>
            <a:chExt cx="9214800" cy="5143500"/>
          </a:xfrm>
        </p:grpSpPr>
        <p:pic>
          <p:nvPicPr>
            <p:cNvPr id="2" name="Picture 1" descr="A pencil in a glass of water&#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449" r="-57"/>
            <a:stretch>
              <a:fillRect/>
            </a:stretch>
          </p:blipFill>
          <p:spPr>
            <a:xfrm>
              <a:off x="878400" y="0"/>
              <a:ext cx="8265600" cy="5143500"/>
            </a:xfrm>
            <a:prstGeom prst="rect">
              <a:avLst/>
            </a:prstGeom>
          </p:spPr>
        </p:pic>
        <p:pic>
          <p:nvPicPr>
            <p:cNvPr id="3" name="Picture 2" descr="A pencil in a glass of water&#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449" r="-57"/>
            <a:stretch>
              <a:fillRect/>
            </a:stretch>
          </p:blipFill>
          <p:spPr>
            <a:xfrm>
              <a:off x="-70800" y="0"/>
              <a:ext cx="8265600" cy="5143500"/>
            </a:xfrm>
            <a:prstGeom prst="rect">
              <a:avLst/>
            </a:prstGeom>
          </p:spPr>
        </p:pic>
        <p:pic>
          <p:nvPicPr>
            <p:cNvPr id="5" name="Picture 4" descr="A pencil in a glass of water&#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29631" r="31350"/>
            <a:stretch>
              <a:fillRect/>
            </a:stretch>
          </p:blipFill>
          <p:spPr>
            <a:xfrm>
              <a:off x="-70800" y="0"/>
              <a:ext cx="3208867" cy="5143500"/>
            </a:xfrm>
            <a:prstGeom prst="rect">
              <a:avLst/>
            </a:prstGeom>
          </p:spPr>
        </p:pic>
        <p:pic>
          <p:nvPicPr>
            <p:cNvPr id="7" name="Picture 6" descr="A pencil in a glass of water&#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66150" r="-50"/>
            <a:stretch>
              <a:fillRect/>
            </a:stretch>
          </p:blipFill>
          <p:spPr>
            <a:xfrm>
              <a:off x="3138067" y="0"/>
              <a:ext cx="2787867" cy="5143500"/>
            </a:xfrm>
            <a:prstGeom prst="rect">
              <a:avLst/>
            </a:prstGeom>
          </p:spPr>
        </p:pic>
      </p:grpSp>
      <p:sp>
        <p:nvSpPr>
          <p:cNvPr id="4" name="TextBox 3"/>
          <p:cNvSpPr txBox="1"/>
          <p:nvPr/>
        </p:nvSpPr>
        <p:spPr>
          <a:xfrm>
            <a:off x="2768600" y="522533"/>
            <a:ext cx="6239933"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Khi</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các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tia</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sáng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truyền</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từ</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đầu</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bút</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trong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nước</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vào</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không</a:t>
            </a:r>
            <a:r>
              <a:rPr kumimoji="0" lang="en-US" sz="2400" b="0" i="0" u="none" strike="noStrike" kern="0" cap="none" spc="0" normalizeH="0" noProof="0" dirty="0">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 </a:t>
            </a:r>
            <a:r>
              <a:rPr kumimoji="0" lang="en-US" sz="2400" b="0" i="0" u="none" strike="noStrike" kern="0" cap="none" spc="0" normalizeH="0" noProof="0" dirty="0" err="1">
                <a:ln>
                  <a:noFill/>
                </a:ln>
                <a:solidFill>
                  <a:srgbClr val="532CC7">
                    <a:lumMod val="75000"/>
                  </a:srgbClr>
                </a:solidFill>
                <a:effectLst/>
                <a:uLnTx/>
                <a:uFillTx/>
                <a:latin typeface="Fira Sans Condensed Medium" panose="020B0603050000020004" pitchFamily="34" charset="0"/>
                <a:ea typeface="Courier New" panose="02070309020205020404" pitchFamily="49" charset="0"/>
                <a:cs typeface="Arial" panose="020B0604020202020204"/>
                <a:sym typeface="Arial" panose="020B0604020202020204"/>
              </a:rPr>
              <a:t>khí</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8" name="TextBox 7"/>
          <p:cNvSpPr txBox="1"/>
          <p:nvPr/>
        </p:nvSpPr>
        <p:spPr>
          <a:xfrm>
            <a:off x="2768599" y="1396328"/>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532CC7">
                    <a:lumMod val="75000"/>
                  </a:srgbClr>
                </a:solidFill>
                <a:latin typeface="Fira Sans Condensed Medium" panose="020B0603050000020004" pitchFamily="34" charset="0"/>
              </a:rPr>
              <a:t>Đường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đi</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của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các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sáng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9" name="TextBox 8"/>
          <p:cNvSpPr txBox="1"/>
          <p:nvPr/>
        </p:nvSpPr>
        <p:spPr>
          <a:xfrm>
            <a:off x="2768598" y="1953694"/>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532CC7">
                    <a:lumMod val="75000"/>
                  </a:srgbClr>
                </a:solidFill>
                <a:latin typeface="Fira Sans Condensed Medium" panose="020B0603050000020004" pitchFamily="34" charset="0"/>
              </a:rPr>
              <a:t>Những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tia</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khúc</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xạ</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này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lọt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vào</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10" name="TextBox 9"/>
          <p:cNvSpPr txBox="1"/>
          <p:nvPr/>
        </p:nvSpPr>
        <p:spPr>
          <a:xfrm>
            <a:off x="2768597" y="2481125"/>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err="1">
                <a:solidFill>
                  <a:srgbClr val="532CC7">
                    <a:lumMod val="75000"/>
                  </a:srgbClr>
                </a:solidFill>
                <a:latin typeface="Fira Sans Condensed Medium" panose="020B0603050000020004" pitchFamily="34" charset="0"/>
              </a:rPr>
              <a:t>Mắt</a:t>
            </a:r>
            <a:r>
              <a:rPr lang="en-US" sz="2400" dirty="0">
                <a:solidFill>
                  <a:srgbClr val="532CC7">
                    <a:lumMod val="75000"/>
                  </a:srgbClr>
                </a:solidFill>
                <a:latin typeface="Fira Sans Condensed Medium" panose="020B0603050000020004" pitchFamily="34" charset="0"/>
              </a:rPr>
              <a:t> ta </a:t>
            </a:r>
            <a:r>
              <a:rPr lang="en-US" sz="2400" dirty="0" err="1">
                <a:solidFill>
                  <a:srgbClr val="532CC7">
                    <a:lumMod val="75000"/>
                  </a:srgbClr>
                </a:solidFill>
                <a:latin typeface="Fira Sans Condensed Medium" panose="020B0603050000020004" pitchFamily="34" charset="0"/>
              </a:rPr>
              <a:t>sẽ</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nhìn</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thấy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đầu</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lệch</a:t>
            </a:r>
            <a:r>
              <a:rPr lang="en-US" sz="2400" dirty="0">
                <a:solidFill>
                  <a:srgbClr val="532CC7">
                    <a:lumMod val="75000"/>
                  </a:srgbClr>
                </a:solidFill>
                <a:latin typeface="Fira Sans Condensed Medium" panose="020B0603050000020004" pitchFamily="34" charset="0"/>
              </a:rPr>
              <a:t> </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
        <p:nvSpPr>
          <p:cNvPr id="11" name="TextBox 10"/>
          <p:cNvSpPr txBox="1"/>
          <p:nvPr/>
        </p:nvSpPr>
        <p:spPr>
          <a:xfrm>
            <a:off x="2777064" y="3015523"/>
            <a:ext cx="6239933" cy="46166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400" dirty="0">
                <a:solidFill>
                  <a:srgbClr val="532CC7">
                    <a:lumMod val="75000"/>
                  </a:srgbClr>
                </a:solidFill>
                <a:latin typeface="#9Slide03 Arima Madurai Black" panose="00000A00000000000000" pitchFamily="2" charset="-93"/>
                <a:cs typeface="#9Slide03 Arima Madurai Black" panose="00000A00000000000000" pitchFamily="2" charset="-93"/>
              </a:rPr>
              <a:t>→ </a:t>
            </a:r>
            <a:r>
              <a:rPr lang="en-US" sz="2400" dirty="0" err="1">
                <a:solidFill>
                  <a:srgbClr val="532CC7">
                    <a:lumMod val="75000"/>
                  </a:srgbClr>
                </a:solidFill>
                <a:latin typeface="Fira Sans Condensed Medium" panose="020B0603050000020004" pitchFamily="34" charset="0"/>
              </a:rPr>
              <a:t>Cây</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bút</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dường</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như</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bị</a:t>
            </a:r>
            <a:r>
              <a:rPr lang="en-US" sz="2400" dirty="0">
                <a:solidFill>
                  <a:srgbClr val="532CC7">
                    <a:lumMod val="75000"/>
                  </a:srgbClr>
                </a:solidFill>
                <a:latin typeface="Fira Sans Condensed Medium" panose="020B0603050000020004" pitchFamily="34" charset="0"/>
              </a:rPr>
              <a:t> </a:t>
            </a:r>
            <a:r>
              <a:rPr lang="en-US" sz="2400" dirty="0" err="1">
                <a:solidFill>
                  <a:srgbClr val="532CC7">
                    <a:lumMod val="75000"/>
                  </a:srgbClr>
                </a:solidFill>
                <a:latin typeface="Fira Sans Condensed Medium" panose="020B0603050000020004" pitchFamily="34" charset="0"/>
              </a:rPr>
              <a:t>gãy</a:t>
            </a:r>
            <a:endParaRPr kumimoji="0" lang="en-US" sz="2400" b="0" i="0" u="none" strike="noStrike" kern="0" cap="none" spc="0" normalizeH="0" baseline="0" noProof="0" dirty="0">
              <a:ln>
                <a:noFill/>
              </a:ln>
              <a:solidFill>
                <a:srgbClr val="532CC7">
                  <a:lumMod val="75000"/>
                </a:srgbClr>
              </a:solidFill>
              <a:effectLst/>
              <a:uLnTx/>
              <a:uFillTx/>
              <a:latin typeface="Fira Sans Condensed Medium" panose="020B0603050000020004" pitchFamily="34" charset="0"/>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anim calcmode="lin" valueType="num">
                                      <p:cBhvr>
                                        <p:cTn id="36" dur="500" fill="hold"/>
                                        <p:tgtEl>
                                          <p:spTgt spid="11"/>
                                        </p:tgtEl>
                                        <p:attrNameLst>
                                          <p:attrName>ppt_x</p:attrName>
                                        </p:attrNameLst>
                                      </p:cBhvr>
                                      <p:tavLst>
                                        <p:tav tm="0">
                                          <p:val>
                                            <p:strVal val="#ppt_x"/>
                                          </p:val>
                                        </p:tav>
                                        <p:tav tm="100000">
                                          <p:val>
                                            <p:strVal val="#ppt_x"/>
                                          </p:val>
                                        </p:tav>
                                      </p:tavLst>
                                    </p:anim>
                                    <p:anim calcmode="lin" valueType="num">
                                      <p:cBhvr>
                                        <p:cTn id="3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7661" y="336267"/>
            <a:ext cx="862867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vi-VN" sz="3200" dirty="0">
                <a:solidFill>
                  <a:schemeClr val="accent6"/>
                </a:solidFill>
                <a:latin typeface="Fira Sans Condensed Medium" panose="020B0603050000020004" pitchFamily="34" charset="0"/>
              </a:rPr>
              <a:t>Vì sao khi đứng trên thành h</a:t>
            </a:r>
            <a:r>
              <a:rPr lang="en-US" sz="3200" dirty="0">
                <a:solidFill>
                  <a:schemeClr val="accent6"/>
                </a:solidFill>
                <a:latin typeface="Fira Sans Condensed Medium" panose="020B0603050000020004" pitchFamily="34" charset="0"/>
              </a:rPr>
              <a:t>ồ</a:t>
            </a:r>
            <a:r>
              <a:rPr lang="vi-VN" sz="3200" dirty="0">
                <a:solidFill>
                  <a:schemeClr val="accent6"/>
                </a:solidFill>
                <a:latin typeface="Fira Sans Condensed Medium" panose="020B0603050000020004" pitchFamily="34" charset="0"/>
              </a:rPr>
              <a:t> bơi, ta lại th</a:t>
            </a:r>
            <a:r>
              <a:rPr lang="en-US" sz="3200" dirty="0">
                <a:solidFill>
                  <a:schemeClr val="accent6"/>
                </a:solidFill>
                <a:latin typeface="Fira Sans Condensed Medium" panose="020B0603050000020004" pitchFamily="34" charset="0"/>
              </a:rPr>
              <a:t>ấ</a:t>
            </a:r>
            <a:r>
              <a:rPr lang="vi-VN" sz="3200" dirty="0">
                <a:solidFill>
                  <a:schemeClr val="accent6"/>
                </a:solidFill>
                <a:latin typeface="Fira Sans Condensed Medium" panose="020B0603050000020004" pitchFamily="34" charset="0"/>
              </a:rPr>
              <a:t>y đáy</a:t>
            </a:r>
            <a:r>
              <a:rPr lang="en-US" sz="3200" dirty="0">
                <a:solidFill>
                  <a:schemeClr val="accent6"/>
                </a:solidFill>
                <a:latin typeface="Fira Sans Condensed Medium" panose="020B0603050000020004" pitchFamily="34" charset="0"/>
              </a:rPr>
              <a:t> </a:t>
            </a:r>
            <a:r>
              <a:rPr lang="vi-VN" sz="3200" dirty="0">
                <a:solidFill>
                  <a:schemeClr val="accent6"/>
                </a:solidFill>
                <a:latin typeface="Fira Sans Condensed Medium" panose="020B0603050000020004" pitchFamily="34" charset="0"/>
              </a:rPr>
              <a:t>hồ bơi có vẻ gần mặt nước hơn so với thực tế?</a:t>
            </a:r>
            <a:endParaRPr lang="en-US" sz="3200" dirty="0">
              <a:solidFill>
                <a:schemeClr val="accent6"/>
              </a:solidFill>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387"/>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0E2A47">
              <a:alpha val="6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7661" y="344733"/>
            <a:ext cx="8628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2800" dirty="0" err="1">
                <a:solidFill>
                  <a:schemeClr val="accent6"/>
                </a:solidFill>
                <a:latin typeface="Fira Sans Condensed Medium" panose="020B0603050000020004" pitchFamily="34" charset="0"/>
              </a:rPr>
              <a:t>Hiện</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tượng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nâng</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ảnh</a:t>
            </a:r>
            <a:r>
              <a:rPr lang="en-US" sz="2800" dirty="0">
                <a:solidFill>
                  <a:schemeClr val="accent6"/>
                </a:solidFill>
                <a:latin typeface="Fira Sans Condensed Medium" panose="020B0603050000020004" pitchFamily="34" charset="0"/>
              </a:rPr>
              <a:t>” do </a:t>
            </a:r>
            <a:r>
              <a:rPr lang="en-US" sz="2800" dirty="0" err="1">
                <a:solidFill>
                  <a:schemeClr val="accent6"/>
                </a:solidFill>
                <a:latin typeface="Fira Sans Condensed Medium" panose="020B0603050000020004" pitchFamily="34" charset="0"/>
              </a:rPr>
              <a:t>khúc</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xạ</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ánh</a:t>
            </a:r>
            <a:r>
              <a:rPr lang="en-US" sz="2800" dirty="0">
                <a:solidFill>
                  <a:schemeClr val="accent6"/>
                </a:solidFill>
                <a:latin typeface="Fira Sans Condensed Medium" panose="020B0603050000020004" pitchFamily="34" charset="0"/>
              </a:rPr>
              <a:t> </a:t>
            </a:r>
            <a:r>
              <a:rPr lang="en-US" sz="2800" dirty="0" err="1">
                <a:solidFill>
                  <a:schemeClr val="accent6"/>
                </a:solidFill>
                <a:latin typeface="Fira Sans Condensed Medium" panose="020B0603050000020004" pitchFamily="34" charset="0"/>
              </a:rPr>
              <a:t>sáng</a:t>
            </a:r>
            <a:endParaRPr lang="en-US" sz="2800" dirty="0">
              <a:solidFill>
                <a:schemeClr val="accent6"/>
              </a:solidFill>
              <a:latin typeface="Fira Sans Condensed Medium" panose="020B0603050000020004" pitchFamily="34" charset="0"/>
            </a:endParaRPr>
          </a:p>
        </p:txBody>
      </p:sp>
      <p:sp>
        <p:nvSpPr>
          <p:cNvPr id="2" name="TextBox 1"/>
          <p:cNvSpPr txBox="1"/>
          <p:nvPr/>
        </p:nvSpPr>
        <p:spPr>
          <a:xfrm>
            <a:off x="503195" y="1212686"/>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panose="020B0604020202020204"/>
              <a:buNone/>
              <a:defRPr/>
            </a:pPr>
            <a:r>
              <a:rPr lang="en-US" sz="2400" dirty="0" err="1">
                <a:solidFill>
                  <a:schemeClr val="accent6"/>
                </a:solidFill>
                <a:latin typeface="Fira Sans Condensed Medium" panose="020B0603050000020004" pitchFamily="34" charset="0"/>
              </a:rPr>
              <a:t>Các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tia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truyền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từ</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mắt</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bị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phân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cách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giữa</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và</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không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khí</a:t>
            </a:r>
            <a:r>
              <a:rPr lang="en-US" sz="2400" dirty="0">
                <a:solidFill>
                  <a:schemeClr val="accent6"/>
                </a:solidFill>
                <a:latin typeface="Fira Sans Condensed Medium" panose="020B0603050000020004" pitchFamily="34" charset="0"/>
              </a:rPr>
              <a:t> </a:t>
            </a:r>
          </a:p>
        </p:txBody>
      </p:sp>
      <p:sp>
        <p:nvSpPr>
          <p:cNvPr id="3" name="TextBox 2"/>
          <p:cNvSpPr txBox="1"/>
          <p:nvPr/>
        </p:nvSpPr>
        <p:spPr>
          <a:xfrm>
            <a:off x="503195" y="2228602"/>
            <a:ext cx="7895740" cy="949491"/>
          </a:xfrm>
          <a:prstGeom prst="rect">
            <a:avLst/>
          </a:prstGeom>
          <a:noFill/>
        </p:spPr>
        <p:txBody>
          <a:bodyPr wrap="square">
            <a:spAutoFit/>
          </a:bodyPr>
          <a:lstStyle/>
          <a:p>
            <a:pPr marL="0" marR="0" lvl="0" indent="0" defTabSz="914400" rtl="0" eaLnBrk="1" fontAlgn="auto" latinLnBrk="0" hangingPunct="1">
              <a:lnSpc>
                <a:spcPct val="120000"/>
              </a:lnSpc>
              <a:spcBef>
                <a:spcPts val="0"/>
              </a:spcBef>
              <a:spcAft>
                <a:spcPts val="0"/>
              </a:spcAft>
              <a:buClr>
                <a:srgbClr val="000000"/>
              </a:buClr>
              <a:buSzTx/>
              <a:buFont typeface="Arial" panose="020B0604020202020204"/>
              <a:buNone/>
              <a:defRPr/>
            </a:pPr>
            <a:r>
              <a:rPr lang="en-US" sz="2400" dirty="0" err="1">
                <a:solidFill>
                  <a:schemeClr val="accent6"/>
                </a:solidFill>
                <a:latin typeface="Fira Sans Condensed Medium" panose="020B0603050000020004" pitchFamily="34" charset="0"/>
              </a:rPr>
              <a:t>Dẫn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đến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chúng</a:t>
            </a:r>
            <a:r>
              <a:rPr lang="en-US" sz="2400" dirty="0">
                <a:solidFill>
                  <a:schemeClr val="accent6"/>
                </a:solidFill>
                <a:latin typeface="Fira Sans Condensed Medium" panose="020B0603050000020004" pitchFamily="34" charset="0"/>
              </a:rPr>
              <a:t> ta </a:t>
            </a:r>
            <a:r>
              <a:rPr lang="en-US" sz="2400" dirty="0" err="1">
                <a:solidFill>
                  <a:schemeClr val="accent6"/>
                </a:solidFill>
                <a:latin typeface="Fira Sans Condensed Medium" panose="020B0603050000020004" pitchFamily="34" charset="0"/>
              </a:rPr>
              <a:t>sẽ</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nhìn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thấy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đáy</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hồ</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bơi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dường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như</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đang</a:t>
            </a:r>
            <a:r>
              <a:rPr lang="en-US" sz="2400" dirty="0">
                <a:solidFill>
                  <a:schemeClr val="accent6"/>
                </a:solidFill>
                <a:latin typeface="Fira Sans Condensed Medium" panose="020B0603050000020004" pitchFamily="34" charset="0"/>
              </a:rPr>
              <a:t> ở </a:t>
            </a:r>
            <a:r>
              <a:rPr lang="en-US" sz="2400" dirty="0" err="1">
                <a:solidFill>
                  <a:schemeClr val="accent6"/>
                </a:solidFill>
                <a:latin typeface="Fira Sans Condensed Medium" panose="020B0603050000020004" pitchFamily="34" charset="0"/>
              </a:rPr>
              <a:t>vị</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trí</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gần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mặt</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nước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hơi</a:t>
            </a:r>
            <a:r>
              <a:rPr lang="en-US" sz="2400" dirty="0">
                <a:solidFill>
                  <a:schemeClr val="accent6"/>
                </a:solidFill>
                <a:latin typeface="Fira Sans Condensed Medium" panose="020B0603050000020004" pitchFamily="34" charset="0"/>
              </a:rPr>
              <a:t> so </a:t>
            </a:r>
            <a:r>
              <a:rPr lang="en-US" sz="2400" dirty="0" err="1">
                <a:solidFill>
                  <a:schemeClr val="accent6"/>
                </a:solidFill>
                <a:latin typeface="Fira Sans Condensed Medium" panose="020B0603050000020004" pitchFamily="34" charset="0"/>
              </a:rPr>
              <a:t>với</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thực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tế</a:t>
            </a:r>
            <a:r>
              <a:rPr lang="en-US" sz="2400" dirty="0">
                <a:solidFill>
                  <a:schemeClr val="accent6"/>
                </a:solidFill>
                <a:latin typeface="Fira Sans Condensed Medium" panose="020B06030500000200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784" y="59267"/>
            <a:ext cx="5143500" cy="5143500"/>
          </a:xfrm>
          <a:prstGeom prst="rect">
            <a:avLst/>
          </a:prstGeom>
        </p:spPr>
      </p:pic>
      <p:sp>
        <p:nvSpPr>
          <p:cNvPr id="5" name="TextBox 4"/>
          <p:cNvSpPr txBox="1"/>
          <p:nvPr/>
        </p:nvSpPr>
        <p:spPr>
          <a:xfrm>
            <a:off x="4275667" y="1971585"/>
            <a:ext cx="5537199" cy="1200329"/>
          </a:xfrm>
          <a:prstGeom prst="rect">
            <a:avLst/>
          </a:prstGeom>
          <a:noFill/>
        </p:spPr>
        <p:txBody>
          <a:bodyPr wrap="square" rtlCol="0">
            <a:spAutoFit/>
          </a:bodyPr>
          <a:lstStyle/>
          <a:p>
            <a:pPr algn="ctr"/>
            <a:r>
              <a:rPr lang="en-US" sz="7200" b="1" dirty="0">
                <a:solidFill>
                  <a:srgbClr val="532CC7"/>
                </a:solidFill>
                <a:latin typeface="Fira Sans Condensed Medium" panose="020B0603050000020004" pitchFamily="34" charset="0"/>
              </a:rPr>
              <a:t>CỦNG CỐ</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t>Câu 1: </a:t>
            </a:r>
            <a:r>
              <a:rPr lang="vi-VN" sz="2800" dirty="0"/>
              <a:t>Hiện tượng khúc xạ ánh sáng là hiện tượng tia sáng tới khi gặp mặt phân cách giữa hai môi trường:</a:t>
            </a:r>
            <a:endParaRPr sz="2800" dirty="0"/>
          </a:p>
        </p:txBody>
      </p:sp>
      <p:grpSp>
        <p:nvGrpSpPr>
          <p:cNvPr id="1036" name="Google Shape;1036;p59"/>
          <p:cNvGrpSpPr/>
          <p:nvPr/>
        </p:nvGrpSpPr>
        <p:grpSpPr>
          <a:xfrm>
            <a:off x="2484706" y="1824840"/>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647627"/>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vi-VN" sz="2200" dirty="0">
                <a:solidFill>
                  <a:schemeClr val="dk1"/>
                </a:solidFill>
                <a:latin typeface="Arial" panose="020B0604020202020204" pitchFamily="34" charset="0"/>
                <a:cs typeface="Arial" panose="020B0604020202020204" pitchFamily="34" charset="0"/>
              </a:rPr>
              <a:t>bị hắt trở lại môi trường cũ.</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p:nvPr/>
        </p:nvCxnSpPr>
        <p:spPr>
          <a:xfrm flipV="1">
            <a:off x="1071000" y="1913059"/>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684251"/>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p:nvPr/>
        </p:nvCxnSpPr>
        <p:spPr>
          <a:xfrm flipV="1">
            <a:off x="940807" y="3431127"/>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4044061"/>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p:nvPr/>
        </p:nvCxnSpPr>
        <p:spPr>
          <a:xfrm rot="10800000" flipV="1">
            <a:off x="1042115" y="2620303"/>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p:nvPr/>
        </p:nvCxnSpPr>
        <p:spPr>
          <a:xfrm rot="10800000" flipV="1">
            <a:off x="1078722" y="4155389"/>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470854"/>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3257457"/>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088;p59"/>
          <p:cNvSpPr txBox="1"/>
          <p:nvPr/>
        </p:nvSpPr>
        <p:spPr>
          <a:xfrm flipH="1">
            <a:off x="1789563" y="2129184"/>
            <a:ext cx="8124467" cy="1027056"/>
          </a:xfrm>
          <a:prstGeom prst="rect">
            <a:avLst/>
          </a:prstGeom>
          <a:noFill/>
          <a:ln>
            <a:noFill/>
          </a:ln>
        </p:spPr>
        <p:txBody>
          <a:bodyPr spcFirstLastPara="1" wrap="square" lIns="91425" tIns="91425" rIns="91425" bIns="91425" anchor="b" anchorCtr="0">
            <a:noAutofit/>
          </a:bodyPr>
          <a:lstStyle/>
          <a:p>
            <a:pPr>
              <a:lnSpc>
                <a:spcPct val="80000"/>
              </a:lnSpc>
            </a:pPr>
            <a:r>
              <a:rPr lang="en-GB" sz="2800" b="1" dirty="0">
                <a:solidFill>
                  <a:schemeClr val="dk1"/>
                </a:solidFill>
                <a:latin typeface="Fira Sans Condensed Medium" panose="020B0603050000020004" pitchFamily="34" charset="0"/>
                <a:ea typeface="Quicksand"/>
                <a:cs typeface="Quicksand"/>
                <a:sym typeface="Quicksand"/>
              </a:rPr>
              <a:t>B. </a:t>
            </a:r>
            <a:r>
              <a:rPr lang="vi-VN" sz="2200" dirty="0">
                <a:solidFill>
                  <a:schemeClr val="dk1"/>
                </a:solidFill>
                <a:latin typeface="Arial" panose="020B0604020202020204" pitchFamily="34" charset="0"/>
                <a:cs typeface="Arial" panose="020B0604020202020204" pitchFamily="34" charset="0"/>
              </a:rPr>
              <a:t>bị hấp thụ hoàn toàn và không truyền đi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Google Shape;1088;p59"/>
          <p:cNvSpPr txBox="1"/>
          <p:nvPr/>
        </p:nvSpPr>
        <p:spPr>
          <a:xfrm flipH="1">
            <a:off x="1789563" y="3356066"/>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r>
              <a:rPr lang="vi-VN" sz="2200" dirty="0">
                <a:solidFill>
                  <a:schemeClr val="dk1"/>
                </a:solidFill>
                <a:latin typeface="Arial" panose="020B0604020202020204" pitchFamily="34" charset="0"/>
                <a:cs typeface="Arial" panose="020B0604020202020204" pitchFamily="34" charset="0"/>
              </a:rPr>
              <a:t>tiếp tục đi thẳng vào môi trường trong suốt thứ hai</a:t>
            </a:r>
            <a:r>
              <a:rPr lang="vi-VN" sz="3200" b="0" i="0" dirty="0">
                <a:solidFill>
                  <a:srgbClr val="000000"/>
                </a:solidFill>
                <a:effectLst/>
                <a:latin typeface="Open Sans" panose="020B0606030504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p:cNvSpPr txBox="1"/>
          <p:nvPr/>
        </p:nvSpPr>
        <p:spPr>
          <a:xfrm flipH="1">
            <a:off x="1760912" y="4329694"/>
            <a:ext cx="6632806" cy="450000"/>
          </a:xfrm>
          <a:prstGeom prst="rect">
            <a:avLst/>
          </a:prstGeom>
          <a:noFill/>
          <a:ln>
            <a:noFill/>
          </a:ln>
        </p:spPr>
        <p:txBody>
          <a:bodyPr spcFirstLastPara="1" wrap="square" lIns="91425" tIns="91425" rIns="91425" bIns="91425" anchor="b" anchorCtr="0">
            <a:noAutofit/>
          </a:bodyPr>
          <a:lstStyle/>
          <a:p>
            <a:r>
              <a:rPr lang="en-GB"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bị gãy khúc tại mặt phân cách giữa hai môi trường và đi vào môi trường trong suốt thứ hai.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p:cNvSpPr/>
          <p:nvPr/>
        </p:nvSpPr>
        <p:spPr>
          <a:xfrm>
            <a:off x="1685060" y="3881811"/>
            <a:ext cx="6335671" cy="940524"/>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p:cNvCxnSpPr/>
          <p:nvPr/>
        </p:nvCxnSpPr>
        <p:spPr>
          <a:xfrm flipH="1" flipV="1">
            <a:off x="1123308" y="2867160"/>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1581595" y="2207786"/>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163128" y="2483733"/>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p:nvPr/>
        </p:nvCxnSpPr>
        <p:spPr>
          <a:xfrm flipV="1">
            <a:off x="1007218" y="1825317"/>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p:nvPr/>
        </p:nvCxnSpPr>
        <p:spPr>
          <a:xfrm>
            <a:off x="960650" y="3228484"/>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p:nvPr/>
        </p:nvCxnSpPr>
        <p:spPr>
          <a:xfrm flipV="1">
            <a:off x="1065263" y="2564363"/>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52" name="Google Shape;1352;p65"/>
          <p:cNvGrpSpPr/>
          <p:nvPr/>
        </p:nvGrpSpPr>
        <p:grpSpPr>
          <a:xfrm>
            <a:off x="180175" y="1991184"/>
            <a:ext cx="1785290" cy="1975277"/>
            <a:chOff x="2564224" y="2025051"/>
            <a:chExt cx="1785290" cy="1975277"/>
          </a:xfrm>
        </p:grpSpPr>
        <p:sp>
          <p:nvSpPr>
            <p:cNvPr id="1347" name="Google Shape;1347;p65"/>
            <p:cNvSpPr/>
            <p:nvPr/>
          </p:nvSpPr>
          <p:spPr>
            <a:xfrm>
              <a:off x="2662925" y="2746625"/>
              <a:ext cx="825900" cy="825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3" name="Google Shape;1353;p65"/>
            <p:cNvGrpSpPr/>
            <p:nvPr/>
          </p:nvGrpSpPr>
          <p:grpSpPr>
            <a:xfrm>
              <a:off x="2564224" y="2025051"/>
              <a:ext cx="1785290" cy="1975277"/>
              <a:chOff x="1239163" y="2159460"/>
              <a:chExt cx="1636830" cy="1811018"/>
            </a:xfrm>
          </p:grpSpPr>
          <p:sp>
            <p:nvSpPr>
              <p:cNvPr id="1354" name="Google Shape;1354;p65"/>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65"/>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2: </a:t>
            </a:r>
            <a:r>
              <a:rPr lang="vi-VN" sz="2800" spc="20" dirty="0">
                <a:latin typeface="#9Slide03 Quicksand Medium" panose="00000600000000000000" pitchFamily="2" charset="0"/>
              </a:rPr>
              <a:t>Trong trường hợp nào dưới đây tia sáng truyền tới mắt là tia khúc xạ?</a:t>
            </a:r>
            <a:endParaRPr sz="2800" dirty="0"/>
          </a:p>
        </p:txBody>
      </p:sp>
      <p:sp>
        <p:nvSpPr>
          <p:cNvPr id="12" name="Google Shape;1088;p59"/>
          <p:cNvSpPr txBox="1"/>
          <p:nvPr/>
        </p:nvSpPr>
        <p:spPr>
          <a:xfrm flipH="1">
            <a:off x="2341315" y="1632933"/>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vi-VN" sz="2000" spc="20" dirty="0"/>
              <a:t>Khi ta ngắm một bông hoa trước mắt.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p:cNvSpPr txBox="1"/>
          <p:nvPr/>
        </p:nvSpPr>
        <p:spPr>
          <a:xfrm flipH="1">
            <a:off x="2323875" y="2372822"/>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r>
              <a:rPr lang="vi-VN" sz="2000" spc="20" dirty="0"/>
              <a:t>Khi ta soi gương.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p:cNvSpPr txBox="1"/>
          <p:nvPr/>
        </p:nvSpPr>
        <p:spPr>
          <a:xfrm flipH="1">
            <a:off x="2323874" y="3076165"/>
            <a:ext cx="6108926"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r>
              <a:rPr lang="vi-VN" sz="2000" spc="20" dirty="0"/>
              <a:t>Khi ta quan sát con cá vàng đang bơi trong bể</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p:cNvSpPr txBox="1"/>
          <p:nvPr/>
        </p:nvSpPr>
        <p:spPr>
          <a:xfrm flipH="1">
            <a:off x="2306975" y="3735170"/>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r>
              <a:rPr lang="vi-VN" sz="2000" spc="20" dirty="0"/>
              <a:t>Khi ta xem chiếu bóng.</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p:cNvSpPr/>
          <p:nvPr/>
        </p:nvSpPr>
        <p:spPr>
          <a:xfrm>
            <a:off x="2272821" y="2900139"/>
            <a:ext cx="6335671"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p:cNvSpPr/>
          <p:nvPr/>
        </p:nvSpPr>
        <p:spPr>
          <a:xfrm>
            <a:off x="835016" y="4269254"/>
            <a:ext cx="7804149" cy="625025"/>
          </a:xfrm>
          <a:prstGeom prst="roundRect">
            <a:avLst/>
          </a:prstGeom>
          <a:solidFill>
            <a:srgbClr val="D35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6"/>
                </a:solidFill>
              </a:rPr>
              <a:t>Tia </a:t>
            </a:r>
            <a:r>
              <a:rPr lang="vi-VN" sz="1800" dirty="0">
                <a:solidFill>
                  <a:schemeClr val="accent6"/>
                </a:solidFill>
              </a:rPr>
              <a:t>sáng truyền từ môi trường trong suốt này sang môi trường trong suốt khác bị gãy khúc tại mặt phân cách giữa hai môi trường</a:t>
            </a:r>
            <a:endParaRPr lang="en-US" sz="1800" dirty="0">
              <a:solidFill>
                <a:schemeClr val="accent6"/>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3: </a:t>
            </a:r>
            <a:r>
              <a:rPr lang="vi-VN" sz="2800" spc="20" dirty="0">
                <a:latin typeface="#9Slide03 Quicksand Medium" panose="00000600000000000000" pitchFamily="2" charset="0"/>
              </a:rPr>
              <a:t>Trong hiện tượng khúc xạ ánh sáng, góc khúc xạ r là góc tạo bởi</a:t>
            </a:r>
            <a:r>
              <a:rPr lang="en-US" sz="2800" spc="20" dirty="0">
                <a:latin typeface="#9Slide03 Quicksand Medium" panose="00000600000000000000" pitchFamily="2" charset="0"/>
              </a:rPr>
              <a:t>:</a:t>
            </a:r>
            <a:endParaRPr sz="2800" dirty="0"/>
          </a:p>
        </p:txBody>
      </p:sp>
      <p:sp>
        <p:nvSpPr>
          <p:cNvPr id="5" name="Google Shape;1088;p59"/>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vi-VN" sz="2000" spc="20" dirty="0"/>
              <a:t>tia khúc xạ và pháp tuyến tại điểm tới.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6" name="Google Shape;1088;p59"/>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tia khúc xạ và mặt phân cách. </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7" name="Google Shape;1088;p59"/>
          <p:cNvSpPr txBox="1"/>
          <p:nvPr/>
        </p:nvSpPr>
        <p:spPr>
          <a:xfrm flipH="1">
            <a:off x="5950337" y="1475155"/>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vi-VN" sz="2000" spc="20" dirty="0"/>
              <a:t>tia khúc xạ và tia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8" name="Google Shape;1088;p59"/>
          <p:cNvSpPr txBox="1"/>
          <p:nvPr/>
        </p:nvSpPr>
        <p:spPr>
          <a:xfrm flipH="1">
            <a:off x="5914922" y="3209855"/>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tia khúc xạ và điểm tới</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9" name="Rectangle: Rounded Corners 8"/>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cxnSp>
        <p:nvCxnSpPr>
          <p:cNvPr id="8" name="Google Shape;1350;p65"/>
          <p:cNvCxnSpPr/>
          <p:nvPr/>
        </p:nvCxnSpPr>
        <p:spPr>
          <a:xfrm flipH="1" flipV="1">
            <a:off x="5329162" y="3239694"/>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325" name="Google Shape;1325;p65"/>
          <p:cNvGrpSpPr/>
          <p:nvPr/>
        </p:nvGrpSpPr>
        <p:grpSpPr>
          <a:xfrm>
            <a:off x="5787449" y="2580320"/>
            <a:ext cx="258628" cy="258711"/>
            <a:chOff x="4370700" y="733563"/>
            <a:chExt cx="546550" cy="546727"/>
          </a:xfrm>
        </p:grpSpPr>
        <p:sp>
          <p:nvSpPr>
            <p:cNvPr id="1326" name="Google Shape;1326;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65"/>
          <p:cNvGrpSpPr/>
          <p:nvPr/>
        </p:nvGrpSpPr>
        <p:grpSpPr>
          <a:xfrm>
            <a:off x="4368982" y="2856267"/>
            <a:ext cx="258628" cy="258711"/>
            <a:chOff x="4370700" y="733563"/>
            <a:chExt cx="546550" cy="546727"/>
          </a:xfrm>
        </p:grpSpPr>
        <p:sp>
          <p:nvSpPr>
            <p:cNvPr id="1333" name="Google Shape;1333;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9" name="Google Shape;1339;p65"/>
          <p:cNvGrpSpPr/>
          <p:nvPr/>
        </p:nvGrpSpPr>
        <p:grpSpPr>
          <a:xfrm>
            <a:off x="835016" y="1280954"/>
            <a:ext cx="475608" cy="475817"/>
            <a:chOff x="4370700" y="733563"/>
            <a:chExt cx="546550" cy="546727"/>
          </a:xfrm>
        </p:grpSpPr>
        <p:sp>
          <p:nvSpPr>
            <p:cNvPr id="1340" name="Google Shape;1340;p65"/>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65"/>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5"/>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65"/>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65"/>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46" name="Google Shape;1346;p65"/>
          <p:cNvCxnSpPr/>
          <p:nvPr/>
        </p:nvCxnSpPr>
        <p:spPr>
          <a:xfrm flipV="1">
            <a:off x="5213072" y="2197851"/>
            <a:ext cx="1299757" cy="1046508"/>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48" name="Google Shape;1348;p65"/>
          <p:cNvCxnSpPr/>
          <p:nvPr/>
        </p:nvCxnSpPr>
        <p:spPr>
          <a:xfrm>
            <a:off x="5166504" y="3601018"/>
            <a:ext cx="1392891" cy="625025"/>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350" name="Google Shape;1350;p65"/>
          <p:cNvCxnSpPr/>
          <p:nvPr/>
        </p:nvCxnSpPr>
        <p:spPr>
          <a:xfrm flipV="1">
            <a:off x="5271117" y="2936897"/>
            <a:ext cx="1258612" cy="395954"/>
          </a:xfrm>
          <a:prstGeom prst="curvedConnector3">
            <a:avLst>
              <a:gd name="adj1" fmla="val 50000"/>
            </a:avLst>
          </a:prstGeom>
          <a:noFill/>
          <a:ln w="28575" cap="flat" cmpd="sng">
            <a:solidFill>
              <a:schemeClr val="lt2"/>
            </a:solidFill>
            <a:prstDash val="solid"/>
            <a:round/>
            <a:headEnd type="none" w="med" len="med"/>
            <a:tailEnd type="none" w="med" len="med"/>
          </a:ln>
        </p:spPr>
      </p:cxnSp>
      <p:sp>
        <p:nvSpPr>
          <p:cNvPr id="11"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4: </a:t>
            </a:r>
            <a:r>
              <a:rPr lang="vi-VN" sz="2800" spc="20" dirty="0">
                <a:latin typeface="#9Slide03 Quicksand Medium" panose="00000600000000000000" pitchFamily="2" charset="0"/>
              </a:rPr>
              <a:t>Chiếu tia tới SI từ không khí tới mặt phân cách với thuỷ tinh. Trong các tia đã cho ở hình vẽ, tia nào là tia khúc xạ?</a:t>
            </a:r>
            <a:endParaRPr sz="2800" dirty="0"/>
          </a:p>
        </p:txBody>
      </p:sp>
      <p:sp>
        <p:nvSpPr>
          <p:cNvPr id="12" name="Google Shape;1088;p59"/>
          <p:cNvSpPr txBox="1"/>
          <p:nvPr/>
        </p:nvSpPr>
        <p:spPr>
          <a:xfrm flipH="1">
            <a:off x="6547169" y="2005467"/>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fi-FI" sz="2000" spc="20" dirty="0"/>
              <a:t>Tia 1</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3" name="Google Shape;1088;p59"/>
          <p:cNvSpPr txBox="1"/>
          <p:nvPr/>
        </p:nvSpPr>
        <p:spPr>
          <a:xfrm flipH="1">
            <a:off x="6529729" y="2745356"/>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r>
              <a:rPr lang="fi-FI" sz="2000" spc="20" dirty="0"/>
              <a:t>Tia 3</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Google Shape;1088;p59"/>
          <p:cNvSpPr txBox="1"/>
          <p:nvPr/>
        </p:nvSpPr>
        <p:spPr>
          <a:xfrm flipH="1">
            <a:off x="6529728" y="3448699"/>
            <a:ext cx="1460726"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r>
              <a:rPr lang="fi-FI" sz="2000" spc="20" dirty="0"/>
              <a:t>Tia 4</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5" name="Google Shape;1088;p59"/>
          <p:cNvSpPr txBox="1"/>
          <p:nvPr/>
        </p:nvSpPr>
        <p:spPr>
          <a:xfrm flipH="1">
            <a:off x="6512829" y="4107704"/>
            <a:ext cx="1498611"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r>
              <a:rPr lang="fi-FI" sz="2000" spc="20" dirty="0"/>
              <a:t>Tia 2</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6" name="Rectangle: Rounded Corners 15"/>
          <p:cNvSpPr/>
          <p:nvPr/>
        </p:nvSpPr>
        <p:spPr>
          <a:xfrm>
            <a:off x="6444523" y="2602301"/>
            <a:ext cx="1514944" cy="556702"/>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858326" y="1903806"/>
            <a:ext cx="4929123" cy="2760580"/>
            <a:chOff x="858326" y="1903806"/>
            <a:chExt cx="4929123" cy="2760580"/>
          </a:xfrm>
        </p:grpSpPr>
        <p:pic>
          <p:nvPicPr>
            <p:cNvPr id="4" name="Picture 3"/>
            <p:cNvPicPr>
              <a:picLocks noChangeAspect="1"/>
            </p:cNvPicPr>
            <p:nvPr/>
          </p:nvPicPr>
          <p:blipFill rotWithShape="1">
            <a:blip r:embed="rId3"/>
            <a:srcRect t="3578" b="3743"/>
            <a:stretch>
              <a:fillRect/>
            </a:stretch>
          </p:blipFill>
          <p:spPr>
            <a:xfrm>
              <a:off x="858326" y="1903806"/>
              <a:ext cx="4929123" cy="2653436"/>
            </a:xfrm>
            <a:prstGeom prst="rect">
              <a:avLst/>
            </a:prstGeom>
          </p:spPr>
        </p:pic>
        <p:sp>
          <p:nvSpPr>
            <p:cNvPr id="5" name="Rectangle 4"/>
            <p:cNvSpPr/>
            <p:nvPr/>
          </p:nvSpPr>
          <p:spPr>
            <a:xfrm>
              <a:off x="2190561" y="4226043"/>
              <a:ext cx="171639" cy="438343"/>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3" name="Google Shape;1033;p59"/>
          <p:cNvSpPr txBox="1">
            <a:spLocks noGrp="1"/>
          </p:cNvSpPr>
          <p:nvPr>
            <p:ph type="title"/>
          </p:nvPr>
        </p:nvSpPr>
        <p:spPr>
          <a:xfrm>
            <a:off x="293221" y="401945"/>
            <a:ext cx="8522141"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t>Câu 5: </a:t>
            </a:r>
            <a:r>
              <a:rPr lang="en-US" sz="2800" dirty="0"/>
              <a:t>Theo </a:t>
            </a:r>
            <a:r>
              <a:rPr lang="en-US" sz="2800" dirty="0" err="1"/>
              <a:t>định</a:t>
            </a:r>
            <a:r>
              <a:rPr lang="en-US" sz="2800" dirty="0"/>
              <a:t> </a:t>
            </a:r>
            <a:r>
              <a:rPr lang="en-US" sz="2800" dirty="0" err="1"/>
              <a:t>luật</a:t>
            </a:r>
            <a:r>
              <a:rPr lang="en-US" sz="2800" dirty="0"/>
              <a:t> </a:t>
            </a:r>
            <a:r>
              <a:rPr lang="en-US" sz="2800" dirty="0" err="1"/>
              <a:t>khúc</a:t>
            </a:r>
            <a:r>
              <a:rPr lang="en-US" sz="2800" dirty="0"/>
              <a:t> </a:t>
            </a:r>
            <a:r>
              <a:rPr lang="en-US" sz="2800" dirty="0" err="1"/>
              <a:t>xạ</a:t>
            </a:r>
            <a:r>
              <a:rPr lang="en-US" sz="2800" dirty="0"/>
              <a:t> </a:t>
            </a:r>
            <a:r>
              <a:rPr lang="en-US" sz="2800" dirty="0" err="1"/>
              <a:t>thì</a:t>
            </a:r>
            <a:r>
              <a:rPr lang="en-US" sz="2800" dirty="0"/>
              <a:t>:</a:t>
            </a:r>
            <a:endParaRPr sz="2800" dirty="0"/>
          </a:p>
        </p:txBody>
      </p:sp>
      <p:grpSp>
        <p:nvGrpSpPr>
          <p:cNvPr id="1036" name="Google Shape;1036;p59"/>
          <p:cNvGrpSpPr/>
          <p:nvPr/>
        </p:nvGrpSpPr>
        <p:grpSpPr>
          <a:xfrm>
            <a:off x="2484706" y="1511574"/>
            <a:ext cx="4017586" cy="2139934"/>
            <a:chOff x="233350" y="949250"/>
            <a:chExt cx="7137300" cy="3802300"/>
          </a:xfrm>
        </p:grpSpPr>
        <p:sp>
          <p:nvSpPr>
            <p:cNvPr id="1037" name="Google Shape;1037;p59"/>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59"/>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9"/>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9"/>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9"/>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9"/>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9"/>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9"/>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9"/>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59"/>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9"/>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9"/>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9"/>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9"/>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9"/>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9"/>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9"/>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9"/>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9"/>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9"/>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9"/>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9"/>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9"/>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9"/>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9"/>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9"/>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9"/>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9"/>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9"/>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9"/>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9"/>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9"/>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9"/>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9"/>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9"/>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9"/>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9"/>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9"/>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59"/>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9"/>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9"/>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9"/>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9"/>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9"/>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9"/>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9"/>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9"/>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9"/>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9"/>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9"/>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9"/>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8" name="Google Shape;1088;p59"/>
          <p:cNvSpPr txBox="1"/>
          <p:nvPr/>
        </p:nvSpPr>
        <p:spPr>
          <a:xfrm flipH="1">
            <a:off x="1805636" y="1334361"/>
            <a:ext cx="6267364"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giờ</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cũng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khác</a:t>
            </a:r>
            <a:r>
              <a:rPr lang="en-US" sz="2200" dirty="0">
                <a:solidFill>
                  <a:schemeClr val="dk1"/>
                </a:solidFill>
                <a:latin typeface="Arial" panose="020B0604020202020204" pitchFamily="34" charset="0"/>
                <a:cs typeface="Arial" panose="020B0604020202020204" pitchFamily="34" charset="0"/>
              </a:rPr>
              <a:t> 0.</a:t>
            </a:r>
            <a:endParaRPr lang="en-US" sz="2200" dirty="0">
              <a:solidFill>
                <a:schemeClr val="dk1"/>
              </a:solidFill>
              <a:latin typeface="Arial" panose="020B0604020202020204" pitchFamily="34" charset="0"/>
              <a:cs typeface="Arial" panose="020B0604020202020204" pitchFamily="34" charset="0"/>
              <a:sym typeface="Quicksand Medium"/>
            </a:endParaRPr>
          </a:p>
        </p:txBody>
      </p:sp>
      <p:cxnSp>
        <p:nvCxnSpPr>
          <p:cNvPr id="1092" name="Google Shape;1092;p59"/>
          <p:cNvCxnSpPr/>
          <p:nvPr/>
        </p:nvCxnSpPr>
        <p:spPr>
          <a:xfrm flipV="1">
            <a:off x="1071000" y="1599793"/>
            <a:ext cx="689912" cy="87121"/>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3" name="Google Shape;1093;p59"/>
          <p:cNvGrpSpPr/>
          <p:nvPr/>
        </p:nvGrpSpPr>
        <p:grpSpPr>
          <a:xfrm>
            <a:off x="517667" y="1370985"/>
            <a:ext cx="693586" cy="610950"/>
            <a:chOff x="713225" y="1877323"/>
            <a:chExt cx="1047140" cy="922379"/>
          </a:xfrm>
        </p:grpSpPr>
        <p:sp>
          <p:nvSpPr>
            <p:cNvPr id="1094" name="Google Shape;1094;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097" name="Google Shape;1097;p59"/>
          <p:cNvCxnSpPr/>
          <p:nvPr/>
        </p:nvCxnSpPr>
        <p:spPr>
          <a:xfrm flipV="1">
            <a:off x="940807" y="3117861"/>
            <a:ext cx="941887" cy="11752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098" name="Google Shape;1098;p59"/>
          <p:cNvGrpSpPr/>
          <p:nvPr/>
        </p:nvGrpSpPr>
        <p:grpSpPr>
          <a:xfrm>
            <a:off x="517667" y="3730795"/>
            <a:ext cx="693586" cy="610950"/>
            <a:chOff x="713225" y="1877323"/>
            <a:chExt cx="1047140" cy="922379"/>
          </a:xfrm>
        </p:grpSpPr>
        <p:sp>
          <p:nvSpPr>
            <p:cNvPr id="1099" name="Google Shape;109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02" name="Google Shape;1102;p59"/>
          <p:cNvCxnSpPr/>
          <p:nvPr/>
        </p:nvCxnSpPr>
        <p:spPr>
          <a:xfrm rot="10800000" flipV="1">
            <a:off x="1042115" y="2307037"/>
            <a:ext cx="747681" cy="105037"/>
          </a:xfrm>
          <a:prstGeom prst="curvedConnector3">
            <a:avLst>
              <a:gd name="adj1" fmla="val 50000"/>
            </a:avLst>
          </a:prstGeom>
          <a:noFill/>
          <a:ln w="28575" cap="flat" cmpd="sng">
            <a:solidFill>
              <a:schemeClr val="lt2"/>
            </a:solidFill>
            <a:prstDash val="solid"/>
            <a:round/>
            <a:headEnd type="none" w="med" len="med"/>
            <a:tailEnd type="none" w="med" len="med"/>
          </a:ln>
        </p:spPr>
      </p:cxnSp>
      <p:cxnSp>
        <p:nvCxnSpPr>
          <p:cNvPr id="1103" name="Google Shape;1103;p59"/>
          <p:cNvCxnSpPr/>
          <p:nvPr/>
        </p:nvCxnSpPr>
        <p:spPr>
          <a:xfrm rot="10800000" flipV="1">
            <a:off x="1078722" y="3842123"/>
            <a:ext cx="726914" cy="118384"/>
          </a:xfrm>
          <a:prstGeom prst="curvedConnector3">
            <a:avLst>
              <a:gd name="adj1" fmla="val 50000"/>
            </a:avLst>
          </a:prstGeom>
          <a:noFill/>
          <a:ln w="28575" cap="flat" cmpd="sng">
            <a:solidFill>
              <a:schemeClr val="lt2"/>
            </a:solidFill>
            <a:prstDash val="solid"/>
            <a:round/>
            <a:headEnd type="none" w="med" len="med"/>
            <a:tailEnd type="none" w="med" len="med"/>
          </a:ln>
        </p:spPr>
      </p:cxnSp>
      <p:grpSp>
        <p:nvGrpSpPr>
          <p:cNvPr id="1104" name="Google Shape;1104;p59"/>
          <p:cNvGrpSpPr/>
          <p:nvPr/>
        </p:nvGrpSpPr>
        <p:grpSpPr>
          <a:xfrm>
            <a:off x="517667" y="2157588"/>
            <a:ext cx="693586" cy="610950"/>
            <a:chOff x="713225" y="1877323"/>
            <a:chExt cx="1047140" cy="922379"/>
          </a:xfrm>
        </p:grpSpPr>
        <p:sp>
          <p:nvSpPr>
            <p:cNvPr id="1105" name="Google Shape;1105;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59"/>
          <p:cNvGrpSpPr/>
          <p:nvPr/>
        </p:nvGrpSpPr>
        <p:grpSpPr>
          <a:xfrm>
            <a:off x="517667" y="2944191"/>
            <a:ext cx="693586" cy="610950"/>
            <a:chOff x="713225" y="1877323"/>
            <a:chExt cx="1047140" cy="922379"/>
          </a:xfrm>
        </p:grpSpPr>
        <p:sp>
          <p:nvSpPr>
            <p:cNvPr id="1109" name="Google Shape;1109;p59"/>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9"/>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9"/>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1088;p59"/>
          <p:cNvSpPr txBox="1"/>
          <p:nvPr/>
        </p:nvSpPr>
        <p:spPr>
          <a:xfrm flipH="1">
            <a:off x="1789563" y="3042800"/>
            <a:ext cx="7640569"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a:t>
            </a:r>
            <a:r>
              <a:rPr lang="en-GB" sz="2200" dirty="0">
                <a:solidFill>
                  <a:schemeClr val="dk1"/>
                </a:solidFill>
                <a:latin typeface="Arial" panose="020B0604020202020204" pitchFamily="34" charset="0"/>
                <a:cs typeface="Arial" panose="020B0604020202020204" pitchFamily="34" charset="0"/>
                <a:sym typeface="Quicksand"/>
              </a:rPr>
              <a:t> t</a:t>
            </a:r>
            <a:r>
              <a:rPr lang="en-US" sz="2200" dirty="0" err="1">
                <a:solidFill>
                  <a:schemeClr val="dk1"/>
                </a:solidFill>
                <a:latin typeface="Arial" panose="020B0604020202020204" pitchFamily="34" charset="0"/>
                <a:cs typeface="Arial" panose="020B0604020202020204" pitchFamily="34" charset="0"/>
              </a:rPr>
              <a: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và</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tia</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nằm</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trong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cùng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một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mặt</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phẳng</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1" name="Google Shape;1088;p59"/>
          <p:cNvSpPr txBox="1"/>
          <p:nvPr/>
        </p:nvSpPr>
        <p:spPr>
          <a:xfrm flipH="1">
            <a:off x="1760912" y="3710512"/>
            <a:ext cx="6632806" cy="450000"/>
          </a:xfrm>
          <a:prstGeom prst="rect">
            <a:avLst/>
          </a:prstGeom>
          <a:noFill/>
          <a:ln>
            <a:noFill/>
          </a:ln>
        </p:spPr>
        <p:txBody>
          <a:bodyPr spcFirstLastPara="1" wrap="square" lIns="91425" tIns="91425" rIns="91425" bIns="91425" anchor="b" anchorCtr="0">
            <a:noAutofit/>
          </a:bodyPr>
          <a:lstStyle/>
          <a:p>
            <a:r>
              <a:rPr lang="en-GB" sz="2800" b="1" dirty="0">
                <a:solidFill>
                  <a:schemeClr val="dk1"/>
                </a:solidFill>
                <a:latin typeface="Fira Sans Condensed Medium" panose="020B0603050000020004" pitchFamily="34" charset="0"/>
                <a:ea typeface="Quicksand"/>
                <a:cs typeface="Quicksand"/>
                <a:sym typeface="Quicksand"/>
              </a:rPr>
              <a:t>D. </a:t>
            </a:r>
            <a:r>
              <a:rPr lang="vi-VN" sz="2200" dirty="0">
                <a:solidFill>
                  <a:schemeClr val="dk1"/>
                </a:solidFill>
                <a:latin typeface="Arial" panose="020B0604020202020204" pitchFamily="34" charset="0"/>
                <a:cs typeface="Arial" panose="020B0604020202020204" pitchFamily="34" charset="0"/>
              </a:rPr>
              <a:t>góc tới luôn luôn lớn hơn góc khúc xạ.</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4" name="Rectangle: Rounded Corners 13"/>
          <p:cNvSpPr/>
          <p:nvPr/>
        </p:nvSpPr>
        <p:spPr>
          <a:xfrm>
            <a:off x="1784565" y="2883364"/>
            <a:ext cx="7030797" cy="610950"/>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1088;p59"/>
          <p:cNvSpPr txBox="1"/>
          <p:nvPr/>
        </p:nvSpPr>
        <p:spPr>
          <a:xfrm flipH="1">
            <a:off x="1784565" y="2432850"/>
            <a:ext cx="6189952" cy="450000"/>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tới</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bao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thì</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góc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khúc</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xạ</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tăng</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bấy</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nhiêu</a:t>
            </a:r>
            <a:r>
              <a:rPr lang="en-US" sz="2200" dirty="0">
                <a:solidFill>
                  <a:schemeClr val="dk1"/>
                </a:solidFill>
                <a:latin typeface="Arial" panose="020B0604020202020204" pitchFamily="34" charset="0"/>
                <a:cs typeface="Arial" panose="020B0604020202020204" pitchFamily="34" charset="0"/>
              </a:rPr>
              <a:t> </a:t>
            </a:r>
            <a:r>
              <a:rPr lang="en-US" sz="2200" dirty="0" err="1">
                <a:solidFill>
                  <a:schemeClr val="dk1"/>
                </a:solidFill>
                <a:latin typeface="Arial" panose="020B0604020202020204" pitchFamily="34" charset="0"/>
                <a:cs typeface="Arial" panose="020B0604020202020204" pitchFamily="34" charset="0"/>
              </a:rPr>
              <a:t>lần</a:t>
            </a:r>
            <a:r>
              <a:rPr lang="en-US" sz="2200" dirty="0">
                <a:solidFill>
                  <a:schemeClr val="dk1"/>
                </a:solidFill>
                <a:latin typeface="Arial" panose="020B0604020202020204" pitchFamily="34" charset="0"/>
                <a:cs typeface="Arial" panose="020B0604020202020204" pitchFamily="34" charset="0"/>
              </a:rPr>
              <a:t>.</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265" name="Google Shape;1265;p63"/>
          <p:cNvGrpSpPr/>
          <p:nvPr/>
        </p:nvGrpSpPr>
        <p:grpSpPr>
          <a:xfrm>
            <a:off x="2855407" y="1553405"/>
            <a:ext cx="572897" cy="508045"/>
            <a:chOff x="713225" y="1877323"/>
            <a:chExt cx="1047140" cy="928605"/>
          </a:xfrm>
        </p:grpSpPr>
        <p:sp>
          <p:nvSpPr>
            <p:cNvPr id="1266" name="Google Shape;1266;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7" name="Google Shape;1267;p63"/>
            <p:cNvSpPr/>
            <p:nvPr/>
          </p:nvSpPr>
          <p:spPr>
            <a:xfrm>
              <a:off x="1064415" y="2496798"/>
              <a:ext cx="594146" cy="309129"/>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8" name="Google Shape;1268;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63"/>
          <p:cNvGrpSpPr/>
          <p:nvPr/>
        </p:nvGrpSpPr>
        <p:grpSpPr>
          <a:xfrm>
            <a:off x="2831033" y="3137974"/>
            <a:ext cx="572897" cy="504640"/>
            <a:chOff x="713225" y="1877323"/>
            <a:chExt cx="1047140" cy="922379"/>
          </a:xfrm>
        </p:grpSpPr>
        <p:sp>
          <p:nvSpPr>
            <p:cNvPr id="1270" name="Google Shape;1270;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63"/>
          <p:cNvGrpSpPr/>
          <p:nvPr/>
        </p:nvGrpSpPr>
        <p:grpSpPr>
          <a:xfrm>
            <a:off x="5627330" y="1498504"/>
            <a:ext cx="572897" cy="504640"/>
            <a:chOff x="713225" y="1877323"/>
            <a:chExt cx="1047140" cy="922379"/>
          </a:xfrm>
        </p:grpSpPr>
        <p:sp>
          <p:nvSpPr>
            <p:cNvPr id="1274" name="Google Shape;1274;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63"/>
          <p:cNvGrpSpPr/>
          <p:nvPr/>
        </p:nvGrpSpPr>
        <p:grpSpPr>
          <a:xfrm>
            <a:off x="5677962" y="3137972"/>
            <a:ext cx="572897" cy="504640"/>
            <a:chOff x="713225" y="1877323"/>
            <a:chExt cx="1047140" cy="922379"/>
          </a:xfrm>
        </p:grpSpPr>
        <p:sp>
          <p:nvSpPr>
            <p:cNvPr id="1278" name="Google Shape;1278;p63"/>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63"/>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63"/>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1" name="Google Shape;1281;p63" title="Gráfico">
            <a:hlinkClick r:id="rId3"/>
          </p:cNvPr>
          <p:cNvPicPr preferRelativeResize="0"/>
          <p:nvPr/>
        </p:nvPicPr>
        <p:blipFill>
          <a:blip r:embed="rId4"/>
          <a:stretch>
            <a:fillRect/>
          </a:stretch>
        </p:blipFill>
        <p:spPr>
          <a:xfrm>
            <a:off x="3200923" y="1246325"/>
            <a:ext cx="2738256" cy="2779655"/>
          </a:xfrm>
          <a:prstGeom prst="rect">
            <a:avLst/>
          </a:prstGeom>
          <a:noFill/>
          <a:ln>
            <a:noFill/>
          </a:ln>
        </p:spPr>
      </p:pic>
      <p:grpSp>
        <p:nvGrpSpPr>
          <p:cNvPr id="1282" name="Google Shape;1282;p63"/>
          <p:cNvGrpSpPr/>
          <p:nvPr/>
        </p:nvGrpSpPr>
        <p:grpSpPr>
          <a:xfrm>
            <a:off x="3785804" y="1851907"/>
            <a:ext cx="1568475" cy="1568475"/>
            <a:chOff x="5159689" y="1296150"/>
            <a:chExt cx="3044400" cy="3044400"/>
          </a:xfrm>
        </p:grpSpPr>
        <p:grpSp>
          <p:nvGrpSpPr>
            <p:cNvPr id="1283" name="Google Shape;1283;p63"/>
            <p:cNvGrpSpPr/>
            <p:nvPr/>
          </p:nvGrpSpPr>
          <p:grpSpPr>
            <a:xfrm>
              <a:off x="5767453" y="1903914"/>
              <a:ext cx="1828872" cy="1828872"/>
              <a:chOff x="5905932" y="1600182"/>
              <a:chExt cx="1943128" cy="1943128"/>
            </a:xfrm>
          </p:grpSpPr>
          <p:sp>
            <p:nvSpPr>
              <p:cNvPr id="1284" name="Google Shape;1284;p63"/>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63"/>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3"/>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7" name="Google Shape;1287;p63"/>
            <p:cNvGrpSpPr/>
            <p:nvPr/>
          </p:nvGrpSpPr>
          <p:grpSpPr>
            <a:xfrm>
              <a:off x="5159689" y="1296150"/>
              <a:ext cx="3044400" cy="3044400"/>
              <a:chOff x="2550539" y="735313"/>
              <a:chExt cx="3044400" cy="3044400"/>
            </a:xfrm>
          </p:grpSpPr>
          <p:sp>
            <p:nvSpPr>
              <p:cNvPr id="1288" name="Google Shape;1288;p63"/>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3"/>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63"/>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63"/>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3"/>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3"/>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63"/>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3"/>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3"/>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3"/>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3"/>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3"/>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1033;p59"/>
          <p:cNvSpPr txBox="1">
            <a:spLocks noGrp="1"/>
          </p:cNvSpPr>
          <p:nvPr>
            <p:ph type="title"/>
          </p:nvPr>
        </p:nvSpPr>
        <p:spPr>
          <a:xfrm>
            <a:off x="1570" y="520977"/>
            <a:ext cx="9062446" cy="691459"/>
          </a:xfrm>
          <a:prstGeom prst="rect">
            <a:avLst/>
          </a:prstGeom>
        </p:spPr>
        <p:txBody>
          <a:bodyPr spcFirstLastPara="1" wrap="square" lIns="91425" tIns="91425" rIns="91425" bIns="91425" anchor="t" anchorCtr="0">
            <a:noAutofit/>
          </a:bodyPr>
          <a:lstStyle/>
          <a:p>
            <a:pPr algn="l"/>
            <a:r>
              <a:rPr lang="en-GB" sz="2800" dirty="0"/>
              <a:t>Câu 6: </a:t>
            </a:r>
            <a:r>
              <a:rPr lang="vi-VN" sz="2800" dirty="0"/>
              <a:t>Khi ta tăng góc tới, góc khúc xạ biến đổi như thế nào?</a:t>
            </a:r>
            <a:endParaRPr sz="2800" dirty="0"/>
          </a:p>
        </p:txBody>
      </p:sp>
      <p:sp>
        <p:nvSpPr>
          <p:cNvPr id="6" name="Google Shape;1088;p59"/>
          <p:cNvSpPr txBox="1"/>
          <p:nvPr/>
        </p:nvSpPr>
        <p:spPr>
          <a:xfrm flipH="1">
            <a:off x="196277" y="182967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giảm</a:t>
            </a:r>
            <a:r>
              <a:rPr lang="en-US" sz="2000" spc="20" dirty="0"/>
              <a:t>.</a:t>
            </a:r>
            <a:endParaRPr lang="en-US" sz="2000" spc="20" dirty="0">
              <a:sym typeface="Quicksand Medium"/>
            </a:endParaRPr>
          </a:p>
        </p:txBody>
      </p:sp>
      <p:sp>
        <p:nvSpPr>
          <p:cNvPr id="7" name="Google Shape;1088;p59"/>
          <p:cNvSpPr txBox="1"/>
          <p:nvPr/>
        </p:nvSpPr>
        <p:spPr>
          <a:xfrm flipH="1">
            <a:off x="270054" y="3455430"/>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không</a:t>
            </a:r>
            <a:r>
              <a:rPr lang="en-US" sz="2000" spc="20" dirty="0"/>
              <a:t> </a:t>
            </a:r>
            <a:r>
              <a:rPr lang="en-US" sz="2000" spc="20" dirty="0" err="1"/>
              <a:t>đổi</a:t>
            </a:r>
            <a:r>
              <a:rPr lang="en-US" sz="2000" spc="20" dirty="0"/>
              <a:t>.</a:t>
            </a:r>
            <a:endParaRPr lang="en-US" sz="2000" spc="20" dirty="0">
              <a:sym typeface="Quicksand Medium"/>
            </a:endParaRPr>
          </a:p>
        </p:txBody>
      </p:sp>
      <p:sp>
        <p:nvSpPr>
          <p:cNvPr id="8" name="Google Shape;1088;p59"/>
          <p:cNvSpPr txBox="1"/>
          <p:nvPr/>
        </p:nvSpPr>
        <p:spPr>
          <a:xfrm flipH="1">
            <a:off x="6181933" y="1774769"/>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a:t>
            </a:r>
            <a:endParaRPr lang="en-US" sz="2000" spc="20" dirty="0">
              <a:sym typeface="Quicksand Medium"/>
            </a:endParaRPr>
          </a:p>
        </p:txBody>
      </p:sp>
      <p:sp>
        <p:nvSpPr>
          <p:cNvPr id="9" name="Google Shape;1088;p59"/>
          <p:cNvSpPr txBox="1"/>
          <p:nvPr/>
        </p:nvSpPr>
        <p:spPr>
          <a:xfrm flipH="1">
            <a:off x="6195161" y="3476889"/>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tăng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r>
              <a:rPr lang="en-US" sz="2000" spc="20" dirty="0"/>
              <a:t> </a:t>
            </a:r>
            <a:r>
              <a:rPr lang="en-US" sz="2000" spc="20" dirty="0" err="1"/>
              <a:t>tăng</a:t>
            </a:r>
            <a:r>
              <a:rPr lang="en-US" sz="2000" spc="20" dirty="0"/>
              <a:t> </a:t>
            </a:r>
            <a:r>
              <a:rPr lang="en-US" sz="2000" spc="20" dirty="0" err="1"/>
              <a:t>hoặc</a:t>
            </a:r>
            <a:r>
              <a:rPr lang="en-US" sz="2000" spc="20" dirty="0"/>
              <a:t> </a:t>
            </a:r>
            <a:r>
              <a:rPr lang="en-US" sz="2000" spc="20" dirty="0" err="1"/>
              <a:t>giảm</a:t>
            </a:r>
            <a:endParaRPr lang="en-US" sz="2200" dirty="0">
              <a:solidFill>
                <a:schemeClr val="dk1"/>
              </a:solidFill>
              <a:latin typeface="Arial" panose="020B0604020202020204" pitchFamily="34" charset="0"/>
              <a:cs typeface="Arial" panose="020B0604020202020204" pitchFamily="34" charset="0"/>
              <a:sym typeface="Quicksand Medium"/>
            </a:endParaRPr>
          </a:p>
        </p:txBody>
      </p:sp>
      <p:sp>
        <p:nvSpPr>
          <p:cNvPr id="10" name="Rectangle: Rounded Corners 9"/>
          <p:cNvSpPr/>
          <p:nvPr/>
        </p:nvSpPr>
        <p:spPr>
          <a:xfrm>
            <a:off x="5554133" y="1409718"/>
            <a:ext cx="3241032" cy="1409393"/>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pSp>
        <p:nvGrpSpPr>
          <p:cNvPr id="426" name="Google Shape;426;p36"/>
          <p:cNvGrpSpPr/>
          <p:nvPr/>
        </p:nvGrpSpPr>
        <p:grpSpPr>
          <a:xfrm>
            <a:off x="275721" y="295864"/>
            <a:ext cx="258628" cy="258711"/>
            <a:chOff x="4370700" y="733563"/>
            <a:chExt cx="546550" cy="546727"/>
          </a:xfrm>
        </p:grpSpPr>
        <p:sp>
          <p:nvSpPr>
            <p:cNvPr id="427"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36"/>
          <p:cNvGrpSpPr/>
          <p:nvPr/>
        </p:nvGrpSpPr>
        <p:grpSpPr>
          <a:xfrm>
            <a:off x="8559616" y="4727387"/>
            <a:ext cx="258628" cy="258711"/>
            <a:chOff x="4370700" y="733563"/>
            <a:chExt cx="546550" cy="546727"/>
          </a:xfrm>
        </p:grpSpPr>
        <p:sp>
          <p:nvSpPr>
            <p:cNvPr id="434" name="Google Shape;434;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36"/>
          <p:cNvGrpSpPr/>
          <p:nvPr/>
        </p:nvGrpSpPr>
        <p:grpSpPr>
          <a:xfrm>
            <a:off x="866132" y="3746646"/>
            <a:ext cx="475608" cy="475817"/>
            <a:chOff x="4370700" y="733563"/>
            <a:chExt cx="546550" cy="546727"/>
          </a:xfrm>
        </p:grpSpPr>
        <p:sp>
          <p:nvSpPr>
            <p:cNvPr id="441" name="Google Shape;441;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49;p16"/>
          <p:cNvSpPr txBox="1"/>
          <p:nvPr/>
        </p:nvSpPr>
        <p:spPr>
          <a:xfrm>
            <a:off x="1898788" y="1556188"/>
            <a:ext cx="7161391" cy="608800"/>
          </a:xfrm>
          <a:prstGeom prst="rect">
            <a:avLst/>
          </a:prstGeom>
          <a:noFill/>
          <a:ln>
            <a:noFill/>
          </a:ln>
        </p:spPr>
        <p:txBody>
          <a:bodyPr spcFirstLastPara="1" wrap="square" lIns="121900" tIns="121900" rIns="121900" bIns="121900" anchor="b" anchorCtr="0">
            <a:noAutofit/>
          </a:bodyPr>
          <a:lstStyle/>
          <a:p>
            <a:pPr defTabSz="1219200"/>
            <a:r>
              <a:rPr lang="vi-VN" sz="2600" dirty="0">
                <a:solidFill>
                  <a:schemeClr val="accent1">
                    <a:lumMod val="75000"/>
                  </a:schemeClr>
                </a:solidFill>
                <a:latin typeface="Fira Sans Condensed Medium" panose="020B0603050000020004" pitchFamily="34" charset="0"/>
              </a:rPr>
              <a:t>Thực hiện được thí nghiệm để rút ra và phát biểu được định luật khúc xạ ánh sáng. </a:t>
            </a:r>
            <a:endParaRPr lang="en-US" sz="2600" b="1" kern="0" dirty="0">
              <a:solidFill>
                <a:schemeClr val="accent1">
                  <a:lumMod val="75000"/>
                </a:schemeClr>
              </a:solidFill>
              <a:latin typeface="Fira Sans Condensed Medium" panose="020B0603050000020004" pitchFamily="34" charset="0"/>
            </a:endParaRPr>
          </a:p>
        </p:txBody>
      </p:sp>
      <p:sp>
        <p:nvSpPr>
          <p:cNvPr id="49" name="Google Shape;152;p16"/>
          <p:cNvSpPr/>
          <p:nvPr/>
        </p:nvSpPr>
        <p:spPr>
          <a:xfrm>
            <a:off x="736056" y="1235604"/>
            <a:ext cx="959600" cy="959600"/>
          </a:xfrm>
          <a:prstGeom prst="roundRect">
            <a:avLst>
              <a:gd name="adj" fmla="val 16667"/>
            </a:avLst>
          </a:prstGeom>
          <a:solidFill>
            <a:schemeClr val="accent1">
              <a:alpha val="55000"/>
            </a:schemeClr>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0" name="Google Shape;153;p16"/>
          <p:cNvCxnSpPr/>
          <p:nvPr/>
        </p:nvCxnSpPr>
        <p:spPr>
          <a:xfrm>
            <a:off x="1649936" y="2094552"/>
            <a:ext cx="6991144" cy="0"/>
          </a:xfrm>
          <a:prstGeom prst="straightConnector1">
            <a:avLst/>
          </a:prstGeom>
          <a:noFill/>
          <a:ln w="19050" cap="flat" cmpd="sng">
            <a:solidFill>
              <a:schemeClr val="accent1"/>
            </a:solidFill>
            <a:prstDash val="solid"/>
            <a:round/>
            <a:headEnd type="none" w="med" len="med"/>
            <a:tailEnd type="none" w="med" len="med"/>
          </a:ln>
        </p:spPr>
      </p:cxnSp>
      <p:sp>
        <p:nvSpPr>
          <p:cNvPr id="52" name="Google Shape;158;p16"/>
          <p:cNvSpPr/>
          <p:nvPr/>
        </p:nvSpPr>
        <p:spPr>
          <a:xfrm>
            <a:off x="736055" y="2424810"/>
            <a:ext cx="959600" cy="959600"/>
          </a:xfrm>
          <a:prstGeom prst="roundRect">
            <a:avLst>
              <a:gd name="adj" fmla="val 16667"/>
            </a:avLst>
          </a:prstGeom>
          <a:solidFill>
            <a:schemeClr val="accent2">
              <a:alpha val="79000"/>
            </a:schemeClr>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53" name="Google Shape;159;p16"/>
          <p:cNvCxnSpPr/>
          <p:nvPr/>
        </p:nvCxnSpPr>
        <p:spPr>
          <a:xfrm>
            <a:off x="1640791" y="3324140"/>
            <a:ext cx="7000288" cy="0"/>
          </a:xfrm>
          <a:prstGeom prst="straightConnector1">
            <a:avLst/>
          </a:prstGeom>
          <a:noFill/>
          <a:ln w="19050" cap="flat" cmpd="sng">
            <a:solidFill>
              <a:schemeClr val="accent2"/>
            </a:solidFill>
            <a:prstDash val="solid"/>
            <a:round/>
            <a:headEnd type="none" w="med" len="med"/>
            <a:tailEnd type="none" w="med" len="med"/>
          </a:ln>
        </p:spPr>
      </p:cxnSp>
      <p:sp>
        <p:nvSpPr>
          <p:cNvPr id="54" name="TextBox 53"/>
          <p:cNvSpPr txBox="1"/>
          <p:nvPr/>
        </p:nvSpPr>
        <p:spPr>
          <a:xfrm>
            <a:off x="2186792" y="219941"/>
            <a:ext cx="4262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spc="-150" dirty="0">
                <a:solidFill>
                  <a:srgbClr val="001331"/>
                </a:solidFill>
                <a:latin typeface="Fira Sans Black" panose="020B0A03050000020004" pitchFamily="34" charset="0"/>
              </a:rPr>
              <a:t>MỤC TIÊU</a:t>
            </a:r>
            <a:endParaRPr kumimoji="0" lang="en-US" sz="48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grpSp>
        <p:nvGrpSpPr>
          <p:cNvPr id="388" name="Group 387"/>
          <p:cNvGrpSpPr/>
          <p:nvPr/>
        </p:nvGrpSpPr>
        <p:grpSpPr>
          <a:xfrm>
            <a:off x="1898788" y="2230296"/>
            <a:ext cx="6790142" cy="1164280"/>
            <a:chOff x="1898789" y="2873222"/>
            <a:chExt cx="6790142" cy="1164280"/>
          </a:xfrm>
        </p:grpSpPr>
        <p:sp>
          <p:nvSpPr>
            <p:cNvPr id="51" name="Google Shape;155;p16"/>
            <p:cNvSpPr txBox="1"/>
            <p:nvPr/>
          </p:nvSpPr>
          <p:spPr>
            <a:xfrm>
              <a:off x="1898789" y="3428702"/>
              <a:ext cx="6790142" cy="608800"/>
            </a:xfrm>
            <a:prstGeom prst="rect">
              <a:avLst/>
            </a:prstGeom>
            <a:noFill/>
            <a:ln>
              <a:noFill/>
            </a:ln>
          </p:spPr>
          <p:txBody>
            <a:bodyPr spcFirstLastPara="1" wrap="square" lIns="121900" tIns="121900" rIns="121900" bIns="121900" anchor="b"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r>
                <a:rPr lang="en-US" sz="2600" b="1" kern="0" dirty="0" err="1">
                  <a:solidFill>
                    <a:srgbClr val="27C2A4"/>
                  </a:solidFill>
                  <a:latin typeface="Fira Sans Condensed Medium" panose="020B0603050000020004" pitchFamily="34" charset="0"/>
                </a:rPr>
                <a:t>Vận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dụng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được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biểu</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thức</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trong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một</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số</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trường</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hợp</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đơn</a:t>
              </a:r>
              <a:r>
                <a:rPr lang="en-US" sz="2600" b="1" kern="0" dirty="0">
                  <a:solidFill>
                    <a:srgbClr val="27C2A4"/>
                  </a:solidFill>
                  <a:latin typeface="Fira Sans Condensed Medium" panose="020B0603050000020004" pitchFamily="34" charset="0"/>
                </a:rPr>
                <a:t> </a:t>
              </a:r>
              <a:r>
                <a:rPr lang="en-US" sz="2600" b="1" kern="0" dirty="0" err="1">
                  <a:solidFill>
                    <a:srgbClr val="27C2A4"/>
                  </a:solidFill>
                  <a:latin typeface="Fira Sans Condensed Medium" panose="020B0603050000020004" pitchFamily="34" charset="0"/>
                </a:rPr>
                <a:t>giản</a:t>
              </a:r>
              <a:r>
                <a:rPr lang="en-US" sz="2600" b="1" kern="0" dirty="0">
                  <a:solidFill>
                    <a:srgbClr val="27C2A4"/>
                  </a:solidFill>
                  <a:latin typeface="Fira Sans Condensed Medium" panose="020B0603050000020004" pitchFamily="34" charset="0"/>
                </a:rPr>
                <a:t>. </a:t>
              </a:r>
              <a:endParaRPr sz="2600" b="1" kern="0" dirty="0">
                <a:solidFill>
                  <a:srgbClr val="27C2A4"/>
                </a:solidFill>
                <a:latin typeface="Fira Sans Condensed Medium" panose="020B0603050000020004" pitchFamily="34" charset="0"/>
                <a:sym typeface="Fira Sans Extra Condensed Medium"/>
              </a:endParaRPr>
            </a:p>
          </p:txBody>
        </p:sp>
        <p:graphicFrame>
          <p:nvGraphicFramePr>
            <p:cNvPr id="384" name="Object 383"/>
            <p:cNvGraphicFramePr>
              <a:graphicFrameLocks noChangeAspect="1"/>
            </p:cNvGraphicFramePr>
            <p:nvPr>
              <p:extLst>
                <p:ext uri="{D42A27DB-BD31-4B8C-83A1-F6EECF244321}">
                  <p14:modId xmlns:p14="http://schemas.microsoft.com/office/powerpoint/2010/main" val="1352517686"/>
                </p:ext>
              </p:extLst>
            </p:nvPr>
          </p:nvGraphicFramePr>
          <p:xfrm>
            <a:off x="5838060" y="2873222"/>
            <a:ext cx="1222100" cy="778172"/>
          </p:xfrm>
          <a:graphic>
            <a:graphicData uri="http://schemas.openxmlformats.org/presentationml/2006/ole">
              <mc:AlternateContent xmlns:mc="http://schemas.openxmlformats.org/markup-compatibility/2006">
                <mc:Choice xmlns:v="urn:schemas-microsoft-com:vml" Requires="v">
                  <p:oleObj spid="_x0000_s1032" name="Equation" r:id="rId4" imgW="19202400" imgH="11582400" progId="Equation.DSMT4">
                    <p:embed/>
                  </p:oleObj>
                </mc:Choice>
                <mc:Fallback>
                  <p:oleObj name="Equation" r:id="rId4" imgW="19202400" imgH="11582400" progId="Equation.DSMT4">
                    <p:embed/>
                    <p:pic>
                      <p:nvPicPr>
                        <p:cNvPr id="0" name="Object 383"/>
                        <p:cNvPicPr/>
                        <p:nvPr/>
                      </p:nvPicPr>
                      <p:blipFill>
                        <a:blip r:embed="rId5"/>
                        <a:stretch>
                          <a:fillRect/>
                        </a:stretch>
                      </p:blipFill>
                      <p:spPr>
                        <a:xfrm>
                          <a:off x="5838060" y="2873222"/>
                          <a:ext cx="1222100" cy="778172"/>
                        </a:xfrm>
                        <a:prstGeom prst="rect">
                          <a:avLst/>
                        </a:prstGeom>
                      </p:spPr>
                    </p:pic>
                  </p:oleObj>
                </mc:Fallback>
              </mc:AlternateContent>
            </a:graphicData>
          </a:graphic>
        </p:graphicFrame>
      </p:grpSp>
      <p:grpSp>
        <p:nvGrpSpPr>
          <p:cNvPr id="390" name="Google Shape;426;p36"/>
          <p:cNvGrpSpPr/>
          <p:nvPr/>
        </p:nvGrpSpPr>
        <p:grpSpPr>
          <a:xfrm>
            <a:off x="5895846" y="3278679"/>
            <a:ext cx="258628" cy="258711"/>
            <a:chOff x="4370700" y="733563"/>
            <a:chExt cx="546550" cy="546727"/>
          </a:xfrm>
        </p:grpSpPr>
        <p:sp>
          <p:nvSpPr>
            <p:cNvPr id="391" name="Google Shape;427;p36"/>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428;p36"/>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429;p36"/>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430;p36"/>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431;p36"/>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432;p36"/>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149;p16"/>
          <p:cNvSpPr txBox="1"/>
          <p:nvPr/>
        </p:nvSpPr>
        <p:spPr>
          <a:xfrm>
            <a:off x="1898787" y="3957344"/>
            <a:ext cx="7161391" cy="608800"/>
          </a:xfrm>
          <a:prstGeom prst="rect">
            <a:avLst/>
          </a:prstGeom>
          <a:noFill/>
          <a:ln>
            <a:noFill/>
          </a:ln>
        </p:spPr>
        <p:txBody>
          <a:bodyPr spcFirstLastPara="1" wrap="square" lIns="121900" tIns="121900" rIns="121900" bIns="121900" anchor="b" anchorCtr="0">
            <a:noAutofit/>
          </a:bodyPr>
          <a:lstStyle/>
          <a:p>
            <a:pPr defTabSz="1219200"/>
            <a:r>
              <a:rPr lang="vi-VN" sz="2600" dirty="0">
                <a:solidFill>
                  <a:schemeClr val="accent5">
                    <a:lumMod val="75000"/>
                  </a:schemeClr>
                </a:solidFill>
                <a:latin typeface="Fira Sans Condensed Medium" panose="020B0603050000020004" pitchFamily="34" charset="0"/>
              </a:rPr>
              <a:t>Vận dụng kiến thức về sự khúc xạ ánh sáng, giải thích được một số hiện tượng đơn giản</a:t>
            </a:r>
            <a:r>
              <a:rPr lang="en-US" sz="2600" dirty="0">
                <a:solidFill>
                  <a:schemeClr val="accent5">
                    <a:lumMod val="75000"/>
                  </a:schemeClr>
                </a:solidFill>
                <a:latin typeface="Fira Sans Condensed Medium" panose="020B0603050000020004" pitchFamily="34" charset="0"/>
              </a:rPr>
              <a:t>.</a:t>
            </a:r>
            <a:endParaRPr lang="en-US" sz="2600" b="1" kern="0" dirty="0">
              <a:solidFill>
                <a:schemeClr val="accent5">
                  <a:lumMod val="75000"/>
                </a:schemeClr>
              </a:solidFill>
              <a:latin typeface="Fira Sans Condensed Medium" panose="020B0603050000020004" pitchFamily="34" charset="0"/>
            </a:endParaRPr>
          </a:p>
        </p:txBody>
      </p:sp>
      <p:sp>
        <p:nvSpPr>
          <p:cNvPr id="448" name="Google Shape;152;p16"/>
          <p:cNvSpPr/>
          <p:nvPr/>
        </p:nvSpPr>
        <p:spPr>
          <a:xfrm>
            <a:off x="736055" y="3636760"/>
            <a:ext cx="959600" cy="959600"/>
          </a:xfrm>
          <a:prstGeom prst="roundRect">
            <a:avLst>
              <a:gd name="adj" fmla="val 16667"/>
            </a:avLst>
          </a:prstGeom>
          <a:solidFill>
            <a:srgbClr val="FFD67E"/>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GB"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rPr>
              <a:t>03</a:t>
            </a:r>
            <a:endParaRPr kumimoji="0" sz="4000" b="0" i="0" u="none" strike="noStrike" kern="0" cap="none" spc="0" normalizeH="0" baseline="0" noProof="0" dirty="0">
              <a:ln>
                <a:noFill/>
              </a:ln>
              <a:solidFill>
                <a:schemeClr val="tx1">
                  <a:lumMod val="50000"/>
                </a:schemeClr>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449" name="Google Shape;153;p16"/>
          <p:cNvCxnSpPr/>
          <p:nvPr/>
        </p:nvCxnSpPr>
        <p:spPr>
          <a:xfrm>
            <a:off x="1649935" y="4495708"/>
            <a:ext cx="6991144" cy="0"/>
          </a:xfrm>
          <a:prstGeom prst="straightConnector1">
            <a:avLst/>
          </a:prstGeom>
          <a:noFill/>
          <a:ln w="19050" cap="flat" cmpd="sng">
            <a:solidFill>
              <a:srgbClr val="FFD67E"/>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left)">
                                      <p:cBhvr>
                                        <p:cTn id="18" dur="500"/>
                                        <p:tgtEl>
                                          <p:spTgt spid="50"/>
                                        </p:tgtEl>
                                      </p:cBhvr>
                                    </p:animEffect>
                                  </p:childTnLst>
                                </p:cTn>
                              </p:par>
                              <p:par>
                                <p:cTn id="19" presetID="14" presetClass="entr" presetSubtype="10" fill="hold" grpId="0" nodeType="withEffect">
                                  <p:stCondLst>
                                    <p:cond delay="25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53"/>
                                        </p:tgtEl>
                                        <p:attrNameLst>
                                          <p:attrName>style.visibility</p:attrName>
                                        </p:attrNameLst>
                                      </p:cBhvr>
                                      <p:to>
                                        <p:strVal val="visible"/>
                                      </p:to>
                                    </p:set>
                                    <p:anim calcmode="lin" valueType="num">
                                      <p:cBhvr>
                                        <p:cTn id="32" dur="500" fill="hold"/>
                                        <p:tgtEl>
                                          <p:spTgt spid="53"/>
                                        </p:tgtEl>
                                        <p:attrNameLst>
                                          <p:attrName>ppt_w</p:attrName>
                                        </p:attrNameLst>
                                      </p:cBhvr>
                                      <p:tavLst>
                                        <p:tav tm="0">
                                          <p:val>
                                            <p:fltVal val="0"/>
                                          </p:val>
                                        </p:tav>
                                        <p:tav tm="100000">
                                          <p:val>
                                            <p:strVal val="#ppt_w"/>
                                          </p:val>
                                        </p:tav>
                                      </p:tavLst>
                                    </p:anim>
                                    <p:anim calcmode="lin" valueType="num">
                                      <p:cBhvr>
                                        <p:cTn id="33" dur="500" fill="hold"/>
                                        <p:tgtEl>
                                          <p:spTgt spid="53"/>
                                        </p:tgtEl>
                                        <p:attrNameLst>
                                          <p:attrName>ppt_h</p:attrName>
                                        </p:attrNameLst>
                                      </p:cBhvr>
                                      <p:tavLst>
                                        <p:tav tm="0">
                                          <p:val>
                                            <p:fltVal val="0"/>
                                          </p:val>
                                        </p:tav>
                                        <p:tav tm="100000">
                                          <p:val>
                                            <p:strVal val="#ppt_h"/>
                                          </p:val>
                                        </p:tav>
                                      </p:tavLst>
                                    </p:anim>
                                    <p:animEffect transition="in" filter="fade">
                                      <p:cBhvr>
                                        <p:cTn id="34" dur="500"/>
                                        <p:tgtEl>
                                          <p:spTgt spid="53"/>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388"/>
                                        </p:tgtEl>
                                        <p:attrNameLst>
                                          <p:attrName>style.visibility</p:attrName>
                                        </p:attrNameLst>
                                      </p:cBhvr>
                                      <p:to>
                                        <p:strVal val="visible"/>
                                      </p:to>
                                    </p:set>
                                    <p:anim calcmode="lin" valueType="num">
                                      <p:cBhvr>
                                        <p:cTn id="38" dur="500" fill="hold"/>
                                        <p:tgtEl>
                                          <p:spTgt spid="388"/>
                                        </p:tgtEl>
                                        <p:attrNameLst>
                                          <p:attrName>ppt_w</p:attrName>
                                        </p:attrNameLst>
                                      </p:cBhvr>
                                      <p:tavLst>
                                        <p:tav tm="0">
                                          <p:val>
                                            <p:fltVal val="0"/>
                                          </p:val>
                                        </p:tav>
                                        <p:tav tm="100000">
                                          <p:val>
                                            <p:strVal val="#ppt_w"/>
                                          </p:val>
                                        </p:tav>
                                      </p:tavLst>
                                    </p:anim>
                                    <p:anim calcmode="lin" valueType="num">
                                      <p:cBhvr>
                                        <p:cTn id="39" dur="500" fill="hold"/>
                                        <p:tgtEl>
                                          <p:spTgt spid="388"/>
                                        </p:tgtEl>
                                        <p:attrNameLst>
                                          <p:attrName>ppt_h</p:attrName>
                                        </p:attrNameLst>
                                      </p:cBhvr>
                                      <p:tavLst>
                                        <p:tav tm="0">
                                          <p:val>
                                            <p:fltVal val="0"/>
                                          </p:val>
                                        </p:tav>
                                        <p:tav tm="100000">
                                          <p:val>
                                            <p:strVal val="#ppt_h"/>
                                          </p:val>
                                        </p:tav>
                                      </p:tavLst>
                                    </p:anim>
                                    <p:animEffect transition="in" filter="fade">
                                      <p:cBhvr>
                                        <p:cTn id="40" dur="500"/>
                                        <p:tgtEl>
                                          <p:spTgt spid="38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48"/>
                                        </p:tgtEl>
                                        <p:attrNameLst>
                                          <p:attrName>style.visibility</p:attrName>
                                        </p:attrNameLst>
                                      </p:cBhvr>
                                      <p:to>
                                        <p:strVal val="visible"/>
                                      </p:to>
                                    </p:set>
                                    <p:anim calcmode="lin" valueType="num">
                                      <p:cBhvr>
                                        <p:cTn id="45" dur="500" fill="hold"/>
                                        <p:tgtEl>
                                          <p:spTgt spid="448"/>
                                        </p:tgtEl>
                                        <p:attrNameLst>
                                          <p:attrName>ppt_w</p:attrName>
                                        </p:attrNameLst>
                                      </p:cBhvr>
                                      <p:tavLst>
                                        <p:tav tm="0">
                                          <p:val>
                                            <p:fltVal val="0"/>
                                          </p:val>
                                        </p:tav>
                                        <p:tav tm="100000">
                                          <p:val>
                                            <p:strVal val="#ppt_w"/>
                                          </p:val>
                                        </p:tav>
                                      </p:tavLst>
                                    </p:anim>
                                    <p:anim calcmode="lin" valueType="num">
                                      <p:cBhvr>
                                        <p:cTn id="46" dur="500" fill="hold"/>
                                        <p:tgtEl>
                                          <p:spTgt spid="448"/>
                                        </p:tgtEl>
                                        <p:attrNameLst>
                                          <p:attrName>ppt_h</p:attrName>
                                        </p:attrNameLst>
                                      </p:cBhvr>
                                      <p:tavLst>
                                        <p:tav tm="0">
                                          <p:val>
                                            <p:fltVal val="0"/>
                                          </p:val>
                                        </p:tav>
                                        <p:tav tm="100000">
                                          <p:val>
                                            <p:strVal val="#ppt_h"/>
                                          </p:val>
                                        </p:tav>
                                      </p:tavLst>
                                    </p:anim>
                                    <p:animEffect transition="in" filter="fade">
                                      <p:cBhvr>
                                        <p:cTn id="47" dur="500"/>
                                        <p:tgtEl>
                                          <p:spTgt spid="448"/>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449"/>
                                        </p:tgtEl>
                                        <p:attrNameLst>
                                          <p:attrName>style.visibility</p:attrName>
                                        </p:attrNameLst>
                                      </p:cBhvr>
                                      <p:to>
                                        <p:strVal val="visible"/>
                                      </p:to>
                                    </p:set>
                                    <p:animEffect transition="in" filter="wipe(left)">
                                      <p:cBhvr>
                                        <p:cTn id="51" dur="500"/>
                                        <p:tgtEl>
                                          <p:spTgt spid="449"/>
                                        </p:tgtEl>
                                      </p:cBhvr>
                                    </p:animEffect>
                                  </p:childTnLst>
                                </p:cTn>
                              </p:par>
                              <p:par>
                                <p:cTn id="52" presetID="14" presetClass="entr" presetSubtype="10" fill="hold" grpId="0" nodeType="withEffect">
                                  <p:stCondLst>
                                    <p:cond delay="250"/>
                                  </p:stCondLst>
                                  <p:childTnLst>
                                    <p:set>
                                      <p:cBhvr>
                                        <p:cTn id="53" dur="1" fill="hold">
                                          <p:stCondLst>
                                            <p:cond delay="0"/>
                                          </p:stCondLst>
                                        </p:cTn>
                                        <p:tgtEl>
                                          <p:spTgt spid="447"/>
                                        </p:tgtEl>
                                        <p:attrNameLst>
                                          <p:attrName>style.visibility</p:attrName>
                                        </p:attrNameLst>
                                      </p:cBhvr>
                                      <p:to>
                                        <p:strVal val="visible"/>
                                      </p:to>
                                    </p:set>
                                    <p:animEffect transition="in" filter="randombar(horizontal)">
                                      <p:cBhvr>
                                        <p:cTn id="54" dur="500"/>
                                        <p:tgtEl>
                                          <p:spTgt spid="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2" grpId="0" animBg="1"/>
      <p:bldP spid="54" grpId="0"/>
      <p:bldP spid="447" grpId="0"/>
      <p:bldP spid="44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1"/>
          <p:cNvSpPr/>
          <p:nvPr/>
        </p:nvSpPr>
        <p:spPr>
          <a:xfrm>
            <a:off x="3432342" y="1735016"/>
            <a:ext cx="2279315" cy="242560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38100" cap="flat" cmpd="sng">
            <a:solidFill>
              <a:schemeClr val="lt2"/>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6" name="Google Shape;1196;p61"/>
          <p:cNvGrpSpPr/>
          <p:nvPr/>
        </p:nvGrpSpPr>
        <p:grpSpPr>
          <a:xfrm>
            <a:off x="3788994" y="2133261"/>
            <a:ext cx="1566009" cy="2244650"/>
            <a:chOff x="3550325" y="539500"/>
            <a:chExt cx="2259102" cy="3238099"/>
          </a:xfrm>
        </p:grpSpPr>
        <p:sp>
          <p:nvSpPr>
            <p:cNvPr id="1197" name="Google Shape;1197;p61"/>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1"/>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1"/>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1"/>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1"/>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1"/>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1"/>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1"/>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1"/>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1"/>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1"/>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1"/>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1"/>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1"/>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1"/>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1"/>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1"/>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1"/>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p61"/>
          <p:cNvGrpSpPr/>
          <p:nvPr/>
        </p:nvGrpSpPr>
        <p:grpSpPr>
          <a:xfrm>
            <a:off x="3489383" y="1953604"/>
            <a:ext cx="432316" cy="380808"/>
            <a:chOff x="713225" y="1877323"/>
            <a:chExt cx="1047140" cy="922379"/>
          </a:xfrm>
        </p:grpSpPr>
        <p:sp>
          <p:nvSpPr>
            <p:cNvPr id="1216" name="Google Shape;1216;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61"/>
          <p:cNvGrpSpPr/>
          <p:nvPr/>
        </p:nvGrpSpPr>
        <p:grpSpPr>
          <a:xfrm>
            <a:off x="3331035" y="3155042"/>
            <a:ext cx="432316" cy="380808"/>
            <a:chOff x="713225" y="1877323"/>
            <a:chExt cx="1047140" cy="922379"/>
          </a:xfrm>
        </p:grpSpPr>
        <p:sp>
          <p:nvSpPr>
            <p:cNvPr id="1220" name="Google Shape;1220;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3" name="Google Shape;1223;p61"/>
          <p:cNvGrpSpPr/>
          <p:nvPr/>
        </p:nvGrpSpPr>
        <p:grpSpPr>
          <a:xfrm>
            <a:off x="5255609" y="1923620"/>
            <a:ext cx="432316" cy="380808"/>
            <a:chOff x="713225" y="1877323"/>
            <a:chExt cx="1047140" cy="922379"/>
          </a:xfrm>
        </p:grpSpPr>
        <p:sp>
          <p:nvSpPr>
            <p:cNvPr id="1224" name="Google Shape;1224;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7" name="Google Shape;1227;p61"/>
          <p:cNvGrpSpPr/>
          <p:nvPr/>
        </p:nvGrpSpPr>
        <p:grpSpPr>
          <a:xfrm>
            <a:off x="5359835" y="3193583"/>
            <a:ext cx="432316" cy="380808"/>
            <a:chOff x="713225" y="1877323"/>
            <a:chExt cx="1047140" cy="922379"/>
          </a:xfrm>
        </p:grpSpPr>
        <p:sp>
          <p:nvSpPr>
            <p:cNvPr id="1228" name="Google Shape;1228;p61"/>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1"/>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1"/>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033;p59"/>
          <p:cNvSpPr txBox="1">
            <a:spLocks noGrp="1"/>
          </p:cNvSpPr>
          <p:nvPr>
            <p:ph type="title"/>
          </p:nvPr>
        </p:nvSpPr>
        <p:spPr>
          <a:xfrm>
            <a:off x="293221" y="401945"/>
            <a:ext cx="8522141" cy="989442"/>
          </a:xfrm>
          <a:prstGeom prst="rect">
            <a:avLst/>
          </a:prstGeom>
        </p:spPr>
        <p:txBody>
          <a:bodyPr spcFirstLastPara="1" wrap="square" lIns="91425" tIns="91425" rIns="91425" bIns="91425" anchor="t" anchorCtr="0">
            <a:noAutofit/>
          </a:bodyPr>
          <a:lstStyle/>
          <a:p>
            <a:pPr algn="l"/>
            <a:r>
              <a:rPr lang="en-GB" sz="2800" dirty="0"/>
              <a:t>Câu 7: </a:t>
            </a:r>
            <a:r>
              <a:rPr lang="en-US" sz="2800" dirty="0"/>
              <a:t>Ta </a:t>
            </a:r>
            <a:r>
              <a:rPr lang="en-US" sz="2800" dirty="0" err="1"/>
              <a:t>có</a:t>
            </a:r>
            <a:r>
              <a:rPr lang="en-US" sz="2800" dirty="0"/>
              <a:t> </a:t>
            </a:r>
            <a:r>
              <a:rPr lang="en-US" sz="2800" dirty="0" err="1"/>
              <a:t>tia</a:t>
            </a:r>
            <a:r>
              <a:rPr lang="en-US" sz="2800" dirty="0"/>
              <a:t> </a:t>
            </a:r>
            <a:r>
              <a:rPr lang="en-US" sz="2800" dirty="0" err="1"/>
              <a:t>tới</a:t>
            </a:r>
            <a:r>
              <a:rPr lang="en-US" sz="2800" dirty="0"/>
              <a:t> </a:t>
            </a:r>
            <a:r>
              <a:rPr lang="en-US" sz="2800" dirty="0" err="1"/>
              <a:t>và</a:t>
            </a:r>
            <a:r>
              <a:rPr lang="en-US" sz="2800" dirty="0"/>
              <a:t> </a:t>
            </a:r>
            <a:r>
              <a:rPr lang="en-US" sz="2800" dirty="0" err="1"/>
              <a:t>tia</a:t>
            </a:r>
            <a:r>
              <a:rPr lang="en-US" sz="2800" dirty="0"/>
              <a:t> </a:t>
            </a:r>
            <a:r>
              <a:rPr lang="en-US" sz="2800" dirty="0" err="1"/>
              <a:t>khúc</a:t>
            </a:r>
            <a:r>
              <a:rPr lang="en-US" sz="2800" dirty="0"/>
              <a:t> </a:t>
            </a:r>
            <a:r>
              <a:rPr lang="en-US" sz="2800" dirty="0" err="1"/>
              <a:t>xạ</a:t>
            </a:r>
            <a:r>
              <a:rPr lang="en-US" sz="2800" dirty="0"/>
              <a:t> </a:t>
            </a:r>
            <a:r>
              <a:rPr lang="en-US" sz="2800" dirty="0" err="1"/>
              <a:t>trùng</a:t>
            </a:r>
            <a:r>
              <a:rPr lang="en-US" sz="2800" dirty="0"/>
              <a:t> </a:t>
            </a:r>
            <a:r>
              <a:rPr lang="en-US" sz="2800" dirty="0" err="1"/>
              <a:t>nhau</a:t>
            </a:r>
            <a:r>
              <a:rPr lang="en-US" sz="2800" dirty="0"/>
              <a:t> </a:t>
            </a:r>
            <a:r>
              <a:rPr lang="en-US" sz="2800" dirty="0" err="1"/>
              <a:t>khi</a:t>
            </a:r>
            <a:endParaRPr sz="2800" dirty="0"/>
          </a:p>
        </p:txBody>
      </p:sp>
      <p:sp>
        <p:nvSpPr>
          <p:cNvPr id="5" name="Google Shape;1088;p59"/>
          <p:cNvSpPr txBox="1"/>
          <p:nvPr/>
        </p:nvSpPr>
        <p:spPr>
          <a:xfrm flipH="1">
            <a:off x="730756" y="1809707"/>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A. </a:t>
            </a:r>
          </a:p>
          <a:p>
            <a:pPr algn="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0</a:t>
            </a:r>
            <a:endParaRPr lang="en-US" sz="2000" spc="20" dirty="0">
              <a:sym typeface="Quicksand Medium"/>
            </a:endParaRPr>
          </a:p>
        </p:txBody>
      </p:sp>
      <p:sp>
        <p:nvSpPr>
          <p:cNvPr id="6" name="Google Shape;1088;p59"/>
          <p:cNvSpPr txBox="1"/>
          <p:nvPr/>
        </p:nvSpPr>
        <p:spPr>
          <a:xfrm flipH="1">
            <a:off x="722408" y="3437054"/>
            <a:ext cx="2619189" cy="989442"/>
          </a:xfrm>
          <a:prstGeom prst="rect">
            <a:avLst/>
          </a:prstGeom>
          <a:noFill/>
          <a:ln>
            <a:noFill/>
          </a:ln>
        </p:spPr>
        <p:txBody>
          <a:bodyPr spcFirstLastPara="1" wrap="square" lIns="91425" tIns="91425" rIns="91425" bIns="91425" anchor="b" anchorCtr="0">
            <a:noAutofit/>
          </a:bodyPr>
          <a:lstStyle/>
          <a:p>
            <a:pPr algn="r">
              <a:lnSpc>
                <a:spcPct val="115000"/>
              </a:lnSpc>
            </a:pPr>
            <a:r>
              <a:rPr lang="en-GB" sz="2800" b="1" dirty="0">
                <a:solidFill>
                  <a:schemeClr val="dk1"/>
                </a:solidFill>
                <a:latin typeface="Fira Sans Condensed Medium" panose="020B0603050000020004" pitchFamily="34" charset="0"/>
                <a:ea typeface="Quicksand"/>
                <a:cs typeface="Quicksand"/>
                <a:sym typeface="Quicksand"/>
              </a:rPr>
              <a:t>C. </a:t>
            </a:r>
          </a:p>
          <a:p>
            <a:pPr algn="r">
              <a:lnSpc>
                <a:spcPct val="115000"/>
              </a:lnSpc>
            </a:pPr>
            <a:r>
              <a:rPr lang="vi-VN" sz="2000" spc="20" dirty="0"/>
              <a:t>góc tới lớn hơn góc khúc xạ</a:t>
            </a:r>
            <a:endParaRPr lang="en-US" sz="2000" spc="20" dirty="0">
              <a:sym typeface="Quicksand Medium"/>
            </a:endParaRPr>
          </a:p>
        </p:txBody>
      </p:sp>
      <p:sp>
        <p:nvSpPr>
          <p:cNvPr id="7" name="Google Shape;1088;p59"/>
          <p:cNvSpPr txBox="1"/>
          <p:nvPr/>
        </p:nvSpPr>
        <p:spPr>
          <a:xfrm flipH="1">
            <a:off x="5866278" y="2046228"/>
            <a:ext cx="2619189"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B. </a:t>
            </a:r>
          </a:p>
          <a:p>
            <a:pPr>
              <a:lnSpc>
                <a:spcPct val="115000"/>
              </a:lnSpc>
            </a:pPr>
            <a:r>
              <a:rPr lang="en-US" sz="2000" spc="20" dirty="0" err="1"/>
              <a:t>góc</a:t>
            </a:r>
            <a:r>
              <a:rPr lang="en-US" sz="2000" spc="20" dirty="0"/>
              <a:t> </a:t>
            </a:r>
            <a:r>
              <a:rPr lang="en-US" sz="2000" spc="20" dirty="0" err="1"/>
              <a:t>tới</a:t>
            </a:r>
            <a:r>
              <a:rPr lang="en-US" sz="2000" spc="20" dirty="0"/>
              <a:t> </a:t>
            </a:r>
            <a:r>
              <a:rPr lang="en-US" sz="2000" spc="20" dirty="0" err="1"/>
              <a:t>bằng</a:t>
            </a:r>
            <a:r>
              <a:rPr lang="en-US" sz="2000" spc="20" dirty="0"/>
              <a:t> </a:t>
            </a:r>
            <a:r>
              <a:rPr lang="en-US" sz="2000" spc="20" dirty="0" err="1"/>
              <a:t>góc</a:t>
            </a:r>
            <a:r>
              <a:rPr lang="en-US" sz="2000" spc="20" dirty="0"/>
              <a:t> </a:t>
            </a:r>
            <a:r>
              <a:rPr lang="en-US" sz="2000" spc="20" dirty="0" err="1"/>
              <a:t>khúc</a:t>
            </a:r>
            <a:r>
              <a:rPr lang="en-US" sz="2000" spc="20" dirty="0"/>
              <a:t> </a:t>
            </a:r>
            <a:r>
              <a:rPr lang="en-US" sz="2000" spc="20" dirty="0" err="1"/>
              <a:t>xạ</a:t>
            </a:r>
            <a:endParaRPr lang="en-US" sz="2000" spc="20" dirty="0">
              <a:sym typeface="Quicksand Medium"/>
            </a:endParaRPr>
          </a:p>
        </p:txBody>
      </p:sp>
      <p:sp>
        <p:nvSpPr>
          <p:cNvPr id="8" name="Google Shape;1088;p59"/>
          <p:cNvSpPr txBox="1"/>
          <p:nvPr/>
        </p:nvSpPr>
        <p:spPr>
          <a:xfrm flipH="1">
            <a:off x="5920697" y="3437054"/>
            <a:ext cx="2797277" cy="989442"/>
          </a:xfrm>
          <a:prstGeom prst="rect">
            <a:avLst/>
          </a:prstGeom>
          <a:noFill/>
          <a:ln>
            <a:noFill/>
          </a:ln>
        </p:spPr>
        <p:txBody>
          <a:bodyPr spcFirstLastPara="1" wrap="square" lIns="91425" tIns="91425" rIns="91425" bIns="91425" anchor="b" anchorCtr="0">
            <a:noAutofit/>
          </a:bodyPr>
          <a:lstStyle/>
          <a:p>
            <a:pPr>
              <a:lnSpc>
                <a:spcPct val="115000"/>
              </a:lnSpc>
            </a:pPr>
            <a:r>
              <a:rPr lang="en-GB" sz="2800" b="1" dirty="0">
                <a:solidFill>
                  <a:schemeClr val="dk1"/>
                </a:solidFill>
                <a:latin typeface="Fira Sans Condensed Medium" panose="020B0603050000020004" pitchFamily="34" charset="0"/>
                <a:ea typeface="Quicksand"/>
                <a:cs typeface="Quicksand"/>
                <a:sym typeface="Quicksand"/>
              </a:rPr>
              <a:t>D. </a:t>
            </a:r>
          </a:p>
          <a:p>
            <a:pPr>
              <a:lnSpc>
                <a:spcPct val="115000"/>
              </a:lnSpc>
            </a:pPr>
            <a:r>
              <a:rPr lang="vi-VN" sz="2000" spc="20" dirty="0"/>
              <a:t>góc tới nhỏ hơn góc khúc xạ</a:t>
            </a:r>
            <a:endParaRPr lang="en-US" sz="2000" spc="20" dirty="0">
              <a:sym typeface="Quicksand Medium"/>
            </a:endParaRPr>
          </a:p>
        </p:txBody>
      </p:sp>
      <p:sp>
        <p:nvSpPr>
          <p:cNvPr id="9" name="Rectangle: Rounded Corners 8"/>
          <p:cNvSpPr/>
          <p:nvPr/>
        </p:nvSpPr>
        <p:spPr>
          <a:xfrm>
            <a:off x="722409" y="1530041"/>
            <a:ext cx="2799664" cy="1269107"/>
          </a:xfrm>
          <a:prstGeom prst="roundRect">
            <a:avLst/>
          </a:prstGeom>
          <a:noFill/>
          <a:ln>
            <a:solidFill>
              <a:srgbClr val="C0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grpSp>
        <p:nvGrpSpPr>
          <p:cNvPr id="1591" name="Group 1590"/>
          <p:cNvGrpSpPr/>
          <p:nvPr/>
        </p:nvGrpSpPr>
        <p:grpSpPr>
          <a:xfrm>
            <a:off x="5853277" y="2667476"/>
            <a:ext cx="3108859" cy="2082300"/>
            <a:chOff x="58393" y="1188379"/>
            <a:chExt cx="5209070" cy="3489012"/>
          </a:xfrm>
        </p:grpSpPr>
        <p:sp>
          <p:nvSpPr>
            <p:cNvPr id="1599" name="TextBox 1598"/>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600" name="Group 1599"/>
            <p:cNvGrpSpPr/>
            <p:nvPr/>
          </p:nvGrpSpPr>
          <p:grpSpPr>
            <a:xfrm>
              <a:off x="377663" y="1246619"/>
              <a:ext cx="4636389" cy="3392676"/>
              <a:chOff x="149305" y="883103"/>
              <a:chExt cx="4354937" cy="3522581"/>
            </a:xfrm>
          </p:grpSpPr>
          <p:sp>
            <p:nvSpPr>
              <p:cNvPr id="1609" name="Rectangle 1608"/>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610" name="Straight Connector 1609"/>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611" name="Rectangle 1610"/>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601" name="TextBox 1600"/>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602" name="TextBox 1601"/>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603" name="TextBox 1602"/>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605" name="TextBox 1604"/>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606" name="TextBox 1605"/>
            <p:cNvSpPr txBox="1"/>
            <p:nvPr/>
          </p:nvSpPr>
          <p:spPr>
            <a:xfrm>
              <a:off x="1097089" y="4102582"/>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607" name="TextBox 1606"/>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8" name="TextBox 1607"/>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604" name="TextBox 1603"/>
            <p:cNvSpPr txBox="1"/>
            <p:nvPr/>
          </p:nvSpPr>
          <p:spPr>
            <a:xfrm>
              <a:off x="2778581" y="2671813"/>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grpSp>
        <p:nvGrpSpPr>
          <p:cNvPr id="1594" name="Group 1593"/>
          <p:cNvGrpSpPr/>
          <p:nvPr/>
        </p:nvGrpSpPr>
        <p:grpSpPr>
          <a:xfrm rot="5400000">
            <a:off x="6760488" y="3821657"/>
            <a:ext cx="737067" cy="714369"/>
            <a:chOff x="1022287" y="1484770"/>
            <a:chExt cx="1456130" cy="1411289"/>
          </a:xfrm>
        </p:grpSpPr>
        <p:cxnSp>
          <p:nvCxnSpPr>
            <p:cNvPr id="1595" name="Straight Connector 1594"/>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6" name="Straight Arrow Connector 1595"/>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93" name="Group 1592"/>
          <p:cNvGrpSpPr/>
          <p:nvPr/>
        </p:nvGrpSpPr>
        <p:grpSpPr>
          <a:xfrm rot="21144240">
            <a:off x="6575484" y="3040499"/>
            <a:ext cx="869042" cy="842281"/>
            <a:chOff x="1022287" y="1484770"/>
            <a:chExt cx="1456130" cy="1411289"/>
          </a:xfrm>
        </p:grpSpPr>
        <p:cxnSp>
          <p:nvCxnSpPr>
            <p:cNvPr id="1597" name="Straight Connector 159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98" name="Straight Arrow Connector 159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sp>
        <p:nvSpPr>
          <p:cNvPr id="4" name="Google Shape;1033;p59"/>
          <p:cNvSpPr txBox="1">
            <a:spLocks noGrp="1"/>
          </p:cNvSpPr>
          <p:nvPr>
            <p:ph type="title"/>
          </p:nvPr>
        </p:nvSpPr>
        <p:spPr>
          <a:xfrm>
            <a:off x="272997" y="-16933"/>
            <a:ext cx="1988451" cy="5030922"/>
          </a:xfrm>
          <a:prstGeom prst="rect">
            <a:avLst/>
          </a:prstGeom>
        </p:spPr>
        <p:txBody>
          <a:bodyPr spcFirstLastPara="1" wrap="square" lIns="91425" tIns="91425" rIns="91425" bIns="91425" anchor="t" anchorCtr="0">
            <a:noAutofit/>
          </a:bodyPr>
          <a:lstStyle/>
          <a:p>
            <a:pPr>
              <a:lnSpc>
                <a:spcPct val="150000"/>
              </a:lnSpc>
            </a:pPr>
            <a:r>
              <a:rPr lang="en-GB" sz="2200" dirty="0"/>
              <a:t>Câu 8: </a:t>
            </a:r>
            <a:r>
              <a:rPr lang="en-US" sz="2200" dirty="0" err="1"/>
              <a:t>Biết</a:t>
            </a:r>
            <a:r>
              <a:rPr lang="en-US" sz="2200" dirty="0"/>
              <a:t> PQ </a:t>
            </a:r>
            <a:r>
              <a:rPr lang="en-US" sz="2200" dirty="0" err="1"/>
              <a:t>là</a:t>
            </a:r>
            <a:r>
              <a:rPr lang="en-US" sz="2200" dirty="0"/>
              <a:t> </a:t>
            </a:r>
            <a:r>
              <a:rPr lang="en-US" sz="2200" dirty="0" err="1"/>
              <a:t>mặt</a:t>
            </a:r>
            <a:r>
              <a:rPr lang="en-US" sz="2200" dirty="0"/>
              <a:t> </a:t>
            </a:r>
            <a:r>
              <a:rPr lang="en-US" sz="2200" dirty="0" err="1"/>
              <a:t>phân</a:t>
            </a:r>
            <a:r>
              <a:rPr lang="en-US" sz="2200" dirty="0"/>
              <a:t> </a:t>
            </a:r>
            <a:r>
              <a:rPr lang="en-US" sz="2200" dirty="0" err="1"/>
              <a:t>cách</a:t>
            </a:r>
            <a:r>
              <a:rPr lang="en-US" sz="2200" dirty="0"/>
              <a:t> </a:t>
            </a:r>
            <a:r>
              <a:rPr lang="en-US" sz="2200" dirty="0" err="1"/>
              <a:t>giữa</a:t>
            </a:r>
            <a:r>
              <a:rPr lang="en-US" sz="2200" dirty="0"/>
              <a:t> </a:t>
            </a:r>
            <a:r>
              <a:rPr lang="en-US" sz="2200" dirty="0" err="1"/>
              <a:t>không</a:t>
            </a:r>
            <a:r>
              <a:rPr lang="en-US" sz="2200" dirty="0"/>
              <a:t> </a:t>
            </a:r>
            <a:r>
              <a:rPr lang="en-US" sz="2200" dirty="0" err="1"/>
              <a:t>khí</a:t>
            </a:r>
            <a:r>
              <a:rPr lang="en-US" sz="2200" dirty="0"/>
              <a:t> </a:t>
            </a:r>
            <a:r>
              <a:rPr lang="en-US" sz="2200" dirty="0" err="1"/>
              <a:t>và</a:t>
            </a:r>
            <a:r>
              <a:rPr lang="en-US" sz="2200" dirty="0"/>
              <a:t> </a:t>
            </a:r>
            <a:r>
              <a:rPr lang="en-US" sz="2200" dirty="0" err="1"/>
              <a:t>nước</a:t>
            </a:r>
            <a:r>
              <a:rPr lang="en-US" sz="2200" dirty="0"/>
              <a:t>, I </a:t>
            </a:r>
            <a:r>
              <a:rPr lang="en-US" sz="2200" dirty="0" err="1"/>
              <a:t>là</a:t>
            </a:r>
            <a:r>
              <a:rPr lang="en-US" sz="2200" dirty="0"/>
              <a:t> </a:t>
            </a:r>
            <a:r>
              <a:rPr lang="en-US" sz="2200" dirty="0" err="1"/>
              <a:t>điểm</a:t>
            </a:r>
            <a:r>
              <a:rPr lang="en-US" sz="2200" dirty="0"/>
              <a:t> </a:t>
            </a:r>
            <a:r>
              <a:rPr lang="en-US" sz="2200" dirty="0" err="1"/>
              <a:t>tới</a:t>
            </a:r>
            <a:r>
              <a:rPr lang="en-US" sz="2200" dirty="0"/>
              <a:t>, SI </a:t>
            </a:r>
            <a:r>
              <a:rPr lang="en-US" sz="2200" dirty="0" err="1"/>
              <a:t>là</a:t>
            </a:r>
            <a:r>
              <a:rPr lang="en-US" sz="2200" dirty="0"/>
              <a:t> </a:t>
            </a:r>
            <a:r>
              <a:rPr lang="en-US" sz="2200" dirty="0" err="1"/>
              <a:t>tia</a:t>
            </a:r>
            <a:r>
              <a:rPr lang="en-US" sz="2200" dirty="0"/>
              <a:t> </a:t>
            </a:r>
            <a:r>
              <a:rPr lang="en-US" sz="2200" dirty="0" err="1"/>
              <a:t>tới</a:t>
            </a:r>
            <a:r>
              <a:rPr lang="en-US" sz="2200" dirty="0"/>
              <a:t>, IN </a:t>
            </a:r>
            <a:r>
              <a:rPr lang="en-US" sz="2200" dirty="0" err="1"/>
              <a:t>là</a:t>
            </a:r>
            <a:r>
              <a:rPr lang="en-US" sz="2200" dirty="0"/>
              <a:t> </a:t>
            </a:r>
            <a:r>
              <a:rPr lang="en-US" sz="2200" dirty="0" err="1"/>
              <a:t>pháp</a:t>
            </a:r>
            <a:r>
              <a:rPr lang="en-US" sz="2200" dirty="0"/>
              <a:t> </a:t>
            </a:r>
            <a:r>
              <a:rPr lang="en-US" sz="2200" dirty="0" err="1"/>
              <a:t>tuyến</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đúng</a:t>
            </a:r>
            <a:r>
              <a:rPr lang="en-US" sz="2200" dirty="0"/>
              <a:t>, </a:t>
            </a:r>
            <a:r>
              <a:rPr lang="en-US" sz="2200" dirty="0" err="1"/>
              <a:t>hình</a:t>
            </a:r>
            <a:r>
              <a:rPr lang="en-US" sz="2200" dirty="0"/>
              <a:t> </a:t>
            </a:r>
            <a:r>
              <a:rPr lang="en-US" sz="2200" dirty="0" err="1"/>
              <a:t>vẽ</a:t>
            </a:r>
            <a:r>
              <a:rPr lang="en-US" sz="2200" dirty="0"/>
              <a:t> </a:t>
            </a:r>
            <a:r>
              <a:rPr lang="en-US" sz="2200" dirty="0" err="1"/>
              <a:t>nào</a:t>
            </a:r>
            <a:r>
              <a:rPr lang="en-US" sz="2200" dirty="0"/>
              <a:t> </a:t>
            </a:r>
            <a:r>
              <a:rPr lang="en-US" sz="2200" dirty="0" err="1"/>
              <a:t>sai</a:t>
            </a:r>
            <a:r>
              <a:rPr lang="en-US" sz="2200" dirty="0"/>
              <a:t>?</a:t>
            </a:r>
            <a:endParaRPr sz="2200" dirty="0"/>
          </a:p>
        </p:txBody>
      </p:sp>
      <p:grpSp>
        <p:nvGrpSpPr>
          <p:cNvPr id="1537" name="Group 1536"/>
          <p:cNvGrpSpPr/>
          <p:nvPr/>
        </p:nvGrpSpPr>
        <p:grpSpPr>
          <a:xfrm>
            <a:off x="2580053" y="100981"/>
            <a:ext cx="3108859" cy="2128467"/>
            <a:chOff x="2562298" y="136491"/>
            <a:chExt cx="3108859" cy="2128467"/>
          </a:xfrm>
        </p:grpSpPr>
        <p:grpSp>
          <p:nvGrpSpPr>
            <p:cNvPr id="1259" name="Group 1258"/>
            <p:cNvGrpSpPr/>
            <p:nvPr/>
          </p:nvGrpSpPr>
          <p:grpSpPr>
            <a:xfrm>
              <a:off x="2562298" y="136491"/>
              <a:ext cx="3108859" cy="2128467"/>
              <a:chOff x="58393" y="1188379"/>
              <a:chExt cx="5209070" cy="3566368"/>
            </a:xfrm>
          </p:grpSpPr>
          <p:sp>
            <p:nvSpPr>
              <p:cNvPr id="1305" name="TextBox 1304"/>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306" name="Group 1305"/>
              <p:cNvGrpSpPr/>
              <p:nvPr/>
            </p:nvGrpSpPr>
            <p:grpSpPr>
              <a:xfrm>
                <a:off x="377663" y="1246619"/>
                <a:ext cx="4636389" cy="3392676"/>
                <a:chOff x="149305" y="883103"/>
                <a:chExt cx="4354937" cy="3522581"/>
              </a:xfrm>
            </p:grpSpPr>
            <p:sp>
              <p:nvSpPr>
                <p:cNvPr id="1317" name="Rectangle 1316"/>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318" name="Straight Connector 1317"/>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307" name="TextBox 1306"/>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308" name="TextBox 1307"/>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309" name="TextBox 1308"/>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310" name="TextBox 1309"/>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311" name="TextBox 1310"/>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312" name="TextBox 1311"/>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313" name="TextBox 1312"/>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314" name="TextBox 1313"/>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260" name="Straight Connector 1259"/>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p:cNvGrpSpPr/>
            <p:nvPr/>
          </p:nvGrpSpPr>
          <p:grpSpPr>
            <a:xfrm rot="21144240">
              <a:off x="3284505" y="509514"/>
              <a:ext cx="869042" cy="842281"/>
              <a:chOff x="1022287" y="1484770"/>
              <a:chExt cx="1456130" cy="1411289"/>
            </a:xfrm>
          </p:grpSpPr>
          <p:cxnSp>
            <p:nvCxnSpPr>
              <p:cNvPr id="1303" name="Straight Connector 1302"/>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p:cNvGrpSpPr/>
            <p:nvPr/>
          </p:nvGrpSpPr>
          <p:grpSpPr>
            <a:xfrm rot="1085472">
              <a:off x="4066431" y="1378098"/>
              <a:ext cx="737067" cy="714369"/>
              <a:chOff x="1022287" y="1484770"/>
              <a:chExt cx="1456130" cy="1411289"/>
            </a:xfrm>
          </p:grpSpPr>
          <p:cxnSp>
            <p:nvCxnSpPr>
              <p:cNvPr id="1301" name="Straight Connector 1300"/>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p:cNvSpPr txBox="1"/>
          <p:nvPr/>
        </p:nvSpPr>
        <p:spPr>
          <a:xfrm>
            <a:off x="3649682" y="2063397"/>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1</a:t>
            </a:r>
            <a:endParaRPr lang="vi-VN" sz="2000" dirty="0"/>
          </a:p>
        </p:txBody>
      </p:sp>
      <p:grpSp>
        <p:nvGrpSpPr>
          <p:cNvPr id="1566" name="Group 1565"/>
          <p:cNvGrpSpPr/>
          <p:nvPr/>
        </p:nvGrpSpPr>
        <p:grpSpPr>
          <a:xfrm>
            <a:off x="5894319" y="135740"/>
            <a:ext cx="3108859" cy="2128467"/>
            <a:chOff x="5876564" y="171250"/>
            <a:chExt cx="3108859" cy="2128467"/>
          </a:xfrm>
        </p:grpSpPr>
        <p:grpSp>
          <p:nvGrpSpPr>
            <p:cNvPr id="1539" name="Group 1538"/>
            <p:cNvGrpSpPr/>
            <p:nvPr/>
          </p:nvGrpSpPr>
          <p:grpSpPr>
            <a:xfrm>
              <a:off x="5876564" y="171250"/>
              <a:ext cx="3108859" cy="2128467"/>
              <a:chOff x="58393" y="1188379"/>
              <a:chExt cx="5209070" cy="3566368"/>
            </a:xfrm>
          </p:grpSpPr>
          <p:sp>
            <p:nvSpPr>
              <p:cNvPr id="1550" name="TextBox 1549"/>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51" name="Group 1550"/>
              <p:cNvGrpSpPr/>
              <p:nvPr/>
            </p:nvGrpSpPr>
            <p:grpSpPr>
              <a:xfrm>
                <a:off x="377663" y="1246619"/>
                <a:ext cx="4636389" cy="3392676"/>
                <a:chOff x="149305" y="883103"/>
                <a:chExt cx="4354937" cy="3522581"/>
              </a:xfrm>
            </p:grpSpPr>
            <p:sp>
              <p:nvSpPr>
                <p:cNvPr id="1562" name="Rectangle 1561"/>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63" name="Straight Connector 1562"/>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64" name="Rectangle 1563"/>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52" name="TextBox 1551"/>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53" name="TextBox 1552"/>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554" name="TextBox 1553"/>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55" name="TextBox 1554"/>
              <p:cNvSpPr txBox="1"/>
              <p:nvPr/>
            </p:nvSpPr>
            <p:spPr>
              <a:xfrm>
                <a:off x="2454324" y="3028536"/>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sp>
            <p:nvSpPr>
              <p:cNvPr id="1556" name="TextBox 1555"/>
              <p:cNvSpPr txBox="1"/>
              <p:nvPr/>
            </p:nvSpPr>
            <p:spPr>
              <a:xfrm>
                <a:off x="696931" y="1582874"/>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57" name="TextBox 1556"/>
              <p:cNvSpPr txBox="1"/>
              <p:nvPr/>
            </p:nvSpPr>
            <p:spPr>
              <a:xfrm>
                <a:off x="3621200" y="4239049"/>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58" name="TextBox 1557"/>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59" name="TextBox 1558"/>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grpSp>
        <p:cxnSp>
          <p:nvCxnSpPr>
            <p:cNvPr id="1540" name="Straight Connector 1539"/>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41" name="Group 1540"/>
            <p:cNvGrpSpPr/>
            <p:nvPr/>
          </p:nvGrpSpPr>
          <p:grpSpPr>
            <a:xfrm rot="21144240">
              <a:off x="6598771" y="544273"/>
              <a:ext cx="869042" cy="842281"/>
              <a:chOff x="1022287" y="1484770"/>
              <a:chExt cx="1456130" cy="1411289"/>
            </a:xfrm>
          </p:grpSpPr>
          <p:cxnSp>
            <p:nvCxnSpPr>
              <p:cNvPr id="1548" name="Straight Connector 1547"/>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9" name="Straight Arrow Connector 1548"/>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42" name="Group 1541"/>
            <p:cNvGrpSpPr/>
            <p:nvPr/>
          </p:nvGrpSpPr>
          <p:grpSpPr>
            <a:xfrm rot="21371095">
              <a:off x="7532248" y="1293215"/>
              <a:ext cx="737067" cy="714369"/>
              <a:chOff x="1022287" y="1484770"/>
              <a:chExt cx="1456130" cy="1411289"/>
            </a:xfrm>
          </p:grpSpPr>
          <p:cxnSp>
            <p:nvCxnSpPr>
              <p:cNvPr id="1546" name="Straight Connector 1545"/>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47" name="Straight Arrow Connector 1546"/>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65" name="Google Shape;1033;p59"/>
          <p:cNvSpPr txBox="1"/>
          <p:nvPr/>
        </p:nvSpPr>
        <p:spPr>
          <a:xfrm>
            <a:off x="6963948" y="2098156"/>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2</a:t>
            </a:r>
            <a:endParaRPr lang="vi-VN" sz="2000" dirty="0"/>
          </a:p>
        </p:txBody>
      </p:sp>
      <p:grpSp>
        <p:nvGrpSpPr>
          <p:cNvPr id="1613" name="Group 1612"/>
          <p:cNvGrpSpPr/>
          <p:nvPr/>
        </p:nvGrpSpPr>
        <p:grpSpPr>
          <a:xfrm>
            <a:off x="2539011" y="2632717"/>
            <a:ext cx="3108859" cy="2126714"/>
            <a:chOff x="2539011" y="2632717"/>
            <a:chExt cx="3108859" cy="2126714"/>
          </a:xfrm>
        </p:grpSpPr>
        <p:grpSp>
          <p:nvGrpSpPr>
            <p:cNvPr id="1568" name="Group 1567"/>
            <p:cNvGrpSpPr/>
            <p:nvPr/>
          </p:nvGrpSpPr>
          <p:grpSpPr>
            <a:xfrm>
              <a:off x="2539011" y="2632717"/>
              <a:ext cx="3108859" cy="2126714"/>
              <a:chOff x="58393" y="1188379"/>
              <a:chExt cx="5209070" cy="3563431"/>
            </a:xfrm>
          </p:grpSpPr>
          <p:sp>
            <p:nvSpPr>
              <p:cNvPr id="1576" name="TextBox 1575"/>
              <p:cNvSpPr txBox="1"/>
              <p:nvPr/>
            </p:nvSpPr>
            <p:spPr>
              <a:xfrm>
                <a:off x="58393" y="2914629"/>
                <a:ext cx="319270" cy="394495"/>
              </a:xfrm>
              <a:prstGeom prst="rect">
                <a:avLst/>
              </a:prstGeom>
              <a:noFill/>
            </p:spPr>
            <p:txBody>
              <a:bodyPr wrap="square">
                <a:spAutoFit/>
              </a:bodyPr>
              <a:lstStyle/>
              <a:p>
                <a:r>
                  <a:rPr lang="vi-VN" sz="1100" b="1" dirty="0">
                    <a:solidFill>
                      <a:srgbClr val="D35C27"/>
                    </a:solidFill>
                  </a:rPr>
                  <a:t>P</a:t>
                </a:r>
                <a:endParaRPr lang="en-US" sz="1100" dirty="0">
                  <a:solidFill>
                    <a:srgbClr val="D35C27"/>
                  </a:solidFill>
                </a:endParaRPr>
              </a:p>
            </p:txBody>
          </p:sp>
          <p:grpSp>
            <p:nvGrpSpPr>
              <p:cNvPr id="1577" name="Group 1576"/>
              <p:cNvGrpSpPr/>
              <p:nvPr/>
            </p:nvGrpSpPr>
            <p:grpSpPr>
              <a:xfrm>
                <a:off x="377663" y="1246619"/>
                <a:ext cx="4636389" cy="3392676"/>
                <a:chOff x="149305" y="883103"/>
                <a:chExt cx="4354937" cy="3522581"/>
              </a:xfrm>
            </p:grpSpPr>
            <p:sp>
              <p:nvSpPr>
                <p:cNvPr id="1586" name="Rectangle 1585"/>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87" name="Straight Connector 1586"/>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588" name="Rectangle 1587"/>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sp>
            <p:nvSpPr>
              <p:cNvPr id="1578" name="TextBox 1577"/>
              <p:cNvSpPr txBox="1"/>
              <p:nvPr/>
            </p:nvSpPr>
            <p:spPr>
              <a:xfrm>
                <a:off x="4948193" y="2891153"/>
                <a:ext cx="319270" cy="394495"/>
              </a:xfrm>
              <a:prstGeom prst="rect">
                <a:avLst/>
              </a:prstGeom>
              <a:noFill/>
            </p:spPr>
            <p:txBody>
              <a:bodyPr wrap="square">
                <a:spAutoFit/>
              </a:bodyPr>
              <a:lstStyle/>
              <a:p>
                <a:r>
                  <a:rPr lang="en-US" sz="1100" b="1" dirty="0">
                    <a:solidFill>
                      <a:srgbClr val="D35C27"/>
                    </a:solidFill>
                  </a:rPr>
                  <a:t>Q</a:t>
                </a:r>
                <a:endParaRPr lang="en-US" sz="1100" dirty="0">
                  <a:solidFill>
                    <a:srgbClr val="D35C27"/>
                  </a:solidFill>
                </a:endParaRPr>
              </a:p>
            </p:txBody>
          </p:sp>
          <p:sp>
            <p:nvSpPr>
              <p:cNvPr id="1579" name="TextBox 1578"/>
              <p:cNvSpPr txBox="1"/>
              <p:nvPr/>
            </p:nvSpPr>
            <p:spPr>
              <a:xfrm>
                <a:off x="377661" y="3143767"/>
                <a:ext cx="991932"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Nước</a:t>
                </a:r>
                <a:endParaRPr lang="en-US" sz="1000" dirty="0"/>
              </a:p>
            </p:txBody>
          </p:sp>
          <p:sp>
            <p:nvSpPr>
              <p:cNvPr id="1580" name="TextBox 1579"/>
              <p:cNvSpPr txBox="1"/>
              <p:nvPr/>
            </p:nvSpPr>
            <p:spPr>
              <a:xfrm>
                <a:off x="377663" y="2699527"/>
                <a:ext cx="1497908" cy="39208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000" dirty="0" err="1"/>
                  <a:t>Không</a:t>
                </a:r>
                <a:r>
                  <a:rPr lang="en-US" sz="1000" dirty="0"/>
                  <a:t> </a:t>
                </a:r>
                <a:r>
                  <a:rPr lang="en-US" sz="1000" dirty="0" err="1"/>
                  <a:t>khí</a:t>
                </a:r>
                <a:endParaRPr lang="en-US" sz="1000" dirty="0"/>
              </a:p>
            </p:txBody>
          </p:sp>
          <p:sp>
            <p:nvSpPr>
              <p:cNvPr id="1582" name="TextBox 1581"/>
              <p:cNvSpPr txBox="1"/>
              <p:nvPr/>
            </p:nvSpPr>
            <p:spPr>
              <a:xfrm>
                <a:off x="1533309" y="4236112"/>
                <a:ext cx="319271" cy="515698"/>
              </a:xfrm>
              <a:prstGeom prst="rect">
                <a:avLst/>
              </a:prstGeom>
              <a:noFill/>
            </p:spPr>
            <p:txBody>
              <a:bodyPr wrap="square">
                <a:spAutoFit/>
              </a:bodyPr>
              <a:lstStyle/>
              <a:p>
                <a:r>
                  <a:rPr lang="en-US" b="1" dirty="0">
                    <a:solidFill>
                      <a:srgbClr val="0E2A47"/>
                    </a:solidFill>
                  </a:rPr>
                  <a:t>S</a:t>
                </a:r>
                <a:endParaRPr lang="en-US" dirty="0">
                  <a:solidFill>
                    <a:srgbClr val="0E2A47"/>
                  </a:solidFill>
                </a:endParaRPr>
              </a:p>
            </p:txBody>
          </p:sp>
          <p:sp>
            <p:nvSpPr>
              <p:cNvPr id="1583" name="TextBox 1582"/>
              <p:cNvSpPr txBox="1"/>
              <p:nvPr/>
            </p:nvSpPr>
            <p:spPr>
              <a:xfrm>
                <a:off x="4027527" y="1340350"/>
                <a:ext cx="319271" cy="515698"/>
              </a:xfrm>
              <a:prstGeom prst="rect">
                <a:avLst/>
              </a:prstGeom>
              <a:noFill/>
            </p:spPr>
            <p:txBody>
              <a:bodyPr wrap="square">
                <a:spAutoFit/>
              </a:bodyPr>
              <a:lstStyle/>
              <a:p>
                <a:r>
                  <a:rPr lang="en-US" b="1" dirty="0">
                    <a:solidFill>
                      <a:srgbClr val="0E2A47"/>
                    </a:solidFill>
                  </a:rPr>
                  <a:t>R</a:t>
                </a:r>
                <a:endParaRPr lang="en-US" dirty="0">
                  <a:solidFill>
                    <a:srgbClr val="0E2A47"/>
                  </a:solidFill>
                </a:endParaRPr>
              </a:p>
            </p:txBody>
          </p:sp>
          <p:sp>
            <p:nvSpPr>
              <p:cNvPr id="1584" name="TextBox 1583"/>
              <p:cNvSpPr txBox="1"/>
              <p:nvPr/>
            </p:nvSpPr>
            <p:spPr>
              <a:xfrm>
                <a:off x="2423332" y="1188379"/>
                <a:ext cx="319270" cy="394495"/>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5" name="TextBox 1584"/>
              <p:cNvSpPr txBox="1"/>
              <p:nvPr/>
            </p:nvSpPr>
            <p:spPr>
              <a:xfrm>
                <a:off x="2274665" y="4239049"/>
                <a:ext cx="628371" cy="438342"/>
              </a:xfrm>
              <a:prstGeom prst="rect">
                <a:avLst/>
              </a:prstGeom>
              <a:noFill/>
            </p:spPr>
            <p:txBody>
              <a:bodyPr wrap="square">
                <a:spAutoFit/>
              </a:bodyPr>
              <a:lstStyle/>
              <a:p>
                <a:r>
                  <a:rPr lang="en-US" sz="1100" b="1" dirty="0">
                    <a:solidFill>
                      <a:srgbClr val="0E2A47"/>
                    </a:solidFill>
                  </a:rPr>
                  <a:t>N’</a:t>
                </a:r>
                <a:endParaRPr lang="en-US" sz="1100" dirty="0">
                  <a:solidFill>
                    <a:srgbClr val="0E2A47"/>
                  </a:solidFill>
                </a:endParaRPr>
              </a:p>
            </p:txBody>
          </p:sp>
          <p:sp>
            <p:nvSpPr>
              <p:cNvPr id="1581" name="TextBox 1580"/>
              <p:cNvSpPr txBox="1"/>
              <p:nvPr/>
            </p:nvSpPr>
            <p:spPr>
              <a:xfrm>
                <a:off x="2471703" y="2667098"/>
                <a:ext cx="319271" cy="515698"/>
              </a:xfrm>
              <a:prstGeom prst="rect">
                <a:avLst/>
              </a:prstGeom>
              <a:noFill/>
            </p:spPr>
            <p:txBody>
              <a:bodyPr wrap="square">
                <a:spAutoFit/>
              </a:bodyPr>
              <a:lstStyle/>
              <a:p>
                <a:r>
                  <a:rPr lang="en-US" b="1" dirty="0">
                    <a:solidFill>
                      <a:srgbClr val="0E2A47"/>
                    </a:solidFill>
                  </a:rPr>
                  <a:t>I</a:t>
                </a:r>
                <a:endParaRPr lang="en-US" dirty="0">
                  <a:solidFill>
                    <a:srgbClr val="0E2A47"/>
                  </a:solidFill>
                </a:endParaRPr>
              </a:p>
            </p:txBody>
          </p:sp>
        </p:grpSp>
        <p:cxnSp>
          <p:nvCxnSpPr>
            <p:cNvPr id="1569" name="Straight Connector 1568"/>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70" name="Group 1569"/>
            <p:cNvGrpSpPr/>
            <p:nvPr/>
          </p:nvGrpSpPr>
          <p:grpSpPr>
            <a:xfrm rot="16460969">
              <a:off x="4188370" y="2966409"/>
              <a:ext cx="869042" cy="842281"/>
              <a:chOff x="1022287" y="1484770"/>
              <a:chExt cx="1456130" cy="1411289"/>
            </a:xfrm>
          </p:grpSpPr>
          <p:cxnSp>
            <p:nvCxnSpPr>
              <p:cNvPr id="1574" name="Straight Connector 1573"/>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5" name="Straight Arrow Connector 1574"/>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1" name="Group 1570"/>
            <p:cNvGrpSpPr/>
            <p:nvPr/>
          </p:nvGrpSpPr>
          <p:grpSpPr>
            <a:xfrm rot="15129824">
              <a:off x="3579770" y="3884007"/>
              <a:ext cx="737067" cy="714369"/>
              <a:chOff x="1022287" y="1484770"/>
              <a:chExt cx="1456130" cy="1411289"/>
            </a:xfrm>
          </p:grpSpPr>
          <p:cxnSp>
            <p:nvCxnSpPr>
              <p:cNvPr id="1572" name="Straight Connector 1571"/>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573" name="Straight Arrow Connector 1572"/>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89" name="Google Shape;1033;p59"/>
          <p:cNvSpPr txBox="1"/>
          <p:nvPr/>
        </p:nvSpPr>
        <p:spPr>
          <a:xfrm>
            <a:off x="3608640" y="4595133"/>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3</a:t>
            </a:r>
            <a:endParaRPr lang="vi-VN" sz="2000" dirty="0"/>
          </a:p>
        </p:txBody>
      </p:sp>
      <p:cxnSp>
        <p:nvCxnSpPr>
          <p:cNvPr id="1592" name="Straight Connector 1591"/>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612" name="Google Shape;1033;p59"/>
          <p:cNvSpPr txBox="1"/>
          <p:nvPr/>
        </p:nvSpPr>
        <p:spPr>
          <a:xfrm>
            <a:off x="6922906" y="4629892"/>
            <a:ext cx="1220135" cy="584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t>Hình</a:t>
            </a:r>
            <a:r>
              <a:rPr lang="en-US" sz="2000" dirty="0"/>
              <a:t> 4</a:t>
            </a:r>
            <a:endParaRPr lang="vi-VN"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grpSp>
        <p:nvGrpSpPr>
          <p:cNvPr id="1537" name="Group 1536"/>
          <p:cNvGrpSpPr/>
          <p:nvPr/>
        </p:nvGrpSpPr>
        <p:grpSpPr>
          <a:xfrm>
            <a:off x="438081" y="828716"/>
            <a:ext cx="4133919" cy="2821122"/>
            <a:chOff x="2562298" y="136491"/>
            <a:chExt cx="3108859" cy="2121587"/>
          </a:xfrm>
        </p:grpSpPr>
        <p:grpSp>
          <p:nvGrpSpPr>
            <p:cNvPr id="1259" name="Group 1258"/>
            <p:cNvGrpSpPr/>
            <p:nvPr/>
          </p:nvGrpSpPr>
          <p:grpSpPr>
            <a:xfrm>
              <a:off x="2562298" y="136491"/>
              <a:ext cx="3108859" cy="2121587"/>
              <a:chOff x="58393" y="1188379"/>
              <a:chExt cx="5209070" cy="3554841"/>
            </a:xfrm>
          </p:grpSpPr>
          <p:sp>
            <p:nvSpPr>
              <p:cNvPr id="1305" name="TextBox 1304"/>
              <p:cNvSpPr txBox="1"/>
              <p:nvPr/>
            </p:nvSpPr>
            <p:spPr>
              <a:xfrm>
                <a:off x="58393" y="2914629"/>
                <a:ext cx="319270" cy="426605"/>
              </a:xfrm>
              <a:prstGeom prst="rect">
                <a:avLst/>
              </a:prstGeom>
              <a:noFill/>
            </p:spPr>
            <p:txBody>
              <a:bodyPr wrap="square">
                <a:spAutoFit/>
              </a:bodyPr>
              <a:lstStyle/>
              <a:p>
                <a:r>
                  <a:rPr lang="vi-VN" sz="1600" b="1" dirty="0">
                    <a:solidFill>
                      <a:srgbClr val="D35C27"/>
                    </a:solidFill>
                  </a:rPr>
                  <a:t>P</a:t>
                </a:r>
                <a:endParaRPr lang="en-US" sz="1600" dirty="0">
                  <a:solidFill>
                    <a:srgbClr val="D35C27"/>
                  </a:solidFill>
                </a:endParaRPr>
              </a:p>
            </p:txBody>
          </p:sp>
          <p:grpSp>
            <p:nvGrpSpPr>
              <p:cNvPr id="1306" name="Group 1305"/>
              <p:cNvGrpSpPr/>
              <p:nvPr/>
            </p:nvGrpSpPr>
            <p:grpSpPr>
              <a:xfrm>
                <a:off x="377663" y="1246619"/>
                <a:ext cx="4636389" cy="3392676"/>
                <a:chOff x="149305" y="883103"/>
                <a:chExt cx="4354937" cy="3522581"/>
              </a:xfrm>
            </p:grpSpPr>
            <p:sp>
              <p:nvSpPr>
                <p:cNvPr id="1317" name="Rectangle 1316"/>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cxnSp>
              <p:nvCxnSpPr>
                <p:cNvPr id="1318" name="Straight Connector 1317"/>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319" name="Rectangle 1318"/>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grpSp>
          <p:sp>
            <p:nvSpPr>
              <p:cNvPr id="1307" name="TextBox 1306"/>
              <p:cNvSpPr txBox="1"/>
              <p:nvPr/>
            </p:nvSpPr>
            <p:spPr>
              <a:xfrm>
                <a:off x="4948193" y="2891153"/>
                <a:ext cx="319270" cy="426605"/>
              </a:xfrm>
              <a:prstGeom prst="rect">
                <a:avLst/>
              </a:prstGeom>
              <a:noFill/>
            </p:spPr>
            <p:txBody>
              <a:bodyPr wrap="square">
                <a:spAutoFit/>
              </a:bodyPr>
              <a:lstStyle/>
              <a:p>
                <a:r>
                  <a:rPr lang="en-US" sz="1600" b="1" dirty="0">
                    <a:solidFill>
                      <a:srgbClr val="D35C27"/>
                    </a:solidFill>
                  </a:rPr>
                  <a:t>Q</a:t>
                </a:r>
                <a:endParaRPr lang="en-US" sz="1600" dirty="0">
                  <a:solidFill>
                    <a:srgbClr val="D35C27"/>
                  </a:solidFill>
                </a:endParaRPr>
              </a:p>
            </p:txBody>
          </p:sp>
          <p:sp>
            <p:nvSpPr>
              <p:cNvPr id="1308" name="TextBox 1307"/>
              <p:cNvSpPr txBox="1"/>
              <p:nvPr/>
            </p:nvSpPr>
            <p:spPr>
              <a:xfrm>
                <a:off x="377661" y="3143767"/>
                <a:ext cx="991931"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200" dirty="0" err="1"/>
                  <a:t>Nước</a:t>
                </a:r>
                <a:endParaRPr lang="en-US" sz="1200" dirty="0"/>
              </a:p>
            </p:txBody>
          </p:sp>
          <p:sp>
            <p:nvSpPr>
              <p:cNvPr id="1309" name="TextBox 1308"/>
              <p:cNvSpPr txBox="1"/>
              <p:nvPr/>
            </p:nvSpPr>
            <p:spPr>
              <a:xfrm>
                <a:off x="377663" y="2699527"/>
                <a:ext cx="1497908" cy="369968"/>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200" dirty="0" err="1"/>
                  <a:t>Không</a:t>
                </a:r>
                <a:r>
                  <a:rPr lang="en-US" sz="1200" dirty="0"/>
                  <a:t> </a:t>
                </a:r>
                <a:r>
                  <a:rPr lang="en-US" sz="1200" dirty="0" err="1"/>
                  <a:t>khí</a:t>
                </a:r>
                <a:endParaRPr lang="en-US" sz="1200" dirty="0"/>
              </a:p>
            </p:txBody>
          </p:sp>
          <p:sp>
            <p:nvSpPr>
              <p:cNvPr id="1310" name="TextBox 1309"/>
              <p:cNvSpPr txBox="1"/>
              <p:nvPr/>
            </p:nvSpPr>
            <p:spPr>
              <a:xfrm>
                <a:off x="2454324" y="3028536"/>
                <a:ext cx="319272" cy="504171"/>
              </a:xfrm>
              <a:prstGeom prst="rect">
                <a:avLst/>
              </a:prstGeom>
              <a:noFill/>
            </p:spPr>
            <p:txBody>
              <a:bodyPr wrap="square">
                <a:spAutoFit/>
              </a:bodyPr>
              <a:lstStyle/>
              <a:p>
                <a:r>
                  <a:rPr lang="en-US" sz="2000" b="1" dirty="0">
                    <a:solidFill>
                      <a:srgbClr val="0E2A47"/>
                    </a:solidFill>
                  </a:rPr>
                  <a:t>I</a:t>
                </a:r>
                <a:endParaRPr lang="en-US" sz="2000" dirty="0">
                  <a:solidFill>
                    <a:srgbClr val="0E2A47"/>
                  </a:solidFill>
                </a:endParaRPr>
              </a:p>
            </p:txBody>
          </p:sp>
          <p:sp>
            <p:nvSpPr>
              <p:cNvPr id="1311" name="TextBox 1310"/>
              <p:cNvSpPr txBox="1"/>
              <p:nvPr/>
            </p:nvSpPr>
            <p:spPr>
              <a:xfrm>
                <a:off x="696931" y="1582874"/>
                <a:ext cx="319272" cy="504171"/>
              </a:xfrm>
              <a:prstGeom prst="rect">
                <a:avLst/>
              </a:prstGeom>
              <a:noFill/>
            </p:spPr>
            <p:txBody>
              <a:bodyPr wrap="square">
                <a:spAutoFit/>
              </a:bodyPr>
              <a:lstStyle/>
              <a:p>
                <a:r>
                  <a:rPr lang="en-US" sz="2000" b="1" dirty="0">
                    <a:solidFill>
                      <a:srgbClr val="0E2A47"/>
                    </a:solidFill>
                  </a:rPr>
                  <a:t>S</a:t>
                </a:r>
                <a:endParaRPr lang="en-US" sz="2000" dirty="0">
                  <a:solidFill>
                    <a:srgbClr val="0E2A47"/>
                  </a:solidFill>
                </a:endParaRPr>
              </a:p>
            </p:txBody>
          </p:sp>
          <p:sp>
            <p:nvSpPr>
              <p:cNvPr id="1312" name="TextBox 1311"/>
              <p:cNvSpPr txBox="1"/>
              <p:nvPr/>
            </p:nvSpPr>
            <p:spPr>
              <a:xfrm>
                <a:off x="3621200" y="4239049"/>
                <a:ext cx="319272" cy="504171"/>
              </a:xfrm>
              <a:prstGeom prst="rect">
                <a:avLst/>
              </a:prstGeom>
              <a:noFill/>
            </p:spPr>
            <p:txBody>
              <a:bodyPr wrap="square">
                <a:spAutoFit/>
              </a:bodyPr>
              <a:lstStyle/>
              <a:p>
                <a:r>
                  <a:rPr lang="en-US" sz="2000" b="1" dirty="0">
                    <a:solidFill>
                      <a:srgbClr val="0E2A47"/>
                    </a:solidFill>
                  </a:rPr>
                  <a:t>R</a:t>
                </a:r>
                <a:endParaRPr lang="en-US" sz="2000" dirty="0">
                  <a:solidFill>
                    <a:srgbClr val="0E2A47"/>
                  </a:solidFill>
                </a:endParaRPr>
              </a:p>
            </p:txBody>
          </p:sp>
          <p:sp>
            <p:nvSpPr>
              <p:cNvPr id="1313" name="TextBox 1312"/>
              <p:cNvSpPr txBox="1"/>
              <p:nvPr/>
            </p:nvSpPr>
            <p:spPr>
              <a:xfrm>
                <a:off x="2423332" y="1188379"/>
                <a:ext cx="319270"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sp>
            <p:nvSpPr>
              <p:cNvPr id="1314" name="TextBox 1313"/>
              <p:cNvSpPr txBox="1"/>
              <p:nvPr/>
            </p:nvSpPr>
            <p:spPr>
              <a:xfrm>
                <a:off x="2274665" y="4239049"/>
                <a:ext cx="628371" cy="426605"/>
              </a:xfrm>
              <a:prstGeom prst="rect">
                <a:avLst/>
              </a:prstGeom>
              <a:noFill/>
            </p:spPr>
            <p:txBody>
              <a:bodyPr wrap="square">
                <a:spAutoFit/>
              </a:bodyPr>
              <a:lstStyle/>
              <a:p>
                <a:r>
                  <a:rPr lang="en-US" sz="1600" b="1" dirty="0">
                    <a:solidFill>
                      <a:srgbClr val="0E2A47"/>
                    </a:solidFill>
                  </a:rPr>
                  <a:t>N’</a:t>
                </a:r>
                <a:endParaRPr lang="en-US" sz="1600" dirty="0">
                  <a:solidFill>
                    <a:srgbClr val="0E2A47"/>
                  </a:solidFill>
                </a:endParaRPr>
              </a:p>
            </p:txBody>
          </p:sp>
        </p:grpSp>
        <p:cxnSp>
          <p:nvCxnSpPr>
            <p:cNvPr id="1260" name="Straight Connector 1259"/>
            <p:cNvCxnSpPr/>
            <p:nvPr/>
          </p:nvCxnSpPr>
          <p:spPr>
            <a:xfrm>
              <a:off x="4205404" y="216727"/>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61" name="Group 1260"/>
            <p:cNvGrpSpPr/>
            <p:nvPr/>
          </p:nvGrpSpPr>
          <p:grpSpPr>
            <a:xfrm rot="21144240">
              <a:off x="3284505" y="509514"/>
              <a:ext cx="869042" cy="842281"/>
              <a:chOff x="1022287" y="1484770"/>
              <a:chExt cx="1456130" cy="1411289"/>
            </a:xfrm>
          </p:grpSpPr>
          <p:cxnSp>
            <p:nvCxnSpPr>
              <p:cNvPr id="1303" name="Straight Connector 1302"/>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4" name="Straight Arrow Connector 1303"/>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2" name="Group 1261"/>
            <p:cNvGrpSpPr/>
            <p:nvPr/>
          </p:nvGrpSpPr>
          <p:grpSpPr>
            <a:xfrm rot="1085472">
              <a:off x="4066431" y="1378098"/>
              <a:ext cx="737067" cy="714369"/>
              <a:chOff x="1022287" y="1484770"/>
              <a:chExt cx="1456130" cy="1411289"/>
            </a:xfrm>
          </p:grpSpPr>
          <p:cxnSp>
            <p:nvCxnSpPr>
              <p:cNvPr id="1301" name="Straight Connector 1300"/>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302" name="Straight Arrow Connector 1301"/>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36" name="Google Shape;1033;p59"/>
          <p:cNvSpPr txBox="1"/>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1 -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rotWithShape="1">
                <a:blip r:embed="rId3"/>
                <a:stretch>
                  <a:fillRect t="-6" r="11" b="38"/>
                </a:stretch>
              </a:blipFill>
            </p:spPr>
            <p:txBody>
              <a:bodyPr/>
              <a:lstStyle/>
              <a:p>
                <a:r>
                  <a:rPr lang="en-US" altLang="en-US">
                    <a:noFill/>
                  </a:rPr>
                  <a:t> </a:t>
                </a:r>
              </a:p>
            </p:txBody>
          </p:sp>
        </mc:Fallback>
      </mc:AlternateContent>
      <p:sp>
        <p:nvSpPr>
          <p:cNvPr id="8" name="Google Shape;1088;p59"/>
          <p:cNvSpPr txBox="1"/>
          <p:nvPr/>
        </p:nvSpPr>
        <p:spPr>
          <a:xfrm flipH="1">
            <a:off x="4800625"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p:cNvSpPr txBox="1"/>
          <p:nvPr/>
        </p:nvSpPr>
        <p:spPr>
          <a:xfrm flipH="1">
            <a:off x="6695780"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&gt;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&gt; r </a:t>
            </a:r>
            <a:endParaRPr lang="en-US" sz="1800" dirty="0">
              <a:solidFill>
                <a:schemeClr val="dk1"/>
              </a:solidFill>
              <a:latin typeface="+mn-lt"/>
              <a:cs typeface="Arial" panose="020B0604020202020204" pitchFamily="34" charset="0"/>
              <a:sym typeface="Quicksand Medium"/>
            </a:endParaRPr>
          </a:p>
        </p:txBody>
      </p:sp>
      <p:sp>
        <p:nvSpPr>
          <p:cNvPr id="11" name="Google Shape;1088;p59"/>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nhỏ</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&gt;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nhỏ</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sp>
        <p:nvSpPr>
          <p:cNvPr id="11" name="Google Shape;1088;p59"/>
          <p:cNvSpPr txBox="1"/>
          <p:nvPr/>
        </p:nvSpPr>
        <p:spPr>
          <a:xfrm flipH="1">
            <a:off x="4668649" y="1467625"/>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vi-VN" dirty="0"/>
              <a:t>Khi truyền từ môi trường trong suốt này sang môi trường trong suốt khác, tia sáng có thế bị khúc xạ (bị lệch khỏi phương truyền ban đầu) tại mặt phân cách giữa hai môi </a:t>
            </a:r>
            <a:r>
              <a:rPr lang="vi-VN"/>
              <a:t>trường</a:t>
            </a:r>
            <a:r>
              <a:rPr lang="en-US"/>
              <a:t>.</a:t>
            </a:r>
          </a:p>
          <a:p>
            <a:r>
              <a:rPr lang="en-US"/>
              <a:t>Share by VnTeach.Com</a:t>
            </a:r>
            <a:endParaRPr lang="en-US" dirty="0"/>
          </a:p>
        </p:txBody>
      </p:sp>
      <p:grpSp>
        <p:nvGrpSpPr>
          <p:cNvPr id="2" name="Group 1"/>
          <p:cNvGrpSpPr/>
          <p:nvPr/>
        </p:nvGrpSpPr>
        <p:grpSpPr>
          <a:xfrm>
            <a:off x="388506" y="1250530"/>
            <a:ext cx="4183494" cy="2947044"/>
            <a:chOff x="5876564" y="171250"/>
            <a:chExt cx="3108859" cy="2190022"/>
          </a:xfrm>
        </p:grpSpPr>
        <p:grpSp>
          <p:nvGrpSpPr>
            <p:cNvPr id="3" name="Group 2"/>
            <p:cNvGrpSpPr/>
            <p:nvPr/>
          </p:nvGrpSpPr>
          <p:grpSpPr>
            <a:xfrm>
              <a:off x="5876564" y="171250"/>
              <a:ext cx="3108859" cy="2190022"/>
              <a:chOff x="58393" y="1188379"/>
              <a:chExt cx="5209070" cy="3669507"/>
            </a:xfrm>
          </p:grpSpPr>
          <p:sp>
            <p:nvSpPr>
              <p:cNvPr id="19" name="TextBox 18"/>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p:cNvGrpSpPr/>
              <p:nvPr/>
            </p:nvGrpSpPr>
            <p:grpSpPr>
              <a:xfrm>
                <a:off x="377663" y="1246619"/>
                <a:ext cx="4636389" cy="3392676"/>
                <a:chOff x="149305" y="883103"/>
                <a:chExt cx="4354937" cy="3522581"/>
              </a:xfrm>
            </p:grpSpPr>
            <p:sp>
              <p:nvSpPr>
                <p:cNvPr id="29" name="Rectangle 28"/>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p:cNvSpPr txBox="1"/>
              <p:nvPr/>
            </p:nvSpPr>
            <p:spPr>
              <a:xfrm>
                <a:off x="2454324" y="3028536"/>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sp>
            <p:nvSpPr>
              <p:cNvPr id="25" name="TextBox 24"/>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6" name="TextBox 25"/>
              <p:cNvSpPr txBox="1"/>
              <p:nvPr/>
            </p:nvSpPr>
            <p:spPr>
              <a:xfrm>
                <a:off x="3621200" y="4239049"/>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7" name="TextBox 26"/>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grpSp>
        <p:cxnSp>
          <p:nvCxnSpPr>
            <p:cNvPr id="6" name="Straight Connector 5"/>
            <p:cNvCxnSpPr/>
            <p:nvPr/>
          </p:nvCxnSpPr>
          <p:spPr>
            <a:xfrm>
              <a:off x="7519670" y="251486"/>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rot="21144240">
              <a:off x="6598771" y="544273"/>
              <a:ext cx="869042" cy="842281"/>
              <a:chOff x="1022287" y="1484770"/>
              <a:chExt cx="1456130" cy="1411289"/>
            </a:xfrm>
          </p:grpSpPr>
          <p:cxnSp>
            <p:nvCxnSpPr>
              <p:cNvPr id="17" name="Straight Connector 1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21371095">
              <a:off x="7532248" y="1293215"/>
              <a:ext cx="737067" cy="714369"/>
              <a:chOff x="1022287" y="1484770"/>
              <a:chExt cx="1456130" cy="1411289"/>
            </a:xfrm>
          </p:grpSpPr>
          <p:cxnSp>
            <p:nvCxnSpPr>
              <p:cNvPr id="15" name="Straight Connector 14"/>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249" name="Google Shape;1033;p59"/>
          <p:cNvSpPr txBox="1"/>
          <p:nvPr/>
        </p:nvSpPr>
        <p:spPr>
          <a:xfrm>
            <a:off x="1818968" y="4224944"/>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2 - Sai</a:t>
            </a:r>
            <a:endParaRPr lang="vi-VN" sz="2000" dirty="0">
              <a:solidFill>
                <a:schemeClr val="accent6"/>
              </a:solidFill>
            </a:endParaRPr>
          </a:p>
        </p:txBody>
      </p:sp>
    </p:spTree>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272997" y="-16933"/>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sp>
        <p:nvSpPr>
          <p:cNvPr id="1536" name="Google Shape;1033;p59"/>
          <p:cNvSpPr txBox="1"/>
          <p:nvPr/>
        </p:nvSpPr>
        <p:spPr>
          <a:xfrm>
            <a:off x="1781645" y="3664369"/>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3 - </a:t>
            </a:r>
            <a:r>
              <a:rPr lang="en-US" sz="2000" dirty="0" err="1">
                <a:solidFill>
                  <a:schemeClr val="accent6"/>
                </a:solidFill>
              </a:rPr>
              <a:t>Đúng</a:t>
            </a:r>
            <a:endParaRPr lang="vi-VN" sz="2000" dirty="0">
              <a:solidFill>
                <a:schemeClr val="accent6"/>
              </a:solidFill>
            </a:endParaRPr>
          </a:p>
        </p:txBody>
      </p:sp>
      <mc:AlternateContent xmlns:mc="http://schemas.openxmlformats.org/markup-compatibility/2006" xmlns:a14="http://schemas.microsoft.com/office/drawing/2010/main">
        <mc:Choice Requires="a14">
          <p:sp>
            <p:nvSpPr>
              <p:cNvPr id="5" name="TextBox 4"/>
              <p:cNvSpPr txBox="1"/>
              <p:nvPr/>
            </p:nvSpPr>
            <p:spPr>
              <a:xfrm>
                <a:off x="4572000" y="935408"/>
                <a:ext cx="2742232" cy="8416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21</m:t>
                          </m:r>
                        </m:sub>
                      </m:sSub>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2</m:t>
                              </m:r>
                            </m:sub>
                          </m:sSub>
                        </m:num>
                        <m:den>
                          <m:sSub>
                            <m:sSubPr>
                              <m:ctrlPr>
                                <a:rPr lang="en-US" sz="2400" i="1">
                                  <a:solidFill>
                                    <a:srgbClr val="0E2A47"/>
                                  </a:solidFill>
                                  <a:latin typeface="Cambria Math" panose="02040503050406030204" pitchFamily="18" charset="0"/>
                                </a:rPr>
                              </m:ctrlPr>
                            </m:sSubPr>
                            <m:e>
                              <m:r>
                                <a:rPr lang="en-US" sz="2400">
                                  <a:solidFill>
                                    <a:srgbClr val="0E2A47"/>
                                  </a:solidFill>
                                  <a:latin typeface="Cambria Math" panose="02040503050406030204" pitchFamily="18" charset="0"/>
                                </a:rPr>
                                <m:t>𝑛</m:t>
                              </m:r>
                            </m:e>
                            <m:sub>
                              <m:r>
                                <a:rPr lang="en-US" sz="2400">
                                  <a:solidFill>
                                    <a:srgbClr val="0E2A47"/>
                                  </a:solidFill>
                                  <a:latin typeface="Cambria Math" panose="02040503050406030204" pitchFamily="18" charset="0"/>
                                </a:rPr>
                                <m:t>1</m:t>
                              </m:r>
                            </m:sub>
                          </m:sSub>
                        </m:den>
                      </m:f>
                      <m:r>
                        <a:rPr lang="en-US" sz="2400">
                          <a:solidFill>
                            <a:srgbClr val="0E2A47"/>
                          </a:solidFill>
                          <a:latin typeface="Cambria Math" panose="02040503050406030204" pitchFamily="18" charset="0"/>
                        </a:rPr>
                        <m:t>=</m:t>
                      </m:r>
                      <m:f>
                        <m:fPr>
                          <m:ctrlPr>
                            <a:rPr lang="en-US" sz="2400" i="1">
                              <a:solidFill>
                                <a:srgbClr val="0E2A47"/>
                              </a:solidFill>
                              <a:latin typeface="Cambria Math" panose="02040503050406030204" pitchFamily="18" charset="0"/>
                            </a:rPr>
                          </m:ctrlPr>
                        </m:fPr>
                        <m:num>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𝑖</m:t>
                              </m:r>
                            </m:e>
                          </m:func>
                        </m:num>
                        <m:den>
                          <m:func>
                            <m:funcPr>
                              <m:ctrlPr>
                                <a:rPr lang="en-US" sz="2400" i="1">
                                  <a:solidFill>
                                    <a:srgbClr val="0E2A47"/>
                                  </a:solidFill>
                                  <a:latin typeface="Cambria Math" panose="02040503050406030204" pitchFamily="18" charset="0"/>
                                </a:rPr>
                              </m:ctrlPr>
                            </m:funcPr>
                            <m:fName>
                              <m:r>
                                <m:rPr>
                                  <m:sty m:val="p"/>
                                </m:rPr>
                                <a:rPr lang="en-US" sz="2400">
                                  <a:solidFill>
                                    <a:srgbClr val="0E2A47"/>
                                  </a:solidFill>
                                  <a:latin typeface="Cambria Math" panose="02040503050406030204" pitchFamily="18" charset="0"/>
                                </a:rPr>
                                <m:t>sin</m:t>
                              </m:r>
                            </m:fName>
                            <m:e>
                              <m:r>
                                <a:rPr lang="en-US" sz="2400">
                                  <a:solidFill>
                                    <a:srgbClr val="0E2A47"/>
                                  </a:solidFill>
                                  <a:latin typeface="Cambria Math" panose="02040503050406030204" pitchFamily="18" charset="0"/>
                                </a:rPr>
                                <m:t>𝑟</m:t>
                              </m:r>
                            </m:e>
                          </m:func>
                        </m:den>
                      </m:f>
                    </m:oMath>
                  </m:oMathPara>
                </a14:m>
                <a:endParaRPr lang="en-US" sz="2400" dirty="0">
                  <a:solidFill>
                    <a:srgbClr val="0E2A47"/>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572000" y="935408"/>
                <a:ext cx="2742232" cy="841641"/>
              </a:xfrm>
              <a:prstGeom prst="rect">
                <a:avLst/>
              </a:prstGeom>
              <a:blipFill rotWithShape="1">
                <a:blip r:embed="rId3"/>
                <a:stretch>
                  <a:fillRect t="-6" r="11" b="38"/>
                </a:stretch>
              </a:blipFill>
            </p:spPr>
            <p:txBody>
              <a:bodyPr/>
              <a:lstStyle/>
              <a:p>
                <a:r>
                  <a:rPr lang="en-US" altLang="en-US">
                    <a:noFill/>
                  </a:rPr>
                  <a:t> </a:t>
                </a:r>
              </a:p>
            </p:txBody>
          </p:sp>
        </mc:Fallback>
      </mc:AlternateContent>
      <p:sp>
        <p:nvSpPr>
          <p:cNvPr id="8" name="Google Shape;1088;p59"/>
          <p:cNvSpPr txBox="1"/>
          <p:nvPr/>
        </p:nvSpPr>
        <p:spPr>
          <a:xfrm flipH="1">
            <a:off x="6542924"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 1,00293 </a:t>
            </a:r>
            <a:endParaRPr lang="en-US" sz="1800" dirty="0">
              <a:solidFill>
                <a:schemeClr val="dk1"/>
              </a:solidFill>
              <a:latin typeface="+mn-lt"/>
              <a:cs typeface="Arial" panose="020B0604020202020204" pitchFamily="34" charset="0"/>
              <a:sym typeface="Quicksand Medium"/>
            </a:endParaRPr>
          </a:p>
        </p:txBody>
      </p:sp>
      <p:sp>
        <p:nvSpPr>
          <p:cNvPr id="9" name="Google Shape;1088;p59"/>
          <p:cNvSpPr txBox="1"/>
          <p:nvPr/>
        </p:nvSpPr>
        <p:spPr>
          <a:xfrm flipH="1">
            <a:off x="4800623" y="2011872"/>
            <a:ext cx="2088470"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1</a:t>
            </a:r>
            <a:r>
              <a:rPr lang="en-US" sz="2000" dirty="0">
                <a:solidFill>
                  <a:schemeClr val="dk1"/>
                </a:solidFill>
                <a:latin typeface="+mn-lt"/>
                <a:ea typeface="Quicksand"/>
                <a:cs typeface="Quicksand"/>
                <a:sym typeface="Quicksand"/>
              </a:rPr>
              <a:t> = 1,333 </a:t>
            </a:r>
            <a:endParaRPr lang="en-US" sz="1800" dirty="0">
              <a:solidFill>
                <a:schemeClr val="dk1"/>
              </a:solidFill>
              <a:latin typeface="+mn-lt"/>
              <a:cs typeface="Arial" panose="020B0604020202020204" pitchFamily="34" charset="0"/>
              <a:sym typeface="Quicksand Medium"/>
            </a:endParaRPr>
          </a:p>
        </p:txBody>
      </p:sp>
      <p:sp>
        <p:nvSpPr>
          <p:cNvPr id="10" name="Google Shape;1088;p59"/>
          <p:cNvSpPr txBox="1"/>
          <p:nvPr/>
        </p:nvSpPr>
        <p:spPr>
          <a:xfrm flipH="1">
            <a:off x="4800623" y="2640379"/>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a:solidFill>
                  <a:schemeClr val="dk1"/>
                </a:solidFill>
                <a:latin typeface="+mn-lt"/>
                <a:ea typeface="Quicksand"/>
                <a:cs typeface="Quicksand"/>
                <a:sym typeface="Quicksand"/>
              </a:rPr>
              <a:t>n</a:t>
            </a:r>
            <a:r>
              <a:rPr lang="en-US" sz="2000" baseline="-25000" dirty="0">
                <a:solidFill>
                  <a:schemeClr val="dk1"/>
                </a:solidFill>
                <a:latin typeface="+mn-lt"/>
                <a:ea typeface="Quicksand"/>
                <a:cs typeface="Quicksand"/>
                <a:sym typeface="Quicksand"/>
              </a:rPr>
              <a:t>2</a:t>
            </a:r>
            <a:r>
              <a:rPr lang="en-US" sz="2000" dirty="0">
                <a:solidFill>
                  <a:schemeClr val="dk1"/>
                </a:solidFill>
                <a:latin typeface="+mn-lt"/>
                <a:ea typeface="Quicksand"/>
                <a:cs typeface="Quicksand"/>
                <a:sym typeface="Quicksand"/>
              </a:rPr>
              <a:t> &lt; n</a:t>
            </a:r>
            <a:r>
              <a:rPr lang="en-US" sz="2000" baseline="-25000" dirty="0">
                <a:solidFill>
                  <a:schemeClr val="dk1"/>
                </a:solidFill>
                <a:latin typeface="+mn-lt"/>
                <a:ea typeface="Quicksand"/>
                <a:cs typeface="Quicksand"/>
                <a:sym typeface="Quicksand"/>
              </a:rPr>
              <a:t>1 </a:t>
            </a:r>
            <a:r>
              <a:rPr lang="en-US" sz="2000" baseline="-25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baseline="-25000" dirty="0">
                <a:solidFill>
                  <a:schemeClr val="dk1"/>
                </a:solidFill>
                <a:latin typeface="+mn-lt"/>
                <a:ea typeface="Quicksand"/>
                <a:cs typeface="Quicksand"/>
                <a:sym typeface="Quicksand"/>
              </a:rPr>
              <a:t> </a:t>
            </a:r>
            <a:r>
              <a:rPr lang="en-US" sz="2000" dirty="0">
                <a:solidFill>
                  <a:schemeClr val="dk1"/>
                </a:solidFill>
                <a:latin typeface="+mn-lt"/>
                <a:ea typeface="Quicksand"/>
                <a:cs typeface="Quicksand"/>
                <a:sym typeface="Quicksand"/>
              </a:rPr>
              <a:t>sin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sin r </a:t>
            </a:r>
            <a:r>
              <a:rPr lang="en-US" sz="2000" dirty="0">
                <a:solidFill>
                  <a:schemeClr val="dk1"/>
                </a:solidFill>
                <a:latin typeface="#9Slide03 Arima Madurai Black" panose="00000A00000000000000" pitchFamily="2" charset="-93"/>
                <a:ea typeface="Quicksand"/>
                <a:cs typeface="#9Slide03 Arima Madurai Black" panose="00000A00000000000000" pitchFamily="2" charset="-93"/>
                <a:sym typeface="Quicksand"/>
              </a:rPr>
              <a:t>→</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i</a:t>
            </a:r>
            <a:r>
              <a:rPr lang="en-US" sz="2000" dirty="0">
                <a:solidFill>
                  <a:schemeClr val="dk1"/>
                </a:solidFill>
                <a:latin typeface="+mn-lt"/>
                <a:ea typeface="Quicksand"/>
                <a:cs typeface="Quicksand"/>
                <a:sym typeface="Quicksand"/>
              </a:rPr>
              <a:t> &lt; r </a:t>
            </a:r>
            <a:endParaRPr lang="en-US" sz="1800" dirty="0">
              <a:solidFill>
                <a:schemeClr val="dk1"/>
              </a:solidFill>
              <a:latin typeface="+mn-lt"/>
              <a:cs typeface="Arial" panose="020B0604020202020204" pitchFamily="34" charset="0"/>
              <a:sym typeface="Quicksand Medium"/>
            </a:endParaRPr>
          </a:p>
        </p:txBody>
      </p:sp>
      <p:sp>
        <p:nvSpPr>
          <p:cNvPr id="11" name="Google Shape;1088;p59"/>
          <p:cNvSpPr txBox="1"/>
          <p:nvPr/>
        </p:nvSpPr>
        <p:spPr>
          <a:xfrm flipH="1">
            <a:off x="4780394" y="3204712"/>
            <a:ext cx="3830771" cy="450000"/>
          </a:xfrm>
          <a:prstGeom prst="rect">
            <a:avLst/>
          </a:prstGeom>
          <a:noFill/>
          <a:ln>
            <a:noFill/>
          </a:ln>
        </p:spPr>
        <p:txBody>
          <a:bodyPr spcFirstLastPara="1" wrap="square" lIns="91425" tIns="91425" rIns="91425" bIns="91425" anchor="b" anchorCtr="0">
            <a:noAutofit/>
          </a:bodyPr>
          <a:lstStyle/>
          <a:p>
            <a:pPr>
              <a:lnSpc>
                <a:spcPct val="115000"/>
              </a:lnSpc>
            </a:pP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khúc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xạ</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lớn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hơn</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góc</a:t>
            </a:r>
            <a:r>
              <a:rPr lang="en-US" sz="2000" dirty="0">
                <a:solidFill>
                  <a:schemeClr val="dk1"/>
                </a:solidFill>
                <a:latin typeface="+mn-lt"/>
                <a:ea typeface="Quicksand"/>
                <a:cs typeface="Quicksand"/>
                <a:sym typeface="Quicksand"/>
              </a:rPr>
              <a:t> </a:t>
            </a:r>
            <a:r>
              <a:rPr lang="en-US" sz="2000" dirty="0" err="1">
                <a:solidFill>
                  <a:schemeClr val="dk1"/>
                </a:solidFill>
                <a:latin typeface="+mn-lt"/>
                <a:ea typeface="Quicksand"/>
                <a:cs typeface="Quicksand"/>
                <a:sym typeface="Quicksand"/>
              </a:rPr>
              <a:t>tới</a:t>
            </a:r>
            <a:endParaRPr lang="en-US" sz="1800" dirty="0">
              <a:solidFill>
                <a:schemeClr val="dk1"/>
              </a:solidFill>
              <a:latin typeface="+mn-lt"/>
              <a:cs typeface="Arial" panose="020B0604020202020204" pitchFamily="34" charset="0"/>
              <a:sym typeface="Quicksand Medium"/>
            </a:endParaRPr>
          </a:p>
        </p:txBody>
      </p:sp>
      <p:sp>
        <p:nvSpPr>
          <p:cNvPr id="13" name="Arrow: Notched Right 12"/>
          <p:cNvSpPr/>
          <p:nvPr/>
        </p:nvSpPr>
        <p:spPr>
          <a:xfrm>
            <a:off x="260505" y="4268565"/>
            <a:ext cx="991301" cy="539829"/>
          </a:xfrm>
          <a:prstGeom prst="notchedRightArrow">
            <a:avLst>
              <a:gd name="adj1" fmla="val 50000"/>
              <a:gd name="adj2" fmla="val 49126"/>
            </a:avLst>
          </a:prstGeom>
          <a:solidFill>
            <a:srgbClr val="D35C27"/>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dirty="0">
              <a:latin typeface="Fira Sans Condensed Medium" panose="020B0603050000020004" pitchFamily="34" charset="0"/>
            </a:endParaRPr>
          </a:p>
        </p:txBody>
      </p:sp>
      <p:sp>
        <p:nvSpPr>
          <p:cNvPr id="14" name="TextBox 13"/>
          <p:cNvSpPr txBox="1"/>
          <p:nvPr/>
        </p:nvSpPr>
        <p:spPr>
          <a:xfrm>
            <a:off x="1476023" y="4276480"/>
            <a:ext cx="5569354" cy="461665"/>
          </a:xfrm>
          <a:custGeom>
            <a:avLst/>
            <a:gdLst>
              <a:gd name="connsiteX0" fmla="*/ 0 w 5569354"/>
              <a:gd name="connsiteY0" fmla="*/ 0 h 461665"/>
              <a:gd name="connsiteX1" fmla="*/ 529088 w 5569354"/>
              <a:gd name="connsiteY1" fmla="*/ 0 h 461665"/>
              <a:gd name="connsiteX2" fmla="*/ 1113871 w 5569354"/>
              <a:gd name="connsiteY2" fmla="*/ 0 h 461665"/>
              <a:gd name="connsiteX3" fmla="*/ 1865733 w 5569354"/>
              <a:gd name="connsiteY3" fmla="*/ 0 h 461665"/>
              <a:gd name="connsiteX4" fmla="*/ 2506208 w 5569354"/>
              <a:gd name="connsiteY4" fmla="*/ 0 h 461665"/>
              <a:gd name="connsiteX5" fmla="*/ 3090991 w 5569354"/>
              <a:gd name="connsiteY5" fmla="*/ 0 h 461665"/>
              <a:gd name="connsiteX6" fmla="*/ 3842853 w 5569354"/>
              <a:gd name="connsiteY6" fmla="*/ 0 h 461665"/>
              <a:gd name="connsiteX7" fmla="*/ 4594716 w 5569354"/>
              <a:gd name="connsiteY7" fmla="*/ 0 h 461665"/>
              <a:gd name="connsiteX8" fmla="*/ 5569354 w 5569354"/>
              <a:gd name="connsiteY8" fmla="*/ 0 h 461665"/>
              <a:gd name="connsiteX9" fmla="*/ 5569354 w 5569354"/>
              <a:gd name="connsiteY9" fmla="*/ 226215 h 461665"/>
              <a:gd name="connsiteX10" fmla="*/ 5569354 w 5569354"/>
              <a:gd name="connsiteY10" fmla="*/ 461664 h 461665"/>
              <a:gd name="connsiteX11" fmla="*/ 4873185 w 5569354"/>
              <a:gd name="connsiteY11" fmla="*/ 461664 h 461665"/>
              <a:gd name="connsiteX12" fmla="*/ 4177016 w 5569354"/>
              <a:gd name="connsiteY12" fmla="*/ 461664 h 461665"/>
              <a:gd name="connsiteX13" fmla="*/ 3369459 w 5569354"/>
              <a:gd name="connsiteY13" fmla="*/ 461664 h 461665"/>
              <a:gd name="connsiteX14" fmla="*/ 2728983 w 5569354"/>
              <a:gd name="connsiteY14" fmla="*/ 461664 h 461665"/>
              <a:gd name="connsiteX15" fmla="*/ 2032813 w 5569354"/>
              <a:gd name="connsiteY15" fmla="*/ 461664 h 461665"/>
              <a:gd name="connsiteX16" fmla="*/ 1336644 w 5569354"/>
              <a:gd name="connsiteY16" fmla="*/ 461664 h 461665"/>
              <a:gd name="connsiteX17" fmla="*/ 696168 w 5569354"/>
              <a:gd name="connsiteY17" fmla="*/ 461664 h 461665"/>
              <a:gd name="connsiteX18" fmla="*/ 0 w 5569354"/>
              <a:gd name="connsiteY18" fmla="*/ 461664 h 461665"/>
              <a:gd name="connsiteX19" fmla="*/ 0 w 5569354"/>
              <a:gd name="connsiteY19" fmla="*/ 221598 h 461665"/>
              <a:gd name="connsiteX20" fmla="*/ 0 w 5569354"/>
              <a:gd name="connsiteY20"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69354" h="461665" extrusionOk="0">
                <a:moveTo>
                  <a:pt x="0" y="0"/>
                </a:moveTo>
                <a:cubicBezTo>
                  <a:pt x="182753" y="12833"/>
                  <a:pt x="275107" y="-5787"/>
                  <a:pt x="529088" y="0"/>
                </a:cubicBezTo>
                <a:cubicBezTo>
                  <a:pt x="795325" y="-34357"/>
                  <a:pt x="998541" y="36127"/>
                  <a:pt x="1113871" y="0"/>
                </a:cubicBezTo>
                <a:cubicBezTo>
                  <a:pt x="1250893" y="-16883"/>
                  <a:pt x="1665277" y="-50904"/>
                  <a:pt x="1865733" y="0"/>
                </a:cubicBezTo>
                <a:cubicBezTo>
                  <a:pt x="2083708" y="36304"/>
                  <a:pt x="2208242" y="-18753"/>
                  <a:pt x="2506208" y="0"/>
                </a:cubicBezTo>
                <a:cubicBezTo>
                  <a:pt x="2644673" y="-10360"/>
                  <a:pt x="2816202" y="-1775"/>
                  <a:pt x="3090991" y="0"/>
                </a:cubicBezTo>
                <a:cubicBezTo>
                  <a:pt x="3225686" y="-21109"/>
                  <a:pt x="3446457" y="-43490"/>
                  <a:pt x="3842853" y="0"/>
                </a:cubicBezTo>
                <a:cubicBezTo>
                  <a:pt x="4210278" y="-31780"/>
                  <a:pt x="4299938" y="10239"/>
                  <a:pt x="4594716" y="0"/>
                </a:cubicBezTo>
                <a:cubicBezTo>
                  <a:pt x="4921458" y="-8815"/>
                  <a:pt x="5245395" y="-1705"/>
                  <a:pt x="5569354" y="0"/>
                </a:cubicBezTo>
                <a:cubicBezTo>
                  <a:pt x="5563650" y="80226"/>
                  <a:pt x="5551312" y="143988"/>
                  <a:pt x="5569354" y="226215"/>
                </a:cubicBezTo>
                <a:cubicBezTo>
                  <a:pt x="5579913" y="306970"/>
                  <a:pt x="5550277" y="388325"/>
                  <a:pt x="5569354" y="461664"/>
                </a:cubicBezTo>
                <a:cubicBezTo>
                  <a:pt x="5442115" y="447682"/>
                  <a:pt x="5084079" y="516621"/>
                  <a:pt x="4873185" y="461664"/>
                </a:cubicBezTo>
                <a:cubicBezTo>
                  <a:pt x="4588306" y="447813"/>
                  <a:pt x="4359080" y="481869"/>
                  <a:pt x="4177016" y="461664"/>
                </a:cubicBezTo>
                <a:cubicBezTo>
                  <a:pt x="3961277" y="477111"/>
                  <a:pt x="3571766" y="488078"/>
                  <a:pt x="3369459" y="461664"/>
                </a:cubicBezTo>
                <a:cubicBezTo>
                  <a:pt x="3123509" y="415366"/>
                  <a:pt x="2889948" y="439828"/>
                  <a:pt x="2728983" y="461664"/>
                </a:cubicBezTo>
                <a:cubicBezTo>
                  <a:pt x="2473661" y="482382"/>
                  <a:pt x="2305330" y="473342"/>
                  <a:pt x="2032813" y="461664"/>
                </a:cubicBezTo>
                <a:cubicBezTo>
                  <a:pt x="1765001" y="452312"/>
                  <a:pt x="1673837" y="438961"/>
                  <a:pt x="1336644" y="461664"/>
                </a:cubicBezTo>
                <a:cubicBezTo>
                  <a:pt x="1000850" y="467244"/>
                  <a:pt x="996842" y="453572"/>
                  <a:pt x="696168" y="461664"/>
                </a:cubicBezTo>
                <a:cubicBezTo>
                  <a:pt x="408846" y="487662"/>
                  <a:pt x="148028" y="440770"/>
                  <a:pt x="0" y="461664"/>
                </a:cubicBezTo>
                <a:cubicBezTo>
                  <a:pt x="-9461" y="363899"/>
                  <a:pt x="36691" y="313492"/>
                  <a:pt x="0" y="221598"/>
                </a:cubicBezTo>
                <a:cubicBezTo>
                  <a:pt x="-24249" y="115661"/>
                  <a:pt x="-15189" y="99901"/>
                  <a:pt x="0" y="0"/>
                </a:cubicBezTo>
                <a:close/>
              </a:path>
            </a:pathLst>
          </a:custGeom>
          <a:noFill/>
          <a:ln w="19050">
            <a:solidFill>
              <a:srgbClr val="D35C27"/>
            </a:solidFill>
          </a:ln>
        </p:spPr>
        <p:txBody>
          <a:bodyPr wrap="square" rtlCol="0">
            <a:spAutoFit/>
          </a:bodyPr>
          <a:lstStyle/>
          <a:p>
            <a:r>
              <a:rPr lang="en-US" sz="2400" dirty="0">
                <a:solidFill>
                  <a:schemeClr val="dk1"/>
                </a:solidFill>
                <a:latin typeface="+mn-lt"/>
                <a:ea typeface="Quicksand"/>
                <a:cs typeface="Quicksand"/>
                <a:sym typeface="Quicksand"/>
              </a:rPr>
              <a:t>n</a:t>
            </a:r>
            <a:r>
              <a:rPr lang="en-US" sz="2400" baseline="-25000" dirty="0">
                <a:solidFill>
                  <a:schemeClr val="dk1"/>
                </a:solidFill>
                <a:latin typeface="+mn-lt"/>
                <a:ea typeface="Quicksand"/>
                <a:cs typeface="Quicksand"/>
                <a:sym typeface="Quicksand"/>
              </a:rPr>
              <a:t>21</a:t>
            </a:r>
            <a:r>
              <a:rPr lang="en-US" sz="2400" dirty="0">
                <a:solidFill>
                  <a:schemeClr val="dk1"/>
                </a:solidFill>
                <a:latin typeface="+mn-lt"/>
                <a:ea typeface="Quicksand"/>
                <a:cs typeface="Quicksand"/>
                <a:sym typeface="Quicksand"/>
              </a:rPr>
              <a:t> &lt; 1 –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khúc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xạ</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lớn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hơn</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góc</a:t>
            </a:r>
            <a:r>
              <a:rPr lang="en-US" sz="2400" dirty="0">
                <a:solidFill>
                  <a:schemeClr val="dk1"/>
                </a:solidFill>
                <a:latin typeface="+mn-lt"/>
                <a:ea typeface="Quicksand"/>
                <a:cs typeface="Quicksand"/>
                <a:sym typeface="Quicksand"/>
              </a:rPr>
              <a:t> </a:t>
            </a:r>
            <a:r>
              <a:rPr lang="en-US" sz="2400" dirty="0" err="1">
                <a:solidFill>
                  <a:schemeClr val="dk1"/>
                </a:solidFill>
                <a:latin typeface="+mn-lt"/>
                <a:ea typeface="Quicksand"/>
                <a:cs typeface="Quicksand"/>
                <a:sym typeface="Quicksand"/>
              </a:rPr>
              <a:t>tới</a:t>
            </a:r>
            <a:r>
              <a:rPr lang="en-US" sz="2400" dirty="0">
                <a:solidFill>
                  <a:schemeClr val="dk1"/>
                </a:solidFill>
                <a:latin typeface="+mn-lt"/>
                <a:ea typeface="Quicksand"/>
                <a:cs typeface="Quicksand"/>
                <a:sym typeface="Quicksand"/>
              </a:rPr>
              <a:t> </a:t>
            </a:r>
            <a:endParaRPr lang="en-US" sz="2400" dirty="0">
              <a:solidFill>
                <a:schemeClr val="dk1"/>
              </a:solidFill>
              <a:latin typeface="+mn-lt"/>
              <a:ea typeface="Quicksand"/>
              <a:cs typeface="Quicksand"/>
            </a:endParaRPr>
          </a:p>
        </p:txBody>
      </p:sp>
      <p:grpSp>
        <p:nvGrpSpPr>
          <p:cNvPr id="2" name="Group 1"/>
          <p:cNvGrpSpPr/>
          <p:nvPr/>
        </p:nvGrpSpPr>
        <p:grpSpPr>
          <a:xfrm>
            <a:off x="302853" y="644199"/>
            <a:ext cx="4290735" cy="3020170"/>
            <a:chOff x="2539011" y="2632717"/>
            <a:chExt cx="3108859" cy="2188269"/>
          </a:xfrm>
        </p:grpSpPr>
        <p:grpSp>
          <p:nvGrpSpPr>
            <p:cNvPr id="3" name="Group 2"/>
            <p:cNvGrpSpPr/>
            <p:nvPr/>
          </p:nvGrpSpPr>
          <p:grpSpPr>
            <a:xfrm>
              <a:off x="2539011" y="2632717"/>
              <a:ext cx="3108859" cy="2188269"/>
              <a:chOff x="58393" y="1188379"/>
              <a:chExt cx="5209070" cy="3666570"/>
            </a:xfrm>
          </p:grpSpPr>
          <p:sp>
            <p:nvSpPr>
              <p:cNvPr id="19" name="TextBox 18"/>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20" name="Group 19"/>
              <p:cNvGrpSpPr/>
              <p:nvPr/>
            </p:nvGrpSpPr>
            <p:grpSpPr>
              <a:xfrm>
                <a:off x="377663" y="1246619"/>
                <a:ext cx="4636389" cy="3392676"/>
                <a:chOff x="149305" y="883103"/>
                <a:chExt cx="4354937" cy="3522581"/>
              </a:xfrm>
            </p:grpSpPr>
            <p:sp>
              <p:nvSpPr>
                <p:cNvPr id="29" name="Rectangle 28"/>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30" name="Straight Connector 29"/>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21" name="TextBox 20"/>
              <p:cNvSpPr txBox="1"/>
              <p:nvPr/>
            </p:nvSpPr>
            <p:spPr>
              <a:xfrm>
                <a:off x="4948192" y="2891152"/>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22" name="TextBox 21"/>
              <p:cNvSpPr txBox="1"/>
              <p:nvPr/>
            </p:nvSpPr>
            <p:spPr>
              <a:xfrm>
                <a:off x="377660" y="3143768"/>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Nước</a:t>
                </a:r>
                <a:endParaRPr lang="en-US" sz="1100" dirty="0"/>
              </a:p>
            </p:txBody>
          </p:sp>
          <p:sp>
            <p:nvSpPr>
              <p:cNvPr id="23" name="TextBox 22"/>
              <p:cNvSpPr txBox="1"/>
              <p:nvPr/>
            </p:nvSpPr>
            <p:spPr>
              <a:xfrm>
                <a:off x="377664" y="2699527"/>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24" name="TextBox 23"/>
              <p:cNvSpPr txBox="1"/>
              <p:nvPr/>
            </p:nvSpPr>
            <p:spPr>
              <a:xfrm>
                <a:off x="1533309" y="4236112"/>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25" name="TextBox 24"/>
              <p:cNvSpPr txBox="1"/>
              <p:nvPr/>
            </p:nvSpPr>
            <p:spPr>
              <a:xfrm>
                <a:off x="4027527" y="134035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26" name="TextBox 25"/>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7" name="TextBox 26"/>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28" name="TextBox 27"/>
              <p:cNvSpPr txBox="1"/>
              <p:nvPr/>
            </p:nvSpPr>
            <p:spPr>
              <a:xfrm>
                <a:off x="2471703" y="2667098"/>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cxnSp>
          <p:nvCxnSpPr>
            <p:cNvPr id="6" name="Straight Connector 5"/>
            <p:cNvCxnSpPr/>
            <p:nvPr/>
          </p:nvCxnSpPr>
          <p:spPr>
            <a:xfrm>
              <a:off x="4182117" y="2712953"/>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rot="16460969">
              <a:off x="4188370" y="2966409"/>
              <a:ext cx="869042" cy="842281"/>
              <a:chOff x="1022287" y="1484770"/>
              <a:chExt cx="1456130" cy="1411289"/>
            </a:xfrm>
          </p:grpSpPr>
          <p:cxnSp>
            <p:nvCxnSpPr>
              <p:cNvPr id="17" name="Straight Connector 16"/>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5129824">
              <a:off x="3579770" y="3884007"/>
              <a:ext cx="737067" cy="714369"/>
              <a:chOff x="1022287" y="1484770"/>
              <a:chExt cx="1456130" cy="1411289"/>
            </a:xfrm>
          </p:grpSpPr>
          <p:cxnSp>
            <p:nvCxnSpPr>
              <p:cNvPr id="15" name="Straight Connector 14"/>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4" name="Google Shape;1033;p59"/>
          <p:cNvSpPr txBox="1">
            <a:spLocks noGrp="1"/>
          </p:cNvSpPr>
          <p:nvPr>
            <p:ph type="title"/>
          </p:nvPr>
        </p:nvSpPr>
        <p:spPr>
          <a:xfrm>
            <a:off x="179981" y="460348"/>
            <a:ext cx="1988451" cy="661132"/>
          </a:xfrm>
          <a:prstGeom prst="rect">
            <a:avLst/>
          </a:prstGeom>
        </p:spPr>
        <p:txBody>
          <a:bodyPr spcFirstLastPara="1" wrap="square" lIns="91425" tIns="91425" rIns="91425" bIns="91425" anchor="t" anchorCtr="0">
            <a:noAutofit/>
          </a:bodyPr>
          <a:lstStyle/>
          <a:p>
            <a:pPr>
              <a:lnSpc>
                <a:spcPct val="150000"/>
              </a:lnSpc>
            </a:pPr>
            <a:r>
              <a:rPr lang="en-GB" sz="2200" dirty="0"/>
              <a:t>Câu 8:</a:t>
            </a:r>
            <a:endParaRPr sz="2200" dirty="0"/>
          </a:p>
        </p:txBody>
      </p:sp>
      <p:sp>
        <p:nvSpPr>
          <p:cNvPr id="11" name="Google Shape;1088;p59"/>
          <p:cNvSpPr txBox="1"/>
          <p:nvPr/>
        </p:nvSpPr>
        <p:spPr>
          <a:xfrm flipH="1">
            <a:off x="4996780" y="1479642"/>
            <a:ext cx="3830771" cy="236555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a:lnSpc>
                <a:spcPct val="115000"/>
              </a:lnSpc>
              <a:defRPr sz="2000">
                <a:solidFill>
                  <a:schemeClr val="dk1"/>
                </a:solidFill>
                <a:latin typeface="+mn-lt"/>
                <a:ea typeface="Quicksand"/>
                <a:cs typeface="Quicksand"/>
              </a:defRPr>
            </a:lvl1pPr>
          </a:lstStyle>
          <a:p>
            <a:r>
              <a:rPr lang="en-US" dirty="0"/>
              <a:t>Theo </a:t>
            </a:r>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r>
              <a:rPr lang="en-US" dirty="0"/>
              <a:t> “</a:t>
            </a:r>
            <a:r>
              <a:rPr lang="vi-VN" sz="2000" dirty="0"/>
              <a:t>Tia khúc xạ nằm trong mặt phẳng tới và ở bên kia pháp tuyến so với tia sáng tới</a:t>
            </a:r>
            <a:r>
              <a:rPr lang="en-US" sz="2000" dirty="0"/>
              <a:t>”</a:t>
            </a:r>
          </a:p>
          <a:p>
            <a:endParaRPr lang="en-US" dirty="0"/>
          </a:p>
        </p:txBody>
      </p:sp>
      <p:sp>
        <p:nvSpPr>
          <p:cNvPr id="1249" name="Google Shape;1033;p59"/>
          <p:cNvSpPr txBox="1"/>
          <p:nvPr/>
        </p:nvSpPr>
        <p:spPr>
          <a:xfrm>
            <a:off x="2024451" y="4231696"/>
            <a:ext cx="1622441" cy="461666"/>
          </a:xfrm>
          <a:prstGeom prst="rect">
            <a:avLst/>
          </a:prstGeom>
          <a:solidFill>
            <a:srgbClr val="D35C27"/>
          </a:solidFill>
          <a:ln>
            <a:noFill/>
          </a:ln>
        </p:spPr>
        <p:txBody>
          <a:bodyPr spcFirstLastPara="1" wrap="square" lIns="91425" tIns="91425" rIns="91425" bIns="9144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Fira Sans Condensed Medium" panose="020B0603050000020004" pitchFamily="34" charset="0"/>
                <a:ea typeface="Quicksand"/>
                <a:cs typeface="Quicksand"/>
                <a:sym typeface="Quicksand"/>
              </a:defRPr>
            </a:lvl1pPr>
            <a:lvl2pPr marR="0" lvl="1"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2pPr>
            <a:lvl3pPr marR="0" lvl="2"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3pPr>
            <a:lvl4pPr marR="0" lvl="3"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4pPr>
            <a:lvl5pPr marR="0" lvl="4"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5pPr>
            <a:lvl6pPr marR="0" lvl="5"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6pPr>
            <a:lvl7pPr marR="0" lvl="6"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7pPr>
            <a:lvl8pPr marR="0" lvl="7"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8pPr>
            <a:lvl9pPr marR="0" lvl="8" algn="ctr" rtl="0">
              <a:lnSpc>
                <a:spcPct val="100000"/>
              </a:lnSpc>
              <a:spcBef>
                <a:spcPts val="0"/>
              </a:spcBef>
              <a:spcAft>
                <a:spcPts val="0"/>
              </a:spcAft>
              <a:buClr>
                <a:schemeClr val="dk1"/>
              </a:buClr>
              <a:buSzPts val="3500"/>
              <a:buFont typeface="Quicksand"/>
              <a:buNone/>
              <a:defRPr sz="3500" b="1" i="0" u="none" strike="noStrike" cap="none">
                <a:solidFill>
                  <a:schemeClr val="dk1"/>
                </a:solidFill>
                <a:latin typeface="Quicksand"/>
                <a:ea typeface="Quicksand"/>
                <a:cs typeface="Quicksand"/>
                <a:sym typeface="Quicksand"/>
              </a:defRPr>
            </a:lvl9pPr>
          </a:lstStyle>
          <a:p>
            <a:pPr>
              <a:lnSpc>
                <a:spcPct val="150000"/>
              </a:lnSpc>
            </a:pPr>
            <a:r>
              <a:rPr lang="en-US" sz="2000" dirty="0" err="1">
                <a:solidFill>
                  <a:schemeClr val="accent6"/>
                </a:solidFill>
              </a:rPr>
              <a:t>Hình</a:t>
            </a:r>
            <a:r>
              <a:rPr lang="en-US" sz="2000" dirty="0">
                <a:solidFill>
                  <a:schemeClr val="accent6"/>
                </a:solidFill>
              </a:rPr>
              <a:t> 4 - Sai</a:t>
            </a:r>
            <a:endParaRPr lang="vi-VN" sz="2000" dirty="0">
              <a:solidFill>
                <a:schemeClr val="accent6"/>
              </a:solidFill>
            </a:endParaRPr>
          </a:p>
        </p:txBody>
      </p:sp>
      <p:grpSp>
        <p:nvGrpSpPr>
          <p:cNvPr id="5" name="Group 4"/>
          <p:cNvGrpSpPr/>
          <p:nvPr/>
        </p:nvGrpSpPr>
        <p:grpSpPr>
          <a:xfrm>
            <a:off x="476343" y="1168685"/>
            <a:ext cx="4463999" cy="3056259"/>
            <a:chOff x="5853277" y="2667476"/>
            <a:chExt cx="3108859" cy="2128468"/>
          </a:xfrm>
        </p:grpSpPr>
        <p:grpSp>
          <p:nvGrpSpPr>
            <p:cNvPr id="8" name="Group 7"/>
            <p:cNvGrpSpPr/>
            <p:nvPr/>
          </p:nvGrpSpPr>
          <p:grpSpPr>
            <a:xfrm>
              <a:off x="5853277" y="2667476"/>
              <a:ext cx="3108859" cy="2128468"/>
              <a:chOff x="58393" y="1188379"/>
              <a:chExt cx="5209070" cy="3566368"/>
            </a:xfrm>
          </p:grpSpPr>
          <p:sp>
            <p:nvSpPr>
              <p:cNvPr id="1252" name="TextBox 1251"/>
              <p:cNvSpPr txBox="1"/>
              <p:nvPr/>
            </p:nvSpPr>
            <p:spPr>
              <a:xfrm>
                <a:off x="58393" y="2914629"/>
                <a:ext cx="319271" cy="515698"/>
              </a:xfrm>
              <a:prstGeom prst="rect">
                <a:avLst/>
              </a:prstGeom>
              <a:noFill/>
            </p:spPr>
            <p:txBody>
              <a:bodyPr wrap="square">
                <a:spAutoFit/>
              </a:bodyPr>
              <a:lstStyle/>
              <a:p>
                <a:r>
                  <a:rPr lang="vi-VN" b="1" dirty="0">
                    <a:solidFill>
                      <a:srgbClr val="D35C27"/>
                    </a:solidFill>
                  </a:rPr>
                  <a:t>P</a:t>
                </a:r>
                <a:endParaRPr lang="en-US" dirty="0">
                  <a:solidFill>
                    <a:srgbClr val="D35C27"/>
                  </a:solidFill>
                </a:endParaRPr>
              </a:p>
            </p:txBody>
          </p:sp>
          <p:grpSp>
            <p:nvGrpSpPr>
              <p:cNvPr id="1253" name="Group 1252"/>
              <p:cNvGrpSpPr/>
              <p:nvPr/>
            </p:nvGrpSpPr>
            <p:grpSpPr>
              <a:xfrm>
                <a:off x="377663" y="1246619"/>
                <a:ext cx="4636389" cy="3392676"/>
                <a:chOff x="149305" y="883103"/>
                <a:chExt cx="4354937" cy="3522581"/>
              </a:xfrm>
            </p:grpSpPr>
            <p:sp>
              <p:nvSpPr>
                <p:cNvPr id="1262" name="Rectangle 1261"/>
                <p:cNvSpPr/>
                <p:nvPr/>
              </p:nvSpPr>
              <p:spPr>
                <a:xfrm>
                  <a:off x="149305" y="2836152"/>
                  <a:ext cx="4354937" cy="1569532"/>
                </a:xfrm>
                <a:prstGeom prst="rect">
                  <a:avLst/>
                </a:prstGeom>
                <a:solidFill>
                  <a:srgbClr val="E0E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263" name="Straight Connector 1262"/>
                <p:cNvCxnSpPr/>
                <p:nvPr/>
              </p:nvCxnSpPr>
              <p:spPr>
                <a:xfrm>
                  <a:off x="149305" y="2836152"/>
                  <a:ext cx="435493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264" name="Rectangle 1263"/>
                <p:cNvSpPr/>
                <p:nvPr/>
              </p:nvSpPr>
              <p:spPr>
                <a:xfrm>
                  <a:off x="149305" y="883103"/>
                  <a:ext cx="4354937" cy="1931196"/>
                </a:xfrm>
                <a:prstGeom prst="rect">
                  <a:avLst/>
                </a:prstGeom>
                <a:solidFill>
                  <a:srgbClr val="FBFB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1254" name="TextBox 1253"/>
              <p:cNvSpPr txBox="1"/>
              <p:nvPr/>
            </p:nvSpPr>
            <p:spPr>
              <a:xfrm>
                <a:off x="4948192" y="2891153"/>
                <a:ext cx="319271" cy="515698"/>
              </a:xfrm>
              <a:prstGeom prst="rect">
                <a:avLst/>
              </a:prstGeom>
              <a:noFill/>
            </p:spPr>
            <p:txBody>
              <a:bodyPr wrap="square">
                <a:spAutoFit/>
              </a:bodyPr>
              <a:lstStyle/>
              <a:p>
                <a:r>
                  <a:rPr lang="en-US" b="1" dirty="0">
                    <a:solidFill>
                      <a:srgbClr val="D35C27"/>
                    </a:solidFill>
                  </a:rPr>
                  <a:t>Q</a:t>
                </a:r>
                <a:endParaRPr lang="en-US" dirty="0">
                  <a:solidFill>
                    <a:srgbClr val="D35C27"/>
                  </a:solidFill>
                </a:endParaRPr>
              </a:p>
            </p:txBody>
          </p:sp>
          <p:sp>
            <p:nvSpPr>
              <p:cNvPr id="1255" name="TextBox 1254"/>
              <p:cNvSpPr txBox="1"/>
              <p:nvPr/>
            </p:nvSpPr>
            <p:spPr>
              <a:xfrm>
                <a:off x="377660" y="3143767"/>
                <a:ext cx="991931"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Nước</a:t>
                </a:r>
                <a:endParaRPr lang="en-US" sz="1100" dirty="0"/>
              </a:p>
            </p:txBody>
          </p:sp>
          <p:sp>
            <p:nvSpPr>
              <p:cNvPr id="1256" name="TextBox 1255"/>
              <p:cNvSpPr txBox="1"/>
              <p:nvPr/>
            </p:nvSpPr>
            <p:spPr>
              <a:xfrm>
                <a:off x="377664" y="2699526"/>
                <a:ext cx="1497908" cy="463806"/>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lnSpc>
                    <a:spcPct val="120000"/>
                  </a:lnSpc>
                  <a:buClrTx/>
                  <a:buSzTx/>
                  <a:buFontTx/>
                  <a:buNone/>
                  <a:defRPr sz="2000">
                    <a:solidFill>
                      <a:schemeClr val="bg1">
                        <a:lumMod val="10000"/>
                      </a:schemeClr>
                    </a:solidFill>
                    <a:latin typeface="+mn-lt"/>
                  </a:defRPr>
                </a:lvl1pPr>
              </a:lstStyle>
              <a:p>
                <a:pPr algn="l"/>
                <a:r>
                  <a:rPr lang="en-US" sz="1100" dirty="0" err="1"/>
                  <a:t>Không</a:t>
                </a:r>
                <a:r>
                  <a:rPr lang="en-US" sz="1100" dirty="0"/>
                  <a:t> </a:t>
                </a:r>
                <a:r>
                  <a:rPr lang="en-US" sz="1100" dirty="0" err="1"/>
                  <a:t>khí</a:t>
                </a:r>
                <a:endParaRPr lang="en-US" sz="1100" dirty="0"/>
              </a:p>
            </p:txBody>
          </p:sp>
          <p:sp>
            <p:nvSpPr>
              <p:cNvPr id="1257" name="TextBox 1256"/>
              <p:cNvSpPr txBox="1"/>
              <p:nvPr/>
            </p:nvSpPr>
            <p:spPr>
              <a:xfrm>
                <a:off x="696931" y="1582874"/>
                <a:ext cx="319271" cy="618837"/>
              </a:xfrm>
              <a:prstGeom prst="rect">
                <a:avLst/>
              </a:prstGeom>
              <a:noFill/>
            </p:spPr>
            <p:txBody>
              <a:bodyPr wrap="square">
                <a:spAutoFit/>
              </a:bodyPr>
              <a:lstStyle/>
              <a:p>
                <a:r>
                  <a:rPr lang="en-US" sz="1800" b="1" dirty="0">
                    <a:solidFill>
                      <a:srgbClr val="0E2A47"/>
                    </a:solidFill>
                  </a:rPr>
                  <a:t>S</a:t>
                </a:r>
                <a:endParaRPr lang="en-US" sz="1800" dirty="0">
                  <a:solidFill>
                    <a:srgbClr val="0E2A47"/>
                  </a:solidFill>
                </a:endParaRPr>
              </a:p>
            </p:txBody>
          </p:sp>
          <p:sp>
            <p:nvSpPr>
              <p:cNvPr id="1258" name="TextBox 1257"/>
              <p:cNvSpPr txBox="1"/>
              <p:nvPr/>
            </p:nvSpPr>
            <p:spPr>
              <a:xfrm>
                <a:off x="1097089" y="4102580"/>
                <a:ext cx="319271" cy="618837"/>
              </a:xfrm>
              <a:prstGeom prst="rect">
                <a:avLst/>
              </a:prstGeom>
              <a:noFill/>
            </p:spPr>
            <p:txBody>
              <a:bodyPr wrap="square">
                <a:spAutoFit/>
              </a:bodyPr>
              <a:lstStyle/>
              <a:p>
                <a:r>
                  <a:rPr lang="en-US" sz="1800" b="1" dirty="0">
                    <a:solidFill>
                      <a:srgbClr val="0E2A47"/>
                    </a:solidFill>
                  </a:rPr>
                  <a:t>R</a:t>
                </a:r>
                <a:endParaRPr lang="en-US" sz="1800" dirty="0">
                  <a:solidFill>
                    <a:srgbClr val="0E2A47"/>
                  </a:solidFill>
                </a:endParaRPr>
              </a:p>
            </p:txBody>
          </p:sp>
          <p:sp>
            <p:nvSpPr>
              <p:cNvPr id="1259" name="TextBox 1258"/>
              <p:cNvSpPr txBox="1"/>
              <p:nvPr/>
            </p:nvSpPr>
            <p:spPr>
              <a:xfrm>
                <a:off x="2423333" y="1188379"/>
                <a:ext cx="3192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0" name="TextBox 1259"/>
              <p:cNvSpPr txBox="1"/>
              <p:nvPr/>
            </p:nvSpPr>
            <p:spPr>
              <a:xfrm>
                <a:off x="2274665" y="4239049"/>
                <a:ext cx="628371" cy="515698"/>
              </a:xfrm>
              <a:prstGeom prst="rect">
                <a:avLst/>
              </a:prstGeom>
              <a:noFill/>
            </p:spPr>
            <p:txBody>
              <a:bodyPr wrap="square">
                <a:spAutoFit/>
              </a:bodyPr>
              <a:lstStyle/>
              <a:p>
                <a:r>
                  <a:rPr lang="en-US" b="1" dirty="0">
                    <a:solidFill>
                      <a:srgbClr val="0E2A47"/>
                    </a:solidFill>
                  </a:rPr>
                  <a:t>N’</a:t>
                </a:r>
                <a:endParaRPr lang="en-US" dirty="0">
                  <a:solidFill>
                    <a:srgbClr val="0E2A47"/>
                  </a:solidFill>
                </a:endParaRPr>
              </a:p>
            </p:txBody>
          </p:sp>
          <p:sp>
            <p:nvSpPr>
              <p:cNvPr id="1261" name="TextBox 1260"/>
              <p:cNvSpPr txBox="1"/>
              <p:nvPr/>
            </p:nvSpPr>
            <p:spPr>
              <a:xfrm>
                <a:off x="2778581" y="2671813"/>
                <a:ext cx="319271" cy="618837"/>
              </a:xfrm>
              <a:prstGeom prst="rect">
                <a:avLst/>
              </a:prstGeom>
              <a:noFill/>
            </p:spPr>
            <p:txBody>
              <a:bodyPr wrap="square">
                <a:spAutoFit/>
              </a:bodyPr>
              <a:lstStyle/>
              <a:p>
                <a:r>
                  <a:rPr lang="en-US" sz="1800" b="1" dirty="0">
                    <a:solidFill>
                      <a:srgbClr val="0E2A47"/>
                    </a:solidFill>
                  </a:rPr>
                  <a:t>I</a:t>
                </a:r>
                <a:endParaRPr lang="en-US" sz="1800" dirty="0">
                  <a:solidFill>
                    <a:srgbClr val="0E2A47"/>
                  </a:solidFill>
                </a:endParaRPr>
              </a:p>
            </p:txBody>
          </p:sp>
        </p:grpSp>
        <p:grpSp>
          <p:nvGrpSpPr>
            <p:cNvPr id="9" name="Group 8"/>
            <p:cNvGrpSpPr/>
            <p:nvPr/>
          </p:nvGrpSpPr>
          <p:grpSpPr>
            <a:xfrm rot="5400000">
              <a:off x="6760488" y="3821657"/>
              <a:ext cx="737067" cy="714369"/>
              <a:chOff x="1022287" y="1484770"/>
              <a:chExt cx="1456130" cy="1411289"/>
            </a:xfrm>
          </p:grpSpPr>
          <p:cxnSp>
            <p:nvCxnSpPr>
              <p:cNvPr id="1250" name="Straight Connector 1249"/>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51" name="Straight Arrow Connector 1250"/>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rot="21144240">
              <a:off x="6575484" y="3040499"/>
              <a:ext cx="869042" cy="842281"/>
              <a:chOff x="1022287" y="1484770"/>
              <a:chExt cx="1456130" cy="1411289"/>
            </a:xfrm>
          </p:grpSpPr>
          <p:cxnSp>
            <p:nvCxnSpPr>
              <p:cNvPr id="14" name="Straight Connector 13"/>
              <p:cNvCxnSpPr/>
              <p:nvPr/>
            </p:nvCxnSpPr>
            <p:spPr>
              <a:xfrm>
                <a:off x="1687145" y="2125309"/>
                <a:ext cx="791272" cy="770750"/>
              </a:xfrm>
              <a:prstGeom prst="line">
                <a:avLst/>
              </a:prstGeom>
              <a:ln w="38100">
                <a:solidFill>
                  <a:srgbClr val="D35C27"/>
                </a:solidFill>
              </a:ln>
            </p:spPr>
            <p:style>
              <a:lnRef idx="1">
                <a:schemeClr val="accent1"/>
              </a:lnRef>
              <a:fillRef idx="0">
                <a:schemeClr val="accent1"/>
              </a:fillRef>
              <a:effectRef idx="0">
                <a:schemeClr val="accent1"/>
              </a:effectRef>
              <a:fontRef idx="minor">
                <a:schemeClr val="tx1"/>
              </a:fontRef>
            </p:style>
          </p:cxnSp>
          <p:cxnSp>
            <p:nvCxnSpPr>
              <p:cNvPr id="1248" name="Straight Arrow Connector 1247"/>
              <p:cNvCxnSpPr/>
              <p:nvPr/>
            </p:nvCxnSpPr>
            <p:spPr>
              <a:xfrm>
                <a:off x="1022287" y="1484770"/>
                <a:ext cx="791273" cy="762672"/>
              </a:xfrm>
              <a:prstGeom prst="straightConnector1">
                <a:avLst/>
              </a:prstGeom>
              <a:ln w="38100">
                <a:solidFill>
                  <a:srgbClr val="D35C27"/>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7496383" y="2747712"/>
              <a:ext cx="0" cy="1979327"/>
            </a:xfrm>
            <a:prstGeom prst="line">
              <a:avLst/>
            </a:prstGeom>
            <a:ln w="19050">
              <a:solidFill>
                <a:schemeClr val="tx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grpSp>
        <p:nvGrpSpPr>
          <p:cNvPr id="363" name="Google Shape;363;p34"/>
          <p:cNvGrpSpPr/>
          <p:nvPr/>
        </p:nvGrpSpPr>
        <p:grpSpPr>
          <a:xfrm>
            <a:off x="8278452" y="2866844"/>
            <a:ext cx="258628" cy="258711"/>
            <a:chOff x="4370700" y="733563"/>
            <a:chExt cx="546550" cy="546727"/>
          </a:xfrm>
        </p:grpSpPr>
        <p:sp>
          <p:nvSpPr>
            <p:cNvPr id="36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7" name="Google Shape;337;p34"/>
          <p:cNvGrpSpPr/>
          <p:nvPr/>
        </p:nvGrpSpPr>
        <p:grpSpPr>
          <a:xfrm>
            <a:off x="8083514" y="158097"/>
            <a:ext cx="880188" cy="1261623"/>
            <a:chOff x="3550325" y="539500"/>
            <a:chExt cx="2259102" cy="3238099"/>
          </a:xfrm>
        </p:grpSpPr>
        <p:sp>
          <p:nvSpPr>
            <p:cNvPr id="338" name="Google Shape;338;p34"/>
            <p:cNvSpPr/>
            <p:nvPr/>
          </p:nvSpPr>
          <p:spPr>
            <a:xfrm>
              <a:off x="3601627" y="591133"/>
              <a:ext cx="2157544" cy="2302202"/>
            </a:xfrm>
            <a:custGeom>
              <a:avLst/>
              <a:gdLst/>
              <a:ahLst/>
              <a:cxnLst/>
              <a:rect l="l" t="t" r="r" b="b"/>
              <a:pathLst>
                <a:path w="39196" h="41824" extrusionOk="0">
                  <a:moveTo>
                    <a:pt x="19714" y="0"/>
                  </a:moveTo>
                  <a:cubicBezTo>
                    <a:pt x="19712" y="0"/>
                    <a:pt x="19710" y="0"/>
                    <a:pt x="19708" y="0"/>
                  </a:cubicBezTo>
                  <a:lnTo>
                    <a:pt x="19666" y="0"/>
                  </a:lnTo>
                  <a:cubicBezTo>
                    <a:pt x="14656" y="13"/>
                    <a:pt x="9883" y="1958"/>
                    <a:pt x="6223" y="5476"/>
                  </a:cubicBezTo>
                  <a:cubicBezTo>
                    <a:pt x="2566" y="8997"/>
                    <a:pt x="443" y="13692"/>
                    <a:pt x="246" y="18699"/>
                  </a:cubicBezTo>
                  <a:cubicBezTo>
                    <a:pt x="0" y="24964"/>
                    <a:pt x="2670" y="30798"/>
                    <a:pt x="7569" y="34711"/>
                  </a:cubicBezTo>
                  <a:cubicBezTo>
                    <a:pt x="9983" y="36636"/>
                    <a:pt x="11365" y="40911"/>
                    <a:pt x="11365" y="40911"/>
                  </a:cubicBezTo>
                  <a:cubicBezTo>
                    <a:pt x="11365" y="41413"/>
                    <a:pt x="11776" y="41823"/>
                    <a:pt x="12278" y="41823"/>
                  </a:cubicBezTo>
                  <a:lnTo>
                    <a:pt x="27157" y="41817"/>
                  </a:lnTo>
                  <a:cubicBezTo>
                    <a:pt x="27659" y="41817"/>
                    <a:pt x="28070" y="41409"/>
                    <a:pt x="28070" y="40904"/>
                  </a:cubicBezTo>
                  <a:cubicBezTo>
                    <a:pt x="28070" y="40904"/>
                    <a:pt x="29452" y="36607"/>
                    <a:pt x="31769" y="34779"/>
                  </a:cubicBezTo>
                  <a:cubicBezTo>
                    <a:pt x="36487" y="31057"/>
                    <a:pt x="39196" y="25478"/>
                    <a:pt x="39192" y="19475"/>
                  </a:cubicBezTo>
                  <a:cubicBezTo>
                    <a:pt x="39189" y="8737"/>
                    <a:pt x="30452" y="0"/>
                    <a:pt x="197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34"/>
            <p:cNvSpPr/>
            <p:nvPr/>
          </p:nvSpPr>
          <p:spPr>
            <a:xfrm>
              <a:off x="4349421" y="3162027"/>
              <a:ext cx="675512" cy="615458"/>
            </a:xfrm>
            <a:custGeom>
              <a:avLst/>
              <a:gdLst/>
              <a:ahLst/>
              <a:cxnLst/>
              <a:rect l="l" t="t" r="r" b="b"/>
              <a:pathLst>
                <a:path w="12272" h="11181" extrusionOk="0">
                  <a:moveTo>
                    <a:pt x="6136" y="1"/>
                  </a:moveTo>
                  <a:cubicBezTo>
                    <a:pt x="4705" y="1"/>
                    <a:pt x="3274" y="547"/>
                    <a:pt x="2181" y="1639"/>
                  </a:cubicBezTo>
                  <a:cubicBezTo>
                    <a:pt x="0" y="3820"/>
                    <a:pt x="0" y="7361"/>
                    <a:pt x="2181" y="9545"/>
                  </a:cubicBezTo>
                  <a:cubicBezTo>
                    <a:pt x="3274" y="10635"/>
                    <a:pt x="4705" y="11181"/>
                    <a:pt x="6136" y="11181"/>
                  </a:cubicBezTo>
                  <a:cubicBezTo>
                    <a:pt x="7567" y="11181"/>
                    <a:pt x="8998" y="10635"/>
                    <a:pt x="10090" y="9545"/>
                  </a:cubicBezTo>
                  <a:cubicBezTo>
                    <a:pt x="12271" y="7361"/>
                    <a:pt x="12271" y="3820"/>
                    <a:pt x="10090" y="1639"/>
                  </a:cubicBezTo>
                  <a:cubicBezTo>
                    <a:pt x="8998" y="547"/>
                    <a:pt x="7567" y="1"/>
                    <a:pt x="6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340;p34"/>
            <p:cNvSpPr/>
            <p:nvPr/>
          </p:nvSpPr>
          <p:spPr>
            <a:xfrm>
              <a:off x="4471237" y="3643785"/>
              <a:ext cx="432048" cy="133814"/>
            </a:xfrm>
            <a:custGeom>
              <a:avLst/>
              <a:gdLst/>
              <a:ahLst/>
              <a:cxnLst/>
              <a:rect l="l" t="t" r="r" b="b"/>
              <a:pathLst>
                <a:path w="7849" h="2431" extrusionOk="0">
                  <a:moveTo>
                    <a:pt x="7177" y="0"/>
                  </a:moveTo>
                  <a:cubicBezTo>
                    <a:pt x="7030" y="0"/>
                    <a:pt x="6883" y="53"/>
                    <a:pt x="6764" y="155"/>
                  </a:cubicBezTo>
                  <a:cubicBezTo>
                    <a:pt x="5997" y="812"/>
                    <a:pt x="5007" y="1214"/>
                    <a:pt x="3923" y="1214"/>
                  </a:cubicBezTo>
                  <a:cubicBezTo>
                    <a:pt x="2839" y="1214"/>
                    <a:pt x="1849" y="816"/>
                    <a:pt x="1085" y="159"/>
                  </a:cubicBezTo>
                  <a:cubicBezTo>
                    <a:pt x="964" y="55"/>
                    <a:pt x="815" y="3"/>
                    <a:pt x="668" y="3"/>
                  </a:cubicBezTo>
                  <a:cubicBezTo>
                    <a:pt x="515" y="3"/>
                    <a:pt x="364" y="59"/>
                    <a:pt x="247" y="175"/>
                  </a:cubicBezTo>
                  <a:cubicBezTo>
                    <a:pt x="1" y="421"/>
                    <a:pt x="1" y="829"/>
                    <a:pt x="263" y="1058"/>
                  </a:cubicBezTo>
                  <a:cubicBezTo>
                    <a:pt x="1243" y="1913"/>
                    <a:pt x="2522" y="2430"/>
                    <a:pt x="3923" y="2430"/>
                  </a:cubicBezTo>
                  <a:cubicBezTo>
                    <a:pt x="5327" y="2430"/>
                    <a:pt x="6606" y="1909"/>
                    <a:pt x="7586" y="1055"/>
                  </a:cubicBezTo>
                  <a:cubicBezTo>
                    <a:pt x="7848" y="829"/>
                    <a:pt x="7848" y="418"/>
                    <a:pt x="7599" y="175"/>
                  </a:cubicBezTo>
                  <a:lnTo>
                    <a:pt x="7602" y="175"/>
                  </a:lnTo>
                  <a:cubicBezTo>
                    <a:pt x="7483" y="57"/>
                    <a:pt x="7330" y="0"/>
                    <a:pt x="71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341;p34"/>
            <p:cNvSpPr/>
            <p:nvPr/>
          </p:nvSpPr>
          <p:spPr>
            <a:xfrm>
              <a:off x="4226340" y="2943332"/>
              <a:ext cx="921508" cy="526450"/>
            </a:xfrm>
            <a:custGeom>
              <a:avLst/>
              <a:gdLst/>
              <a:ahLst/>
              <a:cxnLst/>
              <a:rect l="l" t="t" r="r" b="b"/>
              <a:pathLst>
                <a:path w="16741" h="9564" extrusionOk="0">
                  <a:moveTo>
                    <a:pt x="149" y="1"/>
                  </a:moveTo>
                  <a:cubicBezTo>
                    <a:pt x="68" y="1"/>
                    <a:pt x="0" y="69"/>
                    <a:pt x="0" y="153"/>
                  </a:cubicBezTo>
                  <a:lnTo>
                    <a:pt x="0" y="9424"/>
                  </a:lnTo>
                  <a:cubicBezTo>
                    <a:pt x="0" y="9502"/>
                    <a:pt x="65" y="9563"/>
                    <a:pt x="142" y="9563"/>
                  </a:cubicBezTo>
                  <a:lnTo>
                    <a:pt x="16601" y="9563"/>
                  </a:lnTo>
                  <a:cubicBezTo>
                    <a:pt x="16679" y="9563"/>
                    <a:pt x="16740" y="9502"/>
                    <a:pt x="16740" y="9424"/>
                  </a:cubicBezTo>
                  <a:lnTo>
                    <a:pt x="16740" y="143"/>
                  </a:lnTo>
                  <a:cubicBezTo>
                    <a:pt x="16740" y="66"/>
                    <a:pt x="16679" y="1"/>
                    <a:pt x="16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34"/>
            <p:cNvSpPr/>
            <p:nvPr/>
          </p:nvSpPr>
          <p:spPr>
            <a:xfrm>
              <a:off x="4820556" y="2051982"/>
              <a:ext cx="328894" cy="886775"/>
            </a:xfrm>
            <a:custGeom>
              <a:avLst/>
              <a:gdLst/>
              <a:ahLst/>
              <a:cxnLst/>
              <a:rect l="l" t="t" r="r" b="b"/>
              <a:pathLst>
                <a:path w="5975" h="16110" fill="none" extrusionOk="0">
                  <a:moveTo>
                    <a:pt x="1" y="16110"/>
                  </a:moveTo>
                  <a:lnTo>
                    <a:pt x="5975"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34"/>
            <p:cNvSpPr/>
            <p:nvPr/>
          </p:nvSpPr>
          <p:spPr>
            <a:xfrm>
              <a:off x="4224193" y="2052147"/>
              <a:ext cx="329224" cy="886610"/>
            </a:xfrm>
            <a:custGeom>
              <a:avLst/>
              <a:gdLst/>
              <a:ahLst/>
              <a:cxnLst/>
              <a:rect l="l" t="t" r="r" b="b"/>
              <a:pathLst>
                <a:path w="5981" h="16107" fill="none" extrusionOk="0">
                  <a:moveTo>
                    <a:pt x="5981" y="16107"/>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34"/>
            <p:cNvSpPr/>
            <p:nvPr/>
          </p:nvSpPr>
          <p:spPr>
            <a:xfrm>
              <a:off x="3550325" y="539500"/>
              <a:ext cx="2259102" cy="2404090"/>
            </a:xfrm>
            <a:custGeom>
              <a:avLst/>
              <a:gdLst/>
              <a:ahLst/>
              <a:cxnLst/>
              <a:rect l="l" t="t" r="r" b="b"/>
              <a:pathLst>
                <a:path w="41041" h="43675" fill="none" extrusionOk="0">
                  <a:moveTo>
                    <a:pt x="41037" y="20416"/>
                  </a:moveTo>
                  <a:cubicBezTo>
                    <a:pt x="41034" y="9139"/>
                    <a:pt x="31879" y="0"/>
                    <a:pt x="20598" y="26"/>
                  </a:cubicBezTo>
                  <a:cubicBezTo>
                    <a:pt x="9750" y="52"/>
                    <a:pt x="693" y="8760"/>
                    <a:pt x="265" y="19601"/>
                  </a:cubicBezTo>
                  <a:cubicBezTo>
                    <a:pt x="0" y="26387"/>
                    <a:pt x="3055" y="32468"/>
                    <a:pt x="7932" y="36361"/>
                  </a:cubicBezTo>
                  <a:cubicBezTo>
                    <a:pt x="10110" y="38098"/>
                    <a:pt x="11385" y="41849"/>
                    <a:pt x="11385" y="41849"/>
                  </a:cubicBezTo>
                  <a:cubicBezTo>
                    <a:pt x="11385" y="42859"/>
                    <a:pt x="12203" y="43674"/>
                    <a:pt x="13213" y="43674"/>
                  </a:cubicBezTo>
                  <a:lnTo>
                    <a:pt x="28089" y="43671"/>
                  </a:lnTo>
                  <a:cubicBezTo>
                    <a:pt x="29099" y="43671"/>
                    <a:pt x="29915" y="42852"/>
                    <a:pt x="29915" y="41842"/>
                  </a:cubicBezTo>
                  <a:cubicBezTo>
                    <a:pt x="29915" y="41842"/>
                    <a:pt x="31115" y="38131"/>
                    <a:pt x="33264" y="36435"/>
                  </a:cubicBezTo>
                  <a:cubicBezTo>
                    <a:pt x="38002" y="32701"/>
                    <a:pt x="41040" y="26914"/>
                    <a:pt x="41040" y="20413"/>
                  </a:cubicBezTo>
                  <a:close/>
                </a:path>
              </a:pathLst>
            </a:custGeom>
            <a:noFill/>
            <a:ln w="19050" cap="flat" cmpd="sng">
              <a:solidFill>
                <a:schemeClr val="accent6"/>
              </a:solidFill>
              <a:prstDash val="solid"/>
              <a:miter lim="323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34"/>
            <p:cNvSpPr/>
            <p:nvPr/>
          </p:nvSpPr>
          <p:spPr>
            <a:xfrm>
              <a:off x="3697076" y="674857"/>
              <a:ext cx="1590415" cy="1035892"/>
            </a:xfrm>
            <a:custGeom>
              <a:avLst/>
              <a:gdLst/>
              <a:ahLst/>
              <a:cxnLst/>
              <a:rect l="l" t="t" r="r" b="b"/>
              <a:pathLst>
                <a:path w="28893" h="18819" extrusionOk="0">
                  <a:moveTo>
                    <a:pt x="17935" y="0"/>
                  </a:moveTo>
                  <a:cubicBezTo>
                    <a:pt x="13317" y="13"/>
                    <a:pt x="8919" y="1806"/>
                    <a:pt x="5544" y="5052"/>
                  </a:cubicBezTo>
                  <a:cubicBezTo>
                    <a:pt x="2172" y="8301"/>
                    <a:pt x="214" y="12628"/>
                    <a:pt x="33" y="17236"/>
                  </a:cubicBezTo>
                  <a:cubicBezTo>
                    <a:pt x="1" y="18077"/>
                    <a:pt x="654" y="18783"/>
                    <a:pt x="1492" y="18815"/>
                  </a:cubicBezTo>
                  <a:cubicBezTo>
                    <a:pt x="1515" y="18818"/>
                    <a:pt x="1535" y="18818"/>
                    <a:pt x="1554" y="18818"/>
                  </a:cubicBezTo>
                  <a:cubicBezTo>
                    <a:pt x="2366" y="18818"/>
                    <a:pt x="3039" y="18174"/>
                    <a:pt x="3072" y="17355"/>
                  </a:cubicBezTo>
                  <a:cubicBezTo>
                    <a:pt x="3224" y="13534"/>
                    <a:pt x="4852" y="9945"/>
                    <a:pt x="7654" y="7246"/>
                  </a:cubicBezTo>
                  <a:cubicBezTo>
                    <a:pt x="10460" y="4544"/>
                    <a:pt x="14113" y="3052"/>
                    <a:pt x="17938" y="3046"/>
                  </a:cubicBezTo>
                  <a:lnTo>
                    <a:pt x="17977" y="3046"/>
                  </a:lnTo>
                  <a:cubicBezTo>
                    <a:pt x="20961" y="3046"/>
                    <a:pt x="23841" y="3926"/>
                    <a:pt x="26307" y="5592"/>
                  </a:cubicBezTo>
                  <a:cubicBezTo>
                    <a:pt x="26568" y="5770"/>
                    <a:pt x="26864" y="5854"/>
                    <a:pt x="27158" y="5854"/>
                  </a:cubicBezTo>
                  <a:cubicBezTo>
                    <a:pt x="27647" y="5854"/>
                    <a:pt x="28127" y="5619"/>
                    <a:pt x="28420" y="5185"/>
                  </a:cubicBezTo>
                  <a:cubicBezTo>
                    <a:pt x="28892" y="4489"/>
                    <a:pt x="28708" y="3544"/>
                    <a:pt x="28012" y="3071"/>
                  </a:cubicBezTo>
                  <a:cubicBezTo>
                    <a:pt x="25038" y="1062"/>
                    <a:pt x="21569" y="0"/>
                    <a:pt x="17977"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34"/>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347;p34"/>
            <p:cNvSpPr/>
            <p:nvPr/>
          </p:nvSpPr>
          <p:spPr>
            <a:xfrm>
              <a:off x="4193202" y="3105276"/>
              <a:ext cx="987783" cy="65228"/>
            </a:xfrm>
            <a:custGeom>
              <a:avLst/>
              <a:gdLst/>
              <a:ahLst/>
              <a:cxnLst/>
              <a:rect l="l" t="t" r="r" b="b"/>
              <a:pathLst>
                <a:path w="17945" h="1185" extrusionOk="0">
                  <a:moveTo>
                    <a:pt x="17355" y="0"/>
                  </a:moveTo>
                  <a:lnTo>
                    <a:pt x="589" y="7"/>
                  </a:lnTo>
                  <a:cubicBezTo>
                    <a:pt x="262" y="7"/>
                    <a:pt x="0" y="269"/>
                    <a:pt x="0" y="596"/>
                  </a:cubicBezTo>
                  <a:cubicBezTo>
                    <a:pt x="0" y="923"/>
                    <a:pt x="262" y="1185"/>
                    <a:pt x="589" y="1185"/>
                  </a:cubicBezTo>
                  <a:lnTo>
                    <a:pt x="17355" y="1182"/>
                  </a:lnTo>
                  <a:cubicBezTo>
                    <a:pt x="17682" y="1182"/>
                    <a:pt x="17944" y="916"/>
                    <a:pt x="17944" y="593"/>
                  </a:cubicBezTo>
                  <a:cubicBezTo>
                    <a:pt x="17944" y="266"/>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 name="Google Shape;348;p34"/>
            <p:cNvSpPr/>
            <p:nvPr/>
          </p:nvSpPr>
          <p:spPr>
            <a:xfrm>
              <a:off x="4193202" y="3254394"/>
              <a:ext cx="987948" cy="65228"/>
            </a:xfrm>
            <a:custGeom>
              <a:avLst/>
              <a:gdLst/>
              <a:ahLst/>
              <a:cxnLst/>
              <a:rect l="l" t="t" r="r" b="b"/>
              <a:pathLst>
                <a:path w="17948" h="1185" extrusionOk="0">
                  <a:moveTo>
                    <a:pt x="17355" y="0"/>
                  </a:moveTo>
                  <a:lnTo>
                    <a:pt x="589" y="6"/>
                  </a:lnTo>
                  <a:cubicBezTo>
                    <a:pt x="262" y="6"/>
                    <a:pt x="0" y="269"/>
                    <a:pt x="0" y="595"/>
                  </a:cubicBezTo>
                  <a:cubicBezTo>
                    <a:pt x="0" y="922"/>
                    <a:pt x="266" y="1184"/>
                    <a:pt x="589" y="1184"/>
                  </a:cubicBezTo>
                  <a:lnTo>
                    <a:pt x="17355" y="1181"/>
                  </a:lnTo>
                  <a:cubicBezTo>
                    <a:pt x="17682" y="1181"/>
                    <a:pt x="17948" y="916"/>
                    <a:pt x="17948" y="592"/>
                  </a:cubicBezTo>
                  <a:cubicBezTo>
                    <a:pt x="17948" y="265"/>
                    <a:pt x="17682" y="0"/>
                    <a:pt x="173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34"/>
            <p:cNvSpPr/>
            <p:nvPr/>
          </p:nvSpPr>
          <p:spPr>
            <a:xfrm>
              <a:off x="4247147" y="3319402"/>
              <a:ext cx="879839" cy="20146"/>
            </a:xfrm>
            <a:custGeom>
              <a:avLst/>
              <a:gdLst/>
              <a:ahLst/>
              <a:cxnLst/>
              <a:rect l="l" t="t" r="r" b="b"/>
              <a:pathLst>
                <a:path w="15984" h="366" extrusionOk="0">
                  <a:moveTo>
                    <a:pt x="15803" y="0"/>
                  </a:moveTo>
                  <a:lnTo>
                    <a:pt x="182" y="3"/>
                  </a:lnTo>
                  <a:cubicBezTo>
                    <a:pt x="82" y="3"/>
                    <a:pt x="1" y="84"/>
                    <a:pt x="1" y="185"/>
                  </a:cubicBezTo>
                  <a:cubicBezTo>
                    <a:pt x="1" y="285"/>
                    <a:pt x="82" y="366"/>
                    <a:pt x="182" y="366"/>
                  </a:cubicBezTo>
                  <a:lnTo>
                    <a:pt x="15803" y="363"/>
                  </a:lnTo>
                  <a:cubicBezTo>
                    <a:pt x="15903" y="363"/>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34"/>
            <p:cNvSpPr/>
            <p:nvPr/>
          </p:nvSpPr>
          <p:spPr>
            <a:xfrm>
              <a:off x="4247147" y="3170284"/>
              <a:ext cx="879839" cy="20202"/>
            </a:xfrm>
            <a:custGeom>
              <a:avLst/>
              <a:gdLst/>
              <a:ahLst/>
              <a:cxnLst/>
              <a:rect l="l" t="t" r="r" b="b"/>
              <a:pathLst>
                <a:path w="15984" h="367" extrusionOk="0">
                  <a:moveTo>
                    <a:pt x="15803" y="1"/>
                  </a:moveTo>
                  <a:lnTo>
                    <a:pt x="182" y="4"/>
                  </a:lnTo>
                  <a:cubicBezTo>
                    <a:pt x="82" y="4"/>
                    <a:pt x="1" y="85"/>
                    <a:pt x="1" y="185"/>
                  </a:cubicBezTo>
                  <a:cubicBezTo>
                    <a:pt x="1" y="285"/>
                    <a:pt x="82" y="366"/>
                    <a:pt x="182" y="366"/>
                  </a:cubicBezTo>
                  <a:lnTo>
                    <a:pt x="15803" y="363"/>
                  </a:lnTo>
                  <a:cubicBezTo>
                    <a:pt x="15903" y="363"/>
                    <a:pt x="15984" y="282"/>
                    <a:pt x="15984" y="182"/>
                  </a:cubicBezTo>
                  <a:cubicBezTo>
                    <a:pt x="15984" y="81"/>
                    <a:pt x="15903" y="1"/>
                    <a:pt x="1580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34"/>
            <p:cNvSpPr/>
            <p:nvPr/>
          </p:nvSpPr>
          <p:spPr>
            <a:xfrm>
              <a:off x="4247147" y="3021221"/>
              <a:ext cx="879839" cy="20146"/>
            </a:xfrm>
            <a:custGeom>
              <a:avLst/>
              <a:gdLst/>
              <a:ahLst/>
              <a:cxnLst/>
              <a:rect l="l" t="t" r="r" b="b"/>
              <a:pathLst>
                <a:path w="15984" h="366" extrusionOk="0">
                  <a:moveTo>
                    <a:pt x="15803" y="0"/>
                  </a:moveTo>
                  <a:lnTo>
                    <a:pt x="182" y="3"/>
                  </a:lnTo>
                  <a:cubicBezTo>
                    <a:pt x="82" y="3"/>
                    <a:pt x="1" y="84"/>
                    <a:pt x="1" y="184"/>
                  </a:cubicBezTo>
                  <a:cubicBezTo>
                    <a:pt x="1" y="285"/>
                    <a:pt x="82" y="366"/>
                    <a:pt x="182" y="366"/>
                  </a:cubicBezTo>
                  <a:lnTo>
                    <a:pt x="15803" y="362"/>
                  </a:lnTo>
                  <a:cubicBezTo>
                    <a:pt x="15903" y="362"/>
                    <a:pt x="15984" y="282"/>
                    <a:pt x="15984" y="181"/>
                  </a:cubicBezTo>
                  <a:cubicBezTo>
                    <a:pt x="15984" y="81"/>
                    <a:pt x="15903" y="0"/>
                    <a:pt x="158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34"/>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34"/>
            <p:cNvSpPr/>
            <p:nvPr/>
          </p:nvSpPr>
          <p:spPr>
            <a:xfrm>
              <a:off x="4226340" y="3117386"/>
              <a:ext cx="723401" cy="16624"/>
            </a:xfrm>
            <a:custGeom>
              <a:avLst/>
              <a:gdLst/>
              <a:ahLst/>
              <a:cxnLst/>
              <a:rect l="l" t="t" r="r" b="b"/>
              <a:pathLst>
                <a:path w="13142" h="302" extrusionOk="0">
                  <a:moveTo>
                    <a:pt x="12993" y="0"/>
                  </a:moveTo>
                  <a:lnTo>
                    <a:pt x="149" y="4"/>
                  </a:lnTo>
                  <a:cubicBezTo>
                    <a:pt x="65" y="4"/>
                    <a:pt x="0" y="72"/>
                    <a:pt x="0" y="153"/>
                  </a:cubicBezTo>
                  <a:cubicBezTo>
                    <a:pt x="0" y="233"/>
                    <a:pt x="68" y="301"/>
                    <a:pt x="149" y="301"/>
                  </a:cubicBezTo>
                  <a:lnTo>
                    <a:pt x="12993" y="298"/>
                  </a:lnTo>
                  <a:cubicBezTo>
                    <a:pt x="13077" y="298"/>
                    <a:pt x="13142" y="230"/>
                    <a:pt x="13142" y="149"/>
                  </a:cubicBezTo>
                  <a:cubicBezTo>
                    <a:pt x="13142" y="68"/>
                    <a:pt x="13077" y="0"/>
                    <a:pt x="129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 name="Google Shape;354;p34"/>
            <p:cNvSpPr/>
            <p:nvPr/>
          </p:nvSpPr>
          <p:spPr>
            <a:xfrm>
              <a:off x="4226340" y="3268595"/>
              <a:ext cx="723622" cy="16458"/>
            </a:xfrm>
            <a:custGeom>
              <a:avLst/>
              <a:gdLst/>
              <a:ahLst/>
              <a:cxnLst/>
              <a:rect l="l" t="t" r="r" b="b"/>
              <a:pathLst>
                <a:path w="13146" h="299" extrusionOk="0">
                  <a:moveTo>
                    <a:pt x="13002" y="1"/>
                  </a:moveTo>
                  <a:cubicBezTo>
                    <a:pt x="13000" y="1"/>
                    <a:pt x="12998" y="1"/>
                    <a:pt x="12996" y="1"/>
                  </a:cubicBezTo>
                  <a:lnTo>
                    <a:pt x="149" y="4"/>
                  </a:lnTo>
                  <a:cubicBezTo>
                    <a:pt x="68" y="4"/>
                    <a:pt x="0" y="69"/>
                    <a:pt x="0" y="153"/>
                  </a:cubicBezTo>
                  <a:cubicBezTo>
                    <a:pt x="0" y="234"/>
                    <a:pt x="68" y="299"/>
                    <a:pt x="149" y="299"/>
                  </a:cubicBezTo>
                  <a:lnTo>
                    <a:pt x="12996" y="295"/>
                  </a:lnTo>
                  <a:cubicBezTo>
                    <a:pt x="13077" y="295"/>
                    <a:pt x="13145" y="231"/>
                    <a:pt x="13142" y="147"/>
                  </a:cubicBezTo>
                  <a:cubicBezTo>
                    <a:pt x="13142" y="67"/>
                    <a:pt x="13080" y="1"/>
                    <a:pt x="130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 name="Google Shape;355;p34"/>
            <p:cNvSpPr/>
            <p:nvPr/>
          </p:nvSpPr>
          <p:spPr>
            <a:xfrm>
              <a:off x="4246817" y="1689288"/>
              <a:ext cx="884628" cy="385205"/>
            </a:xfrm>
            <a:custGeom>
              <a:avLst/>
              <a:gdLst/>
              <a:ahLst/>
              <a:cxnLst/>
              <a:rect l="l" t="t" r="r" b="b"/>
              <a:pathLst>
                <a:path w="16071" h="6998" fill="none" extrusionOk="0">
                  <a:moveTo>
                    <a:pt x="16071" y="6997"/>
                  </a:moveTo>
                  <a:cubicBezTo>
                    <a:pt x="15255" y="6703"/>
                    <a:pt x="14524" y="6169"/>
                    <a:pt x="13996" y="5480"/>
                  </a:cubicBezTo>
                  <a:cubicBezTo>
                    <a:pt x="13469" y="4790"/>
                    <a:pt x="13116" y="3946"/>
                    <a:pt x="13071" y="3075"/>
                  </a:cubicBezTo>
                  <a:cubicBezTo>
                    <a:pt x="13019" y="2156"/>
                    <a:pt x="13213" y="1244"/>
                    <a:pt x="13514" y="490"/>
                  </a:cubicBezTo>
                  <a:cubicBezTo>
                    <a:pt x="13705" y="11"/>
                    <a:pt x="14378" y="7"/>
                    <a:pt x="14569" y="486"/>
                  </a:cubicBezTo>
                  <a:cubicBezTo>
                    <a:pt x="14841" y="1156"/>
                    <a:pt x="15110" y="2088"/>
                    <a:pt x="15048" y="3078"/>
                  </a:cubicBezTo>
                  <a:cubicBezTo>
                    <a:pt x="14996" y="3946"/>
                    <a:pt x="14653" y="4790"/>
                    <a:pt x="14126" y="5480"/>
                  </a:cubicBezTo>
                  <a:cubicBezTo>
                    <a:pt x="13598" y="6169"/>
                    <a:pt x="12870" y="6703"/>
                    <a:pt x="12055" y="6994"/>
                  </a:cubicBezTo>
                  <a:cubicBezTo>
                    <a:pt x="11239" y="6703"/>
                    <a:pt x="10508" y="6169"/>
                    <a:pt x="9980" y="5480"/>
                  </a:cubicBezTo>
                  <a:cubicBezTo>
                    <a:pt x="9450" y="4787"/>
                    <a:pt x="9100" y="3946"/>
                    <a:pt x="9052" y="3075"/>
                  </a:cubicBezTo>
                  <a:cubicBezTo>
                    <a:pt x="9003" y="2156"/>
                    <a:pt x="9194" y="1244"/>
                    <a:pt x="9495" y="486"/>
                  </a:cubicBezTo>
                  <a:cubicBezTo>
                    <a:pt x="9686" y="7"/>
                    <a:pt x="10359" y="4"/>
                    <a:pt x="10553" y="483"/>
                  </a:cubicBezTo>
                  <a:cubicBezTo>
                    <a:pt x="10825" y="1156"/>
                    <a:pt x="11090" y="2088"/>
                    <a:pt x="11032" y="3075"/>
                  </a:cubicBezTo>
                  <a:cubicBezTo>
                    <a:pt x="10980" y="3946"/>
                    <a:pt x="10637" y="4787"/>
                    <a:pt x="10110" y="5480"/>
                  </a:cubicBezTo>
                  <a:cubicBezTo>
                    <a:pt x="9582" y="6169"/>
                    <a:pt x="8854" y="6703"/>
                    <a:pt x="8035" y="6994"/>
                  </a:cubicBezTo>
                  <a:cubicBezTo>
                    <a:pt x="7220" y="6700"/>
                    <a:pt x="6489" y="6169"/>
                    <a:pt x="5961" y="5476"/>
                  </a:cubicBezTo>
                  <a:cubicBezTo>
                    <a:pt x="5434" y="4787"/>
                    <a:pt x="5081" y="3942"/>
                    <a:pt x="5036" y="3072"/>
                  </a:cubicBezTo>
                  <a:cubicBezTo>
                    <a:pt x="4984" y="2153"/>
                    <a:pt x="5178" y="1240"/>
                    <a:pt x="5479" y="486"/>
                  </a:cubicBezTo>
                  <a:cubicBezTo>
                    <a:pt x="5670" y="7"/>
                    <a:pt x="6343" y="4"/>
                    <a:pt x="6534" y="483"/>
                  </a:cubicBezTo>
                  <a:cubicBezTo>
                    <a:pt x="6806" y="1153"/>
                    <a:pt x="7074" y="2088"/>
                    <a:pt x="7013" y="3075"/>
                  </a:cubicBezTo>
                  <a:cubicBezTo>
                    <a:pt x="6961" y="3942"/>
                    <a:pt x="6618" y="4787"/>
                    <a:pt x="6091" y="5476"/>
                  </a:cubicBezTo>
                  <a:cubicBezTo>
                    <a:pt x="5563" y="6169"/>
                    <a:pt x="4835" y="6700"/>
                    <a:pt x="4019" y="6991"/>
                  </a:cubicBezTo>
                  <a:cubicBezTo>
                    <a:pt x="3204" y="6700"/>
                    <a:pt x="2473" y="6166"/>
                    <a:pt x="1945" y="5476"/>
                  </a:cubicBezTo>
                  <a:cubicBezTo>
                    <a:pt x="1414" y="4784"/>
                    <a:pt x="1065" y="3942"/>
                    <a:pt x="1016" y="3072"/>
                  </a:cubicBezTo>
                  <a:cubicBezTo>
                    <a:pt x="968" y="2153"/>
                    <a:pt x="1159" y="1240"/>
                    <a:pt x="1460" y="486"/>
                  </a:cubicBezTo>
                  <a:cubicBezTo>
                    <a:pt x="1651" y="4"/>
                    <a:pt x="2324" y="1"/>
                    <a:pt x="2518" y="480"/>
                  </a:cubicBezTo>
                  <a:cubicBezTo>
                    <a:pt x="2790" y="1153"/>
                    <a:pt x="3055" y="2085"/>
                    <a:pt x="2997" y="3072"/>
                  </a:cubicBezTo>
                  <a:cubicBezTo>
                    <a:pt x="2945" y="3942"/>
                    <a:pt x="2602" y="4787"/>
                    <a:pt x="2075" y="5476"/>
                  </a:cubicBezTo>
                  <a:cubicBezTo>
                    <a:pt x="1547" y="6166"/>
                    <a:pt x="819" y="6700"/>
                    <a:pt x="0" y="6991"/>
                  </a:cubicBezTo>
                </a:path>
              </a:pathLst>
            </a:custGeom>
            <a:noFill/>
            <a:ln w="9525"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6" name="Google Shape;356;p34"/>
          <p:cNvGrpSpPr/>
          <p:nvPr/>
        </p:nvGrpSpPr>
        <p:grpSpPr>
          <a:xfrm>
            <a:off x="8959239" y="263597"/>
            <a:ext cx="95524" cy="95555"/>
            <a:chOff x="4370700" y="733563"/>
            <a:chExt cx="546550" cy="546727"/>
          </a:xfrm>
        </p:grpSpPr>
        <p:sp>
          <p:nvSpPr>
            <p:cNvPr id="357"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0"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70" name="Google Shape;370;p34"/>
          <p:cNvGrpSpPr/>
          <p:nvPr/>
        </p:nvGrpSpPr>
        <p:grpSpPr>
          <a:xfrm>
            <a:off x="8182755" y="1388585"/>
            <a:ext cx="95524" cy="95555"/>
            <a:chOff x="4370700" y="733563"/>
            <a:chExt cx="546550" cy="546727"/>
          </a:xfrm>
        </p:grpSpPr>
        <p:sp>
          <p:nvSpPr>
            <p:cNvPr id="371" name="Google Shape;371;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4" name="Google Shape;374;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77" name="Google Shape;377;p34"/>
          <p:cNvGrpSpPr/>
          <p:nvPr/>
        </p:nvGrpSpPr>
        <p:grpSpPr>
          <a:xfrm>
            <a:off x="8750487" y="102802"/>
            <a:ext cx="175666" cy="175743"/>
            <a:chOff x="4370700" y="733563"/>
            <a:chExt cx="546550" cy="546727"/>
          </a:xfrm>
        </p:grpSpPr>
        <p:sp>
          <p:nvSpPr>
            <p:cNvPr id="378"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9"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0"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2"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3"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Box 6"/>
          <p:cNvSpPr txBox="1"/>
          <p:nvPr/>
        </p:nvSpPr>
        <p:spPr>
          <a:xfrm>
            <a:off x="840106" y="965791"/>
            <a:ext cx="797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a:buNone/>
              <a:defRPr/>
            </a:pPr>
            <a:r>
              <a:rPr kumimoji="0" lang="en-US" sz="6600" b="0" i="0" u="none" strike="noStrike" kern="0" cap="none" spc="-150" normalizeH="0" baseline="0" noProof="0" dirty="0">
                <a:ln>
                  <a:noFill/>
                </a:ln>
                <a:solidFill>
                  <a:srgbClr val="001331"/>
                </a:solidFill>
                <a:effectLst/>
                <a:uLnTx/>
                <a:uFillTx/>
                <a:latin typeface="Fira Sans Black" panose="020B0A03050000020004" pitchFamily="34" charset="0"/>
                <a:cs typeface="Arial" panose="020B0604020202020204"/>
                <a:sym typeface="Arial" panose="020B0604020202020204"/>
              </a:rPr>
              <a:t>THANKS!!!</a:t>
            </a:r>
            <a:endParaRPr kumimoji="0" lang="en-US" sz="6600" b="0" i="0" u="none" strike="noStrike" kern="1200" cap="none" spc="0" normalizeH="0" baseline="0" noProof="0" dirty="0">
              <a:ln>
                <a:noFill/>
              </a:ln>
              <a:solidFill>
                <a:srgbClr val="001331"/>
              </a:solidFill>
              <a:effectLst/>
              <a:uLnTx/>
              <a:uFillTx/>
              <a:latin typeface="Fira Sans Black" panose="020B0A03050000020004" pitchFamily="34" charset="0"/>
              <a:cs typeface="Arial" panose="020B0604020202020204"/>
              <a:sym typeface="Arial" panose="020B0604020202020204"/>
            </a:endParaRPr>
          </a:p>
        </p:txBody>
      </p:sp>
      <p:grpSp>
        <p:nvGrpSpPr>
          <p:cNvPr id="3" name="Google Shape;363;p34"/>
          <p:cNvGrpSpPr/>
          <p:nvPr/>
        </p:nvGrpSpPr>
        <p:grpSpPr>
          <a:xfrm>
            <a:off x="1180735" y="1106877"/>
            <a:ext cx="258628" cy="258711"/>
            <a:chOff x="4370700" y="733563"/>
            <a:chExt cx="546550" cy="546727"/>
          </a:xfrm>
        </p:grpSpPr>
        <p:sp>
          <p:nvSpPr>
            <p:cNvPr id="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 name="Google Shape;363;p34"/>
          <p:cNvGrpSpPr/>
          <p:nvPr/>
        </p:nvGrpSpPr>
        <p:grpSpPr>
          <a:xfrm>
            <a:off x="7347376" y="1253462"/>
            <a:ext cx="258628" cy="258711"/>
            <a:chOff x="4370700" y="733563"/>
            <a:chExt cx="546550" cy="546727"/>
          </a:xfrm>
        </p:grpSpPr>
        <p:sp>
          <p:nvSpPr>
            <p:cNvPr id="15"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 name="Google Shape;363;p34"/>
          <p:cNvGrpSpPr/>
          <p:nvPr/>
        </p:nvGrpSpPr>
        <p:grpSpPr>
          <a:xfrm>
            <a:off x="4631656" y="223542"/>
            <a:ext cx="258628" cy="258711"/>
            <a:chOff x="4370700" y="733563"/>
            <a:chExt cx="546550" cy="546727"/>
          </a:xfrm>
        </p:grpSpPr>
        <p:sp>
          <p:nvSpPr>
            <p:cNvPr id="22"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 name="Google Shape;363;p34"/>
          <p:cNvGrpSpPr/>
          <p:nvPr/>
        </p:nvGrpSpPr>
        <p:grpSpPr>
          <a:xfrm>
            <a:off x="6291545" y="4002151"/>
            <a:ext cx="258628" cy="258711"/>
            <a:chOff x="4370700" y="733563"/>
            <a:chExt cx="546550" cy="546727"/>
          </a:xfrm>
        </p:grpSpPr>
        <p:sp>
          <p:nvSpPr>
            <p:cNvPr id="29"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327" name="Picture 326"/>
          <p:cNvPicPr>
            <a:picLocks noChangeAspect="1"/>
          </p:cNvPicPr>
          <p:nvPr/>
        </p:nvPicPr>
        <p:blipFill rotWithShape="1">
          <a:blip r:embed="rId3"/>
          <a:srcRect l="14" t="29762" r="-14" b="20357"/>
          <a:stretch>
            <a:fillRect/>
          </a:stretch>
        </p:blipFill>
        <p:spPr>
          <a:xfrm>
            <a:off x="1466399" y="1676655"/>
            <a:ext cx="7047816" cy="3515511"/>
          </a:xfrm>
          <a:prstGeom prst="rect">
            <a:avLst/>
          </a:prstGeom>
        </p:spPr>
      </p:pic>
      <p:grpSp>
        <p:nvGrpSpPr>
          <p:cNvPr id="328" name="Google Shape;356;p34"/>
          <p:cNvGrpSpPr/>
          <p:nvPr/>
        </p:nvGrpSpPr>
        <p:grpSpPr>
          <a:xfrm>
            <a:off x="618353" y="2385136"/>
            <a:ext cx="95524" cy="95555"/>
            <a:chOff x="4370700" y="733563"/>
            <a:chExt cx="546550" cy="546727"/>
          </a:xfrm>
        </p:grpSpPr>
        <p:sp>
          <p:nvSpPr>
            <p:cNvPr id="329"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5" name="Google Shape;377;p34"/>
          <p:cNvGrpSpPr/>
          <p:nvPr/>
        </p:nvGrpSpPr>
        <p:grpSpPr>
          <a:xfrm>
            <a:off x="409601" y="2224341"/>
            <a:ext cx="175666" cy="175743"/>
            <a:chOff x="4370700" y="733563"/>
            <a:chExt cx="546550" cy="546727"/>
          </a:xfrm>
        </p:grpSpPr>
        <p:sp>
          <p:nvSpPr>
            <p:cNvPr id="336"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4"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5"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6"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89" name="Google Shape;356;p34"/>
          <p:cNvGrpSpPr/>
          <p:nvPr/>
        </p:nvGrpSpPr>
        <p:grpSpPr>
          <a:xfrm>
            <a:off x="3448638" y="2472246"/>
            <a:ext cx="95524" cy="95555"/>
            <a:chOff x="4370700" y="733563"/>
            <a:chExt cx="546550" cy="546727"/>
          </a:xfrm>
        </p:grpSpPr>
        <p:sp>
          <p:nvSpPr>
            <p:cNvPr id="390"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96" name="Google Shape;377;p34"/>
          <p:cNvGrpSpPr/>
          <p:nvPr/>
        </p:nvGrpSpPr>
        <p:grpSpPr>
          <a:xfrm>
            <a:off x="3239886" y="2311451"/>
            <a:ext cx="175666" cy="175743"/>
            <a:chOff x="4370700" y="733563"/>
            <a:chExt cx="546550" cy="546727"/>
          </a:xfrm>
        </p:grpSpPr>
        <p:sp>
          <p:nvSpPr>
            <p:cNvPr id="397"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3" name="Google Shape;363;p34"/>
          <p:cNvGrpSpPr/>
          <p:nvPr/>
        </p:nvGrpSpPr>
        <p:grpSpPr>
          <a:xfrm>
            <a:off x="778296" y="4043359"/>
            <a:ext cx="258628" cy="258711"/>
            <a:chOff x="4370700" y="733563"/>
            <a:chExt cx="546550" cy="546727"/>
          </a:xfrm>
        </p:grpSpPr>
        <p:sp>
          <p:nvSpPr>
            <p:cNvPr id="404" name="Google Shape;364;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365;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366;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7" name="Google Shape;367;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368;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369;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17" name="Google Shape;356;p34"/>
          <p:cNvGrpSpPr/>
          <p:nvPr/>
        </p:nvGrpSpPr>
        <p:grpSpPr>
          <a:xfrm>
            <a:off x="6670029" y="725086"/>
            <a:ext cx="95524" cy="95555"/>
            <a:chOff x="4370700" y="733563"/>
            <a:chExt cx="546550" cy="546727"/>
          </a:xfrm>
        </p:grpSpPr>
        <p:sp>
          <p:nvSpPr>
            <p:cNvPr id="418" name="Google Shape;357;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358;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359;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1" name="Google Shape;360;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2" name="Google Shape;361;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3" name="Google Shape;362;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4" name="Google Shape;377;p34"/>
          <p:cNvGrpSpPr/>
          <p:nvPr/>
        </p:nvGrpSpPr>
        <p:grpSpPr>
          <a:xfrm>
            <a:off x="6461277" y="564291"/>
            <a:ext cx="175666" cy="175743"/>
            <a:chOff x="4370700" y="733563"/>
            <a:chExt cx="546550" cy="546727"/>
          </a:xfrm>
        </p:grpSpPr>
        <p:sp>
          <p:nvSpPr>
            <p:cNvPr id="425" name="Google Shape;378;p34"/>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6" name="Google Shape;379;p34"/>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7" name="Google Shape;380;p34"/>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381;p34"/>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382;p34"/>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0" name="Google Shape;383;p34"/>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cxnSp>
        <p:nvCxnSpPr>
          <p:cNvPr id="1116" name="Google Shape;1116;p60"/>
          <p:cNvCxnSpPr/>
          <p:nvPr/>
        </p:nvCxnSpPr>
        <p:spPr>
          <a:xfrm>
            <a:off x="-129025" y="2571750"/>
            <a:ext cx="9418200" cy="0"/>
          </a:xfrm>
          <a:prstGeom prst="straightConnector1">
            <a:avLst/>
          </a:prstGeom>
          <a:noFill/>
          <a:ln w="38100" cap="flat" cmpd="sng">
            <a:solidFill>
              <a:schemeClr val="lt2"/>
            </a:solidFill>
            <a:prstDash val="solid"/>
            <a:round/>
            <a:headEnd type="none" w="med" len="med"/>
            <a:tailEnd type="none" w="med" len="med"/>
          </a:ln>
        </p:spPr>
      </p:cxnSp>
      <p:sp>
        <p:nvSpPr>
          <p:cNvPr id="1118" name="Google Shape;1118;p60"/>
          <p:cNvSpPr txBox="1"/>
          <p:nvPr/>
        </p:nvSpPr>
        <p:spPr>
          <a:xfrm flipH="1">
            <a:off x="1575496" y="2720760"/>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GB" sz="4000" dirty="0">
                <a:solidFill>
                  <a:srgbClr val="0E2A47"/>
                </a:solidFill>
                <a:sym typeface="Quicksand"/>
              </a:rPr>
              <a:t>1</a:t>
            </a:r>
            <a:endParaRPr sz="4000" dirty="0">
              <a:solidFill>
                <a:srgbClr val="0E2A47"/>
              </a:solidFill>
              <a:sym typeface="Quicksand"/>
            </a:endParaRPr>
          </a:p>
        </p:txBody>
      </p:sp>
      <p:sp>
        <p:nvSpPr>
          <p:cNvPr id="1119" name="Google Shape;1119;p60"/>
          <p:cNvSpPr txBox="1"/>
          <p:nvPr/>
        </p:nvSpPr>
        <p:spPr>
          <a:xfrm flipH="1">
            <a:off x="759012" y="3222479"/>
            <a:ext cx="2171048"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3200">
                <a:solidFill>
                  <a:srgbClr val="D35C27"/>
                </a:solidFill>
                <a:latin typeface="Fira Sans Condensed Medium" panose="020B0603050000020004" pitchFamily="34" charset="0"/>
              </a:defRPr>
            </a:lvl1pPr>
          </a:lstStyle>
          <a:p>
            <a:r>
              <a:rPr lang="en-US" dirty="0" err="1"/>
              <a:t>Hiện</a:t>
            </a:r>
            <a:r>
              <a:rPr lang="en-US" dirty="0"/>
              <a:t> </a:t>
            </a:r>
            <a:r>
              <a:rPr lang="en-US" dirty="0" err="1"/>
              <a:t>Tượng</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grpSp>
        <p:nvGrpSpPr>
          <p:cNvPr id="1178" name="Google Shape;1178;p60"/>
          <p:cNvGrpSpPr/>
          <p:nvPr/>
        </p:nvGrpSpPr>
        <p:grpSpPr>
          <a:xfrm>
            <a:off x="1691623" y="2428713"/>
            <a:ext cx="309744" cy="272840"/>
            <a:chOff x="713225" y="1877323"/>
            <a:chExt cx="1047140" cy="922379"/>
          </a:xfrm>
        </p:grpSpPr>
        <p:sp>
          <p:nvSpPr>
            <p:cNvPr id="1179" name="Google Shape;1179;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2" name="Google Shape;1182;p60"/>
          <p:cNvGrpSpPr/>
          <p:nvPr/>
        </p:nvGrpSpPr>
        <p:grpSpPr>
          <a:xfrm>
            <a:off x="4417128" y="2428713"/>
            <a:ext cx="309744" cy="272840"/>
            <a:chOff x="713225" y="1877323"/>
            <a:chExt cx="1047140" cy="922379"/>
          </a:xfrm>
        </p:grpSpPr>
        <p:sp>
          <p:nvSpPr>
            <p:cNvPr id="1183" name="Google Shape;1183;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60"/>
          <p:cNvGrpSpPr/>
          <p:nvPr/>
        </p:nvGrpSpPr>
        <p:grpSpPr>
          <a:xfrm>
            <a:off x="7142777" y="2428713"/>
            <a:ext cx="309744" cy="272840"/>
            <a:chOff x="713225" y="1877323"/>
            <a:chExt cx="1047140" cy="922379"/>
          </a:xfrm>
        </p:grpSpPr>
        <p:sp>
          <p:nvSpPr>
            <p:cNvPr id="1187" name="Google Shape;1187;p60"/>
            <p:cNvSpPr/>
            <p:nvPr/>
          </p:nvSpPr>
          <p:spPr>
            <a:xfrm>
              <a:off x="713225" y="1877323"/>
              <a:ext cx="1047140" cy="922379"/>
            </a:xfrm>
            <a:custGeom>
              <a:avLst/>
              <a:gdLst/>
              <a:ahLst/>
              <a:cxnLst/>
              <a:rect l="l" t="t" r="r" b="b"/>
              <a:pathLst>
                <a:path w="14852" h="13082" extrusionOk="0">
                  <a:moveTo>
                    <a:pt x="7422" y="1"/>
                  </a:moveTo>
                  <a:cubicBezTo>
                    <a:pt x="6586" y="1"/>
                    <a:pt x="5736" y="162"/>
                    <a:pt x="4916" y="503"/>
                  </a:cubicBezTo>
                  <a:cubicBezTo>
                    <a:pt x="1580" y="1891"/>
                    <a:pt x="1" y="5719"/>
                    <a:pt x="1389" y="9053"/>
                  </a:cubicBezTo>
                  <a:cubicBezTo>
                    <a:pt x="2433" y="11566"/>
                    <a:pt x="4867" y="13082"/>
                    <a:pt x="7431" y="13082"/>
                  </a:cubicBezTo>
                  <a:cubicBezTo>
                    <a:pt x="8268" y="13082"/>
                    <a:pt x="9118" y="12921"/>
                    <a:pt x="9939" y="12580"/>
                  </a:cubicBezTo>
                  <a:cubicBezTo>
                    <a:pt x="13272" y="11192"/>
                    <a:pt x="14851" y="7363"/>
                    <a:pt x="13466" y="4030"/>
                  </a:cubicBezTo>
                  <a:cubicBezTo>
                    <a:pt x="12419" y="1517"/>
                    <a:pt x="9985" y="1"/>
                    <a:pt x="74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0"/>
            <p:cNvSpPr/>
            <p:nvPr/>
          </p:nvSpPr>
          <p:spPr>
            <a:xfrm>
              <a:off x="1064415" y="2496798"/>
              <a:ext cx="594146" cy="302900"/>
            </a:xfrm>
            <a:custGeom>
              <a:avLst/>
              <a:gdLst/>
              <a:ahLst/>
              <a:cxnLst/>
              <a:rect l="l" t="t" r="r" b="b"/>
              <a:pathLst>
                <a:path w="8427" h="4296" extrusionOk="0">
                  <a:moveTo>
                    <a:pt x="7921" y="0"/>
                  </a:moveTo>
                  <a:cubicBezTo>
                    <a:pt x="7759" y="0"/>
                    <a:pt x="7605" y="96"/>
                    <a:pt x="7527" y="254"/>
                  </a:cubicBezTo>
                  <a:cubicBezTo>
                    <a:pt x="6941" y="1444"/>
                    <a:pt x="5941" y="2438"/>
                    <a:pt x="4621" y="2988"/>
                  </a:cubicBezTo>
                  <a:cubicBezTo>
                    <a:pt x="3914" y="3283"/>
                    <a:pt x="3180" y="3422"/>
                    <a:pt x="2458" y="3422"/>
                  </a:cubicBezTo>
                  <a:cubicBezTo>
                    <a:pt x="1833" y="3422"/>
                    <a:pt x="1217" y="3317"/>
                    <a:pt x="634" y="3121"/>
                  </a:cubicBezTo>
                  <a:cubicBezTo>
                    <a:pt x="585" y="3104"/>
                    <a:pt x="534" y="3096"/>
                    <a:pt x="485" y="3096"/>
                  </a:cubicBezTo>
                  <a:cubicBezTo>
                    <a:pt x="305" y="3096"/>
                    <a:pt x="139" y="3202"/>
                    <a:pt x="81" y="3380"/>
                  </a:cubicBezTo>
                  <a:lnTo>
                    <a:pt x="71" y="3406"/>
                  </a:lnTo>
                  <a:cubicBezTo>
                    <a:pt x="0" y="3622"/>
                    <a:pt x="110" y="3865"/>
                    <a:pt x="327" y="3939"/>
                  </a:cubicBezTo>
                  <a:cubicBezTo>
                    <a:pt x="1005" y="4173"/>
                    <a:pt x="1723" y="4296"/>
                    <a:pt x="2451" y="4296"/>
                  </a:cubicBezTo>
                  <a:cubicBezTo>
                    <a:pt x="3287" y="4296"/>
                    <a:pt x="4137" y="4134"/>
                    <a:pt x="4958" y="3794"/>
                  </a:cubicBezTo>
                  <a:cubicBezTo>
                    <a:pt x="6492" y="3156"/>
                    <a:pt x="7653" y="2001"/>
                    <a:pt x="8326" y="613"/>
                  </a:cubicBezTo>
                  <a:cubicBezTo>
                    <a:pt x="8427" y="406"/>
                    <a:pt x="8333" y="156"/>
                    <a:pt x="8126" y="56"/>
                  </a:cubicBezTo>
                  <a:lnTo>
                    <a:pt x="8103" y="43"/>
                  </a:lnTo>
                  <a:cubicBezTo>
                    <a:pt x="8044" y="14"/>
                    <a:pt x="7982" y="0"/>
                    <a:pt x="7921"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0"/>
            <p:cNvSpPr/>
            <p:nvPr/>
          </p:nvSpPr>
          <p:spPr>
            <a:xfrm>
              <a:off x="792403" y="1916736"/>
              <a:ext cx="688693" cy="515128"/>
            </a:xfrm>
            <a:custGeom>
              <a:avLst/>
              <a:gdLst/>
              <a:ahLst/>
              <a:cxnLst/>
              <a:rect l="l" t="t" r="r" b="b"/>
              <a:pathLst>
                <a:path w="9768" h="7306" extrusionOk="0">
                  <a:moveTo>
                    <a:pt x="6308" y="1"/>
                  </a:moveTo>
                  <a:cubicBezTo>
                    <a:pt x="5521" y="1"/>
                    <a:pt x="4738" y="156"/>
                    <a:pt x="4007" y="458"/>
                  </a:cubicBezTo>
                  <a:cubicBezTo>
                    <a:pt x="1492" y="1504"/>
                    <a:pt x="1" y="4115"/>
                    <a:pt x="376" y="6804"/>
                  </a:cubicBezTo>
                  <a:cubicBezTo>
                    <a:pt x="417" y="7094"/>
                    <a:pt x="667" y="7305"/>
                    <a:pt x="951" y="7305"/>
                  </a:cubicBezTo>
                  <a:cubicBezTo>
                    <a:pt x="978" y="7305"/>
                    <a:pt x="1005" y="7303"/>
                    <a:pt x="1033" y="7299"/>
                  </a:cubicBezTo>
                  <a:cubicBezTo>
                    <a:pt x="1085" y="7293"/>
                    <a:pt x="1133" y="7280"/>
                    <a:pt x="1179" y="7261"/>
                  </a:cubicBezTo>
                  <a:cubicBezTo>
                    <a:pt x="1415" y="7163"/>
                    <a:pt x="1567" y="6911"/>
                    <a:pt x="1528" y="6646"/>
                  </a:cubicBezTo>
                  <a:cubicBezTo>
                    <a:pt x="1227" y="4478"/>
                    <a:pt x="2428" y="2374"/>
                    <a:pt x="4453" y="1533"/>
                  </a:cubicBezTo>
                  <a:cubicBezTo>
                    <a:pt x="5042" y="1287"/>
                    <a:pt x="5673" y="1162"/>
                    <a:pt x="6305" y="1162"/>
                  </a:cubicBezTo>
                  <a:cubicBezTo>
                    <a:pt x="6505" y="1162"/>
                    <a:pt x="6705" y="1175"/>
                    <a:pt x="6903" y="1199"/>
                  </a:cubicBezTo>
                  <a:cubicBezTo>
                    <a:pt x="7573" y="1284"/>
                    <a:pt x="8227" y="1513"/>
                    <a:pt x="8803" y="1863"/>
                  </a:cubicBezTo>
                  <a:cubicBezTo>
                    <a:pt x="8897" y="1919"/>
                    <a:pt x="9001" y="1946"/>
                    <a:pt x="9103" y="1946"/>
                  </a:cubicBezTo>
                  <a:cubicBezTo>
                    <a:pt x="9301" y="1946"/>
                    <a:pt x="9493" y="1846"/>
                    <a:pt x="9602" y="1665"/>
                  </a:cubicBezTo>
                  <a:cubicBezTo>
                    <a:pt x="9767" y="1390"/>
                    <a:pt x="9680" y="1034"/>
                    <a:pt x="9405" y="866"/>
                  </a:cubicBezTo>
                  <a:cubicBezTo>
                    <a:pt x="8693" y="436"/>
                    <a:pt x="7877" y="151"/>
                    <a:pt x="7052" y="47"/>
                  </a:cubicBezTo>
                  <a:cubicBezTo>
                    <a:pt x="6804" y="16"/>
                    <a:pt x="6556" y="1"/>
                    <a:pt x="6308" y="1"/>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820752" y="269831"/>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grpSp>
        <p:nvGrpSpPr>
          <p:cNvPr id="5" name="Google Shape;491;p38"/>
          <p:cNvGrpSpPr/>
          <p:nvPr/>
        </p:nvGrpSpPr>
        <p:grpSpPr>
          <a:xfrm>
            <a:off x="1235066" y="1157778"/>
            <a:ext cx="1163669" cy="1163669"/>
            <a:chOff x="5159689" y="1296150"/>
            <a:chExt cx="3044400" cy="3044400"/>
          </a:xfrm>
        </p:grpSpPr>
        <p:grpSp>
          <p:nvGrpSpPr>
            <p:cNvPr id="6" name="Google Shape;492;p38"/>
            <p:cNvGrpSpPr/>
            <p:nvPr/>
          </p:nvGrpSpPr>
          <p:grpSpPr>
            <a:xfrm>
              <a:off x="5767453" y="1903914"/>
              <a:ext cx="1828872" cy="1828872"/>
              <a:chOff x="5905932" y="1600182"/>
              <a:chExt cx="1943128" cy="1943128"/>
            </a:xfrm>
          </p:grpSpPr>
          <p:sp>
            <p:nvSpPr>
              <p:cNvPr id="20"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496;p38"/>
            <p:cNvGrpSpPr/>
            <p:nvPr/>
          </p:nvGrpSpPr>
          <p:grpSpPr>
            <a:xfrm>
              <a:off x="5159689" y="1296150"/>
              <a:ext cx="3044400" cy="3044400"/>
              <a:chOff x="2550539" y="735313"/>
              <a:chExt cx="3044400" cy="3044400"/>
            </a:xfrm>
          </p:grpSpPr>
          <p:sp>
            <p:nvSpPr>
              <p:cNvPr id="8"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451;p37"/>
          <p:cNvGrpSpPr/>
          <p:nvPr/>
        </p:nvGrpSpPr>
        <p:grpSpPr>
          <a:xfrm>
            <a:off x="4160095" y="1239784"/>
            <a:ext cx="879716" cy="973334"/>
            <a:chOff x="1239163" y="2159460"/>
            <a:chExt cx="1636830" cy="1811018"/>
          </a:xfrm>
        </p:grpSpPr>
        <p:sp>
          <p:nvSpPr>
            <p:cNvPr id="24" name="Google Shape;452;p37"/>
            <p:cNvSpPr/>
            <p:nvPr/>
          </p:nvSpPr>
          <p:spPr>
            <a:xfrm>
              <a:off x="1239163" y="2159460"/>
              <a:ext cx="1636830" cy="1811014"/>
            </a:xfrm>
            <a:custGeom>
              <a:avLst/>
              <a:gdLst/>
              <a:ahLst/>
              <a:cxnLst/>
              <a:rect l="l" t="t" r="r" b="b"/>
              <a:pathLst>
                <a:path w="24705" h="27334" extrusionOk="0">
                  <a:moveTo>
                    <a:pt x="11078" y="1"/>
                  </a:moveTo>
                  <a:lnTo>
                    <a:pt x="11078" y="1"/>
                  </a:lnTo>
                  <a:cubicBezTo>
                    <a:pt x="8612" y="1881"/>
                    <a:pt x="6767" y="4690"/>
                    <a:pt x="6460" y="7774"/>
                  </a:cubicBezTo>
                  <a:cubicBezTo>
                    <a:pt x="6340" y="8965"/>
                    <a:pt x="6447" y="10162"/>
                    <a:pt x="6576" y="11350"/>
                  </a:cubicBezTo>
                  <a:cubicBezTo>
                    <a:pt x="6702" y="12531"/>
                    <a:pt x="6751" y="13961"/>
                    <a:pt x="5777" y="14641"/>
                  </a:cubicBezTo>
                  <a:cubicBezTo>
                    <a:pt x="5489" y="14842"/>
                    <a:pt x="5149" y="14934"/>
                    <a:pt x="4802" y="14934"/>
                  </a:cubicBezTo>
                  <a:cubicBezTo>
                    <a:pt x="4256" y="14934"/>
                    <a:pt x="3696" y="14705"/>
                    <a:pt x="3308" y="14311"/>
                  </a:cubicBezTo>
                  <a:cubicBezTo>
                    <a:pt x="2677" y="13667"/>
                    <a:pt x="2466" y="12693"/>
                    <a:pt x="2589" y="11800"/>
                  </a:cubicBezTo>
                  <a:lnTo>
                    <a:pt x="2589" y="11800"/>
                  </a:lnTo>
                  <a:cubicBezTo>
                    <a:pt x="829" y="13486"/>
                    <a:pt x="1" y="16045"/>
                    <a:pt x="285" y="18466"/>
                  </a:cubicBezTo>
                  <a:cubicBezTo>
                    <a:pt x="900" y="23624"/>
                    <a:pt x="5822" y="26763"/>
                    <a:pt x="10628" y="27255"/>
                  </a:cubicBezTo>
                  <a:lnTo>
                    <a:pt x="10628" y="27258"/>
                  </a:lnTo>
                  <a:cubicBezTo>
                    <a:pt x="11113" y="27307"/>
                    <a:pt x="11602" y="27333"/>
                    <a:pt x="12091" y="27333"/>
                  </a:cubicBezTo>
                  <a:cubicBezTo>
                    <a:pt x="12128" y="27333"/>
                    <a:pt x="12166" y="27333"/>
                    <a:pt x="12203" y="27333"/>
                  </a:cubicBezTo>
                  <a:cubicBezTo>
                    <a:pt x="12542" y="27333"/>
                    <a:pt x="12882" y="27320"/>
                    <a:pt x="13220" y="27294"/>
                  </a:cubicBezTo>
                  <a:cubicBezTo>
                    <a:pt x="17844" y="26951"/>
                    <a:pt x="22834" y="24368"/>
                    <a:pt x="24190" y="19631"/>
                  </a:cubicBezTo>
                  <a:cubicBezTo>
                    <a:pt x="24705" y="17828"/>
                    <a:pt x="24611" y="15854"/>
                    <a:pt x="23922" y="14110"/>
                  </a:cubicBezTo>
                  <a:cubicBezTo>
                    <a:pt x="23766" y="13715"/>
                    <a:pt x="23566" y="13311"/>
                    <a:pt x="23203" y="13084"/>
                  </a:cubicBezTo>
                  <a:lnTo>
                    <a:pt x="23203" y="13084"/>
                  </a:lnTo>
                  <a:cubicBezTo>
                    <a:pt x="23452" y="13841"/>
                    <a:pt x="23443" y="14706"/>
                    <a:pt x="23045" y="15392"/>
                  </a:cubicBezTo>
                  <a:cubicBezTo>
                    <a:pt x="22703" y="15976"/>
                    <a:pt x="22047" y="16388"/>
                    <a:pt x="21382" y="16388"/>
                  </a:cubicBezTo>
                  <a:cubicBezTo>
                    <a:pt x="21266" y="16388"/>
                    <a:pt x="21150" y="16376"/>
                    <a:pt x="21035" y="16349"/>
                  </a:cubicBezTo>
                  <a:cubicBezTo>
                    <a:pt x="20116" y="16139"/>
                    <a:pt x="19559" y="15162"/>
                    <a:pt x="19466" y="14227"/>
                  </a:cubicBezTo>
                  <a:cubicBezTo>
                    <a:pt x="19369" y="13291"/>
                    <a:pt x="19624" y="12359"/>
                    <a:pt x="19750" y="11427"/>
                  </a:cubicBezTo>
                  <a:cubicBezTo>
                    <a:pt x="20320" y="7246"/>
                    <a:pt x="18074" y="2826"/>
                    <a:pt x="14366" y="813"/>
                  </a:cubicBezTo>
                  <a:lnTo>
                    <a:pt x="14366" y="813"/>
                  </a:lnTo>
                  <a:cubicBezTo>
                    <a:pt x="14806" y="1713"/>
                    <a:pt x="15204" y="2690"/>
                    <a:pt x="15094" y="3687"/>
                  </a:cubicBezTo>
                  <a:cubicBezTo>
                    <a:pt x="14984" y="4680"/>
                    <a:pt x="14200" y="5667"/>
                    <a:pt x="13201" y="5667"/>
                  </a:cubicBezTo>
                  <a:cubicBezTo>
                    <a:pt x="13198" y="5667"/>
                    <a:pt x="13196" y="5667"/>
                    <a:pt x="13194" y="5667"/>
                  </a:cubicBezTo>
                  <a:cubicBezTo>
                    <a:pt x="12407" y="5667"/>
                    <a:pt x="11733" y="5080"/>
                    <a:pt x="11314" y="4412"/>
                  </a:cubicBezTo>
                  <a:cubicBezTo>
                    <a:pt x="10498" y="3111"/>
                    <a:pt x="10405" y="1386"/>
                    <a:pt x="11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3;p37"/>
            <p:cNvSpPr/>
            <p:nvPr/>
          </p:nvSpPr>
          <p:spPr>
            <a:xfrm>
              <a:off x="1387510" y="2653924"/>
              <a:ext cx="1280312" cy="1316553"/>
            </a:xfrm>
            <a:custGeom>
              <a:avLst/>
              <a:gdLst/>
              <a:ahLst/>
              <a:cxnLst/>
              <a:rect l="l" t="t" r="r" b="b"/>
              <a:pathLst>
                <a:path w="19324" h="19871" extrusionOk="0">
                  <a:moveTo>
                    <a:pt x="10256" y="0"/>
                  </a:moveTo>
                  <a:cubicBezTo>
                    <a:pt x="10690" y="858"/>
                    <a:pt x="10949" y="1803"/>
                    <a:pt x="11017" y="2761"/>
                  </a:cubicBezTo>
                  <a:cubicBezTo>
                    <a:pt x="11072" y="3505"/>
                    <a:pt x="10962" y="4349"/>
                    <a:pt x="10369" y="4806"/>
                  </a:cubicBezTo>
                  <a:cubicBezTo>
                    <a:pt x="10126" y="4993"/>
                    <a:pt x="9826" y="5082"/>
                    <a:pt x="9521" y="5082"/>
                  </a:cubicBezTo>
                  <a:cubicBezTo>
                    <a:pt x="9112" y="5082"/>
                    <a:pt x="8695" y="4922"/>
                    <a:pt x="8402" y="4631"/>
                  </a:cubicBezTo>
                  <a:cubicBezTo>
                    <a:pt x="7894" y="4126"/>
                    <a:pt x="7761" y="3307"/>
                    <a:pt x="7997" y="2628"/>
                  </a:cubicBezTo>
                  <a:lnTo>
                    <a:pt x="7997" y="2628"/>
                  </a:lnTo>
                  <a:cubicBezTo>
                    <a:pt x="7094" y="3375"/>
                    <a:pt x="6709" y="4592"/>
                    <a:pt x="6619" y="5764"/>
                  </a:cubicBezTo>
                  <a:cubicBezTo>
                    <a:pt x="6528" y="6932"/>
                    <a:pt x="6683" y="8107"/>
                    <a:pt x="6651" y="9281"/>
                  </a:cubicBezTo>
                  <a:cubicBezTo>
                    <a:pt x="6615" y="10453"/>
                    <a:pt x="6357" y="11682"/>
                    <a:pt x="5573" y="12553"/>
                  </a:cubicBezTo>
                  <a:cubicBezTo>
                    <a:pt x="5033" y="13150"/>
                    <a:pt x="4236" y="13531"/>
                    <a:pt x="3441" y="13531"/>
                  </a:cubicBezTo>
                  <a:cubicBezTo>
                    <a:pt x="3241" y="13531"/>
                    <a:pt x="3041" y="13506"/>
                    <a:pt x="2845" y="13456"/>
                  </a:cubicBezTo>
                  <a:cubicBezTo>
                    <a:pt x="1868" y="13203"/>
                    <a:pt x="1095" y="12226"/>
                    <a:pt x="1192" y="11226"/>
                  </a:cubicBezTo>
                  <a:lnTo>
                    <a:pt x="1192" y="11226"/>
                  </a:lnTo>
                  <a:cubicBezTo>
                    <a:pt x="324" y="12336"/>
                    <a:pt x="1" y="13828"/>
                    <a:pt x="214" y="15219"/>
                  </a:cubicBezTo>
                  <a:cubicBezTo>
                    <a:pt x="253" y="15482"/>
                    <a:pt x="315" y="15740"/>
                    <a:pt x="389" y="15993"/>
                  </a:cubicBezTo>
                  <a:cubicBezTo>
                    <a:pt x="2405" y="18171"/>
                    <a:pt x="5418" y="19488"/>
                    <a:pt x="8389" y="19792"/>
                  </a:cubicBezTo>
                  <a:cubicBezTo>
                    <a:pt x="8874" y="19844"/>
                    <a:pt x="9363" y="19870"/>
                    <a:pt x="9852" y="19870"/>
                  </a:cubicBezTo>
                  <a:cubicBezTo>
                    <a:pt x="9884" y="19870"/>
                    <a:pt x="9915" y="19870"/>
                    <a:pt x="9948" y="19870"/>
                  </a:cubicBezTo>
                  <a:cubicBezTo>
                    <a:pt x="10291" y="19870"/>
                    <a:pt x="10638" y="19855"/>
                    <a:pt x="10981" y="19831"/>
                  </a:cubicBezTo>
                  <a:cubicBezTo>
                    <a:pt x="13457" y="19646"/>
                    <a:pt x="16036" y="18811"/>
                    <a:pt x="18107" y="17358"/>
                  </a:cubicBezTo>
                  <a:lnTo>
                    <a:pt x="18107" y="17355"/>
                  </a:lnTo>
                  <a:cubicBezTo>
                    <a:pt x="18178" y="17268"/>
                    <a:pt x="18252" y="17177"/>
                    <a:pt x="18317" y="17083"/>
                  </a:cubicBezTo>
                  <a:cubicBezTo>
                    <a:pt x="19068" y="15967"/>
                    <a:pt x="19324" y="14436"/>
                    <a:pt x="18744" y="13190"/>
                  </a:cubicBezTo>
                  <a:cubicBezTo>
                    <a:pt x="18227" y="12071"/>
                    <a:pt x="17032" y="11534"/>
                    <a:pt x="16272" y="10614"/>
                  </a:cubicBezTo>
                  <a:cubicBezTo>
                    <a:pt x="14534" y="8521"/>
                    <a:pt x="15091" y="5582"/>
                    <a:pt x="13534" y="3372"/>
                  </a:cubicBezTo>
                  <a:cubicBezTo>
                    <a:pt x="12628" y="2084"/>
                    <a:pt x="11518" y="942"/>
                    <a:pt x="102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693;p43"/>
          <p:cNvGrpSpPr/>
          <p:nvPr/>
        </p:nvGrpSpPr>
        <p:grpSpPr>
          <a:xfrm>
            <a:off x="6923323" y="1038678"/>
            <a:ext cx="822420" cy="1251159"/>
            <a:chOff x="983550" y="848100"/>
            <a:chExt cx="2203130" cy="3351651"/>
          </a:xfrm>
        </p:grpSpPr>
        <p:sp>
          <p:nvSpPr>
            <p:cNvPr id="27" name="Google Shape;694;p43"/>
            <p:cNvSpPr/>
            <p:nvPr/>
          </p:nvSpPr>
          <p:spPr>
            <a:xfrm>
              <a:off x="1436253" y="1595519"/>
              <a:ext cx="1297727" cy="2076995"/>
            </a:xfrm>
            <a:custGeom>
              <a:avLst/>
              <a:gdLst/>
              <a:ahLst/>
              <a:cxnLst/>
              <a:rect l="l" t="t" r="r" b="b"/>
              <a:pathLst>
                <a:path w="9454" h="15131" extrusionOk="0">
                  <a:moveTo>
                    <a:pt x="2845" y="0"/>
                  </a:moveTo>
                  <a:cubicBezTo>
                    <a:pt x="2134" y="0"/>
                    <a:pt x="1474" y="582"/>
                    <a:pt x="1397" y="1281"/>
                  </a:cubicBezTo>
                  <a:lnTo>
                    <a:pt x="91" y="12221"/>
                  </a:lnTo>
                  <a:cubicBezTo>
                    <a:pt x="0" y="12932"/>
                    <a:pt x="427" y="13812"/>
                    <a:pt x="1035" y="14187"/>
                  </a:cubicBezTo>
                  <a:lnTo>
                    <a:pt x="1474" y="14458"/>
                  </a:lnTo>
                  <a:cubicBezTo>
                    <a:pt x="2082" y="14820"/>
                    <a:pt x="3168" y="15131"/>
                    <a:pt x="3880" y="15131"/>
                  </a:cubicBezTo>
                  <a:lnTo>
                    <a:pt x="5729" y="15131"/>
                  </a:lnTo>
                  <a:cubicBezTo>
                    <a:pt x="6440" y="15131"/>
                    <a:pt x="7501" y="14807"/>
                    <a:pt x="8108" y="14419"/>
                  </a:cubicBezTo>
                  <a:lnTo>
                    <a:pt x="8432" y="14213"/>
                  </a:lnTo>
                  <a:cubicBezTo>
                    <a:pt x="9027" y="13825"/>
                    <a:pt x="9453" y="12932"/>
                    <a:pt x="9376" y="12221"/>
                  </a:cubicBezTo>
                  <a:lnTo>
                    <a:pt x="8057" y="1281"/>
                  </a:lnTo>
                  <a:cubicBezTo>
                    <a:pt x="7979" y="582"/>
                    <a:pt x="7320" y="0"/>
                    <a:pt x="660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95;p43"/>
            <p:cNvSpPr/>
            <p:nvPr/>
          </p:nvSpPr>
          <p:spPr>
            <a:xfrm>
              <a:off x="1285261" y="1994966"/>
              <a:ext cx="1530395" cy="1631424"/>
            </a:xfrm>
            <a:custGeom>
              <a:avLst/>
              <a:gdLst/>
              <a:ahLst/>
              <a:cxnLst/>
              <a:rect l="l" t="t" r="r" b="b"/>
              <a:pathLst>
                <a:path w="11149" h="11885" extrusionOk="0">
                  <a:moveTo>
                    <a:pt x="5575" y="0"/>
                  </a:moveTo>
                  <a:cubicBezTo>
                    <a:pt x="6014" y="4268"/>
                    <a:pt x="1" y="11885"/>
                    <a:pt x="5575" y="11885"/>
                  </a:cubicBezTo>
                  <a:cubicBezTo>
                    <a:pt x="11148" y="11885"/>
                    <a:pt x="7747" y="1733"/>
                    <a:pt x="5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96;p43"/>
            <p:cNvSpPr/>
            <p:nvPr/>
          </p:nvSpPr>
          <p:spPr>
            <a:xfrm>
              <a:off x="1755671" y="2912596"/>
              <a:ext cx="557581" cy="690730"/>
            </a:xfrm>
            <a:custGeom>
              <a:avLst/>
              <a:gdLst/>
              <a:ahLst/>
              <a:cxnLst/>
              <a:rect l="l" t="t" r="r" b="b"/>
              <a:pathLst>
                <a:path w="4062" h="5032" extrusionOk="0">
                  <a:moveTo>
                    <a:pt x="2367" y="1"/>
                  </a:moveTo>
                  <a:cubicBezTo>
                    <a:pt x="2548" y="1811"/>
                    <a:pt x="1" y="5031"/>
                    <a:pt x="2367" y="5031"/>
                  </a:cubicBezTo>
                  <a:cubicBezTo>
                    <a:pt x="4062" y="5031"/>
                    <a:pt x="3299" y="1630"/>
                    <a:pt x="2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97;p43"/>
            <p:cNvSpPr/>
            <p:nvPr/>
          </p:nvSpPr>
          <p:spPr>
            <a:xfrm>
              <a:off x="1757456" y="3592480"/>
              <a:ext cx="655178" cy="229237"/>
            </a:xfrm>
            <a:custGeom>
              <a:avLst/>
              <a:gdLst/>
              <a:ahLst/>
              <a:cxnLst/>
              <a:rect l="l" t="t" r="r" b="b"/>
              <a:pathLst>
                <a:path w="4773" h="1670" extrusionOk="0">
                  <a:moveTo>
                    <a:pt x="350" y="1"/>
                  </a:moveTo>
                  <a:cubicBezTo>
                    <a:pt x="156" y="1"/>
                    <a:pt x="1" y="156"/>
                    <a:pt x="1" y="350"/>
                  </a:cubicBezTo>
                  <a:lnTo>
                    <a:pt x="1" y="1320"/>
                  </a:lnTo>
                  <a:cubicBezTo>
                    <a:pt x="1" y="1514"/>
                    <a:pt x="156" y="1669"/>
                    <a:pt x="350" y="1669"/>
                  </a:cubicBezTo>
                  <a:lnTo>
                    <a:pt x="4424" y="1669"/>
                  </a:lnTo>
                  <a:cubicBezTo>
                    <a:pt x="4618" y="1669"/>
                    <a:pt x="4773" y="1514"/>
                    <a:pt x="4773" y="1320"/>
                  </a:cubicBezTo>
                  <a:lnTo>
                    <a:pt x="4773" y="350"/>
                  </a:lnTo>
                  <a:cubicBezTo>
                    <a:pt x="4773" y="156"/>
                    <a:pt x="4618"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98;p43"/>
            <p:cNvSpPr/>
            <p:nvPr/>
          </p:nvSpPr>
          <p:spPr>
            <a:xfrm>
              <a:off x="1306674" y="3746905"/>
              <a:ext cx="1558672" cy="452845"/>
            </a:xfrm>
            <a:custGeom>
              <a:avLst/>
              <a:gdLst/>
              <a:ahLst/>
              <a:cxnLst/>
              <a:rect l="l" t="t" r="r" b="b"/>
              <a:pathLst>
                <a:path w="11355" h="3299" extrusionOk="0">
                  <a:moveTo>
                    <a:pt x="2043" y="1"/>
                  </a:moveTo>
                  <a:cubicBezTo>
                    <a:pt x="1746" y="1"/>
                    <a:pt x="1397" y="221"/>
                    <a:pt x="1267" y="492"/>
                  </a:cubicBezTo>
                  <a:lnTo>
                    <a:pt x="129" y="2807"/>
                  </a:lnTo>
                  <a:cubicBezTo>
                    <a:pt x="0" y="3079"/>
                    <a:pt x="129" y="3299"/>
                    <a:pt x="427" y="3299"/>
                  </a:cubicBezTo>
                  <a:lnTo>
                    <a:pt x="10915" y="3299"/>
                  </a:lnTo>
                  <a:cubicBezTo>
                    <a:pt x="11212" y="3299"/>
                    <a:pt x="11354" y="3079"/>
                    <a:pt x="11212" y="2807"/>
                  </a:cubicBezTo>
                  <a:lnTo>
                    <a:pt x="10074" y="492"/>
                  </a:lnTo>
                  <a:cubicBezTo>
                    <a:pt x="9945" y="221"/>
                    <a:pt x="9596" y="1"/>
                    <a:pt x="92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699;p43"/>
            <p:cNvSpPr/>
            <p:nvPr/>
          </p:nvSpPr>
          <p:spPr>
            <a:xfrm>
              <a:off x="1658075" y="3592480"/>
              <a:ext cx="853941" cy="65888"/>
            </a:xfrm>
            <a:custGeom>
              <a:avLst/>
              <a:gdLst/>
              <a:ahLst/>
              <a:cxnLst/>
              <a:rect l="l" t="t" r="r" b="b"/>
              <a:pathLst>
                <a:path w="6221" h="480" extrusionOk="0">
                  <a:moveTo>
                    <a:pt x="208" y="1"/>
                  </a:moveTo>
                  <a:cubicBezTo>
                    <a:pt x="91" y="1"/>
                    <a:pt x="1" y="91"/>
                    <a:pt x="1" y="208"/>
                  </a:cubicBezTo>
                  <a:lnTo>
                    <a:pt x="1" y="272"/>
                  </a:lnTo>
                  <a:cubicBezTo>
                    <a:pt x="1" y="389"/>
                    <a:pt x="91" y="479"/>
                    <a:pt x="208" y="479"/>
                  </a:cubicBezTo>
                  <a:lnTo>
                    <a:pt x="6014" y="479"/>
                  </a:lnTo>
                  <a:cubicBezTo>
                    <a:pt x="6130" y="479"/>
                    <a:pt x="6221" y="389"/>
                    <a:pt x="6221" y="272"/>
                  </a:cubicBezTo>
                  <a:lnTo>
                    <a:pt x="6221" y="208"/>
                  </a:lnTo>
                  <a:cubicBezTo>
                    <a:pt x="6221" y="91"/>
                    <a:pt x="6130" y="1"/>
                    <a:pt x="60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700;p43"/>
            <p:cNvSpPr/>
            <p:nvPr/>
          </p:nvSpPr>
          <p:spPr>
            <a:xfrm>
              <a:off x="1757456" y="1435740"/>
              <a:ext cx="655178" cy="229099"/>
            </a:xfrm>
            <a:custGeom>
              <a:avLst/>
              <a:gdLst/>
              <a:ahLst/>
              <a:cxnLst/>
              <a:rect l="l" t="t" r="r" b="b"/>
              <a:pathLst>
                <a:path w="4773" h="1669" extrusionOk="0">
                  <a:moveTo>
                    <a:pt x="350" y="0"/>
                  </a:moveTo>
                  <a:cubicBezTo>
                    <a:pt x="156" y="0"/>
                    <a:pt x="1" y="156"/>
                    <a:pt x="1" y="350"/>
                  </a:cubicBezTo>
                  <a:lnTo>
                    <a:pt x="1" y="1332"/>
                  </a:lnTo>
                  <a:cubicBezTo>
                    <a:pt x="1" y="1513"/>
                    <a:pt x="156" y="1669"/>
                    <a:pt x="350" y="1669"/>
                  </a:cubicBezTo>
                  <a:lnTo>
                    <a:pt x="4424" y="1669"/>
                  </a:lnTo>
                  <a:cubicBezTo>
                    <a:pt x="4618" y="1669"/>
                    <a:pt x="4773" y="1513"/>
                    <a:pt x="4773" y="1332"/>
                  </a:cubicBezTo>
                  <a:lnTo>
                    <a:pt x="4773" y="350"/>
                  </a:lnTo>
                  <a:cubicBezTo>
                    <a:pt x="4773" y="156"/>
                    <a:pt x="4618" y="0"/>
                    <a:pt x="4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701;p43"/>
            <p:cNvSpPr/>
            <p:nvPr/>
          </p:nvSpPr>
          <p:spPr>
            <a:xfrm>
              <a:off x="1924371" y="1295453"/>
              <a:ext cx="321480" cy="229237"/>
            </a:xfrm>
            <a:custGeom>
              <a:avLst/>
              <a:gdLst/>
              <a:ahLst/>
              <a:cxnLst/>
              <a:rect l="l" t="t" r="r" b="b"/>
              <a:pathLst>
                <a:path w="2342" h="1670" extrusionOk="0">
                  <a:moveTo>
                    <a:pt x="246" y="1"/>
                  </a:moveTo>
                  <a:cubicBezTo>
                    <a:pt x="104" y="1"/>
                    <a:pt x="0" y="117"/>
                    <a:pt x="0" y="247"/>
                  </a:cubicBezTo>
                  <a:lnTo>
                    <a:pt x="0" y="1436"/>
                  </a:lnTo>
                  <a:cubicBezTo>
                    <a:pt x="0" y="1566"/>
                    <a:pt x="104" y="1669"/>
                    <a:pt x="246" y="1669"/>
                  </a:cubicBezTo>
                  <a:lnTo>
                    <a:pt x="2108" y="1669"/>
                  </a:lnTo>
                  <a:cubicBezTo>
                    <a:pt x="2238" y="1669"/>
                    <a:pt x="2341" y="1566"/>
                    <a:pt x="2341" y="1436"/>
                  </a:cubicBezTo>
                  <a:lnTo>
                    <a:pt x="2341" y="247"/>
                  </a:lnTo>
                  <a:cubicBezTo>
                    <a:pt x="2341" y="104"/>
                    <a:pt x="2238"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702;p43"/>
            <p:cNvSpPr/>
            <p:nvPr/>
          </p:nvSpPr>
          <p:spPr>
            <a:xfrm>
              <a:off x="1658075" y="1599088"/>
              <a:ext cx="853941" cy="65751"/>
            </a:xfrm>
            <a:custGeom>
              <a:avLst/>
              <a:gdLst/>
              <a:ahLst/>
              <a:cxnLst/>
              <a:rect l="l" t="t" r="r" b="b"/>
              <a:pathLst>
                <a:path w="6221" h="479" extrusionOk="0">
                  <a:moveTo>
                    <a:pt x="208" y="0"/>
                  </a:moveTo>
                  <a:cubicBezTo>
                    <a:pt x="91" y="0"/>
                    <a:pt x="1" y="91"/>
                    <a:pt x="1" y="207"/>
                  </a:cubicBezTo>
                  <a:lnTo>
                    <a:pt x="1" y="272"/>
                  </a:lnTo>
                  <a:cubicBezTo>
                    <a:pt x="1" y="388"/>
                    <a:pt x="91" y="479"/>
                    <a:pt x="208" y="479"/>
                  </a:cubicBezTo>
                  <a:lnTo>
                    <a:pt x="6014" y="479"/>
                  </a:lnTo>
                  <a:cubicBezTo>
                    <a:pt x="6130" y="479"/>
                    <a:pt x="6221" y="388"/>
                    <a:pt x="6221" y="272"/>
                  </a:cubicBezTo>
                  <a:lnTo>
                    <a:pt x="6221" y="207"/>
                  </a:lnTo>
                  <a:cubicBezTo>
                    <a:pt x="6221" y="91"/>
                    <a:pt x="6130"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703;p43"/>
            <p:cNvSpPr/>
            <p:nvPr/>
          </p:nvSpPr>
          <p:spPr>
            <a:xfrm>
              <a:off x="1853405" y="848100"/>
              <a:ext cx="452708" cy="451061"/>
            </a:xfrm>
            <a:custGeom>
              <a:avLst/>
              <a:gdLst/>
              <a:ahLst/>
              <a:cxnLst/>
              <a:rect l="l" t="t" r="r" b="b"/>
              <a:pathLst>
                <a:path w="3298" h="3286" fill="none" extrusionOk="0">
                  <a:moveTo>
                    <a:pt x="3298" y="1643"/>
                  </a:moveTo>
                  <a:cubicBezTo>
                    <a:pt x="3298" y="2549"/>
                    <a:pt x="2561" y="3286"/>
                    <a:pt x="1655" y="3286"/>
                  </a:cubicBezTo>
                  <a:cubicBezTo>
                    <a:pt x="737" y="3286"/>
                    <a:pt x="0" y="2549"/>
                    <a:pt x="0" y="1643"/>
                  </a:cubicBezTo>
                  <a:cubicBezTo>
                    <a:pt x="0" y="738"/>
                    <a:pt x="737" y="1"/>
                    <a:pt x="1655" y="1"/>
                  </a:cubicBezTo>
                  <a:cubicBezTo>
                    <a:pt x="2561" y="1"/>
                    <a:pt x="3298" y="738"/>
                    <a:pt x="3298" y="1643"/>
                  </a:cubicBezTo>
                  <a:close/>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704;p43"/>
            <p:cNvSpPr/>
            <p:nvPr/>
          </p:nvSpPr>
          <p:spPr>
            <a:xfrm>
              <a:off x="983550" y="1527984"/>
              <a:ext cx="958676" cy="2444597"/>
            </a:xfrm>
            <a:custGeom>
              <a:avLst/>
              <a:gdLst/>
              <a:ahLst/>
              <a:cxnLst/>
              <a:rect l="l" t="t" r="r" b="b"/>
              <a:pathLst>
                <a:path w="6984" h="17809" fill="none" extrusionOk="0">
                  <a:moveTo>
                    <a:pt x="6984" y="17808"/>
                  </a:moveTo>
                  <a:lnTo>
                    <a:pt x="2677" y="17808"/>
                  </a:lnTo>
                  <a:cubicBezTo>
                    <a:pt x="1074" y="17808"/>
                    <a:pt x="0" y="16528"/>
                    <a:pt x="285" y="14950"/>
                  </a:cubicBezTo>
                  <a:lnTo>
                    <a:pt x="2483" y="2872"/>
                  </a:lnTo>
                  <a:cubicBezTo>
                    <a:pt x="2768" y="1294"/>
                    <a:pt x="3893" y="1"/>
                    <a:pt x="4992" y="1"/>
                  </a:cubicBezTo>
                  <a:lnTo>
                    <a:pt x="6984"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705;p43"/>
            <p:cNvSpPr/>
            <p:nvPr/>
          </p:nvSpPr>
          <p:spPr>
            <a:xfrm>
              <a:off x="2227866" y="1527984"/>
              <a:ext cx="958813" cy="2444597"/>
            </a:xfrm>
            <a:custGeom>
              <a:avLst/>
              <a:gdLst/>
              <a:ahLst/>
              <a:cxnLst/>
              <a:rect l="l" t="t" r="r" b="b"/>
              <a:pathLst>
                <a:path w="6985" h="17809" fill="none" extrusionOk="0">
                  <a:moveTo>
                    <a:pt x="1" y="17808"/>
                  </a:moveTo>
                  <a:lnTo>
                    <a:pt x="4307" y="17808"/>
                  </a:lnTo>
                  <a:cubicBezTo>
                    <a:pt x="5911" y="17808"/>
                    <a:pt x="6984" y="16528"/>
                    <a:pt x="6700" y="14950"/>
                  </a:cubicBezTo>
                  <a:lnTo>
                    <a:pt x="4501" y="2872"/>
                  </a:lnTo>
                  <a:cubicBezTo>
                    <a:pt x="4217" y="1294"/>
                    <a:pt x="3092" y="1"/>
                    <a:pt x="1992" y="1"/>
                  </a:cubicBezTo>
                  <a:lnTo>
                    <a:pt x="1" y="1"/>
                  </a:lnTo>
                </a:path>
              </a:pathLst>
            </a:custGeom>
            <a:noFill/>
            <a:ln w="38100" cap="flat" cmpd="sng">
              <a:solidFill>
                <a:schemeClr val="dk1"/>
              </a:solidFill>
              <a:prstDash val="solid"/>
              <a:miter lim="129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706;p43"/>
            <p:cNvGrpSpPr/>
            <p:nvPr/>
          </p:nvGrpSpPr>
          <p:grpSpPr>
            <a:xfrm>
              <a:off x="1494439" y="3803141"/>
              <a:ext cx="1191531" cy="78738"/>
              <a:chOff x="4192982" y="2956158"/>
              <a:chExt cx="988003" cy="65283"/>
            </a:xfrm>
          </p:grpSpPr>
          <p:sp>
            <p:nvSpPr>
              <p:cNvPr id="1204" name="Google Shape;707;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708;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709;p43"/>
            <p:cNvGrpSpPr/>
            <p:nvPr/>
          </p:nvGrpSpPr>
          <p:grpSpPr>
            <a:xfrm>
              <a:off x="1423920" y="3947310"/>
              <a:ext cx="1309894" cy="78725"/>
              <a:chOff x="4192982" y="2956158"/>
              <a:chExt cx="988003" cy="65283"/>
            </a:xfrm>
          </p:grpSpPr>
          <p:sp>
            <p:nvSpPr>
              <p:cNvPr id="1202" name="Google Shape;710;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711;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9" name="Google Shape;712;p43"/>
            <p:cNvGrpSpPr/>
            <p:nvPr/>
          </p:nvGrpSpPr>
          <p:grpSpPr>
            <a:xfrm>
              <a:off x="1344103" y="4099710"/>
              <a:ext cx="1463627" cy="78725"/>
              <a:chOff x="4192982" y="2956158"/>
              <a:chExt cx="988003" cy="65283"/>
            </a:xfrm>
          </p:grpSpPr>
          <p:sp>
            <p:nvSpPr>
              <p:cNvPr id="1200" name="Google Shape;713;p43"/>
              <p:cNvSpPr/>
              <p:nvPr/>
            </p:nvSpPr>
            <p:spPr>
              <a:xfrm>
                <a:off x="4192982" y="2956158"/>
                <a:ext cx="988003" cy="65283"/>
              </a:xfrm>
              <a:custGeom>
                <a:avLst/>
                <a:gdLst/>
                <a:ahLst/>
                <a:cxnLst/>
                <a:rect l="l" t="t" r="r" b="b"/>
                <a:pathLst>
                  <a:path w="17949" h="1186" extrusionOk="0">
                    <a:moveTo>
                      <a:pt x="17359" y="1"/>
                    </a:moveTo>
                    <a:lnTo>
                      <a:pt x="593" y="7"/>
                    </a:lnTo>
                    <a:cubicBezTo>
                      <a:pt x="266" y="7"/>
                      <a:pt x="1" y="269"/>
                      <a:pt x="1" y="596"/>
                    </a:cubicBezTo>
                    <a:cubicBezTo>
                      <a:pt x="1" y="923"/>
                      <a:pt x="266" y="1185"/>
                      <a:pt x="593" y="1185"/>
                    </a:cubicBezTo>
                    <a:lnTo>
                      <a:pt x="17359" y="1182"/>
                    </a:lnTo>
                    <a:cubicBezTo>
                      <a:pt x="17686" y="1182"/>
                      <a:pt x="17948" y="917"/>
                      <a:pt x="17948" y="593"/>
                    </a:cubicBezTo>
                    <a:cubicBezTo>
                      <a:pt x="17948" y="266"/>
                      <a:pt x="17683" y="1"/>
                      <a:pt x="17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714;p43"/>
              <p:cNvSpPr/>
              <p:nvPr/>
            </p:nvSpPr>
            <p:spPr>
              <a:xfrm>
                <a:off x="4226340" y="2966341"/>
                <a:ext cx="723401" cy="16624"/>
              </a:xfrm>
              <a:custGeom>
                <a:avLst/>
                <a:gdLst/>
                <a:ahLst/>
                <a:cxnLst/>
                <a:rect l="l" t="t" r="r" b="b"/>
                <a:pathLst>
                  <a:path w="13142" h="302" extrusionOk="0">
                    <a:moveTo>
                      <a:pt x="12993" y="0"/>
                    </a:moveTo>
                    <a:lnTo>
                      <a:pt x="149" y="4"/>
                    </a:lnTo>
                    <a:cubicBezTo>
                      <a:pt x="65" y="4"/>
                      <a:pt x="0" y="71"/>
                      <a:pt x="0" y="152"/>
                    </a:cubicBezTo>
                    <a:cubicBezTo>
                      <a:pt x="0" y="233"/>
                      <a:pt x="65" y="301"/>
                      <a:pt x="149" y="301"/>
                    </a:cubicBezTo>
                    <a:lnTo>
                      <a:pt x="12993" y="298"/>
                    </a:lnTo>
                    <a:cubicBezTo>
                      <a:pt x="13074" y="298"/>
                      <a:pt x="13142" y="230"/>
                      <a:pt x="13142" y="149"/>
                    </a:cubicBezTo>
                    <a:cubicBezTo>
                      <a:pt x="13142" y="65"/>
                      <a:pt x="13074" y="0"/>
                      <a:pt x="12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06" name="Google Shape;1118;p60"/>
          <p:cNvSpPr txBox="1"/>
          <p:nvPr/>
        </p:nvSpPr>
        <p:spPr>
          <a:xfrm flipH="1">
            <a:off x="4352247" y="271712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GB" sz="4000" dirty="0">
                <a:solidFill>
                  <a:srgbClr val="0E2A47"/>
                </a:solidFill>
                <a:sym typeface="Quicksand"/>
              </a:rPr>
              <a:t>2</a:t>
            </a:r>
            <a:endParaRPr sz="4000" dirty="0">
              <a:solidFill>
                <a:srgbClr val="0E2A47"/>
              </a:solidFill>
              <a:sym typeface="Quicksand"/>
            </a:endParaRPr>
          </a:p>
        </p:txBody>
      </p:sp>
      <p:sp>
        <p:nvSpPr>
          <p:cNvPr id="1207" name="Google Shape;1119;p60"/>
          <p:cNvSpPr txBox="1"/>
          <p:nvPr/>
        </p:nvSpPr>
        <p:spPr>
          <a:xfrm flipH="1">
            <a:off x="3614115" y="325784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3200">
                <a:solidFill>
                  <a:srgbClr val="D35C27"/>
                </a:solidFill>
                <a:latin typeface="Fira Sans Condensed Medium" panose="020B0603050000020004" pitchFamily="34" charset="0"/>
              </a:defRPr>
            </a:lvl1pPr>
          </a:lstStyle>
          <a:p>
            <a:r>
              <a:rPr lang="en-US" dirty="0" err="1"/>
              <a:t>Định</a:t>
            </a:r>
            <a:r>
              <a:rPr lang="en-US" dirty="0"/>
              <a:t> </a:t>
            </a:r>
            <a:r>
              <a:rPr lang="en-US" dirty="0" err="1"/>
              <a:t>Luật</a:t>
            </a:r>
            <a:r>
              <a:rPr lang="en-US" dirty="0"/>
              <a:t> </a:t>
            </a:r>
            <a:r>
              <a:rPr lang="en-US" dirty="0" err="1"/>
              <a:t>Khúc</a:t>
            </a:r>
            <a:r>
              <a:rPr lang="en-US" dirty="0"/>
              <a:t> </a:t>
            </a:r>
            <a:r>
              <a:rPr lang="en-US" dirty="0" err="1"/>
              <a:t>Xạ</a:t>
            </a:r>
            <a:r>
              <a:rPr lang="en-US" dirty="0"/>
              <a:t> </a:t>
            </a:r>
            <a:r>
              <a:rPr lang="en-US" dirty="0" err="1"/>
              <a:t>Ánh</a:t>
            </a:r>
            <a:r>
              <a:rPr lang="en-US" dirty="0"/>
              <a:t> </a:t>
            </a:r>
            <a:r>
              <a:rPr lang="en-US" dirty="0" err="1"/>
              <a:t>Sáng</a:t>
            </a:r>
            <a:endParaRPr lang="en-US" dirty="0"/>
          </a:p>
        </p:txBody>
      </p:sp>
      <p:sp>
        <p:nvSpPr>
          <p:cNvPr id="1208" name="Google Shape;1118;p60"/>
          <p:cNvSpPr txBox="1"/>
          <p:nvPr/>
        </p:nvSpPr>
        <p:spPr>
          <a:xfrm flipH="1">
            <a:off x="7098914" y="2724931"/>
            <a:ext cx="455656" cy="707886"/>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kumimoji="0" sz="4800" kern="1200" spc="-150" normalizeH="0" baseline="0">
                <a:ln>
                  <a:noFill/>
                </a:ln>
                <a:solidFill>
                  <a:srgbClr val="D35C27"/>
                </a:solidFill>
                <a:effectLst/>
                <a:uLnTx/>
                <a:uFillTx/>
                <a:latin typeface="Fira Sans Black" panose="020B0A03050000020004" pitchFamily="34" charset="0"/>
                <a:ea typeface="+mn-ea"/>
                <a:cs typeface="+mn-cs"/>
              </a:defRPr>
            </a:lvl1pPr>
          </a:lstStyle>
          <a:p>
            <a:r>
              <a:rPr lang="en-GB" sz="4000" dirty="0">
                <a:solidFill>
                  <a:srgbClr val="0E2A47"/>
                </a:solidFill>
                <a:sym typeface="Quicksand"/>
              </a:rPr>
              <a:t>3</a:t>
            </a:r>
            <a:endParaRPr sz="4000" dirty="0">
              <a:solidFill>
                <a:srgbClr val="0E2A47"/>
              </a:solidFill>
              <a:sym typeface="Quicksand"/>
            </a:endParaRPr>
          </a:p>
        </p:txBody>
      </p:sp>
      <p:sp>
        <p:nvSpPr>
          <p:cNvPr id="1209" name="Google Shape;1119;p60"/>
          <p:cNvSpPr txBox="1"/>
          <p:nvPr/>
        </p:nvSpPr>
        <p:spPr>
          <a:xfrm flipH="1">
            <a:off x="6360782" y="3265653"/>
            <a:ext cx="2018261" cy="1569660"/>
          </a:xfrm>
          <a:prstGeom prst="rect">
            <a:avLst/>
          </a:prstGeom>
          <a:noFill/>
        </p:spPr>
        <p:txBody>
          <a:bodyPr wrap="square" rtlCol="0">
            <a:spAutoFit/>
          </a:bodyPr>
          <a:lstStyle>
            <a:defPPr marR="0" lvl="0" algn="l" rtl="0">
              <a:lnSpc>
                <a:spcPct val="100000"/>
              </a:lnSpc>
              <a:spcBef>
                <a:spcPts val="0"/>
              </a:spcBef>
              <a:spcAft>
                <a:spcPts val="0"/>
              </a:spcAft>
              <a:defRPr/>
            </a:defPPr>
            <a:lvl1pPr marL="0" indent="0" algn="ctr" defTabSz="914400" eaLnBrk="1" fontAlgn="auto" latinLnBrk="0" hangingPunct="1">
              <a:buClrTx/>
              <a:buSzTx/>
              <a:buFontTx/>
              <a:buNone/>
              <a:defRPr sz="3200">
                <a:solidFill>
                  <a:srgbClr val="D35C27"/>
                </a:solidFill>
                <a:latin typeface="Fira Sans Condensed Medium" panose="020B0603050000020004" pitchFamily="34" charset="0"/>
              </a:defRPr>
            </a:lvl1pPr>
          </a:lstStyle>
          <a:p>
            <a:r>
              <a:rPr lang="en-US" dirty="0" err="1"/>
              <a:t>Chiết</a:t>
            </a:r>
            <a:r>
              <a:rPr lang="en-US" dirty="0"/>
              <a:t> </a:t>
            </a:r>
            <a:r>
              <a:rPr lang="en-US" dirty="0" err="1"/>
              <a:t>Suất</a:t>
            </a:r>
            <a:r>
              <a:rPr lang="en-US" dirty="0"/>
              <a:t> </a:t>
            </a:r>
            <a:r>
              <a:rPr lang="en-US" dirty="0" err="1"/>
              <a:t>Của</a:t>
            </a:r>
            <a:r>
              <a:rPr lang="en-US" dirty="0"/>
              <a:t> </a:t>
            </a:r>
            <a:r>
              <a:rPr lang="en-US" dirty="0" err="1"/>
              <a:t>Môi</a:t>
            </a:r>
            <a:r>
              <a:rPr lang="en-US" dirty="0"/>
              <a:t> </a:t>
            </a:r>
            <a:r>
              <a:rPr lang="en-US" dirty="0" err="1"/>
              <a:t>Trường</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16"/>
                                        </p:tgtEl>
                                        <p:attrNameLst>
                                          <p:attrName>style.visibility</p:attrName>
                                        </p:attrNameLst>
                                      </p:cBhvr>
                                      <p:to>
                                        <p:strVal val="visible"/>
                                      </p:to>
                                    </p:set>
                                    <p:animEffect transition="in" filter="wipe(left)">
                                      <p:cBhvr>
                                        <p:cTn id="7" dur="500"/>
                                        <p:tgtEl>
                                          <p:spTgt spid="1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78"/>
                                        </p:tgtEl>
                                        <p:attrNameLst>
                                          <p:attrName>style.visibility</p:attrName>
                                        </p:attrNameLst>
                                      </p:cBhvr>
                                      <p:to>
                                        <p:strVal val="visible"/>
                                      </p:to>
                                    </p:set>
                                    <p:anim calcmode="lin" valueType="num">
                                      <p:cBhvr>
                                        <p:cTn id="12" dur="500" fill="hold"/>
                                        <p:tgtEl>
                                          <p:spTgt spid="1178"/>
                                        </p:tgtEl>
                                        <p:attrNameLst>
                                          <p:attrName>ppt_w</p:attrName>
                                        </p:attrNameLst>
                                      </p:cBhvr>
                                      <p:tavLst>
                                        <p:tav tm="0">
                                          <p:val>
                                            <p:fltVal val="0"/>
                                          </p:val>
                                        </p:tav>
                                        <p:tav tm="100000">
                                          <p:val>
                                            <p:strVal val="#ppt_w"/>
                                          </p:val>
                                        </p:tav>
                                      </p:tavLst>
                                    </p:anim>
                                    <p:anim calcmode="lin" valueType="num">
                                      <p:cBhvr>
                                        <p:cTn id="13" dur="500" fill="hold"/>
                                        <p:tgtEl>
                                          <p:spTgt spid="1178"/>
                                        </p:tgtEl>
                                        <p:attrNameLst>
                                          <p:attrName>ppt_h</p:attrName>
                                        </p:attrNameLst>
                                      </p:cBhvr>
                                      <p:tavLst>
                                        <p:tav tm="0">
                                          <p:val>
                                            <p:fltVal val="0"/>
                                          </p:val>
                                        </p:tav>
                                        <p:tav tm="100000">
                                          <p:val>
                                            <p:strVal val="#ppt_h"/>
                                          </p:val>
                                        </p:tav>
                                      </p:tavLst>
                                    </p:anim>
                                    <p:animEffect transition="in" filter="fade">
                                      <p:cBhvr>
                                        <p:cTn id="14" dur="500"/>
                                        <p:tgtEl>
                                          <p:spTgt spid="1178"/>
                                        </p:tgtEl>
                                      </p:cBhvr>
                                    </p:animEffect>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 calcmode="lin" valueType="num">
                                      <p:cBhvr>
                                        <p:cTn id="20" dur="500" fill="hold"/>
                                        <p:tgtEl>
                                          <p:spTgt spid="5"/>
                                        </p:tgtEl>
                                        <p:attrNameLst>
                                          <p:attrName>style.rotation</p:attrName>
                                        </p:attrNameLst>
                                      </p:cBhvr>
                                      <p:tavLst>
                                        <p:tav tm="0">
                                          <p:val>
                                            <p:fltVal val="90"/>
                                          </p:val>
                                        </p:tav>
                                        <p:tav tm="100000">
                                          <p:val>
                                            <p:fltVal val="0"/>
                                          </p:val>
                                        </p:tav>
                                      </p:tavLst>
                                    </p:anim>
                                    <p:animEffect transition="in" filter="fade">
                                      <p:cBhvr>
                                        <p:cTn id="21" dur="500"/>
                                        <p:tgtEl>
                                          <p:spTgt spid="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118"/>
                                        </p:tgtEl>
                                        <p:attrNameLst>
                                          <p:attrName>style.visibility</p:attrName>
                                        </p:attrNameLst>
                                      </p:cBhvr>
                                      <p:to>
                                        <p:strVal val="visible"/>
                                      </p:to>
                                    </p:set>
                                    <p:animEffect transition="in" filter="fade">
                                      <p:cBhvr>
                                        <p:cTn id="24" dur="500"/>
                                        <p:tgtEl>
                                          <p:spTgt spid="1118"/>
                                        </p:tgtEl>
                                      </p:cBhvr>
                                    </p:animEffect>
                                    <p:anim calcmode="lin" valueType="num">
                                      <p:cBhvr>
                                        <p:cTn id="25" dur="500" fill="hold"/>
                                        <p:tgtEl>
                                          <p:spTgt spid="1118"/>
                                        </p:tgtEl>
                                        <p:attrNameLst>
                                          <p:attrName>ppt_x</p:attrName>
                                        </p:attrNameLst>
                                      </p:cBhvr>
                                      <p:tavLst>
                                        <p:tav tm="0">
                                          <p:val>
                                            <p:strVal val="#ppt_x"/>
                                          </p:val>
                                        </p:tav>
                                        <p:tav tm="100000">
                                          <p:val>
                                            <p:strVal val="#ppt_x"/>
                                          </p:val>
                                        </p:tav>
                                      </p:tavLst>
                                    </p:anim>
                                    <p:anim calcmode="lin" valueType="num">
                                      <p:cBhvr>
                                        <p:cTn id="26" dur="500" fill="hold"/>
                                        <p:tgtEl>
                                          <p:spTgt spid="11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4" presetClass="entr" presetSubtype="10" fill="hold" grpId="0" nodeType="afterEffect">
                                  <p:stCondLst>
                                    <p:cond delay="0"/>
                                  </p:stCondLst>
                                  <p:childTnLst>
                                    <p:set>
                                      <p:cBhvr>
                                        <p:cTn id="29" dur="1" fill="hold">
                                          <p:stCondLst>
                                            <p:cond delay="0"/>
                                          </p:stCondLst>
                                        </p:cTn>
                                        <p:tgtEl>
                                          <p:spTgt spid="1119"/>
                                        </p:tgtEl>
                                        <p:attrNameLst>
                                          <p:attrName>style.visibility</p:attrName>
                                        </p:attrNameLst>
                                      </p:cBhvr>
                                      <p:to>
                                        <p:strVal val="visible"/>
                                      </p:to>
                                    </p:set>
                                    <p:animEffect transition="in" filter="randombar(horizontal)">
                                      <p:cBhvr>
                                        <p:cTn id="30" dur="500"/>
                                        <p:tgtEl>
                                          <p:spTgt spid="11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82"/>
                                        </p:tgtEl>
                                        <p:attrNameLst>
                                          <p:attrName>style.visibility</p:attrName>
                                        </p:attrNameLst>
                                      </p:cBhvr>
                                      <p:to>
                                        <p:strVal val="visible"/>
                                      </p:to>
                                    </p:set>
                                    <p:anim calcmode="lin" valueType="num">
                                      <p:cBhvr>
                                        <p:cTn id="35" dur="500" fill="hold"/>
                                        <p:tgtEl>
                                          <p:spTgt spid="1182"/>
                                        </p:tgtEl>
                                        <p:attrNameLst>
                                          <p:attrName>ppt_w</p:attrName>
                                        </p:attrNameLst>
                                      </p:cBhvr>
                                      <p:tavLst>
                                        <p:tav tm="0">
                                          <p:val>
                                            <p:fltVal val="0"/>
                                          </p:val>
                                        </p:tav>
                                        <p:tav tm="100000">
                                          <p:val>
                                            <p:strVal val="#ppt_w"/>
                                          </p:val>
                                        </p:tav>
                                      </p:tavLst>
                                    </p:anim>
                                    <p:anim calcmode="lin" valueType="num">
                                      <p:cBhvr>
                                        <p:cTn id="36" dur="500" fill="hold"/>
                                        <p:tgtEl>
                                          <p:spTgt spid="1182"/>
                                        </p:tgtEl>
                                        <p:attrNameLst>
                                          <p:attrName>ppt_h</p:attrName>
                                        </p:attrNameLst>
                                      </p:cBhvr>
                                      <p:tavLst>
                                        <p:tav tm="0">
                                          <p:val>
                                            <p:fltVal val="0"/>
                                          </p:val>
                                        </p:tav>
                                        <p:tav tm="100000">
                                          <p:val>
                                            <p:strVal val="#ppt_h"/>
                                          </p:val>
                                        </p:tav>
                                      </p:tavLst>
                                    </p:anim>
                                    <p:animEffect transition="in" filter="fade">
                                      <p:cBhvr>
                                        <p:cTn id="37" dur="500"/>
                                        <p:tgtEl>
                                          <p:spTgt spid="1182"/>
                                        </p:tgtEl>
                                      </p:cBhvr>
                                    </p:animEffect>
                                  </p:childTnLst>
                                </p:cTn>
                              </p:par>
                            </p:childTnLst>
                          </p:cTn>
                        </p:par>
                        <p:par>
                          <p:cTn id="38" fill="hold">
                            <p:stCondLst>
                              <p:cond delay="500"/>
                            </p:stCondLst>
                            <p:childTnLst>
                              <p:par>
                                <p:cTn id="39" presetID="31"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 calcmode="lin" valueType="num">
                                      <p:cBhvr>
                                        <p:cTn id="43" dur="500" fill="hold"/>
                                        <p:tgtEl>
                                          <p:spTgt spid="23"/>
                                        </p:tgtEl>
                                        <p:attrNameLst>
                                          <p:attrName>style.rotation</p:attrName>
                                        </p:attrNameLst>
                                      </p:cBhvr>
                                      <p:tavLst>
                                        <p:tav tm="0">
                                          <p:val>
                                            <p:fltVal val="90"/>
                                          </p:val>
                                        </p:tav>
                                        <p:tav tm="100000">
                                          <p:val>
                                            <p:fltVal val="0"/>
                                          </p:val>
                                        </p:tav>
                                      </p:tavLst>
                                    </p:anim>
                                    <p:animEffect transition="in" filter="fade">
                                      <p:cBhvr>
                                        <p:cTn id="44" dur="500"/>
                                        <p:tgtEl>
                                          <p:spTgt spid="23"/>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1206"/>
                                        </p:tgtEl>
                                        <p:attrNameLst>
                                          <p:attrName>style.visibility</p:attrName>
                                        </p:attrNameLst>
                                      </p:cBhvr>
                                      <p:to>
                                        <p:strVal val="visible"/>
                                      </p:to>
                                    </p:set>
                                    <p:animEffect transition="in" filter="fade">
                                      <p:cBhvr>
                                        <p:cTn id="47" dur="500"/>
                                        <p:tgtEl>
                                          <p:spTgt spid="1206"/>
                                        </p:tgtEl>
                                      </p:cBhvr>
                                    </p:animEffect>
                                    <p:anim calcmode="lin" valueType="num">
                                      <p:cBhvr>
                                        <p:cTn id="48" dur="500" fill="hold"/>
                                        <p:tgtEl>
                                          <p:spTgt spid="1206"/>
                                        </p:tgtEl>
                                        <p:attrNameLst>
                                          <p:attrName>ppt_x</p:attrName>
                                        </p:attrNameLst>
                                      </p:cBhvr>
                                      <p:tavLst>
                                        <p:tav tm="0">
                                          <p:val>
                                            <p:strVal val="#ppt_x"/>
                                          </p:val>
                                        </p:tav>
                                        <p:tav tm="100000">
                                          <p:val>
                                            <p:strVal val="#ppt_x"/>
                                          </p:val>
                                        </p:tav>
                                      </p:tavLst>
                                    </p:anim>
                                    <p:anim calcmode="lin" valueType="num">
                                      <p:cBhvr>
                                        <p:cTn id="49" dur="500" fill="hold"/>
                                        <p:tgtEl>
                                          <p:spTgt spid="1206"/>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4" presetClass="entr" presetSubtype="10" fill="hold" grpId="0" nodeType="afterEffect">
                                  <p:stCondLst>
                                    <p:cond delay="0"/>
                                  </p:stCondLst>
                                  <p:childTnLst>
                                    <p:set>
                                      <p:cBhvr>
                                        <p:cTn id="52" dur="1" fill="hold">
                                          <p:stCondLst>
                                            <p:cond delay="0"/>
                                          </p:stCondLst>
                                        </p:cTn>
                                        <p:tgtEl>
                                          <p:spTgt spid="1207"/>
                                        </p:tgtEl>
                                        <p:attrNameLst>
                                          <p:attrName>style.visibility</p:attrName>
                                        </p:attrNameLst>
                                      </p:cBhvr>
                                      <p:to>
                                        <p:strVal val="visible"/>
                                      </p:to>
                                    </p:set>
                                    <p:animEffect transition="in" filter="randombar(horizontal)">
                                      <p:cBhvr>
                                        <p:cTn id="53" dur="500"/>
                                        <p:tgtEl>
                                          <p:spTgt spid="120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86"/>
                                        </p:tgtEl>
                                        <p:attrNameLst>
                                          <p:attrName>style.visibility</p:attrName>
                                        </p:attrNameLst>
                                      </p:cBhvr>
                                      <p:to>
                                        <p:strVal val="visible"/>
                                      </p:to>
                                    </p:set>
                                    <p:anim calcmode="lin" valueType="num">
                                      <p:cBhvr>
                                        <p:cTn id="58" dur="500" fill="hold"/>
                                        <p:tgtEl>
                                          <p:spTgt spid="1186"/>
                                        </p:tgtEl>
                                        <p:attrNameLst>
                                          <p:attrName>ppt_w</p:attrName>
                                        </p:attrNameLst>
                                      </p:cBhvr>
                                      <p:tavLst>
                                        <p:tav tm="0">
                                          <p:val>
                                            <p:fltVal val="0"/>
                                          </p:val>
                                        </p:tav>
                                        <p:tav tm="100000">
                                          <p:val>
                                            <p:strVal val="#ppt_w"/>
                                          </p:val>
                                        </p:tav>
                                      </p:tavLst>
                                    </p:anim>
                                    <p:anim calcmode="lin" valueType="num">
                                      <p:cBhvr>
                                        <p:cTn id="59" dur="500" fill="hold"/>
                                        <p:tgtEl>
                                          <p:spTgt spid="1186"/>
                                        </p:tgtEl>
                                        <p:attrNameLst>
                                          <p:attrName>ppt_h</p:attrName>
                                        </p:attrNameLst>
                                      </p:cBhvr>
                                      <p:tavLst>
                                        <p:tav tm="0">
                                          <p:val>
                                            <p:fltVal val="0"/>
                                          </p:val>
                                        </p:tav>
                                        <p:tav tm="100000">
                                          <p:val>
                                            <p:strVal val="#ppt_h"/>
                                          </p:val>
                                        </p:tav>
                                      </p:tavLst>
                                    </p:anim>
                                    <p:animEffect transition="in" filter="fade">
                                      <p:cBhvr>
                                        <p:cTn id="60" dur="500"/>
                                        <p:tgtEl>
                                          <p:spTgt spid="1186"/>
                                        </p:tgtEl>
                                      </p:cBhvr>
                                    </p:animEffect>
                                  </p:childTnLst>
                                </p:cTn>
                              </p:par>
                            </p:childTnLst>
                          </p:cTn>
                        </p:par>
                        <p:par>
                          <p:cTn id="61" fill="hold">
                            <p:stCondLst>
                              <p:cond delay="500"/>
                            </p:stCondLst>
                            <p:childTnLst>
                              <p:par>
                                <p:cTn id="62" presetID="31" presetClass="entr" presetSubtype="0"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90"/>
                                          </p:val>
                                        </p:tav>
                                        <p:tav tm="100000">
                                          <p:val>
                                            <p:fltVal val="0"/>
                                          </p:val>
                                        </p:tav>
                                      </p:tavLst>
                                    </p:anim>
                                    <p:animEffect transition="in" filter="fade">
                                      <p:cBhvr>
                                        <p:cTn id="67" dur="500"/>
                                        <p:tgtEl>
                                          <p:spTgt spid="26"/>
                                        </p:tgtEl>
                                      </p:cBhvr>
                                    </p:animEffect>
                                  </p:childTnLst>
                                </p:cTn>
                              </p:par>
                              <p:par>
                                <p:cTn id="68" presetID="47" presetClass="entr" presetSubtype="0" fill="hold" grpId="0" nodeType="withEffect">
                                  <p:stCondLst>
                                    <p:cond delay="0"/>
                                  </p:stCondLst>
                                  <p:childTnLst>
                                    <p:set>
                                      <p:cBhvr>
                                        <p:cTn id="69" dur="1" fill="hold">
                                          <p:stCondLst>
                                            <p:cond delay="0"/>
                                          </p:stCondLst>
                                        </p:cTn>
                                        <p:tgtEl>
                                          <p:spTgt spid="1208"/>
                                        </p:tgtEl>
                                        <p:attrNameLst>
                                          <p:attrName>style.visibility</p:attrName>
                                        </p:attrNameLst>
                                      </p:cBhvr>
                                      <p:to>
                                        <p:strVal val="visible"/>
                                      </p:to>
                                    </p:set>
                                    <p:animEffect transition="in" filter="fade">
                                      <p:cBhvr>
                                        <p:cTn id="70" dur="500"/>
                                        <p:tgtEl>
                                          <p:spTgt spid="1208"/>
                                        </p:tgtEl>
                                      </p:cBhvr>
                                    </p:animEffect>
                                    <p:anim calcmode="lin" valueType="num">
                                      <p:cBhvr>
                                        <p:cTn id="71" dur="500" fill="hold"/>
                                        <p:tgtEl>
                                          <p:spTgt spid="1208"/>
                                        </p:tgtEl>
                                        <p:attrNameLst>
                                          <p:attrName>ppt_x</p:attrName>
                                        </p:attrNameLst>
                                      </p:cBhvr>
                                      <p:tavLst>
                                        <p:tav tm="0">
                                          <p:val>
                                            <p:strVal val="#ppt_x"/>
                                          </p:val>
                                        </p:tav>
                                        <p:tav tm="100000">
                                          <p:val>
                                            <p:strVal val="#ppt_x"/>
                                          </p:val>
                                        </p:tav>
                                      </p:tavLst>
                                    </p:anim>
                                    <p:anim calcmode="lin" valueType="num">
                                      <p:cBhvr>
                                        <p:cTn id="72" dur="500" fill="hold"/>
                                        <p:tgtEl>
                                          <p:spTgt spid="1208"/>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14" presetClass="entr" presetSubtype="10" fill="hold" grpId="0" nodeType="afterEffect">
                                  <p:stCondLst>
                                    <p:cond delay="0"/>
                                  </p:stCondLst>
                                  <p:childTnLst>
                                    <p:set>
                                      <p:cBhvr>
                                        <p:cTn id="75" dur="1" fill="hold">
                                          <p:stCondLst>
                                            <p:cond delay="0"/>
                                          </p:stCondLst>
                                        </p:cTn>
                                        <p:tgtEl>
                                          <p:spTgt spid="1209"/>
                                        </p:tgtEl>
                                        <p:attrNameLst>
                                          <p:attrName>style.visibility</p:attrName>
                                        </p:attrNameLst>
                                      </p:cBhvr>
                                      <p:to>
                                        <p:strVal val="visible"/>
                                      </p:to>
                                    </p:set>
                                    <p:animEffect transition="in" filter="randombar(horizontal)">
                                      <p:cBhvr>
                                        <p:cTn id="76" dur="500"/>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 grpId="0"/>
      <p:bldP spid="1119" grpId="0"/>
      <p:bldP spid="1206" grpId="0"/>
      <p:bldP spid="1207" grpId="0"/>
      <p:bldP spid="1208" grpId="0"/>
      <p:bldP spid="120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grpSp>
        <p:nvGrpSpPr>
          <p:cNvPr id="491" name="Google Shape;491;p38"/>
          <p:cNvGrpSpPr/>
          <p:nvPr/>
        </p:nvGrpSpPr>
        <p:grpSpPr>
          <a:xfrm>
            <a:off x="6309875" y="2468923"/>
            <a:ext cx="2559932" cy="2559932"/>
            <a:chOff x="5159689" y="1296150"/>
            <a:chExt cx="3044400" cy="3044400"/>
          </a:xfrm>
        </p:grpSpPr>
        <p:grpSp>
          <p:nvGrpSpPr>
            <p:cNvPr id="492" name="Google Shape;492;p38"/>
            <p:cNvGrpSpPr/>
            <p:nvPr/>
          </p:nvGrpSpPr>
          <p:grpSpPr>
            <a:xfrm>
              <a:off x="5767453" y="1903914"/>
              <a:ext cx="1828872" cy="1828872"/>
              <a:chOff x="5905932" y="1600182"/>
              <a:chExt cx="1943128" cy="1943128"/>
            </a:xfrm>
          </p:grpSpPr>
          <p:sp>
            <p:nvSpPr>
              <p:cNvPr id="493" name="Google Shape;493;p38"/>
              <p:cNvSpPr/>
              <p:nvPr/>
            </p:nvSpPr>
            <p:spPr>
              <a:xfrm>
                <a:off x="5905932" y="1600182"/>
                <a:ext cx="1943128" cy="1943128"/>
              </a:xfrm>
              <a:custGeom>
                <a:avLst/>
                <a:gdLst/>
                <a:ahLst/>
                <a:cxnLst/>
                <a:rect l="l" t="t" r="r" b="b"/>
                <a:pathLst>
                  <a:path w="17417" h="17417" extrusionOk="0">
                    <a:moveTo>
                      <a:pt x="8709" y="0"/>
                    </a:moveTo>
                    <a:cubicBezTo>
                      <a:pt x="3900" y="0"/>
                      <a:pt x="0" y="3900"/>
                      <a:pt x="0" y="8709"/>
                    </a:cubicBezTo>
                    <a:cubicBezTo>
                      <a:pt x="0" y="13517"/>
                      <a:pt x="3900" y="17417"/>
                      <a:pt x="8709" y="17417"/>
                    </a:cubicBezTo>
                    <a:cubicBezTo>
                      <a:pt x="13517" y="17417"/>
                      <a:pt x="17417" y="13517"/>
                      <a:pt x="17417" y="8709"/>
                    </a:cubicBezTo>
                    <a:cubicBezTo>
                      <a:pt x="17417" y="3900"/>
                      <a:pt x="13517" y="0"/>
                      <a:pt x="87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8"/>
              <p:cNvSpPr/>
              <p:nvPr/>
            </p:nvSpPr>
            <p:spPr>
              <a:xfrm>
                <a:off x="6045276" y="1679281"/>
                <a:ext cx="1371245" cy="624318"/>
              </a:xfrm>
              <a:custGeom>
                <a:avLst/>
                <a:gdLst/>
                <a:ahLst/>
                <a:cxnLst/>
                <a:rect l="l" t="t" r="r" b="b"/>
                <a:pathLst>
                  <a:path w="12291" h="5596" extrusionOk="0">
                    <a:moveTo>
                      <a:pt x="7460" y="0"/>
                    </a:moveTo>
                    <a:cubicBezTo>
                      <a:pt x="4282" y="0"/>
                      <a:pt x="1405" y="1880"/>
                      <a:pt x="127" y="4793"/>
                    </a:cubicBezTo>
                    <a:cubicBezTo>
                      <a:pt x="0" y="5081"/>
                      <a:pt x="133" y="5420"/>
                      <a:pt x="421" y="5547"/>
                    </a:cubicBezTo>
                    <a:cubicBezTo>
                      <a:pt x="495" y="5579"/>
                      <a:pt x="573" y="5595"/>
                      <a:pt x="651" y="5595"/>
                    </a:cubicBezTo>
                    <a:cubicBezTo>
                      <a:pt x="871" y="5595"/>
                      <a:pt x="1081" y="5466"/>
                      <a:pt x="1175" y="5252"/>
                    </a:cubicBezTo>
                    <a:cubicBezTo>
                      <a:pt x="2269" y="2757"/>
                      <a:pt x="4735" y="1142"/>
                      <a:pt x="7460" y="1142"/>
                    </a:cubicBezTo>
                    <a:cubicBezTo>
                      <a:pt x="8845" y="1142"/>
                      <a:pt x="10178" y="1553"/>
                      <a:pt x="11317" y="2330"/>
                    </a:cubicBezTo>
                    <a:cubicBezTo>
                      <a:pt x="11416" y="2397"/>
                      <a:pt x="11527" y="2429"/>
                      <a:pt x="11638" y="2429"/>
                    </a:cubicBezTo>
                    <a:cubicBezTo>
                      <a:pt x="11820" y="2429"/>
                      <a:pt x="11999" y="2341"/>
                      <a:pt x="12110" y="2178"/>
                    </a:cubicBezTo>
                    <a:cubicBezTo>
                      <a:pt x="12291" y="1916"/>
                      <a:pt x="12223" y="1560"/>
                      <a:pt x="11961" y="1382"/>
                    </a:cubicBezTo>
                    <a:cubicBezTo>
                      <a:pt x="10631" y="479"/>
                      <a:pt x="9074" y="0"/>
                      <a:pt x="7460"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8"/>
              <p:cNvSpPr/>
              <p:nvPr/>
            </p:nvSpPr>
            <p:spPr>
              <a:xfrm>
                <a:off x="6069039" y="2925563"/>
                <a:ext cx="1617246" cy="577349"/>
              </a:xfrm>
              <a:custGeom>
                <a:avLst/>
                <a:gdLst/>
                <a:ahLst/>
                <a:cxnLst/>
                <a:rect l="l" t="t" r="r" b="b"/>
                <a:pathLst>
                  <a:path w="14496" h="5175" extrusionOk="0">
                    <a:moveTo>
                      <a:pt x="1041" y="1"/>
                    </a:moveTo>
                    <a:cubicBezTo>
                      <a:pt x="868" y="1"/>
                      <a:pt x="693" y="50"/>
                      <a:pt x="538" y="152"/>
                    </a:cubicBezTo>
                    <a:cubicBezTo>
                      <a:pt x="114" y="430"/>
                      <a:pt x="1" y="1000"/>
                      <a:pt x="279" y="1421"/>
                    </a:cubicBezTo>
                    <a:cubicBezTo>
                      <a:pt x="1829" y="3770"/>
                      <a:pt x="4434" y="5174"/>
                      <a:pt x="7247" y="5174"/>
                    </a:cubicBezTo>
                    <a:cubicBezTo>
                      <a:pt x="10059" y="5174"/>
                      <a:pt x="12664" y="3770"/>
                      <a:pt x="14214" y="1421"/>
                    </a:cubicBezTo>
                    <a:cubicBezTo>
                      <a:pt x="14495" y="1000"/>
                      <a:pt x="14379" y="430"/>
                      <a:pt x="13955" y="152"/>
                    </a:cubicBezTo>
                    <a:cubicBezTo>
                      <a:pt x="13800" y="50"/>
                      <a:pt x="13625" y="1"/>
                      <a:pt x="13452" y="1"/>
                    </a:cubicBezTo>
                    <a:cubicBezTo>
                      <a:pt x="13154" y="1"/>
                      <a:pt x="12862" y="145"/>
                      <a:pt x="12686" y="411"/>
                    </a:cubicBezTo>
                    <a:cubicBezTo>
                      <a:pt x="11476" y="2246"/>
                      <a:pt x="9441" y="3343"/>
                      <a:pt x="7247" y="3343"/>
                    </a:cubicBezTo>
                    <a:cubicBezTo>
                      <a:pt x="5052" y="3343"/>
                      <a:pt x="3017" y="2246"/>
                      <a:pt x="1807" y="411"/>
                    </a:cubicBezTo>
                    <a:cubicBezTo>
                      <a:pt x="1631" y="145"/>
                      <a:pt x="1339" y="1"/>
                      <a:pt x="1041" y="1"/>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8"/>
            <p:cNvGrpSpPr/>
            <p:nvPr/>
          </p:nvGrpSpPr>
          <p:grpSpPr>
            <a:xfrm>
              <a:off x="5159689" y="1296150"/>
              <a:ext cx="3044400" cy="3044400"/>
              <a:chOff x="2550539" y="735313"/>
              <a:chExt cx="3044400" cy="3044400"/>
            </a:xfrm>
          </p:grpSpPr>
          <p:sp>
            <p:nvSpPr>
              <p:cNvPr id="497" name="Google Shape;497;p38"/>
              <p:cNvSpPr/>
              <p:nvPr/>
            </p:nvSpPr>
            <p:spPr>
              <a:xfrm>
                <a:off x="4000439" y="7353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8"/>
              <p:cNvSpPr/>
              <p:nvPr/>
            </p:nvSpPr>
            <p:spPr>
              <a:xfrm>
                <a:off x="4000439" y="326101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8"/>
              <p:cNvSpPr/>
              <p:nvPr/>
            </p:nvSpPr>
            <p:spPr>
              <a:xfrm rot="5400000">
                <a:off x="52632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8"/>
              <p:cNvSpPr/>
              <p:nvPr/>
            </p:nvSpPr>
            <p:spPr>
              <a:xfrm rot="5400000">
                <a:off x="2737589" y="1998163"/>
                <a:ext cx="144600" cy="5187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8"/>
              <p:cNvSpPr/>
              <p:nvPr/>
            </p:nvSpPr>
            <p:spPr>
              <a:xfrm rot="1797949">
                <a:off x="4631962" y="90449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8"/>
              <p:cNvSpPr/>
              <p:nvPr/>
            </p:nvSpPr>
            <p:spPr>
              <a:xfrm rot="1797949">
                <a:off x="3369112" y="3091818"/>
                <a:ext cx="14475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8"/>
              <p:cNvSpPr/>
              <p:nvPr/>
            </p:nvSpPr>
            <p:spPr>
              <a:xfrm rot="7197949">
                <a:off x="5093934" y="262945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8"/>
              <p:cNvSpPr/>
              <p:nvPr/>
            </p:nvSpPr>
            <p:spPr>
              <a:xfrm rot="7197949">
                <a:off x="2906614" y="1366604"/>
                <a:ext cx="144750" cy="51894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8"/>
              <p:cNvSpPr/>
              <p:nvPr/>
            </p:nvSpPr>
            <p:spPr>
              <a:xfrm rot="3598486">
                <a:off x="5094208" y="136668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8"/>
              <p:cNvSpPr/>
              <p:nvPr/>
            </p:nvSpPr>
            <p:spPr>
              <a:xfrm rot="3598486">
                <a:off x="2906888" y="2629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8"/>
              <p:cNvSpPr/>
              <p:nvPr/>
            </p:nvSpPr>
            <p:spPr>
              <a:xfrm rot="-1801514">
                <a:off x="3368930" y="90453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8"/>
              <p:cNvSpPr/>
              <p:nvPr/>
            </p:nvSpPr>
            <p:spPr>
              <a:xfrm rot="-1801514">
                <a:off x="4631780" y="3091853"/>
                <a:ext cx="144490" cy="518532"/>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 name="Google Shape;509;p38"/>
          <p:cNvGrpSpPr/>
          <p:nvPr/>
        </p:nvGrpSpPr>
        <p:grpSpPr>
          <a:xfrm>
            <a:off x="5212398" y="668866"/>
            <a:ext cx="258628" cy="258711"/>
            <a:chOff x="4370700" y="733563"/>
            <a:chExt cx="546550" cy="546727"/>
          </a:xfrm>
        </p:grpSpPr>
        <p:sp>
          <p:nvSpPr>
            <p:cNvPr id="510" name="Google Shape;510;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6" name="Google Shape;516;p38"/>
          <p:cNvGrpSpPr/>
          <p:nvPr/>
        </p:nvGrpSpPr>
        <p:grpSpPr>
          <a:xfrm>
            <a:off x="8137873" y="3452653"/>
            <a:ext cx="258628" cy="258711"/>
            <a:chOff x="4370700" y="733563"/>
            <a:chExt cx="546550" cy="546727"/>
          </a:xfrm>
        </p:grpSpPr>
        <p:sp>
          <p:nvSpPr>
            <p:cNvPr id="517" name="Google Shape;517;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38"/>
          <p:cNvGrpSpPr/>
          <p:nvPr/>
        </p:nvGrpSpPr>
        <p:grpSpPr>
          <a:xfrm>
            <a:off x="5855798" y="3918203"/>
            <a:ext cx="258628" cy="258711"/>
            <a:chOff x="4370700" y="733563"/>
            <a:chExt cx="546550" cy="546727"/>
          </a:xfrm>
        </p:grpSpPr>
        <p:sp>
          <p:nvSpPr>
            <p:cNvPr id="524" name="Google Shape;524;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38"/>
          <p:cNvGrpSpPr/>
          <p:nvPr/>
        </p:nvGrpSpPr>
        <p:grpSpPr>
          <a:xfrm>
            <a:off x="5700899" y="964571"/>
            <a:ext cx="475608" cy="475817"/>
            <a:chOff x="4370700" y="733563"/>
            <a:chExt cx="546550" cy="546727"/>
          </a:xfrm>
        </p:grpSpPr>
        <p:sp>
          <p:nvSpPr>
            <p:cNvPr id="531" name="Google Shape;531;p38"/>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8"/>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8"/>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8"/>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8"/>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8"/>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770;p42"/>
          <p:cNvSpPr txBox="1"/>
          <p:nvPr/>
        </p:nvSpPr>
        <p:spPr>
          <a:xfrm>
            <a:off x="104931" y="1137008"/>
            <a:ext cx="9271416" cy="901524"/>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en-GB" dirty="0">
                <a:solidFill>
                  <a:srgbClr val="002C74"/>
                </a:solidFill>
                <a:latin typeface="Fira Sans Black" panose="020B0A03050000020004" pitchFamily="34" charset="0"/>
              </a:rPr>
              <a:t>1. HIỆN TƯỢNG KHÚC XẠ ÁNH SÁNG</a:t>
            </a:r>
            <a:endParaRPr kumimoji="0" lang="en-GB" b="0" i="0" u="none" strike="noStrike" kern="1200" cap="none" spc="0" normalizeH="0" baseline="0" noProof="0" dirty="0">
              <a:ln>
                <a:noFill/>
              </a:ln>
              <a:solidFill>
                <a:srgbClr val="002C74"/>
              </a:solidFill>
              <a:effectLst/>
              <a:uLnTx/>
              <a:uFillTx/>
              <a:latin typeface="Fira Sans Black" panose="020B0A03050000020004" pitchFamily="34" charset="0"/>
            </a:endParaRPr>
          </a:p>
        </p:txBody>
      </p:sp>
      <p:sp>
        <p:nvSpPr>
          <p:cNvPr id="49" name="TextBox 48">
            <a:extLst>
              <a:ext uri="{FF2B5EF4-FFF2-40B4-BE49-F238E27FC236}">
                <a16:creationId xmlns:a16="http://schemas.microsoft.com/office/drawing/2014/main" id="{8686B0C9-E990-4F77-ADD8-B4FCF5BB480D}"/>
              </a:ext>
            </a:extLst>
          </p:cNvPr>
          <p:cNvSpPr txBox="1"/>
          <p:nvPr/>
        </p:nvSpPr>
        <p:spPr>
          <a:xfrm>
            <a:off x="434970" y="2398553"/>
            <a:ext cx="1642060"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endParaRPr lang="en-US" sz="2400" dirty="0">
              <a:latin typeface="Fira Sans Condensed Medium" panose="020B06030500000200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p:cTn id="7" dur="1000" fill="hold"/>
                                        <p:tgtEl>
                                          <p:spTgt spid="491"/>
                                        </p:tgtEl>
                                        <p:attrNameLst>
                                          <p:attrName>ppt_w</p:attrName>
                                        </p:attrNameLst>
                                      </p:cBhvr>
                                      <p:tavLst>
                                        <p:tav tm="0">
                                          <p:val>
                                            <p:fltVal val="0"/>
                                          </p:val>
                                        </p:tav>
                                        <p:tav tm="100000">
                                          <p:val>
                                            <p:strVal val="#ppt_w"/>
                                          </p:val>
                                        </p:tav>
                                      </p:tavLst>
                                    </p:anim>
                                    <p:anim calcmode="lin" valueType="num">
                                      <p:cBhvr>
                                        <p:cTn id="8" dur="1000" fill="hold"/>
                                        <p:tgtEl>
                                          <p:spTgt spid="491"/>
                                        </p:tgtEl>
                                        <p:attrNameLst>
                                          <p:attrName>ppt_h</p:attrName>
                                        </p:attrNameLst>
                                      </p:cBhvr>
                                      <p:tavLst>
                                        <p:tav tm="0">
                                          <p:val>
                                            <p:fltVal val="0"/>
                                          </p:val>
                                        </p:tav>
                                        <p:tav tm="100000">
                                          <p:val>
                                            <p:strVal val="#ppt_h"/>
                                          </p:val>
                                        </p:tav>
                                      </p:tavLst>
                                    </p:anim>
                                    <p:anim calcmode="lin" valueType="num">
                                      <p:cBhvr>
                                        <p:cTn id="9" dur="1000" fill="hold"/>
                                        <p:tgtEl>
                                          <p:spTgt spid="491"/>
                                        </p:tgtEl>
                                        <p:attrNameLst>
                                          <p:attrName>style.rotation</p:attrName>
                                        </p:attrNameLst>
                                      </p:cBhvr>
                                      <p:tavLst>
                                        <p:tav tm="0">
                                          <p:val>
                                            <p:fltVal val="90"/>
                                          </p:val>
                                        </p:tav>
                                        <p:tav tm="100000">
                                          <p:val>
                                            <p:fltVal val="0"/>
                                          </p:val>
                                        </p:tav>
                                      </p:tavLst>
                                    </p:anim>
                                    <p:animEffect transition="in" filter="fade">
                                      <p:cBhvr>
                                        <p:cTn id="10" dur="1000"/>
                                        <p:tgtEl>
                                          <p:spTgt spid="491"/>
                                        </p:tgtEl>
                                      </p:cBhvr>
                                    </p:animEffect>
                                  </p:childTnLst>
                                </p:cTn>
                              </p:par>
                              <p:par>
                                <p:cTn id="11" presetID="6" presetClass="entr" presetSubtype="16"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grpSp>
        <p:nvGrpSpPr>
          <p:cNvPr id="564" name="Google Shape;564;p40"/>
          <p:cNvGrpSpPr/>
          <p:nvPr/>
        </p:nvGrpSpPr>
        <p:grpSpPr>
          <a:xfrm>
            <a:off x="5096860" y="4727770"/>
            <a:ext cx="258628" cy="258711"/>
            <a:chOff x="4370700" y="733563"/>
            <a:chExt cx="546550" cy="546727"/>
          </a:xfrm>
        </p:grpSpPr>
        <p:sp>
          <p:nvSpPr>
            <p:cNvPr id="565"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40"/>
          <p:cNvGrpSpPr/>
          <p:nvPr/>
        </p:nvGrpSpPr>
        <p:grpSpPr>
          <a:xfrm>
            <a:off x="8805584" y="655396"/>
            <a:ext cx="258628" cy="258711"/>
            <a:chOff x="4370700" y="733563"/>
            <a:chExt cx="546550" cy="546727"/>
          </a:xfrm>
        </p:grpSpPr>
        <p:sp>
          <p:nvSpPr>
            <p:cNvPr id="572"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40"/>
          <p:cNvGrpSpPr/>
          <p:nvPr/>
        </p:nvGrpSpPr>
        <p:grpSpPr>
          <a:xfrm>
            <a:off x="259216" y="4598192"/>
            <a:ext cx="475608" cy="475817"/>
            <a:chOff x="4370700" y="733563"/>
            <a:chExt cx="546550" cy="546727"/>
          </a:xfrm>
        </p:grpSpPr>
        <p:sp>
          <p:nvSpPr>
            <p:cNvPr id="579"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p:cNvSpPr txBox="1"/>
          <p:nvPr/>
        </p:nvSpPr>
        <p:spPr>
          <a:xfrm>
            <a:off x="4923064" y="46474"/>
            <a:ext cx="4141148" cy="461665"/>
          </a:xfrm>
          <a:prstGeom prst="rect">
            <a:avLst/>
          </a:prstGeom>
          <a:solidFill>
            <a:srgbClr val="0E2A4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dirty="0">
                <a:solidFill>
                  <a:schemeClr val="accent6"/>
                </a:solidFill>
                <a:latin typeface="Fira Sans Condensed Medium" panose="020B0603050000020004" pitchFamily="34" charset="0"/>
              </a:rPr>
              <a:t>I. </a:t>
            </a:r>
            <a:r>
              <a:rPr lang="en-US" sz="2400" dirty="0" err="1">
                <a:solidFill>
                  <a:schemeClr val="accent6"/>
                </a:solidFill>
                <a:latin typeface="Fira Sans Condensed Medium" panose="020B0603050000020004" pitchFamily="34" charset="0"/>
              </a:rPr>
              <a:t>Hiện</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tượng</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khúc</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xạ</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ánh</a:t>
            </a:r>
            <a:r>
              <a:rPr lang="en-US" sz="2400" dirty="0">
                <a:solidFill>
                  <a:schemeClr val="accent6"/>
                </a:solidFill>
                <a:latin typeface="Fira Sans Condensed Medium" panose="020B0603050000020004" pitchFamily="34" charset="0"/>
              </a:rPr>
              <a:t> </a:t>
            </a:r>
            <a:r>
              <a:rPr lang="en-US" sz="2400" dirty="0" err="1">
                <a:solidFill>
                  <a:schemeClr val="accent6"/>
                </a:solidFill>
                <a:latin typeface="Fira Sans Condensed Medium" panose="020B0603050000020004" pitchFamily="34" charset="0"/>
              </a:rPr>
              <a:t>sáng</a:t>
            </a:r>
            <a:endParaRPr kumimoji="0" lang="en-US" sz="2400" b="0" i="0" u="none" strike="noStrike" kern="1200" cap="none" spc="0" normalizeH="0" baseline="0" noProof="0" dirty="0">
              <a:ln>
                <a:noFill/>
              </a:ln>
              <a:solidFill>
                <a:schemeClr val="accent6"/>
              </a:solidFill>
              <a:effectLst/>
              <a:uLnTx/>
              <a:uFillTx/>
              <a:latin typeface="Fira Sans Condensed Medium" panose="020B0603050000020004" pitchFamily="34" charset="0"/>
            </a:endParaRPr>
          </a:p>
        </p:txBody>
      </p:sp>
      <p:sp>
        <p:nvSpPr>
          <p:cNvPr id="8" name="TextBox 7"/>
          <p:cNvSpPr txBox="1"/>
          <p:nvPr/>
        </p:nvSpPr>
        <p:spPr>
          <a:xfrm>
            <a:off x="464950" y="914107"/>
            <a:ext cx="1642060" cy="510778"/>
          </a:xfrm>
          <a:prstGeom prst="roundRect">
            <a:avLst/>
          </a:prstGeom>
          <a:solidFill>
            <a:srgbClr val="FFC84E"/>
          </a:solidFill>
        </p:spPr>
        <p:txBody>
          <a:bodyPr wrap="square" rtlCol="0">
            <a:spAutoFit/>
          </a:bodyPr>
          <a:lstStyle/>
          <a:p>
            <a:pPr algn="ctr"/>
            <a:r>
              <a:rPr lang="en-US" sz="2400" dirty="0" err="1">
                <a:latin typeface="Fira Sans Condensed Medium" panose="020B0603050000020004" pitchFamily="34" charset="0"/>
              </a:rPr>
              <a:t>Thí</a:t>
            </a:r>
            <a:r>
              <a:rPr lang="en-US" sz="2400" dirty="0">
                <a:latin typeface="Fira Sans Condensed Medium" panose="020B0603050000020004" pitchFamily="34" charset="0"/>
              </a:rPr>
              <a:t> </a:t>
            </a:r>
            <a:r>
              <a:rPr lang="en-US" sz="2400" dirty="0" err="1">
                <a:latin typeface="Fira Sans Condensed Medium" panose="020B0603050000020004" pitchFamily="34" charset="0"/>
              </a:rPr>
              <a:t>Nghiệm</a:t>
            </a:r>
            <a:endParaRPr lang="en-US" sz="2400" dirty="0">
              <a:latin typeface="Fira Sans Condensed Medium" panose="020B0603050000020004" pitchFamily="34" charset="0"/>
            </a:endParaRPr>
          </a:p>
        </p:txBody>
      </p:sp>
      <p:sp>
        <p:nvSpPr>
          <p:cNvPr id="9" name="TextBox 8"/>
          <p:cNvSpPr txBox="1"/>
          <p:nvPr/>
        </p:nvSpPr>
        <p:spPr>
          <a:xfrm>
            <a:off x="429638" y="1579268"/>
            <a:ext cx="3948861" cy="828688"/>
          </a:xfrm>
          <a:prstGeom prst="rect">
            <a:avLst/>
          </a:prstGeom>
          <a:noFill/>
        </p:spPr>
        <p:txBody>
          <a:bodyPr wrap="square" rtlCol="0">
            <a:spAutoFit/>
          </a:bodyPr>
          <a:lstStyle/>
          <a:p>
            <a:pPr>
              <a:lnSpc>
                <a:spcPct val="150000"/>
              </a:lnSpc>
            </a:pPr>
            <a:r>
              <a:rPr lang="en-US" sz="1700" b="1" dirty="0" err="1">
                <a:latin typeface="+mn-lt"/>
              </a:rPr>
              <a:t>Chuẩn</a:t>
            </a:r>
            <a:r>
              <a:rPr lang="en-US" sz="1700" b="1" dirty="0">
                <a:latin typeface="+mn-lt"/>
              </a:rPr>
              <a:t> </a:t>
            </a:r>
            <a:r>
              <a:rPr lang="en-US" sz="1700" b="1" dirty="0" err="1">
                <a:latin typeface="+mn-lt"/>
              </a:rPr>
              <a:t>bị</a:t>
            </a:r>
            <a:r>
              <a:rPr lang="en-US" sz="1700" dirty="0">
                <a:latin typeface="+mn-lt"/>
              </a:rPr>
              <a:t>: </a:t>
            </a:r>
            <a:r>
              <a:rPr lang="en-US" sz="1700" dirty="0" err="1">
                <a:latin typeface="+mn-lt"/>
              </a:rPr>
              <a:t>hộp</a:t>
            </a:r>
            <a:r>
              <a:rPr lang="en-US" sz="1700" dirty="0">
                <a:latin typeface="+mn-lt"/>
              </a:rPr>
              <a:t> </a:t>
            </a:r>
            <a:r>
              <a:rPr lang="en-US" sz="1700" dirty="0" err="1">
                <a:latin typeface="+mn-lt"/>
              </a:rPr>
              <a:t>nhựa</a:t>
            </a:r>
            <a:r>
              <a:rPr lang="en-US" sz="1700" dirty="0">
                <a:latin typeface="+mn-lt"/>
              </a:rPr>
              <a:t> </a:t>
            </a:r>
            <a:r>
              <a:rPr lang="en-US" sz="1700" dirty="0" err="1">
                <a:latin typeface="+mn-lt"/>
              </a:rPr>
              <a:t>trong</a:t>
            </a:r>
            <a:r>
              <a:rPr lang="en-US" sz="1700" dirty="0">
                <a:latin typeface="+mn-lt"/>
              </a:rPr>
              <a:t> </a:t>
            </a:r>
            <a:r>
              <a:rPr lang="en-US" sz="1700" dirty="0" err="1">
                <a:latin typeface="+mn-lt"/>
              </a:rPr>
              <a:t>chứa</a:t>
            </a:r>
            <a:r>
              <a:rPr lang="en-US" sz="1700" dirty="0">
                <a:latin typeface="+mn-lt"/>
              </a:rPr>
              <a:t> </a:t>
            </a:r>
            <a:r>
              <a:rPr lang="en-US" sz="1700" dirty="0" err="1">
                <a:latin typeface="+mn-lt"/>
              </a:rPr>
              <a:t>nước</a:t>
            </a:r>
            <a:r>
              <a:rPr lang="en-US" sz="1700" dirty="0">
                <a:latin typeface="+mn-lt"/>
              </a:rPr>
              <a:t>, </a:t>
            </a:r>
            <a:r>
              <a:rPr lang="en-US" sz="1700" dirty="0" err="1">
                <a:latin typeface="+mn-lt"/>
              </a:rPr>
              <a:t>nguồn</a:t>
            </a:r>
            <a:r>
              <a:rPr lang="en-US" sz="1700" dirty="0">
                <a:latin typeface="+mn-lt"/>
              </a:rPr>
              <a:t> </a:t>
            </a:r>
            <a:r>
              <a:rPr lang="en-US" sz="1700" dirty="0" err="1">
                <a:latin typeface="+mn-lt"/>
              </a:rPr>
              <a:t>sáng</a:t>
            </a:r>
            <a:r>
              <a:rPr lang="en-US" sz="1700" dirty="0">
                <a:latin typeface="+mn-lt"/>
              </a:rPr>
              <a:t> laser </a:t>
            </a:r>
            <a:r>
              <a:rPr lang="en-US" sz="1700" dirty="0" err="1">
                <a:latin typeface="+mn-lt"/>
              </a:rPr>
              <a:t>và</a:t>
            </a:r>
            <a:r>
              <a:rPr lang="en-US" sz="1700" dirty="0">
                <a:latin typeface="+mn-lt"/>
              </a:rPr>
              <a:t> </a:t>
            </a:r>
            <a:r>
              <a:rPr lang="en-US" sz="1700" dirty="0" err="1">
                <a:latin typeface="+mn-lt"/>
              </a:rPr>
              <a:t>tấm</a:t>
            </a:r>
            <a:r>
              <a:rPr lang="en-US" sz="1700" dirty="0">
                <a:latin typeface="+mn-lt"/>
              </a:rPr>
              <a:t> </a:t>
            </a:r>
            <a:r>
              <a:rPr lang="en-US" sz="1700" dirty="0" err="1">
                <a:latin typeface="+mn-lt"/>
              </a:rPr>
              <a:t>nhựa</a:t>
            </a:r>
            <a:r>
              <a:rPr lang="en-US" sz="1700" dirty="0">
                <a:latin typeface="+mn-lt"/>
              </a:rPr>
              <a:t>.</a:t>
            </a:r>
          </a:p>
        </p:txBody>
      </p:sp>
      <p:sp>
        <p:nvSpPr>
          <p:cNvPr id="10" name="TextBox 9"/>
          <p:cNvSpPr txBox="1"/>
          <p:nvPr/>
        </p:nvSpPr>
        <p:spPr>
          <a:xfrm>
            <a:off x="464951" y="2446900"/>
            <a:ext cx="3948862" cy="2005934"/>
          </a:xfrm>
          <a:prstGeom prst="rect">
            <a:avLst/>
          </a:prstGeom>
          <a:noFill/>
        </p:spPr>
        <p:txBody>
          <a:bodyPr wrap="square" rtlCol="0">
            <a:spAutoFit/>
          </a:bodyPr>
          <a:lstStyle/>
          <a:p>
            <a:pPr>
              <a:lnSpc>
                <a:spcPct val="150000"/>
              </a:lnSpc>
            </a:pPr>
            <a:r>
              <a:rPr lang="en-US" sz="1700" b="1" dirty="0" err="1">
                <a:latin typeface="+mn-lt"/>
              </a:rPr>
              <a:t>Tiến</a:t>
            </a:r>
            <a:r>
              <a:rPr lang="en-US" sz="1700" b="1" dirty="0">
                <a:latin typeface="+mn-lt"/>
              </a:rPr>
              <a:t> </a:t>
            </a:r>
            <a:r>
              <a:rPr lang="en-US" sz="1700" b="1" dirty="0" err="1">
                <a:latin typeface="+mn-lt"/>
              </a:rPr>
              <a:t>hành</a:t>
            </a:r>
            <a:r>
              <a:rPr lang="en-US" sz="1700" b="1" dirty="0">
                <a:latin typeface="+mn-lt"/>
              </a:rPr>
              <a:t>:</a:t>
            </a:r>
          </a:p>
          <a:p>
            <a:pPr indent="228600">
              <a:lnSpc>
                <a:spcPct val="150000"/>
              </a:lnSpc>
            </a:pPr>
            <a:r>
              <a:rPr lang="en-US" sz="1700" b="1" i="1" dirty="0" err="1">
                <a:latin typeface="+mn-lt"/>
              </a:rPr>
              <a:t>Bước</a:t>
            </a:r>
            <a:r>
              <a:rPr lang="en-US" sz="1700" b="1" i="1" dirty="0">
                <a:latin typeface="+mn-lt"/>
              </a:rPr>
              <a:t> 1: </a:t>
            </a:r>
            <a:r>
              <a:rPr lang="en-US" sz="1700" dirty="0" err="1">
                <a:latin typeface="+mn-lt"/>
              </a:rPr>
              <a:t>Bố</a:t>
            </a:r>
            <a:r>
              <a:rPr lang="en-US" sz="1700" dirty="0">
                <a:latin typeface="+mn-lt"/>
              </a:rPr>
              <a:t> </a:t>
            </a:r>
            <a:r>
              <a:rPr lang="en-US" sz="1700" dirty="0" err="1">
                <a:latin typeface="+mn-lt"/>
              </a:rPr>
              <a:t>trí</a:t>
            </a:r>
            <a:r>
              <a:rPr lang="en-US" sz="1700" dirty="0">
                <a:latin typeface="+mn-lt"/>
              </a:rPr>
              <a:t> </a:t>
            </a:r>
            <a:r>
              <a:rPr lang="en-US" sz="1700" dirty="0" err="1">
                <a:latin typeface="+mn-lt"/>
              </a:rPr>
              <a:t>thí</a:t>
            </a:r>
            <a:r>
              <a:rPr lang="en-US" sz="1700" dirty="0">
                <a:latin typeface="+mn-lt"/>
              </a:rPr>
              <a:t> </a:t>
            </a:r>
            <a:r>
              <a:rPr lang="en-US" sz="1700" dirty="0" err="1">
                <a:latin typeface="+mn-lt"/>
              </a:rPr>
              <a:t>nghiệm</a:t>
            </a:r>
            <a:r>
              <a:rPr lang="en-US" sz="1700" dirty="0">
                <a:latin typeface="+mn-lt"/>
              </a:rPr>
              <a:t> </a:t>
            </a:r>
            <a:r>
              <a:rPr lang="en-US" sz="1700" dirty="0" err="1">
                <a:latin typeface="+mn-lt"/>
              </a:rPr>
              <a:t>như</a:t>
            </a:r>
            <a:r>
              <a:rPr lang="en-US" sz="1700" dirty="0">
                <a:latin typeface="+mn-lt"/>
              </a:rPr>
              <a:t> </a:t>
            </a:r>
            <a:r>
              <a:rPr lang="en-US" sz="1700" dirty="0" err="1">
                <a:latin typeface="+mn-lt"/>
              </a:rPr>
              <a:t>hình</a:t>
            </a:r>
            <a:endParaRPr lang="en-US" sz="1700" dirty="0">
              <a:latin typeface="+mn-lt"/>
            </a:endParaRPr>
          </a:p>
          <a:p>
            <a:pPr indent="228600">
              <a:lnSpc>
                <a:spcPct val="150000"/>
              </a:lnSpc>
            </a:pPr>
            <a:r>
              <a:rPr lang="en-US" sz="1700" b="1" i="1" dirty="0" err="1">
                <a:latin typeface="+mn-lt"/>
              </a:rPr>
              <a:t>Bước</a:t>
            </a:r>
            <a:r>
              <a:rPr lang="en-US" sz="1700" b="1" i="1" dirty="0">
                <a:latin typeface="+mn-lt"/>
              </a:rPr>
              <a:t> 2: </a:t>
            </a:r>
            <a:r>
              <a:rPr lang="vi-VN" sz="1700" dirty="0">
                <a:solidFill>
                  <a:srgbClr val="000000"/>
                </a:solidFill>
                <a:effectLst/>
                <a:latin typeface="+mn-lt"/>
                <a:ea typeface="Courier New" panose="02070309020205020404" pitchFamily="49" charset="0"/>
              </a:rPr>
              <a:t>Chiếu tia sáng ra một vết sáng trên tấm nhựa từ không khí theo phương xiên góc đến mặt nước</a:t>
            </a:r>
            <a:r>
              <a:rPr lang="en-US" sz="1700" dirty="0">
                <a:solidFill>
                  <a:srgbClr val="000000"/>
                </a:solidFill>
                <a:effectLst/>
                <a:latin typeface="+mn-lt"/>
                <a:ea typeface="Courier New" panose="02070309020205020404" pitchFamily="49" charset="0"/>
              </a:rPr>
              <a:t>.</a:t>
            </a:r>
            <a:endParaRPr lang="en-US" sz="1700" dirty="0">
              <a:latin typeface="+mn-lt"/>
            </a:endParaRPr>
          </a:p>
        </p:txBody>
      </p:sp>
      <p:pic>
        <p:nvPicPr>
          <p:cNvPr id="2" name="Picture 1"/>
          <p:cNvPicPr>
            <a:picLocks noChangeAspect="1"/>
          </p:cNvPicPr>
          <p:nvPr/>
        </p:nvPicPr>
        <p:blipFill>
          <a:blip r:embed="rId3"/>
          <a:stretch>
            <a:fillRect/>
          </a:stretch>
        </p:blipFill>
        <p:spPr>
          <a:xfrm>
            <a:off x="4730188" y="613192"/>
            <a:ext cx="4431142" cy="44187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grpSp>
        <p:nvGrpSpPr>
          <p:cNvPr id="16" name="Google Shape;564;p40"/>
          <p:cNvGrpSpPr/>
          <p:nvPr/>
        </p:nvGrpSpPr>
        <p:grpSpPr>
          <a:xfrm>
            <a:off x="908120" y="4549512"/>
            <a:ext cx="258628" cy="258711"/>
            <a:chOff x="4370700" y="733563"/>
            <a:chExt cx="546550" cy="546727"/>
          </a:xfrm>
        </p:grpSpPr>
        <p:sp>
          <p:nvSpPr>
            <p:cNvPr id="17"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p:cNvGrpSpPr/>
          <p:nvPr/>
        </p:nvGrpSpPr>
        <p:grpSpPr>
          <a:xfrm>
            <a:off x="8484308" y="910622"/>
            <a:ext cx="258628" cy="258711"/>
            <a:chOff x="4370700" y="733563"/>
            <a:chExt cx="546550" cy="546727"/>
          </a:xfrm>
        </p:grpSpPr>
        <p:sp>
          <p:nvSpPr>
            <p:cNvPr id="24"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p:cNvGrpSpPr/>
          <p:nvPr/>
        </p:nvGrpSpPr>
        <p:grpSpPr>
          <a:xfrm>
            <a:off x="7660701" y="224539"/>
            <a:ext cx="475608" cy="475817"/>
            <a:chOff x="4370700" y="733563"/>
            <a:chExt cx="546550" cy="546727"/>
          </a:xfrm>
        </p:grpSpPr>
        <p:sp>
          <p:nvSpPr>
            <p:cNvPr id="31"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7" name="Google Shape;1924;p44"/>
          <p:cNvSpPr txBox="1"/>
          <p:nvPr/>
        </p:nvSpPr>
        <p:spPr>
          <a:xfrm>
            <a:off x="3253761" y="1465454"/>
            <a:ext cx="5697835" cy="276742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pPr algn="l">
              <a:lnSpc>
                <a:spcPct val="150000"/>
              </a:lnSpc>
            </a:pPr>
            <a:r>
              <a:rPr lang="en-US" sz="4000" dirty="0">
                <a:solidFill>
                  <a:srgbClr val="002060"/>
                </a:solidFill>
              </a:rPr>
              <a:t>Quan </a:t>
            </a:r>
            <a:r>
              <a:rPr lang="en-US" sz="4000" dirty="0" err="1">
                <a:solidFill>
                  <a:srgbClr val="002060"/>
                </a:solidFill>
              </a:rPr>
              <a:t>sát</a:t>
            </a:r>
            <a:r>
              <a:rPr lang="en-US" sz="4000" dirty="0">
                <a:solidFill>
                  <a:srgbClr val="002060"/>
                </a:solidFill>
              </a:rPr>
              <a:t> </a:t>
            </a:r>
            <a:r>
              <a:rPr lang="en-US" sz="4000" dirty="0" err="1">
                <a:solidFill>
                  <a:srgbClr val="002060"/>
                </a:solidFill>
              </a:rPr>
              <a:t>thí</a:t>
            </a:r>
            <a:r>
              <a:rPr lang="en-US" sz="4000" dirty="0">
                <a:solidFill>
                  <a:srgbClr val="002060"/>
                </a:solidFill>
              </a:rPr>
              <a:t> </a:t>
            </a:r>
            <a:r>
              <a:rPr lang="en-US" sz="4000" dirty="0" err="1">
                <a:solidFill>
                  <a:srgbClr val="002060"/>
                </a:solidFill>
              </a:rPr>
              <a:t>nghiệm</a:t>
            </a:r>
            <a:r>
              <a:rPr lang="en-US" sz="4000" dirty="0">
                <a:solidFill>
                  <a:srgbClr val="002060"/>
                </a:solidFill>
              </a:rPr>
              <a:t> </a:t>
            </a:r>
            <a:r>
              <a:rPr lang="en-US" sz="4000" dirty="0" err="1">
                <a:solidFill>
                  <a:srgbClr val="002060"/>
                </a:solidFill>
              </a:rPr>
              <a:t>và</a:t>
            </a:r>
            <a:r>
              <a:rPr lang="en-US" sz="4000" dirty="0">
                <a:solidFill>
                  <a:srgbClr val="002060"/>
                </a:solidFill>
              </a:rPr>
              <a:t> </a:t>
            </a:r>
            <a:r>
              <a:rPr lang="en-US" sz="4000" dirty="0" err="1">
                <a:solidFill>
                  <a:srgbClr val="002060"/>
                </a:solidFill>
              </a:rPr>
              <a:t>nêu</a:t>
            </a:r>
            <a:r>
              <a:rPr lang="en-US" sz="4000" dirty="0">
                <a:solidFill>
                  <a:srgbClr val="002060"/>
                </a:solidFill>
              </a:rPr>
              <a:t> </a:t>
            </a:r>
            <a:r>
              <a:rPr lang="en-US" sz="4000" dirty="0" err="1">
                <a:solidFill>
                  <a:srgbClr val="002060"/>
                </a:solidFill>
              </a:rPr>
              <a:t>đường</a:t>
            </a:r>
            <a:r>
              <a:rPr lang="en-US" sz="4000" dirty="0">
                <a:solidFill>
                  <a:srgbClr val="002060"/>
                </a:solidFill>
              </a:rPr>
              <a:t> </a:t>
            </a:r>
            <a:r>
              <a:rPr lang="en-US" sz="4000" dirty="0" err="1">
                <a:solidFill>
                  <a:srgbClr val="002060"/>
                </a:solidFill>
              </a:rPr>
              <a:t>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tia</a:t>
            </a:r>
            <a:r>
              <a:rPr lang="en-US" sz="4000" dirty="0">
                <a:solidFill>
                  <a:srgbClr val="002060"/>
                </a:solidFill>
              </a:rPr>
              <a:t> </a:t>
            </a:r>
            <a:r>
              <a:rPr lang="en-US" sz="4000" dirty="0" err="1">
                <a:solidFill>
                  <a:srgbClr val="002060"/>
                </a:solidFill>
              </a:rPr>
              <a:t>sáng</a:t>
            </a:r>
            <a:r>
              <a:rPr lang="en-US" sz="4000" dirty="0">
                <a:solidFill>
                  <a:srgbClr val="002060"/>
                </a:solidFill>
              </a:rPr>
              <a:t> </a:t>
            </a:r>
            <a:r>
              <a:rPr lang="en-US" sz="4000" dirty="0" err="1">
                <a:solidFill>
                  <a:srgbClr val="002060"/>
                </a:solidFill>
              </a:rPr>
              <a:t>từ</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khí</a:t>
            </a:r>
            <a:r>
              <a:rPr lang="en-US" sz="4000" dirty="0">
                <a:solidFill>
                  <a:srgbClr val="002060"/>
                </a:solidFill>
              </a:rPr>
              <a:t> </a:t>
            </a:r>
            <a:r>
              <a:rPr lang="en-US" sz="4000" dirty="0" err="1">
                <a:solidFill>
                  <a:srgbClr val="002060"/>
                </a:solidFill>
              </a:rPr>
              <a:t>vào</a:t>
            </a:r>
            <a:r>
              <a:rPr lang="en-US" sz="4000" dirty="0">
                <a:solidFill>
                  <a:srgbClr val="002060"/>
                </a:solidFill>
              </a:rPr>
              <a:t> </a:t>
            </a:r>
            <a:r>
              <a:rPr lang="en-US" sz="4000" dirty="0" err="1">
                <a:solidFill>
                  <a:srgbClr val="002060"/>
                </a:solidFill>
              </a:rPr>
              <a:t>nước</a:t>
            </a:r>
            <a:r>
              <a:rPr lang="en-US" sz="4000" dirty="0">
                <a:solidFill>
                  <a:srgbClr val="002060"/>
                </a:solidFill>
              </a:rPr>
              <a:t>.</a:t>
            </a:r>
          </a:p>
        </p:txBody>
      </p:sp>
      <p:pic>
        <p:nvPicPr>
          <p:cNvPr id="1026" name="Picture 2" descr="Children looking for concept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5781"/>
            <a:ext cx="3154647" cy="31546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7"/>
                                        </p:tgtEl>
                                        <p:attrNameLst>
                                          <p:attrName>style.visibility</p:attrName>
                                        </p:attrNameLst>
                                      </p:cBhvr>
                                      <p:to>
                                        <p:strVal val="visible"/>
                                      </p:to>
                                    </p:set>
                                    <p:animEffect transition="in" filter="barn(inVertical)">
                                      <p:cBhvr>
                                        <p:cTn id="7" dur="500"/>
                                        <p:tgtEl>
                                          <p:spTgt spid="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 name="Rectangle 4"/>
          <p:cNvSpPr/>
          <p:nvPr/>
        </p:nvSpPr>
        <p:spPr>
          <a:xfrm>
            <a:off x="581985" y="1542722"/>
            <a:ext cx="8400357" cy="2920793"/>
          </a:xfrm>
          <a:prstGeom prst="rect">
            <a:avLst/>
          </a:prstGeom>
          <a:noFill/>
          <a:ln w="28575">
            <a:solidFill>
              <a:srgbClr val="FFC8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oogle Shape;612;p41"/>
          <p:cNvGrpSpPr/>
          <p:nvPr/>
        </p:nvGrpSpPr>
        <p:grpSpPr>
          <a:xfrm>
            <a:off x="276508" y="4080808"/>
            <a:ext cx="865500" cy="865500"/>
            <a:chOff x="5810350" y="1833231"/>
            <a:chExt cx="865500" cy="865500"/>
          </a:xfrm>
        </p:grpSpPr>
        <p:sp>
          <p:nvSpPr>
            <p:cNvPr id="613" name="Google Shape;613;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564;p40"/>
          <p:cNvGrpSpPr/>
          <p:nvPr/>
        </p:nvGrpSpPr>
        <p:grpSpPr>
          <a:xfrm>
            <a:off x="7072543" y="181738"/>
            <a:ext cx="258628" cy="258711"/>
            <a:chOff x="4370700" y="733563"/>
            <a:chExt cx="546550" cy="546727"/>
          </a:xfrm>
        </p:grpSpPr>
        <p:sp>
          <p:nvSpPr>
            <p:cNvPr id="17" name="Google Shape;565;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67;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68;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69;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70;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1;p40"/>
          <p:cNvGrpSpPr/>
          <p:nvPr/>
        </p:nvGrpSpPr>
        <p:grpSpPr>
          <a:xfrm>
            <a:off x="8663300" y="150410"/>
            <a:ext cx="258628" cy="258711"/>
            <a:chOff x="4370700" y="733563"/>
            <a:chExt cx="546550" cy="546727"/>
          </a:xfrm>
        </p:grpSpPr>
        <p:sp>
          <p:nvSpPr>
            <p:cNvPr id="24" name="Google Shape;572;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73;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74;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5;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6;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7;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578;p40"/>
          <p:cNvGrpSpPr/>
          <p:nvPr/>
        </p:nvGrpSpPr>
        <p:grpSpPr>
          <a:xfrm>
            <a:off x="7935926" y="253278"/>
            <a:ext cx="475608" cy="475817"/>
            <a:chOff x="4370700" y="733563"/>
            <a:chExt cx="546550" cy="546727"/>
          </a:xfrm>
        </p:grpSpPr>
        <p:sp>
          <p:nvSpPr>
            <p:cNvPr id="31" name="Google Shape;579;p40"/>
            <p:cNvSpPr/>
            <p:nvPr/>
          </p:nvSpPr>
          <p:spPr>
            <a:xfrm>
              <a:off x="4619904" y="733563"/>
              <a:ext cx="48319" cy="48319"/>
            </a:xfrm>
            <a:custGeom>
              <a:avLst/>
              <a:gdLst/>
              <a:ahLst/>
              <a:cxnLst/>
              <a:rect l="l" t="t" r="r" b="b"/>
              <a:pathLst>
                <a:path w="273" h="273" extrusionOk="0">
                  <a:moveTo>
                    <a:pt x="136" y="1"/>
                  </a:moveTo>
                  <a:cubicBezTo>
                    <a:pt x="62" y="1"/>
                    <a:pt x="0" y="62"/>
                    <a:pt x="0" y="137"/>
                  </a:cubicBezTo>
                  <a:cubicBezTo>
                    <a:pt x="0" y="214"/>
                    <a:pt x="62" y="273"/>
                    <a:pt x="136" y="273"/>
                  </a:cubicBezTo>
                  <a:cubicBezTo>
                    <a:pt x="211" y="273"/>
                    <a:pt x="272" y="214"/>
                    <a:pt x="272" y="137"/>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80;p40"/>
            <p:cNvSpPr/>
            <p:nvPr/>
          </p:nvSpPr>
          <p:spPr>
            <a:xfrm>
              <a:off x="4619904" y="1231971"/>
              <a:ext cx="48319" cy="48319"/>
            </a:xfrm>
            <a:custGeom>
              <a:avLst/>
              <a:gdLst/>
              <a:ahLst/>
              <a:cxnLst/>
              <a:rect l="l" t="t" r="r" b="b"/>
              <a:pathLst>
                <a:path w="273" h="273" extrusionOk="0">
                  <a:moveTo>
                    <a:pt x="136" y="0"/>
                  </a:moveTo>
                  <a:cubicBezTo>
                    <a:pt x="62" y="0"/>
                    <a:pt x="0" y="62"/>
                    <a:pt x="0" y="136"/>
                  </a:cubicBezTo>
                  <a:cubicBezTo>
                    <a:pt x="0" y="211"/>
                    <a:pt x="62" y="272"/>
                    <a:pt x="136" y="272"/>
                  </a:cubicBezTo>
                  <a:cubicBezTo>
                    <a:pt x="211" y="272"/>
                    <a:pt x="272" y="211"/>
                    <a:pt x="272" y="136"/>
                  </a:cubicBezTo>
                  <a:cubicBezTo>
                    <a:pt x="272" y="62"/>
                    <a:pt x="21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81;p40"/>
            <p:cNvSpPr/>
            <p:nvPr/>
          </p:nvSpPr>
          <p:spPr>
            <a:xfrm>
              <a:off x="4868931" y="982767"/>
              <a:ext cx="48319" cy="48319"/>
            </a:xfrm>
            <a:custGeom>
              <a:avLst/>
              <a:gdLst/>
              <a:ahLst/>
              <a:cxnLst/>
              <a:rect l="l" t="t" r="r" b="b"/>
              <a:pathLst>
                <a:path w="273" h="273" extrusionOk="0">
                  <a:moveTo>
                    <a:pt x="137" y="1"/>
                  </a:moveTo>
                  <a:cubicBezTo>
                    <a:pt x="62" y="1"/>
                    <a:pt x="1" y="62"/>
                    <a:pt x="1" y="136"/>
                  </a:cubicBezTo>
                  <a:cubicBezTo>
                    <a:pt x="1" y="214"/>
                    <a:pt x="62" y="272"/>
                    <a:pt x="137" y="272"/>
                  </a:cubicBezTo>
                  <a:cubicBezTo>
                    <a:pt x="211" y="272"/>
                    <a:pt x="273" y="214"/>
                    <a:pt x="273" y="136"/>
                  </a:cubicBezTo>
                  <a:cubicBezTo>
                    <a:pt x="273" y="62"/>
                    <a:pt x="211"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82;p40"/>
            <p:cNvSpPr/>
            <p:nvPr/>
          </p:nvSpPr>
          <p:spPr>
            <a:xfrm>
              <a:off x="4370700" y="982767"/>
              <a:ext cx="48319" cy="48319"/>
            </a:xfrm>
            <a:custGeom>
              <a:avLst/>
              <a:gdLst/>
              <a:ahLst/>
              <a:cxnLst/>
              <a:rect l="l" t="t" r="r" b="b"/>
              <a:pathLst>
                <a:path w="273" h="273" extrusionOk="0">
                  <a:moveTo>
                    <a:pt x="136" y="1"/>
                  </a:moveTo>
                  <a:cubicBezTo>
                    <a:pt x="62" y="1"/>
                    <a:pt x="1" y="62"/>
                    <a:pt x="1" y="136"/>
                  </a:cubicBezTo>
                  <a:cubicBezTo>
                    <a:pt x="1" y="214"/>
                    <a:pt x="62" y="272"/>
                    <a:pt x="136" y="272"/>
                  </a:cubicBezTo>
                  <a:cubicBezTo>
                    <a:pt x="214" y="272"/>
                    <a:pt x="272" y="214"/>
                    <a:pt x="272" y="136"/>
                  </a:cubicBezTo>
                  <a:cubicBezTo>
                    <a:pt x="272" y="62"/>
                    <a:pt x="211" y="1"/>
                    <a:pt x="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83;p40"/>
            <p:cNvSpPr/>
            <p:nvPr/>
          </p:nvSpPr>
          <p:spPr>
            <a:xfrm>
              <a:off x="4643975" y="864713"/>
              <a:ext cx="177" cy="284958"/>
            </a:xfrm>
            <a:custGeom>
              <a:avLst/>
              <a:gdLst/>
              <a:ahLst/>
              <a:cxnLst/>
              <a:rect l="l" t="t" r="r" b="b"/>
              <a:pathLst>
                <a:path w="1" h="1610" fill="none" extrusionOk="0">
                  <a:moveTo>
                    <a:pt x="0" y="1609"/>
                  </a:moveTo>
                  <a:lnTo>
                    <a:pt x="0"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84;p40"/>
            <p:cNvSpPr/>
            <p:nvPr/>
          </p:nvSpPr>
          <p:spPr>
            <a:xfrm>
              <a:off x="4501320" y="1006838"/>
              <a:ext cx="285312" cy="177"/>
            </a:xfrm>
            <a:custGeom>
              <a:avLst/>
              <a:gdLst/>
              <a:ahLst/>
              <a:cxnLst/>
              <a:rect l="l" t="t" r="r" b="b"/>
              <a:pathLst>
                <a:path w="1612" h="1" fill="none" extrusionOk="0">
                  <a:moveTo>
                    <a:pt x="0" y="0"/>
                  </a:moveTo>
                  <a:lnTo>
                    <a:pt x="1612"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TextBox 39"/>
          <p:cNvSpPr txBox="1"/>
          <p:nvPr/>
        </p:nvSpPr>
        <p:spPr>
          <a:xfrm>
            <a:off x="681760" y="1965175"/>
            <a:ext cx="4742535" cy="1273747"/>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pPr algn="l">
              <a:lnSpc>
                <a:spcPct val="120000"/>
              </a:lnSpc>
            </a:pPr>
            <a:r>
              <a:rPr lang="en-US" sz="2200" dirty="0">
                <a:solidFill>
                  <a:schemeClr val="bg1">
                    <a:lumMod val="10000"/>
                  </a:schemeClr>
                </a:solidFill>
                <a:latin typeface="+mn-lt"/>
              </a:rPr>
              <a:t>K</a:t>
            </a:r>
            <a:r>
              <a:rPr lang="vi-VN" sz="2200" dirty="0">
                <a:solidFill>
                  <a:schemeClr val="bg1">
                    <a:lumMod val="10000"/>
                  </a:schemeClr>
                </a:solidFill>
                <a:latin typeface="+mn-lt"/>
              </a:rPr>
              <a:t>hi truyền từ không khí sang nước, tia sáng bị lệch khỏi phương truyền ban đầu tại mặt nước</a:t>
            </a:r>
            <a:r>
              <a:rPr lang="en-US" sz="2200" dirty="0">
                <a:solidFill>
                  <a:schemeClr val="bg1">
                    <a:lumMod val="10000"/>
                  </a:schemeClr>
                </a:solidFill>
                <a:latin typeface="+mn-lt"/>
              </a:rPr>
              <a:t>.</a:t>
            </a:r>
          </a:p>
        </p:txBody>
      </p:sp>
      <p:grpSp>
        <p:nvGrpSpPr>
          <p:cNvPr id="4" name="Group 3"/>
          <p:cNvGrpSpPr/>
          <p:nvPr/>
        </p:nvGrpSpPr>
        <p:grpSpPr>
          <a:xfrm>
            <a:off x="256394" y="1229583"/>
            <a:ext cx="1472560" cy="623522"/>
            <a:chOff x="1464857" y="1167504"/>
            <a:chExt cx="1472560" cy="623522"/>
          </a:xfrm>
        </p:grpSpPr>
        <p:sp>
          <p:nvSpPr>
            <p:cNvPr id="52" name="Google Shape;4602;p73"/>
            <p:cNvSpPr/>
            <p:nvPr/>
          </p:nvSpPr>
          <p:spPr>
            <a:xfrm rot="16200000">
              <a:off x="1900535" y="754144"/>
              <a:ext cx="623522" cy="1450242"/>
            </a:xfrm>
            <a:prstGeom prst="roundRect">
              <a:avLst>
                <a:gd name="adj" fmla="val 28718"/>
              </a:avLst>
            </a:prstGeom>
            <a:solidFill>
              <a:srgbClr val="FFD67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TextBox 52"/>
            <p:cNvSpPr txBox="1"/>
            <p:nvPr/>
          </p:nvSpPr>
          <p:spPr>
            <a:xfrm>
              <a:off x="1464857" y="1260442"/>
              <a:ext cx="1408887" cy="46166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2400" b="1" noProof="0" dirty="0" err="1">
                  <a:solidFill>
                    <a:sysClr val="windowText" lastClr="000000"/>
                  </a:solidFill>
                  <a:latin typeface="Merriweather" panose="00000500000000000000" pitchFamily="2" charset="-93"/>
                </a:rPr>
                <a:t>Kết</a:t>
              </a:r>
              <a:r>
                <a:rPr lang="en-US" sz="2400" b="1" noProof="0" dirty="0">
                  <a:solidFill>
                    <a:sysClr val="windowText" lastClr="000000"/>
                  </a:solidFill>
                  <a:latin typeface="Merriweather" panose="00000500000000000000" pitchFamily="2" charset="-93"/>
                </a:rPr>
                <a:t> </a:t>
              </a:r>
              <a:r>
                <a:rPr lang="en-US" sz="2400" b="1" noProof="0" dirty="0" err="1">
                  <a:solidFill>
                    <a:sysClr val="windowText" lastClr="000000"/>
                  </a:solidFill>
                  <a:latin typeface="Merriweather" panose="00000500000000000000" pitchFamily="2" charset="-93"/>
                </a:rPr>
                <a:t>quả</a:t>
              </a:r>
              <a:endParaRPr kumimoji="0" lang="en-US" sz="2400" b="1" i="0" u="none" strike="noStrike" kern="0" cap="none" spc="0" normalizeH="0" baseline="0" noProof="0" dirty="0">
                <a:ln>
                  <a:noFill/>
                </a:ln>
                <a:solidFill>
                  <a:sysClr val="windowText" lastClr="000000"/>
                </a:solidFill>
                <a:effectLst/>
                <a:uLnTx/>
                <a:uFillTx/>
                <a:latin typeface="Merriweather" panose="00000500000000000000" pitchFamily="2" charset="-93"/>
                <a:cs typeface="Arial" panose="020B0604020202020204"/>
                <a:sym typeface="Arial" panose="020B0604020202020204"/>
              </a:endParaRPr>
            </a:p>
          </p:txBody>
        </p:sp>
      </p:grpSp>
      <p:grpSp>
        <p:nvGrpSpPr>
          <p:cNvPr id="58" name="Google Shape;616;p41"/>
          <p:cNvGrpSpPr/>
          <p:nvPr/>
        </p:nvGrpSpPr>
        <p:grpSpPr>
          <a:xfrm>
            <a:off x="3491669" y="4558372"/>
            <a:ext cx="478016" cy="478016"/>
            <a:chOff x="5810350" y="1833231"/>
            <a:chExt cx="865500" cy="865500"/>
          </a:xfrm>
        </p:grpSpPr>
        <p:sp>
          <p:nvSpPr>
            <p:cNvPr id="59" name="Google Shape;617;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18;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9;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0;p41"/>
          <p:cNvGrpSpPr/>
          <p:nvPr/>
        </p:nvGrpSpPr>
        <p:grpSpPr>
          <a:xfrm>
            <a:off x="2580244" y="4530582"/>
            <a:ext cx="355894" cy="355894"/>
            <a:chOff x="5810350" y="1833231"/>
            <a:chExt cx="865500" cy="865500"/>
          </a:xfrm>
        </p:grpSpPr>
        <p:sp>
          <p:nvSpPr>
            <p:cNvPr id="63" name="Google Shape;621;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622;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623;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624;p41"/>
          <p:cNvGrpSpPr/>
          <p:nvPr/>
        </p:nvGrpSpPr>
        <p:grpSpPr>
          <a:xfrm>
            <a:off x="2061001" y="4300965"/>
            <a:ext cx="229617" cy="229617"/>
            <a:chOff x="5810350" y="1833231"/>
            <a:chExt cx="865500" cy="865500"/>
          </a:xfrm>
        </p:grpSpPr>
        <p:sp>
          <p:nvSpPr>
            <p:cNvPr id="579" name="Google Shape;625;p41"/>
            <p:cNvSpPr/>
            <p:nvPr/>
          </p:nvSpPr>
          <p:spPr>
            <a:xfrm>
              <a:off x="5810350" y="1833231"/>
              <a:ext cx="865500" cy="865500"/>
            </a:xfrm>
            <a:prstGeom prst="plaque">
              <a:avLst>
                <a:gd name="adj" fmla="val 49708"/>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626;p41"/>
            <p:cNvSpPr/>
            <p:nvPr/>
          </p:nvSpPr>
          <p:spPr>
            <a:xfrm>
              <a:off x="5959775" y="19950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FFFFFF">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627;p41"/>
            <p:cNvSpPr/>
            <p:nvPr/>
          </p:nvSpPr>
          <p:spPr>
            <a:xfrm rot="10800000">
              <a:off x="6237150" y="2257348"/>
              <a:ext cx="286965" cy="278282"/>
            </a:xfrm>
            <a:custGeom>
              <a:avLst/>
              <a:gdLst/>
              <a:ahLst/>
              <a:cxnLst/>
              <a:rect l="l" t="t" r="r" b="b"/>
              <a:pathLst>
                <a:path w="20291" h="19677" extrusionOk="0">
                  <a:moveTo>
                    <a:pt x="19028" y="0"/>
                  </a:moveTo>
                  <a:cubicBezTo>
                    <a:pt x="18408" y="0"/>
                    <a:pt x="17880" y="449"/>
                    <a:pt x="17808" y="1080"/>
                  </a:cubicBezTo>
                  <a:cubicBezTo>
                    <a:pt x="17808" y="1119"/>
                    <a:pt x="17213" y="5192"/>
                    <a:pt x="11355" y="10869"/>
                  </a:cubicBezTo>
                  <a:cubicBezTo>
                    <a:pt x="5470" y="16559"/>
                    <a:pt x="1190" y="17245"/>
                    <a:pt x="1125" y="17258"/>
                  </a:cubicBezTo>
                  <a:cubicBezTo>
                    <a:pt x="466" y="17348"/>
                    <a:pt x="0" y="17956"/>
                    <a:pt x="78" y="18616"/>
                  </a:cubicBezTo>
                  <a:cubicBezTo>
                    <a:pt x="155" y="19223"/>
                    <a:pt x="686" y="19676"/>
                    <a:pt x="1281" y="19676"/>
                  </a:cubicBezTo>
                  <a:cubicBezTo>
                    <a:pt x="1332" y="19676"/>
                    <a:pt x="1384" y="19676"/>
                    <a:pt x="1436" y="19663"/>
                  </a:cubicBezTo>
                  <a:cubicBezTo>
                    <a:pt x="1643" y="19637"/>
                    <a:pt x="6492" y="18952"/>
                    <a:pt x="13036" y="12615"/>
                  </a:cubicBezTo>
                  <a:cubicBezTo>
                    <a:pt x="19605" y="6240"/>
                    <a:pt x="20200" y="1545"/>
                    <a:pt x="20213" y="1351"/>
                  </a:cubicBezTo>
                  <a:cubicBezTo>
                    <a:pt x="20291" y="692"/>
                    <a:pt x="19812" y="84"/>
                    <a:pt x="19153" y="6"/>
                  </a:cubicBezTo>
                  <a:cubicBezTo>
                    <a:pt x="19111" y="2"/>
                    <a:pt x="19069" y="0"/>
                    <a:pt x="19028" y="0"/>
                  </a:cubicBezTo>
                  <a:close/>
                </a:path>
              </a:pathLst>
            </a:custGeom>
            <a:solidFill>
              <a:srgbClr val="000000">
                <a:alpha val="156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5758917" y="1780065"/>
            <a:ext cx="3060771" cy="2470660"/>
          </a:xfrm>
          <a:prstGeom prst="rect">
            <a:avLst/>
          </a:prstGeom>
        </p:spPr>
      </p:pic>
      <p:grpSp>
        <p:nvGrpSpPr>
          <p:cNvPr id="6" name="Google Shape;1483;p69"/>
          <p:cNvGrpSpPr/>
          <p:nvPr/>
        </p:nvGrpSpPr>
        <p:grpSpPr>
          <a:xfrm>
            <a:off x="8180880" y="429016"/>
            <a:ext cx="718183" cy="1270201"/>
            <a:chOff x="3614875" y="2375550"/>
            <a:chExt cx="718183" cy="1270201"/>
          </a:xfrm>
        </p:grpSpPr>
        <p:sp>
          <p:nvSpPr>
            <p:cNvPr id="7" name="Google Shape;1484;p69"/>
            <p:cNvSpPr/>
            <p:nvPr/>
          </p:nvSpPr>
          <p:spPr>
            <a:xfrm>
              <a:off x="3766600" y="3128968"/>
              <a:ext cx="414729" cy="252259"/>
            </a:xfrm>
            <a:custGeom>
              <a:avLst/>
              <a:gdLst/>
              <a:ahLst/>
              <a:cxnLst/>
              <a:rect l="l" t="t" r="r" b="b"/>
              <a:pathLst>
                <a:path w="10037" h="6105" extrusionOk="0">
                  <a:moveTo>
                    <a:pt x="1" y="1"/>
                  </a:moveTo>
                  <a:cubicBezTo>
                    <a:pt x="1" y="1"/>
                    <a:pt x="1268" y="2380"/>
                    <a:pt x="1268" y="3557"/>
                  </a:cubicBezTo>
                  <a:lnTo>
                    <a:pt x="1268" y="5329"/>
                  </a:lnTo>
                  <a:cubicBezTo>
                    <a:pt x="1268" y="5497"/>
                    <a:pt x="1462" y="6105"/>
                    <a:pt x="1954" y="6105"/>
                  </a:cubicBezTo>
                  <a:lnTo>
                    <a:pt x="8096" y="6105"/>
                  </a:lnTo>
                  <a:cubicBezTo>
                    <a:pt x="8575" y="6105"/>
                    <a:pt x="8782" y="5497"/>
                    <a:pt x="8782" y="5329"/>
                  </a:cubicBezTo>
                  <a:lnTo>
                    <a:pt x="8782" y="3557"/>
                  </a:lnTo>
                  <a:cubicBezTo>
                    <a:pt x="8782" y="2380"/>
                    <a:pt x="10036" y="1"/>
                    <a:pt x="10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85;p69"/>
            <p:cNvSpPr/>
            <p:nvPr/>
          </p:nvSpPr>
          <p:spPr>
            <a:xfrm>
              <a:off x="3614875" y="2375550"/>
              <a:ext cx="718183" cy="770040"/>
            </a:xfrm>
            <a:custGeom>
              <a:avLst/>
              <a:gdLst/>
              <a:ahLst/>
              <a:cxnLst/>
              <a:rect l="l" t="t" r="r" b="b"/>
              <a:pathLst>
                <a:path w="17381" h="18636" extrusionOk="0">
                  <a:moveTo>
                    <a:pt x="8690" y="1"/>
                  </a:moveTo>
                  <a:cubicBezTo>
                    <a:pt x="7333" y="1"/>
                    <a:pt x="285" y="699"/>
                    <a:pt x="285" y="5872"/>
                  </a:cubicBezTo>
                  <a:cubicBezTo>
                    <a:pt x="285" y="11045"/>
                    <a:pt x="0" y="13851"/>
                    <a:pt x="660" y="14472"/>
                  </a:cubicBezTo>
                  <a:cubicBezTo>
                    <a:pt x="1319" y="15105"/>
                    <a:pt x="3673" y="18235"/>
                    <a:pt x="3673" y="18235"/>
                  </a:cubicBezTo>
                  <a:cubicBezTo>
                    <a:pt x="3673" y="18235"/>
                    <a:pt x="5432" y="18636"/>
                    <a:pt x="8690" y="18636"/>
                  </a:cubicBezTo>
                  <a:cubicBezTo>
                    <a:pt x="11949" y="18636"/>
                    <a:pt x="13708" y="18235"/>
                    <a:pt x="13708" y="18235"/>
                  </a:cubicBezTo>
                  <a:cubicBezTo>
                    <a:pt x="13708" y="18235"/>
                    <a:pt x="16062" y="15105"/>
                    <a:pt x="16721" y="14472"/>
                  </a:cubicBezTo>
                  <a:cubicBezTo>
                    <a:pt x="17381" y="13851"/>
                    <a:pt x="17096" y="11045"/>
                    <a:pt x="17096" y="5872"/>
                  </a:cubicBezTo>
                  <a:lnTo>
                    <a:pt x="17109" y="5872"/>
                  </a:lnTo>
                  <a:cubicBezTo>
                    <a:pt x="17109" y="699"/>
                    <a:pt x="10061" y="1"/>
                    <a:pt x="86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86;p69"/>
            <p:cNvSpPr/>
            <p:nvPr/>
          </p:nvSpPr>
          <p:spPr>
            <a:xfrm>
              <a:off x="3825397" y="3389198"/>
              <a:ext cx="297132" cy="33717"/>
            </a:xfrm>
            <a:custGeom>
              <a:avLst/>
              <a:gdLst/>
              <a:ahLst/>
              <a:cxnLst/>
              <a:rect l="l" t="t" r="r" b="b"/>
              <a:pathLst>
                <a:path w="7191" h="816" extrusionOk="0">
                  <a:moveTo>
                    <a:pt x="531" y="1"/>
                  </a:moveTo>
                  <a:cubicBezTo>
                    <a:pt x="0" y="1"/>
                    <a:pt x="0" y="815"/>
                    <a:pt x="531" y="815"/>
                  </a:cubicBezTo>
                  <a:lnTo>
                    <a:pt x="6673" y="815"/>
                  </a:lnTo>
                  <a:cubicBezTo>
                    <a:pt x="7191" y="815"/>
                    <a:pt x="7191" y="1"/>
                    <a:pt x="6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87;p69"/>
            <p:cNvSpPr/>
            <p:nvPr/>
          </p:nvSpPr>
          <p:spPr>
            <a:xfrm>
              <a:off x="3829653" y="3429278"/>
              <a:ext cx="289157" cy="33717"/>
            </a:xfrm>
            <a:custGeom>
              <a:avLst/>
              <a:gdLst/>
              <a:ahLst/>
              <a:cxnLst/>
              <a:rect l="l" t="t" r="r" b="b"/>
              <a:pathLst>
                <a:path w="6998" h="816" extrusionOk="0">
                  <a:moveTo>
                    <a:pt x="518" y="1"/>
                  </a:moveTo>
                  <a:cubicBezTo>
                    <a:pt x="1" y="1"/>
                    <a:pt x="1" y="815"/>
                    <a:pt x="518" y="815"/>
                  </a:cubicBezTo>
                  <a:lnTo>
                    <a:pt x="6480" y="815"/>
                  </a:lnTo>
                  <a:cubicBezTo>
                    <a:pt x="6997" y="815"/>
                    <a:pt x="6997" y="1"/>
                    <a:pt x="64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88;p69"/>
            <p:cNvSpPr/>
            <p:nvPr/>
          </p:nvSpPr>
          <p:spPr>
            <a:xfrm>
              <a:off x="3833413" y="3469357"/>
              <a:ext cx="281637" cy="33717"/>
            </a:xfrm>
            <a:custGeom>
              <a:avLst/>
              <a:gdLst/>
              <a:ahLst/>
              <a:cxnLst/>
              <a:rect l="l" t="t" r="r" b="b"/>
              <a:pathLst>
                <a:path w="6816" h="816" extrusionOk="0">
                  <a:moveTo>
                    <a:pt x="518" y="1"/>
                  </a:moveTo>
                  <a:cubicBezTo>
                    <a:pt x="0" y="1"/>
                    <a:pt x="0" y="815"/>
                    <a:pt x="518" y="815"/>
                  </a:cubicBezTo>
                  <a:lnTo>
                    <a:pt x="6298" y="815"/>
                  </a:lnTo>
                  <a:cubicBezTo>
                    <a:pt x="6816" y="815"/>
                    <a:pt x="6816" y="1"/>
                    <a:pt x="6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89;p69"/>
            <p:cNvSpPr/>
            <p:nvPr/>
          </p:nvSpPr>
          <p:spPr>
            <a:xfrm>
              <a:off x="3836595" y="3509437"/>
              <a:ext cx="274695" cy="33717"/>
            </a:xfrm>
            <a:custGeom>
              <a:avLst/>
              <a:gdLst/>
              <a:ahLst/>
              <a:cxnLst/>
              <a:rect l="l" t="t" r="r" b="b"/>
              <a:pathLst>
                <a:path w="6648" h="816" extrusionOk="0">
                  <a:moveTo>
                    <a:pt x="518" y="0"/>
                  </a:moveTo>
                  <a:cubicBezTo>
                    <a:pt x="1" y="0"/>
                    <a:pt x="1" y="815"/>
                    <a:pt x="518" y="815"/>
                  </a:cubicBezTo>
                  <a:lnTo>
                    <a:pt x="6131" y="815"/>
                  </a:lnTo>
                  <a:cubicBezTo>
                    <a:pt x="6648" y="815"/>
                    <a:pt x="6648" y="0"/>
                    <a:pt x="6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90;p69"/>
            <p:cNvSpPr/>
            <p:nvPr/>
          </p:nvSpPr>
          <p:spPr>
            <a:xfrm>
              <a:off x="3857998" y="3554310"/>
              <a:ext cx="231929" cy="91441"/>
            </a:xfrm>
            <a:custGeom>
              <a:avLst/>
              <a:gdLst/>
              <a:ahLst/>
              <a:cxnLst/>
              <a:rect l="l" t="t" r="r" b="b"/>
              <a:pathLst>
                <a:path w="5613" h="2213" extrusionOk="0">
                  <a:moveTo>
                    <a:pt x="0" y="1"/>
                  </a:moveTo>
                  <a:cubicBezTo>
                    <a:pt x="0" y="1"/>
                    <a:pt x="1630" y="2212"/>
                    <a:pt x="2806" y="2212"/>
                  </a:cubicBezTo>
                  <a:cubicBezTo>
                    <a:pt x="3983" y="2212"/>
                    <a:pt x="5613" y="1"/>
                    <a:pt x="5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91;p69"/>
            <p:cNvSpPr/>
            <p:nvPr/>
          </p:nvSpPr>
          <p:spPr>
            <a:xfrm>
              <a:off x="3806680" y="2706312"/>
              <a:ext cx="361261" cy="439273"/>
            </a:xfrm>
            <a:custGeom>
              <a:avLst/>
              <a:gdLst/>
              <a:ahLst/>
              <a:cxnLst/>
              <a:rect l="l" t="t" r="r" b="b"/>
              <a:pathLst>
                <a:path w="8743" h="10631" extrusionOk="0">
                  <a:moveTo>
                    <a:pt x="1" y="1"/>
                  </a:moveTo>
                  <a:lnTo>
                    <a:pt x="1721" y="10631"/>
                  </a:lnTo>
                  <a:lnTo>
                    <a:pt x="2031" y="10631"/>
                  </a:lnTo>
                  <a:lnTo>
                    <a:pt x="389" y="427"/>
                  </a:lnTo>
                  <a:lnTo>
                    <a:pt x="389" y="427"/>
                  </a:lnTo>
                  <a:cubicBezTo>
                    <a:pt x="518" y="544"/>
                    <a:pt x="622" y="789"/>
                    <a:pt x="738" y="1035"/>
                  </a:cubicBezTo>
                  <a:cubicBezTo>
                    <a:pt x="919" y="1462"/>
                    <a:pt x="1126" y="1940"/>
                    <a:pt x="1578" y="1940"/>
                  </a:cubicBezTo>
                  <a:cubicBezTo>
                    <a:pt x="2031" y="1940"/>
                    <a:pt x="2251" y="1462"/>
                    <a:pt x="2432" y="1035"/>
                  </a:cubicBezTo>
                  <a:cubicBezTo>
                    <a:pt x="2587" y="673"/>
                    <a:pt x="2729" y="324"/>
                    <a:pt x="2975" y="324"/>
                  </a:cubicBezTo>
                  <a:cubicBezTo>
                    <a:pt x="3221" y="324"/>
                    <a:pt x="3363" y="673"/>
                    <a:pt x="3531" y="1035"/>
                  </a:cubicBezTo>
                  <a:cubicBezTo>
                    <a:pt x="3712" y="1462"/>
                    <a:pt x="3919" y="1940"/>
                    <a:pt x="4372" y="1940"/>
                  </a:cubicBezTo>
                  <a:cubicBezTo>
                    <a:pt x="4824" y="1940"/>
                    <a:pt x="5044" y="1462"/>
                    <a:pt x="5225" y="1035"/>
                  </a:cubicBezTo>
                  <a:cubicBezTo>
                    <a:pt x="5380" y="673"/>
                    <a:pt x="5523" y="324"/>
                    <a:pt x="5768" y="324"/>
                  </a:cubicBezTo>
                  <a:cubicBezTo>
                    <a:pt x="6014" y="324"/>
                    <a:pt x="6156" y="673"/>
                    <a:pt x="6325" y="1035"/>
                  </a:cubicBezTo>
                  <a:cubicBezTo>
                    <a:pt x="6506" y="1462"/>
                    <a:pt x="6712" y="1940"/>
                    <a:pt x="7165" y="1940"/>
                  </a:cubicBezTo>
                  <a:cubicBezTo>
                    <a:pt x="7618" y="1940"/>
                    <a:pt x="7838" y="1462"/>
                    <a:pt x="8019" y="1035"/>
                  </a:cubicBezTo>
                  <a:cubicBezTo>
                    <a:pt x="8122" y="777"/>
                    <a:pt x="8226" y="531"/>
                    <a:pt x="8368" y="414"/>
                  </a:cubicBezTo>
                  <a:lnTo>
                    <a:pt x="8368" y="414"/>
                  </a:lnTo>
                  <a:lnTo>
                    <a:pt x="6997" y="10631"/>
                  </a:lnTo>
                  <a:lnTo>
                    <a:pt x="7320" y="10566"/>
                  </a:lnTo>
                  <a:lnTo>
                    <a:pt x="8743" y="1"/>
                  </a:lnTo>
                  <a:lnTo>
                    <a:pt x="8562" y="1"/>
                  </a:lnTo>
                  <a:cubicBezTo>
                    <a:pt x="8109" y="1"/>
                    <a:pt x="7902" y="479"/>
                    <a:pt x="7721" y="906"/>
                  </a:cubicBezTo>
                  <a:cubicBezTo>
                    <a:pt x="7553" y="1281"/>
                    <a:pt x="7411" y="1617"/>
                    <a:pt x="7165" y="1617"/>
                  </a:cubicBezTo>
                  <a:cubicBezTo>
                    <a:pt x="6919" y="1617"/>
                    <a:pt x="6777" y="1281"/>
                    <a:pt x="6622" y="906"/>
                  </a:cubicBezTo>
                  <a:cubicBezTo>
                    <a:pt x="6428" y="492"/>
                    <a:pt x="6221" y="1"/>
                    <a:pt x="5768" y="1"/>
                  </a:cubicBezTo>
                  <a:cubicBezTo>
                    <a:pt x="5316" y="1"/>
                    <a:pt x="5109" y="479"/>
                    <a:pt x="4928" y="906"/>
                  </a:cubicBezTo>
                  <a:cubicBezTo>
                    <a:pt x="4760" y="1281"/>
                    <a:pt x="4617" y="1617"/>
                    <a:pt x="4372" y="1617"/>
                  </a:cubicBezTo>
                  <a:cubicBezTo>
                    <a:pt x="4126" y="1617"/>
                    <a:pt x="3984" y="1281"/>
                    <a:pt x="3829" y="906"/>
                  </a:cubicBezTo>
                  <a:cubicBezTo>
                    <a:pt x="3635" y="492"/>
                    <a:pt x="3428" y="1"/>
                    <a:pt x="2975" y="1"/>
                  </a:cubicBezTo>
                  <a:cubicBezTo>
                    <a:pt x="2523" y="1"/>
                    <a:pt x="2316" y="479"/>
                    <a:pt x="2135" y="906"/>
                  </a:cubicBezTo>
                  <a:cubicBezTo>
                    <a:pt x="1966" y="1281"/>
                    <a:pt x="1824" y="1617"/>
                    <a:pt x="1578" y="1617"/>
                  </a:cubicBezTo>
                  <a:cubicBezTo>
                    <a:pt x="1333" y="1617"/>
                    <a:pt x="1191" y="1281"/>
                    <a:pt x="1035" y="906"/>
                  </a:cubicBezTo>
                  <a:cubicBezTo>
                    <a:pt x="854" y="492"/>
                    <a:pt x="64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681760" y="3262166"/>
            <a:ext cx="5181410" cy="867482"/>
          </a:xfrm>
          <a:prstGeom prst="rect">
            <a:avLst/>
          </a:prstGeom>
          <a:noFill/>
        </p:spPr>
        <p:txBody>
          <a:bodyPr wrap="square" rtlCol="0">
            <a:spAutoFit/>
          </a:bodyPr>
          <a:lstStyle>
            <a:defPPr marR="0" lvl="0" algn="l" rtl="0">
              <a:lnSpc>
                <a:spcPct val="100000"/>
              </a:lnSpc>
              <a:spcBef>
                <a:spcPts val="0"/>
              </a:spcBef>
              <a:spcAft>
                <a:spcPts val="0"/>
              </a:spcAft>
            </a:defPPr>
            <a:lvl1pPr marL="0" indent="0" algn="ctr" defTabSz="914400" eaLnBrk="1" fontAlgn="auto" latinLnBrk="0" hangingPunct="1">
              <a:buClrTx/>
              <a:buSzTx/>
              <a:buFontTx/>
              <a:buNone/>
              <a:defRPr sz="2400">
                <a:solidFill>
                  <a:schemeClr val="accent6"/>
                </a:solidFill>
                <a:latin typeface="Fira Sans Condensed Medium" panose="020B0603050000020004" pitchFamily="34" charset="0"/>
              </a:defRPr>
            </a:lvl1pPr>
          </a:lstStyle>
          <a:p>
            <a:pPr algn="l">
              <a:lnSpc>
                <a:spcPct val="120000"/>
              </a:lnSpc>
            </a:pPr>
            <a:r>
              <a:rPr lang="en-US" sz="2200" dirty="0" err="1">
                <a:solidFill>
                  <a:schemeClr val="bg1">
                    <a:lumMod val="10000"/>
                  </a:schemeClr>
                </a:solidFill>
                <a:latin typeface="+mn-lt"/>
              </a:rPr>
              <a:t>Kết</a:t>
            </a:r>
            <a:r>
              <a:rPr lang="en-US" sz="2200" dirty="0">
                <a:solidFill>
                  <a:schemeClr val="bg1">
                    <a:lumMod val="10000"/>
                  </a:schemeClr>
                </a:solidFill>
                <a:latin typeface="+mn-lt"/>
              </a:rPr>
              <a:t> </a:t>
            </a:r>
            <a:r>
              <a:rPr lang="en-US" sz="2200" dirty="0" err="1">
                <a:solidFill>
                  <a:schemeClr val="bg1">
                    <a:lumMod val="10000"/>
                  </a:schemeClr>
                </a:solidFill>
                <a:latin typeface="+mn-lt"/>
              </a:rPr>
              <a:t>quả</a:t>
            </a:r>
            <a:r>
              <a:rPr lang="en-US" sz="2200" dirty="0">
                <a:solidFill>
                  <a:schemeClr val="bg1">
                    <a:lumMod val="10000"/>
                  </a:schemeClr>
                </a:solidFill>
                <a:latin typeface="+mn-lt"/>
              </a:rPr>
              <a:t> </a:t>
            </a:r>
            <a:r>
              <a:rPr lang="en-US" sz="2200" dirty="0" err="1">
                <a:solidFill>
                  <a:schemeClr val="bg1">
                    <a:lumMod val="10000"/>
                  </a:schemeClr>
                </a:solidFill>
                <a:latin typeface="+mn-lt"/>
              </a:rPr>
              <a:t>tương</a:t>
            </a:r>
            <a:r>
              <a:rPr lang="en-US" sz="2200" dirty="0">
                <a:solidFill>
                  <a:schemeClr val="bg1">
                    <a:lumMod val="10000"/>
                  </a:schemeClr>
                </a:solidFill>
                <a:latin typeface="+mn-lt"/>
              </a:rPr>
              <a:t> </a:t>
            </a:r>
            <a:r>
              <a:rPr lang="en-US" sz="2200" dirty="0" err="1">
                <a:solidFill>
                  <a:schemeClr val="bg1">
                    <a:lumMod val="10000"/>
                  </a:schemeClr>
                </a:solidFill>
                <a:latin typeface="+mn-lt"/>
              </a:rPr>
              <a:t>tự</a:t>
            </a:r>
            <a:r>
              <a:rPr lang="en-US" sz="2200" dirty="0">
                <a:solidFill>
                  <a:schemeClr val="bg1">
                    <a:lumMod val="10000"/>
                  </a:schemeClr>
                </a:solidFill>
                <a:latin typeface="+mn-lt"/>
              </a:rPr>
              <a:t> </a:t>
            </a:r>
            <a:r>
              <a:rPr lang="en-US" sz="2200" dirty="0" err="1">
                <a:solidFill>
                  <a:schemeClr val="bg1">
                    <a:lumMod val="10000"/>
                  </a:schemeClr>
                </a:solidFill>
                <a:latin typeface="+mn-lt"/>
              </a:rPr>
              <a:t>khi</a:t>
            </a:r>
            <a:r>
              <a:rPr lang="en-US" sz="2200" dirty="0">
                <a:solidFill>
                  <a:schemeClr val="bg1">
                    <a:lumMod val="10000"/>
                  </a:schemeClr>
                </a:solidFill>
                <a:latin typeface="+mn-lt"/>
              </a:rPr>
              <a:t> </a:t>
            </a:r>
            <a:r>
              <a:rPr lang="en-US" sz="2200" dirty="0" err="1">
                <a:solidFill>
                  <a:schemeClr val="bg1">
                    <a:lumMod val="10000"/>
                  </a:schemeClr>
                </a:solidFill>
                <a:latin typeface="+mn-lt"/>
              </a:rPr>
              <a:t>thí</a:t>
            </a:r>
            <a:r>
              <a:rPr lang="en-US" sz="2200" dirty="0">
                <a:solidFill>
                  <a:schemeClr val="bg1">
                    <a:lumMod val="10000"/>
                  </a:schemeClr>
                </a:solidFill>
                <a:latin typeface="+mn-lt"/>
              </a:rPr>
              <a:t> </a:t>
            </a:r>
            <a:r>
              <a:rPr lang="en-US" sz="2200" dirty="0" err="1">
                <a:solidFill>
                  <a:schemeClr val="bg1">
                    <a:lumMod val="10000"/>
                  </a:schemeClr>
                </a:solidFill>
                <a:latin typeface="+mn-lt"/>
              </a:rPr>
              <a:t>nghiệm</a:t>
            </a:r>
            <a:r>
              <a:rPr lang="en-US" sz="2200" dirty="0">
                <a:solidFill>
                  <a:schemeClr val="bg1">
                    <a:lumMod val="10000"/>
                  </a:schemeClr>
                </a:solidFill>
                <a:latin typeface="+mn-lt"/>
              </a:rPr>
              <a:t> </a:t>
            </a:r>
            <a:r>
              <a:rPr lang="en-US" sz="2200" dirty="0" err="1">
                <a:solidFill>
                  <a:schemeClr val="bg1">
                    <a:lumMod val="10000"/>
                  </a:schemeClr>
                </a:solidFill>
                <a:latin typeface="+mn-lt"/>
              </a:rPr>
              <a:t>với</a:t>
            </a:r>
            <a:r>
              <a:rPr lang="en-US" sz="2200" dirty="0">
                <a:solidFill>
                  <a:schemeClr val="bg1">
                    <a:lumMod val="10000"/>
                  </a:schemeClr>
                </a:solidFill>
                <a:latin typeface="+mn-lt"/>
              </a:rPr>
              <a:t> </a:t>
            </a:r>
            <a:r>
              <a:rPr lang="en-US" sz="2200" dirty="0" err="1">
                <a:solidFill>
                  <a:schemeClr val="bg1">
                    <a:lumMod val="10000"/>
                  </a:schemeClr>
                </a:solidFill>
                <a:latin typeface="+mn-lt"/>
              </a:rPr>
              <a:t>các</a:t>
            </a:r>
            <a:r>
              <a:rPr lang="en-US" sz="2200" dirty="0">
                <a:solidFill>
                  <a:schemeClr val="bg1">
                    <a:lumMod val="10000"/>
                  </a:schemeClr>
                </a:solidFill>
                <a:latin typeface="+mn-lt"/>
              </a:rPr>
              <a:t> </a:t>
            </a:r>
            <a:r>
              <a:rPr lang="en-US" sz="2200" dirty="0" err="1">
                <a:solidFill>
                  <a:schemeClr val="bg1">
                    <a:lumMod val="10000"/>
                  </a:schemeClr>
                </a:solidFill>
                <a:latin typeface="+mn-lt"/>
              </a:rPr>
              <a:t>cặp</a:t>
            </a:r>
            <a:r>
              <a:rPr lang="en-US" sz="2200" dirty="0">
                <a:solidFill>
                  <a:schemeClr val="bg1">
                    <a:lumMod val="10000"/>
                  </a:schemeClr>
                </a:solidFill>
                <a:latin typeface="+mn-lt"/>
              </a:rPr>
              <a:t> </a:t>
            </a:r>
            <a:r>
              <a:rPr lang="en-US" sz="2200" dirty="0" err="1">
                <a:solidFill>
                  <a:schemeClr val="bg1">
                    <a:lumMod val="10000"/>
                  </a:schemeClr>
                </a:solidFill>
                <a:latin typeface="+mn-lt"/>
              </a:rPr>
              <a:t>môi</a:t>
            </a:r>
            <a:r>
              <a:rPr lang="en-US" sz="2200" dirty="0">
                <a:solidFill>
                  <a:schemeClr val="bg1">
                    <a:lumMod val="10000"/>
                  </a:schemeClr>
                </a:solidFill>
                <a:latin typeface="+mn-lt"/>
              </a:rPr>
              <a:t> </a:t>
            </a:r>
            <a:r>
              <a:rPr lang="en-US" sz="2200" dirty="0" err="1">
                <a:solidFill>
                  <a:schemeClr val="bg1">
                    <a:lumMod val="10000"/>
                  </a:schemeClr>
                </a:solidFill>
                <a:latin typeface="+mn-lt"/>
              </a:rPr>
              <a:t>trường</a:t>
            </a:r>
            <a:r>
              <a:rPr lang="en-US" sz="2200" dirty="0">
                <a:solidFill>
                  <a:schemeClr val="bg1">
                    <a:lumMod val="10000"/>
                  </a:schemeClr>
                </a:solidFill>
                <a:latin typeface="+mn-lt"/>
              </a:rPr>
              <a:t> </a:t>
            </a:r>
            <a:r>
              <a:rPr lang="en-US" sz="2200" dirty="0" err="1">
                <a:solidFill>
                  <a:schemeClr val="bg1">
                    <a:lumMod val="10000"/>
                  </a:schemeClr>
                </a:solidFill>
                <a:latin typeface="+mn-lt"/>
              </a:rPr>
              <a:t>trong</a:t>
            </a:r>
            <a:r>
              <a:rPr lang="en-US" sz="2200" dirty="0">
                <a:solidFill>
                  <a:schemeClr val="bg1">
                    <a:lumMod val="10000"/>
                  </a:schemeClr>
                </a:solidFill>
                <a:latin typeface="+mn-lt"/>
              </a:rPr>
              <a:t> </a:t>
            </a:r>
            <a:r>
              <a:rPr lang="en-US" sz="2200" dirty="0" err="1">
                <a:solidFill>
                  <a:schemeClr val="bg1">
                    <a:lumMod val="10000"/>
                  </a:schemeClr>
                </a:solidFill>
                <a:latin typeface="+mn-lt"/>
              </a:rPr>
              <a:t>suốt</a:t>
            </a:r>
            <a:r>
              <a:rPr lang="en-US" sz="2200" dirty="0">
                <a:solidFill>
                  <a:schemeClr val="bg1">
                    <a:lumMod val="10000"/>
                  </a:schemeClr>
                </a:solidFill>
                <a:latin typeface="+mn-lt"/>
              </a:rPr>
              <a:t> </a:t>
            </a:r>
            <a:r>
              <a:rPr lang="en-US" sz="2200" dirty="0" err="1">
                <a:solidFill>
                  <a:schemeClr val="bg1">
                    <a:lumMod val="10000"/>
                  </a:schemeClr>
                </a:solidFill>
                <a:latin typeface="+mn-lt"/>
              </a:rPr>
              <a:t>khác</a:t>
            </a:r>
            <a:r>
              <a:rPr lang="en-US" sz="2200" dirty="0">
                <a:solidFill>
                  <a:schemeClr val="bg1">
                    <a:lumMod val="10000"/>
                  </a:schemeClr>
                </a:solidFill>
                <a:latin typeface="+mn-lt"/>
              </a:rPr>
              <a:t> </a:t>
            </a:r>
            <a:r>
              <a:rPr lang="en-US" sz="2200" dirty="0" err="1">
                <a:solidFill>
                  <a:schemeClr val="bg1">
                    <a:lumMod val="10000"/>
                  </a:schemeClr>
                </a:solidFill>
                <a:latin typeface="+mn-lt"/>
              </a:rPr>
              <a:t>nhau</a:t>
            </a:r>
            <a:endParaRPr lang="en-US" sz="2200" dirty="0">
              <a:solidFill>
                <a:schemeClr val="bg1">
                  <a:lumMod val="10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left)">
                                      <p:cBhvr>
                                        <p:cTn id="15" dur="5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p:bldP spid="15" grpId="0"/>
    </p:bldLst>
  </p:timing>
</p:sld>
</file>

<file path=ppt/theme/theme1.xml><?xml version="1.0" encoding="utf-8"?>
<a:theme xmlns:a="http://schemas.openxmlformats.org/drawingml/2006/main" name="Science Subject for Middle School: Light Energy by Slidesgo">
  <a:themeElements>
    <a:clrScheme name="Simple Light">
      <a:dk1>
        <a:srgbClr val="303556"/>
      </a:dk1>
      <a:lt1>
        <a:srgbClr val="E6EBFF"/>
      </a:lt1>
      <a:dk2>
        <a:srgbClr val="D4DEFF"/>
      </a:dk2>
      <a:lt2>
        <a:srgbClr val="B0C5FF"/>
      </a:lt2>
      <a:accent1>
        <a:srgbClr val="532CC7"/>
      </a:accent1>
      <a:accent2>
        <a:srgbClr val="A2E6EA"/>
      </a:accent2>
      <a:accent3>
        <a:srgbClr val="88D3D3"/>
      </a:accent3>
      <a:accent4>
        <a:srgbClr val="FFD67E"/>
      </a:accent4>
      <a:accent5>
        <a:srgbClr val="FFC84E"/>
      </a:accent5>
      <a:accent6>
        <a:srgbClr val="FFFFFF"/>
      </a:accent6>
      <a:hlink>
        <a:srgbClr val="3035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2109</Words>
  <Application>Microsoft Office PowerPoint</Application>
  <PresentationFormat>On-screen Show (16:9)</PresentationFormat>
  <Paragraphs>310</Paragraphs>
  <Slides>46</Slides>
  <Notes>38</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2" baseType="lpstr">
      <vt:lpstr>PT Sans</vt:lpstr>
      <vt:lpstr>Arial</vt:lpstr>
      <vt:lpstr>Anaheim</vt:lpstr>
      <vt:lpstr>Fira Sans Black</vt:lpstr>
      <vt:lpstr>#9Slide03 Arima Madurai Black</vt:lpstr>
      <vt:lpstr>#9Slide03 Quicksand Medium</vt:lpstr>
      <vt:lpstr>Merriweather</vt:lpstr>
      <vt:lpstr>Quicksand</vt:lpstr>
      <vt:lpstr>Bebas Neue</vt:lpstr>
      <vt:lpstr>Open Sans</vt:lpstr>
      <vt:lpstr>Cambria Math</vt:lpstr>
      <vt:lpstr>Quicksand Medium</vt:lpstr>
      <vt:lpstr>Nunito Light</vt:lpstr>
      <vt:lpstr>Fira Sans Condensed Medium</vt:lpstr>
      <vt:lpstr>Science Subject for Middle School: Light Energy by Slidesgo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Hiện tượng khúc xạ ánh sáng là hiện tượng tia sáng tới khi gặp mặt phân cách giữa hai môi trường:</vt:lpstr>
      <vt:lpstr>Câu 2: Trong trường hợp nào dưới đây tia sáng truyền tới mắt là tia khúc xạ?</vt:lpstr>
      <vt:lpstr>Câu 3: Trong hiện tượng khúc xạ ánh sáng, góc khúc xạ r là góc tạo bởi:</vt:lpstr>
      <vt:lpstr>Câu 4: Chiếu tia tới SI từ không khí tới mặt phân cách với thuỷ tinh. Trong các tia đã cho ở hình vẽ, tia nào là tia khúc xạ?</vt:lpstr>
      <vt:lpstr>Câu 5: Theo định luật khúc xạ thì:</vt:lpstr>
      <vt:lpstr>Câu 6: Khi ta tăng góc tới, góc khúc xạ biến đổi như thế nào?</vt:lpstr>
      <vt:lpstr>Câu 7: Ta có tia tới và tia khúc xạ trùng nhau khi</vt:lpstr>
      <vt:lpstr>Câu 8: Biết PQ là mặt phân cách giữa không khí và nước, I là điểm tới, SI là tia tới, IN là pháp tuyến. Hình vẽ nào đúng, hình vẽ nào sai?</vt:lpstr>
      <vt:lpstr>Câu 8:</vt:lpstr>
      <vt:lpstr>Câu 8:</vt:lpstr>
      <vt:lpstr>Câu 8:</vt:lpstr>
      <vt:lpstr>Câu 8:</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8</cp:revision>
  <dcterms:created xsi:type="dcterms:W3CDTF">2024-08-28T09:05:31Z</dcterms:created>
  <dcterms:modified xsi:type="dcterms:W3CDTF">2025-09-12T02:07:25Z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432DBFD31B1349C2A5273D1BF6498402_12</vt:lpwstr>
  </property>
  <property fmtid="{D5CDD505-2E9C-101B-9397-08002B2CF9AE}" pid="3" name="KSOProductBuildVer">
    <vt:lpwstr>1033-12.2.0.17562</vt:lpwstr>
  </property>
</Properties>
</file>