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TT Moons" panose="020B0604020202020204" charset="0"/>
      <p:regular r:id="rId16"/>
    </p:embeddedFont>
    <p:embeddedFont>
      <p:font typeface="DejaVu Serif" panose="020B0604020202020204" charset="0"/>
      <p:regular r:id="rId17"/>
    </p:embeddedFont>
    <p:embeddedFont>
      <p:font typeface="Coco Gothic" panose="020B0604020202020204" charset="0"/>
      <p:regular r:id="rId18"/>
    </p:embeddedFont>
    <p:embeddedFont>
      <p:font typeface="Proxima Nova" panose="020B0604020202020204" charset="0"/>
      <p:regular r:id="rId19"/>
    </p:embeddedFont>
    <p:embeddedFont>
      <p:font typeface="Garet" panose="020B0604020202020204" charset="0"/>
      <p:regular r:id="rId20"/>
    </p:embeddedFont>
    <p:embeddedFont>
      <p:font typeface="DejaVu Serif Bold" panose="020B0604020202020204" charset="0"/>
      <p:regular r:id="rId21"/>
    </p:embeddedFont>
    <p:embeddedFont>
      <p:font typeface="Yeseva One" panose="020B0604020202020204" charset="0"/>
      <p:regular r:id="rId22"/>
    </p:embeddedFont>
    <p:embeddedFont>
      <p:font typeface="Proxima Nova Bold" panose="020B0604020202020204" charset="0"/>
      <p:regular r:id="rId23"/>
    </p:embeddedFont>
    <p:embeddedFont>
      <p:font typeface="Noto Sans Bold" panose="020B0802040504020204" pitchFamily="34" charset="0"/>
      <p:regular r:id="rId24"/>
      <p:bold r:id="rId25"/>
    </p:embeddedFont>
    <p:embeddedFont>
      <p:font typeface="Proxima Nova Bold Italics" panose="020B0604020202020204" charset="0"/>
      <p:regular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81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2.sv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48.svg"/><Relationship Id="rId4" Type="http://schemas.openxmlformats.org/officeDocument/2006/relationships/image" Target="../media/image30.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2.sv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2.svg"/><Relationship Id="rId7" Type="http://schemas.openxmlformats.org/officeDocument/2006/relationships/image" Target="../media/image5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24.svg"/><Relationship Id="rId10" Type="http://schemas.openxmlformats.org/officeDocument/2006/relationships/image" Target="../media/image38.png"/><Relationship Id="rId4" Type="http://schemas.openxmlformats.org/officeDocument/2006/relationships/image" Target="../media/image12.png"/><Relationship Id="rId9"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1.svg"/><Relationship Id="rId7"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5.svg"/><Relationship Id="rId7" Type="http://schemas.openxmlformats.org/officeDocument/2006/relationships/image" Target="../media/image2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2.sv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2.sv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sv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2.svg"/><Relationship Id="rId7"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2.png"/><Relationship Id="rId4" Type="http://schemas.openxmlformats.org/officeDocument/2006/relationships/image" Target="../media/image22.pn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43.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2.svg"/><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1422894" y="1049600"/>
            <a:ext cx="7876905" cy="7726439"/>
          </a:xfrm>
          <a:custGeom>
            <a:avLst/>
            <a:gdLst/>
            <a:ahLst/>
            <a:cxnLst/>
            <a:rect l="l" t="t" r="r" b="b"/>
            <a:pathLst>
              <a:path w="7876905" h="7726439">
                <a:moveTo>
                  <a:pt x="0" y="0"/>
                </a:moveTo>
                <a:lnTo>
                  <a:pt x="7876905" y="0"/>
                </a:lnTo>
                <a:lnTo>
                  <a:pt x="7876905" y="7726439"/>
                </a:lnTo>
                <a:lnTo>
                  <a:pt x="0" y="77264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793077">
            <a:off x="1979827" y="-203162"/>
            <a:ext cx="1769402" cy="2463725"/>
          </a:xfrm>
          <a:custGeom>
            <a:avLst/>
            <a:gdLst/>
            <a:ahLst/>
            <a:cxnLst/>
            <a:rect l="l" t="t" r="r" b="b"/>
            <a:pathLst>
              <a:path w="1769402" h="2463725">
                <a:moveTo>
                  <a:pt x="0" y="0"/>
                </a:moveTo>
                <a:lnTo>
                  <a:pt x="1769402" y="0"/>
                </a:lnTo>
                <a:lnTo>
                  <a:pt x="1769402" y="2463724"/>
                </a:lnTo>
                <a:lnTo>
                  <a:pt x="0" y="2463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1942242" y="249336"/>
            <a:ext cx="7876905" cy="7726439"/>
          </a:xfrm>
          <a:custGeom>
            <a:avLst/>
            <a:gdLst/>
            <a:ahLst/>
            <a:cxnLst/>
            <a:rect l="l" t="t" r="r" b="b"/>
            <a:pathLst>
              <a:path w="7876905" h="7726439">
                <a:moveTo>
                  <a:pt x="0" y="0"/>
                </a:moveTo>
                <a:lnTo>
                  <a:pt x="7876905" y="0"/>
                </a:lnTo>
                <a:lnTo>
                  <a:pt x="7876905" y="7726439"/>
                </a:lnTo>
                <a:lnTo>
                  <a:pt x="0" y="772643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855077">
            <a:off x="14265134" y="-162966"/>
            <a:ext cx="2066999" cy="2383332"/>
          </a:xfrm>
          <a:custGeom>
            <a:avLst/>
            <a:gdLst/>
            <a:ahLst/>
            <a:cxnLst/>
            <a:rect l="l" t="t" r="r" b="b"/>
            <a:pathLst>
              <a:path w="2066999" h="2383332">
                <a:moveTo>
                  <a:pt x="0" y="0"/>
                </a:moveTo>
                <a:lnTo>
                  <a:pt x="2066999" y="0"/>
                </a:lnTo>
                <a:lnTo>
                  <a:pt x="2066999" y="2383332"/>
                </a:lnTo>
                <a:lnTo>
                  <a:pt x="0" y="23833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3129847" y="603503"/>
            <a:ext cx="12092272" cy="4190887"/>
            <a:chOff x="0" y="0"/>
            <a:chExt cx="1100680" cy="381469"/>
          </a:xfrm>
        </p:grpSpPr>
        <p:sp>
          <p:nvSpPr>
            <p:cNvPr id="7" name="Freeform 7"/>
            <p:cNvSpPr/>
            <p:nvPr/>
          </p:nvSpPr>
          <p:spPr>
            <a:xfrm>
              <a:off x="0" y="0"/>
              <a:ext cx="1100680" cy="381469"/>
            </a:xfrm>
            <a:custGeom>
              <a:avLst/>
              <a:gdLst/>
              <a:ahLst/>
              <a:cxnLst/>
              <a:rect l="l" t="t" r="r" b="b"/>
              <a:pathLst>
                <a:path w="1100680" h="381469">
                  <a:moveTo>
                    <a:pt x="897480" y="0"/>
                  </a:moveTo>
                  <a:cubicBezTo>
                    <a:pt x="1009705" y="0"/>
                    <a:pt x="1100680" y="85395"/>
                    <a:pt x="1100680" y="190734"/>
                  </a:cubicBezTo>
                  <a:cubicBezTo>
                    <a:pt x="1100680" y="296074"/>
                    <a:pt x="1009705" y="381469"/>
                    <a:pt x="897480" y="381469"/>
                  </a:cubicBezTo>
                  <a:lnTo>
                    <a:pt x="203200" y="381469"/>
                  </a:lnTo>
                  <a:cubicBezTo>
                    <a:pt x="90976" y="381469"/>
                    <a:pt x="0" y="296074"/>
                    <a:pt x="0" y="190734"/>
                  </a:cubicBezTo>
                  <a:cubicBezTo>
                    <a:pt x="0" y="85395"/>
                    <a:pt x="90976" y="0"/>
                    <a:pt x="203200" y="0"/>
                  </a:cubicBezTo>
                  <a:close/>
                </a:path>
              </a:pathLst>
            </a:custGeom>
            <a:solidFill>
              <a:srgbClr val="CAE7E4"/>
            </a:solidFill>
          </p:spPr>
        </p:sp>
        <p:sp>
          <p:nvSpPr>
            <p:cNvPr id="8" name="TextBox 8"/>
            <p:cNvSpPr txBox="1"/>
            <p:nvPr/>
          </p:nvSpPr>
          <p:spPr>
            <a:xfrm>
              <a:off x="0" y="-38100"/>
              <a:ext cx="1100680" cy="41956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9432945" y="5636605"/>
            <a:ext cx="5018594" cy="5403600"/>
          </a:xfrm>
          <a:custGeom>
            <a:avLst/>
            <a:gdLst/>
            <a:ahLst/>
            <a:cxnLst/>
            <a:rect l="l" t="t" r="r" b="b"/>
            <a:pathLst>
              <a:path w="5018594" h="5403600">
                <a:moveTo>
                  <a:pt x="0" y="0"/>
                </a:moveTo>
                <a:lnTo>
                  <a:pt x="5018594" y="0"/>
                </a:lnTo>
                <a:lnTo>
                  <a:pt x="5018594" y="5403600"/>
                </a:lnTo>
                <a:lnTo>
                  <a:pt x="0" y="54036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2515558" y="5808085"/>
            <a:ext cx="3814457" cy="5060639"/>
          </a:xfrm>
          <a:custGeom>
            <a:avLst/>
            <a:gdLst/>
            <a:ahLst/>
            <a:cxnLst/>
            <a:rect l="l" t="t" r="r" b="b"/>
            <a:pathLst>
              <a:path w="3814457" h="5060639">
                <a:moveTo>
                  <a:pt x="0" y="0"/>
                </a:moveTo>
                <a:lnTo>
                  <a:pt x="3814457" y="0"/>
                </a:lnTo>
                <a:lnTo>
                  <a:pt x="3814457" y="5060640"/>
                </a:lnTo>
                <a:lnTo>
                  <a:pt x="0" y="506064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5778696" y="5808085"/>
            <a:ext cx="4031635" cy="5229715"/>
          </a:xfrm>
          <a:custGeom>
            <a:avLst/>
            <a:gdLst/>
            <a:ahLst/>
            <a:cxnLst/>
            <a:rect l="l" t="t" r="r" b="b"/>
            <a:pathLst>
              <a:path w="4031635" h="5229715">
                <a:moveTo>
                  <a:pt x="0" y="0"/>
                </a:moveTo>
                <a:lnTo>
                  <a:pt x="4031634" y="0"/>
                </a:lnTo>
                <a:lnTo>
                  <a:pt x="4031634" y="5229715"/>
                </a:lnTo>
                <a:lnTo>
                  <a:pt x="0" y="522971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rot="-1257881">
            <a:off x="-400893" y="2974914"/>
            <a:ext cx="3549762" cy="3440042"/>
          </a:xfrm>
          <a:custGeom>
            <a:avLst/>
            <a:gdLst/>
            <a:ahLst/>
            <a:cxnLst/>
            <a:rect l="l" t="t" r="r" b="b"/>
            <a:pathLst>
              <a:path w="3549762" h="3440042">
                <a:moveTo>
                  <a:pt x="0" y="0"/>
                </a:moveTo>
                <a:lnTo>
                  <a:pt x="3549762" y="0"/>
                </a:lnTo>
                <a:lnTo>
                  <a:pt x="3549762" y="3440042"/>
                </a:lnTo>
                <a:lnTo>
                  <a:pt x="0" y="344004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3" name="Freeform 13"/>
          <p:cNvSpPr/>
          <p:nvPr/>
        </p:nvSpPr>
        <p:spPr>
          <a:xfrm rot="-1248570">
            <a:off x="15858283" y="2774300"/>
            <a:ext cx="2885297" cy="4111175"/>
          </a:xfrm>
          <a:custGeom>
            <a:avLst/>
            <a:gdLst/>
            <a:ahLst/>
            <a:cxnLst/>
            <a:rect l="l" t="t" r="r" b="b"/>
            <a:pathLst>
              <a:path w="2885297" h="4111175">
                <a:moveTo>
                  <a:pt x="0" y="0"/>
                </a:moveTo>
                <a:lnTo>
                  <a:pt x="2885297" y="0"/>
                </a:lnTo>
                <a:lnTo>
                  <a:pt x="2885297" y="4111175"/>
                </a:lnTo>
                <a:lnTo>
                  <a:pt x="0" y="411117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4" name="Freeform 14"/>
          <p:cNvSpPr/>
          <p:nvPr/>
        </p:nvSpPr>
        <p:spPr>
          <a:xfrm>
            <a:off x="12696393" y="5834613"/>
            <a:ext cx="3123355" cy="5205592"/>
          </a:xfrm>
          <a:custGeom>
            <a:avLst/>
            <a:gdLst/>
            <a:ahLst/>
            <a:cxnLst/>
            <a:rect l="l" t="t" r="r" b="b"/>
            <a:pathLst>
              <a:path w="3123355" h="5205592">
                <a:moveTo>
                  <a:pt x="0" y="0"/>
                </a:moveTo>
                <a:lnTo>
                  <a:pt x="3123355" y="0"/>
                </a:lnTo>
                <a:lnTo>
                  <a:pt x="3123355" y="5205592"/>
                </a:lnTo>
                <a:lnTo>
                  <a:pt x="0" y="520559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5" name="Freeform 15"/>
          <p:cNvSpPr/>
          <p:nvPr/>
        </p:nvSpPr>
        <p:spPr>
          <a:xfrm rot="-5500207">
            <a:off x="3412617" y="3531639"/>
            <a:ext cx="1402006" cy="1402006"/>
          </a:xfrm>
          <a:custGeom>
            <a:avLst/>
            <a:gdLst/>
            <a:ahLst/>
            <a:cxnLst/>
            <a:rect l="l" t="t" r="r" b="b"/>
            <a:pathLst>
              <a:path w="1402006" h="1402006">
                <a:moveTo>
                  <a:pt x="0" y="0"/>
                </a:moveTo>
                <a:lnTo>
                  <a:pt x="1402006" y="0"/>
                </a:lnTo>
                <a:lnTo>
                  <a:pt x="1402006" y="1402006"/>
                </a:lnTo>
                <a:lnTo>
                  <a:pt x="0" y="140200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16" name="Group 16"/>
          <p:cNvGrpSpPr/>
          <p:nvPr/>
        </p:nvGrpSpPr>
        <p:grpSpPr>
          <a:xfrm>
            <a:off x="5538191" y="4194400"/>
            <a:ext cx="7040819" cy="1199981"/>
            <a:chOff x="0" y="0"/>
            <a:chExt cx="2860316" cy="487489"/>
          </a:xfrm>
        </p:grpSpPr>
        <p:sp>
          <p:nvSpPr>
            <p:cNvPr id="17" name="Freeform 17"/>
            <p:cNvSpPr/>
            <p:nvPr/>
          </p:nvSpPr>
          <p:spPr>
            <a:xfrm>
              <a:off x="0" y="0"/>
              <a:ext cx="2860316" cy="487489"/>
            </a:xfrm>
            <a:custGeom>
              <a:avLst/>
              <a:gdLst/>
              <a:ahLst/>
              <a:cxnLst/>
              <a:rect l="l" t="t" r="r" b="b"/>
              <a:pathLst>
                <a:path w="2860316" h="487489">
                  <a:moveTo>
                    <a:pt x="2657116" y="0"/>
                  </a:moveTo>
                  <a:cubicBezTo>
                    <a:pt x="2769341" y="0"/>
                    <a:pt x="2860316" y="109128"/>
                    <a:pt x="2860316" y="243745"/>
                  </a:cubicBezTo>
                  <a:cubicBezTo>
                    <a:pt x="2860316" y="378361"/>
                    <a:pt x="2769341" y="487489"/>
                    <a:pt x="2657116" y="487489"/>
                  </a:cubicBezTo>
                  <a:lnTo>
                    <a:pt x="203200" y="487489"/>
                  </a:lnTo>
                  <a:cubicBezTo>
                    <a:pt x="90976" y="487489"/>
                    <a:pt x="0" y="378361"/>
                    <a:pt x="0" y="243745"/>
                  </a:cubicBezTo>
                  <a:cubicBezTo>
                    <a:pt x="0" y="109128"/>
                    <a:pt x="90976" y="0"/>
                    <a:pt x="203200" y="0"/>
                  </a:cubicBezTo>
                  <a:close/>
                </a:path>
              </a:pathLst>
            </a:custGeom>
            <a:solidFill>
              <a:srgbClr val="F2F2F2"/>
            </a:solidFill>
          </p:spPr>
        </p:sp>
        <p:sp>
          <p:nvSpPr>
            <p:cNvPr id="18" name="TextBox 18"/>
            <p:cNvSpPr txBox="1"/>
            <p:nvPr/>
          </p:nvSpPr>
          <p:spPr>
            <a:xfrm>
              <a:off x="0" y="-85725"/>
              <a:ext cx="2860316" cy="573214"/>
            </a:xfrm>
            <a:prstGeom prst="rect">
              <a:avLst/>
            </a:prstGeom>
          </p:spPr>
          <p:txBody>
            <a:bodyPr lIns="50800" tIns="50800" rIns="50800" bIns="50800" rtlCol="0" anchor="ctr"/>
            <a:lstStyle/>
            <a:p>
              <a:pPr algn="ctr">
                <a:lnSpc>
                  <a:spcPts val="6859"/>
                </a:lnSpc>
              </a:pPr>
              <a:endParaRPr/>
            </a:p>
          </p:txBody>
        </p:sp>
      </p:grpSp>
      <p:sp>
        <p:nvSpPr>
          <p:cNvPr id="19" name="Freeform 19"/>
          <p:cNvSpPr/>
          <p:nvPr/>
        </p:nvSpPr>
        <p:spPr>
          <a:xfrm rot="-5500207" flipH="1">
            <a:off x="13302578" y="3654686"/>
            <a:ext cx="1402006" cy="1402006"/>
          </a:xfrm>
          <a:custGeom>
            <a:avLst/>
            <a:gdLst/>
            <a:ahLst/>
            <a:cxnLst/>
            <a:rect l="l" t="t" r="r" b="b"/>
            <a:pathLst>
              <a:path w="1402006" h="1402006">
                <a:moveTo>
                  <a:pt x="1402006" y="0"/>
                </a:moveTo>
                <a:lnTo>
                  <a:pt x="0" y="0"/>
                </a:lnTo>
                <a:lnTo>
                  <a:pt x="0" y="1402006"/>
                </a:lnTo>
                <a:lnTo>
                  <a:pt x="1402006" y="1402006"/>
                </a:lnTo>
                <a:lnTo>
                  <a:pt x="140200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TextBox 20"/>
          <p:cNvSpPr txBox="1"/>
          <p:nvPr/>
        </p:nvSpPr>
        <p:spPr>
          <a:xfrm>
            <a:off x="3779825" y="127253"/>
            <a:ext cx="10557551" cy="4279901"/>
          </a:xfrm>
          <a:prstGeom prst="rect">
            <a:avLst/>
          </a:prstGeom>
        </p:spPr>
        <p:txBody>
          <a:bodyPr lIns="0" tIns="0" rIns="0" bIns="0" rtlCol="0" anchor="t">
            <a:spAutoFit/>
          </a:bodyPr>
          <a:lstStyle/>
          <a:p>
            <a:pPr algn="ctr">
              <a:lnSpc>
                <a:spcPts val="34999"/>
              </a:lnSpc>
            </a:pPr>
            <a:r>
              <a:rPr lang="en-US" sz="24999" b="1" spc="249">
                <a:solidFill>
                  <a:srgbClr val="1C7378"/>
                </a:solidFill>
                <a:latin typeface="Proxima Nova Bold"/>
                <a:ea typeface="Proxima Nova Bold"/>
                <a:cs typeface="Proxima Nova Bold"/>
                <a:sym typeface="Proxima Nova Bold"/>
              </a:rPr>
              <a:t>HELLO</a:t>
            </a:r>
          </a:p>
        </p:txBody>
      </p:sp>
      <p:sp>
        <p:nvSpPr>
          <p:cNvPr id="21" name="TextBox 21"/>
          <p:cNvSpPr txBox="1"/>
          <p:nvPr/>
        </p:nvSpPr>
        <p:spPr>
          <a:xfrm>
            <a:off x="9139238" y="4598352"/>
            <a:ext cx="9525" cy="1061720"/>
          </a:xfrm>
          <a:prstGeom prst="rect">
            <a:avLst/>
          </a:prstGeom>
        </p:spPr>
        <p:txBody>
          <a:bodyPr lIns="0" tIns="0" rIns="0" bIns="0" rtlCol="0" anchor="t">
            <a:spAutoFit/>
          </a:bodyPr>
          <a:lstStyle/>
          <a:p>
            <a:pPr algn="ctr">
              <a:lnSpc>
                <a:spcPts val="8499"/>
              </a:lnSpc>
              <a:spcBef>
                <a:spcPct val="0"/>
              </a:spcBef>
            </a:pPr>
            <a:endParaRPr/>
          </a:p>
        </p:txBody>
      </p:sp>
      <p:sp>
        <p:nvSpPr>
          <p:cNvPr id="22" name="TextBox 22"/>
          <p:cNvSpPr txBox="1"/>
          <p:nvPr/>
        </p:nvSpPr>
        <p:spPr>
          <a:xfrm>
            <a:off x="6536908" y="4364355"/>
            <a:ext cx="4946005" cy="712470"/>
          </a:xfrm>
          <a:prstGeom prst="rect">
            <a:avLst/>
          </a:prstGeom>
        </p:spPr>
        <p:txBody>
          <a:bodyPr lIns="0" tIns="0" rIns="0" bIns="0" rtlCol="0" anchor="t">
            <a:spAutoFit/>
          </a:bodyPr>
          <a:lstStyle/>
          <a:p>
            <a:pPr algn="ctr">
              <a:lnSpc>
                <a:spcPts val="5880"/>
              </a:lnSpc>
            </a:pPr>
            <a:r>
              <a:rPr lang="en-US" sz="4200">
                <a:solidFill>
                  <a:srgbClr val="1C7378"/>
                </a:solidFill>
                <a:latin typeface="Proxima Nova"/>
                <a:ea typeface="Proxima Nova"/>
                <a:cs typeface="Proxima Nova"/>
                <a:sym typeface="Proxima Nova"/>
              </a:rPr>
              <a:t>wellcome to  group 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49929" y="-194389"/>
            <a:ext cx="10079892" cy="10675779"/>
            <a:chOff x="0" y="0"/>
            <a:chExt cx="4369816" cy="4628144"/>
          </a:xfrm>
        </p:grpSpPr>
        <p:sp>
          <p:nvSpPr>
            <p:cNvPr id="3" name="Freeform 3"/>
            <p:cNvSpPr/>
            <p:nvPr/>
          </p:nvSpPr>
          <p:spPr>
            <a:xfrm>
              <a:off x="0" y="0"/>
              <a:ext cx="4369816" cy="4628144"/>
            </a:xfrm>
            <a:custGeom>
              <a:avLst/>
              <a:gdLst/>
              <a:ahLst/>
              <a:cxnLst/>
              <a:rect l="l" t="t" r="r" b="b"/>
              <a:pathLst>
                <a:path w="4369816" h="4628144">
                  <a:moveTo>
                    <a:pt x="0" y="0"/>
                  </a:moveTo>
                  <a:lnTo>
                    <a:pt x="4369816" y="0"/>
                  </a:lnTo>
                  <a:lnTo>
                    <a:pt x="4369816" y="4628144"/>
                  </a:lnTo>
                  <a:lnTo>
                    <a:pt x="0" y="4628144"/>
                  </a:lnTo>
                  <a:close/>
                </a:path>
              </a:pathLst>
            </a:custGeom>
            <a:solidFill>
              <a:srgbClr val="CAE7E4"/>
            </a:solidFill>
          </p:spPr>
        </p:sp>
      </p:grpSp>
      <p:sp>
        <p:nvSpPr>
          <p:cNvPr id="4" name="TextBox 4"/>
          <p:cNvSpPr txBox="1"/>
          <p:nvPr/>
        </p:nvSpPr>
        <p:spPr>
          <a:xfrm>
            <a:off x="422624" y="2673199"/>
            <a:ext cx="8200158" cy="5921831"/>
          </a:xfrm>
          <a:prstGeom prst="rect">
            <a:avLst/>
          </a:prstGeom>
        </p:spPr>
        <p:txBody>
          <a:bodyPr lIns="0" tIns="0" rIns="0" bIns="0" rtlCol="0" anchor="t">
            <a:spAutoFit/>
          </a:bodyPr>
          <a:lstStyle/>
          <a:p>
            <a:pPr algn="l">
              <a:lnSpc>
                <a:spcPts val="5924"/>
              </a:lnSpc>
            </a:pPr>
            <a:r>
              <a:rPr lang="en-US" sz="4232">
                <a:solidFill>
                  <a:srgbClr val="1C7378"/>
                </a:solidFill>
                <a:latin typeface="Proxima Nova"/>
                <a:ea typeface="Proxima Nova"/>
                <a:cs typeface="Proxima Nova"/>
                <a:sym typeface="Proxima Nova"/>
              </a:rPr>
              <a:t>Môi trường làm việc của nhóm nghề y tế chủ yếu tại bệnh viện, phòng khám, trạm y tế hoặc viện nghiên cứu. Đây là môi trường đòi hỏi kỷ luật, cẩn trọng, phối hợp nhóm tốt và chịu áp lực cao, có mức độ cạnh tranh nhất định để nâng cao chất lượng chuyên môn.</a:t>
            </a:r>
          </a:p>
        </p:txBody>
      </p:sp>
      <p:sp>
        <p:nvSpPr>
          <p:cNvPr id="5" name="Freeform 5"/>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377388" y="6976069"/>
            <a:ext cx="1763823" cy="3310931"/>
          </a:xfrm>
          <a:custGeom>
            <a:avLst/>
            <a:gdLst/>
            <a:ahLst/>
            <a:cxnLst/>
            <a:rect l="l" t="t" r="r" b="b"/>
            <a:pathLst>
              <a:path w="1763823" h="3310931">
                <a:moveTo>
                  <a:pt x="0" y="0"/>
                </a:moveTo>
                <a:lnTo>
                  <a:pt x="1763824" y="0"/>
                </a:lnTo>
                <a:lnTo>
                  <a:pt x="1763824" y="3310931"/>
                </a:lnTo>
                <a:lnTo>
                  <a:pt x="0" y="33109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TextBox 7"/>
          <p:cNvSpPr txBox="1"/>
          <p:nvPr/>
        </p:nvSpPr>
        <p:spPr>
          <a:xfrm>
            <a:off x="422624" y="521052"/>
            <a:ext cx="10214791" cy="2016483"/>
          </a:xfrm>
          <a:prstGeom prst="rect">
            <a:avLst/>
          </a:prstGeom>
        </p:spPr>
        <p:txBody>
          <a:bodyPr lIns="0" tIns="0" rIns="0" bIns="0" rtlCol="0" anchor="t">
            <a:spAutoFit/>
          </a:bodyPr>
          <a:lstStyle/>
          <a:p>
            <a:pPr algn="l">
              <a:lnSpc>
                <a:spcPts val="7947"/>
              </a:lnSpc>
            </a:pPr>
            <a:r>
              <a:rPr lang="en-US" sz="6358" b="1" i="1" spc="63">
                <a:solidFill>
                  <a:srgbClr val="1C7378"/>
                </a:solidFill>
                <a:latin typeface="Proxima Nova Bold Italics"/>
                <a:ea typeface="Proxima Nova Bold Italics"/>
                <a:cs typeface="Proxima Nova Bold Italics"/>
                <a:sym typeface="Proxima Nova Bold Italics"/>
              </a:rPr>
              <a:t>IV, MÔI TRƯỜNG LÀM VIỆC</a:t>
            </a:r>
          </a:p>
        </p:txBody>
      </p:sp>
      <p:sp>
        <p:nvSpPr>
          <p:cNvPr id="8" name="Freeform 8"/>
          <p:cNvSpPr/>
          <p:nvPr/>
        </p:nvSpPr>
        <p:spPr>
          <a:xfrm>
            <a:off x="10319974" y="374349"/>
            <a:ext cx="7158201" cy="4769151"/>
          </a:xfrm>
          <a:custGeom>
            <a:avLst/>
            <a:gdLst/>
            <a:ahLst/>
            <a:cxnLst/>
            <a:rect l="l" t="t" r="r" b="b"/>
            <a:pathLst>
              <a:path w="7158201" h="4769151">
                <a:moveTo>
                  <a:pt x="0" y="0"/>
                </a:moveTo>
                <a:lnTo>
                  <a:pt x="7158201" y="0"/>
                </a:lnTo>
                <a:lnTo>
                  <a:pt x="7158201" y="4769151"/>
                </a:lnTo>
                <a:lnTo>
                  <a:pt x="0" y="4769151"/>
                </a:lnTo>
                <a:lnTo>
                  <a:pt x="0" y="0"/>
                </a:lnTo>
                <a:close/>
              </a:path>
            </a:pathLst>
          </a:custGeom>
          <a:blipFill>
            <a:blip r:embed="rId6"/>
            <a:stretch>
              <a:fillRect/>
            </a:stretch>
          </a:blipFill>
        </p:spPr>
      </p:sp>
      <p:sp>
        <p:nvSpPr>
          <p:cNvPr id="9" name="Freeform 9"/>
          <p:cNvSpPr/>
          <p:nvPr/>
        </p:nvSpPr>
        <p:spPr>
          <a:xfrm rot="-5100000">
            <a:off x="14044739" y="-2063123"/>
            <a:ext cx="6429122" cy="6183646"/>
          </a:xfrm>
          <a:custGeom>
            <a:avLst/>
            <a:gdLst/>
            <a:ahLst/>
            <a:cxnLst/>
            <a:rect l="l" t="t" r="r" b="b"/>
            <a:pathLst>
              <a:path w="6429122" h="6183646">
                <a:moveTo>
                  <a:pt x="0" y="0"/>
                </a:moveTo>
                <a:lnTo>
                  <a:pt x="6429122" y="0"/>
                </a:lnTo>
                <a:lnTo>
                  <a:pt x="6429122" y="6183646"/>
                </a:lnTo>
                <a:lnTo>
                  <a:pt x="0" y="61836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a:off x="9829963" y="5616560"/>
            <a:ext cx="6172200" cy="4114800"/>
          </a:xfrm>
          <a:custGeom>
            <a:avLst/>
            <a:gdLst/>
            <a:ahLst/>
            <a:cxnLst/>
            <a:rect l="l" t="t" r="r" b="b"/>
            <a:pathLst>
              <a:path w="6172200" h="4114800">
                <a:moveTo>
                  <a:pt x="0" y="0"/>
                </a:moveTo>
                <a:lnTo>
                  <a:pt x="6172200" y="0"/>
                </a:lnTo>
                <a:lnTo>
                  <a:pt x="6172200" y="4114800"/>
                </a:lnTo>
                <a:lnTo>
                  <a:pt x="0" y="4114800"/>
                </a:lnTo>
                <a:lnTo>
                  <a:pt x="0" y="0"/>
                </a:lnTo>
                <a:close/>
              </a:path>
            </a:pathLst>
          </a:custGeom>
          <a:blipFill>
            <a:blip r:embed="rId9"/>
            <a:stretch>
              <a:fillRect/>
            </a:stretch>
          </a:blipFill>
        </p:spPr>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762745" y="5638039"/>
            <a:ext cx="24157024" cy="5003003"/>
            <a:chOff x="0" y="0"/>
            <a:chExt cx="10472508" cy="2168893"/>
          </a:xfrm>
        </p:grpSpPr>
        <p:sp>
          <p:nvSpPr>
            <p:cNvPr id="3" name="Freeform 3"/>
            <p:cNvSpPr/>
            <p:nvPr/>
          </p:nvSpPr>
          <p:spPr>
            <a:xfrm>
              <a:off x="0" y="0"/>
              <a:ext cx="10472508" cy="2168893"/>
            </a:xfrm>
            <a:custGeom>
              <a:avLst/>
              <a:gdLst/>
              <a:ahLst/>
              <a:cxnLst/>
              <a:rect l="l" t="t" r="r" b="b"/>
              <a:pathLst>
                <a:path w="10472508" h="2168893">
                  <a:moveTo>
                    <a:pt x="0" y="0"/>
                  </a:moveTo>
                  <a:lnTo>
                    <a:pt x="10472508" y="0"/>
                  </a:lnTo>
                  <a:lnTo>
                    <a:pt x="10472508" y="2168893"/>
                  </a:lnTo>
                  <a:lnTo>
                    <a:pt x="0" y="2168893"/>
                  </a:lnTo>
                  <a:close/>
                </a:path>
              </a:pathLst>
            </a:custGeom>
            <a:solidFill>
              <a:srgbClr val="CAE7E4"/>
            </a:solidFill>
          </p:spPr>
        </p:sp>
      </p:grpSp>
      <p:sp>
        <p:nvSpPr>
          <p:cNvPr id="4" name="Freeform 4"/>
          <p:cNvSpPr/>
          <p:nvPr/>
        </p:nvSpPr>
        <p:spPr>
          <a:xfrm rot="10500000">
            <a:off x="-2339335" y="7890921"/>
            <a:ext cx="5893518" cy="5732786"/>
          </a:xfrm>
          <a:custGeom>
            <a:avLst/>
            <a:gdLst/>
            <a:ahLst/>
            <a:cxnLst/>
            <a:rect l="l" t="t" r="r" b="b"/>
            <a:pathLst>
              <a:path w="5893518" h="5732786">
                <a:moveTo>
                  <a:pt x="0" y="0"/>
                </a:moveTo>
                <a:lnTo>
                  <a:pt x="5893518" y="0"/>
                </a:lnTo>
                <a:lnTo>
                  <a:pt x="5893518"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100000">
            <a:off x="14819493" y="-2463409"/>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454598" y="6029708"/>
            <a:ext cx="3378803" cy="4257292"/>
          </a:xfrm>
          <a:custGeom>
            <a:avLst/>
            <a:gdLst/>
            <a:ahLst/>
            <a:cxnLst/>
            <a:rect l="l" t="t" r="r" b="b"/>
            <a:pathLst>
              <a:path w="3378803" h="4257292">
                <a:moveTo>
                  <a:pt x="0" y="0"/>
                </a:moveTo>
                <a:lnTo>
                  <a:pt x="3378804" y="0"/>
                </a:lnTo>
                <a:lnTo>
                  <a:pt x="3378804" y="4257292"/>
                </a:lnTo>
                <a:lnTo>
                  <a:pt x="0" y="4257292"/>
                </a:lnTo>
                <a:lnTo>
                  <a:pt x="0" y="0"/>
                </a:lnTo>
                <a:close/>
              </a:path>
            </a:pathLst>
          </a:custGeom>
          <a:blipFill>
            <a:blip r:embed="rId6"/>
            <a:stretch>
              <a:fillRect/>
            </a:stretch>
          </a:blipFill>
        </p:spPr>
      </p:sp>
      <p:grpSp>
        <p:nvGrpSpPr>
          <p:cNvPr id="7" name="Group 7"/>
          <p:cNvGrpSpPr>
            <a:grpSpLocks noChangeAspect="1"/>
          </p:cNvGrpSpPr>
          <p:nvPr/>
        </p:nvGrpSpPr>
        <p:grpSpPr>
          <a:xfrm>
            <a:off x="1829233" y="5535169"/>
            <a:ext cx="5246370" cy="5246370"/>
            <a:chOff x="0" y="0"/>
            <a:chExt cx="8916670" cy="8916670"/>
          </a:xfrm>
        </p:grpSpPr>
        <p:sp>
          <p:nvSpPr>
            <p:cNvPr id="8" name="Freeform 8"/>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D4A87F"/>
            </a:solidFill>
          </p:spPr>
        </p:sp>
        <p:sp>
          <p:nvSpPr>
            <p:cNvPr id="9" name="Freeform 9"/>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7"/>
              <a:stretch>
                <a:fillRect l="-39285" r="-39285"/>
              </a:stretch>
            </a:blipFill>
          </p:spPr>
        </p:sp>
      </p:grpSp>
      <p:sp>
        <p:nvSpPr>
          <p:cNvPr id="10" name="Freeform 10"/>
          <p:cNvSpPr/>
          <p:nvPr/>
        </p:nvSpPr>
        <p:spPr>
          <a:xfrm>
            <a:off x="10923876" y="5638039"/>
            <a:ext cx="6335424" cy="4500367"/>
          </a:xfrm>
          <a:custGeom>
            <a:avLst/>
            <a:gdLst/>
            <a:ahLst/>
            <a:cxnLst/>
            <a:rect l="l" t="t" r="r" b="b"/>
            <a:pathLst>
              <a:path w="6335424" h="4500367">
                <a:moveTo>
                  <a:pt x="0" y="0"/>
                </a:moveTo>
                <a:lnTo>
                  <a:pt x="6335424" y="0"/>
                </a:lnTo>
                <a:lnTo>
                  <a:pt x="6335424" y="4500367"/>
                </a:lnTo>
                <a:lnTo>
                  <a:pt x="0" y="4500367"/>
                </a:lnTo>
                <a:lnTo>
                  <a:pt x="0" y="0"/>
                </a:lnTo>
                <a:close/>
              </a:path>
            </a:pathLst>
          </a:custGeom>
          <a:blipFill>
            <a:blip r:embed="rId8"/>
            <a:stretch>
              <a:fillRect l="-19555" r="-7292"/>
            </a:stretch>
          </a:blipFill>
        </p:spPr>
      </p:sp>
      <p:sp>
        <p:nvSpPr>
          <p:cNvPr id="11" name="TextBox 11"/>
          <p:cNvSpPr txBox="1"/>
          <p:nvPr/>
        </p:nvSpPr>
        <p:spPr>
          <a:xfrm>
            <a:off x="227335" y="159703"/>
            <a:ext cx="9617273" cy="1566544"/>
          </a:xfrm>
          <a:prstGeom prst="rect">
            <a:avLst/>
          </a:prstGeom>
        </p:spPr>
        <p:txBody>
          <a:bodyPr lIns="0" tIns="0" rIns="0" bIns="0" rtlCol="0" anchor="t">
            <a:spAutoFit/>
          </a:bodyPr>
          <a:lstStyle/>
          <a:p>
            <a:pPr algn="ctr">
              <a:lnSpc>
                <a:spcPts val="12880"/>
              </a:lnSpc>
            </a:pPr>
            <a:r>
              <a:rPr lang="en-US" sz="9200" b="1">
                <a:solidFill>
                  <a:srgbClr val="3B365F"/>
                </a:solidFill>
                <a:latin typeface="Noto Sans Bold"/>
                <a:ea typeface="Noto Sans Bold"/>
                <a:cs typeface="Noto Sans Bold"/>
                <a:sym typeface="Noto Sans Bold"/>
              </a:rPr>
              <a:t>V, Cơ sở đào tạo </a:t>
            </a:r>
          </a:p>
        </p:txBody>
      </p:sp>
      <p:sp>
        <p:nvSpPr>
          <p:cNvPr id="12" name="TextBox 12"/>
          <p:cNvSpPr txBox="1"/>
          <p:nvPr/>
        </p:nvSpPr>
        <p:spPr>
          <a:xfrm>
            <a:off x="0" y="1630997"/>
            <a:ext cx="18034054" cy="4254939"/>
          </a:xfrm>
          <a:prstGeom prst="rect">
            <a:avLst/>
          </a:prstGeom>
        </p:spPr>
        <p:txBody>
          <a:bodyPr lIns="0" tIns="0" rIns="0" bIns="0" rtlCol="0" anchor="t">
            <a:spAutoFit/>
          </a:bodyPr>
          <a:lstStyle/>
          <a:p>
            <a:pPr algn="just">
              <a:lnSpc>
                <a:spcPts val="4980"/>
              </a:lnSpc>
            </a:pPr>
            <a:r>
              <a:rPr lang="en-US" sz="3557">
                <a:solidFill>
                  <a:srgbClr val="3B365F"/>
                </a:solidFill>
                <a:latin typeface="Coco Gothic"/>
                <a:ea typeface="Coco Gothic"/>
                <a:cs typeface="Coco Gothic"/>
                <a:sym typeface="Coco Gothic"/>
              </a:rPr>
              <a:t>1. Đại học Y Hà Nội</a:t>
            </a:r>
          </a:p>
          <a:p>
            <a:pPr marL="768111" lvl="1" indent="-384055" algn="just">
              <a:lnSpc>
                <a:spcPts val="4980"/>
              </a:lnSpc>
              <a:buFont typeface="Arial"/>
              <a:buChar char="•"/>
            </a:pPr>
            <a:r>
              <a:rPr lang="en-US" sz="3557">
                <a:solidFill>
                  <a:srgbClr val="3B365F"/>
                </a:solidFill>
                <a:latin typeface="Coco Gothic"/>
                <a:ea typeface="Coco Gothic"/>
                <a:cs typeface="Coco Gothic"/>
                <a:sym typeface="Coco Gothic"/>
              </a:rPr>
              <a:t>Thành lập năm 1902, là trường Y hàng đầu cả nước.</a:t>
            </a:r>
          </a:p>
          <a:p>
            <a:pPr marL="768111" lvl="1" indent="-384055" algn="just">
              <a:lnSpc>
                <a:spcPts val="4980"/>
              </a:lnSpc>
              <a:buFont typeface="Arial"/>
              <a:buChar char="•"/>
            </a:pPr>
            <a:r>
              <a:rPr lang="en-US" sz="3557">
                <a:solidFill>
                  <a:srgbClr val="3B365F"/>
                </a:solidFill>
                <a:latin typeface="Coco Gothic"/>
                <a:ea typeface="Coco Gothic"/>
                <a:cs typeface="Coco Gothic"/>
                <a:sym typeface="Coco Gothic"/>
              </a:rPr>
              <a:t>Cơ sở vật chất hiện đại, khuôn viên rộng, có ký túc xá, thư viện, khu thực hành.</a:t>
            </a:r>
          </a:p>
          <a:p>
            <a:pPr marL="768111" lvl="1" indent="-384055" algn="just">
              <a:lnSpc>
                <a:spcPts val="4980"/>
              </a:lnSpc>
              <a:buFont typeface="Arial"/>
              <a:buChar char="•"/>
            </a:pPr>
            <a:r>
              <a:rPr lang="en-US" sz="3557">
                <a:solidFill>
                  <a:srgbClr val="3B365F"/>
                </a:solidFill>
                <a:latin typeface="Coco Gothic"/>
                <a:ea typeface="Coco Gothic"/>
                <a:cs typeface="Coco Gothic"/>
                <a:sym typeface="Coco Gothic"/>
              </a:rPr>
              <a:t>Ngành đào tạo: Y đa khoa, Y học cổ truyền, Răng – Hàm – Mặt, Dược học, Điều dưỡng, Xét nghiệm y học...</a:t>
            </a:r>
          </a:p>
          <a:p>
            <a:pPr marL="768111" lvl="1" indent="-384055" algn="just">
              <a:lnSpc>
                <a:spcPts val="4980"/>
              </a:lnSpc>
              <a:buFont typeface="Arial"/>
              <a:buChar char="•"/>
            </a:pPr>
            <a:r>
              <a:rPr lang="en-US" sz="3557">
                <a:solidFill>
                  <a:srgbClr val="3B365F"/>
                </a:solidFill>
                <a:latin typeface="Coco Gothic"/>
                <a:ea typeface="Coco Gothic"/>
                <a:cs typeface="Coco Gothic"/>
                <a:sym typeface="Coco Gothic"/>
              </a:rPr>
              <a:t> 📍 Địa chỉ: Số 1 Tôn Thất Tùng, Quận Đống Đa, Hà Nội.</a:t>
            </a:r>
          </a:p>
          <a:p>
            <a:pPr algn="just">
              <a:lnSpc>
                <a:spcPts val="3720"/>
              </a:lnSpc>
            </a:pPr>
            <a:endParaRPr lang="en-US" sz="3557">
              <a:solidFill>
                <a:srgbClr val="3B365F"/>
              </a:solidFill>
              <a:latin typeface="Coco Gothic"/>
              <a:ea typeface="Coco Gothic"/>
              <a:cs typeface="Coco Gothic"/>
              <a:sym typeface="Coco Gothic"/>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9309814" y="-117387"/>
            <a:ext cx="9199540" cy="10521774"/>
            <a:chOff x="0" y="0"/>
            <a:chExt cx="3988167" cy="4561380"/>
          </a:xfrm>
        </p:grpSpPr>
        <p:sp>
          <p:nvSpPr>
            <p:cNvPr id="3" name="Freeform 3"/>
            <p:cNvSpPr/>
            <p:nvPr/>
          </p:nvSpPr>
          <p:spPr>
            <a:xfrm>
              <a:off x="0" y="0"/>
              <a:ext cx="3988167" cy="4561380"/>
            </a:xfrm>
            <a:custGeom>
              <a:avLst/>
              <a:gdLst/>
              <a:ahLst/>
              <a:cxnLst/>
              <a:rect l="l" t="t" r="r" b="b"/>
              <a:pathLst>
                <a:path w="3988167" h="4561380">
                  <a:moveTo>
                    <a:pt x="0" y="0"/>
                  </a:moveTo>
                  <a:lnTo>
                    <a:pt x="3988167" y="0"/>
                  </a:lnTo>
                  <a:lnTo>
                    <a:pt x="3988167" y="4561380"/>
                  </a:lnTo>
                  <a:lnTo>
                    <a:pt x="0" y="4561380"/>
                  </a:lnTo>
                  <a:close/>
                </a:path>
              </a:pathLst>
            </a:custGeom>
            <a:solidFill>
              <a:srgbClr val="CAE7E4"/>
            </a:solidFill>
          </p:spPr>
        </p:sp>
      </p:grpSp>
      <p:sp>
        <p:nvSpPr>
          <p:cNvPr id="4" name="Freeform 4"/>
          <p:cNvSpPr/>
          <p:nvPr/>
        </p:nvSpPr>
        <p:spPr>
          <a:xfrm rot="7920000">
            <a:off x="14583594" y="8809914"/>
            <a:ext cx="5893518" cy="5732786"/>
          </a:xfrm>
          <a:custGeom>
            <a:avLst/>
            <a:gdLst/>
            <a:ahLst/>
            <a:cxnLst/>
            <a:rect l="l" t="t" r="r" b="b"/>
            <a:pathLst>
              <a:path w="5893518" h="5732786">
                <a:moveTo>
                  <a:pt x="0" y="0"/>
                </a:moveTo>
                <a:lnTo>
                  <a:pt x="5893518" y="0"/>
                </a:lnTo>
                <a:lnTo>
                  <a:pt x="5893518" y="5732787"/>
                </a:lnTo>
                <a:lnTo>
                  <a:pt x="0" y="57327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3900000">
            <a:off x="-3214561" y="-2836555"/>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7860131" y="171852"/>
            <a:ext cx="1421446" cy="2832591"/>
          </a:xfrm>
          <a:custGeom>
            <a:avLst/>
            <a:gdLst/>
            <a:ahLst/>
            <a:cxnLst/>
            <a:rect l="l" t="t" r="r" b="b"/>
            <a:pathLst>
              <a:path w="1421446" h="2832591">
                <a:moveTo>
                  <a:pt x="0" y="0"/>
                </a:moveTo>
                <a:lnTo>
                  <a:pt x="1421445" y="0"/>
                </a:lnTo>
                <a:lnTo>
                  <a:pt x="1421445" y="2832591"/>
                </a:lnTo>
                <a:lnTo>
                  <a:pt x="0" y="28325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5223712" y="255269"/>
            <a:ext cx="2607844" cy="2176364"/>
          </a:xfrm>
          <a:custGeom>
            <a:avLst/>
            <a:gdLst/>
            <a:ahLst/>
            <a:cxnLst/>
            <a:rect l="l" t="t" r="r" b="b"/>
            <a:pathLst>
              <a:path w="2607844" h="2176364">
                <a:moveTo>
                  <a:pt x="0" y="0"/>
                </a:moveTo>
                <a:lnTo>
                  <a:pt x="2607844" y="0"/>
                </a:lnTo>
                <a:lnTo>
                  <a:pt x="2607844" y="2176364"/>
                </a:lnTo>
                <a:lnTo>
                  <a:pt x="0" y="21763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495448" y="2857658"/>
            <a:ext cx="6032186" cy="3034583"/>
          </a:xfrm>
          <a:custGeom>
            <a:avLst/>
            <a:gdLst/>
            <a:ahLst/>
            <a:cxnLst/>
            <a:rect l="l" t="t" r="r" b="b"/>
            <a:pathLst>
              <a:path w="6032186" h="3034583">
                <a:moveTo>
                  <a:pt x="0" y="0"/>
                </a:moveTo>
                <a:lnTo>
                  <a:pt x="6032186" y="0"/>
                </a:lnTo>
                <a:lnTo>
                  <a:pt x="6032186" y="3034583"/>
                </a:lnTo>
                <a:lnTo>
                  <a:pt x="0" y="3034583"/>
                </a:lnTo>
                <a:lnTo>
                  <a:pt x="0" y="0"/>
                </a:lnTo>
                <a:close/>
              </a:path>
            </a:pathLst>
          </a:custGeom>
          <a:blipFill>
            <a:blip r:embed="rId10"/>
            <a:stretch>
              <a:fillRect t="-32279"/>
            </a:stretch>
          </a:blipFill>
        </p:spPr>
      </p:sp>
      <p:sp>
        <p:nvSpPr>
          <p:cNvPr id="9" name="Freeform 9"/>
          <p:cNvSpPr/>
          <p:nvPr/>
        </p:nvSpPr>
        <p:spPr>
          <a:xfrm>
            <a:off x="3123102" y="6318266"/>
            <a:ext cx="5686491" cy="3714149"/>
          </a:xfrm>
          <a:custGeom>
            <a:avLst/>
            <a:gdLst/>
            <a:ahLst/>
            <a:cxnLst/>
            <a:rect l="l" t="t" r="r" b="b"/>
            <a:pathLst>
              <a:path w="5686491" h="3714149">
                <a:moveTo>
                  <a:pt x="0" y="0"/>
                </a:moveTo>
                <a:lnTo>
                  <a:pt x="5686491" y="0"/>
                </a:lnTo>
                <a:lnTo>
                  <a:pt x="5686491" y="3714149"/>
                </a:lnTo>
                <a:lnTo>
                  <a:pt x="0" y="3714149"/>
                </a:lnTo>
                <a:lnTo>
                  <a:pt x="0" y="0"/>
                </a:lnTo>
                <a:close/>
              </a:path>
            </a:pathLst>
          </a:custGeom>
          <a:blipFill>
            <a:blip r:embed="rId11"/>
            <a:stretch>
              <a:fillRect/>
            </a:stretch>
          </a:blipFill>
        </p:spPr>
      </p:sp>
      <p:sp>
        <p:nvSpPr>
          <p:cNvPr id="10" name="TextBox 10"/>
          <p:cNvSpPr txBox="1"/>
          <p:nvPr/>
        </p:nvSpPr>
        <p:spPr>
          <a:xfrm>
            <a:off x="9581204" y="304192"/>
            <a:ext cx="8503549" cy="8266038"/>
          </a:xfrm>
          <a:prstGeom prst="rect">
            <a:avLst/>
          </a:prstGeom>
        </p:spPr>
        <p:txBody>
          <a:bodyPr lIns="0" tIns="0" rIns="0" bIns="0" rtlCol="0" anchor="t">
            <a:spAutoFit/>
          </a:bodyPr>
          <a:lstStyle/>
          <a:p>
            <a:pPr algn="just">
              <a:lnSpc>
                <a:spcPts val="5982"/>
              </a:lnSpc>
              <a:spcBef>
                <a:spcPct val="0"/>
              </a:spcBef>
            </a:pPr>
            <a:r>
              <a:rPr lang="en-US" sz="4272">
                <a:solidFill>
                  <a:srgbClr val="3B365F"/>
                </a:solidFill>
                <a:latin typeface="Proxima Nova"/>
                <a:ea typeface="Proxima Nova"/>
                <a:cs typeface="Proxima Nova"/>
                <a:sym typeface="Proxima Nova"/>
              </a:rPr>
              <a:t>2. Trung cấp Y Lào Cai</a:t>
            </a:r>
          </a:p>
          <a:p>
            <a:pPr algn="just">
              <a:lnSpc>
                <a:spcPts val="5982"/>
              </a:lnSpc>
              <a:spcBef>
                <a:spcPct val="0"/>
              </a:spcBef>
            </a:pPr>
            <a:r>
              <a:rPr lang="en-US" sz="4272">
                <a:solidFill>
                  <a:srgbClr val="3B365F"/>
                </a:solidFill>
                <a:latin typeface="Proxima Nova"/>
                <a:ea typeface="Proxima Nova"/>
                <a:cs typeface="Proxima Nova"/>
                <a:sym typeface="Proxima Nova"/>
              </a:rPr>
              <a:t>Đào tạo nguồn nhân lực y tế trình độ trung cấp chất lượng cao.</a:t>
            </a:r>
          </a:p>
          <a:p>
            <a:pPr algn="just">
              <a:lnSpc>
                <a:spcPts val="5982"/>
              </a:lnSpc>
              <a:spcBef>
                <a:spcPct val="0"/>
              </a:spcBef>
            </a:pPr>
            <a:r>
              <a:rPr lang="en-US" sz="4272">
                <a:solidFill>
                  <a:srgbClr val="3B365F"/>
                </a:solidFill>
                <a:latin typeface="Proxima Nova"/>
                <a:ea typeface="Proxima Nova"/>
                <a:cs typeface="Proxima Nova"/>
                <a:sym typeface="Proxima Nova"/>
              </a:rPr>
              <a:t>Ngành đào tạo: Dược sĩ, Y sĩ đa khoa, Điều dưỡng, Hộ sinh, Y học cổ truyền.</a:t>
            </a:r>
          </a:p>
          <a:p>
            <a:pPr algn="just">
              <a:lnSpc>
                <a:spcPts val="5982"/>
              </a:lnSpc>
              <a:spcBef>
                <a:spcPct val="0"/>
              </a:spcBef>
            </a:pPr>
            <a:r>
              <a:rPr lang="en-US" sz="4272">
                <a:solidFill>
                  <a:srgbClr val="3B365F"/>
                </a:solidFill>
                <a:latin typeface="Proxima Nova"/>
                <a:ea typeface="Proxima Nova"/>
                <a:cs typeface="Proxima Nova"/>
                <a:sym typeface="Proxima Nova"/>
              </a:rPr>
              <a:t>Cơ sở vật chất hiện đại, thường xuyên tổ chức hoạt động ngoại khóa, tình nguyện.</a:t>
            </a:r>
          </a:p>
          <a:p>
            <a:pPr algn="just">
              <a:lnSpc>
                <a:spcPts val="5982"/>
              </a:lnSpc>
              <a:spcBef>
                <a:spcPct val="0"/>
              </a:spcBef>
            </a:pPr>
            <a:r>
              <a:rPr lang="en-US" sz="4272">
                <a:solidFill>
                  <a:srgbClr val="3B365F"/>
                </a:solidFill>
                <a:latin typeface="Proxima Nova"/>
                <a:ea typeface="Proxima Nova"/>
                <a:cs typeface="Proxima Nova"/>
                <a:sym typeface="Proxima Nova"/>
              </a:rPr>
              <a:t> 📍 Địa chỉ: Phường Nam Cường, Thành phố Lào Cai, Tỉnh Lào Cai.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9846853" y="6727728"/>
            <a:ext cx="2167920" cy="3559272"/>
          </a:xfrm>
          <a:custGeom>
            <a:avLst/>
            <a:gdLst/>
            <a:ahLst/>
            <a:cxnLst/>
            <a:rect l="l" t="t" r="r" b="b"/>
            <a:pathLst>
              <a:path w="2167920" h="3559272">
                <a:moveTo>
                  <a:pt x="0" y="0"/>
                </a:moveTo>
                <a:lnTo>
                  <a:pt x="2167921" y="0"/>
                </a:lnTo>
                <a:lnTo>
                  <a:pt x="2167921" y="3559272"/>
                </a:lnTo>
                <a:lnTo>
                  <a:pt x="0" y="35592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94389" y="-222159"/>
            <a:ext cx="10041243" cy="10731318"/>
            <a:chOff x="0" y="0"/>
            <a:chExt cx="4353061" cy="4652221"/>
          </a:xfrm>
        </p:grpSpPr>
        <p:sp>
          <p:nvSpPr>
            <p:cNvPr id="4" name="Freeform 4"/>
            <p:cNvSpPr/>
            <p:nvPr/>
          </p:nvSpPr>
          <p:spPr>
            <a:xfrm>
              <a:off x="0" y="0"/>
              <a:ext cx="4353061" cy="4652221"/>
            </a:xfrm>
            <a:custGeom>
              <a:avLst/>
              <a:gdLst/>
              <a:ahLst/>
              <a:cxnLst/>
              <a:rect l="l" t="t" r="r" b="b"/>
              <a:pathLst>
                <a:path w="4353061" h="4652221">
                  <a:moveTo>
                    <a:pt x="0" y="0"/>
                  </a:moveTo>
                  <a:lnTo>
                    <a:pt x="4353061" y="0"/>
                  </a:lnTo>
                  <a:lnTo>
                    <a:pt x="4353061" y="4652221"/>
                  </a:lnTo>
                  <a:lnTo>
                    <a:pt x="0" y="4652221"/>
                  </a:lnTo>
                  <a:close/>
                </a:path>
              </a:pathLst>
            </a:custGeom>
            <a:solidFill>
              <a:srgbClr val="CAE7E4"/>
            </a:solidFill>
          </p:spPr>
        </p:sp>
      </p:grpSp>
      <p:sp>
        <p:nvSpPr>
          <p:cNvPr id="5" name="Freeform 5"/>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0478232" y="540054"/>
            <a:ext cx="6781068" cy="4526700"/>
          </a:xfrm>
          <a:custGeom>
            <a:avLst/>
            <a:gdLst/>
            <a:ahLst/>
            <a:cxnLst/>
            <a:rect l="l" t="t" r="r" b="b"/>
            <a:pathLst>
              <a:path w="6781068" h="4526700">
                <a:moveTo>
                  <a:pt x="0" y="0"/>
                </a:moveTo>
                <a:lnTo>
                  <a:pt x="6781068" y="0"/>
                </a:lnTo>
                <a:lnTo>
                  <a:pt x="6781068" y="4526700"/>
                </a:lnTo>
                <a:lnTo>
                  <a:pt x="0" y="4526700"/>
                </a:lnTo>
                <a:lnTo>
                  <a:pt x="0" y="0"/>
                </a:lnTo>
                <a:close/>
              </a:path>
            </a:pathLst>
          </a:custGeom>
          <a:blipFill>
            <a:blip r:embed="rId6"/>
            <a:stretch>
              <a:fillRect/>
            </a:stretch>
          </a:blipFill>
        </p:spPr>
      </p:sp>
      <p:sp>
        <p:nvSpPr>
          <p:cNvPr id="7" name="Freeform 7"/>
          <p:cNvSpPr/>
          <p:nvPr/>
        </p:nvSpPr>
        <p:spPr>
          <a:xfrm rot="-5100000">
            <a:off x="14375410" y="-2358441"/>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2138613" y="5569517"/>
            <a:ext cx="5451358" cy="3912342"/>
          </a:xfrm>
          <a:custGeom>
            <a:avLst/>
            <a:gdLst/>
            <a:ahLst/>
            <a:cxnLst/>
            <a:rect l="l" t="t" r="r" b="b"/>
            <a:pathLst>
              <a:path w="5451358" h="3912342">
                <a:moveTo>
                  <a:pt x="0" y="0"/>
                </a:moveTo>
                <a:lnTo>
                  <a:pt x="5451358" y="0"/>
                </a:lnTo>
                <a:lnTo>
                  <a:pt x="5451358" y="3912342"/>
                </a:lnTo>
                <a:lnTo>
                  <a:pt x="0" y="3912342"/>
                </a:lnTo>
                <a:lnTo>
                  <a:pt x="0" y="0"/>
                </a:lnTo>
                <a:close/>
              </a:path>
            </a:pathLst>
          </a:custGeom>
          <a:blipFill>
            <a:blip r:embed="rId9"/>
            <a:stretch>
              <a:fillRect/>
            </a:stretch>
          </a:blipFill>
        </p:spPr>
      </p:sp>
      <p:sp>
        <p:nvSpPr>
          <p:cNvPr id="9" name="TextBox 9"/>
          <p:cNvSpPr txBox="1"/>
          <p:nvPr/>
        </p:nvSpPr>
        <p:spPr>
          <a:xfrm>
            <a:off x="740061" y="1000125"/>
            <a:ext cx="8403939" cy="1061720"/>
          </a:xfrm>
          <a:prstGeom prst="rect">
            <a:avLst/>
          </a:prstGeom>
        </p:spPr>
        <p:txBody>
          <a:bodyPr lIns="0" tIns="0" rIns="0" bIns="0" rtlCol="0" anchor="t">
            <a:spAutoFit/>
          </a:bodyPr>
          <a:lstStyle/>
          <a:p>
            <a:pPr algn="l">
              <a:lnSpc>
                <a:spcPts val="8499"/>
              </a:lnSpc>
            </a:pPr>
            <a:r>
              <a:rPr lang="en-US" sz="6799" b="1" spc="67">
                <a:solidFill>
                  <a:srgbClr val="1C7378"/>
                </a:solidFill>
                <a:latin typeface="Proxima Nova Bold"/>
                <a:ea typeface="Proxima Nova Bold"/>
                <a:cs typeface="Proxima Nova Bold"/>
                <a:sym typeface="Proxima Nova Bold"/>
              </a:rPr>
              <a:t>=&gt; KẾT LUẬN</a:t>
            </a:r>
          </a:p>
        </p:txBody>
      </p:sp>
      <p:sp>
        <p:nvSpPr>
          <p:cNvPr id="10" name="TextBox 10"/>
          <p:cNvSpPr txBox="1"/>
          <p:nvPr/>
        </p:nvSpPr>
        <p:spPr>
          <a:xfrm>
            <a:off x="0" y="2294745"/>
            <a:ext cx="9446366" cy="5477343"/>
          </a:xfrm>
          <a:prstGeom prst="rect">
            <a:avLst/>
          </a:prstGeom>
        </p:spPr>
        <p:txBody>
          <a:bodyPr lIns="0" tIns="0" rIns="0" bIns="0" rtlCol="0" anchor="t">
            <a:spAutoFit/>
          </a:bodyPr>
          <a:lstStyle/>
          <a:p>
            <a:pPr marL="847548" lvl="1" indent="-423774" algn="l">
              <a:lnSpc>
                <a:spcPts val="5495"/>
              </a:lnSpc>
              <a:buFont typeface="Arial"/>
              <a:buChar char="•"/>
            </a:pPr>
            <a:r>
              <a:rPr lang="en-US" sz="3925">
                <a:solidFill>
                  <a:srgbClr val="1C7378"/>
                </a:solidFill>
                <a:latin typeface="Proxima Nova"/>
                <a:ea typeface="Proxima Nova"/>
                <a:cs typeface="Proxima Nova"/>
                <a:sym typeface="Proxima Nova"/>
              </a:rPr>
              <a:t>Ngành y tế giữ vai trò quan trọng trong chăm sóc sức khỏe con người. Dù môi trường làm việc áp lực và đòi hỏi cao, nhưng đây là nghề giàu ý nghĩa, cần kiến thức vững vàng, tinh thần trách nhiệm và lòng nhân ái. Với sự phát triển của khoa học – công nghệ, cơ hội việc làm trong ngành ngày càng rộng mở.</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9144000" y="-117387"/>
            <a:ext cx="9365354" cy="10521774"/>
            <a:chOff x="0" y="0"/>
            <a:chExt cx="4060051" cy="4561380"/>
          </a:xfrm>
        </p:grpSpPr>
        <p:sp>
          <p:nvSpPr>
            <p:cNvPr id="3" name="Freeform 3"/>
            <p:cNvSpPr/>
            <p:nvPr/>
          </p:nvSpPr>
          <p:spPr>
            <a:xfrm>
              <a:off x="0" y="0"/>
              <a:ext cx="4060051" cy="4561380"/>
            </a:xfrm>
            <a:custGeom>
              <a:avLst/>
              <a:gdLst/>
              <a:ahLst/>
              <a:cxnLst/>
              <a:rect l="l" t="t" r="r" b="b"/>
              <a:pathLst>
                <a:path w="4060051" h="4561380">
                  <a:moveTo>
                    <a:pt x="0" y="0"/>
                  </a:moveTo>
                  <a:lnTo>
                    <a:pt x="4060051" y="0"/>
                  </a:lnTo>
                  <a:lnTo>
                    <a:pt x="4060051" y="4561380"/>
                  </a:lnTo>
                  <a:lnTo>
                    <a:pt x="0" y="4561380"/>
                  </a:lnTo>
                  <a:close/>
                </a:path>
              </a:pathLst>
            </a:custGeom>
            <a:solidFill>
              <a:srgbClr val="CAE7E4"/>
            </a:solidFill>
          </p:spPr>
        </p:sp>
      </p:grpSp>
      <p:sp>
        <p:nvSpPr>
          <p:cNvPr id="4" name="Freeform 4"/>
          <p:cNvSpPr/>
          <p:nvPr/>
        </p:nvSpPr>
        <p:spPr>
          <a:xfrm rot="78320">
            <a:off x="461369" y="2439953"/>
            <a:ext cx="8446998" cy="8324132"/>
          </a:xfrm>
          <a:custGeom>
            <a:avLst/>
            <a:gdLst/>
            <a:ahLst/>
            <a:cxnLst/>
            <a:rect l="l" t="t" r="r" b="b"/>
            <a:pathLst>
              <a:path w="8446998" h="8324132">
                <a:moveTo>
                  <a:pt x="0" y="0"/>
                </a:moveTo>
                <a:lnTo>
                  <a:pt x="8446998" y="0"/>
                </a:lnTo>
                <a:lnTo>
                  <a:pt x="8446998" y="8324132"/>
                </a:lnTo>
                <a:lnTo>
                  <a:pt x="0" y="832413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7920000">
            <a:off x="14275594" y="8369075"/>
            <a:ext cx="5893518" cy="5732786"/>
          </a:xfrm>
          <a:custGeom>
            <a:avLst/>
            <a:gdLst/>
            <a:ahLst/>
            <a:cxnLst/>
            <a:rect l="l" t="t" r="r" b="b"/>
            <a:pathLst>
              <a:path w="5893518" h="5732786">
                <a:moveTo>
                  <a:pt x="0" y="0"/>
                </a:moveTo>
                <a:lnTo>
                  <a:pt x="5893518" y="0"/>
                </a:lnTo>
                <a:lnTo>
                  <a:pt x="5893518" y="5732786"/>
                </a:lnTo>
                <a:lnTo>
                  <a:pt x="0" y="573278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3900000">
            <a:off x="-3214561" y="-2836555"/>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9770142" y="742950"/>
            <a:ext cx="7248525" cy="7523512"/>
          </a:xfrm>
          <a:prstGeom prst="rect">
            <a:avLst/>
          </a:prstGeom>
        </p:spPr>
        <p:txBody>
          <a:bodyPr lIns="0" tIns="0" rIns="0" bIns="0" rtlCol="0" anchor="t">
            <a:spAutoFit/>
          </a:bodyPr>
          <a:lstStyle/>
          <a:p>
            <a:pPr algn="ctr">
              <a:lnSpc>
                <a:spcPts val="20018"/>
              </a:lnSpc>
              <a:spcBef>
                <a:spcPct val="0"/>
              </a:spcBef>
            </a:pPr>
            <a:r>
              <a:rPr lang="en-US" sz="14298">
                <a:solidFill>
                  <a:srgbClr val="1C7378"/>
                </a:solidFill>
                <a:latin typeface="TT Moons"/>
                <a:ea typeface="TT Moons"/>
                <a:cs typeface="TT Moons"/>
                <a:sym typeface="TT Moons"/>
              </a:rPr>
              <a:t>Goodbye and see you again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94389" y="-194389"/>
            <a:ext cx="9851465" cy="10648009"/>
            <a:chOff x="0" y="0"/>
            <a:chExt cx="4270789" cy="4616105"/>
          </a:xfrm>
        </p:grpSpPr>
        <p:sp>
          <p:nvSpPr>
            <p:cNvPr id="3" name="Freeform 3"/>
            <p:cNvSpPr/>
            <p:nvPr/>
          </p:nvSpPr>
          <p:spPr>
            <a:xfrm>
              <a:off x="0" y="0"/>
              <a:ext cx="4270789" cy="4616105"/>
            </a:xfrm>
            <a:custGeom>
              <a:avLst/>
              <a:gdLst/>
              <a:ahLst/>
              <a:cxnLst/>
              <a:rect l="l" t="t" r="r" b="b"/>
              <a:pathLst>
                <a:path w="4270789" h="4616105">
                  <a:moveTo>
                    <a:pt x="0" y="0"/>
                  </a:moveTo>
                  <a:lnTo>
                    <a:pt x="4270789" y="0"/>
                  </a:lnTo>
                  <a:lnTo>
                    <a:pt x="4270789" y="4616105"/>
                  </a:lnTo>
                  <a:lnTo>
                    <a:pt x="0" y="4616105"/>
                  </a:lnTo>
                  <a:close/>
                </a:path>
              </a:pathLst>
            </a:custGeom>
            <a:solidFill>
              <a:srgbClr val="B8E1F1"/>
            </a:solidFill>
          </p:spPr>
        </p:sp>
      </p:grpSp>
      <p:sp>
        <p:nvSpPr>
          <p:cNvPr id="4" name="TextBox 4"/>
          <p:cNvSpPr txBox="1"/>
          <p:nvPr/>
        </p:nvSpPr>
        <p:spPr>
          <a:xfrm>
            <a:off x="275054" y="2407603"/>
            <a:ext cx="9382021" cy="6028691"/>
          </a:xfrm>
          <a:prstGeom prst="rect">
            <a:avLst/>
          </a:prstGeom>
        </p:spPr>
        <p:txBody>
          <a:bodyPr lIns="0" tIns="0" rIns="0" bIns="0" rtlCol="0" anchor="t">
            <a:spAutoFit/>
          </a:bodyPr>
          <a:lstStyle/>
          <a:p>
            <a:pPr algn="l">
              <a:lnSpc>
                <a:spcPts val="6859"/>
              </a:lnSpc>
            </a:pPr>
            <a:r>
              <a:rPr lang="en-US" sz="4899">
                <a:solidFill>
                  <a:srgbClr val="1C7378"/>
                </a:solidFill>
                <a:latin typeface="Proxima Nova"/>
                <a:ea typeface="Proxima Nova"/>
                <a:cs typeface="Proxima Nova"/>
                <a:sym typeface="Proxima Nova"/>
              </a:rPr>
              <a:t>1, Nguyễn Mai Linh (nhóm trưởng): thiết kế slide, thuyết trình</a:t>
            </a:r>
          </a:p>
          <a:p>
            <a:pPr algn="l">
              <a:lnSpc>
                <a:spcPts val="6859"/>
              </a:lnSpc>
            </a:pPr>
            <a:r>
              <a:rPr lang="en-US" sz="4899">
                <a:solidFill>
                  <a:srgbClr val="1C7378"/>
                </a:solidFill>
                <a:latin typeface="Proxima Nova"/>
                <a:ea typeface="Proxima Nova"/>
                <a:cs typeface="Proxima Nova"/>
                <a:sym typeface="Proxima Nova"/>
              </a:rPr>
              <a:t>2, Nguyễn Thùy Linh: cung cấp thông tin, thuyết trình</a:t>
            </a:r>
          </a:p>
          <a:p>
            <a:pPr algn="l">
              <a:lnSpc>
                <a:spcPts val="6859"/>
              </a:lnSpc>
            </a:pPr>
            <a:r>
              <a:rPr lang="en-US" sz="4899">
                <a:solidFill>
                  <a:srgbClr val="1C7378"/>
                </a:solidFill>
                <a:latin typeface="Proxima Nova"/>
                <a:ea typeface="Proxima Nova"/>
                <a:cs typeface="Proxima Nova"/>
                <a:sym typeface="Proxima Nova"/>
              </a:rPr>
              <a:t>3, Vũ Trà Mi: cung cấp thông tin</a:t>
            </a:r>
          </a:p>
          <a:p>
            <a:pPr algn="l">
              <a:lnSpc>
                <a:spcPts val="6859"/>
              </a:lnSpc>
            </a:pPr>
            <a:r>
              <a:rPr lang="en-US" sz="4899">
                <a:solidFill>
                  <a:srgbClr val="1C7378"/>
                </a:solidFill>
                <a:latin typeface="Proxima Nova"/>
                <a:ea typeface="Proxima Nova"/>
                <a:cs typeface="Proxima Nova"/>
                <a:sym typeface="Proxima Nova"/>
              </a:rPr>
              <a:t>4, Ngô Gia Huy: cung cấp thông tin</a:t>
            </a:r>
          </a:p>
        </p:txBody>
      </p:sp>
      <p:sp>
        <p:nvSpPr>
          <p:cNvPr id="5" name="Freeform 5"/>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rot="-5100000">
            <a:off x="14819493" y="-2463409"/>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657075" y="1941890"/>
            <a:ext cx="8830408" cy="7661843"/>
          </a:xfrm>
          <a:custGeom>
            <a:avLst/>
            <a:gdLst/>
            <a:ahLst/>
            <a:cxnLst/>
            <a:rect l="l" t="t" r="r" b="b"/>
            <a:pathLst>
              <a:path w="8830408" h="7661843">
                <a:moveTo>
                  <a:pt x="0" y="0"/>
                </a:moveTo>
                <a:lnTo>
                  <a:pt x="8830408" y="0"/>
                </a:lnTo>
                <a:lnTo>
                  <a:pt x="8830408" y="7661842"/>
                </a:lnTo>
                <a:lnTo>
                  <a:pt x="0" y="76618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275054" y="580790"/>
            <a:ext cx="8335786" cy="1565275"/>
          </a:xfrm>
          <a:prstGeom prst="rect">
            <a:avLst/>
          </a:prstGeom>
        </p:spPr>
        <p:txBody>
          <a:bodyPr lIns="0" tIns="0" rIns="0" bIns="0" rtlCol="0" anchor="t">
            <a:spAutoFit/>
          </a:bodyPr>
          <a:lstStyle/>
          <a:p>
            <a:pPr algn="l">
              <a:lnSpc>
                <a:spcPts val="12499"/>
              </a:lnSpc>
            </a:pPr>
            <a:r>
              <a:rPr lang="en-US" sz="9999" b="1" i="1" spc="99">
                <a:solidFill>
                  <a:srgbClr val="1C7378"/>
                </a:solidFill>
                <a:latin typeface="Proxima Nova Bold Italics"/>
                <a:ea typeface="Proxima Nova Bold Italics"/>
                <a:cs typeface="Proxima Nova Bold Italics"/>
                <a:sym typeface="Proxima Nova Bold Italics"/>
              </a:rPr>
              <a:t>THÀNH VIÊN: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rot="-3900000">
            <a:off x="-2608281" y="-3645778"/>
            <a:ext cx="7273962" cy="6996229"/>
          </a:xfrm>
          <a:custGeom>
            <a:avLst/>
            <a:gdLst/>
            <a:ahLst/>
            <a:cxnLst/>
            <a:rect l="l" t="t" r="r" b="b"/>
            <a:pathLst>
              <a:path w="7273962" h="6996229">
                <a:moveTo>
                  <a:pt x="0" y="0"/>
                </a:moveTo>
                <a:lnTo>
                  <a:pt x="7273962" y="0"/>
                </a:lnTo>
                <a:lnTo>
                  <a:pt x="7273962" y="6996229"/>
                </a:lnTo>
                <a:lnTo>
                  <a:pt x="0" y="6996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4200000">
            <a:off x="16059811" y="-2627313"/>
            <a:ext cx="6462252" cy="6286009"/>
          </a:xfrm>
          <a:custGeom>
            <a:avLst/>
            <a:gdLst/>
            <a:ahLst/>
            <a:cxnLst/>
            <a:rect l="l" t="t" r="r" b="b"/>
            <a:pathLst>
              <a:path w="6462252" h="6286009">
                <a:moveTo>
                  <a:pt x="0" y="0"/>
                </a:moveTo>
                <a:lnTo>
                  <a:pt x="6462252" y="0"/>
                </a:lnTo>
                <a:lnTo>
                  <a:pt x="6462252" y="6286009"/>
                </a:lnTo>
                <a:lnTo>
                  <a:pt x="0" y="62860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3007784" y="1364577"/>
            <a:ext cx="12224584" cy="1620808"/>
          </a:xfrm>
          <a:prstGeom prst="rect">
            <a:avLst/>
          </a:prstGeom>
        </p:spPr>
        <p:txBody>
          <a:bodyPr lIns="0" tIns="0" rIns="0" bIns="0" rtlCol="0" anchor="t">
            <a:spAutoFit/>
          </a:bodyPr>
          <a:lstStyle/>
          <a:p>
            <a:pPr algn="l">
              <a:lnSpc>
                <a:spcPts val="12818"/>
              </a:lnSpc>
            </a:pPr>
            <a:r>
              <a:rPr lang="en-US" sz="10254" spc="102">
                <a:solidFill>
                  <a:srgbClr val="1C7378"/>
                </a:solidFill>
                <a:latin typeface="Yeseva One"/>
                <a:ea typeface="Yeseva One"/>
                <a:cs typeface="Yeseva One"/>
                <a:sym typeface="Yeseva One"/>
              </a:rPr>
              <a:t>NHÓM NGHỀ: Y TẾ</a:t>
            </a:r>
          </a:p>
        </p:txBody>
      </p:sp>
      <p:sp>
        <p:nvSpPr>
          <p:cNvPr id="5" name="TextBox 5"/>
          <p:cNvSpPr txBox="1"/>
          <p:nvPr/>
        </p:nvSpPr>
        <p:spPr>
          <a:xfrm>
            <a:off x="0" y="2813935"/>
            <a:ext cx="7269214" cy="1543050"/>
          </a:xfrm>
          <a:prstGeom prst="rect">
            <a:avLst/>
          </a:prstGeom>
        </p:spPr>
        <p:txBody>
          <a:bodyPr lIns="0" tIns="0" rIns="0" bIns="0" rtlCol="0" anchor="t">
            <a:spAutoFit/>
          </a:bodyPr>
          <a:lstStyle/>
          <a:p>
            <a:pPr algn="ctr">
              <a:lnSpc>
                <a:spcPts val="12599"/>
              </a:lnSpc>
            </a:pPr>
            <a:r>
              <a:rPr lang="en-US" sz="9000">
                <a:solidFill>
                  <a:srgbClr val="1C7378"/>
                </a:solidFill>
                <a:latin typeface="Yeseva One"/>
                <a:ea typeface="Yeseva One"/>
                <a:cs typeface="Yeseva One"/>
                <a:sym typeface="Yeseva One"/>
              </a:rPr>
              <a:t>*Nội dung:</a:t>
            </a:r>
          </a:p>
        </p:txBody>
      </p:sp>
      <p:sp>
        <p:nvSpPr>
          <p:cNvPr id="6" name="TextBox 6"/>
          <p:cNvSpPr txBox="1"/>
          <p:nvPr/>
        </p:nvSpPr>
        <p:spPr>
          <a:xfrm>
            <a:off x="416956" y="4261735"/>
            <a:ext cx="11036644" cy="6487311"/>
          </a:xfrm>
          <a:prstGeom prst="rect">
            <a:avLst/>
          </a:prstGeom>
        </p:spPr>
        <p:txBody>
          <a:bodyPr lIns="0" tIns="0" rIns="0" bIns="0" rtlCol="0" anchor="t">
            <a:spAutoFit/>
          </a:bodyPr>
          <a:lstStyle/>
          <a:p>
            <a:pPr algn="l">
              <a:lnSpc>
                <a:spcPts val="6368"/>
              </a:lnSpc>
            </a:pPr>
            <a:r>
              <a:rPr lang="en-US" sz="4548" b="1">
                <a:solidFill>
                  <a:srgbClr val="1C7378"/>
                </a:solidFill>
                <a:latin typeface="DejaVu Serif Bold"/>
                <a:ea typeface="DejaVu Serif Bold"/>
                <a:cs typeface="DejaVu Serif Bold"/>
                <a:sym typeface="DejaVu Serif Bold"/>
              </a:rPr>
              <a:t>I, Khái quát về nhóm nghề y tế</a:t>
            </a:r>
          </a:p>
          <a:p>
            <a:pPr algn="l">
              <a:lnSpc>
                <a:spcPts val="6368"/>
              </a:lnSpc>
            </a:pPr>
            <a:r>
              <a:rPr lang="en-US" sz="4548" b="1">
                <a:solidFill>
                  <a:srgbClr val="1C7378"/>
                </a:solidFill>
                <a:latin typeface="DejaVu Serif Bold"/>
                <a:ea typeface="DejaVu Serif Bold"/>
                <a:cs typeface="DejaVu Serif Bold"/>
                <a:sym typeface="DejaVu Serif Bold"/>
              </a:rPr>
              <a:t>II,Yêu cầu đối với cá nhân</a:t>
            </a:r>
          </a:p>
          <a:p>
            <a:pPr algn="l">
              <a:lnSpc>
                <a:spcPts val="6368"/>
              </a:lnSpc>
            </a:pPr>
            <a:r>
              <a:rPr lang="en-US" sz="4548" b="1">
                <a:solidFill>
                  <a:srgbClr val="1C7378"/>
                </a:solidFill>
                <a:latin typeface="DejaVu Serif Bold"/>
                <a:ea typeface="DejaVu Serif Bold"/>
                <a:cs typeface="DejaVu Serif Bold"/>
                <a:sym typeface="DejaVu Serif Bold"/>
              </a:rPr>
              <a:t>III, Cơ hội việc làm và xu hướng phát triển</a:t>
            </a:r>
          </a:p>
          <a:p>
            <a:pPr algn="l">
              <a:lnSpc>
                <a:spcPts val="6368"/>
              </a:lnSpc>
            </a:pPr>
            <a:r>
              <a:rPr lang="en-US" sz="4548" b="1">
                <a:solidFill>
                  <a:srgbClr val="1C7378"/>
                </a:solidFill>
                <a:latin typeface="DejaVu Serif Bold"/>
                <a:ea typeface="DejaVu Serif Bold"/>
                <a:cs typeface="DejaVu Serif Bold"/>
                <a:sym typeface="DejaVu Serif Bold"/>
              </a:rPr>
              <a:t>IV, Môi trường làm việc</a:t>
            </a:r>
          </a:p>
          <a:p>
            <a:pPr algn="l">
              <a:lnSpc>
                <a:spcPts val="6368"/>
              </a:lnSpc>
            </a:pPr>
            <a:r>
              <a:rPr lang="en-US" sz="4548" b="1">
                <a:solidFill>
                  <a:srgbClr val="1C7378"/>
                </a:solidFill>
                <a:latin typeface="DejaVu Serif Bold"/>
                <a:ea typeface="DejaVu Serif Bold"/>
                <a:cs typeface="DejaVu Serif Bold"/>
                <a:sym typeface="DejaVu Serif Bold"/>
              </a:rPr>
              <a:t>V, Địa chỉ đào tạo</a:t>
            </a:r>
          </a:p>
          <a:p>
            <a:pPr algn="l">
              <a:lnSpc>
                <a:spcPts val="6368"/>
              </a:lnSpc>
            </a:pPr>
            <a:r>
              <a:rPr lang="en-US" sz="4548" b="1">
                <a:solidFill>
                  <a:srgbClr val="1C7378"/>
                </a:solidFill>
                <a:latin typeface="DejaVu Serif Bold"/>
                <a:ea typeface="DejaVu Serif Bold"/>
                <a:cs typeface="DejaVu Serif Bold"/>
                <a:sym typeface="DejaVu Serif Bold"/>
              </a:rPr>
              <a:t>=&gt; Kết luận </a:t>
            </a:r>
          </a:p>
          <a:p>
            <a:pPr algn="l">
              <a:lnSpc>
                <a:spcPts val="6368"/>
              </a:lnSpc>
            </a:pPr>
            <a:endParaRPr lang="en-US" sz="4548" b="1">
              <a:solidFill>
                <a:srgbClr val="1C7378"/>
              </a:solidFill>
              <a:latin typeface="DejaVu Serif Bold"/>
              <a:ea typeface="DejaVu Serif Bold"/>
              <a:cs typeface="DejaVu Serif Bold"/>
              <a:sym typeface="DejaVu Serif Bold"/>
            </a:endParaRPr>
          </a:p>
        </p:txBody>
      </p:sp>
      <p:sp>
        <p:nvSpPr>
          <p:cNvPr id="7" name="Freeform 7"/>
          <p:cNvSpPr/>
          <p:nvPr/>
        </p:nvSpPr>
        <p:spPr>
          <a:xfrm>
            <a:off x="12610245" y="5745125"/>
            <a:ext cx="6033891" cy="4541875"/>
          </a:xfrm>
          <a:custGeom>
            <a:avLst/>
            <a:gdLst/>
            <a:ahLst/>
            <a:cxnLst/>
            <a:rect l="l" t="t" r="r" b="b"/>
            <a:pathLst>
              <a:path w="6033891" h="4541875">
                <a:moveTo>
                  <a:pt x="0" y="0"/>
                </a:moveTo>
                <a:lnTo>
                  <a:pt x="6033891" y="0"/>
                </a:lnTo>
                <a:lnTo>
                  <a:pt x="6033891" y="4541875"/>
                </a:lnTo>
                <a:lnTo>
                  <a:pt x="0" y="45418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94389" y="-222159"/>
            <a:ext cx="11696906" cy="10731318"/>
            <a:chOff x="0" y="0"/>
            <a:chExt cx="5070821" cy="4652221"/>
          </a:xfrm>
        </p:grpSpPr>
        <p:sp>
          <p:nvSpPr>
            <p:cNvPr id="3" name="Freeform 3"/>
            <p:cNvSpPr/>
            <p:nvPr/>
          </p:nvSpPr>
          <p:spPr>
            <a:xfrm>
              <a:off x="0" y="0"/>
              <a:ext cx="5070821" cy="4652221"/>
            </a:xfrm>
            <a:custGeom>
              <a:avLst/>
              <a:gdLst/>
              <a:ahLst/>
              <a:cxnLst/>
              <a:rect l="l" t="t" r="r" b="b"/>
              <a:pathLst>
                <a:path w="5070821" h="4652221">
                  <a:moveTo>
                    <a:pt x="0" y="0"/>
                  </a:moveTo>
                  <a:lnTo>
                    <a:pt x="5070821" y="0"/>
                  </a:lnTo>
                  <a:lnTo>
                    <a:pt x="5070821" y="4652221"/>
                  </a:lnTo>
                  <a:lnTo>
                    <a:pt x="0" y="4652221"/>
                  </a:lnTo>
                  <a:close/>
                </a:path>
              </a:pathLst>
            </a:custGeom>
            <a:solidFill>
              <a:srgbClr val="CAE7E4"/>
            </a:solidFill>
          </p:spPr>
        </p:sp>
      </p:grpSp>
      <p:sp>
        <p:nvSpPr>
          <p:cNvPr id="4" name="Freeform 4"/>
          <p:cNvSpPr/>
          <p:nvPr/>
        </p:nvSpPr>
        <p:spPr>
          <a:xfrm rot="10500000">
            <a:off x="-2524136" y="8908692"/>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100000">
            <a:off x="14819493" y="-2463409"/>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1502516" y="1686855"/>
            <a:ext cx="2831624" cy="7584706"/>
          </a:xfrm>
          <a:custGeom>
            <a:avLst/>
            <a:gdLst/>
            <a:ahLst/>
            <a:cxnLst/>
            <a:rect l="l" t="t" r="r" b="b"/>
            <a:pathLst>
              <a:path w="2831624" h="7584706">
                <a:moveTo>
                  <a:pt x="0" y="0"/>
                </a:moveTo>
                <a:lnTo>
                  <a:pt x="2831624" y="0"/>
                </a:lnTo>
                <a:lnTo>
                  <a:pt x="2831624" y="7584706"/>
                </a:lnTo>
                <a:lnTo>
                  <a:pt x="0" y="7584706"/>
                </a:lnTo>
                <a:lnTo>
                  <a:pt x="0" y="0"/>
                </a:lnTo>
                <a:close/>
              </a:path>
            </a:pathLst>
          </a:custGeom>
          <a:blipFill>
            <a:blip r:embed="rId6"/>
            <a:stretch>
              <a:fillRect/>
            </a:stretch>
          </a:blipFill>
        </p:spPr>
      </p:sp>
      <p:sp>
        <p:nvSpPr>
          <p:cNvPr id="7" name="Freeform 7"/>
          <p:cNvSpPr/>
          <p:nvPr/>
        </p:nvSpPr>
        <p:spPr>
          <a:xfrm flipH="1">
            <a:off x="15989803" y="1686855"/>
            <a:ext cx="2044251" cy="7462992"/>
          </a:xfrm>
          <a:custGeom>
            <a:avLst/>
            <a:gdLst/>
            <a:ahLst/>
            <a:cxnLst/>
            <a:rect l="l" t="t" r="r" b="b"/>
            <a:pathLst>
              <a:path w="2044251" h="7462992">
                <a:moveTo>
                  <a:pt x="2044251" y="0"/>
                </a:moveTo>
                <a:lnTo>
                  <a:pt x="0" y="0"/>
                </a:lnTo>
                <a:lnTo>
                  <a:pt x="0" y="7462992"/>
                </a:lnTo>
                <a:lnTo>
                  <a:pt x="2044251" y="7462992"/>
                </a:lnTo>
                <a:lnTo>
                  <a:pt x="2044251"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13956250" y="1434710"/>
            <a:ext cx="2467691" cy="7823590"/>
          </a:xfrm>
          <a:custGeom>
            <a:avLst/>
            <a:gdLst/>
            <a:ahLst/>
            <a:cxnLst/>
            <a:rect l="l" t="t" r="r" b="b"/>
            <a:pathLst>
              <a:path w="2467691" h="7823590">
                <a:moveTo>
                  <a:pt x="0" y="0"/>
                </a:moveTo>
                <a:lnTo>
                  <a:pt x="2467691" y="0"/>
                </a:lnTo>
                <a:lnTo>
                  <a:pt x="2467691" y="7823590"/>
                </a:lnTo>
                <a:lnTo>
                  <a:pt x="0" y="7823590"/>
                </a:lnTo>
                <a:lnTo>
                  <a:pt x="0" y="0"/>
                </a:lnTo>
                <a:close/>
              </a:path>
            </a:pathLst>
          </a:custGeom>
          <a:blipFill>
            <a:blip r:embed="rId9"/>
            <a:stretch>
              <a:fillRect/>
            </a:stretch>
          </a:blipFill>
        </p:spPr>
      </p:sp>
      <p:sp>
        <p:nvSpPr>
          <p:cNvPr id="9" name="TextBox 9"/>
          <p:cNvSpPr txBox="1"/>
          <p:nvPr/>
        </p:nvSpPr>
        <p:spPr>
          <a:xfrm>
            <a:off x="-646801" y="-35314"/>
            <a:ext cx="12149317" cy="2588231"/>
          </a:xfrm>
          <a:prstGeom prst="rect">
            <a:avLst/>
          </a:prstGeom>
        </p:spPr>
        <p:txBody>
          <a:bodyPr lIns="0" tIns="0" rIns="0" bIns="0" rtlCol="0" anchor="t">
            <a:spAutoFit/>
          </a:bodyPr>
          <a:lstStyle/>
          <a:p>
            <a:pPr algn="ctr">
              <a:lnSpc>
                <a:spcPts val="10352"/>
              </a:lnSpc>
            </a:pPr>
            <a:r>
              <a:rPr lang="en-US" sz="7394">
                <a:solidFill>
                  <a:srgbClr val="1C7378"/>
                </a:solidFill>
                <a:latin typeface="Yeseva One"/>
                <a:ea typeface="Yeseva One"/>
                <a:cs typeface="Yeseva One"/>
                <a:sym typeface="Yeseva One"/>
              </a:rPr>
              <a:t>I, Khái quát về nhóm nghề y tế</a:t>
            </a:r>
          </a:p>
        </p:txBody>
      </p:sp>
      <p:sp>
        <p:nvSpPr>
          <p:cNvPr id="10" name="TextBox 10"/>
          <p:cNvSpPr txBox="1"/>
          <p:nvPr/>
        </p:nvSpPr>
        <p:spPr>
          <a:xfrm>
            <a:off x="184800" y="2673267"/>
            <a:ext cx="10974816" cy="7042508"/>
          </a:xfrm>
          <a:prstGeom prst="rect">
            <a:avLst/>
          </a:prstGeom>
        </p:spPr>
        <p:txBody>
          <a:bodyPr lIns="0" tIns="0" rIns="0" bIns="0" rtlCol="0" anchor="t">
            <a:spAutoFit/>
          </a:bodyPr>
          <a:lstStyle/>
          <a:p>
            <a:pPr algn="just">
              <a:lnSpc>
                <a:spcPts val="6299"/>
              </a:lnSpc>
            </a:pPr>
            <a:r>
              <a:rPr lang="en-US" sz="4500" b="1">
                <a:solidFill>
                  <a:srgbClr val="1C7378"/>
                </a:solidFill>
                <a:latin typeface="DejaVu Serif Bold"/>
                <a:ea typeface="DejaVu Serif Bold"/>
                <a:cs typeface="DejaVu Serif Bold"/>
                <a:sym typeface="DejaVu Serif Bold"/>
              </a:rPr>
              <a:t>1,khái quát về y tế:</a:t>
            </a:r>
          </a:p>
          <a:p>
            <a:pPr algn="just">
              <a:lnSpc>
                <a:spcPts val="4860"/>
              </a:lnSpc>
            </a:pPr>
            <a:endParaRPr lang="en-US" sz="4500" b="1">
              <a:solidFill>
                <a:srgbClr val="1C7378"/>
              </a:solidFill>
              <a:latin typeface="DejaVu Serif Bold"/>
              <a:ea typeface="DejaVu Serif Bold"/>
              <a:cs typeface="DejaVu Serif Bold"/>
              <a:sym typeface="DejaVu Serif Bold"/>
            </a:endParaRPr>
          </a:p>
          <a:p>
            <a:pPr algn="just">
              <a:lnSpc>
                <a:spcPts val="4900"/>
              </a:lnSpc>
            </a:pPr>
            <a:r>
              <a:rPr lang="en-US" sz="3500" b="1">
                <a:solidFill>
                  <a:srgbClr val="1C7378"/>
                </a:solidFill>
                <a:latin typeface="DejaVu Serif Bold"/>
                <a:ea typeface="DejaVu Serif Bold"/>
                <a:cs typeface="DejaVu Serif Bold"/>
                <a:sym typeface="DejaVu Serif Bold"/>
              </a:rPr>
              <a:t> </a:t>
            </a:r>
            <a:r>
              <a:rPr lang="en-US" sz="3500">
                <a:solidFill>
                  <a:srgbClr val="1C7378"/>
                </a:solidFill>
                <a:latin typeface="DejaVu Serif" panose="020B0604020202020204" charset="0"/>
                <a:ea typeface="DejaVu Serif" panose="020B0604020202020204" charset="0"/>
                <a:cs typeface="DejaVu Serif" panose="020B0604020202020204" charset="0"/>
                <a:sym typeface="DejaVu Serif Bold"/>
              </a:rPr>
              <a:t>Y tế là lĩnh vực khoa học và hệ thống xã hội thiết yếu, đảm nhiệm việc phòng bệnh, chăm sóc và phục hồi sức khỏe con người.</a:t>
            </a:r>
          </a:p>
          <a:p>
            <a:pPr algn="just">
              <a:lnSpc>
                <a:spcPts val="4900"/>
              </a:lnSpc>
            </a:pPr>
            <a:r>
              <a:rPr lang="en-US" sz="3500">
                <a:solidFill>
                  <a:srgbClr val="1C7378"/>
                </a:solidFill>
                <a:latin typeface="DejaVu Serif" panose="020B0604020202020204" charset="0"/>
                <a:ea typeface="DejaVu Serif" panose="020B0604020202020204" charset="0"/>
                <a:cs typeface="DejaVu Serif" panose="020B0604020202020204" charset="0"/>
                <a:sym typeface="DejaVu Serif Bold"/>
              </a:rPr>
              <a:t> </a:t>
            </a:r>
          </a:p>
          <a:p>
            <a:pPr algn="just">
              <a:lnSpc>
                <a:spcPts val="4900"/>
              </a:lnSpc>
            </a:pPr>
            <a:r>
              <a:rPr lang="en-US" sz="3500">
                <a:solidFill>
                  <a:srgbClr val="1C7378"/>
                </a:solidFill>
                <a:latin typeface="DejaVu Serif" panose="020B0604020202020204" charset="0"/>
                <a:ea typeface="DejaVu Serif" panose="020B0604020202020204" charset="0"/>
                <a:cs typeface="DejaVu Serif" panose="020B0604020202020204" charset="0"/>
                <a:sym typeface="DejaVu Serif Bold"/>
              </a:rPr>
              <a:t>Nhóm ngành Y tế (hay Sức khỏe) gồm nhiều chuyên ngành như y học, dược học, điều dưỡng… hướng tới mục tiêu bảo vệ và nâng cao sức khỏe cộng đồng.</a:t>
            </a:r>
          </a:p>
          <a:p>
            <a:pPr algn="just">
              <a:lnSpc>
                <a:spcPts val="4860"/>
              </a:lnSpc>
            </a:pPr>
            <a:endParaRPr lang="en-US" sz="3500" b="1">
              <a:solidFill>
                <a:srgbClr val="1C7378"/>
              </a:solidFill>
              <a:latin typeface="DejaVu Serif Bold"/>
              <a:ea typeface="DejaVu Serif Bold"/>
              <a:cs typeface="DejaVu Serif Bold"/>
              <a:sym typeface="DejaVu Serif 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49929" y="-194389"/>
            <a:ext cx="12328165" cy="10675779"/>
            <a:chOff x="0" y="0"/>
            <a:chExt cx="5344483" cy="4628144"/>
          </a:xfrm>
        </p:grpSpPr>
        <p:sp>
          <p:nvSpPr>
            <p:cNvPr id="3" name="Freeform 3"/>
            <p:cNvSpPr/>
            <p:nvPr/>
          </p:nvSpPr>
          <p:spPr>
            <a:xfrm>
              <a:off x="0" y="0"/>
              <a:ext cx="5344483" cy="4628144"/>
            </a:xfrm>
            <a:custGeom>
              <a:avLst/>
              <a:gdLst/>
              <a:ahLst/>
              <a:cxnLst/>
              <a:rect l="l" t="t" r="r" b="b"/>
              <a:pathLst>
                <a:path w="5344483" h="4628144">
                  <a:moveTo>
                    <a:pt x="0" y="0"/>
                  </a:moveTo>
                  <a:lnTo>
                    <a:pt x="5344483" y="0"/>
                  </a:lnTo>
                  <a:lnTo>
                    <a:pt x="5344483" y="4628144"/>
                  </a:lnTo>
                  <a:lnTo>
                    <a:pt x="0" y="4628144"/>
                  </a:lnTo>
                  <a:close/>
                </a:path>
              </a:pathLst>
            </a:custGeom>
            <a:solidFill>
              <a:srgbClr val="CAE7E4"/>
            </a:solidFill>
          </p:spPr>
        </p:sp>
      </p:grpSp>
      <p:sp>
        <p:nvSpPr>
          <p:cNvPr id="4" name="TextBox 4"/>
          <p:cNvSpPr txBox="1"/>
          <p:nvPr/>
        </p:nvSpPr>
        <p:spPr>
          <a:xfrm>
            <a:off x="117773" y="1659730"/>
            <a:ext cx="11592760" cy="8211035"/>
          </a:xfrm>
          <a:prstGeom prst="rect">
            <a:avLst/>
          </a:prstGeom>
        </p:spPr>
        <p:txBody>
          <a:bodyPr lIns="0" tIns="0" rIns="0" bIns="0" rtlCol="0" anchor="t">
            <a:spAutoFit/>
          </a:bodyPr>
          <a:lstStyle/>
          <a:p>
            <a:pPr algn="l">
              <a:lnSpc>
                <a:spcPts val="5897"/>
              </a:lnSpc>
            </a:pPr>
            <a:r>
              <a:rPr lang="en-US" sz="4212">
                <a:solidFill>
                  <a:srgbClr val="1C7378"/>
                </a:solidFill>
                <a:latin typeface="DejaVu Serif"/>
                <a:ea typeface="DejaVu Serif"/>
                <a:cs typeface="DejaVu Serif"/>
                <a:sym typeface="DejaVu Serif"/>
              </a:rPr>
              <a:t>Công việc chính của ngành Y tế cụ thể gồm:</a:t>
            </a:r>
          </a:p>
          <a:p>
            <a:pPr marL="909412" lvl="1" indent="-454706" algn="l">
              <a:lnSpc>
                <a:spcPts val="5897"/>
              </a:lnSpc>
              <a:buAutoNum type="arabicPeriod"/>
            </a:pPr>
            <a:r>
              <a:rPr lang="en-US" sz="4212">
                <a:solidFill>
                  <a:srgbClr val="1C7378"/>
                </a:solidFill>
                <a:latin typeface="DejaVu Serif"/>
                <a:ea typeface="DejaVu Serif"/>
                <a:cs typeface="DejaVu Serif"/>
                <a:sym typeface="DejaVu Serif"/>
              </a:rPr>
              <a:t>Khám, chẩn đoán và điều trị: Xác định tình trạng sức khỏe, nguyên nhân gây bệnh và áp dụng biện pháp điều trị phù hợp.</a:t>
            </a:r>
          </a:p>
          <a:p>
            <a:pPr marL="909412" lvl="1" indent="-454706" algn="l">
              <a:lnSpc>
                <a:spcPts val="5897"/>
              </a:lnSpc>
              <a:buAutoNum type="arabicPeriod"/>
            </a:pPr>
            <a:r>
              <a:rPr lang="en-US" sz="4212">
                <a:solidFill>
                  <a:srgbClr val="1C7378"/>
                </a:solidFill>
                <a:latin typeface="DejaVu Serif"/>
                <a:ea typeface="DejaVu Serif"/>
                <a:cs typeface="DejaVu Serif"/>
                <a:sym typeface="DejaVu Serif"/>
              </a:rPr>
              <a:t>Theo dõi và đánh giá: Giám sát tiến trình điều trị, điều chỉnh phác đồ đảm bảo hiệu quả và an toàn cho bệnh nhân.</a:t>
            </a:r>
          </a:p>
          <a:p>
            <a:pPr algn="l">
              <a:lnSpc>
                <a:spcPts val="5197"/>
              </a:lnSpc>
            </a:pPr>
            <a:endParaRPr lang="en-US" sz="4212">
              <a:solidFill>
                <a:srgbClr val="1C7378"/>
              </a:solidFill>
              <a:latin typeface="DejaVu Serif"/>
              <a:ea typeface="DejaVu Serif"/>
              <a:cs typeface="DejaVu Serif"/>
              <a:sym typeface="DejaVu Serif"/>
            </a:endParaRPr>
          </a:p>
          <a:p>
            <a:pPr algn="l">
              <a:lnSpc>
                <a:spcPts val="525"/>
              </a:lnSpc>
            </a:pPr>
            <a:endParaRPr lang="en-US" sz="4212">
              <a:solidFill>
                <a:srgbClr val="1C7378"/>
              </a:solidFill>
              <a:latin typeface="DejaVu Serif"/>
              <a:ea typeface="DejaVu Serif"/>
              <a:cs typeface="DejaVu Serif"/>
              <a:sym typeface="DejaVu Serif"/>
            </a:endParaRPr>
          </a:p>
        </p:txBody>
      </p:sp>
      <p:sp>
        <p:nvSpPr>
          <p:cNvPr id="5" name="Freeform 5"/>
          <p:cNvSpPr/>
          <p:nvPr/>
        </p:nvSpPr>
        <p:spPr>
          <a:xfrm rot="-5100000">
            <a:off x="14938363" y="-1511280"/>
            <a:ext cx="6297748" cy="6057288"/>
          </a:xfrm>
          <a:custGeom>
            <a:avLst/>
            <a:gdLst/>
            <a:ahLst/>
            <a:cxnLst/>
            <a:rect l="l" t="t" r="r" b="b"/>
            <a:pathLst>
              <a:path w="6297748" h="6057288">
                <a:moveTo>
                  <a:pt x="0" y="0"/>
                </a:moveTo>
                <a:lnTo>
                  <a:pt x="6297748" y="0"/>
                </a:lnTo>
                <a:lnTo>
                  <a:pt x="6297748" y="6057288"/>
                </a:lnTo>
                <a:lnTo>
                  <a:pt x="0" y="60572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2553194" y="1395094"/>
            <a:ext cx="4484962" cy="3018523"/>
          </a:xfrm>
          <a:custGeom>
            <a:avLst/>
            <a:gdLst/>
            <a:ahLst/>
            <a:cxnLst/>
            <a:rect l="l" t="t" r="r" b="b"/>
            <a:pathLst>
              <a:path w="4484962" h="3018523">
                <a:moveTo>
                  <a:pt x="0" y="0"/>
                </a:moveTo>
                <a:lnTo>
                  <a:pt x="4484963" y="0"/>
                </a:lnTo>
                <a:lnTo>
                  <a:pt x="4484963" y="3018524"/>
                </a:lnTo>
                <a:lnTo>
                  <a:pt x="0" y="3018524"/>
                </a:lnTo>
                <a:lnTo>
                  <a:pt x="0" y="0"/>
                </a:lnTo>
                <a:close/>
              </a:path>
            </a:pathLst>
          </a:custGeom>
          <a:blipFill>
            <a:blip r:embed="rId4"/>
            <a:stretch>
              <a:fillRect l="-5031" r="-5031" b="-8954"/>
            </a:stretch>
          </a:blipFill>
        </p:spPr>
      </p:sp>
      <p:grpSp>
        <p:nvGrpSpPr>
          <p:cNvPr id="7" name="Group 7"/>
          <p:cNvGrpSpPr>
            <a:grpSpLocks noChangeAspect="1"/>
          </p:cNvGrpSpPr>
          <p:nvPr/>
        </p:nvGrpSpPr>
        <p:grpSpPr>
          <a:xfrm>
            <a:off x="13041630" y="5040630"/>
            <a:ext cx="5246370" cy="5246370"/>
            <a:chOff x="0" y="0"/>
            <a:chExt cx="8916670" cy="8916670"/>
          </a:xfrm>
        </p:grpSpPr>
        <p:sp>
          <p:nvSpPr>
            <p:cNvPr id="8" name="Freeform 8"/>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90C0E0"/>
            </a:solidFill>
          </p:spPr>
        </p:sp>
        <p:sp>
          <p:nvSpPr>
            <p:cNvPr id="9" name="Freeform 9"/>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5"/>
              <a:stretch>
                <a:fillRect l="-25000" r="-25000"/>
              </a:stretch>
            </a:blipFill>
          </p:spPr>
        </p:sp>
      </p:grpSp>
      <p:sp>
        <p:nvSpPr>
          <p:cNvPr id="10" name="TextBox 10"/>
          <p:cNvSpPr txBox="1"/>
          <p:nvPr/>
        </p:nvSpPr>
        <p:spPr>
          <a:xfrm>
            <a:off x="0" y="-171450"/>
            <a:ext cx="11520182" cy="1566544"/>
          </a:xfrm>
          <a:prstGeom prst="rect">
            <a:avLst/>
          </a:prstGeom>
        </p:spPr>
        <p:txBody>
          <a:bodyPr lIns="0" tIns="0" rIns="0" bIns="0" rtlCol="0" anchor="t">
            <a:spAutoFit/>
          </a:bodyPr>
          <a:lstStyle/>
          <a:p>
            <a:pPr algn="ctr">
              <a:lnSpc>
                <a:spcPts val="12880"/>
              </a:lnSpc>
            </a:pPr>
            <a:r>
              <a:rPr lang="en-US" sz="9200" b="1">
                <a:solidFill>
                  <a:srgbClr val="1C7378"/>
                </a:solidFill>
                <a:latin typeface="Noto Sans Bold"/>
                <a:ea typeface="Noto Sans Bold"/>
                <a:cs typeface="Noto Sans Bold"/>
                <a:sym typeface="Noto Sans Bold"/>
              </a:rPr>
              <a:t>2, Công việc chính</a:t>
            </a:r>
          </a:p>
        </p:txBody>
      </p:sp>
      <p:sp>
        <p:nvSpPr>
          <p:cNvPr id="11" name="Freeform 11"/>
          <p:cNvSpPr/>
          <p:nvPr/>
        </p:nvSpPr>
        <p:spPr>
          <a:xfrm rot="-5100000">
            <a:off x="15073439" y="-1696729"/>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194389" y="-194389"/>
            <a:ext cx="9851465" cy="10648009"/>
            <a:chOff x="0" y="0"/>
            <a:chExt cx="4270789" cy="4616105"/>
          </a:xfrm>
        </p:grpSpPr>
        <p:sp>
          <p:nvSpPr>
            <p:cNvPr id="3" name="Freeform 3"/>
            <p:cNvSpPr/>
            <p:nvPr/>
          </p:nvSpPr>
          <p:spPr>
            <a:xfrm>
              <a:off x="0" y="0"/>
              <a:ext cx="4270789" cy="4616105"/>
            </a:xfrm>
            <a:custGeom>
              <a:avLst/>
              <a:gdLst/>
              <a:ahLst/>
              <a:cxnLst/>
              <a:rect l="l" t="t" r="r" b="b"/>
              <a:pathLst>
                <a:path w="4270789" h="4616105">
                  <a:moveTo>
                    <a:pt x="0" y="0"/>
                  </a:moveTo>
                  <a:lnTo>
                    <a:pt x="4270789" y="0"/>
                  </a:lnTo>
                  <a:lnTo>
                    <a:pt x="4270789" y="4616105"/>
                  </a:lnTo>
                  <a:lnTo>
                    <a:pt x="0" y="4616105"/>
                  </a:lnTo>
                  <a:close/>
                </a:path>
              </a:pathLst>
            </a:custGeom>
            <a:solidFill>
              <a:srgbClr val="CAE7E4"/>
            </a:solidFill>
          </p:spPr>
        </p:sp>
      </p:grpSp>
      <p:sp>
        <p:nvSpPr>
          <p:cNvPr id="4" name="TextBox 4"/>
          <p:cNvSpPr txBox="1"/>
          <p:nvPr/>
        </p:nvSpPr>
        <p:spPr>
          <a:xfrm>
            <a:off x="422624" y="594765"/>
            <a:ext cx="9380746" cy="8163828"/>
          </a:xfrm>
          <a:prstGeom prst="rect">
            <a:avLst/>
          </a:prstGeom>
        </p:spPr>
        <p:txBody>
          <a:bodyPr lIns="0" tIns="0" rIns="0" bIns="0" rtlCol="0" anchor="t">
            <a:spAutoFit/>
          </a:bodyPr>
          <a:lstStyle/>
          <a:p>
            <a:pPr algn="l">
              <a:lnSpc>
                <a:spcPts val="7247"/>
              </a:lnSpc>
            </a:pPr>
            <a:r>
              <a:rPr lang="en-US" sz="5176">
                <a:solidFill>
                  <a:srgbClr val="1C7378"/>
                </a:solidFill>
                <a:latin typeface="Proxima Nova"/>
                <a:ea typeface="Proxima Nova"/>
                <a:cs typeface="Proxima Nova"/>
                <a:sym typeface="Proxima Nova"/>
              </a:rPr>
              <a:t>3. Phòng bệnh và chăm sóc sức khỏe: Tổ chức tiêm chủng, tuyên truyền, tư vấn lối sống lành mạnh.</a:t>
            </a:r>
          </a:p>
          <a:p>
            <a:pPr algn="l">
              <a:lnSpc>
                <a:spcPts val="7247"/>
              </a:lnSpc>
            </a:pPr>
            <a:r>
              <a:rPr lang="en-US" sz="5176">
                <a:solidFill>
                  <a:srgbClr val="1C7378"/>
                </a:solidFill>
                <a:latin typeface="Proxima Nova"/>
                <a:ea typeface="Proxima Nova"/>
                <a:cs typeface="Proxima Nova"/>
                <a:sym typeface="Proxima Nova"/>
              </a:rPr>
              <a:t>4. Nghiên cứu và phát triển: Ứng dụng tiến bộ khoa học để cải thiện phương pháp điều trị, quản lý sức khỏe cộng đồng.</a:t>
            </a:r>
          </a:p>
          <a:p>
            <a:pPr algn="l">
              <a:lnSpc>
                <a:spcPts val="7247"/>
              </a:lnSpc>
            </a:pPr>
            <a:endParaRPr lang="en-US" sz="5176">
              <a:solidFill>
                <a:srgbClr val="1C7378"/>
              </a:solidFill>
              <a:latin typeface="Proxima Nova"/>
              <a:ea typeface="Proxima Nova"/>
              <a:cs typeface="Proxima Nova"/>
              <a:sym typeface="Proxima Nova"/>
            </a:endParaRPr>
          </a:p>
        </p:txBody>
      </p:sp>
      <p:sp>
        <p:nvSpPr>
          <p:cNvPr id="5" name="Freeform 5"/>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0342062" y="-194389"/>
            <a:ext cx="7945938" cy="7877566"/>
          </a:xfrm>
          <a:custGeom>
            <a:avLst/>
            <a:gdLst/>
            <a:ahLst/>
            <a:cxnLst/>
            <a:rect l="l" t="t" r="r" b="b"/>
            <a:pathLst>
              <a:path w="7945938" h="7877566">
                <a:moveTo>
                  <a:pt x="0" y="0"/>
                </a:moveTo>
                <a:lnTo>
                  <a:pt x="7945938" y="0"/>
                </a:lnTo>
                <a:lnTo>
                  <a:pt x="7945938" y="7877565"/>
                </a:lnTo>
                <a:lnTo>
                  <a:pt x="0" y="7877565"/>
                </a:lnTo>
                <a:lnTo>
                  <a:pt x="0" y="0"/>
                </a:lnTo>
                <a:close/>
              </a:path>
            </a:pathLst>
          </a:custGeom>
          <a:blipFill>
            <a:blip r:embed="rId4"/>
            <a:stretch>
              <a:fillRect l="-10488" r="-8241"/>
            </a:stretch>
          </a:blipFill>
        </p:spPr>
      </p:sp>
      <p:sp>
        <p:nvSpPr>
          <p:cNvPr id="7" name="Freeform 7"/>
          <p:cNvSpPr/>
          <p:nvPr/>
        </p:nvSpPr>
        <p:spPr>
          <a:xfrm flipH="1">
            <a:off x="9421716" y="7683176"/>
            <a:ext cx="2794662" cy="4034289"/>
          </a:xfrm>
          <a:custGeom>
            <a:avLst/>
            <a:gdLst/>
            <a:ahLst/>
            <a:cxnLst/>
            <a:rect l="l" t="t" r="r" b="b"/>
            <a:pathLst>
              <a:path w="2794662" h="4034289">
                <a:moveTo>
                  <a:pt x="2794662" y="0"/>
                </a:moveTo>
                <a:lnTo>
                  <a:pt x="0" y="0"/>
                </a:lnTo>
                <a:lnTo>
                  <a:pt x="0" y="4034289"/>
                </a:lnTo>
                <a:lnTo>
                  <a:pt x="2794662" y="4034289"/>
                </a:lnTo>
                <a:lnTo>
                  <a:pt x="2794662"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rot="10500000">
            <a:off x="13364923" y="6996080"/>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311529" y="-194389"/>
            <a:ext cx="11157893" cy="10675779"/>
            <a:chOff x="0" y="0"/>
            <a:chExt cx="4837149" cy="4628144"/>
          </a:xfrm>
        </p:grpSpPr>
        <p:sp>
          <p:nvSpPr>
            <p:cNvPr id="3" name="Freeform 3"/>
            <p:cNvSpPr/>
            <p:nvPr/>
          </p:nvSpPr>
          <p:spPr>
            <a:xfrm>
              <a:off x="0" y="0"/>
              <a:ext cx="4837149" cy="4628144"/>
            </a:xfrm>
            <a:custGeom>
              <a:avLst/>
              <a:gdLst/>
              <a:ahLst/>
              <a:cxnLst/>
              <a:rect l="l" t="t" r="r" b="b"/>
              <a:pathLst>
                <a:path w="4837149" h="4628144">
                  <a:moveTo>
                    <a:pt x="0" y="0"/>
                  </a:moveTo>
                  <a:lnTo>
                    <a:pt x="4837149" y="0"/>
                  </a:lnTo>
                  <a:lnTo>
                    <a:pt x="4837149" y="4628144"/>
                  </a:lnTo>
                  <a:lnTo>
                    <a:pt x="0" y="4628144"/>
                  </a:lnTo>
                  <a:close/>
                </a:path>
              </a:pathLst>
            </a:custGeom>
            <a:solidFill>
              <a:srgbClr val="CAE7E4"/>
            </a:solidFill>
          </p:spPr>
        </p:sp>
      </p:grpSp>
      <p:sp>
        <p:nvSpPr>
          <p:cNvPr id="4" name="Freeform 4"/>
          <p:cNvSpPr/>
          <p:nvPr/>
        </p:nvSpPr>
        <p:spPr>
          <a:xfrm rot="10500000">
            <a:off x="14211525" y="8138691"/>
            <a:ext cx="5893518" cy="5732786"/>
          </a:xfrm>
          <a:custGeom>
            <a:avLst/>
            <a:gdLst/>
            <a:ahLst/>
            <a:cxnLst/>
            <a:rect l="l" t="t" r="r" b="b"/>
            <a:pathLst>
              <a:path w="5893518" h="5732786">
                <a:moveTo>
                  <a:pt x="0" y="0"/>
                </a:moveTo>
                <a:lnTo>
                  <a:pt x="5893518" y="0"/>
                </a:lnTo>
                <a:lnTo>
                  <a:pt x="5893518"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5" name="Group 5"/>
          <p:cNvGrpSpPr>
            <a:grpSpLocks noChangeAspect="1"/>
          </p:cNvGrpSpPr>
          <p:nvPr/>
        </p:nvGrpSpPr>
        <p:grpSpPr>
          <a:xfrm>
            <a:off x="12012930" y="258386"/>
            <a:ext cx="5246370" cy="5246370"/>
            <a:chOff x="0" y="0"/>
            <a:chExt cx="8916670" cy="8916670"/>
          </a:xfrm>
        </p:grpSpPr>
        <p:sp>
          <p:nvSpPr>
            <p:cNvPr id="6" name="Freeform 6"/>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E995B7"/>
            </a:solidFill>
          </p:spPr>
        </p:sp>
        <p:sp>
          <p:nvSpPr>
            <p:cNvPr id="7" name="Freeform 7"/>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4"/>
              <a:stretch>
                <a:fillRect l="-52827" r="-52827"/>
              </a:stretch>
            </a:blipFill>
          </p:spPr>
        </p:sp>
      </p:grpSp>
      <p:sp>
        <p:nvSpPr>
          <p:cNvPr id="8" name="Freeform 8"/>
          <p:cNvSpPr/>
          <p:nvPr/>
        </p:nvSpPr>
        <p:spPr>
          <a:xfrm rot="-5100000">
            <a:off x="14302417" y="-1998751"/>
            <a:ext cx="6429122" cy="6183646"/>
          </a:xfrm>
          <a:custGeom>
            <a:avLst/>
            <a:gdLst/>
            <a:ahLst/>
            <a:cxnLst/>
            <a:rect l="l" t="t" r="r" b="b"/>
            <a:pathLst>
              <a:path w="6429122" h="6183646">
                <a:moveTo>
                  <a:pt x="0" y="0"/>
                </a:moveTo>
                <a:lnTo>
                  <a:pt x="6429122" y="0"/>
                </a:lnTo>
                <a:lnTo>
                  <a:pt x="6429122" y="6183646"/>
                </a:lnTo>
                <a:lnTo>
                  <a:pt x="0" y="61836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9" name="Group 9"/>
          <p:cNvGrpSpPr>
            <a:grpSpLocks noChangeAspect="1"/>
          </p:cNvGrpSpPr>
          <p:nvPr/>
        </p:nvGrpSpPr>
        <p:grpSpPr>
          <a:xfrm>
            <a:off x="10846364" y="5040630"/>
            <a:ext cx="5246370" cy="5246370"/>
            <a:chOff x="0" y="0"/>
            <a:chExt cx="8916670" cy="8916670"/>
          </a:xfrm>
        </p:grpSpPr>
        <p:sp>
          <p:nvSpPr>
            <p:cNvPr id="10" name="Freeform 10"/>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222366"/>
            </a:solidFill>
          </p:spPr>
        </p:sp>
        <p:sp>
          <p:nvSpPr>
            <p:cNvPr id="11" name="Freeform 11"/>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7"/>
              <a:stretch>
                <a:fillRect l="-38888" r="-38888"/>
              </a:stretch>
            </a:blipFill>
          </p:spPr>
        </p:sp>
      </p:grpSp>
      <p:sp>
        <p:nvSpPr>
          <p:cNvPr id="12" name="TextBox 12"/>
          <p:cNvSpPr txBox="1"/>
          <p:nvPr/>
        </p:nvSpPr>
        <p:spPr>
          <a:xfrm>
            <a:off x="379319" y="229811"/>
            <a:ext cx="9100901" cy="2138045"/>
          </a:xfrm>
          <a:prstGeom prst="rect">
            <a:avLst/>
          </a:prstGeom>
        </p:spPr>
        <p:txBody>
          <a:bodyPr lIns="0" tIns="0" rIns="0" bIns="0" rtlCol="0" anchor="t">
            <a:spAutoFit/>
          </a:bodyPr>
          <a:lstStyle/>
          <a:p>
            <a:pPr algn="l">
              <a:lnSpc>
                <a:spcPts val="8499"/>
              </a:lnSpc>
            </a:pPr>
            <a:r>
              <a:rPr lang="en-US" sz="6799" b="1" i="1" spc="67">
                <a:solidFill>
                  <a:srgbClr val="1C7378"/>
                </a:solidFill>
                <a:latin typeface="Proxima Nova Bold Italics"/>
                <a:ea typeface="Proxima Nova Bold Italics"/>
                <a:cs typeface="Proxima Nova Bold Italics"/>
                <a:sym typeface="Proxima Nova Bold Italics"/>
              </a:rPr>
              <a:t>II, YÊU CẦU ĐỐI VỚI CÁ NHÂN</a:t>
            </a:r>
          </a:p>
        </p:txBody>
      </p:sp>
      <p:sp>
        <p:nvSpPr>
          <p:cNvPr id="13" name="TextBox 13"/>
          <p:cNvSpPr txBox="1"/>
          <p:nvPr/>
        </p:nvSpPr>
        <p:spPr>
          <a:xfrm>
            <a:off x="33895" y="2805371"/>
            <a:ext cx="10467045" cy="7162800"/>
          </a:xfrm>
          <a:prstGeom prst="rect">
            <a:avLst/>
          </a:prstGeom>
        </p:spPr>
        <p:txBody>
          <a:bodyPr lIns="0" tIns="0" rIns="0" bIns="0" rtlCol="0" anchor="t">
            <a:spAutoFit/>
          </a:bodyPr>
          <a:lstStyle/>
          <a:p>
            <a:pPr algn="l">
              <a:lnSpc>
                <a:spcPts val="6299"/>
              </a:lnSpc>
              <a:spcBef>
                <a:spcPct val="0"/>
              </a:spcBef>
            </a:pPr>
            <a:r>
              <a:rPr lang="en-US" sz="4500" b="1">
                <a:solidFill>
                  <a:srgbClr val="1C7378"/>
                </a:solidFill>
                <a:latin typeface="Proxima Nova Bold"/>
                <a:ea typeface="Proxima Nova Bold"/>
                <a:cs typeface="Proxima Nova Bold"/>
                <a:sym typeface="Proxima Nova Bold"/>
              </a:rPr>
              <a:t>1, Năng lực</a:t>
            </a:r>
          </a:p>
          <a:p>
            <a:pPr marL="971550" lvl="1" indent="-485775" algn="l">
              <a:lnSpc>
                <a:spcPts val="6299"/>
              </a:lnSpc>
              <a:buFont typeface="Arial"/>
              <a:buChar char="•"/>
            </a:pPr>
            <a:r>
              <a:rPr lang="en-US" sz="4500">
                <a:solidFill>
                  <a:srgbClr val="1C7378"/>
                </a:solidFill>
                <a:latin typeface="Proxima Nova"/>
                <a:ea typeface="Proxima Nova"/>
                <a:cs typeface="Proxima Nova"/>
                <a:sym typeface="Proxima Nova"/>
              </a:rPr>
              <a:t>Kiến thức chuyên môn: Hiểu rõ y học cơ sở, chuyên ngành; cập nhật kiến thức mới.</a:t>
            </a:r>
          </a:p>
          <a:p>
            <a:pPr marL="971550" lvl="1" indent="-485775" algn="l">
              <a:lnSpc>
                <a:spcPts val="6299"/>
              </a:lnSpc>
              <a:buFont typeface="Arial"/>
              <a:buChar char="•"/>
            </a:pPr>
            <a:r>
              <a:rPr lang="en-US" sz="4500">
                <a:solidFill>
                  <a:srgbClr val="1C7378"/>
                </a:solidFill>
                <a:latin typeface="Proxima Nova"/>
                <a:ea typeface="Proxima Nova"/>
                <a:cs typeface="Proxima Nova"/>
                <a:sym typeface="Proxima Nova"/>
              </a:rPr>
              <a:t> Kỹ năng lâm sàng: Khám, chẩn đoán, điều trị và quản lý hồ sơ chính xác.</a:t>
            </a:r>
          </a:p>
          <a:p>
            <a:pPr marL="971550" lvl="1" indent="-485775" algn="l">
              <a:lnSpc>
                <a:spcPts val="6299"/>
              </a:lnSpc>
              <a:buFont typeface="Arial"/>
              <a:buChar char="•"/>
            </a:pPr>
            <a:r>
              <a:rPr lang="en-US" sz="4500">
                <a:solidFill>
                  <a:srgbClr val="1C7378"/>
                </a:solidFill>
                <a:latin typeface="Proxima Nova"/>
                <a:ea typeface="Proxima Nova"/>
                <a:cs typeface="Proxima Nova"/>
                <a:sym typeface="Proxima Nova"/>
              </a:rPr>
              <a:t> Kỹ năng mềm: Giao tiếp tốt, thấu cảm, hợp tác nhóm, bình tĩnh dưới áp lực.</a:t>
            </a:r>
          </a:p>
        </p:txBody>
      </p:sp>
      <p:sp>
        <p:nvSpPr>
          <p:cNvPr id="14" name="Freeform 14"/>
          <p:cNvSpPr/>
          <p:nvPr/>
        </p:nvSpPr>
        <p:spPr>
          <a:xfrm flipH="1">
            <a:off x="15325213" y="4564871"/>
            <a:ext cx="2962787" cy="4276989"/>
          </a:xfrm>
          <a:custGeom>
            <a:avLst/>
            <a:gdLst/>
            <a:ahLst/>
            <a:cxnLst/>
            <a:rect l="l" t="t" r="r" b="b"/>
            <a:pathLst>
              <a:path w="2962787" h="4276989">
                <a:moveTo>
                  <a:pt x="2962787" y="0"/>
                </a:moveTo>
                <a:lnTo>
                  <a:pt x="0" y="0"/>
                </a:lnTo>
                <a:lnTo>
                  <a:pt x="0" y="4276989"/>
                </a:lnTo>
                <a:lnTo>
                  <a:pt x="2962787" y="4276989"/>
                </a:lnTo>
                <a:lnTo>
                  <a:pt x="2962787"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249929" y="-194389"/>
            <a:ext cx="10079892" cy="10675779"/>
            <a:chOff x="0" y="0"/>
            <a:chExt cx="4369816" cy="4628144"/>
          </a:xfrm>
        </p:grpSpPr>
        <p:sp>
          <p:nvSpPr>
            <p:cNvPr id="3" name="Freeform 3"/>
            <p:cNvSpPr/>
            <p:nvPr/>
          </p:nvSpPr>
          <p:spPr>
            <a:xfrm>
              <a:off x="0" y="0"/>
              <a:ext cx="4369816" cy="4628144"/>
            </a:xfrm>
            <a:custGeom>
              <a:avLst/>
              <a:gdLst/>
              <a:ahLst/>
              <a:cxnLst/>
              <a:rect l="l" t="t" r="r" b="b"/>
              <a:pathLst>
                <a:path w="4369816" h="4628144">
                  <a:moveTo>
                    <a:pt x="0" y="0"/>
                  </a:moveTo>
                  <a:lnTo>
                    <a:pt x="4369816" y="0"/>
                  </a:lnTo>
                  <a:lnTo>
                    <a:pt x="4369816" y="4628144"/>
                  </a:lnTo>
                  <a:lnTo>
                    <a:pt x="0" y="4628144"/>
                  </a:lnTo>
                  <a:close/>
                </a:path>
              </a:pathLst>
            </a:custGeom>
            <a:solidFill>
              <a:srgbClr val="CAE7E4"/>
            </a:solidFill>
          </p:spPr>
        </p:sp>
      </p:grpSp>
      <p:sp>
        <p:nvSpPr>
          <p:cNvPr id="4" name="TextBox 4"/>
          <p:cNvSpPr txBox="1"/>
          <p:nvPr/>
        </p:nvSpPr>
        <p:spPr>
          <a:xfrm>
            <a:off x="0" y="547375"/>
            <a:ext cx="9583563" cy="8455660"/>
          </a:xfrm>
          <a:prstGeom prst="rect">
            <a:avLst/>
          </a:prstGeom>
        </p:spPr>
        <p:txBody>
          <a:bodyPr lIns="0" tIns="0" rIns="0" bIns="0" rtlCol="0" anchor="t">
            <a:spAutoFit/>
          </a:bodyPr>
          <a:lstStyle/>
          <a:p>
            <a:pPr algn="l">
              <a:lnSpc>
                <a:spcPts val="6859"/>
              </a:lnSpc>
            </a:pPr>
            <a:r>
              <a:rPr lang="en-US" sz="4899" b="1">
                <a:solidFill>
                  <a:srgbClr val="1C7378"/>
                </a:solidFill>
                <a:latin typeface="Proxima Nova Bold"/>
                <a:ea typeface="Proxima Nova Bold"/>
                <a:cs typeface="Proxima Nova Bold"/>
                <a:sym typeface="Proxima Nova Bold"/>
              </a:rPr>
              <a:t>2, Phẩm chất nghề nghiệp</a:t>
            </a:r>
          </a:p>
          <a:p>
            <a:pPr marL="928369" lvl="1" indent="-464185" algn="l">
              <a:lnSpc>
                <a:spcPts val="6019"/>
              </a:lnSpc>
              <a:buFont typeface="Arial"/>
              <a:buChar char="•"/>
            </a:pPr>
            <a:r>
              <a:rPr lang="en-US" sz="4299">
                <a:solidFill>
                  <a:srgbClr val="1C7378"/>
                </a:solidFill>
                <a:latin typeface="Proxima Nova"/>
                <a:ea typeface="Proxima Nova"/>
                <a:cs typeface="Proxima Nova"/>
                <a:sym typeface="Proxima Nova"/>
              </a:rPr>
              <a:t>Trách nhiệm: Đặt an toàn, lợi ích người bệnh lên hàng đầu.</a:t>
            </a:r>
          </a:p>
          <a:p>
            <a:pPr marL="928369" lvl="1" indent="-464185" algn="l">
              <a:lnSpc>
                <a:spcPts val="6019"/>
              </a:lnSpc>
              <a:buFont typeface="Arial"/>
              <a:buChar char="•"/>
            </a:pPr>
            <a:r>
              <a:rPr lang="en-US" sz="4299">
                <a:solidFill>
                  <a:srgbClr val="1C7378"/>
                </a:solidFill>
                <a:latin typeface="Proxima Nova"/>
                <a:ea typeface="Proxima Nova"/>
                <a:cs typeface="Proxima Nova"/>
                <a:sym typeface="Proxima Nova"/>
              </a:rPr>
              <a:t> Kỷ luật – Tỉ mỉ: Tuân thủ quy trình, làm việc chính xác.</a:t>
            </a:r>
          </a:p>
          <a:p>
            <a:pPr marL="928369" lvl="1" indent="-464185" algn="l">
              <a:lnSpc>
                <a:spcPts val="6019"/>
              </a:lnSpc>
              <a:buFont typeface="Arial"/>
              <a:buChar char="•"/>
            </a:pPr>
            <a:r>
              <a:rPr lang="en-US" sz="4299">
                <a:solidFill>
                  <a:srgbClr val="1C7378"/>
                </a:solidFill>
                <a:latin typeface="Proxima Nova"/>
                <a:ea typeface="Proxima Nova"/>
                <a:cs typeface="Proxima Nova"/>
                <a:sym typeface="Proxima Nova"/>
              </a:rPr>
              <a:t> Nhân ái – Yêu nghề: Đồng cảm, tận tâm chăm sóc sức khỏe.</a:t>
            </a:r>
          </a:p>
          <a:p>
            <a:pPr marL="928369" lvl="1" indent="-464185" algn="l">
              <a:lnSpc>
                <a:spcPts val="6019"/>
              </a:lnSpc>
              <a:buFont typeface="Arial"/>
              <a:buChar char="•"/>
            </a:pPr>
            <a:r>
              <a:rPr lang="en-US" sz="4299">
                <a:solidFill>
                  <a:srgbClr val="1C7378"/>
                </a:solidFill>
                <a:latin typeface="Proxima Nova"/>
                <a:ea typeface="Proxima Nova"/>
                <a:cs typeface="Proxima Nova"/>
                <a:sym typeface="Proxima Nova"/>
              </a:rPr>
              <a:t> Chuyên nghiệp: Trung thực, tôn trọng bí mật bệnh nhân.</a:t>
            </a:r>
          </a:p>
          <a:p>
            <a:pPr marL="928369" lvl="1" indent="-464185" algn="l">
              <a:lnSpc>
                <a:spcPts val="6019"/>
              </a:lnSpc>
              <a:buFont typeface="Arial"/>
              <a:buChar char="•"/>
            </a:pPr>
            <a:r>
              <a:rPr lang="en-US" sz="4299">
                <a:solidFill>
                  <a:srgbClr val="1C7378"/>
                </a:solidFill>
                <a:latin typeface="Proxima Nova"/>
                <a:ea typeface="Proxima Nova"/>
                <a:cs typeface="Proxima Nova"/>
                <a:sym typeface="Proxima Nova"/>
              </a:rPr>
              <a:t> Linh hoạt – Bền bỉ: Thích ứng nhanh, kiên trì vượt khó.</a:t>
            </a:r>
          </a:p>
        </p:txBody>
      </p:sp>
      <p:sp>
        <p:nvSpPr>
          <p:cNvPr id="5" name="Freeform 5"/>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a:grpSpLocks noChangeAspect="1"/>
          </p:cNvGrpSpPr>
          <p:nvPr/>
        </p:nvGrpSpPr>
        <p:grpSpPr>
          <a:xfrm>
            <a:off x="11925283" y="0"/>
            <a:ext cx="6108771" cy="6108771"/>
            <a:chOff x="0" y="0"/>
            <a:chExt cx="8916670" cy="8916670"/>
          </a:xfrm>
        </p:grpSpPr>
        <p:sp>
          <p:nvSpPr>
            <p:cNvPr id="7" name="Freeform 7"/>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90C0E0"/>
            </a:solidFill>
          </p:spPr>
        </p:sp>
        <p:sp>
          <p:nvSpPr>
            <p:cNvPr id="8" name="Freeform 8"/>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4"/>
              <a:stretch>
                <a:fillRect l="-24906" r="-24906"/>
              </a:stretch>
            </a:blipFill>
          </p:spPr>
        </p:sp>
      </p:grpSp>
      <p:grpSp>
        <p:nvGrpSpPr>
          <p:cNvPr id="9" name="Group 9"/>
          <p:cNvGrpSpPr>
            <a:grpSpLocks noChangeAspect="1"/>
          </p:cNvGrpSpPr>
          <p:nvPr/>
        </p:nvGrpSpPr>
        <p:grpSpPr>
          <a:xfrm>
            <a:off x="9829963" y="4563230"/>
            <a:ext cx="6124171" cy="6124171"/>
            <a:chOff x="0" y="0"/>
            <a:chExt cx="8916670" cy="8916670"/>
          </a:xfrm>
        </p:grpSpPr>
        <p:sp>
          <p:nvSpPr>
            <p:cNvPr id="10" name="Freeform 10"/>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path>
              </a:pathLst>
            </a:custGeom>
            <a:solidFill>
              <a:srgbClr val="90C0E0"/>
            </a:solidFill>
          </p:spPr>
        </p:sp>
        <p:sp>
          <p:nvSpPr>
            <p:cNvPr id="11" name="Freeform 11"/>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5"/>
              <a:stretch>
                <a:fillRect l="-24931" r="-24931"/>
              </a:stretch>
            </a:blipFill>
          </p:spPr>
        </p:sp>
      </p:grpSp>
      <p:sp>
        <p:nvSpPr>
          <p:cNvPr id="12" name="Freeform 12"/>
          <p:cNvSpPr/>
          <p:nvPr/>
        </p:nvSpPr>
        <p:spPr>
          <a:xfrm rot="-5100000">
            <a:off x="14556421" y="-2749285"/>
            <a:ext cx="6429122" cy="6183646"/>
          </a:xfrm>
          <a:custGeom>
            <a:avLst/>
            <a:gdLst/>
            <a:ahLst/>
            <a:cxnLst/>
            <a:rect l="l" t="t" r="r" b="b"/>
            <a:pathLst>
              <a:path w="6429122" h="6183646">
                <a:moveTo>
                  <a:pt x="0" y="0"/>
                </a:moveTo>
                <a:lnTo>
                  <a:pt x="6429122" y="0"/>
                </a:lnTo>
                <a:lnTo>
                  <a:pt x="6429122" y="6183646"/>
                </a:lnTo>
                <a:lnTo>
                  <a:pt x="0" y="61836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4979669" y="7465945"/>
            <a:ext cx="3356591" cy="3584709"/>
          </a:xfrm>
          <a:custGeom>
            <a:avLst/>
            <a:gdLst/>
            <a:ahLst/>
            <a:cxnLst/>
            <a:rect l="l" t="t" r="r" b="b"/>
            <a:pathLst>
              <a:path w="3356591" h="3584709">
                <a:moveTo>
                  <a:pt x="0" y="0"/>
                </a:moveTo>
                <a:lnTo>
                  <a:pt x="3356591" y="0"/>
                </a:lnTo>
                <a:lnTo>
                  <a:pt x="3356591" y="3584710"/>
                </a:lnTo>
                <a:lnTo>
                  <a:pt x="0" y="358471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194389"/>
            <a:ext cx="11033949" cy="10675779"/>
            <a:chOff x="0" y="0"/>
            <a:chExt cx="4783417" cy="4628144"/>
          </a:xfrm>
        </p:grpSpPr>
        <p:sp>
          <p:nvSpPr>
            <p:cNvPr id="3" name="Freeform 3"/>
            <p:cNvSpPr/>
            <p:nvPr/>
          </p:nvSpPr>
          <p:spPr>
            <a:xfrm>
              <a:off x="0" y="0"/>
              <a:ext cx="4783417" cy="4628144"/>
            </a:xfrm>
            <a:custGeom>
              <a:avLst/>
              <a:gdLst/>
              <a:ahLst/>
              <a:cxnLst/>
              <a:rect l="l" t="t" r="r" b="b"/>
              <a:pathLst>
                <a:path w="4783417" h="4628144">
                  <a:moveTo>
                    <a:pt x="0" y="0"/>
                  </a:moveTo>
                  <a:lnTo>
                    <a:pt x="4783417" y="0"/>
                  </a:lnTo>
                  <a:lnTo>
                    <a:pt x="4783417" y="4628144"/>
                  </a:lnTo>
                  <a:lnTo>
                    <a:pt x="0" y="4628144"/>
                  </a:lnTo>
                  <a:close/>
                </a:path>
              </a:pathLst>
            </a:custGeom>
            <a:solidFill>
              <a:srgbClr val="CAE7E4"/>
            </a:solidFill>
          </p:spPr>
        </p:sp>
      </p:grpSp>
      <p:sp>
        <p:nvSpPr>
          <p:cNvPr id="4" name="Freeform 4"/>
          <p:cNvSpPr/>
          <p:nvPr/>
        </p:nvSpPr>
        <p:spPr>
          <a:xfrm rot="10500000">
            <a:off x="-2524136" y="8477491"/>
            <a:ext cx="5893518" cy="5732786"/>
          </a:xfrm>
          <a:custGeom>
            <a:avLst/>
            <a:gdLst/>
            <a:ahLst/>
            <a:cxnLst/>
            <a:rect l="l" t="t" r="r" b="b"/>
            <a:pathLst>
              <a:path w="5893518" h="5732786">
                <a:moveTo>
                  <a:pt x="0" y="0"/>
                </a:moveTo>
                <a:lnTo>
                  <a:pt x="5893519" y="0"/>
                </a:lnTo>
                <a:lnTo>
                  <a:pt x="5893519" y="5732786"/>
                </a:lnTo>
                <a:lnTo>
                  <a:pt x="0" y="57327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5100000">
            <a:off x="14819493" y="-2463409"/>
            <a:ext cx="6429122" cy="6183646"/>
          </a:xfrm>
          <a:custGeom>
            <a:avLst/>
            <a:gdLst/>
            <a:ahLst/>
            <a:cxnLst/>
            <a:rect l="l" t="t" r="r" b="b"/>
            <a:pathLst>
              <a:path w="6429122" h="6183646">
                <a:moveTo>
                  <a:pt x="0" y="0"/>
                </a:moveTo>
                <a:lnTo>
                  <a:pt x="6429122" y="0"/>
                </a:lnTo>
                <a:lnTo>
                  <a:pt x="6429122" y="6183647"/>
                </a:lnTo>
                <a:lnTo>
                  <a:pt x="0" y="61836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12363826" y="0"/>
            <a:ext cx="5949882" cy="3964109"/>
          </a:xfrm>
          <a:custGeom>
            <a:avLst/>
            <a:gdLst/>
            <a:ahLst/>
            <a:cxnLst/>
            <a:rect l="l" t="t" r="r" b="b"/>
            <a:pathLst>
              <a:path w="5949882" h="3964109">
                <a:moveTo>
                  <a:pt x="0" y="0"/>
                </a:moveTo>
                <a:lnTo>
                  <a:pt x="5949882" y="0"/>
                </a:lnTo>
                <a:lnTo>
                  <a:pt x="5949882" y="3964109"/>
                </a:lnTo>
                <a:lnTo>
                  <a:pt x="0" y="3964109"/>
                </a:lnTo>
                <a:lnTo>
                  <a:pt x="0" y="0"/>
                </a:lnTo>
                <a:close/>
              </a:path>
            </a:pathLst>
          </a:custGeom>
          <a:blipFill>
            <a:blip r:embed="rId6"/>
            <a:stretch>
              <a:fillRect/>
            </a:stretch>
          </a:blipFill>
        </p:spPr>
      </p:sp>
      <p:sp>
        <p:nvSpPr>
          <p:cNvPr id="7" name="Freeform 7"/>
          <p:cNvSpPr/>
          <p:nvPr/>
        </p:nvSpPr>
        <p:spPr>
          <a:xfrm>
            <a:off x="9423138" y="3787985"/>
            <a:ext cx="4929699" cy="3185401"/>
          </a:xfrm>
          <a:custGeom>
            <a:avLst/>
            <a:gdLst/>
            <a:ahLst/>
            <a:cxnLst/>
            <a:rect l="l" t="t" r="r" b="b"/>
            <a:pathLst>
              <a:path w="4929699" h="3185401">
                <a:moveTo>
                  <a:pt x="0" y="0"/>
                </a:moveTo>
                <a:lnTo>
                  <a:pt x="4929699" y="0"/>
                </a:lnTo>
                <a:lnTo>
                  <a:pt x="4929699" y="3185401"/>
                </a:lnTo>
                <a:lnTo>
                  <a:pt x="0" y="3185401"/>
                </a:lnTo>
                <a:lnTo>
                  <a:pt x="0" y="0"/>
                </a:lnTo>
                <a:close/>
              </a:path>
            </a:pathLst>
          </a:custGeom>
          <a:blipFill>
            <a:blip r:embed="rId7"/>
            <a:stretch>
              <a:fillRect t="-7357" r="-47542"/>
            </a:stretch>
          </a:blipFill>
        </p:spPr>
      </p:sp>
      <p:sp>
        <p:nvSpPr>
          <p:cNvPr id="8" name="TextBox 8"/>
          <p:cNvSpPr txBox="1"/>
          <p:nvPr/>
        </p:nvSpPr>
        <p:spPr>
          <a:xfrm>
            <a:off x="382680" y="206114"/>
            <a:ext cx="9407339" cy="2087039"/>
          </a:xfrm>
          <a:prstGeom prst="rect">
            <a:avLst/>
          </a:prstGeom>
        </p:spPr>
        <p:txBody>
          <a:bodyPr lIns="0" tIns="0" rIns="0" bIns="0" rtlCol="0" anchor="t">
            <a:spAutoFit/>
          </a:bodyPr>
          <a:lstStyle/>
          <a:p>
            <a:pPr algn="l">
              <a:lnSpc>
                <a:spcPts val="8402"/>
              </a:lnSpc>
            </a:pPr>
            <a:r>
              <a:rPr lang="en-US" sz="6001" b="1">
                <a:solidFill>
                  <a:srgbClr val="1C7378"/>
                </a:solidFill>
                <a:latin typeface="Noto Sans Bold"/>
                <a:ea typeface="Noto Sans Bold"/>
                <a:cs typeface="Noto Sans Bold"/>
                <a:sym typeface="Noto Sans Bold"/>
              </a:rPr>
              <a:t>III, Xu hướng phát triển và cơ hội việc làm</a:t>
            </a:r>
          </a:p>
        </p:txBody>
      </p:sp>
      <p:sp>
        <p:nvSpPr>
          <p:cNvPr id="9" name="TextBox 9"/>
          <p:cNvSpPr txBox="1"/>
          <p:nvPr/>
        </p:nvSpPr>
        <p:spPr>
          <a:xfrm>
            <a:off x="197881" y="2216953"/>
            <a:ext cx="9264020" cy="6540252"/>
          </a:xfrm>
          <a:prstGeom prst="rect">
            <a:avLst/>
          </a:prstGeom>
        </p:spPr>
        <p:txBody>
          <a:bodyPr wrap="square" lIns="0" tIns="0" rIns="0" bIns="0" rtlCol="0" anchor="t">
            <a:spAutoFit/>
          </a:bodyPr>
          <a:lstStyle/>
          <a:p>
            <a:pPr algn="l">
              <a:lnSpc>
                <a:spcPts val="5110"/>
              </a:lnSpc>
            </a:pPr>
            <a:endParaRPr/>
          </a:p>
          <a:p>
            <a:pPr marL="788167" lvl="1" indent="-394084" algn="l">
              <a:lnSpc>
                <a:spcPts val="5110"/>
              </a:lnSpc>
              <a:buFont typeface="Arial"/>
              <a:buChar char="•"/>
            </a:pPr>
            <a:r>
              <a:rPr lang="en-US" sz="4500">
                <a:solidFill>
                  <a:srgbClr val="1C7378"/>
                </a:solidFill>
                <a:latin typeface="+mj-lt"/>
                <a:ea typeface="Garet"/>
                <a:cs typeface="Garet"/>
                <a:sym typeface="Garet"/>
              </a:rPr>
              <a:t>Xu hướng dân số già hóa làm tăng nhu cầu chăm sóc sức khỏe.</a:t>
            </a:r>
          </a:p>
          <a:p>
            <a:pPr marL="788167" lvl="1" indent="-394084" algn="l">
              <a:lnSpc>
                <a:spcPts val="5110"/>
              </a:lnSpc>
              <a:buFont typeface="Arial"/>
              <a:buChar char="•"/>
            </a:pPr>
            <a:r>
              <a:rPr lang="en-US" sz="4500">
                <a:solidFill>
                  <a:srgbClr val="1C7378"/>
                </a:solidFill>
                <a:latin typeface="+mj-lt"/>
                <a:ea typeface="Garet"/>
                <a:cs typeface="Garet"/>
                <a:sym typeface="Garet"/>
              </a:rPr>
              <a:t>Công nghệ y tế và chăm sóc sức khỏe tại nhà ngày càng phổ biến.</a:t>
            </a:r>
          </a:p>
          <a:p>
            <a:pPr marL="788167" lvl="1" indent="-394084" algn="l">
              <a:lnSpc>
                <a:spcPts val="5110"/>
              </a:lnSpc>
              <a:buFont typeface="Arial"/>
              <a:buChar char="•"/>
            </a:pPr>
            <a:r>
              <a:rPr lang="en-US" sz="4500">
                <a:solidFill>
                  <a:srgbClr val="1C7378"/>
                </a:solidFill>
                <a:latin typeface="+mj-lt"/>
                <a:ea typeface="Garet"/>
                <a:cs typeface="Garet"/>
                <a:sym typeface="Garet"/>
              </a:rPr>
              <a:t>Có nhiều nghề liên quan đến y tế như bác sĩ, điều dưỡng, kỹ thuật viên y tế, và chuyên viên tư vấn sức khỏe ...</a:t>
            </a:r>
          </a:p>
          <a:p>
            <a:pPr algn="l">
              <a:lnSpc>
                <a:spcPts val="5110"/>
              </a:lnSpc>
            </a:pPr>
            <a:r>
              <a:rPr lang="en-US" sz="4500">
                <a:solidFill>
                  <a:srgbClr val="1C7378"/>
                </a:solidFill>
                <a:latin typeface="+mj-lt"/>
                <a:ea typeface="Garet"/>
                <a:cs typeface="Garet"/>
                <a:sym typeface="Garet"/>
              </a:rPr>
              <a:t>= &gt; có nhiều cơ hội việc làm phong phú.</a:t>
            </a:r>
          </a:p>
        </p:txBody>
      </p:sp>
      <p:grpSp>
        <p:nvGrpSpPr>
          <p:cNvPr id="10" name="Group 10"/>
          <p:cNvGrpSpPr>
            <a:grpSpLocks noChangeAspect="1"/>
          </p:cNvGrpSpPr>
          <p:nvPr/>
        </p:nvGrpSpPr>
        <p:grpSpPr>
          <a:xfrm>
            <a:off x="13109510" y="5377433"/>
            <a:ext cx="5708277" cy="5708277"/>
            <a:chOff x="0" y="0"/>
            <a:chExt cx="8916670" cy="8916670"/>
          </a:xfrm>
        </p:grpSpPr>
        <p:sp>
          <p:nvSpPr>
            <p:cNvPr id="11" name="Freeform 11"/>
            <p:cNvSpPr/>
            <p:nvPr/>
          </p:nvSpPr>
          <p:spPr>
            <a:xfrm>
              <a:off x="154940" y="154940"/>
              <a:ext cx="8605520" cy="8605520"/>
            </a:xfrm>
            <a:custGeom>
              <a:avLst/>
              <a:gdLst/>
              <a:ahLst/>
              <a:cxnLst/>
              <a:rect l="l" t="t" r="r" b="b"/>
              <a:pathLst>
                <a:path w="8605520" h="8605520">
                  <a:moveTo>
                    <a:pt x="8605520" y="4302760"/>
                  </a:moveTo>
                  <a:cubicBezTo>
                    <a:pt x="8605520" y="6678930"/>
                    <a:pt x="6678930" y="8605520"/>
                    <a:pt x="4302760" y="8605520"/>
                  </a:cubicBezTo>
                  <a:cubicBezTo>
                    <a:pt x="1926590" y="8605520"/>
                    <a:pt x="0" y="6680200"/>
                    <a:pt x="0" y="4302760"/>
                  </a:cubicBezTo>
                  <a:cubicBezTo>
                    <a:pt x="0" y="1925320"/>
                    <a:pt x="1926590" y="0"/>
                    <a:pt x="4302760" y="0"/>
                  </a:cubicBezTo>
                  <a:cubicBezTo>
                    <a:pt x="6678930" y="0"/>
                    <a:pt x="8605520" y="1926590"/>
                    <a:pt x="8605520" y="4302760"/>
                  </a:cubicBezTo>
                  <a:close/>
                </a:path>
              </a:pathLst>
            </a:custGeom>
            <a:blipFill>
              <a:blip r:embed="rId8"/>
              <a:stretch>
                <a:fillRect l="-55820" r="-55820"/>
              </a:stretch>
            </a:blipFill>
          </p:spPr>
        </p:sp>
        <p:sp>
          <p:nvSpPr>
            <p:cNvPr id="12" name="Freeform 12"/>
            <p:cNvSpPr/>
            <p:nvPr/>
          </p:nvSpPr>
          <p:spPr>
            <a:xfrm>
              <a:off x="6350" y="6350"/>
              <a:ext cx="8903970" cy="8903970"/>
            </a:xfrm>
            <a:custGeom>
              <a:avLst/>
              <a:gdLst/>
              <a:ahLst/>
              <a:cxnLst/>
              <a:rect l="l" t="t" r="r" b="b"/>
              <a:pathLst>
                <a:path w="8903970" h="8903970">
                  <a:moveTo>
                    <a:pt x="4451350" y="8903970"/>
                  </a:moveTo>
                  <a:cubicBezTo>
                    <a:pt x="1997710" y="8903970"/>
                    <a:pt x="0" y="6906260"/>
                    <a:pt x="0" y="4451350"/>
                  </a:cubicBezTo>
                  <a:cubicBezTo>
                    <a:pt x="0" y="1996440"/>
                    <a:pt x="1997710" y="0"/>
                    <a:pt x="4451350" y="0"/>
                  </a:cubicBezTo>
                  <a:cubicBezTo>
                    <a:pt x="6904990" y="0"/>
                    <a:pt x="8903970" y="1997710"/>
                    <a:pt x="8903970" y="4451350"/>
                  </a:cubicBezTo>
                  <a:cubicBezTo>
                    <a:pt x="8903970" y="6904990"/>
                    <a:pt x="6906260" y="8903970"/>
                    <a:pt x="4451350" y="8903970"/>
                  </a:cubicBezTo>
                  <a:close/>
                  <a:moveTo>
                    <a:pt x="4451350" y="19050"/>
                  </a:moveTo>
                  <a:cubicBezTo>
                    <a:pt x="2007870" y="19050"/>
                    <a:pt x="19050" y="2007870"/>
                    <a:pt x="19050" y="4451350"/>
                  </a:cubicBezTo>
                  <a:cubicBezTo>
                    <a:pt x="19050" y="6894830"/>
                    <a:pt x="2007870" y="8883650"/>
                    <a:pt x="4451350" y="8883650"/>
                  </a:cubicBezTo>
                  <a:cubicBezTo>
                    <a:pt x="6894830" y="8883650"/>
                    <a:pt x="8883650" y="6894830"/>
                    <a:pt x="8883650" y="4451350"/>
                  </a:cubicBezTo>
                  <a:cubicBezTo>
                    <a:pt x="8883650" y="2007870"/>
                    <a:pt x="6896100" y="19050"/>
                    <a:pt x="4451350" y="19050"/>
                  </a:cubicBezTo>
                  <a:close/>
                  <a:moveTo>
                    <a:pt x="4451350" y="8764270"/>
                  </a:moveTo>
                  <a:cubicBezTo>
                    <a:pt x="2073910" y="8764270"/>
                    <a:pt x="139700" y="6830060"/>
                    <a:pt x="139700" y="4451350"/>
                  </a:cubicBezTo>
                  <a:cubicBezTo>
                    <a:pt x="139700" y="2072640"/>
                    <a:pt x="2073910" y="139700"/>
                    <a:pt x="4451350" y="139700"/>
                  </a:cubicBezTo>
                  <a:cubicBezTo>
                    <a:pt x="6828790" y="139700"/>
                    <a:pt x="8764270" y="2073910"/>
                    <a:pt x="8764270" y="4451350"/>
                  </a:cubicBezTo>
                  <a:cubicBezTo>
                    <a:pt x="8764270" y="6828790"/>
                    <a:pt x="6830060" y="8764270"/>
                    <a:pt x="4451350" y="8764270"/>
                  </a:cubicBezTo>
                  <a:close/>
                  <a:moveTo>
                    <a:pt x="4451350" y="158750"/>
                  </a:moveTo>
                  <a:cubicBezTo>
                    <a:pt x="2084070" y="158750"/>
                    <a:pt x="158750" y="2084070"/>
                    <a:pt x="158750" y="4451350"/>
                  </a:cubicBezTo>
                  <a:cubicBezTo>
                    <a:pt x="158750" y="6818630"/>
                    <a:pt x="2084070" y="8743950"/>
                    <a:pt x="4451350" y="8743950"/>
                  </a:cubicBezTo>
                  <a:cubicBezTo>
                    <a:pt x="6818630" y="8743950"/>
                    <a:pt x="8743950" y="6818630"/>
                    <a:pt x="8743950" y="4451350"/>
                  </a:cubicBezTo>
                  <a:cubicBezTo>
                    <a:pt x="8743950" y="2084070"/>
                    <a:pt x="6819900" y="158750"/>
                    <a:pt x="4451350" y="158750"/>
                  </a:cubicBezTo>
                  <a:close/>
                </a:path>
              </a:pathLst>
            </a:custGeom>
            <a:solidFill>
              <a:srgbClr val="222366"/>
            </a:solidFill>
          </p:spPr>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890</Words>
  <Application>Microsoft Office PowerPoint</Application>
  <PresentationFormat>Custom</PresentationFormat>
  <Paragraphs>60</Paragraphs>
  <Slides>14</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TT Moons</vt:lpstr>
      <vt:lpstr>DejaVu Serif</vt:lpstr>
      <vt:lpstr>Coco Gothic</vt:lpstr>
      <vt:lpstr>Proxima Nova</vt:lpstr>
      <vt:lpstr>Garet</vt:lpstr>
      <vt:lpstr>DejaVu Serif Bold</vt:lpstr>
      <vt:lpstr>Yeseva One</vt:lpstr>
      <vt:lpstr>Proxima Nova Bold</vt:lpstr>
      <vt:lpstr>Arial</vt:lpstr>
      <vt:lpstr>Noto Sans Bold</vt:lpstr>
      <vt:lpstr>Proxima Nova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Orange Blue Creative Healthcare Facility Presentation</dc:title>
  <cp:lastModifiedBy>Windows</cp:lastModifiedBy>
  <cp:revision>2</cp:revision>
  <dcterms:created xsi:type="dcterms:W3CDTF">2006-08-16T00:00:00Z</dcterms:created>
  <dcterms:modified xsi:type="dcterms:W3CDTF">2025-10-26T12:46:37Z</dcterms:modified>
  <dc:identifier>DAG2P25zeGg</dc:identifier>
</cp:coreProperties>
</file>