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55" r:id="rId2"/>
    <p:sldId id="256" r:id="rId3"/>
    <p:sldId id="356" r:id="rId4"/>
    <p:sldId id="357" r:id="rId5"/>
    <p:sldId id="358" r:id="rId6"/>
    <p:sldId id="360" r:id="rId7"/>
    <p:sldId id="359" r:id="rId8"/>
    <p:sldId id="364" r:id="rId9"/>
    <p:sldId id="298" r:id="rId10"/>
    <p:sldId id="348" r:id="rId11"/>
    <p:sldId id="349" r:id="rId12"/>
    <p:sldId id="351" r:id="rId13"/>
    <p:sldId id="365" r:id="rId14"/>
    <p:sldId id="313" r:id="rId15"/>
    <p:sldId id="314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F16649"/>
    <a:srgbClr val="0070C0"/>
    <a:srgbClr val="E8F6F8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microsoft.com/office/2007/relationships/media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microsoft.com/office/2007/relationships/media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8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658" y="2003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E7A2022F-562F-BF01-E787-3DD2E0D916FE}"/>
              </a:ext>
            </a:extLst>
          </p:cNvPr>
          <p:cNvSpPr/>
          <p:nvPr/>
        </p:nvSpPr>
        <p:spPr>
          <a:xfrm>
            <a:off x="798235" y="13484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02A0E637-9FDB-7941-439B-529588B51E55}"/>
              </a:ext>
            </a:extLst>
          </p:cNvPr>
          <p:cNvSpPr txBox="1"/>
          <p:nvPr/>
        </p:nvSpPr>
        <p:spPr>
          <a:xfrm>
            <a:off x="853109" y="1262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3BA7C8-A00A-C59A-D8D0-C451722BD148}"/>
              </a:ext>
            </a:extLst>
          </p:cNvPr>
          <p:cNvSpPr txBox="1"/>
          <p:nvPr/>
        </p:nvSpPr>
        <p:spPr>
          <a:xfrm>
            <a:off x="1452759" y="1307973"/>
            <a:ext cx="868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pic>
        <p:nvPicPr>
          <p:cNvPr id="48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853BD108-5387-212D-F186-90DA5BE58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7852" y="1247567"/>
            <a:ext cx="738740" cy="738740"/>
          </a:xfrm>
          <a:prstGeom prst="rect">
            <a:avLst/>
          </a:prstGeom>
        </p:spPr>
      </p:pic>
      <p:graphicFrame>
        <p:nvGraphicFramePr>
          <p:cNvPr id="50" name="Table 18">
            <a:extLst>
              <a:ext uri="{FF2B5EF4-FFF2-40B4-BE49-F238E27FC236}">
                <a16:creationId xmlns:a16="http://schemas.microsoft.com/office/drawing/2014/main" id="{2D622FAB-3197-EAAB-301B-C740EBCD1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51303"/>
              </p:ext>
            </p:extLst>
          </p:nvPr>
        </p:nvGraphicFramePr>
        <p:xfrm>
          <a:off x="333872" y="2261896"/>
          <a:ext cx="5656189" cy="41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94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likes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TextBox 19">
            <a:extLst>
              <a:ext uri="{FF2B5EF4-FFF2-40B4-BE49-F238E27FC236}">
                <a16:creationId xmlns:a16="http://schemas.microsoft.com/office/drawing/2014/main" id="{2F3BEE5E-9ACD-9BC8-7FCE-8726AB0F2E20}"/>
              </a:ext>
            </a:extLst>
          </p:cNvPr>
          <p:cNvSpPr txBox="1"/>
          <p:nvPr/>
        </p:nvSpPr>
        <p:spPr>
          <a:xfrm>
            <a:off x="390310" y="3275517"/>
            <a:ext cx="56106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- many shops, restaurants, and (1) ___________ in her </a:t>
            </a:r>
            <a:r>
              <a:rPr lang="en-US" sz="3400" dirty="0" err="1"/>
              <a:t>neighbourhood</a:t>
            </a:r>
            <a:r>
              <a:rPr lang="en-US" sz="3400" dirty="0"/>
              <a:t>.</a:t>
            </a:r>
          </a:p>
          <a:p>
            <a:r>
              <a:rPr lang="en-US" sz="3400" dirty="0"/>
              <a:t>- (2) _______ streets</a:t>
            </a:r>
          </a:p>
          <a:p>
            <a:r>
              <a:rPr lang="en-US" sz="3400" dirty="0"/>
              <a:t>- helpful and (3) _______ people</a:t>
            </a:r>
          </a:p>
        </p:txBody>
      </p:sp>
      <p:sp>
        <p:nvSpPr>
          <p:cNvPr id="54" name="TextBox 22">
            <a:extLst>
              <a:ext uri="{FF2B5EF4-FFF2-40B4-BE49-F238E27FC236}">
                <a16:creationId xmlns:a16="http://schemas.microsoft.com/office/drawing/2014/main" id="{59163035-4FCA-7660-288C-71E73B819B02}"/>
              </a:ext>
            </a:extLst>
          </p:cNvPr>
          <p:cNvSpPr txBox="1"/>
          <p:nvPr/>
        </p:nvSpPr>
        <p:spPr>
          <a:xfrm>
            <a:off x="3333677" y="5342875"/>
            <a:ext cx="16879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friendly</a:t>
            </a:r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id="{22BFE380-4F4E-D6BB-1D3E-0D3D14E12CE3}"/>
              </a:ext>
            </a:extLst>
          </p:cNvPr>
          <p:cNvSpPr txBox="1"/>
          <p:nvPr/>
        </p:nvSpPr>
        <p:spPr>
          <a:xfrm>
            <a:off x="1518471" y="4843634"/>
            <a:ext cx="1074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wide</a:t>
            </a: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81BA8954-FEB3-FF34-B9CF-3BE386E19CD3}"/>
              </a:ext>
            </a:extLst>
          </p:cNvPr>
          <p:cNvSpPr txBox="1"/>
          <p:nvPr/>
        </p:nvSpPr>
        <p:spPr>
          <a:xfrm>
            <a:off x="1070219" y="3799682"/>
            <a:ext cx="2541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art galleries</a:t>
            </a:r>
          </a:p>
        </p:txBody>
      </p:sp>
      <p:graphicFrame>
        <p:nvGraphicFramePr>
          <p:cNvPr id="60" name="Table 30">
            <a:extLst>
              <a:ext uri="{FF2B5EF4-FFF2-40B4-BE49-F238E27FC236}">
                <a16:creationId xmlns:a16="http://schemas.microsoft.com/office/drawing/2014/main" id="{2B447B7C-18E5-4A81-16AF-316936A79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54725"/>
              </p:ext>
            </p:extLst>
          </p:nvPr>
        </p:nvGraphicFramePr>
        <p:xfrm>
          <a:off x="6082132" y="2263651"/>
          <a:ext cx="5653334" cy="41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11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dislikes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5AB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10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TextBox 31">
            <a:extLst>
              <a:ext uri="{FF2B5EF4-FFF2-40B4-BE49-F238E27FC236}">
                <a16:creationId xmlns:a16="http://schemas.microsoft.com/office/drawing/2014/main" id="{D54DB3E8-275A-3727-9F42-E643E18A6209}"/>
              </a:ext>
            </a:extLst>
          </p:cNvPr>
          <p:cNvSpPr txBox="1"/>
          <p:nvPr/>
        </p:nvSpPr>
        <p:spPr>
          <a:xfrm>
            <a:off x="6195328" y="3347359"/>
            <a:ext cx="54175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- too (4) __________ school</a:t>
            </a:r>
          </a:p>
          <a:p>
            <a:r>
              <a:rPr lang="en-US" sz="3400" dirty="0"/>
              <a:t>- dirty air</a:t>
            </a:r>
          </a:p>
          <a:p>
            <a:r>
              <a:rPr lang="en-US" sz="3400" dirty="0"/>
              <a:t>- noisy and (5) __________</a:t>
            </a:r>
          </a:p>
          <a:p>
            <a:r>
              <a:rPr lang="en-US" sz="3400" dirty="0"/>
              <a:t>streets</a:t>
            </a:r>
          </a:p>
        </p:txBody>
      </p:sp>
      <p:sp>
        <p:nvSpPr>
          <p:cNvPr id="64" name="TextBox 34">
            <a:extLst>
              <a:ext uri="{FF2B5EF4-FFF2-40B4-BE49-F238E27FC236}">
                <a16:creationId xmlns:a16="http://schemas.microsoft.com/office/drawing/2014/main" id="{8A53DDAC-2F90-0149-99B5-6A3F1F5D6C97}"/>
              </a:ext>
            </a:extLst>
          </p:cNvPr>
          <p:cNvSpPr txBox="1"/>
          <p:nvPr/>
        </p:nvSpPr>
        <p:spPr>
          <a:xfrm>
            <a:off x="8088292" y="3356588"/>
            <a:ext cx="20506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faraway</a:t>
            </a:r>
          </a:p>
        </p:txBody>
      </p:sp>
      <p:sp>
        <p:nvSpPr>
          <p:cNvPr id="65" name="TextBox 35">
            <a:extLst>
              <a:ext uri="{FF2B5EF4-FFF2-40B4-BE49-F238E27FC236}">
                <a16:creationId xmlns:a16="http://schemas.microsoft.com/office/drawing/2014/main" id="{BECD8966-6901-6EC5-8B2C-CE512DFC5F65}"/>
              </a:ext>
            </a:extLst>
          </p:cNvPr>
          <p:cNvSpPr txBox="1"/>
          <p:nvPr/>
        </p:nvSpPr>
        <p:spPr>
          <a:xfrm>
            <a:off x="9113616" y="4389359"/>
            <a:ext cx="1872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crowded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535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64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478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1" name="Rounded Rectangle 15">
            <a:extLst>
              <a:ext uri="{FF2B5EF4-FFF2-40B4-BE49-F238E27FC236}">
                <a16:creationId xmlns:a16="http://schemas.microsoft.com/office/drawing/2014/main" id="{B7D429BA-3C27-F6F5-A9A0-29C10C260539}"/>
              </a:ext>
            </a:extLst>
          </p:cNvPr>
          <p:cNvSpPr/>
          <p:nvPr/>
        </p:nvSpPr>
        <p:spPr>
          <a:xfrm>
            <a:off x="314205" y="11923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276623CB-DBDF-3BFF-AFD8-790E09172BA1}"/>
              </a:ext>
            </a:extLst>
          </p:cNvPr>
          <p:cNvSpPr txBox="1"/>
          <p:nvPr/>
        </p:nvSpPr>
        <p:spPr>
          <a:xfrm>
            <a:off x="369079" y="11066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B413972A-5AD9-160F-A1AF-FDD23C298069}"/>
              </a:ext>
            </a:extLst>
          </p:cNvPr>
          <p:cNvSpPr txBox="1"/>
          <p:nvPr/>
        </p:nvSpPr>
        <p:spPr>
          <a:xfrm>
            <a:off x="-6478" y="1923588"/>
            <a:ext cx="2985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04" name="Table 38">
            <a:extLst>
              <a:ext uri="{FF2B5EF4-FFF2-40B4-BE49-F238E27FC236}">
                <a16:creationId xmlns:a16="http://schemas.microsoft.com/office/drawing/2014/main" id="{1EFF6565-D16F-0A01-8481-4CCFAA5D0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1712"/>
              </p:ext>
            </p:extLst>
          </p:nvPr>
        </p:nvGraphicFramePr>
        <p:xfrm>
          <a:off x="2978590" y="1535061"/>
          <a:ext cx="9213410" cy="508019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4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0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556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Likes</a:t>
                      </a:r>
                      <a:endParaRPr lang="en-US" sz="3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Dislikes</a:t>
                      </a:r>
                      <a:endParaRPr lang="en-US" sz="3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/>
                        <a:t>swimming</a:t>
                      </a:r>
                      <a:r>
                        <a:rPr lang="en-US" sz="3000" baseline="0"/>
                        <a:t> pool</a:t>
                      </a:r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/>
                        <a:t>good</a:t>
                      </a:r>
                      <a:r>
                        <a:rPr lang="en-US" sz="3000" baseline="0"/>
                        <a:t> restaurants and cafés </a:t>
                      </a:r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3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76BF188B-7C76-1F6A-F3DF-11EFD40304DC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F855DE7-D6D5-8D52-001B-416DBDAEB686}"/>
              </a:ext>
            </a:extLst>
          </p:cNvPr>
          <p:cNvSpPr txBox="1"/>
          <p:nvPr/>
        </p:nvSpPr>
        <p:spPr>
          <a:xfrm>
            <a:off x="487067" y="11901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AE41FAD4-D926-A6A0-39F5-A1218ABDA2B4}"/>
              </a:ext>
            </a:extLst>
          </p:cNvPr>
          <p:cNvSpPr txBox="1"/>
          <p:nvPr/>
        </p:nvSpPr>
        <p:spPr>
          <a:xfrm>
            <a:off x="989673" y="1285759"/>
            <a:ext cx="10821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saying what you like and dislike about it. Use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as a model. </a:t>
            </a:r>
          </a:p>
        </p:txBody>
      </p:sp>
      <p:pic>
        <p:nvPicPr>
          <p:cNvPr id="30" name="Picture 1">
            <a:extLst>
              <a:ext uri="{FF2B5EF4-FFF2-40B4-BE49-F238E27FC236}">
                <a16:creationId xmlns:a16="http://schemas.microsoft.com/office/drawing/2014/main" id="{6F8684F7-9113-2BBC-0396-E36D257AB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634"/>
            <a:ext cx="12355551" cy="4691926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83998D85-E1AF-7F0D-E116-74642C7B7466}"/>
              </a:ext>
            </a:extLst>
          </p:cNvPr>
          <p:cNvSpPr txBox="1"/>
          <p:nvPr/>
        </p:nvSpPr>
        <p:spPr>
          <a:xfrm>
            <a:off x="1166803" y="2347639"/>
            <a:ext cx="10021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live in </a:t>
            </a:r>
            <a:r>
              <a:rPr lang="en-US" sz="3200" dirty="0">
                <a:solidFill>
                  <a:srgbClr val="7F7F7F"/>
                </a:solidFill>
              </a:rPr>
              <a:t>_______</a:t>
            </a:r>
            <a:r>
              <a:rPr lang="en-US" sz="3200" dirty="0"/>
              <a:t>. There are many / some things I like about my </a:t>
            </a:r>
            <a:r>
              <a:rPr lang="en-US" sz="3200" dirty="0" err="1"/>
              <a:t>neighbourhood</a:t>
            </a:r>
            <a:r>
              <a:rPr lang="en-US" sz="3200" dirty="0"/>
              <a:t>.</a:t>
            </a:r>
          </a:p>
        </p:txBody>
      </p:sp>
      <p:cxnSp>
        <p:nvCxnSpPr>
          <p:cNvPr id="32" name="Straight Connector 39">
            <a:extLst>
              <a:ext uri="{FF2B5EF4-FFF2-40B4-BE49-F238E27FC236}">
                <a16:creationId xmlns:a16="http://schemas.microsoft.com/office/drawing/2014/main" id="{EF5FB1AB-D626-7156-EB5A-ECEE5EFD3DE2}"/>
              </a:ext>
            </a:extLst>
          </p:cNvPr>
          <p:cNvCxnSpPr>
            <a:cxnSpLocks/>
          </p:cNvCxnSpPr>
          <p:nvPr/>
        </p:nvCxnSpPr>
        <p:spPr>
          <a:xfrm>
            <a:off x="1332571" y="3651327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1">
            <a:extLst>
              <a:ext uri="{FF2B5EF4-FFF2-40B4-BE49-F238E27FC236}">
                <a16:creationId xmlns:a16="http://schemas.microsoft.com/office/drawing/2014/main" id="{C91944CC-958F-AA58-FEB8-96DD40634049}"/>
              </a:ext>
            </a:extLst>
          </p:cNvPr>
          <p:cNvCxnSpPr>
            <a:cxnSpLocks/>
          </p:cNvCxnSpPr>
          <p:nvPr/>
        </p:nvCxnSpPr>
        <p:spPr>
          <a:xfrm>
            <a:off x="1332571" y="4188191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">
            <a:extLst>
              <a:ext uri="{FF2B5EF4-FFF2-40B4-BE49-F238E27FC236}">
                <a16:creationId xmlns:a16="http://schemas.microsoft.com/office/drawing/2014/main" id="{8E6F691B-DBDD-91D5-2A84-61A069FD34C6}"/>
              </a:ext>
            </a:extLst>
          </p:cNvPr>
          <p:cNvSpPr txBox="1"/>
          <p:nvPr/>
        </p:nvSpPr>
        <p:spPr>
          <a:xfrm>
            <a:off x="1245641" y="4411203"/>
            <a:ext cx="91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However, there are some / many / one thing(s) I dislike about it.</a:t>
            </a:r>
          </a:p>
        </p:txBody>
      </p:sp>
      <p:cxnSp>
        <p:nvCxnSpPr>
          <p:cNvPr id="37" name="Straight Connector 51">
            <a:extLst>
              <a:ext uri="{FF2B5EF4-FFF2-40B4-BE49-F238E27FC236}">
                <a16:creationId xmlns:a16="http://schemas.microsoft.com/office/drawing/2014/main" id="{F5F60E47-80DE-7F9A-1CD0-AF514B4911ED}"/>
              </a:ext>
            </a:extLst>
          </p:cNvPr>
          <p:cNvCxnSpPr>
            <a:cxnSpLocks/>
          </p:cNvCxnSpPr>
          <p:nvPr/>
        </p:nvCxnSpPr>
        <p:spPr>
          <a:xfrm>
            <a:off x="1332571" y="5661756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6">
            <a:extLst>
              <a:ext uri="{FF2B5EF4-FFF2-40B4-BE49-F238E27FC236}">
                <a16:creationId xmlns:a16="http://schemas.microsoft.com/office/drawing/2014/main" id="{4BFFD5EA-DBFF-ED6D-5F7A-937ADBEF0CD4}"/>
              </a:ext>
            </a:extLst>
          </p:cNvPr>
          <p:cNvCxnSpPr>
            <a:cxnSpLocks/>
          </p:cNvCxnSpPr>
          <p:nvPr/>
        </p:nvCxnSpPr>
        <p:spPr>
          <a:xfrm>
            <a:off x="1332571" y="6183515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445180"/>
              </p:ext>
            </p:extLst>
          </p:nvPr>
        </p:nvGraphicFramePr>
        <p:xfrm>
          <a:off x="838200" y="1195099"/>
          <a:ext cx="10515600" cy="5358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35984337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54111265"/>
                    </a:ext>
                  </a:extLst>
                </a:gridCol>
              </a:tblGrid>
              <a:tr h="5358102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There are many modern buildings and offices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It’s great for outdoor activities.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People are kind and friendly.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There are many good restaurants and cafés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There’s almost everything here.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There is a big swimming pool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 air is fresh.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-The people are helpful and friendly.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-The weather is too wet in rainy season.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 streets are slope down and old.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There is a lot of rain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The traffic is so heavy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909909"/>
                  </a:ext>
                </a:extLst>
              </a:tr>
            </a:tbl>
          </a:graphicData>
        </a:graphic>
      </p:graphicFrame>
      <p:pic>
        <p:nvPicPr>
          <p:cNvPr id="5" name="Hình ảnh 14">
            <a:extLst>
              <a:ext uri="{FF2B5EF4-FFF2-40B4-BE49-F238E27FC236}">
                <a16:creationId xmlns:a16="http://schemas.microsoft.com/office/drawing/2014/main" id="{C4EBD039-A611-A965-24C3-118FD477A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88" y="269007"/>
            <a:ext cx="1943157" cy="926091"/>
          </a:xfrm>
          <a:prstGeom prst="rect">
            <a:avLst/>
          </a:prstGeom>
        </p:spPr>
      </p:pic>
      <p:pic>
        <p:nvPicPr>
          <p:cNvPr id="6" name="Hình ảnh 12">
            <a:extLst>
              <a:ext uri="{FF2B5EF4-FFF2-40B4-BE49-F238E27FC236}">
                <a16:creationId xmlns:a16="http://schemas.microsoft.com/office/drawing/2014/main" id="{AB4B0452-6BB1-C303-871F-1F6E6713A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81" y="365125"/>
            <a:ext cx="1922823" cy="8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6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58809A8-5B0F-7666-94E6-32481EE803EB}"/>
              </a:ext>
            </a:extLst>
          </p:cNvPr>
          <p:cNvSpPr/>
          <p:nvPr/>
        </p:nvSpPr>
        <p:spPr>
          <a:xfrm>
            <a:off x="629670" y="136331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3724C67-A7BE-2CEF-46EB-910D180070CD}"/>
              </a:ext>
            </a:extLst>
          </p:cNvPr>
          <p:cNvSpPr txBox="1"/>
          <p:nvPr/>
        </p:nvSpPr>
        <p:spPr>
          <a:xfrm>
            <a:off x="684544" y="12775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1BD4E68-25CE-F907-B7B8-16D876E3488E}"/>
              </a:ext>
            </a:extLst>
          </p:cNvPr>
          <p:cNvSpPr/>
          <p:nvPr/>
        </p:nvSpPr>
        <p:spPr>
          <a:xfrm>
            <a:off x="1313992" y="1245336"/>
            <a:ext cx="10370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b="1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5962B0F-A4EE-9B74-0321-8ADADDB67BEE}"/>
              </a:ext>
            </a:extLst>
          </p:cNvPr>
          <p:cNvSpPr/>
          <p:nvPr/>
        </p:nvSpPr>
        <p:spPr>
          <a:xfrm>
            <a:off x="4619763" y="2364740"/>
            <a:ext cx="2593074" cy="6414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MODEL WRITING</a:t>
            </a:r>
            <a:endParaRPr lang="en-GB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6BCD4-F038-DA3B-353F-252739816B98}"/>
              </a:ext>
            </a:extLst>
          </p:cNvPr>
          <p:cNvSpPr txBox="1"/>
          <p:nvPr/>
        </p:nvSpPr>
        <p:spPr>
          <a:xfrm>
            <a:off x="487430" y="3227397"/>
            <a:ext cx="11054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dirty="0">
                <a:cs typeface="Times New Roman" pitchFamily="18" charset="0"/>
              </a:rPr>
              <a:t>My </a:t>
            </a:r>
            <a:r>
              <a:rPr lang="en-US" sz="3600" dirty="0" err="1">
                <a:cs typeface="Times New Roman" pitchFamily="18" charset="0"/>
              </a:rPr>
              <a:t>neighbourhood</a:t>
            </a:r>
            <a:r>
              <a:rPr lang="en-US" sz="3600" dirty="0">
                <a:cs typeface="Times New Roman" pitchFamily="18" charset="0"/>
              </a:rPr>
              <a:t> is peaceful and  the </a:t>
            </a:r>
            <a:r>
              <a:rPr lang="en-US" sz="3600">
                <a:cs typeface="Times New Roman" pitchFamily="18" charset="0"/>
              </a:rPr>
              <a:t>weather is </a:t>
            </a:r>
            <a:r>
              <a:rPr lang="en-US" sz="3600" dirty="0">
                <a:cs typeface="Times New Roman" pitchFamily="18" charset="0"/>
              </a:rPr>
              <a:t>sunny and fine. People are friendly and kind. The food is fresh and delicious. Every house has a backyard and a front yard. However, there is one thing I dislike about it. The roads are narrow. But I still love my </a:t>
            </a:r>
            <a:r>
              <a:rPr lang="en-US" sz="3600" dirty="0" err="1">
                <a:cs typeface="Times New Roman" pitchFamily="18" charset="0"/>
              </a:rPr>
              <a:t>neighbourhood</a:t>
            </a:r>
            <a:r>
              <a:rPr lang="en-US" sz="3600" dirty="0">
                <a:cs typeface="Times New Roman" pitchFamily="18" charset="0"/>
              </a:rPr>
              <a:t> very much.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098035"/>
            <a:ext cx="786519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8B3EA-D8DD-406C-63F4-51DD484DE797}"/>
              </a:ext>
            </a:extLst>
          </p:cNvPr>
          <p:cNvSpPr txBox="1"/>
          <p:nvPr/>
        </p:nvSpPr>
        <p:spPr>
          <a:xfrm>
            <a:off x="1153640" y="336079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6E85D8C-C171-3671-FC70-5C7402325EE8}"/>
              </a:ext>
            </a:extLst>
          </p:cNvPr>
          <p:cNvSpPr/>
          <p:nvPr/>
        </p:nvSpPr>
        <p:spPr>
          <a:xfrm>
            <a:off x="635795" y="338846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57225-F887-792E-DB1F-19B10401249D}"/>
              </a:ext>
            </a:extLst>
          </p:cNvPr>
          <p:cNvSpPr txBox="1"/>
          <p:nvPr/>
        </p:nvSpPr>
        <p:spPr>
          <a:xfrm>
            <a:off x="422810" y="4207090"/>
            <a:ext cx="839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</a:t>
            </a:r>
            <a:r>
              <a:rPr lang="en-US" sz="3600"/>
              <a:t>in your </a:t>
            </a:r>
            <a:r>
              <a:rPr lang="en-US" sz="3600" dirty="0"/>
              <a:t>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AD21E-D85A-8AD9-4056-044AF6274FD0}"/>
              </a:ext>
            </a:extLst>
          </p:cNvPr>
          <p:cNvSpPr txBox="1"/>
          <p:nvPr/>
        </p:nvSpPr>
        <p:spPr>
          <a:xfrm>
            <a:off x="688580" y="32684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9F5-098D-918A-EEB4-13159355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04" y="1604858"/>
            <a:ext cx="2941216" cy="29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0DEAC53-85D8-3E38-8ADA-F5BA8E8F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00" y="2683868"/>
            <a:ext cx="3938239" cy="39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5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funny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Khang is  ________. He likes meeting new people.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 working</a:t>
            </a:r>
            <a:endParaRPr lang="de-A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892" y="5317444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>
                <a:solidFill>
                  <a:schemeClr val="bg1"/>
                </a:solidFill>
              </a:rPr>
              <a:t>: friendly</a:t>
            </a:r>
            <a:endParaRPr lang="de-AT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472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peaceful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The streets in Da Nang city are noisy and ________ 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59686" y="417375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741764" y="4108685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crowded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866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modern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 life in the city is______and noisy.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001" y="527137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>
                <a:solidFill>
                  <a:schemeClr val="bg1"/>
                </a:solidFill>
              </a:rPr>
              <a:t>: modern</a:t>
            </a:r>
            <a:endParaRPr lang="de-AT" sz="2800" dirty="0">
              <a:solidFill>
                <a:schemeClr val="bg1"/>
              </a:solidFill>
            </a:endParaRPr>
          </a:p>
        </p:txBody>
      </p:sp>
      <p:sp>
        <p:nvSpPr>
          <p:cNvPr id="2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2024673" y="4159317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peaceful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15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46" y="-56805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66714" y="5304089"/>
            <a:ext cx="4524162" cy="929684"/>
            <a:chOff x="1452892" y="4172004"/>
            <a:chExt cx="4524162" cy="929684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62354" cy="90044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narrow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The streets in my neighbourhood are______.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 working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890" y="531790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/>
              <a:t>    </a:t>
            </a:r>
            <a:r>
              <a:rPr lang="de-AT" sz="2800">
                <a:solidFill>
                  <a:srgbClr val="FFFF00"/>
                </a:solidFill>
              </a:rPr>
              <a:t>C</a:t>
            </a:r>
            <a:r>
              <a:rPr lang="de-AT" sz="2800">
                <a:solidFill>
                  <a:schemeClr val="bg1"/>
                </a:solidFill>
              </a:rPr>
              <a:t>: narrow</a:t>
            </a:r>
            <a:endParaRPr lang="de-AT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179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helpful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My school is______. I cannot walk to school everyday.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59686" y="417375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741764" y="4108685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faraway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587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49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6D51AA38-50BE-43ED-B5D0-833017EC8DDA}"/>
              </a:ext>
            </a:extLst>
          </p:cNvPr>
          <p:cNvSpPr txBox="1"/>
          <p:nvPr/>
        </p:nvSpPr>
        <p:spPr>
          <a:xfrm>
            <a:off x="1311211" y="1154943"/>
            <a:ext cx="9776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tick (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4" name="Table 13">
            <a:extLst>
              <a:ext uri="{FF2B5EF4-FFF2-40B4-BE49-F238E27FC236}">
                <a16:creationId xmlns:a16="http://schemas.microsoft.com/office/drawing/2014/main" id="{5C3D7C73-90FF-9272-13D8-FD875B0BB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79085"/>
              </p:ext>
            </p:extLst>
          </p:nvPr>
        </p:nvGraphicFramePr>
        <p:xfrm>
          <a:off x="640600" y="2178234"/>
          <a:ext cx="10969509" cy="4381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9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3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1.</a:t>
                      </a:r>
                      <a:endParaRPr lang="en-US" sz="3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/>
                        <a:t>Vy</a:t>
                      </a:r>
                      <a:r>
                        <a:rPr lang="en-US" sz="3600" dirty="0"/>
                        <a:t> lives in the </a:t>
                      </a:r>
                      <a:r>
                        <a:rPr lang="en-US" sz="3600" dirty="0" err="1"/>
                        <a:t>centre</a:t>
                      </a:r>
                      <a:r>
                        <a:rPr lang="en-US" sz="3600" dirty="0"/>
                        <a:t>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2.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There</a:t>
                      </a:r>
                      <a:r>
                        <a:rPr lang="en-US" sz="3600" baseline="0" dirty="0"/>
                        <a:t> is a big market near her house.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3.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 streets are</a:t>
                      </a:r>
                      <a:r>
                        <a:rPr lang="en-US" sz="3600" baseline="0" dirty="0"/>
                        <a:t> narrow.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4.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 schools</a:t>
                      </a:r>
                      <a:r>
                        <a:rPr lang="en-US" sz="3600" baseline="0" dirty="0"/>
                        <a:t> are faraway.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3128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5.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There</a:t>
                      </a:r>
                      <a:r>
                        <a:rPr lang="en-US" sz="3600" baseline="0" dirty="0"/>
                        <a:t> are some factories near her </a:t>
                      </a:r>
                      <a:r>
                        <a:rPr lang="en-US" sz="3600" baseline="0" dirty="0" err="1"/>
                        <a:t>neighbourhood</a:t>
                      </a:r>
                      <a:r>
                        <a:rPr lang="en-US" sz="3600" baseline="0" dirty="0"/>
                        <a:t>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5F6F65AE-733D-243A-570F-97BD0287FAB7}"/>
              </a:ext>
            </a:extLst>
          </p:cNvPr>
          <p:cNvSpPr/>
          <p:nvPr/>
        </p:nvSpPr>
        <p:spPr>
          <a:xfrm>
            <a:off x="640600" y="13002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0F08CA38-5019-FA90-F434-EBF53A638E23}"/>
              </a:ext>
            </a:extLst>
          </p:cNvPr>
          <p:cNvSpPr txBox="1"/>
          <p:nvPr/>
        </p:nvSpPr>
        <p:spPr>
          <a:xfrm>
            <a:off x="693385" y="12078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22618" y="3366655"/>
            <a:ext cx="1150585" cy="41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70218" y="3976255"/>
            <a:ext cx="13029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52655" y="3976255"/>
            <a:ext cx="7758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424545" y="4641273"/>
            <a:ext cx="127461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535978" y="4641273"/>
            <a:ext cx="1282931" cy="19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486561" y="5264727"/>
            <a:ext cx="1337294" cy="138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602150" y="5276504"/>
            <a:ext cx="1438432" cy="20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608349" y="5960670"/>
            <a:ext cx="159095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331527" y="5960670"/>
            <a:ext cx="83127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62545" y="6443377"/>
            <a:ext cx="2873433" cy="139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293431" y="3976255"/>
            <a:ext cx="1150585" cy="41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970C333A-E743-DA4F-0B1A-1CD35D5DD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5111" y="1251301"/>
            <a:ext cx="660593" cy="660593"/>
          </a:xfrm>
          <a:prstGeom prst="rect">
            <a:avLst/>
          </a:prstGeom>
        </p:spPr>
      </p:pic>
      <p:sp>
        <p:nvSpPr>
          <p:cNvPr id="41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10870444" y="2777660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9893916" y="3428824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10752012" y="3976255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9893915" y="4614663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5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9893915" y="5499005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935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4010</TotalTime>
  <Words>616</Words>
  <Application>Microsoft Office PowerPoint</Application>
  <PresentationFormat>Widescreen</PresentationFormat>
  <Paragraphs>141</Paragraphs>
  <Slides>16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Abadi Extra Light</vt:lpstr>
      <vt:lpstr>Arial</vt:lpstr>
      <vt:lpstr>Calibri</vt:lpstr>
      <vt:lpstr>Calibri Light</vt:lpstr>
      <vt:lpstr>Myriad Pro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262</cp:revision>
  <dcterms:created xsi:type="dcterms:W3CDTF">2020-12-09T02:04:09Z</dcterms:created>
  <dcterms:modified xsi:type="dcterms:W3CDTF">2025-10-09T04:09:37Z</dcterms:modified>
</cp:coreProperties>
</file>