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4" r:id="rId3"/>
    <p:sldId id="261" r:id="rId4"/>
    <p:sldId id="260" r:id="rId5"/>
    <p:sldId id="258" r:id="rId6"/>
    <p:sldId id="265" r:id="rId7"/>
    <p:sldId id="266" r:id="rId8"/>
    <p:sldId id="267" r:id="rId9"/>
    <p:sldId id="269" r:id="rId10"/>
    <p:sldId id="268" r:id="rId11"/>
    <p:sldId id="270" r:id="rId12"/>
    <p:sldId id="257" r:id="rId13"/>
    <p:sldId id="262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7B21C-3160-4E0E-87FA-30293F02BBC8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31CAF-3E12-4474-B3D9-11E7E57710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49054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8AB0F04-910C-4647-AE1C-177C66B50038}"/>
              </a:ext>
            </a:extLst>
          </p:cNvPr>
          <p:cNvSpPr/>
          <p:nvPr userDrawn="1"/>
        </p:nvSpPr>
        <p:spPr>
          <a:xfrm rot="4308689">
            <a:off x="6023251" y="44791"/>
            <a:ext cx="648657" cy="583165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3E72A672-7789-4744-A4CB-D177B890FDE6}"/>
              </a:ext>
            </a:extLst>
          </p:cNvPr>
          <p:cNvSpPr/>
          <p:nvPr userDrawn="1"/>
        </p:nvSpPr>
        <p:spPr>
          <a:xfrm rot="4308689">
            <a:off x="6212493" y="-65425"/>
            <a:ext cx="3571215" cy="280282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4308689">
            <a:off x="6645807" y="1909964"/>
            <a:ext cx="1980696" cy="1549883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ABD99355-65C1-4211-9E82-3D41ACE0AE17}"/>
              </a:ext>
            </a:extLst>
          </p:cNvPr>
          <p:cNvSpPr/>
          <p:nvPr userDrawn="1"/>
        </p:nvSpPr>
        <p:spPr>
          <a:xfrm rot="13830869">
            <a:off x="7049735" y="4003664"/>
            <a:ext cx="346713" cy="154593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459E701-5FEF-4918-8F3A-04E29BF09009}"/>
              </a:ext>
            </a:extLst>
          </p:cNvPr>
          <p:cNvSpPr/>
          <p:nvPr userDrawn="1"/>
        </p:nvSpPr>
        <p:spPr>
          <a:xfrm rot="12431080">
            <a:off x="7146462" y="3713860"/>
            <a:ext cx="533002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8550A0A6-1197-4153-9800-69D58909D0C7}"/>
              </a:ext>
            </a:extLst>
          </p:cNvPr>
          <p:cNvSpPr/>
          <p:nvPr userDrawn="1"/>
        </p:nvSpPr>
        <p:spPr>
          <a:xfrm rot="4308689">
            <a:off x="6433305" y="1273403"/>
            <a:ext cx="1246227" cy="118514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17193105">
            <a:off x="8500696" y="2897245"/>
            <a:ext cx="243160" cy="304915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FF9CE8FE-77D6-45E0-BBF7-78F07AC29771}"/>
              </a:ext>
            </a:extLst>
          </p:cNvPr>
          <p:cNvSpPr/>
          <p:nvPr userDrawn="1"/>
        </p:nvSpPr>
        <p:spPr>
          <a:xfrm rot="17193105">
            <a:off x="8072689" y="2691180"/>
            <a:ext cx="692798" cy="3829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1080001"/>
            <a:ext cx="8504635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xmlns="" val="150585527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86714"/>
            <a:ext cx="9013929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513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513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3340384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46F4-1EB5-4675-A627-22A13613F46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346F4-1EB5-4675-A627-22A13613F462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6840-2494-4C9B-8746-6060322EE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Set animals sets Royalty Free Vector Image - VectorStock">
            <a:extLst>
              <a:ext uri="{FF2B5EF4-FFF2-40B4-BE49-F238E27FC236}">
                <a16:creationId xmlns="" xmlns:a16="http://schemas.microsoft.com/office/drawing/2014/main" id="{685B02FA-C7F6-45BC-9B01-BD6C910D3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368"/>
          <a:stretch/>
        </p:blipFill>
        <p:spPr bwMode="auto">
          <a:xfrm>
            <a:off x="892222" y="-2941"/>
            <a:ext cx="7359556" cy="6860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3">
            <a:extLst>
              <a:ext uri="{FF2B5EF4-FFF2-40B4-BE49-F238E27FC236}">
                <a16:creationId xmlns="" xmlns:a16="http://schemas.microsoft.com/office/drawing/2014/main" id="{E157E8E0-3357-4115-A3DA-723E409F7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222" y="1768422"/>
            <a:ext cx="7359555" cy="2387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40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31: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ĐỘNG VẬT</a:t>
            </a:r>
          </a:p>
        </p:txBody>
      </p:sp>
    </p:spTree>
    <p:extLst>
      <p:ext uri="{BB962C8B-B14F-4D97-AF65-F5344CB8AC3E}">
        <p14:creationId xmlns="" xmlns:p14="http://schemas.microsoft.com/office/powerpoint/2010/main" val="122923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685801"/>
          <a:ext cx="9144000" cy="6111239"/>
        </p:xfrm>
        <a:graphic>
          <a:graphicData uri="http://schemas.openxmlformats.org/drawingml/2006/table">
            <a:tbl>
              <a:tblPr/>
              <a:tblGrid>
                <a:gridCol w="2060551"/>
                <a:gridCol w="4884085"/>
                <a:gridCol w="2199364"/>
              </a:tblGrid>
              <a:tr h="470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Nhóm động vật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Đặc điểm nhận biết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Đại diện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Ngành ruột khoang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Cơ thể đối xứng tỏa tròn, khoang cơ thể thông ra bên ngoài qua lỗ miệng, đều có tế bào gai tự vệ và tấn công.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Thủy tức, sứa, hải quỳ…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Ngành giun dẹp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Cơ thể dẹp, đối xứng 2 bên. Giác bám phát triển, ấu trùng phát triển qua vật chủ trung gian.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Sán lá gan, sán dây…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Ngành giun tròn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Cơ thể hình trụ thuôn 2 đầu, hầu hết kích thước bé, phần lớn sống kí sinh chỉ có 1 số ít sống tự do.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Giun kim, giun đũa…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Ngành giun đốt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Cơ thể phân đốt, có thể xoang. Hô hấp qua da hay mang. Di chuyển nhờ chi bên, tơ hay hệ cơ của thành cơ thể.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Giun đất, rươi…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on Rươi Là Con Gì? Hình Ảnh, Công Dụng &amp;amp; Món Ăn Tốt Cho Sức Khỏ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3276600"/>
          </a:xfrm>
          <a:prstGeom prst="rect">
            <a:avLst/>
          </a:prstGeom>
          <a:noFill/>
        </p:spPr>
      </p:pic>
      <p:pic>
        <p:nvPicPr>
          <p:cNvPr id="30724" name="Picture 4" descr="BÁO SÀI GÒN GIẢI PHÓ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3314700"/>
          </a:xfrm>
          <a:prstGeom prst="rect">
            <a:avLst/>
          </a:prstGeom>
          <a:noFill/>
        </p:spPr>
      </p:pic>
      <p:pic>
        <p:nvPicPr>
          <p:cNvPr id="30726" name="Picture 6" descr="Cách diệt cuốn chiếu trong nhà vừa nhanh vừa dễ dàng - 60s Sống Khỏ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352800"/>
            <a:ext cx="4429670" cy="3505200"/>
          </a:xfrm>
          <a:prstGeom prst="rect">
            <a:avLst/>
          </a:prstGeom>
          <a:noFill/>
        </p:spPr>
      </p:pic>
      <p:pic>
        <p:nvPicPr>
          <p:cNvPr id="30728" name="Picture 8" descr="Bí mật loài đỉa: Đừng nghĩ là quỷ &amp;quot;tái sinh&amp;quot;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4724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914400"/>
          <a:ext cx="8153400" cy="5562600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1112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Nhóm động vật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Ví dụ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Môi trường sống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Ngành ruột khoang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Ngành giun dẹp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Ngành giun tròn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Ngành giun đốt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52400"/>
          <a:ext cx="9144000" cy="6659880"/>
        </p:xfrm>
        <a:graphic>
          <a:graphicData uri="http://schemas.openxmlformats.org/drawingml/2006/table">
            <a:tbl>
              <a:tblPr/>
              <a:tblGrid>
                <a:gridCol w="1828800"/>
                <a:gridCol w="1752600"/>
                <a:gridCol w="5562600"/>
              </a:tblGrid>
              <a:tr h="340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Nhóm </a:t>
                      </a:r>
                      <a:r>
                        <a:rPr lang="en-US" sz="2400" dirty="0" smtClean="0">
                          <a:latin typeface="Times New Roman"/>
                          <a:ea typeface="Calibri"/>
                          <a:cs typeface="Arial"/>
                        </a:rPr>
                        <a:t>đv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Ví dụ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Môi trường sống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Ngành ruột khoang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- Sứa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- Thủy tức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- Biển (nước mặn)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- Nước ngọt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0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Ngành giun dẹp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- Sán lá gan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- Sán lông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Arial"/>
                        </a:rPr>
                        <a:t>Sán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lá </a:t>
                      </a:r>
                      <a:r>
                        <a:rPr lang="en-US" sz="2400" dirty="0" smtClean="0">
                          <a:latin typeface="Times New Roman"/>
                          <a:ea typeface="Calibri"/>
                          <a:cs typeface="Arial"/>
                        </a:rPr>
                        <a:t>máu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- Sán bã trầu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- Sán dây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- Kí sinh ở gan và mật trâu bò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- Bơi trong nước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- Kí sinh trong máu người (ấu trùng chui qua da người tiếp xúc với nước ô nhiễm)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- Kí sinh ở ruột lợn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- Kí sinh ruột người và cơ bắp trâu bò.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Ngành giun tròn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- Giun kim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- Giun đũa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- Giun móc câu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- Giun rễ lúa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- Kí sinh ruột người và các đv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- Kí sinh ruột người và các đv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- Kí sinh tá tràng người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Arial"/>
                        </a:rPr>
                        <a:t>-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Kí sinh rễ lúa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Ngành giun đốt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- Giun đất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- Giun đỏ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- Đỉa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- Rươi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- Trong đất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- Trong cống rãnh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- Nước ngọt, mặn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- Nước lợ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ý thuyết các ngành giun sinh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893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ệnh giun móc: Nguyên nhân, triệu chứng, cách phòng chống | Vinm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634" y="533400"/>
            <a:ext cx="8017496" cy="46482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76600" y="5562600"/>
            <a:ext cx="2209800" cy="536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Giun móc câu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0F53074-7DB3-4CBC-A448-99F025EC48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</a:t>
            </a:fld>
            <a:endParaRPr lang="en-US" noProof="0" dirty="0"/>
          </a:p>
        </p:txBody>
      </p:sp>
      <p:pic>
        <p:nvPicPr>
          <p:cNvPr id="1026" name="Picture 2" descr="Mạng Thủy sản Việt Nam — Thủy tức: Loài động vật có khả năng “trường sinh...">
            <a:extLst>
              <a:ext uri="{FF2B5EF4-FFF2-40B4-BE49-F238E27FC236}">
                <a16:creationId xmlns:a16="http://schemas.microsoft.com/office/drawing/2014/main" xmlns="" id="{2A9D01CC-EBD6-43D3-8EDB-E7131154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82" y="1463041"/>
            <a:ext cx="2588012" cy="22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é 5 tuổi sốt âm ỉ, bất ngờ sán làm tổ trong gan - Báo Phụ Nữ">
            <a:extLst>
              <a:ext uri="{FF2B5EF4-FFF2-40B4-BE49-F238E27FC236}">
                <a16:creationId xmlns:a16="http://schemas.microsoft.com/office/drawing/2014/main" xmlns="" id="{EBB05793-C457-4C73-8C87-6E692452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907" y="1463040"/>
            <a:ext cx="2746718" cy="229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339 - 09/07/2017 - Hình ảnh giun đũa - Chuẩn Rồi">
            <a:extLst>
              <a:ext uri="{FF2B5EF4-FFF2-40B4-BE49-F238E27FC236}">
                <a16:creationId xmlns:a16="http://schemas.microsoft.com/office/drawing/2014/main" xmlns="" id="{3DD28F41-8CB5-49B0-A905-84FCF442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1738" y="1463040"/>
            <a:ext cx="2533481" cy="229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8D0E9C-CD31-4B2E-AA56-B0823BA420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97" t="1353" r="497" b="6632"/>
          <a:stretch/>
        </p:blipFill>
        <p:spPr>
          <a:xfrm>
            <a:off x="6097207" y="3930402"/>
            <a:ext cx="2588012" cy="2297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618F58-3F42-48F0-8C46-2E692C6A3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907" y="3930401"/>
            <a:ext cx="2746718" cy="2295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9DBEBC4-70D7-40A9-BFEE-CFAABAB3F1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6285" r="3585"/>
          <a:stretch/>
        </p:blipFill>
        <p:spPr>
          <a:xfrm>
            <a:off x="458782" y="3930402"/>
            <a:ext cx="2588012" cy="22971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C5E0568-6D6D-4232-A0A8-16C19F10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18" y="630446"/>
            <a:ext cx="8505000" cy="43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 ĐỘNG VẬT KHÔNG XƯƠNG SỐNG</a:t>
            </a:r>
          </a:p>
        </p:txBody>
      </p:sp>
    </p:spTree>
    <p:extLst>
      <p:ext uri="{BB962C8B-B14F-4D97-AF65-F5344CB8AC3E}">
        <p14:creationId xmlns:p14="http://schemas.microsoft.com/office/powerpoint/2010/main" xmlns="" val="362255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0F53074-7DB3-4CBC-A448-99F025EC48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C5E0568-6D6D-4232-A0A8-16C19F10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18" y="630446"/>
            <a:ext cx="8505000" cy="43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 ĐỘNG VẬT CÓ XƯƠNG SỐNG</a:t>
            </a:r>
          </a:p>
        </p:txBody>
      </p:sp>
      <p:pic>
        <p:nvPicPr>
          <p:cNvPr id="2050" name="Picture 2" descr="Ý nghĩa bất ngờ đằng sau tiếng hót của loài chim - VnReview - Tin nóng">
            <a:extLst>
              <a:ext uri="{FF2B5EF4-FFF2-40B4-BE49-F238E27FC236}">
                <a16:creationId xmlns:a16="http://schemas.microsoft.com/office/drawing/2014/main" xmlns="" id="{2640E509-2F90-4B8A-8761-EE42D92DC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7527" y="4062039"/>
            <a:ext cx="25717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ơ Thấy Thỏ Đánh Lô Đề Con Gì ?">
            <a:extLst>
              <a:ext uri="{FF2B5EF4-FFF2-40B4-BE49-F238E27FC236}">
                <a16:creationId xmlns:a16="http://schemas.microsoft.com/office/drawing/2014/main" xmlns="" id="{7FA0414C-C071-406B-BB81-92FB7D38B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06" r="4282"/>
          <a:stretch/>
        </p:blipFill>
        <p:spPr bwMode="auto">
          <a:xfrm>
            <a:off x="4955796" y="4062040"/>
            <a:ext cx="2743200" cy="23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á chuồn, loài cá biết bay">
            <a:extLst>
              <a:ext uri="{FF2B5EF4-FFF2-40B4-BE49-F238E27FC236}">
                <a16:creationId xmlns:a16="http://schemas.microsoft.com/office/drawing/2014/main" xmlns="" id="{6F1FD10C-E7FD-4608-A17B-AA6608C0B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046" y="1380513"/>
            <a:ext cx="2651552" cy="23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Ếch biến đổi giới tính thường xuyên hơn chúng ta tưởng - VnReview - Tin nóng">
            <a:extLst>
              <a:ext uri="{FF2B5EF4-FFF2-40B4-BE49-F238E27FC236}">
                <a16:creationId xmlns:a16="http://schemas.microsoft.com/office/drawing/2014/main" xmlns="" id="{57BD97F1-2102-4AB1-8543-E2BE46482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4306" y="1380513"/>
            <a:ext cx="2591603" cy="23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ùa Nga - Hermann Tortoise đẹp, giá tốt chỉ có tại Vietpetgarden">
            <a:extLst>
              <a:ext uri="{FF2B5EF4-FFF2-40B4-BE49-F238E27FC236}">
                <a16:creationId xmlns:a16="http://schemas.microsoft.com/office/drawing/2014/main" xmlns="" id="{0CB4823C-8C69-4B2F-B4C6-7711AA43A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616" y="1380512"/>
            <a:ext cx="2591603" cy="230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5678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762000"/>
          <a:ext cx="8229600" cy="51816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036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Nhóm động vật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Đặc điểm nhận biết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Đại diện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Ngành ruột khoang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Ngành giun dẹp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Ngành giun tròn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Ngành giun đốt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304800"/>
          <a:ext cx="9144000" cy="2091397"/>
        </p:xfrm>
        <a:graphic>
          <a:graphicData uri="http://schemas.openxmlformats.org/drawingml/2006/table">
            <a:tbl>
              <a:tblPr/>
              <a:tblGrid>
                <a:gridCol w="2060551"/>
                <a:gridCol w="4884085"/>
                <a:gridCol w="2199364"/>
              </a:tblGrid>
              <a:tr h="52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Nhóm động vật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Đặc điểm nhận biết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Đại diện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Ngành ruột khoang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Cơ thể đối xứng tỏa tròn, khoang cơ thể thông ra bên ngoài qua lỗ miệng, đều có tế bào gai tự vệ và tấn công.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Thủy tức, sứa, hải quỳ…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Nắm trọn kiến thức lý thuyết về thủy tức chuẩn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8610600" cy="4572000"/>
          </a:xfrm>
          <a:prstGeom prst="rect">
            <a:avLst/>
          </a:prstGeom>
          <a:noFill/>
        </p:spPr>
      </p:pic>
      <p:pic>
        <p:nvPicPr>
          <p:cNvPr id="4" name="Picture 4" descr="Con người, con sứa và giấc mơ trường sinh bất tử - BBC News Tiếng Việ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8915400" cy="4572000"/>
          </a:xfrm>
          <a:prstGeom prst="rect">
            <a:avLst/>
          </a:prstGeom>
          <a:noFill/>
        </p:spPr>
      </p:pic>
      <p:pic>
        <p:nvPicPr>
          <p:cNvPr id="5" name="Picture 10" descr="Ngày đông lạnh đi ăn &amp;#39;dây tơ hồng của biển cả&amp;#39; - Ẩm thự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133600"/>
            <a:ext cx="8915400" cy="4724400"/>
          </a:xfrm>
          <a:prstGeom prst="rect">
            <a:avLst/>
          </a:prstGeom>
          <a:noFill/>
        </p:spPr>
      </p:pic>
      <p:pic>
        <p:nvPicPr>
          <p:cNvPr id="6" name="Picture 6" descr="San hô là động vật hay thực vật? - KhoaHoc.t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133600"/>
            <a:ext cx="8915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ắm trọn kiến thức lý thuyết về thủy tức chuẩn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3657600"/>
          </a:xfrm>
          <a:prstGeom prst="rect">
            <a:avLst/>
          </a:prstGeom>
          <a:noFill/>
        </p:spPr>
      </p:pic>
      <p:pic>
        <p:nvPicPr>
          <p:cNvPr id="1028" name="Picture 4" descr="Con người, con sứa và giấc mơ trường sinh bất tử - BBC News Tiếng Việ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05200"/>
            <a:ext cx="4724400" cy="3352800"/>
          </a:xfrm>
          <a:prstGeom prst="rect">
            <a:avLst/>
          </a:prstGeom>
          <a:noFill/>
        </p:spPr>
      </p:pic>
      <p:pic>
        <p:nvPicPr>
          <p:cNvPr id="1030" name="Picture 6" descr="San hô là động vật hay thực vật? - KhoaHoc.t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0"/>
            <a:ext cx="4800600" cy="3609976"/>
          </a:xfrm>
          <a:prstGeom prst="rect">
            <a:avLst/>
          </a:prstGeom>
          <a:noFill/>
        </p:spPr>
      </p:pic>
      <p:sp>
        <p:nvSpPr>
          <p:cNvPr id="1032" name="AutoShape 8" descr="Hải quỳ (Actinia) là một chi động... - Secrets of the Ocean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Ngày đông lạnh đi ăn &amp;#39;dây tơ hồng của biển cả&amp;#39; - Ẩm thự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57600"/>
            <a:ext cx="4419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-1"/>
          <a:ext cx="9144000" cy="3048001"/>
        </p:xfrm>
        <a:graphic>
          <a:graphicData uri="http://schemas.openxmlformats.org/drawingml/2006/table">
            <a:tbl>
              <a:tblPr/>
              <a:tblGrid>
                <a:gridCol w="2060551"/>
                <a:gridCol w="4884085"/>
                <a:gridCol w="2199364"/>
              </a:tblGrid>
              <a:tr h="479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Nhóm động vật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Đặc điểm nhận biết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Đại diện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Ngành ruột khoang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Cơ thể đối xứng tỏa tròn, khoang cơ thể thông ra bên ngoài qua lỗ miệng, đều có tế bào gai tự vệ và tấn công.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Thủy tức, sứa, hải quỳ…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Ngành giun dẹp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Cơ thể dẹp, đối xứng 2 bên. Giác bám phát triển, ấu trùng phát triển qua vật chủ trung gian.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Sán lá gan, sán dây…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50" name="Picture 2" descr="Cần cảnh giác bệnh sán lá gan lớn - Tuổi Trẻ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4343400" cy="4038600"/>
          </a:xfrm>
          <a:prstGeom prst="rect">
            <a:avLst/>
          </a:prstGeom>
          <a:noFill/>
        </p:spPr>
      </p:pic>
      <p:pic>
        <p:nvPicPr>
          <p:cNvPr id="27652" name="Picture 4" descr="Phân biệt sán dây lợn và sán dây b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895600"/>
            <a:ext cx="4724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914400"/>
          <a:ext cx="9144000" cy="5257800"/>
        </p:xfrm>
        <a:graphic>
          <a:graphicData uri="http://schemas.openxmlformats.org/drawingml/2006/table">
            <a:tbl>
              <a:tblPr/>
              <a:tblGrid>
                <a:gridCol w="2060551"/>
                <a:gridCol w="4884085"/>
                <a:gridCol w="2199364"/>
              </a:tblGrid>
              <a:tr h="525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Nhóm động vật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Đặc điểm nhận biết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Đại diện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Ngành ruột khoang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Cơ thể đối xứng tỏa tròn, khoang cơ thể thông ra bên ngoài qua lỗ miệng, đều có tế bào gai tự vệ và tấn công.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Thủy tức, sứa, hải quỳ…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Ngành giun dẹp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Cơ thể dẹp, đối xứng 2 bên. Giác bám phát triển, ấu trùng phát triển qua vật chủ trung gian.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Sán lá gan, sán dây…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Ngành giun tròn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Cơ thể hình trụ thuôn 2 đầu, hầu hết kích thước bé, phần lớn sống kí sinh chỉ có 1 số ít sống tự do.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Giun kim, giun đũa…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ài thuốc trị giun kim | Dinh dưỡng - Thuốc | TriThucCuocSong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382000" cy="5286375"/>
          </a:xfrm>
          <a:prstGeom prst="rect">
            <a:avLst/>
          </a:prstGeom>
          <a:noFill/>
        </p:spPr>
      </p:pic>
      <p:pic>
        <p:nvPicPr>
          <p:cNvPr id="29698" name="Picture 2" descr="Nguyên Nhân Triệu Chứng Và Cách Phòng Bệnh Giun Đũ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8382000" cy="5358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641</Words>
  <Application>Microsoft Office PowerPoint</Application>
  <PresentationFormat>On-screen Show (4:3)</PresentationFormat>
  <Paragraphs>102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Bài 31:  ĐỘNG VẬT</vt:lpstr>
      <vt:lpstr>TỔNG KẾT ĐỘNG VẬT KHÔNG XƯƠNG SỐNG</vt:lpstr>
      <vt:lpstr>TỔNG KẾT ĐỘNG VẬT CÓ XƯƠNG SỐNG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TỔNG KẾT ĐỘNG VẬT KHÔNG XƯƠNG SỐNG</dc:title>
  <dc:creator>Admin</dc:creator>
  <cp:lastModifiedBy>Admin</cp:lastModifiedBy>
  <cp:revision>5</cp:revision>
  <dcterms:created xsi:type="dcterms:W3CDTF">2021-12-27T03:15:48Z</dcterms:created>
  <dcterms:modified xsi:type="dcterms:W3CDTF">2021-12-28T04:29:13Z</dcterms:modified>
</cp:coreProperties>
</file>