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6" r:id="rId3"/>
  </p:sldMasterIdLst>
  <p:notesMasterIdLst>
    <p:notesMasterId r:id="rId43"/>
  </p:notesMasterIdLst>
  <p:sldIdLst>
    <p:sldId id="337" r:id="rId4"/>
    <p:sldId id="336" r:id="rId5"/>
    <p:sldId id="274" r:id="rId6"/>
    <p:sldId id="258" r:id="rId7"/>
    <p:sldId id="277" r:id="rId8"/>
    <p:sldId id="275" r:id="rId9"/>
    <p:sldId id="259" r:id="rId10"/>
    <p:sldId id="279" r:id="rId11"/>
    <p:sldId id="260" r:id="rId12"/>
    <p:sldId id="280" r:id="rId13"/>
    <p:sldId id="282" r:id="rId14"/>
    <p:sldId id="284" r:id="rId15"/>
    <p:sldId id="285" r:id="rId16"/>
    <p:sldId id="287" r:id="rId17"/>
    <p:sldId id="291" r:id="rId18"/>
    <p:sldId id="330" r:id="rId19"/>
    <p:sldId id="332" r:id="rId20"/>
    <p:sldId id="297" r:id="rId21"/>
    <p:sldId id="333" r:id="rId22"/>
    <p:sldId id="301" r:id="rId23"/>
    <p:sldId id="334" r:id="rId24"/>
    <p:sldId id="304" r:id="rId25"/>
    <p:sldId id="317" r:id="rId26"/>
    <p:sldId id="305" r:id="rId27"/>
    <p:sldId id="307" r:id="rId28"/>
    <p:sldId id="310" r:id="rId29"/>
    <p:sldId id="311" r:id="rId30"/>
    <p:sldId id="312" r:id="rId31"/>
    <p:sldId id="313" r:id="rId32"/>
    <p:sldId id="314" r:id="rId33"/>
    <p:sldId id="315" r:id="rId34"/>
    <p:sldId id="316" r:id="rId35"/>
    <p:sldId id="318" r:id="rId36"/>
    <p:sldId id="320" r:id="rId37"/>
    <p:sldId id="321" r:id="rId38"/>
    <p:sldId id="326" r:id="rId39"/>
    <p:sldId id="327" r:id="rId40"/>
    <p:sldId id="328" r:id="rId41"/>
    <p:sldId id="335" r:id="rId42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4F8"/>
    <a:srgbClr val="FF00FF"/>
    <a:srgbClr val="FF3300"/>
    <a:srgbClr val="CCCC00"/>
    <a:srgbClr val="CC00FF"/>
    <a:srgbClr val="CC9900"/>
    <a:srgbClr val="008000"/>
    <a:srgbClr val="0000FF"/>
    <a:srgbClr val="0066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7" d="100"/>
          <a:sy n="57" d="100"/>
        </p:scale>
        <p:origin x="153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55DACC1-9B23-4577-ADEE-C89BB16CA5C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059196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eaLnBrk="1" hangingPunct="1"/>
            <a:fld id="{A294C67B-F10A-4CC7-A958-0027A0DED123}" type="slidenum">
              <a:rPr lang="en-US" smtClean="0">
                <a:latin typeface="Arial" charset="0"/>
              </a:rPr>
              <a:pPr eaLnBrk="1" hangingPunct="1"/>
              <a:t>1</a:t>
            </a:fld>
            <a:endParaRPr lang="en-US" smtClean="0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4808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7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4" name="Google Shape;253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0151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Google Shape;260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16661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3174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/>
              <a:t>20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58661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Google Shape;260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1" name="Google Shape;260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416970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3686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sz="1200" dirty="0"/>
              <a:t>22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27271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3313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172" y="273423"/>
            <a:ext cx="8229090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172" y="1604399"/>
            <a:ext cx="8229090" cy="397725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33597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172" y="273423"/>
            <a:ext cx="8229090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822909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802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172" y="273423"/>
            <a:ext cx="8229090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401560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3928" y="1604399"/>
            <a:ext cx="401560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95992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172" y="273423"/>
            <a:ext cx="8229090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5711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7172" y="273424"/>
            <a:ext cx="8229090" cy="530735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4708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172" y="273423"/>
            <a:ext cx="8229090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3928" y="1604399"/>
            <a:ext cx="401560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57172" y="3682062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63912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172" y="273423"/>
            <a:ext cx="8229090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401560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3928" y="1604399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3928" y="3682062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54348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172" y="273423"/>
            <a:ext cx="8229090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3928" y="1604399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172" y="3682062"/>
            <a:ext cx="822909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7545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172" y="273423"/>
            <a:ext cx="8229090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822909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172" y="3682062"/>
            <a:ext cx="822909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53789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172" y="273423"/>
            <a:ext cx="8229090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3928" y="1604399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172" y="3682062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673928" y="3682062"/>
            <a:ext cx="4015600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97415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172" y="273423"/>
            <a:ext cx="8229090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1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2649636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239714" y="1604399"/>
            <a:ext cx="2649636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22257" y="1604399"/>
            <a:ext cx="2649636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172" y="3682062"/>
            <a:ext cx="2649636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239714" y="3682062"/>
            <a:ext cx="2649636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022257" y="3682062"/>
            <a:ext cx="2649636" cy="1896978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2903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6971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wheel spokes="1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928B306-9A66-4AD5-8175-765A34E7DF9F}" type="datetime1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10/21/2025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E1BD054-4AEA-413F-A1A9-306395AD98B6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transition>
    <p:wheel spokes="1"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/>
          <p:nvPr/>
        </p:nvPicPr>
        <p:blipFill>
          <a:blip r:embed="rId15" cstate="print"/>
          <a:stretch/>
        </p:blipFill>
        <p:spPr>
          <a:xfrm>
            <a:off x="8918766" y="1"/>
            <a:ext cx="224014" cy="6856029"/>
          </a:xfrm>
          <a:prstGeom prst="rect">
            <a:avLst/>
          </a:prstGeom>
          <a:ln w="0">
            <a:noFill/>
          </a:ln>
        </p:spPr>
      </p:pic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172" y="273423"/>
            <a:ext cx="8229090" cy="1144631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3991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172" y="1604399"/>
            <a:ext cx="8229090" cy="3977254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903" b="0" strike="noStrike" spc="-1">
                <a:latin typeface="Arial"/>
              </a:rPr>
              <a:t>Click to edit the outline text format</a:t>
            </a:r>
          </a:p>
          <a:p>
            <a:pPr marL="783692" lvl="1" indent="-293885">
              <a:spcBef>
                <a:spcPts val="1028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540" b="0" strike="noStrike" spc="-1">
                <a:latin typeface="Arial"/>
              </a:rPr>
              <a:t>Second Outline Level</a:t>
            </a:r>
          </a:p>
          <a:p>
            <a:pPr marL="1175537" lvl="2" indent="-261230">
              <a:spcBef>
                <a:spcPts val="771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177" b="0" strike="noStrike" spc="-1">
                <a:latin typeface="Arial"/>
              </a:rPr>
              <a:t>Third Outline Level</a:t>
            </a:r>
          </a:p>
          <a:p>
            <a:pPr marL="1567382" lvl="3" indent="-195923">
              <a:spcBef>
                <a:spcPts val="515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14" b="0" strike="noStrike" spc="-1">
                <a:latin typeface="Arial"/>
              </a:rPr>
              <a:t>Fourth Outline Level</a:t>
            </a:r>
          </a:p>
          <a:p>
            <a:pPr marL="1959228" lvl="4" indent="-195923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b="0" strike="noStrike" spc="-1">
                <a:latin typeface="Arial"/>
              </a:rPr>
              <a:t>Fifth Outline Level</a:t>
            </a:r>
          </a:p>
          <a:p>
            <a:pPr marL="2351074" lvl="5" indent="-195923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b="0" strike="noStrike" spc="-1">
                <a:latin typeface="Arial"/>
              </a:rPr>
              <a:t>Sixth Outline Level</a:t>
            </a:r>
          </a:p>
          <a:p>
            <a:pPr marL="2742920" lvl="6" indent="-195923">
              <a:spcBef>
                <a:spcPts val="25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14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414464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829406" rtl="0" eaLnBrk="1" latinLnBrk="0" hangingPunct="1">
        <a:lnSpc>
          <a:spcPct val="90000"/>
        </a:lnSpc>
        <a:spcBef>
          <a:spcPct val="0"/>
        </a:spcBef>
        <a:buNone/>
        <a:defRPr sz="39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4000" indent="-243000" algn="l" defTabSz="829406" rtl="0" eaLnBrk="1" latinLnBrk="0" hangingPunct="1">
        <a:lnSpc>
          <a:spcPct val="90000"/>
        </a:lnSpc>
        <a:spcBef>
          <a:spcPts val="1063"/>
        </a:spcBef>
        <a:buClr>
          <a:srgbClr val="000000"/>
        </a:buClr>
        <a:buSzPct val="45000"/>
        <a:buFont typeface="Wingdings" charset="2"/>
        <a:buChar char=""/>
        <a:defRPr sz="2540" kern="1200">
          <a:solidFill>
            <a:schemeClr val="tx1"/>
          </a:solidFill>
          <a:latin typeface="+mn-lt"/>
          <a:ea typeface="+mn-ea"/>
          <a:cs typeface="+mn-cs"/>
        </a:defRPr>
      </a:lvl1pPr>
      <a:lvl2pPr marL="622055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7" kern="1200">
          <a:solidFill>
            <a:schemeClr val="tx1"/>
          </a:solidFill>
          <a:latin typeface="+mn-lt"/>
          <a:ea typeface="+mn-ea"/>
          <a:cs typeface="+mn-cs"/>
        </a:defRPr>
      </a:lvl2pPr>
      <a:lvl3pPr marL="1036758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4" kern="1200">
          <a:solidFill>
            <a:schemeClr val="tx1"/>
          </a:solidFill>
          <a:latin typeface="+mn-lt"/>
          <a:ea typeface="+mn-ea"/>
          <a:cs typeface="+mn-cs"/>
        </a:defRPr>
      </a:lvl3pPr>
      <a:lvl4pPr marL="1451462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866165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280868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571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275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4978" indent="-207352" algn="l" defTabSz="829406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04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06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10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813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516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220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2923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626" algn="l" defTabSz="829406" rtl="0" eaLnBrk="1" latinLnBrk="0" hangingPunct="1">
        <a:defRPr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gif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atures1%20(12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282" y="1371600"/>
            <a:ext cx="1981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7696200" y="8382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8222111" y="395794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533400" y="2971800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0" name="AutoShape 8"/>
          <p:cNvSpPr>
            <a:spLocks noChangeArrowheads="1"/>
          </p:cNvSpPr>
          <p:nvPr/>
        </p:nvSpPr>
        <p:spPr bwMode="auto">
          <a:xfrm>
            <a:off x="533400" y="479736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1" name="AutoShape 9"/>
          <p:cNvSpPr>
            <a:spLocks noChangeArrowheads="1"/>
          </p:cNvSpPr>
          <p:nvPr/>
        </p:nvSpPr>
        <p:spPr bwMode="auto">
          <a:xfrm>
            <a:off x="335779" y="3978275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2" name="AutoShape 10"/>
          <p:cNvSpPr>
            <a:spLocks noChangeArrowheads="1"/>
          </p:cNvSpPr>
          <p:nvPr/>
        </p:nvSpPr>
        <p:spPr bwMode="auto">
          <a:xfrm>
            <a:off x="6492023" y="6046632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3" name="AutoShape 11"/>
          <p:cNvSpPr>
            <a:spLocks noChangeArrowheads="1"/>
          </p:cNvSpPr>
          <p:nvPr/>
        </p:nvSpPr>
        <p:spPr bwMode="auto">
          <a:xfrm>
            <a:off x="1777510" y="5254626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4" name="AutoShape 12"/>
          <p:cNvSpPr>
            <a:spLocks noChangeArrowheads="1"/>
          </p:cNvSpPr>
          <p:nvPr/>
        </p:nvSpPr>
        <p:spPr bwMode="auto">
          <a:xfrm>
            <a:off x="6858001" y="2743202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5" name="AutoShape 13"/>
          <p:cNvSpPr>
            <a:spLocks noChangeArrowheads="1"/>
          </p:cNvSpPr>
          <p:nvPr/>
        </p:nvSpPr>
        <p:spPr bwMode="auto">
          <a:xfrm>
            <a:off x="2841583" y="2626562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86" name="AutoShape 14"/>
          <p:cNvSpPr>
            <a:spLocks noChangeArrowheads="1"/>
          </p:cNvSpPr>
          <p:nvPr/>
        </p:nvSpPr>
        <p:spPr bwMode="auto">
          <a:xfrm>
            <a:off x="4050388" y="3840054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AutoShape 15"/>
          <p:cNvSpPr>
            <a:spLocks noChangeArrowheads="1"/>
          </p:cNvSpPr>
          <p:nvPr/>
        </p:nvSpPr>
        <p:spPr bwMode="auto">
          <a:xfrm>
            <a:off x="8336897" y="5776757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AutoShape 16"/>
          <p:cNvSpPr>
            <a:spLocks noChangeArrowheads="1"/>
          </p:cNvSpPr>
          <p:nvPr/>
        </p:nvSpPr>
        <p:spPr bwMode="auto">
          <a:xfrm>
            <a:off x="2667001" y="4953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9" name="AutoShape 17"/>
          <p:cNvSpPr>
            <a:spLocks noChangeArrowheads="1"/>
          </p:cNvSpPr>
          <p:nvPr/>
        </p:nvSpPr>
        <p:spPr bwMode="auto">
          <a:xfrm>
            <a:off x="1905001" y="3887274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0" name="AutoShape 18"/>
          <p:cNvSpPr>
            <a:spLocks noChangeArrowheads="1"/>
          </p:cNvSpPr>
          <p:nvPr/>
        </p:nvSpPr>
        <p:spPr bwMode="auto">
          <a:xfrm>
            <a:off x="527866" y="5859464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1" name="AutoShape 19"/>
          <p:cNvSpPr>
            <a:spLocks noChangeArrowheads="1"/>
          </p:cNvSpPr>
          <p:nvPr/>
        </p:nvSpPr>
        <p:spPr bwMode="auto">
          <a:xfrm>
            <a:off x="7772401" y="4572000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2" name="AutoShape 20"/>
          <p:cNvSpPr>
            <a:spLocks noChangeArrowheads="1"/>
          </p:cNvSpPr>
          <p:nvPr/>
        </p:nvSpPr>
        <p:spPr bwMode="auto">
          <a:xfrm>
            <a:off x="6877610" y="2218746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93" name="AutoShape 21"/>
          <p:cNvSpPr>
            <a:spLocks noChangeArrowheads="1"/>
          </p:cNvSpPr>
          <p:nvPr/>
        </p:nvSpPr>
        <p:spPr bwMode="auto">
          <a:xfrm>
            <a:off x="1905001" y="2438400"/>
            <a:ext cx="385763" cy="439738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94" name="Text Box 22"/>
          <p:cNvSpPr txBox="1">
            <a:spLocks noChangeArrowheads="1"/>
          </p:cNvSpPr>
          <p:nvPr/>
        </p:nvSpPr>
        <p:spPr bwMode="auto">
          <a:xfrm>
            <a:off x="1219200" y="5029202"/>
            <a:ext cx="69342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0010" tIns="40005" rIns="80010" bIns="40005">
            <a:spAutoFit/>
          </a:bodyPr>
          <a:lstStyle/>
          <a:p>
            <a:pPr algn="ctr" defTabSz="831850">
              <a:spcBef>
                <a:spcPct val="50000"/>
              </a:spcBef>
              <a:defRPr/>
            </a:pPr>
            <a:r>
              <a:rPr lang="en-US" sz="3000" b="1" i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Giáo </a:t>
            </a:r>
            <a:r>
              <a:rPr lang="en-US" sz="3000" b="1" i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viên:BÙI THỊ QUYÊN</a:t>
            </a:r>
            <a:endParaRPr lang="en-US" sz="3000" b="1" i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831850">
              <a:spcBef>
                <a:spcPct val="50000"/>
              </a:spcBef>
              <a:defRPr/>
            </a:pPr>
            <a:endParaRPr lang="en-US" sz="3000" i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95" name="Group 23"/>
          <p:cNvGrpSpPr>
            <a:grpSpLocks/>
          </p:cNvGrpSpPr>
          <p:nvPr/>
        </p:nvGrpSpPr>
        <p:grpSpPr bwMode="auto">
          <a:xfrm>
            <a:off x="0" y="-3175"/>
            <a:ext cx="9144000" cy="6861175"/>
            <a:chOff x="0" y="-2"/>
            <a:chExt cx="5760" cy="4322"/>
          </a:xfrm>
        </p:grpSpPr>
        <p:pic>
          <p:nvPicPr>
            <p:cNvPr id="3120" name="Picture 24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" y="-2"/>
              <a:ext cx="5710" cy="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1" name="Picture 25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210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2" name="Picture 26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91" y="2101"/>
              <a:ext cx="426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23" name="Picture 27" descr="duong phan cach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4"/>
              <a:ext cx="576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00" name="AutoShape 28"/>
          <p:cNvSpPr>
            <a:spLocks noChangeArrowheads="1"/>
          </p:cNvSpPr>
          <p:nvPr/>
        </p:nvSpPr>
        <p:spPr bwMode="auto">
          <a:xfrm>
            <a:off x="4412082" y="6046632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1" name="AutoShape 29"/>
          <p:cNvSpPr>
            <a:spLocks noChangeArrowheads="1"/>
          </p:cNvSpPr>
          <p:nvPr/>
        </p:nvSpPr>
        <p:spPr bwMode="auto">
          <a:xfrm>
            <a:off x="5137586" y="2545746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2" name="AutoShape 30"/>
          <p:cNvSpPr>
            <a:spLocks noChangeArrowheads="1"/>
          </p:cNvSpPr>
          <p:nvPr/>
        </p:nvSpPr>
        <p:spPr bwMode="auto">
          <a:xfrm>
            <a:off x="3902297" y="2557551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3" name="AutoShape 31"/>
          <p:cNvSpPr>
            <a:spLocks noChangeArrowheads="1"/>
          </p:cNvSpPr>
          <p:nvPr/>
        </p:nvSpPr>
        <p:spPr bwMode="auto">
          <a:xfrm>
            <a:off x="2252720" y="6020874"/>
            <a:ext cx="685800" cy="609600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4" name="AutoShape 32"/>
          <p:cNvSpPr>
            <a:spLocks noChangeArrowheads="1"/>
          </p:cNvSpPr>
          <p:nvPr/>
        </p:nvSpPr>
        <p:spPr bwMode="auto">
          <a:xfrm>
            <a:off x="371498" y="1481385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5" name="AutoShape 33"/>
          <p:cNvSpPr>
            <a:spLocks noChangeArrowheads="1"/>
          </p:cNvSpPr>
          <p:nvPr/>
        </p:nvSpPr>
        <p:spPr bwMode="auto">
          <a:xfrm>
            <a:off x="1575898" y="283680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6" name="AutoShape 34"/>
          <p:cNvSpPr>
            <a:spLocks noChangeArrowheads="1"/>
          </p:cNvSpPr>
          <p:nvPr/>
        </p:nvSpPr>
        <p:spPr bwMode="auto">
          <a:xfrm>
            <a:off x="2743201" y="914402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7" name="AutoShape 35"/>
          <p:cNvSpPr>
            <a:spLocks noChangeArrowheads="1"/>
          </p:cNvSpPr>
          <p:nvPr/>
        </p:nvSpPr>
        <p:spPr bwMode="auto">
          <a:xfrm>
            <a:off x="8077201" y="381002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8" name="AutoShape 36"/>
          <p:cNvSpPr>
            <a:spLocks noChangeArrowheads="1"/>
          </p:cNvSpPr>
          <p:nvPr/>
        </p:nvSpPr>
        <p:spPr bwMode="auto">
          <a:xfrm>
            <a:off x="5105401" y="1676402"/>
            <a:ext cx="403225" cy="39211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09" name="AutoShape 37"/>
          <p:cNvSpPr>
            <a:spLocks noChangeArrowheads="1"/>
          </p:cNvSpPr>
          <p:nvPr/>
        </p:nvSpPr>
        <p:spPr bwMode="auto">
          <a:xfrm>
            <a:off x="3568520" y="1375878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0" name="AutoShape 38"/>
          <p:cNvSpPr>
            <a:spLocks noChangeArrowheads="1"/>
          </p:cNvSpPr>
          <p:nvPr/>
        </p:nvSpPr>
        <p:spPr bwMode="auto">
          <a:xfrm>
            <a:off x="6172201" y="5075346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1" name="AutoShape 39"/>
          <p:cNvSpPr>
            <a:spLocks noChangeArrowheads="1"/>
          </p:cNvSpPr>
          <p:nvPr/>
        </p:nvSpPr>
        <p:spPr bwMode="auto">
          <a:xfrm>
            <a:off x="5501423" y="1427394"/>
            <a:ext cx="493713" cy="539750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2" name="AutoShape 40"/>
          <p:cNvSpPr>
            <a:spLocks noChangeArrowheads="1"/>
          </p:cNvSpPr>
          <p:nvPr/>
        </p:nvSpPr>
        <p:spPr bwMode="auto">
          <a:xfrm>
            <a:off x="6906304" y="3858294"/>
            <a:ext cx="493713" cy="539750"/>
          </a:xfrm>
          <a:prstGeom prst="star4">
            <a:avLst>
              <a:gd name="adj" fmla="val 1238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" name="Picture 41" descr="kimtuocv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2931" flipH="1">
            <a:off x="2265045" y="1559141"/>
            <a:ext cx="1600200" cy="131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2" descr="kimtuocv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597672"/>
            <a:ext cx="1676400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16" name="Text Box 44"/>
          <p:cNvSpPr txBox="1">
            <a:spLocks noChangeArrowheads="1"/>
          </p:cNvSpPr>
          <p:nvPr/>
        </p:nvSpPr>
        <p:spPr bwMode="auto">
          <a:xfrm>
            <a:off x="1085850" y="4267200"/>
            <a:ext cx="7315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NI-Times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NI-Times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NI-Times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NI-Times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NI-Times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Times" pitchFamily="2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MÔN : </a:t>
            </a:r>
            <a:r>
              <a:rPr lang="en-US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KHOA HỌC TỰ NHIÊN 6</a:t>
            </a:r>
            <a:endParaRPr lang="en-US" sz="36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14" name="Picture 46" descr="Fireworks-0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0"/>
            <a:ext cx="13049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7" descr="Fireworks-0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1" y="0"/>
            <a:ext cx="1304925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8" descr="Fireworks-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"/>
            <a:ext cx="1447800" cy="1209675"/>
          </a:xfrm>
          <a:prstGeom prst="rect">
            <a:avLst/>
          </a:prstGeom>
          <a:noFill/>
          <a:ln w="9525">
            <a:gradFill>
              <a:gsLst>
                <a:gs pos="0">
                  <a:srgbClr val="FBEAC7"/>
                </a:gs>
                <a:gs pos="50000">
                  <a:srgbClr val="FEE7F2"/>
                </a:gs>
                <a:gs pos="59000">
                  <a:srgbClr val="FAC77D"/>
                </a:gs>
                <a:gs pos="61000">
                  <a:srgbClr val="FBA97D"/>
                </a:gs>
                <a:gs pos="69000">
                  <a:srgbClr val="FBD49C"/>
                </a:gs>
                <a:gs pos="100000">
                  <a:srgbClr val="FEE7F2"/>
                </a:gs>
              </a:gsLst>
              <a:lin ang="5400000" scaled="0"/>
            </a:gra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9" descr="Fireworks-0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0"/>
            <a:ext cx="13049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8" name="Picture 50" descr="Fireworks-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"/>
            <a:ext cx="14478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9" name="Picture 51" descr="Fireworks-0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100015"/>
            <a:ext cx="144780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WordArt 5"/>
          <p:cNvSpPr>
            <a:spLocks noChangeArrowheads="1" noChangeShapeType="1" noTextEdit="1"/>
          </p:cNvSpPr>
          <p:nvPr/>
        </p:nvSpPr>
        <p:spPr bwMode="auto">
          <a:xfrm>
            <a:off x="832096" y="803456"/>
            <a:ext cx="7467600" cy="533876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CCCCFF"/>
              </a:extrusionClr>
            </a:sp3d>
          </a:bodyPr>
          <a:lstStyle/>
          <a:p>
            <a:pPr algn="ctr"/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3399"/>
                    </a:gs>
                    <a:gs pos="25000">
                      <a:srgbClr val="FF6633"/>
                    </a:gs>
                    <a:gs pos="50000">
                      <a:srgbClr val="FFFF00"/>
                    </a:gs>
                    <a:gs pos="75000">
                      <a:srgbClr val="01A78F"/>
                    </a:gs>
                    <a:gs pos="100000">
                      <a:srgbClr val="3366FF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NHIỆT LIỆT CHÀO MỪNG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3" name="WordArt 43"/>
          <p:cNvSpPr>
            <a:spLocks noChangeArrowheads="1" noChangeShapeType="1" noTextEdit="1"/>
          </p:cNvSpPr>
          <p:nvPr/>
        </p:nvSpPr>
        <p:spPr bwMode="auto">
          <a:xfrm>
            <a:off x="1018504" y="3261573"/>
            <a:ext cx="7543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0501">
                      <a:srgbClr val="0819FB"/>
                    </a:gs>
                    <a:gs pos="17500">
                      <a:srgbClr val="1A8D48"/>
                    </a:gs>
                    <a:gs pos="25999">
                      <a:srgbClr val="FFFF00"/>
                    </a:gs>
                    <a:gs pos="36501">
                      <a:srgbClr val="EE3F17"/>
                    </a:gs>
                    <a:gs pos="44000">
                      <a:srgbClr val="E81766"/>
                    </a:gs>
                    <a:gs pos="50000">
                      <a:srgbClr val="A603AB"/>
                    </a:gs>
                    <a:gs pos="56000">
                      <a:srgbClr val="E81766"/>
                    </a:gs>
                    <a:gs pos="63499">
                      <a:srgbClr val="EE3F17"/>
                    </a:gs>
                    <a:gs pos="74001">
                      <a:srgbClr val="FFFF00"/>
                    </a:gs>
                    <a:gs pos="82500">
                      <a:srgbClr val="1A8D48"/>
                    </a:gs>
                    <a:gs pos="89500">
                      <a:srgbClr val="0819FB"/>
                    </a:gs>
                    <a:gs pos="100000">
                      <a:srgbClr val="A603AB"/>
                    </a:gs>
                  </a:gsLst>
                  <a:lin ang="2700000" scaled="1"/>
                </a:gra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CÁC EM HỌC SINH THÂN YÊU!!!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0501">
                    <a:srgbClr val="0819FB"/>
                  </a:gs>
                  <a:gs pos="17500">
                    <a:srgbClr val="1A8D48"/>
                  </a:gs>
                  <a:gs pos="25999">
                    <a:srgbClr val="FFFF00"/>
                  </a:gs>
                  <a:gs pos="36501">
                    <a:srgbClr val="EE3F17"/>
                  </a:gs>
                  <a:gs pos="44000">
                    <a:srgbClr val="E81766"/>
                  </a:gs>
                  <a:gs pos="50000">
                    <a:srgbClr val="A603AB"/>
                  </a:gs>
                  <a:gs pos="56000">
                    <a:srgbClr val="E81766"/>
                  </a:gs>
                  <a:gs pos="63499">
                    <a:srgbClr val="EE3F17"/>
                  </a:gs>
                  <a:gs pos="74001">
                    <a:srgbClr val="FFFF00"/>
                  </a:gs>
                  <a:gs pos="82500">
                    <a:srgbClr val="1A8D48"/>
                  </a:gs>
                  <a:gs pos="89500">
                    <a:srgbClr val="0819FB"/>
                  </a:gs>
                  <a:gs pos="100000">
                    <a:srgbClr val="A603AB"/>
                  </a:gs>
                </a:gsLst>
                <a:lin ang="2700000" scaled="1"/>
              </a:gradFill>
              <a:effectLst>
                <a:outerShdw dist="38100" dir="2700000" algn="tl" rotWithShape="0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610607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8" dur="500" fill="hold"/>
                                        <p:tgtEl>
                                          <p:spTgt spid="3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3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3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3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13" dur="500" autoRev="1" fill="hold"/>
                                        <p:tgtEl>
                                          <p:spTgt spid="3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4" dur="500" autoRev="1" fill="hold"/>
                                        <p:tgtEl>
                                          <p:spTgt spid="3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00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5" dur="500" autoRev="1" fill="hold"/>
                                        <p:tgtEl>
                                          <p:spTgt spid="30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8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3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20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195" dur="500" autoRev="1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6" dur="500" autoRev="1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3333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7" dur="500" autoRev="1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9" dur="500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0" dur="500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1" dur="500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02" dur="500" fill="hold"/>
                                        <p:tgtEl>
                                          <p:spTgt spid="3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5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ai ca sinh vi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  <p:bldP spid="3087" grpId="0" animBg="1"/>
      <p:bldP spid="3088" grpId="0" animBg="1"/>
      <p:bldP spid="3089" grpId="0" animBg="1"/>
      <p:bldP spid="3090" grpId="0" animBg="1"/>
      <p:bldP spid="3091" grpId="0" animBg="1"/>
      <p:bldP spid="3094" grpId="0" build="allAtOnce"/>
      <p:bldP spid="3109" grpId="0" animBg="1"/>
      <p:bldP spid="3110" grpId="0" animBg="1"/>
      <p:bldP spid="3111" grpId="0" animBg="1"/>
      <p:bldP spid="3112" grpId="0" animBg="1"/>
      <p:bldP spid="3116" grpId="0" build="allAtOnce"/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00"/>
            </a:gs>
            <a:gs pos="4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CC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2841625" y="720725"/>
            <a:ext cx="3113088" cy="2935288"/>
          </a:xfrm>
          <a:prstGeom prst="ellipse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600" y="163513"/>
            <a:ext cx="2362200" cy="750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các vật liệu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10200" y="198438"/>
            <a:ext cx="3581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hoặc công trình xây dựng 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24200" y="273050"/>
            <a:ext cx="2057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270" name="TextBox 7"/>
          <p:cNvSpPr txBox="1"/>
          <p:nvPr/>
        </p:nvSpPr>
        <p:spPr>
          <a:xfrm>
            <a:off x="3843338" y="3167063"/>
            <a:ext cx="1447800" cy="381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1800" dirty="0"/>
              <a:t>Xi măng  </a:t>
            </a:r>
          </a:p>
        </p:txBody>
      </p:sp>
      <p:pic>
        <p:nvPicPr>
          <p:cNvPr id="11271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4375" y="1293813"/>
            <a:ext cx="2287588" cy="1931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2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8" y="4086225"/>
            <a:ext cx="2584450" cy="223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3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524" y="4072730"/>
            <a:ext cx="2847975" cy="2265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4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1800" y="4086225"/>
            <a:ext cx="2982913" cy="226536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9" name="Straight Arrow Connector 18"/>
          <p:cNvCxnSpPr>
            <a:stCxn id="14" idx="4"/>
          </p:cNvCxnSpPr>
          <p:nvPr/>
        </p:nvCxnSpPr>
        <p:spPr>
          <a:xfrm flipH="1">
            <a:off x="1490663" y="3656013"/>
            <a:ext cx="2906713" cy="30638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4" idx="4"/>
          </p:cNvCxnSpPr>
          <p:nvPr/>
        </p:nvCxnSpPr>
        <p:spPr>
          <a:xfrm flipH="1">
            <a:off x="4397375" y="3656013"/>
            <a:ext cx="0" cy="32067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4" idx="4"/>
          </p:cNvCxnSpPr>
          <p:nvPr/>
        </p:nvCxnSpPr>
        <p:spPr>
          <a:xfrm>
            <a:off x="4397375" y="3656013"/>
            <a:ext cx="2689225" cy="3349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875613" y="6391003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24477" y="6372949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83792" y="6343319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FF"/>
            </a:gs>
            <a:gs pos="40000">
              <a:srgbClr val="DAF4F8"/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CC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163513"/>
            <a:ext cx="2362200" cy="750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các vật liệu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10200" y="198438"/>
            <a:ext cx="3581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hoặc công trình xây dựng 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24200" y="273050"/>
            <a:ext cx="2057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293" name="TextBox 7"/>
          <p:cNvSpPr txBox="1"/>
          <p:nvPr/>
        </p:nvSpPr>
        <p:spPr>
          <a:xfrm>
            <a:off x="923925" y="4999038"/>
            <a:ext cx="1447800" cy="381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1800" dirty="0"/>
              <a:t>Đất sét </a:t>
            </a:r>
          </a:p>
        </p:txBody>
      </p:sp>
      <p:pic>
        <p:nvPicPr>
          <p:cNvPr id="12294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922463"/>
            <a:ext cx="2952750" cy="3076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992188"/>
            <a:ext cx="3200400" cy="1860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00" y="4935538"/>
            <a:ext cx="3200400" cy="1931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7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700" y="2949575"/>
            <a:ext cx="3162300" cy="18510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1" name="Straight Connector 20"/>
          <p:cNvCxnSpPr/>
          <p:nvPr/>
        </p:nvCxnSpPr>
        <p:spPr>
          <a:xfrm>
            <a:off x="4876800" y="1922463"/>
            <a:ext cx="0" cy="4114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Arrow 27"/>
          <p:cNvSpPr/>
          <p:nvPr/>
        </p:nvSpPr>
        <p:spPr>
          <a:xfrm>
            <a:off x="4876800" y="18288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4895850" y="3646488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5" name="Right Arrow 34"/>
          <p:cNvSpPr/>
          <p:nvPr/>
        </p:nvSpPr>
        <p:spPr>
          <a:xfrm>
            <a:off x="4895850" y="5900738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6" name="Right Arrow 35"/>
          <p:cNvSpPr/>
          <p:nvPr/>
        </p:nvSpPr>
        <p:spPr>
          <a:xfrm>
            <a:off x="3124200" y="3760788"/>
            <a:ext cx="1600200" cy="114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7000" y="304800"/>
            <a:ext cx="4343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VẬT DỤNG QUEN THUỘC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31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675" y="4394200"/>
            <a:ext cx="2708275" cy="1935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" y="1147763"/>
            <a:ext cx="2676525" cy="24653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4650" y="1147763"/>
            <a:ext cx="3181350" cy="2459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9675" y="1190625"/>
            <a:ext cx="2708275" cy="2416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9425" y="4395788"/>
            <a:ext cx="3086100" cy="193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50" y="4419600"/>
            <a:ext cx="2857500" cy="1909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533400" y="3779838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điện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29000" y="3771900"/>
            <a:ext cx="1800225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phê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10400" y="3759200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chơi lego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3400" y="6416675"/>
            <a:ext cx="1828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 xe đạp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962400" y="6416675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Lốp xe đạp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999288" y="6411913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Tủ quần áo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99EC03E8-7E0C-40EE-824B-13A1A965D0B0}"/>
              </a:ext>
            </a:extLst>
          </p:cNvPr>
          <p:cNvSpPr txBox="1"/>
          <p:nvPr/>
        </p:nvSpPr>
        <p:spPr>
          <a:xfrm>
            <a:off x="762000" y="329625"/>
            <a:ext cx="8229600" cy="5847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1" name="TextBox 7"/>
          <p:cNvSpPr txBox="1"/>
          <p:nvPr/>
        </p:nvSpPr>
        <p:spPr>
          <a:xfrm>
            <a:off x="762000" y="381000"/>
            <a:ext cx="82296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3" y="1370712"/>
            <a:ext cx="8991603" cy="4649088"/>
            <a:chOff x="68583" y="1370712"/>
            <a:chExt cx="9890763" cy="4649088"/>
          </a:xfrm>
        </p:grpSpPr>
        <p:graphicFrame>
          <p:nvGraphicFramePr>
            <p:cNvPr id="14340" name="Table 14339"/>
            <p:cNvGraphicFramePr/>
            <p:nvPr>
              <p:extLst>
                <p:ext uri="{D42A27DB-BD31-4B8C-83A1-F6EECF244321}">
                  <p14:modId xmlns:p14="http://schemas.microsoft.com/office/powerpoint/2010/main" val="71514114"/>
                </p:ext>
              </p:extLst>
            </p:nvPr>
          </p:nvGraphicFramePr>
          <p:xfrm>
            <a:off x="68583" y="1370712"/>
            <a:ext cx="9890763" cy="4649088"/>
          </p:xfrm>
          <a:graphic>
            <a:graphicData uri="http://schemas.openxmlformats.org/drawingml/2006/table">
              <a:tbl>
                <a:tblPr/>
                <a:tblGrid>
                  <a:gridCol w="281939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102870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1028701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028701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1028701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1028701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1028701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</a:tblGrid>
                <a:tr h="1143000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         </a:t>
                        </a:r>
                        <a:r>
                          <a:rPr sz="26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Vật liệu</a:t>
                        </a:r>
                        <a:endParaRPr lang="en-US" sz="2600" b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endParaRPr>
                      </a:p>
                      <a:p>
                        <a:pPr marL="0" marR="0" lvl="0" indent="0" algn="l" defTabSz="914400" rtl="0" eaLnBrk="1" fontAlgn="base" latinLnBrk="0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lang="en-US" sz="26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   Vật dụng</a:t>
                        </a:r>
                        <a:endParaRPr lang="en-US" sz="2600" b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600" b="1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Đồng</a:t>
                        </a:r>
                        <a:endParaRPr lang="en-US" sz="26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600" b="1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Nhôm</a:t>
                        </a:r>
                        <a:endParaRPr lang="en-US" sz="26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600" b="1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Sắt</a:t>
                        </a:r>
                        <a:endParaRPr lang="en-US" sz="26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600" b="1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Nhựa</a:t>
                        </a:r>
                        <a:endParaRPr lang="en-US" sz="26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600" b="1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Cao su</a:t>
                        </a:r>
                        <a:endParaRPr lang="en-US" sz="26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600" b="1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Gỗ</a:t>
                        </a:r>
                        <a:endParaRPr lang="en-US" sz="26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584348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600" b="1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Dây điện</a:t>
                        </a:r>
                        <a:endParaRPr lang="en-US" sz="26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584348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6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Phim pha</a:t>
                        </a:r>
                        <a:r>
                          <a:rPr lang="en-US" sz="26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sz="26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</a:t>
                        </a:r>
                        <a:r>
                          <a:rPr sz="26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à</a:t>
                        </a:r>
                        <a:r>
                          <a:rPr sz="26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sz="2600" b="1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phê</a:t>
                        </a:r>
                        <a:endParaRPr lang="en-US" sz="26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584348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600" b="1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Đồ </a:t>
                        </a:r>
                        <a:r>
                          <a:rPr sz="26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chơi lego</a:t>
                        </a:r>
                        <a:endParaRPr lang="en-US" sz="26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584348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6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Dây phanh</a:t>
                        </a:r>
                        <a:r>
                          <a:rPr lang="en-US" sz="26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sz="26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xe </a:t>
                        </a:r>
                        <a:r>
                          <a:rPr sz="2600" b="1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đạp</a:t>
                        </a:r>
                        <a:endParaRPr lang="en-US" sz="26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584348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600" b="1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Lốp xe đạp</a:t>
                        </a:r>
                        <a:endParaRPr lang="en-US" sz="26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584348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600" b="1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Tủ quần áo</a:t>
                        </a:r>
                        <a:endParaRPr lang="en-US" sz="2600" b="1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6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6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</a:tbl>
            </a:graphicData>
          </a:graphic>
        </p:graphicFrame>
        <p:cxnSp>
          <p:nvCxnSpPr>
            <p:cNvPr id="12" name="Straight Connector 11"/>
            <p:cNvCxnSpPr/>
            <p:nvPr/>
          </p:nvCxnSpPr>
          <p:spPr>
            <a:xfrm>
              <a:off x="152400" y="1371600"/>
              <a:ext cx="2971800" cy="11430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3124200" y="253405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solidFill>
                <a:schemeClr val="accent2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48400" y="253405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solidFill>
                <a:schemeClr val="accent2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08318" y="253405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solidFill>
                <a:schemeClr val="accent2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2800" y="253405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solidFill>
                <a:schemeClr val="accent2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08318" y="311402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solidFill>
                <a:schemeClr val="accent2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48400" y="37338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solidFill>
                <a:schemeClr val="accent2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1600" y="4306112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solidFill>
                <a:schemeClr val="accent2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39000" y="4306112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solidFill>
                <a:schemeClr val="accent2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305472" y="494282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solidFill>
                <a:schemeClr val="accent2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305800" y="546604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solidFill>
                <a:schemeClr val="accent2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00"/>
            </a:gs>
            <a:gs pos="50000">
              <a:srgbClr val="92D050"/>
            </a:gs>
            <a:gs pos="95000">
              <a:srgbClr val="92D05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667000" y="152400"/>
            <a:ext cx="4038600" cy="563563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sz="35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LOẠI</a:t>
            </a:r>
            <a:endParaRPr sz="3500" b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3322638" y="3141663"/>
            <a:ext cx="2514600" cy="9906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7000"/>
              </a:lnSpc>
              <a:spcBef>
                <a:spcPct val="0"/>
              </a:spcBef>
              <a:buNone/>
            </a:pPr>
            <a:r>
              <a:rPr sz="44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Vật liệu</a:t>
            </a:r>
            <a:endParaRPr sz="36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990600"/>
            <a:ext cx="2190750" cy="6572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7000"/>
              </a:lnSpc>
              <a:spcBef>
                <a:spcPct val="0"/>
              </a:spcBef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Vật liệu xây dựng</a:t>
            </a:r>
            <a:endParaRPr sz="2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2566988"/>
            <a:ext cx="2216150" cy="6572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7000"/>
              </a:lnSpc>
              <a:spcBef>
                <a:spcPct val="0"/>
              </a:spcBef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Vật liệu điện tử</a:t>
            </a:r>
            <a:endParaRPr sz="2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4267200"/>
            <a:ext cx="2200275" cy="6572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7000"/>
              </a:lnSpc>
              <a:spcBef>
                <a:spcPct val="0"/>
              </a:spcBef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Vật liệu sinh học</a:t>
            </a:r>
            <a:endParaRPr sz="2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" y="5834063"/>
            <a:ext cx="2190750" cy="6572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7000"/>
              </a:lnSpc>
              <a:spcBef>
                <a:spcPct val="0"/>
              </a:spcBef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Vật liệu hóa học </a:t>
            </a:r>
            <a:endParaRPr sz="2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53200" y="989013"/>
            <a:ext cx="2286000" cy="6572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7000"/>
              </a:lnSpc>
              <a:spcBef>
                <a:spcPct val="0"/>
              </a:spcBef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Vật liệu cơ khí</a:t>
            </a:r>
            <a:endParaRPr sz="2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557963" y="2566988"/>
            <a:ext cx="2281238" cy="6572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7000"/>
              </a:lnSpc>
              <a:spcBef>
                <a:spcPct val="0"/>
              </a:spcBef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Vật liệu hóa học</a:t>
            </a:r>
            <a:endParaRPr sz="2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53200" y="4114800"/>
            <a:ext cx="2286000" cy="6572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7000"/>
              </a:lnSpc>
              <a:spcBef>
                <a:spcPct val="0"/>
              </a:spcBef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Vật liệu Silicate</a:t>
            </a:r>
            <a:endParaRPr sz="2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53200" y="5834063"/>
            <a:ext cx="2286000" cy="657225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lnSpc>
                <a:spcPct val="107000"/>
              </a:lnSpc>
              <a:spcBef>
                <a:spcPct val="0"/>
              </a:spcBef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Vật liệu nano</a:t>
            </a:r>
            <a:endParaRPr sz="2000" dirty="0">
              <a:solidFill>
                <a:srgbClr val="000000"/>
              </a:solidFill>
              <a:ea typeface="Calibri" panose="020F0502020204030204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930525" y="1319213"/>
            <a:ext cx="9525" cy="485298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559050" y="1319213"/>
            <a:ext cx="371475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2559050" y="2895600"/>
            <a:ext cx="381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520950" y="4648200"/>
            <a:ext cx="381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520950" y="6172200"/>
            <a:ext cx="381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237288" y="1319213"/>
            <a:ext cx="9525" cy="485298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9" idx="1"/>
          </p:cNvCxnSpPr>
          <p:nvPr/>
        </p:nvCxnSpPr>
        <p:spPr>
          <a:xfrm>
            <a:off x="6242050" y="1317625"/>
            <a:ext cx="31115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270625" y="2951163"/>
            <a:ext cx="31115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259513" y="4478338"/>
            <a:ext cx="312738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243638" y="6175375"/>
            <a:ext cx="311150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ight Arrow 31"/>
          <p:cNvSpPr/>
          <p:nvPr/>
        </p:nvSpPr>
        <p:spPr>
          <a:xfrm>
            <a:off x="5837238" y="3621088"/>
            <a:ext cx="425450" cy="123825"/>
          </a:xfrm>
          <a:prstGeom prst="righ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Left Arrow 32"/>
          <p:cNvSpPr/>
          <p:nvPr/>
        </p:nvSpPr>
        <p:spPr>
          <a:xfrm>
            <a:off x="2930525" y="3636963"/>
            <a:ext cx="392113" cy="107950"/>
          </a:xfrm>
          <a:prstGeom prst="left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entagon 5"/>
          <p:cNvSpPr/>
          <p:nvPr/>
        </p:nvSpPr>
        <p:spPr>
          <a:xfrm>
            <a:off x="198438" y="206375"/>
            <a:ext cx="8793162" cy="8112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TÍNH CHẤT VÀ ỨNG DỤNG CỦA VẬT LIỆU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9460" name="TextBox 6"/>
          <p:cNvSpPr txBox="1"/>
          <p:nvPr/>
        </p:nvSpPr>
        <p:spPr>
          <a:xfrm>
            <a:off x="914400" y="1219200"/>
            <a:ext cx="579120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xét tính chất của một số vật liệu </a:t>
            </a:r>
            <a:endParaRPr sz="28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198438" y="1295400"/>
            <a:ext cx="71596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C0006D-5130-42D1-BE32-989BF67AC4F4}"/>
              </a:ext>
            </a:extLst>
          </p:cNvPr>
          <p:cNvSpPr/>
          <p:nvPr/>
        </p:nvSpPr>
        <p:spPr>
          <a:xfrm>
            <a:off x="3657600" y="3273425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dirty="0">
                <a:latin typeface="Arial" panose="020B0604020202020204" pitchFamily="34" charset="0"/>
              </a:rPr>
              <a:t>Thủy tinh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BF97EAC-26C0-4242-85DB-E4A69029E79D}"/>
              </a:ext>
            </a:extLst>
          </p:cNvPr>
          <p:cNvSpPr/>
          <p:nvPr/>
        </p:nvSpPr>
        <p:spPr>
          <a:xfrm>
            <a:off x="292100" y="3279775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Sắt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thép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6311A8B8-A9D7-4B74-A39B-1DD163C6B9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1274763"/>
            <a:ext cx="2660650" cy="1847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Picture 3">
            <a:extLst>
              <a:ext uri="{FF2B5EF4-FFF2-40B4-BE49-F238E27FC236}">
                <a16:creationId xmlns:a16="http://schemas.microsoft.com/office/drawing/2014/main" id="{E8A79EB8-9AF8-47E5-8182-60BC79123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875" y="1274763"/>
            <a:ext cx="3125788" cy="1839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1F4E920B-7EA8-413A-8237-B4C473523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558" y="3825875"/>
            <a:ext cx="2779712" cy="2346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Picture 8">
            <a:extLst>
              <a:ext uri="{FF2B5EF4-FFF2-40B4-BE49-F238E27FC236}">
                <a16:creationId xmlns:a16="http://schemas.microsoft.com/office/drawing/2014/main" id="{CA23A4E3-5BF7-49B1-8852-CD5B8F8058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3827463"/>
            <a:ext cx="2952750" cy="2344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Picture 9">
            <a:extLst>
              <a:ext uri="{FF2B5EF4-FFF2-40B4-BE49-F238E27FC236}">
                <a16:creationId xmlns:a16="http://schemas.microsoft.com/office/drawing/2014/main" id="{0D6C8734-705E-4CD9-9E11-45F872CF1D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438" y="1228725"/>
            <a:ext cx="3124200" cy="1847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Picture 11">
            <a:extLst>
              <a:ext uri="{FF2B5EF4-FFF2-40B4-BE49-F238E27FC236}">
                <a16:creationId xmlns:a16="http://schemas.microsoft.com/office/drawing/2014/main" id="{1672B31A-88E9-430F-8685-9B161FE435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225" y="3827463"/>
            <a:ext cx="3200400" cy="2344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3C7B9C4-107D-42E7-90D4-CDED28648BE1}"/>
              </a:ext>
            </a:extLst>
          </p:cNvPr>
          <p:cNvSpPr/>
          <p:nvPr/>
        </p:nvSpPr>
        <p:spPr>
          <a:xfrm>
            <a:off x="6823075" y="3273425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dirty="0">
                <a:latin typeface="Arial" panose="020B0604020202020204" pitchFamily="34" charset="0"/>
              </a:rPr>
              <a:t>Nhựa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60692B0-6327-4739-A5AD-2228497432B0}"/>
              </a:ext>
            </a:extLst>
          </p:cNvPr>
          <p:cNvSpPr/>
          <p:nvPr/>
        </p:nvSpPr>
        <p:spPr>
          <a:xfrm>
            <a:off x="592138" y="6276975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dirty="0">
                <a:latin typeface="Arial" panose="020B0604020202020204" pitchFamily="34" charset="0"/>
              </a:rPr>
              <a:t>Gỗ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544E125-1A7E-4FB8-B19D-1A31B29A4158}"/>
              </a:ext>
            </a:extLst>
          </p:cNvPr>
          <p:cNvSpPr/>
          <p:nvPr/>
        </p:nvSpPr>
        <p:spPr>
          <a:xfrm>
            <a:off x="4048125" y="6276975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dirty="0">
                <a:latin typeface="Arial" panose="020B0604020202020204" pitchFamily="34" charset="0"/>
              </a:rPr>
              <a:t>Đất sét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4B8596-75B7-4108-8A3D-03EAC0CA642E}"/>
              </a:ext>
            </a:extLst>
          </p:cNvPr>
          <p:cNvSpPr/>
          <p:nvPr/>
        </p:nvSpPr>
        <p:spPr>
          <a:xfrm>
            <a:off x="7031038" y="6269038"/>
            <a:ext cx="1447800" cy="439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măng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1" name="TextBox 7"/>
          <p:cNvSpPr txBox="1"/>
          <p:nvPr/>
        </p:nvSpPr>
        <p:spPr>
          <a:xfrm>
            <a:off x="2014436" y="94034"/>
            <a:ext cx="54864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 vật liệu sau có tính chất gì?</a:t>
            </a:r>
            <a:endParaRPr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6200" y="838200"/>
            <a:ext cx="8991609" cy="5439289"/>
            <a:chOff x="68579" y="838200"/>
            <a:chExt cx="9890770" cy="5439289"/>
          </a:xfrm>
        </p:grpSpPr>
        <p:graphicFrame>
          <p:nvGraphicFramePr>
            <p:cNvPr id="14340" name="Table 14339"/>
            <p:cNvGraphicFramePr/>
            <p:nvPr>
              <p:extLst>
                <p:ext uri="{D42A27DB-BD31-4B8C-83A1-F6EECF244321}">
                  <p14:modId xmlns:p14="http://schemas.microsoft.com/office/powerpoint/2010/main" val="1263698212"/>
                </p:ext>
              </p:extLst>
            </p:nvPr>
          </p:nvGraphicFramePr>
          <p:xfrm>
            <a:off x="68583" y="853367"/>
            <a:ext cx="9890766" cy="5424122"/>
          </p:xfrm>
          <a:graphic>
            <a:graphicData uri="http://schemas.openxmlformats.org/drawingml/2006/table">
              <a:tbl>
                <a:tblPr/>
                <a:tblGrid>
                  <a:gridCol w="167639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914401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914401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914401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  <a:gridCol w="914401">
                    <a:extLst>
                      <a:ext uri="{9D8B030D-6E8A-4147-A177-3AD203B41FA5}">
                        <a16:colId xmlns:a16="http://schemas.microsoft.com/office/drawing/2014/main" val="20004"/>
                      </a:ext>
                    </a:extLst>
                  </a:gridCol>
                  <a:gridCol w="914401">
                    <a:extLst>
                      <a:ext uri="{9D8B030D-6E8A-4147-A177-3AD203B41FA5}">
                        <a16:colId xmlns:a16="http://schemas.microsoft.com/office/drawing/2014/main" val="20005"/>
                      </a:ext>
                    </a:extLst>
                  </a:gridCol>
                  <a:gridCol w="914401">
                    <a:extLst>
                      <a:ext uri="{9D8B030D-6E8A-4147-A177-3AD203B41FA5}">
                        <a16:colId xmlns:a16="http://schemas.microsoft.com/office/drawing/2014/main" val="20006"/>
                      </a:ext>
                    </a:extLst>
                  </a:gridCol>
                  <a:gridCol w="914401">
                    <a:extLst>
                      <a:ext uri="{9D8B030D-6E8A-4147-A177-3AD203B41FA5}">
                        <a16:colId xmlns:a16="http://schemas.microsoft.com/office/drawing/2014/main" val="20007"/>
                      </a:ext>
                    </a:extLst>
                  </a:gridCol>
                  <a:gridCol w="914401">
                    <a:extLst>
                      <a:ext uri="{9D8B030D-6E8A-4147-A177-3AD203B41FA5}">
                        <a16:colId xmlns:a16="http://schemas.microsoft.com/office/drawing/2014/main" val="20008"/>
                      </a:ext>
                    </a:extLst>
                  </a:gridCol>
                </a:tblGrid>
                <a:tr h="1654803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</a:t>
                        </a:r>
                        <a:r>
                          <a:rPr lang="en-US" altLang="x-none" sz="2400" b="1" baseline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 </a:t>
                        </a:r>
                        <a:r>
                          <a:rPr lang="en-US" sz="24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Tính</a:t>
                        </a:r>
                        <a:r>
                          <a:rPr lang="en-US" sz="2400" b="1" baseline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chất</a:t>
                        </a:r>
                        <a:br>
                          <a:rPr lang="en-US" sz="2400" b="1" baseline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</a:br>
                        <a:r>
                          <a:rPr lang="en-US" sz="2400" b="1" baseline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/>
                        </a:r>
                        <a:br>
                          <a:rPr lang="en-US" sz="2400" b="1" baseline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</a:br>
                        <a:endParaRPr lang="en-US" sz="2400" b="1" baseline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  <a:p>
                        <a:pPr lvl="0" algn="l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en-US" sz="2400" b="1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Vật dụng</a:t>
                        </a:r>
                        <a:endParaRPr lang="en-US" sz="2400" b="1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Cứng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Dẻo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Giòn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Đ</a:t>
                        </a:r>
                        <a:r>
                          <a:rPr sz="2400" b="1" dirty="0">
                            <a:latin typeface="Times New Roman" panose="02020603050405020304" pitchFamily="18" charset="0"/>
                            <a:ea typeface="Times New Roman" panose="02020603050405020304" pitchFamily="18" charset="0"/>
                          </a:rPr>
                          <a:t>à</a:t>
                        </a: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n hồi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Dẫn điện, nhiệt tốt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Dễ cháy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Bị gỉ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Bị ăn mòn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617720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Kim loại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381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617720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Cao su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617720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Nhựa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617720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Gỗ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617720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Thủy tinh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F3F9F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617720"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sz="2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Gốm</a:t>
                        </a:r>
                        <a:endParaRPr lang="en-US" sz="2400" b="1" dirty="0"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chemeClr val="accent1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>
                        <a:lvl1pPr marL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sz="1800"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</a:defRPr>
                        </a:lvl1pPr>
                        <a:lvl2pPr marL="457200" lvl="1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2pPr>
                        <a:lvl3pPr marL="914400" lvl="2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3pPr>
                        <a:lvl4pPr marL="1371600" lvl="3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4pPr>
                        <a:lvl5pPr marL="1828800" lvl="4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None/>
                          <a:defRPr b="0" i="0" u="none" kern="1200" baseline="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  <a:ea typeface="+mn-ea"/>
                            <a:cs typeface="+mn-cs"/>
                          </a:defRPr>
                        </a:lvl5pPr>
                      </a:lstStyle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r>
                          <a:rPr lang="vi-VN" altLang="x-none" sz="2400" dirty="0">
                            <a:solidFill>
                              <a:schemeClr val="accent2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 </a:t>
                        </a: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 eaLnBrk="1" hangingPunct="1">
                          <a:lnSpc>
                            <a:spcPct val="107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  <a:buNone/>
                        </a:pPr>
                        <a:endParaRPr lang="en-US" sz="2400" dirty="0">
                          <a:solidFill>
                            <a:schemeClr val="accent2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</a:endParaRPr>
                      </a:p>
                    </a:txBody>
                    <a:tcPr marL="68580" marR="68580" marT="0" marB="0" anchor="ctr">
                      <a:lnL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L>
                      <a:lnR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>
                        <a:solidFill>
                          <a:schemeClr val="bg1"/>
                        </a:solidFill>
                        <a:prstDash val="solid"/>
                        <a:headEnd type="none" w="med" len="med"/>
                        <a:tailEnd type="none" w="med" len="med"/>
                      </a:lnB>
                      <a:lnTlToBr>
                        <a:noFill/>
                      </a:lnTlToBr>
                      <a:lnBlToTr>
                        <a:noFill/>
                      </a:lnBlToTr>
                      <a:solidFill>
                        <a:srgbClr val="E7F3F4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</a:tbl>
            </a:graphicData>
          </a:graphic>
        </p:graphicFrame>
        <p:cxnSp>
          <p:nvCxnSpPr>
            <p:cNvPr id="12" name="Straight Connector 11"/>
            <p:cNvCxnSpPr/>
            <p:nvPr/>
          </p:nvCxnSpPr>
          <p:spPr>
            <a:xfrm>
              <a:off x="68579" y="838200"/>
              <a:ext cx="1863745" cy="167640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3"/>
          <p:cNvSpPr txBox="1"/>
          <p:nvPr/>
        </p:nvSpPr>
        <p:spPr>
          <a:xfrm>
            <a:off x="1905000" y="260098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87055" y="25908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89118" y="260098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401455" y="25908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45577" y="260098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36559" y="317549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71800" y="316739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66169" y="317549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66169" y="4359200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59675" y="3810000"/>
            <a:ext cx="457200" cy="46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74075" y="3828715"/>
            <a:ext cx="457200" cy="46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771332" y="3841225"/>
            <a:ext cx="457200" cy="46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057400" y="4445067"/>
            <a:ext cx="457200" cy="46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782705" y="4457577"/>
            <a:ext cx="457200" cy="46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057400" y="5105400"/>
            <a:ext cx="457200" cy="46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82705" y="5093926"/>
            <a:ext cx="457200" cy="46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57400" y="5740467"/>
            <a:ext cx="457200" cy="46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90666" y="5730275"/>
            <a:ext cx="457200" cy="460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1" hangingPunct="1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 b="1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566169" y="3783166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en-US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0081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6" name="Google Shape;2536;p360"/>
          <p:cNvGrpSpPr/>
          <p:nvPr/>
        </p:nvGrpSpPr>
        <p:grpSpPr>
          <a:xfrm>
            <a:off x="4271042" y="1431846"/>
            <a:ext cx="1965059" cy="2323396"/>
            <a:chOff x="4271042" y="1481640"/>
            <a:chExt cx="1965059" cy="2323396"/>
          </a:xfrm>
        </p:grpSpPr>
        <p:pic>
          <p:nvPicPr>
            <p:cNvPr id="2537" name="Google Shape;2537;p360" descr="Download Free png Glass Blue Turquoise Plastic - A cup of water png  download - 486 ... - DLPNG.com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71042" y="1481640"/>
              <a:ext cx="1965059" cy="19630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8" name="Google Shape;2538;p360"/>
            <p:cNvSpPr txBox="1"/>
            <p:nvPr/>
          </p:nvSpPr>
          <p:spPr>
            <a:xfrm>
              <a:off x="4773311" y="3466482"/>
              <a:ext cx="9605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Giấm ăn</a:t>
              </a:r>
              <a:endParaRPr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39" name="Google Shape;2539;p360"/>
          <p:cNvGrpSpPr/>
          <p:nvPr/>
        </p:nvGrpSpPr>
        <p:grpSpPr>
          <a:xfrm>
            <a:off x="2860422" y="1431846"/>
            <a:ext cx="1965059" cy="2323396"/>
            <a:chOff x="2860422" y="1481640"/>
            <a:chExt cx="1965059" cy="2323396"/>
          </a:xfrm>
        </p:grpSpPr>
        <p:pic>
          <p:nvPicPr>
            <p:cNvPr id="2540" name="Google Shape;2540;p360" descr="Download Free png Glass Blue Turquoise Plastic - A cup of water png  download - 486 ... - DLPNG.com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60422" y="1481640"/>
              <a:ext cx="1965059" cy="19630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1" name="Google Shape;2541;p360"/>
            <p:cNvSpPr txBox="1"/>
            <p:nvPr/>
          </p:nvSpPr>
          <p:spPr>
            <a:xfrm>
              <a:off x="3362691" y="3466482"/>
              <a:ext cx="9605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Giấm ăn</a:t>
              </a:r>
              <a:endParaRPr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2" name="Google Shape;2542;p360"/>
          <p:cNvGrpSpPr/>
          <p:nvPr/>
        </p:nvGrpSpPr>
        <p:grpSpPr>
          <a:xfrm>
            <a:off x="5681662" y="1431846"/>
            <a:ext cx="1965059" cy="2323396"/>
            <a:chOff x="5681662" y="1481640"/>
            <a:chExt cx="1965059" cy="2323396"/>
          </a:xfrm>
        </p:grpSpPr>
        <p:pic>
          <p:nvPicPr>
            <p:cNvPr id="2543" name="Google Shape;2543;p360" descr="Download Free png Glass Blue Turquoise Plastic - A cup of water png  download - 486 ... - DLPNG.com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81662" y="1481640"/>
              <a:ext cx="1965059" cy="19630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4" name="Google Shape;2544;p360"/>
            <p:cNvSpPr txBox="1"/>
            <p:nvPr/>
          </p:nvSpPr>
          <p:spPr>
            <a:xfrm>
              <a:off x="6183931" y="3466482"/>
              <a:ext cx="9605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Giấm ăn</a:t>
              </a:r>
              <a:endParaRPr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5" name="Google Shape;2545;p360"/>
          <p:cNvGrpSpPr/>
          <p:nvPr/>
        </p:nvGrpSpPr>
        <p:grpSpPr>
          <a:xfrm>
            <a:off x="1449802" y="1431846"/>
            <a:ext cx="1965059" cy="2323396"/>
            <a:chOff x="1449802" y="1481640"/>
            <a:chExt cx="1965059" cy="2323396"/>
          </a:xfrm>
        </p:grpSpPr>
        <p:pic>
          <p:nvPicPr>
            <p:cNvPr id="2546" name="Google Shape;2546;p360" descr="Download Free png Glass Blue Turquoise Plastic - A cup of water png  download - 486 ... - DLPNG.com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449802" y="1481640"/>
              <a:ext cx="1965059" cy="19630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7" name="Google Shape;2547;p360"/>
            <p:cNvSpPr txBox="1"/>
            <p:nvPr/>
          </p:nvSpPr>
          <p:spPr>
            <a:xfrm>
              <a:off x="1952071" y="3466482"/>
              <a:ext cx="9605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Giấm ăn</a:t>
              </a:r>
              <a:endParaRPr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48" name="Google Shape;2548;p360"/>
          <p:cNvGrpSpPr/>
          <p:nvPr/>
        </p:nvGrpSpPr>
        <p:grpSpPr>
          <a:xfrm>
            <a:off x="39182" y="1431846"/>
            <a:ext cx="1965059" cy="2323396"/>
            <a:chOff x="39182" y="1481640"/>
            <a:chExt cx="1965059" cy="2323396"/>
          </a:xfrm>
        </p:grpSpPr>
        <p:pic>
          <p:nvPicPr>
            <p:cNvPr id="2549" name="Google Shape;2549;p360" descr="Download Free png Glass Blue Turquoise Plastic - A cup of water png  download - 486 ... - DLPNG.com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9182" y="1481640"/>
              <a:ext cx="1965059" cy="19630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0" name="Google Shape;2550;p360"/>
            <p:cNvSpPr txBox="1"/>
            <p:nvPr/>
          </p:nvSpPr>
          <p:spPr>
            <a:xfrm>
              <a:off x="541451" y="3466482"/>
              <a:ext cx="9605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Giấm ăn</a:t>
              </a:r>
              <a:endParaRPr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53" name="Google Shape;2553;p360"/>
          <p:cNvGrpSpPr/>
          <p:nvPr/>
        </p:nvGrpSpPr>
        <p:grpSpPr>
          <a:xfrm>
            <a:off x="204729" y="4332765"/>
            <a:ext cx="2299209" cy="2317229"/>
            <a:chOff x="6936376" y="4223616"/>
            <a:chExt cx="3798067" cy="2311628"/>
          </a:xfrm>
        </p:grpSpPr>
        <p:pic>
          <p:nvPicPr>
            <p:cNvPr id="2554" name="Google Shape;2554;p36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36377" y="4223616"/>
              <a:ext cx="3422470" cy="223350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55" name="Google Shape;2555;p360"/>
            <p:cNvSpPr txBox="1"/>
            <p:nvPr/>
          </p:nvSpPr>
          <p:spPr>
            <a:xfrm>
              <a:off x="6936376" y="6166805"/>
              <a:ext cx="3798067" cy="36843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Giấm ăn và đinh sắt</a:t>
              </a:r>
              <a:endParaRPr sz="18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556" name="Google Shape;2556;p360"/>
          <p:cNvSpPr/>
          <p:nvPr/>
        </p:nvSpPr>
        <p:spPr>
          <a:xfrm rot="3409242">
            <a:off x="834617" y="2941029"/>
            <a:ext cx="374187" cy="305821"/>
          </a:xfrm>
          <a:custGeom>
            <a:avLst/>
            <a:gdLst/>
            <a:ahLst/>
            <a:cxnLst/>
            <a:rect l="l" t="t" r="r" b="b"/>
            <a:pathLst>
              <a:path w="346305" h="329532" extrusionOk="0">
                <a:moveTo>
                  <a:pt x="160775" y="251791"/>
                </a:moveTo>
                <a:cubicBezTo>
                  <a:pt x="134271" y="238539"/>
                  <a:pt x="6384" y="329532"/>
                  <a:pt x="250" y="329532"/>
                </a:cubicBezTo>
                <a:cubicBezTo>
                  <a:pt x="-5884" y="329532"/>
                  <a:pt x="102691" y="270766"/>
                  <a:pt x="123969" y="251790"/>
                </a:cubicBezTo>
                <a:cubicBezTo>
                  <a:pt x="145247" y="232814"/>
                  <a:pt x="126239" y="219801"/>
                  <a:pt x="127919" y="215675"/>
                </a:cubicBezTo>
                <a:cubicBezTo>
                  <a:pt x="129599" y="211549"/>
                  <a:pt x="133850" y="226020"/>
                  <a:pt x="134050" y="227033"/>
                </a:cubicBezTo>
                <a:cubicBezTo>
                  <a:pt x="134250" y="228046"/>
                  <a:pt x="133463" y="217918"/>
                  <a:pt x="129119" y="221753"/>
                </a:cubicBezTo>
                <a:cubicBezTo>
                  <a:pt x="256724" y="94148"/>
                  <a:pt x="179794" y="169481"/>
                  <a:pt x="200531" y="145774"/>
                </a:cubicBezTo>
                <a:cubicBezTo>
                  <a:pt x="221268" y="122067"/>
                  <a:pt x="171965" y="201875"/>
                  <a:pt x="253540" y="79513"/>
                </a:cubicBezTo>
                <a:cubicBezTo>
                  <a:pt x="257957" y="66261"/>
                  <a:pt x="278110" y="59110"/>
                  <a:pt x="286836" y="48202"/>
                </a:cubicBezTo>
                <a:cubicBezTo>
                  <a:pt x="305519" y="24849"/>
                  <a:pt x="320116" y="8730"/>
                  <a:pt x="346305" y="0"/>
                </a:cubicBezTo>
                <a:lnTo>
                  <a:pt x="280044" y="66260"/>
                </a:lnTo>
                <a:cubicBezTo>
                  <a:pt x="256862" y="89051"/>
                  <a:pt x="249335" y="94623"/>
                  <a:pt x="207212" y="136744"/>
                </a:cubicBezTo>
                <a:cubicBezTo>
                  <a:pt x="192563" y="180692"/>
                  <a:pt x="201248" y="172278"/>
                  <a:pt x="174027" y="172278"/>
                </a:cubicBezTo>
              </a:path>
            </a:pathLst>
          </a:custGeom>
          <a:noFill/>
          <a:ln w="76200" cap="flat" cmpd="sng">
            <a:solidFill>
              <a:srgbClr val="6F94B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360"/>
          <p:cNvSpPr txBox="1"/>
          <p:nvPr/>
        </p:nvSpPr>
        <p:spPr>
          <a:xfrm>
            <a:off x="433247" y="3738617"/>
            <a:ext cx="1176925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 đinh sắt</a:t>
            </a:r>
            <a:endParaRPr sz="16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360"/>
          <p:cNvSpPr txBox="1"/>
          <p:nvPr/>
        </p:nvSpPr>
        <p:spPr>
          <a:xfrm>
            <a:off x="1701200" y="3738617"/>
            <a:ext cx="146226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 miếng kính</a:t>
            </a:r>
            <a:endParaRPr sz="16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360"/>
          <p:cNvSpPr/>
          <p:nvPr/>
        </p:nvSpPr>
        <p:spPr>
          <a:xfrm>
            <a:off x="2195736" y="2818908"/>
            <a:ext cx="434016" cy="422015"/>
          </a:xfrm>
          <a:custGeom>
            <a:avLst/>
            <a:gdLst/>
            <a:ahLst/>
            <a:cxnLst/>
            <a:rect l="l" t="t" r="r" b="b"/>
            <a:pathLst>
              <a:path w="693740" h="326571" extrusionOk="0">
                <a:moveTo>
                  <a:pt x="6321" y="182880"/>
                </a:moveTo>
                <a:cubicBezTo>
                  <a:pt x="25915" y="174172"/>
                  <a:pt x="84941" y="166491"/>
                  <a:pt x="123887" y="156754"/>
                </a:cubicBezTo>
                <a:cubicBezTo>
                  <a:pt x="137245" y="153414"/>
                  <a:pt x="150759" y="149849"/>
                  <a:pt x="163075" y="143691"/>
                </a:cubicBezTo>
                <a:cubicBezTo>
                  <a:pt x="177117" y="136670"/>
                  <a:pt x="187917" y="123941"/>
                  <a:pt x="202264" y="117565"/>
                </a:cubicBezTo>
                <a:cubicBezTo>
                  <a:pt x="227429" y="106381"/>
                  <a:pt x="280641" y="91440"/>
                  <a:pt x="280641" y="91440"/>
                </a:cubicBezTo>
                <a:cubicBezTo>
                  <a:pt x="293704" y="82731"/>
                  <a:pt x="304792" y="69825"/>
                  <a:pt x="319829" y="65314"/>
                </a:cubicBezTo>
                <a:cubicBezTo>
                  <a:pt x="349320" y="56467"/>
                  <a:pt x="380898" y="57313"/>
                  <a:pt x="411269" y="52251"/>
                </a:cubicBezTo>
                <a:cubicBezTo>
                  <a:pt x="433170" y="48601"/>
                  <a:pt x="455044" y="44573"/>
                  <a:pt x="476584" y="39188"/>
                </a:cubicBezTo>
                <a:cubicBezTo>
                  <a:pt x="503881" y="32364"/>
                  <a:pt x="561120" y="7986"/>
                  <a:pt x="581087" y="0"/>
                </a:cubicBezTo>
                <a:cubicBezTo>
                  <a:pt x="598504" y="4354"/>
                  <a:pt x="624619" y="-2631"/>
                  <a:pt x="633338" y="13063"/>
                </a:cubicBezTo>
                <a:cubicBezTo>
                  <a:pt x="650387" y="43750"/>
                  <a:pt x="640630" y="82938"/>
                  <a:pt x="646401" y="117565"/>
                </a:cubicBezTo>
                <a:cubicBezTo>
                  <a:pt x="649353" y="135274"/>
                  <a:pt x="654305" y="152621"/>
                  <a:pt x="659464" y="169817"/>
                </a:cubicBezTo>
                <a:cubicBezTo>
                  <a:pt x="667377" y="196194"/>
                  <a:pt x="711715" y="256903"/>
                  <a:pt x="685589" y="248194"/>
                </a:cubicBezTo>
                <a:lnTo>
                  <a:pt x="607212" y="222068"/>
                </a:lnTo>
                <a:cubicBezTo>
                  <a:pt x="546252" y="235131"/>
                  <a:pt x="484143" y="243665"/>
                  <a:pt x="424332" y="261257"/>
                </a:cubicBezTo>
                <a:cubicBezTo>
                  <a:pt x="409270" y="265687"/>
                  <a:pt x="400441" y="283853"/>
                  <a:pt x="385144" y="287383"/>
                </a:cubicBezTo>
                <a:cubicBezTo>
                  <a:pt x="342504" y="297223"/>
                  <a:pt x="298058" y="296091"/>
                  <a:pt x="254515" y="300445"/>
                </a:cubicBezTo>
                <a:cubicBezTo>
                  <a:pt x="223590" y="310754"/>
                  <a:pt x="181540" y="326571"/>
                  <a:pt x="150012" y="326571"/>
                </a:cubicBezTo>
                <a:cubicBezTo>
                  <a:pt x="127809" y="326571"/>
                  <a:pt x="106469" y="317862"/>
                  <a:pt x="84698" y="313508"/>
                </a:cubicBezTo>
                <a:cubicBezTo>
                  <a:pt x="71635" y="304800"/>
                  <a:pt x="56610" y="298484"/>
                  <a:pt x="45509" y="287383"/>
                </a:cubicBezTo>
                <a:cubicBezTo>
                  <a:pt x="20188" y="262062"/>
                  <a:pt x="16945" y="240876"/>
                  <a:pt x="6321" y="209005"/>
                </a:cubicBezTo>
                <a:cubicBezTo>
                  <a:pt x="20238" y="139421"/>
                  <a:pt x="-13273" y="191588"/>
                  <a:pt x="6321" y="182880"/>
                </a:cubicBezTo>
                <a:close/>
              </a:path>
            </a:pathLst>
          </a:custGeom>
          <a:solidFill>
            <a:srgbClr val="D8D8D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360"/>
          <p:cNvSpPr/>
          <p:nvPr/>
        </p:nvSpPr>
        <p:spPr>
          <a:xfrm>
            <a:off x="3563888" y="2974744"/>
            <a:ext cx="481035" cy="349415"/>
          </a:xfrm>
          <a:custGeom>
            <a:avLst/>
            <a:gdLst/>
            <a:ahLst/>
            <a:cxnLst/>
            <a:rect l="l" t="t" r="r" b="b"/>
            <a:pathLst>
              <a:path w="809898" h="510886" extrusionOk="0">
                <a:moveTo>
                  <a:pt x="26126" y="510886"/>
                </a:moveTo>
                <a:cubicBezTo>
                  <a:pt x="30480" y="436863"/>
                  <a:pt x="32476" y="362663"/>
                  <a:pt x="39189" y="288817"/>
                </a:cubicBezTo>
                <a:cubicBezTo>
                  <a:pt x="41199" y="266706"/>
                  <a:pt x="43065" y="243715"/>
                  <a:pt x="52252" y="223503"/>
                </a:cubicBezTo>
                <a:cubicBezTo>
                  <a:pt x="84376" y="152829"/>
                  <a:pt x="127748" y="117008"/>
                  <a:pt x="195943" y="79811"/>
                </a:cubicBezTo>
                <a:cubicBezTo>
                  <a:pt x="211704" y="71214"/>
                  <a:pt x="231163" y="72426"/>
                  <a:pt x="248195" y="66749"/>
                </a:cubicBezTo>
                <a:cubicBezTo>
                  <a:pt x="423437" y="8336"/>
                  <a:pt x="282415" y="33949"/>
                  <a:pt x="496389" y="14497"/>
                </a:cubicBezTo>
                <a:cubicBezTo>
                  <a:pt x="644962" y="21572"/>
                  <a:pt x="760655" y="-52848"/>
                  <a:pt x="796835" y="79811"/>
                </a:cubicBezTo>
                <a:cubicBezTo>
                  <a:pt x="804936" y="109516"/>
                  <a:pt x="805544" y="140771"/>
                  <a:pt x="809898" y="171251"/>
                </a:cubicBezTo>
                <a:cubicBezTo>
                  <a:pt x="796835" y="175605"/>
                  <a:pt x="784479" y="184314"/>
                  <a:pt x="770709" y="184314"/>
                </a:cubicBezTo>
                <a:cubicBezTo>
                  <a:pt x="743668" y="184314"/>
                  <a:pt x="712146" y="158335"/>
                  <a:pt x="692332" y="145126"/>
                </a:cubicBezTo>
                <a:cubicBezTo>
                  <a:pt x="618309" y="153834"/>
                  <a:pt x="540660" y="146765"/>
                  <a:pt x="470263" y="171251"/>
                </a:cubicBezTo>
                <a:cubicBezTo>
                  <a:pt x="435366" y="183389"/>
                  <a:pt x="391886" y="249629"/>
                  <a:pt x="391886" y="249629"/>
                </a:cubicBezTo>
                <a:cubicBezTo>
                  <a:pt x="387532" y="267046"/>
                  <a:pt x="378823" y="283927"/>
                  <a:pt x="378823" y="301880"/>
                </a:cubicBezTo>
                <a:cubicBezTo>
                  <a:pt x="378823" y="424970"/>
                  <a:pt x="430983" y="393350"/>
                  <a:pt x="352698" y="419446"/>
                </a:cubicBezTo>
                <a:cubicBezTo>
                  <a:pt x="103136" y="404766"/>
                  <a:pt x="200975" y="429832"/>
                  <a:pt x="52252" y="380257"/>
                </a:cubicBezTo>
                <a:cubicBezTo>
                  <a:pt x="7221" y="365246"/>
                  <a:pt x="22800" y="376931"/>
                  <a:pt x="0" y="354131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360"/>
          <p:cNvSpPr/>
          <p:nvPr/>
        </p:nvSpPr>
        <p:spPr>
          <a:xfrm>
            <a:off x="5148064" y="2792702"/>
            <a:ext cx="264625" cy="475945"/>
          </a:xfrm>
          <a:custGeom>
            <a:avLst/>
            <a:gdLst/>
            <a:ahLst/>
            <a:cxnLst/>
            <a:rect l="l" t="t" r="r" b="b"/>
            <a:pathLst>
              <a:path w="327017" h="384841" extrusionOk="0">
                <a:moveTo>
                  <a:pt x="189" y="352697"/>
                </a:moveTo>
                <a:cubicBezTo>
                  <a:pt x="2366" y="404948"/>
                  <a:pt x="42095" y="377446"/>
                  <a:pt x="65503" y="378823"/>
                </a:cubicBezTo>
                <a:cubicBezTo>
                  <a:pt x="189817" y="386136"/>
                  <a:pt x="198533" y="375250"/>
                  <a:pt x="287572" y="339634"/>
                </a:cubicBezTo>
                <a:cubicBezTo>
                  <a:pt x="291926" y="322217"/>
                  <a:pt x="293562" y="303884"/>
                  <a:pt x="300634" y="287383"/>
                </a:cubicBezTo>
                <a:cubicBezTo>
                  <a:pt x="306818" y="272953"/>
                  <a:pt x="325339" y="263829"/>
                  <a:pt x="326760" y="248194"/>
                </a:cubicBezTo>
                <a:cubicBezTo>
                  <a:pt x="328838" y="225331"/>
                  <a:pt x="318189" y="139614"/>
                  <a:pt x="300634" y="104503"/>
                </a:cubicBezTo>
                <a:cubicBezTo>
                  <a:pt x="285953" y="75141"/>
                  <a:pt x="260086" y="46764"/>
                  <a:pt x="235320" y="26126"/>
                </a:cubicBezTo>
                <a:cubicBezTo>
                  <a:pt x="223259" y="16075"/>
                  <a:pt x="209195" y="8709"/>
                  <a:pt x="196132" y="0"/>
                </a:cubicBezTo>
                <a:cubicBezTo>
                  <a:pt x="174360" y="4354"/>
                  <a:pt x="151030" y="3875"/>
                  <a:pt x="130817" y="13063"/>
                </a:cubicBezTo>
                <a:cubicBezTo>
                  <a:pt x="102232" y="26056"/>
                  <a:pt x="52440" y="65314"/>
                  <a:pt x="52440" y="65314"/>
                </a:cubicBezTo>
                <a:cubicBezTo>
                  <a:pt x="14592" y="178858"/>
                  <a:pt x="-1988" y="300446"/>
                  <a:pt x="189" y="35269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360"/>
          <p:cNvSpPr/>
          <p:nvPr/>
        </p:nvSpPr>
        <p:spPr>
          <a:xfrm rot="575692">
            <a:off x="6409696" y="2853112"/>
            <a:ext cx="534677" cy="494783"/>
          </a:xfrm>
          <a:custGeom>
            <a:avLst/>
            <a:gdLst/>
            <a:ahLst/>
            <a:cxnLst/>
            <a:rect l="l" t="t" r="r" b="b"/>
            <a:pathLst>
              <a:path w="3127513" h="1696279" extrusionOk="0">
                <a:moveTo>
                  <a:pt x="2557669" y="1524000"/>
                </a:moveTo>
                <a:cubicBezTo>
                  <a:pt x="2566504" y="1484244"/>
                  <a:pt x="2563653" y="1439909"/>
                  <a:pt x="2584174" y="1404731"/>
                </a:cubicBezTo>
                <a:cubicBezTo>
                  <a:pt x="2597153" y="1382482"/>
                  <a:pt x="2629003" y="1379262"/>
                  <a:pt x="2650435" y="1364974"/>
                </a:cubicBezTo>
                <a:cubicBezTo>
                  <a:pt x="2730663" y="1311488"/>
                  <a:pt x="2672342" y="1335585"/>
                  <a:pt x="2743200" y="1311966"/>
                </a:cubicBezTo>
                <a:cubicBezTo>
                  <a:pt x="2841907" y="1246159"/>
                  <a:pt x="2720676" y="1330736"/>
                  <a:pt x="2822713" y="1245705"/>
                </a:cubicBezTo>
                <a:cubicBezTo>
                  <a:pt x="2834949" y="1235509"/>
                  <a:pt x="2849217" y="1228035"/>
                  <a:pt x="2862469" y="1219200"/>
                </a:cubicBezTo>
                <a:cubicBezTo>
                  <a:pt x="2871304" y="1201531"/>
                  <a:pt x="2879173" y="1183344"/>
                  <a:pt x="2888974" y="1166192"/>
                </a:cubicBezTo>
                <a:cubicBezTo>
                  <a:pt x="2907930" y="1133020"/>
                  <a:pt x="2925330" y="1111600"/>
                  <a:pt x="2955235" y="1086679"/>
                </a:cubicBezTo>
                <a:cubicBezTo>
                  <a:pt x="2967471" y="1076483"/>
                  <a:pt x="2981739" y="1069009"/>
                  <a:pt x="2994991" y="1060174"/>
                </a:cubicBezTo>
                <a:cubicBezTo>
                  <a:pt x="3003826" y="1046922"/>
                  <a:pt x="3015026" y="1034972"/>
                  <a:pt x="3021495" y="1020418"/>
                </a:cubicBezTo>
                <a:cubicBezTo>
                  <a:pt x="3070224" y="910778"/>
                  <a:pt x="3020073" y="968833"/>
                  <a:pt x="3074504" y="914400"/>
                </a:cubicBezTo>
                <a:lnTo>
                  <a:pt x="3101009" y="834887"/>
                </a:lnTo>
                <a:cubicBezTo>
                  <a:pt x="3105426" y="821635"/>
                  <a:pt x="3110873" y="808683"/>
                  <a:pt x="3114261" y="795131"/>
                </a:cubicBezTo>
                <a:lnTo>
                  <a:pt x="3127513" y="742122"/>
                </a:lnTo>
                <a:cubicBezTo>
                  <a:pt x="3123096" y="702366"/>
                  <a:pt x="3123963" y="661660"/>
                  <a:pt x="3114261" y="622853"/>
                </a:cubicBezTo>
                <a:cubicBezTo>
                  <a:pt x="3110398" y="607401"/>
                  <a:pt x="3093349" y="598009"/>
                  <a:pt x="3087756" y="583096"/>
                </a:cubicBezTo>
                <a:cubicBezTo>
                  <a:pt x="3038628" y="452088"/>
                  <a:pt x="3110158" y="570315"/>
                  <a:pt x="3048000" y="477079"/>
                </a:cubicBezTo>
                <a:cubicBezTo>
                  <a:pt x="3022661" y="401060"/>
                  <a:pt x="3051903" y="469031"/>
                  <a:pt x="3008243" y="410818"/>
                </a:cubicBezTo>
                <a:cubicBezTo>
                  <a:pt x="2989130" y="385335"/>
                  <a:pt x="2981739" y="348975"/>
                  <a:pt x="2955235" y="331305"/>
                </a:cubicBezTo>
                <a:cubicBezTo>
                  <a:pt x="2928731" y="313635"/>
                  <a:pt x="2898247" y="300820"/>
                  <a:pt x="2875722" y="278296"/>
                </a:cubicBezTo>
                <a:cubicBezTo>
                  <a:pt x="2811725" y="214302"/>
                  <a:pt x="2893049" y="292157"/>
                  <a:pt x="2809461" y="225287"/>
                </a:cubicBezTo>
                <a:cubicBezTo>
                  <a:pt x="2799705" y="217482"/>
                  <a:pt x="2794131" y="204371"/>
                  <a:pt x="2782956" y="198783"/>
                </a:cubicBezTo>
                <a:cubicBezTo>
                  <a:pt x="2766666" y="190638"/>
                  <a:pt x="2747617" y="189948"/>
                  <a:pt x="2729948" y="185531"/>
                </a:cubicBezTo>
                <a:cubicBezTo>
                  <a:pt x="2712278" y="176696"/>
                  <a:pt x="2694003" y="168980"/>
                  <a:pt x="2676939" y="159026"/>
                </a:cubicBezTo>
                <a:cubicBezTo>
                  <a:pt x="2640942" y="138028"/>
                  <a:pt x="2612176" y="98660"/>
                  <a:pt x="2570922" y="92766"/>
                </a:cubicBezTo>
                <a:cubicBezTo>
                  <a:pt x="2327030" y="57922"/>
                  <a:pt x="2631005" y="105640"/>
                  <a:pt x="2385391" y="53009"/>
                </a:cubicBezTo>
                <a:cubicBezTo>
                  <a:pt x="2354849" y="46464"/>
                  <a:pt x="2323358" y="45345"/>
                  <a:pt x="2292626" y="39757"/>
                </a:cubicBezTo>
                <a:cubicBezTo>
                  <a:pt x="2226143" y="27669"/>
                  <a:pt x="2160104" y="13252"/>
                  <a:pt x="2093843" y="0"/>
                </a:cubicBezTo>
                <a:cubicBezTo>
                  <a:pt x="2085008" y="8835"/>
                  <a:pt x="2079192" y="22554"/>
                  <a:pt x="2067339" y="26505"/>
                </a:cubicBezTo>
                <a:cubicBezTo>
                  <a:pt x="2037706" y="36383"/>
                  <a:pt x="2005385" y="34622"/>
                  <a:pt x="1974574" y="39757"/>
                </a:cubicBezTo>
                <a:cubicBezTo>
                  <a:pt x="1952356" y="43460"/>
                  <a:pt x="1930301" y="48123"/>
                  <a:pt x="1908313" y="53009"/>
                </a:cubicBezTo>
                <a:cubicBezTo>
                  <a:pt x="1890533" y="56960"/>
                  <a:pt x="1872876" y="61469"/>
                  <a:pt x="1855304" y="66261"/>
                </a:cubicBezTo>
                <a:cubicBezTo>
                  <a:pt x="1824278" y="74723"/>
                  <a:pt x="1794147" y="86839"/>
                  <a:pt x="1762539" y="92766"/>
                </a:cubicBezTo>
                <a:cubicBezTo>
                  <a:pt x="1723223" y="100138"/>
                  <a:pt x="1682996" y="101344"/>
                  <a:pt x="1643269" y="106018"/>
                </a:cubicBezTo>
                <a:lnTo>
                  <a:pt x="1537252" y="119270"/>
                </a:lnTo>
                <a:cubicBezTo>
                  <a:pt x="1524000" y="123687"/>
                  <a:pt x="1511132" y="129492"/>
                  <a:pt x="1497495" y="132522"/>
                </a:cubicBezTo>
                <a:cubicBezTo>
                  <a:pt x="1471265" y="138351"/>
                  <a:pt x="1444539" y="141688"/>
                  <a:pt x="1417982" y="145774"/>
                </a:cubicBezTo>
                <a:cubicBezTo>
                  <a:pt x="1387110" y="150524"/>
                  <a:pt x="1356179" y="154898"/>
                  <a:pt x="1325217" y="159026"/>
                </a:cubicBezTo>
                <a:cubicBezTo>
                  <a:pt x="1289915" y="163733"/>
                  <a:pt x="1254400" y="166863"/>
                  <a:pt x="1219200" y="172279"/>
                </a:cubicBezTo>
                <a:cubicBezTo>
                  <a:pt x="1196938" y="175704"/>
                  <a:pt x="1175100" y="181502"/>
                  <a:pt x="1152939" y="185531"/>
                </a:cubicBezTo>
                <a:cubicBezTo>
                  <a:pt x="1126502" y="190338"/>
                  <a:pt x="1099494" y="192266"/>
                  <a:pt x="1073426" y="198783"/>
                </a:cubicBezTo>
                <a:cubicBezTo>
                  <a:pt x="804359" y="266049"/>
                  <a:pt x="1156904" y="192687"/>
                  <a:pt x="927652" y="238540"/>
                </a:cubicBezTo>
                <a:cubicBezTo>
                  <a:pt x="905565" y="251792"/>
                  <a:pt x="883907" y="265787"/>
                  <a:pt x="861391" y="278296"/>
                </a:cubicBezTo>
                <a:cubicBezTo>
                  <a:pt x="844122" y="287890"/>
                  <a:pt x="824819" y="293842"/>
                  <a:pt x="808382" y="304800"/>
                </a:cubicBezTo>
                <a:cubicBezTo>
                  <a:pt x="797986" y="311731"/>
                  <a:pt x="793053" y="325717"/>
                  <a:pt x="781878" y="331305"/>
                </a:cubicBezTo>
                <a:cubicBezTo>
                  <a:pt x="756886" y="343801"/>
                  <a:pt x="646883" y="356269"/>
                  <a:pt x="636104" y="357809"/>
                </a:cubicBezTo>
                <a:cubicBezTo>
                  <a:pt x="618434" y="379896"/>
                  <a:pt x="600066" y="401442"/>
                  <a:pt x="583095" y="424070"/>
                </a:cubicBezTo>
                <a:cubicBezTo>
                  <a:pt x="573539" y="436812"/>
                  <a:pt x="567853" y="452564"/>
                  <a:pt x="556591" y="463826"/>
                </a:cubicBezTo>
                <a:cubicBezTo>
                  <a:pt x="540973" y="479444"/>
                  <a:pt x="520352" y="489209"/>
                  <a:pt x="503582" y="503583"/>
                </a:cubicBezTo>
                <a:cubicBezTo>
                  <a:pt x="440411" y="557730"/>
                  <a:pt x="491696" y="534050"/>
                  <a:pt x="424069" y="556592"/>
                </a:cubicBezTo>
                <a:cubicBezTo>
                  <a:pt x="394758" y="585903"/>
                  <a:pt x="376261" y="599202"/>
                  <a:pt x="357809" y="636105"/>
                </a:cubicBezTo>
                <a:cubicBezTo>
                  <a:pt x="319452" y="712818"/>
                  <a:pt x="380162" y="640254"/>
                  <a:pt x="304800" y="715618"/>
                </a:cubicBezTo>
                <a:cubicBezTo>
                  <a:pt x="267260" y="828238"/>
                  <a:pt x="319616" y="690925"/>
                  <a:pt x="265043" y="781879"/>
                </a:cubicBezTo>
                <a:cubicBezTo>
                  <a:pt x="257856" y="793857"/>
                  <a:pt x="258978" y="809657"/>
                  <a:pt x="251791" y="821635"/>
                </a:cubicBezTo>
                <a:cubicBezTo>
                  <a:pt x="245363" y="832349"/>
                  <a:pt x="231715" y="837426"/>
                  <a:pt x="225287" y="848140"/>
                </a:cubicBezTo>
                <a:cubicBezTo>
                  <a:pt x="204959" y="882020"/>
                  <a:pt x="194194" y="921283"/>
                  <a:pt x="172278" y="954157"/>
                </a:cubicBezTo>
                <a:cubicBezTo>
                  <a:pt x="154608" y="980661"/>
                  <a:pt x="133514" y="1005179"/>
                  <a:pt x="119269" y="1033670"/>
                </a:cubicBezTo>
                <a:cubicBezTo>
                  <a:pt x="85642" y="1100925"/>
                  <a:pt x="103723" y="1070242"/>
                  <a:pt x="66261" y="1126435"/>
                </a:cubicBezTo>
                <a:lnTo>
                  <a:pt x="39756" y="1205948"/>
                </a:lnTo>
                <a:cubicBezTo>
                  <a:pt x="35339" y="1219200"/>
                  <a:pt x="34253" y="1234082"/>
                  <a:pt x="26504" y="1245705"/>
                </a:cubicBezTo>
                <a:lnTo>
                  <a:pt x="0" y="1285461"/>
                </a:lnTo>
                <a:cubicBezTo>
                  <a:pt x="4417" y="1329635"/>
                  <a:pt x="196" y="1375552"/>
                  <a:pt x="13252" y="1417983"/>
                </a:cubicBezTo>
                <a:cubicBezTo>
                  <a:pt x="18764" y="1435896"/>
                  <a:pt x="41011" y="1443342"/>
                  <a:pt x="53009" y="1457740"/>
                </a:cubicBezTo>
                <a:cubicBezTo>
                  <a:pt x="99118" y="1513071"/>
                  <a:pt x="54004" y="1488993"/>
                  <a:pt x="119269" y="1510748"/>
                </a:cubicBezTo>
                <a:cubicBezTo>
                  <a:pt x="128104" y="1519583"/>
                  <a:pt x="137969" y="1527496"/>
                  <a:pt x="145774" y="1537253"/>
                </a:cubicBezTo>
                <a:cubicBezTo>
                  <a:pt x="155723" y="1549690"/>
                  <a:pt x="158202" y="1569557"/>
                  <a:pt x="172278" y="1577009"/>
                </a:cubicBezTo>
                <a:cubicBezTo>
                  <a:pt x="235350" y="1610400"/>
                  <a:pt x="303358" y="1633954"/>
                  <a:pt x="371061" y="1656522"/>
                </a:cubicBezTo>
                <a:cubicBezTo>
                  <a:pt x="384313" y="1660939"/>
                  <a:pt x="397181" y="1666744"/>
                  <a:pt x="410817" y="1669774"/>
                </a:cubicBezTo>
                <a:cubicBezTo>
                  <a:pt x="470297" y="1682992"/>
                  <a:pt x="552187" y="1689899"/>
                  <a:pt x="609600" y="1696279"/>
                </a:cubicBezTo>
                <a:lnTo>
                  <a:pt x="1060174" y="1683026"/>
                </a:lnTo>
                <a:cubicBezTo>
                  <a:pt x="1298692" y="1677605"/>
                  <a:pt x="1537611" y="1683581"/>
                  <a:pt x="1775791" y="1669774"/>
                </a:cubicBezTo>
                <a:cubicBezTo>
                  <a:pt x="1843251" y="1665863"/>
                  <a:pt x="1908313" y="1643270"/>
                  <a:pt x="1974574" y="1630018"/>
                </a:cubicBezTo>
                <a:lnTo>
                  <a:pt x="2107095" y="1603513"/>
                </a:lnTo>
                <a:cubicBezTo>
                  <a:pt x="2124765" y="1590261"/>
                  <a:pt x="2140927" y="1574715"/>
                  <a:pt x="2160104" y="1563757"/>
                </a:cubicBezTo>
                <a:cubicBezTo>
                  <a:pt x="2176512" y="1554381"/>
                  <a:pt x="2239280" y="1541330"/>
                  <a:pt x="2252869" y="1537253"/>
                </a:cubicBezTo>
                <a:cubicBezTo>
                  <a:pt x="2279629" y="1529225"/>
                  <a:pt x="2305428" y="1518099"/>
                  <a:pt x="2332382" y="1510748"/>
                </a:cubicBezTo>
                <a:cubicBezTo>
                  <a:pt x="2508318" y="1462765"/>
                  <a:pt x="2317752" y="1524459"/>
                  <a:pt x="2438400" y="1484244"/>
                </a:cubicBezTo>
                <a:cubicBezTo>
                  <a:pt x="2447235" y="1462157"/>
                  <a:pt x="2447001" y="1433648"/>
                  <a:pt x="2464904" y="1417983"/>
                </a:cubicBezTo>
                <a:cubicBezTo>
                  <a:pt x="2485929" y="1399586"/>
                  <a:pt x="2517913" y="1400314"/>
                  <a:pt x="2544417" y="1391479"/>
                </a:cubicBezTo>
                <a:lnTo>
                  <a:pt x="2584174" y="1378226"/>
                </a:lnTo>
                <a:cubicBezTo>
                  <a:pt x="2597426" y="1373809"/>
                  <a:pt x="2611436" y="1371221"/>
                  <a:pt x="2623930" y="1364974"/>
                </a:cubicBezTo>
                <a:lnTo>
                  <a:pt x="2650435" y="1351722"/>
                </a:lnTo>
              </a:path>
            </a:pathLst>
          </a:custGeom>
          <a:solidFill>
            <a:srgbClr val="C1C1F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360"/>
          <p:cNvSpPr txBox="1"/>
          <p:nvPr/>
        </p:nvSpPr>
        <p:spPr>
          <a:xfrm>
            <a:off x="3066136" y="3738617"/>
            <a:ext cx="155363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 miếng nhựa</a:t>
            </a:r>
            <a:endParaRPr sz="16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360"/>
          <p:cNvSpPr txBox="1"/>
          <p:nvPr/>
        </p:nvSpPr>
        <p:spPr>
          <a:xfrm>
            <a:off x="4722014" y="3738617"/>
            <a:ext cx="106311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 cao su</a:t>
            </a:r>
            <a:endParaRPr sz="16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360"/>
          <p:cNvSpPr txBox="1"/>
          <p:nvPr/>
        </p:nvSpPr>
        <p:spPr>
          <a:xfrm>
            <a:off x="5984359" y="3738617"/>
            <a:ext cx="1359668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 mẩu sành</a:t>
            </a:r>
            <a:endParaRPr sz="16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66" name="Google Shape;2566;p360"/>
          <p:cNvGrpSpPr/>
          <p:nvPr/>
        </p:nvGrpSpPr>
        <p:grpSpPr>
          <a:xfrm>
            <a:off x="6677034" y="4332765"/>
            <a:ext cx="2431470" cy="2372835"/>
            <a:chOff x="514892" y="2758266"/>
            <a:chExt cx="3736647" cy="2944018"/>
          </a:xfrm>
        </p:grpSpPr>
        <p:pic>
          <p:nvPicPr>
            <p:cNvPr id="2567" name="Google Shape;2567;p36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53291" y="2758266"/>
              <a:ext cx="3145515" cy="27850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68" name="Google Shape;2568;p360"/>
            <p:cNvSpPr txBox="1"/>
            <p:nvPr/>
          </p:nvSpPr>
          <p:spPr>
            <a:xfrm>
              <a:off x="514892" y="5244047"/>
              <a:ext cx="3736647" cy="45823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800" b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Giấm ăn và đá vôi</a:t>
              </a:r>
              <a:endParaRPr sz="18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569" name="Google Shape;2569;p360"/>
          <p:cNvSpPr/>
          <p:nvPr/>
        </p:nvSpPr>
        <p:spPr>
          <a:xfrm>
            <a:off x="2396831" y="5076226"/>
            <a:ext cx="40991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 hãy quan sát hiện tượng xảy ra.</a:t>
            </a:r>
            <a:endParaRPr/>
          </a:p>
        </p:txBody>
      </p:sp>
      <p:sp>
        <p:nvSpPr>
          <p:cNvPr id="2570" name="Google Shape;2570;p360"/>
          <p:cNvSpPr/>
          <p:nvPr/>
        </p:nvSpPr>
        <p:spPr>
          <a:xfrm>
            <a:off x="2503938" y="5518779"/>
            <a:ext cx="413486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Đinh sắt, đá vôi bị tan ra 1 phần, có dấu hiệu bị ăn mòn và có bọt khí không màu nổi lên</a:t>
            </a:r>
            <a:endParaRPr sz="2000" b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1" name="Google Shape;2571;p360"/>
          <p:cNvSpPr/>
          <p:nvPr/>
        </p:nvSpPr>
        <p:spPr>
          <a:xfrm rot="5400000">
            <a:off x="4395865" y="2390971"/>
            <a:ext cx="351013" cy="4134867"/>
          </a:xfrm>
          <a:prstGeom prst="rightBrace">
            <a:avLst>
              <a:gd name="adj1" fmla="val 8333"/>
              <a:gd name="adj2" fmla="val 50000"/>
            </a:avLst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360"/>
          <p:cNvSpPr/>
          <p:nvPr/>
        </p:nvSpPr>
        <p:spPr>
          <a:xfrm>
            <a:off x="2396831" y="4709913"/>
            <a:ext cx="430974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không tan, không có hiện tượng gì</a:t>
            </a:r>
            <a:endParaRPr sz="2000" b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2573" name="Google Shape;2573;p360"/>
          <p:cNvGrpSpPr/>
          <p:nvPr/>
        </p:nvGrpSpPr>
        <p:grpSpPr>
          <a:xfrm>
            <a:off x="7092280" y="1431846"/>
            <a:ext cx="1965059" cy="2323396"/>
            <a:chOff x="7092280" y="1481640"/>
            <a:chExt cx="1965059" cy="2323396"/>
          </a:xfrm>
        </p:grpSpPr>
        <p:pic>
          <p:nvPicPr>
            <p:cNvPr id="2574" name="Google Shape;2574;p360" descr="Download Free png Glass Blue Turquoise Plastic - A cup of water png  download - 486 ... - DLPNG.com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092280" y="1481640"/>
              <a:ext cx="1965059" cy="19630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75" name="Google Shape;2575;p360"/>
            <p:cNvSpPr txBox="1"/>
            <p:nvPr/>
          </p:nvSpPr>
          <p:spPr>
            <a:xfrm>
              <a:off x="7594550" y="3466482"/>
              <a:ext cx="9605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Giấm ăn</a:t>
              </a:r>
              <a:endParaRPr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76" name="Google Shape;2576;p360"/>
          <p:cNvSpPr txBox="1"/>
          <p:nvPr/>
        </p:nvSpPr>
        <p:spPr>
          <a:xfrm>
            <a:off x="7572108" y="3738617"/>
            <a:ext cx="100540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và đá vôi</a:t>
            </a:r>
            <a:endParaRPr sz="16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360"/>
          <p:cNvSpPr/>
          <p:nvPr/>
        </p:nvSpPr>
        <p:spPr>
          <a:xfrm>
            <a:off x="7818701" y="2773841"/>
            <a:ext cx="452396" cy="512147"/>
          </a:xfrm>
          <a:custGeom>
            <a:avLst/>
            <a:gdLst/>
            <a:ahLst/>
            <a:cxnLst/>
            <a:rect l="l" t="t" r="r" b="b"/>
            <a:pathLst>
              <a:path w="769257" h="870857" extrusionOk="0">
                <a:moveTo>
                  <a:pt x="769257" y="798286"/>
                </a:moveTo>
                <a:lnTo>
                  <a:pt x="769257" y="798286"/>
                </a:lnTo>
                <a:cubicBezTo>
                  <a:pt x="725714" y="803124"/>
                  <a:pt x="681588" y="804208"/>
                  <a:pt x="638628" y="812800"/>
                </a:cubicBezTo>
                <a:cubicBezTo>
                  <a:pt x="608624" y="818801"/>
                  <a:pt x="581834" y="837501"/>
                  <a:pt x="551543" y="841828"/>
                </a:cubicBezTo>
                <a:cubicBezTo>
                  <a:pt x="397042" y="863901"/>
                  <a:pt x="484013" y="853246"/>
                  <a:pt x="290286" y="870857"/>
                </a:cubicBezTo>
                <a:cubicBezTo>
                  <a:pt x="116258" y="853455"/>
                  <a:pt x="193765" y="856343"/>
                  <a:pt x="58057" y="856343"/>
                </a:cubicBezTo>
                <a:lnTo>
                  <a:pt x="0" y="537028"/>
                </a:lnTo>
                <a:lnTo>
                  <a:pt x="43543" y="377371"/>
                </a:lnTo>
                <a:lnTo>
                  <a:pt x="290286" y="188686"/>
                </a:lnTo>
                <a:lnTo>
                  <a:pt x="391886" y="0"/>
                </a:lnTo>
                <a:lnTo>
                  <a:pt x="580571" y="101600"/>
                </a:lnTo>
                <a:lnTo>
                  <a:pt x="566057" y="174171"/>
                </a:lnTo>
                <a:lnTo>
                  <a:pt x="653143" y="333828"/>
                </a:lnTo>
                <a:lnTo>
                  <a:pt x="769257" y="798286"/>
                </a:lnTo>
                <a:close/>
              </a:path>
            </a:pathLst>
          </a:custGeom>
          <a:solidFill>
            <a:srgbClr val="EAEAEA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TextBox 6"/>
          <p:cNvSpPr txBox="1"/>
          <p:nvPr/>
        </p:nvSpPr>
        <p:spPr>
          <a:xfrm>
            <a:off x="914400" y="924580"/>
            <a:ext cx="7391400" cy="523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khả năng bị ăn mòn một số vật liệu</a:t>
            </a:r>
            <a:endParaRPr sz="28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7" name="Pentagon 46"/>
          <p:cNvSpPr/>
          <p:nvPr/>
        </p:nvSpPr>
        <p:spPr>
          <a:xfrm>
            <a:off x="198438" y="64155"/>
            <a:ext cx="8793162" cy="8112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TÍNH CHẤT VÀ ỨNG DỤNG CỦA VẬT LIỆU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198438" y="1000780"/>
            <a:ext cx="71596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866219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2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500"/>
                                        <p:tgtEl>
                                          <p:spTgt spid="2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4" name="Table 25603"/>
          <p:cNvGraphicFramePr/>
          <p:nvPr>
            <p:extLst>
              <p:ext uri="{D42A27DB-BD31-4B8C-83A1-F6EECF244321}">
                <p14:modId xmlns:p14="http://schemas.microsoft.com/office/powerpoint/2010/main" val="826047843"/>
              </p:ext>
            </p:extLst>
          </p:nvPr>
        </p:nvGraphicFramePr>
        <p:xfrm>
          <a:off x="609600" y="1090613"/>
          <a:ext cx="8077200" cy="4876800"/>
        </p:xfrm>
        <a:graphic>
          <a:graphicData uri="http://schemas.openxmlformats.org/drawingml/2006/table">
            <a:tbl>
              <a:tblPr/>
              <a:tblGrid>
                <a:gridCol w="25447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32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80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liệu 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 quan sát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438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Đinh sắt 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80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Miếng kính 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0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Miếng nhựa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0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Miếng cao su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064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Mẩu đá vôi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318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Mẩu s</a:t>
                      </a:r>
                      <a:r>
                        <a:rPr sz="24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16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615519" y="1905000"/>
            <a:ext cx="4876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1400" y="2643664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581400" y="3227552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584812" y="3952569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581400" y="4663779"/>
            <a:ext cx="47585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48418" y="5388796"/>
            <a:ext cx="3581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609600" y="304800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buNone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MÔ TẢ CÁC HIỆN TƯỢNG SAU THÍ NGHIỆM 1</a:t>
            </a:r>
            <a:endParaRPr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/>
      <p:bldP spid="12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4" name="Google Shape;2604;p3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00600" y="3811588"/>
            <a:ext cx="2311400" cy="278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5" name="Google Shape;2605;p3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0875" y="2289175"/>
            <a:ext cx="3128963" cy="1339850"/>
          </a:xfrm>
          <a:prstGeom prst="rect">
            <a:avLst/>
          </a:prstGeom>
          <a:noFill/>
          <a:ln>
            <a:noFill/>
          </a:ln>
        </p:spPr>
      </p:pic>
      <p:sp>
        <p:nvSpPr>
          <p:cNvPr id="2606" name="Google Shape;2606;p364"/>
          <p:cNvSpPr/>
          <p:nvPr/>
        </p:nvSpPr>
        <p:spPr>
          <a:xfrm>
            <a:off x="482600" y="2335577"/>
            <a:ext cx="1997075" cy="58658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Thí nghiệm 2 </a:t>
            </a:r>
            <a:endParaRPr sz="2000"/>
          </a:p>
        </p:txBody>
      </p:sp>
      <p:grpSp>
        <p:nvGrpSpPr>
          <p:cNvPr id="2607" name="Google Shape;2607;p364"/>
          <p:cNvGrpSpPr/>
          <p:nvPr/>
        </p:nvGrpSpPr>
        <p:grpSpPr>
          <a:xfrm>
            <a:off x="482600" y="3167063"/>
            <a:ext cx="3054350" cy="4071937"/>
            <a:chOff x="643889" y="3167408"/>
            <a:chExt cx="4071802" cy="4071802"/>
          </a:xfrm>
        </p:grpSpPr>
        <p:pic>
          <p:nvPicPr>
            <p:cNvPr id="2608" name="Google Shape;2608;p3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43889" y="3167408"/>
              <a:ext cx="4071802" cy="407180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9" name="Google Shape;2609;p364"/>
            <p:cNvSpPr txBox="1"/>
            <p:nvPr/>
          </p:nvSpPr>
          <p:spPr>
            <a:xfrm>
              <a:off x="2076099" y="6238390"/>
              <a:ext cx="1592744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en-US" sz="1800" b="0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Chậu nước</a:t>
              </a:r>
              <a:endParaRPr/>
            </a:p>
          </p:txBody>
        </p:sp>
      </p:grpSp>
      <p:sp>
        <p:nvSpPr>
          <p:cNvPr id="2610" name="Google Shape;2610;p364"/>
          <p:cNvSpPr/>
          <p:nvPr/>
        </p:nvSpPr>
        <p:spPr>
          <a:xfrm rot="-386480" flipH="1">
            <a:off x="2667000" y="3154363"/>
            <a:ext cx="2625725" cy="957262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gradFill>
            <a:gsLst>
              <a:gs pos="0">
                <a:srgbClr val="5F82CA"/>
              </a:gs>
              <a:gs pos="50000">
                <a:srgbClr val="3C70CA"/>
              </a:gs>
              <a:gs pos="100000">
                <a:srgbClr val="2E60B9"/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1" name="Google Shape;2611;p364"/>
          <p:cNvSpPr/>
          <p:nvPr/>
        </p:nvSpPr>
        <p:spPr>
          <a:xfrm>
            <a:off x="1738313" y="5408613"/>
            <a:ext cx="657225" cy="339725"/>
          </a:xfrm>
          <a:custGeom>
            <a:avLst/>
            <a:gdLst/>
            <a:ahLst/>
            <a:cxnLst/>
            <a:rect l="l" t="t" r="r" b="b"/>
            <a:pathLst>
              <a:path w="876750" h="209005" extrusionOk="0">
                <a:moveTo>
                  <a:pt x="28" y="169817"/>
                </a:moveTo>
                <a:cubicBezTo>
                  <a:pt x="-2149" y="161109"/>
                  <a:pt x="122022" y="162048"/>
                  <a:pt x="182908" y="156754"/>
                </a:cubicBezTo>
                <a:cubicBezTo>
                  <a:pt x="256316" y="150371"/>
                  <a:pt x="290452" y="149310"/>
                  <a:pt x="352725" y="130628"/>
                </a:cubicBezTo>
                <a:cubicBezTo>
                  <a:pt x="379102" y="122715"/>
                  <a:pt x="404385" y="111181"/>
                  <a:pt x="431102" y="104502"/>
                </a:cubicBezTo>
                <a:cubicBezTo>
                  <a:pt x="448519" y="100148"/>
                  <a:pt x="466158" y="96599"/>
                  <a:pt x="483354" y="91440"/>
                </a:cubicBezTo>
                <a:cubicBezTo>
                  <a:pt x="509732" y="83527"/>
                  <a:pt x="561731" y="65314"/>
                  <a:pt x="561731" y="65314"/>
                </a:cubicBezTo>
                <a:cubicBezTo>
                  <a:pt x="574794" y="56605"/>
                  <a:pt x="585458" y="41916"/>
                  <a:pt x="600919" y="39188"/>
                </a:cubicBezTo>
                <a:cubicBezTo>
                  <a:pt x="842006" y="-3357"/>
                  <a:pt x="722018" y="67311"/>
                  <a:pt x="822988" y="0"/>
                </a:cubicBezTo>
                <a:cubicBezTo>
                  <a:pt x="836051" y="4354"/>
                  <a:pt x="852440" y="3325"/>
                  <a:pt x="862177" y="13062"/>
                </a:cubicBezTo>
                <a:cubicBezTo>
                  <a:pt x="894968" y="45853"/>
                  <a:pt x="866343" y="74611"/>
                  <a:pt x="836051" y="91440"/>
                </a:cubicBezTo>
                <a:cubicBezTo>
                  <a:pt x="811978" y="104814"/>
                  <a:pt x="780588" y="102289"/>
                  <a:pt x="757674" y="117565"/>
                </a:cubicBezTo>
                <a:cubicBezTo>
                  <a:pt x="744611" y="126274"/>
                  <a:pt x="733716" y="139883"/>
                  <a:pt x="718485" y="143691"/>
                </a:cubicBezTo>
                <a:cubicBezTo>
                  <a:pt x="680232" y="153254"/>
                  <a:pt x="639953" y="151178"/>
                  <a:pt x="600919" y="156754"/>
                </a:cubicBezTo>
                <a:cubicBezTo>
                  <a:pt x="578940" y="159894"/>
                  <a:pt x="557613" y="166883"/>
                  <a:pt x="535605" y="169817"/>
                </a:cubicBezTo>
                <a:cubicBezTo>
                  <a:pt x="492229" y="175601"/>
                  <a:pt x="448399" y="177452"/>
                  <a:pt x="404977" y="182880"/>
                </a:cubicBezTo>
                <a:cubicBezTo>
                  <a:pt x="378695" y="186165"/>
                  <a:pt x="352881" y="192657"/>
                  <a:pt x="326599" y="195942"/>
                </a:cubicBezTo>
                <a:cubicBezTo>
                  <a:pt x="283177" y="201370"/>
                  <a:pt x="239514" y="204651"/>
                  <a:pt x="195971" y="209005"/>
                </a:cubicBezTo>
                <a:cubicBezTo>
                  <a:pt x="-13006" y="195073"/>
                  <a:pt x="2205" y="178525"/>
                  <a:pt x="28" y="169817"/>
                </a:cubicBezTo>
                <a:close/>
              </a:path>
            </a:pathLst>
          </a:custGeom>
          <a:solidFill>
            <a:srgbClr val="2E75B5"/>
          </a:solidFill>
          <a:ln>
            <a:noFill/>
          </a:ln>
          <a:effectLst>
            <a:outerShdw blurRad="57150" dist="19050" dir="5400000" algn="ctr" rotWithShape="0">
              <a:srgbClr val="000000">
                <a:alpha val="62745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TextBox 6"/>
          <p:cNvSpPr txBox="1"/>
          <p:nvPr/>
        </p:nvSpPr>
        <p:spPr>
          <a:xfrm>
            <a:off x="914400" y="1123156"/>
            <a:ext cx="7878762" cy="9540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tính dẫn nhiệt, khả năng chịu nhiệt của một số vật liệu </a:t>
            </a:r>
            <a:endParaRPr sz="28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198438" y="206375"/>
            <a:ext cx="8793162" cy="8112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TÍNH CHẤT VÀ ỨNG DỤNG CỦA VẬT LIỆU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98438" y="1295400"/>
            <a:ext cx="71596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741966"/>
      </p:ext>
    </p:extLst>
  </p:cSld>
  <p:clrMapOvr>
    <a:masterClrMapping/>
  </p:clrMapOvr>
  <p:transition spd="med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CBE2637-AAA9-4EC8-B462-ECFE31934A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432"/>
            <a:ext cx="9144000" cy="38273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98154C-38EA-4435-8139-BD85046EBCD4}"/>
              </a:ext>
            </a:extLst>
          </p:cNvPr>
          <p:cNvSpPr txBox="1"/>
          <p:nvPr/>
        </p:nvSpPr>
        <p:spPr>
          <a:xfrm>
            <a:off x="-75570" y="2019371"/>
            <a:ext cx="921957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b="1" i="1" dirty="0" err="1">
                <a:solidFill>
                  <a:srgbClr val="0000CC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Chủ</a:t>
            </a:r>
            <a:r>
              <a:rPr lang="en-GB" sz="4400" b="1" i="1" dirty="0">
                <a:solidFill>
                  <a:srgbClr val="0000CC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GB" sz="4400" b="1" i="1" err="1">
                <a:solidFill>
                  <a:srgbClr val="0000CC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đề</a:t>
            </a:r>
            <a:r>
              <a:rPr lang="en-GB" sz="4400" b="1" i="1">
                <a:solidFill>
                  <a:srgbClr val="0000CC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4 </a:t>
            </a:r>
            <a:r>
              <a:rPr lang="en-GB" sz="4400" b="1" i="1" smtClean="0">
                <a:solidFill>
                  <a:srgbClr val="0000CC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–</a:t>
            </a:r>
          </a:p>
          <a:p>
            <a:pPr algn="ctr"/>
            <a:r>
              <a:rPr lang="en-GB" sz="4400" b="1" i="1" smtClean="0">
                <a:solidFill>
                  <a:srgbClr val="0000CC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4400" b="1" u="sng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</a:t>
            </a:r>
            <a:r>
              <a:rPr lang="en-US" sz="4400" b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MỘT SỐ VẬT LIỆU THÔNG DỤNG</a:t>
            </a:r>
            <a:endParaRPr lang="en-GB" sz="4400" b="1" dirty="0">
              <a:solidFill>
                <a:schemeClr val="accent2">
                  <a:lumMod val="75000"/>
                </a:schemeClr>
              </a:solidFill>
              <a:effectLst>
                <a:glow rad="101600">
                  <a:schemeClr val="accent2">
                    <a:lumMod val="40000"/>
                    <a:lumOff val="60000"/>
                    <a:alpha val="60000"/>
                  </a:schemeClr>
                </a:glow>
              </a:effectLst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C4AA06-8317-4AED-9D7B-7425CB871216}"/>
              </a:ext>
            </a:extLst>
          </p:cNvPr>
          <p:cNvSpPr txBox="1"/>
          <p:nvPr/>
        </p:nvSpPr>
        <p:spPr>
          <a:xfrm>
            <a:off x="8492838" y="5729697"/>
            <a:ext cx="272341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50" b="1" dirty="0">
                <a:solidFill>
                  <a:schemeClr val="bg1">
                    <a:lumMod val="75000"/>
                  </a:schemeClr>
                </a:solidFill>
              </a:rPr>
              <a:t>1</a:t>
            </a:r>
            <a:endParaRPr lang="en-US" sz="750" b="1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778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417">
        <p:split orient="vert"/>
      </p:transition>
    </mc:Choice>
    <mc:Fallback xmlns="">
      <p:transition spd="slow" advTm="3141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4" name="Table 30723"/>
          <p:cNvGraphicFramePr/>
          <p:nvPr>
            <p:extLst>
              <p:ext uri="{D42A27DB-BD31-4B8C-83A1-F6EECF244321}">
                <p14:modId xmlns:p14="http://schemas.microsoft.com/office/powerpoint/2010/main" val="2663191887"/>
              </p:ext>
            </p:extLst>
          </p:nvPr>
        </p:nvGraphicFramePr>
        <p:xfrm>
          <a:off x="533400" y="940880"/>
          <a:ext cx="8382000" cy="5394325"/>
        </p:xfrm>
        <a:graphic>
          <a:graphicData uri="http://schemas.openxmlformats.org/drawingml/2006/table">
            <a:tbl>
              <a:tblPr/>
              <a:tblGrid>
                <a:gridCol w="264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14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 liệu 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2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8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dẫn nhiệt, khả năng cháy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26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Đinh sắt 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26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Dây đồng 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26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vi-VN" alt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</a:t>
                      </a:r>
                      <a:r>
                        <a:rPr lang="vi-VN" alt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gỗ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212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vi-VN" alt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Mẩu nhôm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26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vi-VN" alt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Miếng nhựa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26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vi-VN" alt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ẩ</a:t>
                      </a:r>
                      <a:r>
                        <a:rPr lang="vi-VN" alt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s</a:t>
                      </a:r>
                      <a:r>
                        <a:rPr lang="vi-VN" altLang="x-none" sz="28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lang="vi-VN" alt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82625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vi-VN" altLang="x-none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Miếng kính</a:t>
                      </a:r>
                      <a:endParaRPr lang="en-US" sz="28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8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924300" y="1621950"/>
            <a:ext cx="5410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 nhiệt, không cháy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24300" y="2307750"/>
            <a:ext cx="5410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 nhiệt, không cháy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24300" y="3592156"/>
            <a:ext cx="5410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 nhiệt, không cháy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86200" y="2993550"/>
            <a:ext cx="54864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Không dẫn nhiệt, dễ cháy</a:t>
            </a:r>
            <a:endParaRPr lang="en-US" sz="2800" dirty="0">
              <a:solidFill>
                <a:srgbClr val="FF0000"/>
              </a:solidFill>
              <a:ea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24300" y="4277956"/>
            <a:ext cx="5410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Không dẫn nhiệt, khó cháy</a:t>
            </a:r>
            <a:endParaRPr lang="en-US" sz="2800" dirty="0">
              <a:solidFill>
                <a:srgbClr val="FF0000"/>
              </a:solidFill>
              <a:ea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924300" y="5078175"/>
            <a:ext cx="5448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dẫn nhiệt, không cháy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86200" y="5676781"/>
            <a:ext cx="54483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x-none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dẫn nhiệt, không cháy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609600" y="304800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buNone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NHẬN XÉT SAU THÍ NGHIỆM 2</a:t>
            </a:r>
            <a:endParaRPr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4" grpId="0"/>
      <p:bldP spid="5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/>
          <p:cNvSpPr txBox="1"/>
          <p:nvPr/>
        </p:nvSpPr>
        <p:spPr>
          <a:xfrm>
            <a:off x="914400" y="1123156"/>
            <a:ext cx="7878762" cy="95410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</a:t>
            </a:r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 năng bị ăn mòn, bị gỉ của một số công trình, vật dụng</a:t>
            </a:r>
            <a:endParaRPr sz="28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Pentagon 11"/>
          <p:cNvSpPr/>
          <p:nvPr/>
        </p:nvSpPr>
        <p:spPr>
          <a:xfrm>
            <a:off x="198438" y="206375"/>
            <a:ext cx="8793162" cy="8112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TÍNH CHẤT VÀ ỨNG DỤNG CỦA VẬT LIỆU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98438" y="1295400"/>
            <a:ext cx="71596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2057400"/>
            <a:ext cx="4619625" cy="2820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5" y="3886200"/>
            <a:ext cx="4619625" cy="28194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34755244"/>
      </p:ext>
    </p:extLst>
  </p:cSld>
  <p:clrMapOvr>
    <a:masterClrMapping/>
  </p:clrMapOvr>
  <p:transition spd="med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843" name="Table 35842"/>
          <p:cNvGraphicFramePr/>
          <p:nvPr>
            <p:extLst>
              <p:ext uri="{D42A27DB-BD31-4B8C-83A1-F6EECF244321}">
                <p14:modId xmlns:p14="http://schemas.microsoft.com/office/powerpoint/2010/main" val="1794314861"/>
              </p:ext>
            </p:extLst>
          </p:nvPr>
        </p:nvGraphicFramePr>
        <p:xfrm>
          <a:off x="381000" y="1524000"/>
          <a:ext cx="8458200" cy="4516437"/>
        </p:xfrm>
        <a:graphic>
          <a:graphicData uri="http://schemas.openxmlformats.org/drawingml/2006/table">
            <a:tbl>
              <a:tblPr/>
              <a:tblGrid>
                <a:gridCol w="1890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54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0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95400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trình, vật dụng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 tượng </a:t>
                      </a: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 sát</a:t>
                      </a:r>
                      <a: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en-US"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sz="2400" b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(bị </a:t>
                      </a: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 mòn, hoen gỉ)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 nhân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39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 sắt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381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8363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 t</a:t>
                      </a:r>
                      <a:r>
                        <a:rPr sz="24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à</a:t>
                      </a:r>
                      <a:r>
                        <a:rPr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 biển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400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28737"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4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vi-VN" altLang="x-none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 phận xích xe đạp</a:t>
                      </a:r>
                      <a:endParaRPr lang="en-US" sz="2400" b="1" dirty="0"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400" dirty="0"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>
                      <a:lvl1pPr marL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</a:defRPr>
                      </a:lvl1pPr>
                      <a:lvl2pPr marL="457200" lvl="1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2pPr>
                      <a:lvl3pPr marL="914400" lvl="2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3pPr>
                      <a:lvl4pPr marL="1371600" lvl="3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4pPr>
                      <a:lvl5pPr marL="1828800" lvl="4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None/>
                        <a:defRPr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+mn-cs"/>
                        </a:defRPr>
                      </a:lvl5pPr>
                    </a:lstStyle>
                    <a:p>
                      <a:pPr lvl="0" algn="ctr" eaLnBrk="1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2400" dirty="0">
                        <a:latin typeface="Times New Roman" panose="02020603050405020304" pitchFamily="18" charset="0"/>
                        <a:ea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bg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38400" y="2972250"/>
            <a:ext cx="2895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hoen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gỉ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500" dirty="0"/>
          </a:p>
        </p:txBody>
      </p:sp>
      <p:sp>
        <p:nvSpPr>
          <p:cNvPr id="5" name="TextBox 4"/>
          <p:cNvSpPr txBox="1"/>
          <p:nvPr/>
        </p:nvSpPr>
        <p:spPr>
          <a:xfrm>
            <a:off x="2438400" y="4039050"/>
            <a:ext cx="2895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hoen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gỉ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500" dirty="0"/>
          </a:p>
        </p:txBody>
      </p:sp>
      <p:sp>
        <p:nvSpPr>
          <p:cNvPr id="6" name="TextBox 5"/>
          <p:cNvSpPr txBox="1"/>
          <p:nvPr/>
        </p:nvSpPr>
        <p:spPr>
          <a:xfrm>
            <a:off x="2431576" y="5182050"/>
            <a:ext cx="2895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hoen</a:t>
            </a:r>
            <a:r>
              <a:rPr 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gỉ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500" dirty="0"/>
          </a:p>
        </p:txBody>
      </p:sp>
      <p:sp>
        <p:nvSpPr>
          <p:cNvPr id="3" name="TextBox 2"/>
          <p:cNvSpPr txBox="1"/>
          <p:nvPr/>
        </p:nvSpPr>
        <p:spPr>
          <a:xfrm>
            <a:off x="5638800" y="4849505"/>
            <a:ext cx="304800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x-none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 oxygen trong không khí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endParaRPr lang="en-US" sz="2500" dirty="0"/>
          </a:p>
        </p:txBody>
      </p:sp>
      <p:sp>
        <p:nvSpPr>
          <p:cNvPr id="4" name="TextBox 3"/>
          <p:cNvSpPr txBox="1"/>
          <p:nvPr/>
        </p:nvSpPr>
        <p:spPr>
          <a:xfrm>
            <a:off x="5676331" y="3987731"/>
            <a:ext cx="3200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x-none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nước biển</a:t>
            </a:r>
            <a:endParaRPr lang="en-US" sz="25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500" dirty="0"/>
          </a:p>
        </p:txBody>
      </p:sp>
      <p:sp>
        <p:nvSpPr>
          <p:cNvPr id="7" name="TextBox 6"/>
          <p:cNvSpPr txBox="1"/>
          <p:nvPr/>
        </p:nvSpPr>
        <p:spPr>
          <a:xfrm>
            <a:off x="5638800" y="2879511"/>
            <a:ext cx="327546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altLang="x-none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không khí</a:t>
            </a:r>
            <a:r>
              <a:rPr lang="vi-VN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hoặc mưa acid</a:t>
            </a:r>
            <a:endParaRPr lang="vi-VN" sz="25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sz="2500" dirty="0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09600" y="304800"/>
            <a:ext cx="8229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>
              <a:buNone/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HIỆN TƯỢNG VÀ NGUYÊN NHÂN</a:t>
            </a:r>
            <a:endParaRPr sz="1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124200" y="228600"/>
            <a:ext cx="3352800" cy="6096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sz="24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bằng kim loại </a:t>
            </a:r>
            <a:endParaRPr sz="2400" b="1" dirty="0">
              <a:solidFill>
                <a:srgbClr val="22226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0179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0" y="3725863"/>
            <a:ext cx="3505200" cy="3117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180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143000"/>
            <a:ext cx="3505200" cy="3116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0181" name="TextBox 7"/>
          <p:cNvSpPr txBox="1"/>
          <p:nvPr/>
        </p:nvSpPr>
        <p:spPr>
          <a:xfrm>
            <a:off x="4800600" y="1600200"/>
            <a:ext cx="3733800" cy="1323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Để tránh hoen gỉ, nên ngăn cách các vật liệu n</a:t>
            </a:r>
            <a:r>
              <a:rPr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với môi trường bằng một số biện pháp : sơn phủ bề mặt, bôi dầu mỡ</a:t>
            </a:r>
            <a:r>
              <a:rPr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  <p:transition>
    <p:wheel spokes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3" y="1762125"/>
            <a:ext cx="3219450" cy="190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Rounded Rectangle 9"/>
          <p:cNvSpPr/>
          <p:nvPr/>
        </p:nvSpPr>
        <p:spPr>
          <a:xfrm>
            <a:off x="4382783" y="1524000"/>
            <a:ext cx="2337103" cy="23002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Đập quả bóng cao su xuống mặt đường hoặc ném v</a:t>
            </a:r>
            <a:r>
              <a:rPr sz="24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tường sẽ xảy ra hiện tượng gì? </a:t>
            </a:r>
            <a:endParaRPr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895" name="Picture 4" descr="WHATSU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384425"/>
            <a:ext cx="838200" cy="661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ight Arrow 12"/>
          <p:cNvSpPr/>
          <p:nvPr/>
        </p:nvSpPr>
        <p:spPr>
          <a:xfrm>
            <a:off x="6719888" y="2714625"/>
            <a:ext cx="519113" cy="331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7239000" y="1905000"/>
            <a:ext cx="1752600" cy="162242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nảy lên v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bật ngược trở lại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7898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" y="4343400"/>
            <a:ext cx="2578100" cy="214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9" name="Picture 4" descr="WHATSUP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0" y="5257800"/>
            <a:ext cx="838200" cy="661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ounded Rectangle 16"/>
          <p:cNvSpPr/>
          <p:nvPr/>
        </p:nvSpPr>
        <p:spPr>
          <a:xfrm>
            <a:off x="4114800" y="4645025"/>
            <a:ext cx="2284413" cy="1887538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căng một sợi dây cao su rồi buông tay ra, em có nhận xét gì? </a:t>
            </a:r>
            <a:endParaRPr sz="24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6423025" y="5392738"/>
            <a:ext cx="520700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78650" y="4645025"/>
            <a:ext cx="2089150" cy="188753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cao su bị kéo căng, khi buông tay ra thì dây co lại nhanh chóng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6"/>
          <p:cNvSpPr txBox="1"/>
          <p:nvPr/>
        </p:nvSpPr>
        <p:spPr>
          <a:xfrm>
            <a:off x="914400" y="1123156"/>
            <a:ext cx="787876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 sát tính chất của cao su</a:t>
            </a:r>
            <a:endParaRPr sz="28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Pentagon 19"/>
          <p:cNvSpPr/>
          <p:nvPr/>
        </p:nvSpPr>
        <p:spPr>
          <a:xfrm>
            <a:off x="198438" y="206375"/>
            <a:ext cx="8793162" cy="8112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TÍNH CHẤT VÀ ỨNG DỤNG CỦA VẬT LIỆU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198438" y="1295400"/>
            <a:ext cx="71596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7315200" cy="45720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/>
          <a:lstStyle/>
          <a:p>
            <a:pPr>
              <a:buNone/>
            </a:pPr>
            <a:r>
              <a:rPr sz="20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TÍNH CHẤT VÀ ỨNG DỤNG CỦA VẬT LIỆU</a:t>
            </a:r>
            <a:endParaRPr sz="20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915" name="TextBox 5"/>
          <p:cNvSpPr txBox="1"/>
          <p:nvPr/>
        </p:nvSpPr>
        <p:spPr>
          <a:xfrm>
            <a:off x="1130300" y="1125538"/>
            <a:ext cx="716280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khảo sát tính chất của cao su:</a:t>
            </a:r>
            <a:endParaRPr sz="28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495800" y="2057400"/>
            <a:ext cx="0" cy="4419600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066800" y="1828800"/>
            <a:ext cx="2514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3</a:t>
            </a:r>
            <a:endParaRPr sz="2800" b="1" dirty="0">
              <a:solidFill>
                <a:srgbClr val="26267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38800" y="1828800"/>
            <a:ext cx="25146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800" b="1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 nghiệm 4</a:t>
            </a:r>
            <a:endParaRPr sz="2800" b="1" dirty="0">
              <a:solidFill>
                <a:srgbClr val="26267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2743200"/>
            <a:ext cx="3810000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</a:pPr>
            <a:r>
              <a:rPr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x-none"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một đoạn dây cao su v</a:t>
            </a:r>
            <a:r>
              <a:rPr lang="vi-VN" altLang="x-none" sz="2400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cốc nước nóng, sau đó lấ</a:t>
            </a:r>
            <a:r>
              <a:rPr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vi-VN" altLang="x-none"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rồi cho v</a:t>
            </a:r>
            <a:r>
              <a:rPr lang="vi-VN" altLang="x-none" sz="2400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cốc nước nguội. </a:t>
            </a:r>
            <a:endParaRPr sz="2400" dirty="0">
              <a:solidFill>
                <a:srgbClr val="2626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  <a:p>
            <a:pPr>
              <a:buNone/>
            </a:pPr>
            <a:r>
              <a:rPr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x-none"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sự thay đổi hình dạng của dây cao su</a:t>
            </a:r>
            <a:r>
              <a:rPr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sz="2400" dirty="0">
              <a:solidFill>
                <a:srgbClr val="26267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6000" y="2755900"/>
            <a:ext cx="4114800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None/>
            </a:pPr>
            <a:r>
              <a:rPr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x-none"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một viên tẩy nhỏ  (cao su) v</a:t>
            </a:r>
            <a:r>
              <a:rPr lang="vi-VN" altLang="x-none" sz="2400" dirty="0">
                <a:solidFill>
                  <a:srgbClr val="26267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x-none"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cốc xăng. </a:t>
            </a:r>
            <a:endParaRPr sz="2400" dirty="0">
              <a:solidFill>
                <a:srgbClr val="2626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sz="2400" dirty="0">
              <a:solidFill>
                <a:srgbClr val="2626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sz="2400" dirty="0">
              <a:solidFill>
                <a:srgbClr val="2626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sz="2400" dirty="0">
              <a:solidFill>
                <a:srgbClr val="26267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x-none" sz="2400" dirty="0">
                <a:solidFill>
                  <a:srgbClr val="2626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hiện tượng xảy ra</a:t>
            </a:r>
            <a:r>
              <a:rPr sz="2400" dirty="0">
                <a:latin typeface="Arial" panose="020B0604020202020204" pitchFamily="34" charset="0"/>
              </a:rPr>
              <a:t> 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165100" y="4708525"/>
            <a:ext cx="228600" cy="263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711700" y="4724400"/>
            <a:ext cx="228600" cy="2635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8923" name="TextBox 11"/>
          <p:cNvSpPr txBox="1"/>
          <p:nvPr/>
        </p:nvSpPr>
        <p:spPr>
          <a:xfrm>
            <a:off x="279400" y="5715000"/>
            <a:ext cx="4064000" cy="83026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 cao su không thay đổi hình dạng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924" name="TextBox 14"/>
          <p:cNvSpPr txBox="1"/>
          <p:nvPr/>
        </p:nvSpPr>
        <p:spPr>
          <a:xfrm>
            <a:off x="4826000" y="5726113"/>
            <a:ext cx="3860800" cy="4619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su sẽ tan trong xăng 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198438" y="206375"/>
            <a:ext cx="8793162" cy="8112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TÍNH CHẤT VÀ ỨNG DỤNG CỦA VẬT LIỆU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8923" grpId="0"/>
      <p:bldP spid="389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>
          <a:xfrm>
            <a:off x="381000" y="14288"/>
            <a:ext cx="8229600" cy="1143000"/>
          </a:xfrm>
          <a:ln/>
        </p:spPr>
        <p:txBody>
          <a:bodyPr vert="horz" wrap="square" lIns="91440" tIns="45720" rIns="91440" bIns="45720" anchor="ctr" anchorCtr="0"/>
          <a:lstStyle/>
          <a:p>
            <a:r>
              <a:rPr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 dụng của cao su</a:t>
            </a:r>
            <a:endParaRPr b="1" dirty="0">
              <a:solidFill>
                <a:srgbClr val="00B0F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41388"/>
            <a:ext cx="3657600" cy="1847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8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312988"/>
            <a:ext cx="1514475" cy="1514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275" y="4460875"/>
            <a:ext cx="2143125" cy="214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475" y="4460875"/>
            <a:ext cx="2143125" cy="2143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9150" y="4143375"/>
            <a:ext cx="2143125" cy="2143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92" name="TextBox 11"/>
          <p:cNvSpPr txBox="1"/>
          <p:nvPr/>
        </p:nvSpPr>
        <p:spPr>
          <a:xfrm>
            <a:off x="609600" y="3827463"/>
            <a:ext cx="2209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Bóng cao su</a:t>
            </a: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993" name="TextBox 12"/>
          <p:cNvSpPr txBox="1"/>
          <p:nvPr/>
        </p:nvSpPr>
        <p:spPr>
          <a:xfrm>
            <a:off x="371475" y="6403975"/>
            <a:ext cx="2209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Dây thun</a:t>
            </a: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994" name="TextBox 13"/>
          <p:cNvSpPr txBox="1"/>
          <p:nvPr/>
        </p:nvSpPr>
        <p:spPr>
          <a:xfrm>
            <a:off x="2581275" y="6400800"/>
            <a:ext cx="3138488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Dây kéo co dãn tập thể thao</a:t>
            </a: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995" name="TextBox 14"/>
          <p:cNvSpPr txBox="1"/>
          <p:nvPr/>
        </p:nvSpPr>
        <p:spPr>
          <a:xfrm>
            <a:off x="7162800" y="6400800"/>
            <a:ext cx="2209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Dép cao su</a:t>
            </a: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99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8925" y="1844675"/>
            <a:ext cx="2133600" cy="213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97" name="TextBox 16"/>
          <p:cNvSpPr txBox="1"/>
          <p:nvPr/>
        </p:nvSpPr>
        <p:spPr>
          <a:xfrm>
            <a:off x="7185025" y="3987800"/>
            <a:ext cx="2209800" cy="4000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Săm, lốp xe </a:t>
            </a:r>
            <a:endParaRPr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376363" y="1790700"/>
            <a:ext cx="5334000" cy="954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CẶP ĐÔI</a:t>
            </a:r>
          </a:p>
          <a:p>
            <a:pPr lvl="0" algn="ctr">
              <a:buNone/>
            </a:pPr>
            <a:r>
              <a:rPr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( 2 phút)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6" descr="nhomdo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4038" y="1033463"/>
            <a:ext cx="2239962" cy="210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88913" y="3140075"/>
            <a:ext cx="8831263" cy="36893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endParaRPr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r>
              <a:rPr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 Em hãy cho biết cách tốt để sử dụng các đồ vật bằng nhựa an to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quả?</a:t>
            </a:r>
          </a:p>
          <a:p>
            <a:pPr lvl="0"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……………………………………………………………………………………………………………………………………………………………………………………</a:t>
            </a:r>
            <a:endParaRPr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Em hãy cho biết cách tốt để sử dụng các đồ vật bằng cao su an to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v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hiệu quả?</a:t>
            </a:r>
          </a:p>
          <a:p>
            <a:pPr lvl="0"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………………………………………………………………………………………………………………………………………………………………………………</a:t>
            </a: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</a:t>
            </a:r>
          </a:p>
          <a:p>
            <a:pPr lvl="0"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3/ Em hãy nêu một số biện pháp được sử dụng để hạn chế sự hoen gỉ của kim loại?</a:t>
            </a:r>
          </a:p>
          <a:p>
            <a:pPr lvl="0">
              <a:buNone/>
            </a:pPr>
            <a:r>
              <a:rPr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……………………………………………………………………………………………………………………………………………………………………………</a:t>
            </a:r>
            <a:endParaRPr sz="20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buNone/>
            </a:pPr>
            <a:endParaRPr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6"/>
          <p:cNvSpPr txBox="1"/>
          <p:nvPr/>
        </p:nvSpPr>
        <p:spPr>
          <a:xfrm>
            <a:off x="914400" y="1123156"/>
            <a:ext cx="7878762" cy="5232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lang="en-US" sz="280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vật liệu an toàn, hiệu quả</a:t>
            </a:r>
            <a:endParaRPr sz="28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198438" y="206375"/>
            <a:ext cx="8793162" cy="8112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MỘT SỐ TÍNH CHẤT VÀ ỨNG DỤNG CỦA VẬT LIỆU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198438" y="1295400"/>
            <a:ext cx="71596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ntagon 3"/>
          <p:cNvSpPr/>
          <p:nvPr/>
        </p:nvSpPr>
        <p:spPr>
          <a:xfrm>
            <a:off x="312738" y="206375"/>
            <a:ext cx="8678862" cy="8112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VẬT LIỆU AN TOÀN, HIỆU QUẢ VÀ BẢO </a:t>
            </a:r>
            <a:r>
              <a:rPr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 SỰ </a:t>
            </a:r>
            <a:r>
              <a:rPr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BỀN VỮNG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5059" name="TextBox 6"/>
          <p:cNvSpPr txBox="1"/>
          <p:nvPr/>
        </p:nvSpPr>
        <p:spPr>
          <a:xfrm>
            <a:off x="655638" y="1077912"/>
            <a:ext cx="579120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vật liệu an to</a:t>
            </a: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hiệu quả. </a:t>
            </a:r>
            <a:endParaRPr sz="28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98438" y="1168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5061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888" y="1981200"/>
            <a:ext cx="3657600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062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1200"/>
            <a:ext cx="3657600" cy="289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ight Arrow 8"/>
          <p:cNvSpPr/>
          <p:nvPr/>
        </p:nvSpPr>
        <p:spPr>
          <a:xfrm>
            <a:off x="3886200" y="3048000"/>
            <a:ext cx="1219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5116513"/>
            <a:ext cx="3086101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chế sử dụng đồ nhựa đựng thực phẩm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019800" y="5116513"/>
            <a:ext cx="2582863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thay bằng đồ thủy tinh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Box 6"/>
          <p:cNvSpPr txBox="1"/>
          <p:nvPr/>
        </p:nvSpPr>
        <p:spPr>
          <a:xfrm>
            <a:off x="655638" y="1077912"/>
            <a:ext cx="579120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vật liệu an to</a:t>
            </a: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hiệu quả. </a:t>
            </a:r>
            <a:endParaRPr sz="28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98438" y="1168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3886200" y="3048000"/>
            <a:ext cx="1219200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0769" y="5365774"/>
            <a:ext cx="7162800" cy="838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sử dụng hộp nhựa đựng thực phẩm ở nhiệt độ cao hay sử dụng trong lò vi sóng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608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930400"/>
            <a:ext cx="3362325" cy="28448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13" name="Straight Connector 12"/>
          <p:cNvCxnSpPr/>
          <p:nvPr/>
        </p:nvCxnSpPr>
        <p:spPr>
          <a:xfrm>
            <a:off x="674688" y="2400300"/>
            <a:ext cx="2506663" cy="1905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62000" y="2400300"/>
            <a:ext cx="2057400" cy="1905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051074"/>
            <a:ext cx="3762375" cy="2844800"/>
          </a:xfrm>
          <a:prstGeom prst="rect">
            <a:avLst/>
          </a:prstGeom>
        </p:spPr>
      </p:pic>
      <p:sp>
        <p:nvSpPr>
          <p:cNvPr id="16" name="Pentagon 15"/>
          <p:cNvSpPr/>
          <p:nvPr/>
        </p:nvSpPr>
        <p:spPr>
          <a:xfrm>
            <a:off x="312738" y="206375"/>
            <a:ext cx="8678862" cy="8112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VẬT LIỆU AN TOÀN, HIỆU QUẢ VÀ BẢO </a:t>
            </a:r>
            <a:r>
              <a:rPr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 SỰ </a:t>
            </a:r>
            <a:r>
              <a:rPr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BỀN VỮNG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1" descr="j02321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12918">
            <a:off x="-58737" y="3216275"/>
            <a:ext cx="2746375" cy="35083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6271" y="1371600"/>
            <a:ext cx="6377412" cy="543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5F0D26-81EF-4960-B64C-5225D4866CF3}"/>
              </a:ext>
            </a:extLst>
          </p:cNvPr>
          <p:cNvSpPr txBox="1"/>
          <p:nvPr/>
        </p:nvSpPr>
        <p:spPr>
          <a:xfrm>
            <a:off x="76201" y="212351"/>
            <a:ext cx="90434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 chiếu hậu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9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38" y="1676400"/>
            <a:ext cx="4373562" cy="4114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281825"/>
            <a:ext cx="3810000" cy="228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63500"/>
          </a:effectLst>
        </p:spPr>
      </p:pic>
      <p:sp>
        <p:nvSpPr>
          <p:cNvPr id="47111" name="TextBox 9"/>
          <p:cNvSpPr txBox="1"/>
          <p:nvPr/>
        </p:nvSpPr>
        <p:spPr>
          <a:xfrm>
            <a:off x="4953000" y="2225675"/>
            <a:ext cx="3810000" cy="831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None/>
            </a:pP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 chế cho trẻ em</a:t>
            </a:r>
          </a:p>
          <a:p>
            <a:pPr marL="0" lvl="0" indent="0" algn="ctr">
              <a:spcBef>
                <a:spcPct val="0"/>
              </a:spcBef>
              <a:buNone/>
            </a:pPr>
            <a:r>
              <a:rPr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chơi đồ chơi nhựa</a:t>
            </a:r>
            <a:endParaRPr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TextBox 6"/>
          <p:cNvSpPr txBox="1"/>
          <p:nvPr/>
        </p:nvSpPr>
        <p:spPr>
          <a:xfrm>
            <a:off x="655638" y="1077912"/>
            <a:ext cx="5791200" cy="5222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 dụng vật liệu an to</a:t>
            </a: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hiệu quả. </a:t>
            </a:r>
            <a:endParaRPr sz="28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Right Arrow 8"/>
          <p:cNvSpPr/>
          <p:nvPr/>
        </p:nvSpPr>
        <p:spPr>
          <a:xfrm>
            <a:off x="198438" y="1168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Pentagon 9"/>
          <p:cNvSpPr/>
          <p:nvPr/>
        </p:nvSpPr>
        <p:spPr>
          <a:xfrm>
            <a:off x="312738" y="206375"/>
            <a:ext cx="8678862" cy="811213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SỬ DỤNG VẬT LIỆU AN TOÀN, HIỆU QUẢ VÀ BẢO </a:t>
            </a:r>
            <a:r>
              <a:rPr sz="2400" b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 SỰ </a:t>
            </a:r>
            <a:r>
              <a:rPr sz="24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BỀN VỮNG</a:t>
            </a:r>
            <a:endParaRPr sz="2400"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ctrTitle"/>
          </p:nvPr>
        </p:nvSpPr>
        <p:spPr>
          <a:ln/>
        </p:spPr>
        <p:txBody>
          <a:bodyPr vert="horz" wrap="square" lIns="91440" tIns="45720" rIns="91440" bIns="45720" anchor="b" anchorCtr="0"/>
          <a:lstStyle/>
          <a:p>
            <a:pPr>
              <a:buClrTx/>
              <a:buSzTx/>
              <a:buFontTx/>
            </a:pPr>
            <a:endParaRPr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8131" name="Subtitle 2"/>
          <p:cNvSpPr>
            <a:spLocks noGrp="1"/>
          </p:cNvSpPr>
          <p:nvPr>
            <p:ph type="subTitle" idx="1"/>
          </p:nvPr>
        </p:nvSpPr>
        <p:spPr>
          <a:ln/>
        </p:spPr>
        <p:txBody>
          <a:bodyPr vert="horz" wrap="square" lIns="91440" tIns="45720" rIns="91440" bIns="45720" anchor="t" anchorCtr="0"/>
          <a:lstStyle/>
          <a:p>
            <a:pPr>
              <a:buClrTx/>
              <a:buSzTx/>
              <a:buFontTx/>
            </a:pPr>
            <a:endParaRPr kern="1200" dirty="0">
              <a:latin typeface="+mn-lt"/>
              <a:ea typeface="+mn-ea"/>
              <a:cs typeface="+mn-cs"/>
            </a:endParaRPr>
          </a:p>
        </p:txBody>
      </p:sp>
      <p:pic>
        <p:nvPicPr>
          <p:cNvPr id="48132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88"/>
            <a:ext cx="9144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/>
          <p:cNvSpPr/>
          <p:nvPr/>
        </p:nvSpPr>
        <p:spPr>
          <a:xfrm>
            <a:off x="0" y="304800"/>
            <a:ext cx="5791200" cy="53340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KÍ HIỆU THƯỜNG GẶP TRÊN HỘP NHỰA</a:t>
            </a:r>
            <a:endParaRPr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4953000"/>
            <a:ext cx="8763000" cy="1655763"/>
          </a:xfrm>
        </p:spPr>
        <p:txBody>
          <a:bodyPr vert="horz" wrap="square" lIns="91440" tIns="45720" rIns="91440" bIns="45720" numCol="1" anchor="t" anchorCtr="0" compatLnSpc="1"/>
          <a:lstStyle/>
          <a:p>
            <a:pPr marL="342900" indent="-342900" algn="l">
              <a:buClrTx/>
              <a:buSzTx/>
              <a:buFontTx/>
              <a:buChar char="-"/>
            </a:pPr>
            <a:r>
              <a:rPr kern="1200" dirty="0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để cao su ở nơi có nhiệt độ quá </a:t>
            </a:r>
            <a:r>
              <a:rPr kern="1200" dirty="0" err="1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ern="1200" dirty="0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ern="1200" dirty="0" err="1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ern="1200" dirty="0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 sẽ bị chảy) hoặc ở </a:t>
            </a:r>
            <a:r>
              <a:rPr kern="1200" dirty="0" err="1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lang="en-US" dirty="0" err="1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ern="1200" dirty="0" err="1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</a:t>
            </a:r>
            <a:r>
              <a:rPr kern="1200" dirty="0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nhiệt độ quá </a:t>
            </a:r>
            <a:r>
              <a:rPr kern="1200" dirty="0" err="1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thấp</a:t>
            </a:r>
            <a:r>
              <a:rPr kern="1200" dirty="0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ern="1200" dirty="0" err="1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cao</a:t>
            </a:r>
            <a:r>
              <a:rPr kern="1200" dirty="0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su sẽ bị giòn hoặc cứng)..</a:t>
            </a:r>
          </a:p>
          <a:p>
            <a:pPr marL="342900" indent="-342900" algn="l">
              <a:buClrTx/>
              <a:buSzTx/>
              <a:buFontTx/>
              <a:buChar char="-"/>
            </a:pPr>
            <a:r>
              <a:rPr kern="1200" dirty="0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để hóa chất dính v</a:t>
            </a:r>
            <a:r>
              <a:rPr kern="1200" dirty="0">
                <a:solidFill>
                  <a:srgbClr val="2222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ern="1200" dirty="0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 cao su</a:t>
            </a:r>
          </a:p>
          <a:p>
            <a:pPr marL="342900" indent="-342900" algn="l">
              <a:buClrTx/>
              <a:buSzTx/>
              <a:buFontTx/>
              <a:buChar char="-"/>
            </a:pPr>
            <a:r>
              <a:rPr kern="1200" dirty="0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 giặt tẩy bằng x</a:t>
            </a:r>
            <a:r>
              <a:rPr kern="1200" dirty="0">
                <a:solidFill>
                  <a:srgbClr val="22226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à</a:t>
            </a:r>
            <a:r>
              <a:rPr kern="1200" dirty="0">
                <a:solidFill>
                  <a:srgbClr val="222268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phòng hoặc xăng </a:t>
            </a:r>
            <a:endParaRPr kern="1200" dirty="0">
              <a:solidFill>
                <a:srgbClr val="22226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49155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143000"/>
            <a:ext cx="5715000" cy="3429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ounded Rectangle 4"/>
          <p:cNvSpPr/>
          <p:nvPr/>
        </p:nvSpPr>
        <p:spPr>
          <a:xfrm>
            <a:off x="3124200" y="228600"/>
            <a:ext cx="3352800" cy="609600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sz="2400" b="1" dirty="0">
                <a:solidFill>
                  <a:srgbClr val="22226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bằng cao su</a:t>
            </a:r>
            <a:endParaRPr sz="2400" b="1" dirty="0">
              <a:solidFill>
                <a:srgbClr val="222268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44000" cy="6629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 spokes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3400" y="304800"/>
            <a:ext cx="8382000" cy="762000"/>
          </a:xfrm>
          <a:prstGeom prst="roundRect">
            <a:avLst/>
          </a:prstGeom>
          <a:ln w="57150"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vật </a:t>
            </a:r>
            <a:r>
              <a:rPr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sz="28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3251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6338"/>
            <a:ext cx="3140075" cy="2058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2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1130300"/>
            <a:ext cx="2762250" cy="2105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3" name="TextBox 9"/>
          <p:cNvSpPr txBox="1"/>
          <p:nvPr/>
        </p:nvSpPr>
        <p:spPr>
          <a:xfrm>
            <a:off x="800100" y="3235325"/>
            <a:ext cx="20574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dirty="0">
                <a:latin typeface="Arial" panose="020B0604020202020204" pitchFamily="34" charset="0"/>
              </a:rPr>
              <a:t>Gạch không nung</a:t>
            </a:r>
          </a:p>
        </p:txBody>
      </p:sp>
      <p:sp>
        <p:nvSpPr>
          <p:cNvPr id="53254" name="TextBox 10"/>
          <p:cNvSpPr txBox="1"/>
          <p:nvPr/>
        </p:nvSpPr>
        <p:spPr>
          <a:xfrm>
            <a:off x="5416550" y="3251200"/>
            <a:ext cx="2362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dirty="0">
                <a:latin typeface="Arial" panose="020B0604020202020204" pitchFamily="34" charset="0"/>
              </a:rPr>
              <a:t>Tấm Panen đúc sẵn</a:t>
            </a:r>
          </a:p>
        </p:txBody>
      </p:sp>
      <p:pic>
        <p:nvPicPr>
          <p:cNvPr id="53255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4038600"/>
            <a:ext cx="3048000" cy="2209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6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00" y="3800901"/>
            <a:ext cx="2835275" cy="2209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7" name="TextBox 13"/>
          <p:cNvSpPr txBox="1"/>
          <p:nvPr/>
        </p:nvSpPr>
        <p:spPr>
          <a:xfrm>
            <a:off x="5867400" y="6389688"/>
            <a:ext cx="2362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dirty="0">
                <a:latin typeface="Arial" panose="020B0604020202020204" pitchFamily="34" charset="0"/>
              </a:rPr>
              <a:t>Cửa nhôm</a:t>
            </a:r>
          </a:p>
        </p:txBody>
      </p:sp>
      <p:sp>
        <p:nvSpPr>
          <p:cNvPr id="53258" name="TextBox 14"/>
          <p:cNvSpPr txBox="1"/>
          <p:nvPr/>
        </p:nvSpPr>
        <p:spPr>
          <a:xfrm>
            <a:off x="752475" y="6389688"/>
            <a:ext cx="23622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dirty="0">
                <a:latin typeface="Arial" panose="020B0604020202020204" pitchFamily="34" charset="0"/>
              </a:rPr>
              <a:t>Cửa trượt tự động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3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3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3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3" grpId="0"/>
      <p:bldP spid="53254" grpId="0"/>
      <p:bldP spid="53257" grpId="0"/>
      <p:bldP spid="5325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7800"/>
            <a:ext cx="4572000" cy="53482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27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425" y="1343025"/>
            <a:ext cx="1992313" cy="4448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2743200" y="304800"/>
            <a:ext cx="3581400" cy="762000"/>
          </a:xfrm>
          <a:prstGeom prst="roundRect">
            <a:avLst/>
          </a:prstGeom>
          <a:ln w="57150">
            <a:solidFill>
              <a:srgbClr val="008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vật liệu mới</a:t>
            </a:r>
            <a:endParaRPr sz="28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427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3688" y="1346200"/>
            <a:ext cx="2466975" cy="444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4278" name="TextBox 8"/>
          <p:cNvSpPr txBox="1"/>
          <p:nvPr/>
        </p:nvSpPr>
        <p:spPr>
          <a:xfrm>
            <a:off x="7162800" y="6096000"/>
            <a:ext cx="1947863" cy="381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Rèm ngăn lửa</a:t>
            </a:r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4279" name="TextBox 9"/>
          <p:cNvSpPr txBox="1"/>
          <p:nvPr/>
        </p:nvSpPr>
        <p:spPr>
          <a:xfrm>
            <a:off x="4695825" y="6064250"/>
            <a:ext cx="1947863" cy="381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Cửa chống cháy</a:t>
            </a:r>
            <a:endParaRPr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  <p:bldP spid="5427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661591"/>
              </p:ext>
            </p:extLst>
          </p:nvPr>
        </p:nvGraphicFramePr>
        <p:xfrm>
          <a:off x="304800" y="2133600"/>
          <a:ext cx="8610600" cy="4245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89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526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760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26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6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265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971800" y="152400"/>
            <a:ext cx="3581400" cy="60166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en-US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702584"/>
      </p:ext>
    </p:extLst>
  </p:cSld>
  <p:clrMapOvr>
    <a:masterClrMapping/>
  </p:clrMapOvr>
  <p:transition>
    <p:wheel spokes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1143000"/>
          </a:xfrm>
        </p:spPr>
        <p:txBody>
          <a:bodyPr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1/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2023919"/>
              </p:ext>
            </p:extLst>
          </p:nvPr>
        </p:nvGraphicFramePr>
        <p:xfrm>
          <a:off x="304800" y="2133600"/>
          <a:ext cx="8610600" cy="44958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14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834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liệu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chất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4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2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41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Kim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41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dẻo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hồi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410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kính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bể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lang="en-US" sz="2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971800" y="152400"/>
            <a:ext cx="3581400" cy="60166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en-US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29000" y="3352800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gỉ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05600" y="3383577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lõi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76400" y="4449086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05600" y="4442262"/>
            <a:ext cx="2133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lốp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5820685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2000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29000" y="5512909"/>
            <a:ext cx="289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gỉ</a:t>
            </a:r>
            <a:r>
              <a:rPr lang="en-US" sz="2000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754228436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066800"/>
            <a:ext cx="8534400" cy="9906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2/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4" name="Rectangle 3"/>
          <p:cNvSpPr/>
          <p:nvPr/>
        </p:nvSpPr>
        <p:spPr>
          <a:xfrm>
            <a:off x="2971800" y="152400"/>
            <a:ext cx="3581400" cy="60166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en-US" sz="40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sz="2000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22098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1600" y="220980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Kim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4267200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4268337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Gạch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658156"/>
            <a:ext cx="2667000" cy="15108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913" y="4765553"/>
            <a:ext cx="3140075" cy="2058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4806549"/>
            <a:ext cx="3219450" cy="1899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834" y="2683409"/>
            <a:ext cx="2643116" cy="1560894"/>
          </a:xfrm>
          <a:prstGeom prst="rect">
            <a:avLst/>
          </a:prstGeom>
        </p:spPr>
      </p:pic>
      <p:sp>
        <p:nvSpPr>
          <p:cNvPr id="14" name="Oval 13"/>
          <p:cNvSpPr/>
          <p:nvPr/>
        </p:nvSpPr>
        <p:spPr>
          <a:xfrm>
            <a:off x="479946" y="4244303"/>
            <a:ext cx="381000" cy="49835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45708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4605" y="2778544"/>
            <a:ext cx="8283611" cy="23202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thiết kế một áp phích tuyên truyền việc sử dụng vật liệu tái chế để tạo ra những sản phẩm có ứng dụng trong cuộc sống hằng ngày?</a:t>
            </a:r>
            <a:endParaRPr lang="en-US" sz="254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509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505200" y="304800"/>
            <a:ext cx="20193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 xe</a:t>
            </a:r>
          </a:p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liệu : 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9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65275"/>
            <a:ext cx="5886450" cy="3352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90500" y="4991100"/>
            <a:ext cx="26289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 chiếu hậu</a:t>
            </a:r>
          </a:p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705600" y="5105400"/>
            <a:ext cx="24384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 xe</a:t>
            </a:r>
          </a:p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03675" y="5876925"/>
            <a:ext cx="20193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 bánh xe</a:t>
            </a:r>
          </a:p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5738" y="231775"/>
            <a:ext cx="2209800" cy="831850"/>
          </a:xfrm>
          <a:prstGeom prst="rect">
            <a:avLst/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chắn gió</a:t>
            </a:r>
          </a:p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835774" y="364416"/>
            <a:ext cx="2055008" cy="7328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 lăng</a:t>
            </a:r>
          </a:p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2057400"/>
            <a:ext cx="2543176" cy="990600"/>
          </a:xfrm>
          <a:prstGeom prst="rect">
            <a:avLst/>
          </a:prstGeom>
          <a:ln>
            <a:solidFill>
              <a:srgbClr val="CC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 ca - pô</a:t>
            </a:r>
          </a:p>
          <a:p>
            <a:pPr lvl="0">
              <a:buNone/>
            </a:pP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 </a:t>
            </a:r>
            <a:r>
              <a:rPr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077913" y="2860675"/>
            <a:ext cx="2427288" cy="62865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06688" y="647700"/>
            <a:ext cx="2168525" cy="24003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153025" y="655638"/>
            <a:ext cx="825500" cy="203041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372100" y="733425"/>
            <a:ext cx="1166813" cy="25273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2" idx="3"/>
          </p:cNvCxnSpPr>
          <p:nvPr/>
        </p:nvCxnSpPr>
        <p:spPr>
          <a:xfrm>
            <a:off x="2395538" y="647700"/>
            <a:ext cx="31115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875213" y="647700"/>
            <a:ext cx="2778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" idx="3"/>
          </p:cNvCxnSpPr>
          <p:nvPr/>
        </p:nvCxnSpPr>
        <p:spPr>
          <a:xfrm>
            <a:off x="5524500" y="647700"/>
            <a:ext cx="460375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46" name="Straight Connector 6145"/>
          <p:cNvCxnSpPr>
            <a:cxnSpLocks/>
            <a:endCxn id="13" idx="1"/>
          </p:cNvCxnSpPr>
          <p:nvPr/>
        </p:nvCxnSpPr>
        <p:spPr>
          <a:xfrm>
            <a:off x="6516687" y="707317"/>
            <a:ext cx="319087" cy="23531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2" name="Straight Connector 6151"/>
          <p:cNvCxnSpPr>
            <a:stCxn id="9" idx="3"/>
          </p:cNvCxnSpPr>
          <p:nvPr/>
        </p:nvCxnSpPr>
        <p:spPr>
          <a:xfrm>
            <a:off x="2819400" y="5334000"/>
            <a:ext cx="3048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4" name="Straight Connector 6153"/>
          <p:cNvCxnSpPr/>
          <p:nvPr/>
        </p:nvCxnSpPr>
        <p:spPr>
          <a:xfrm flipV="1">
            <a:off x="3124200" y="3429000"/>
            <a:ext cx="2028825" cy="19050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6" name="Straight Connector 6155"/>
          <p:cNvCxnSpPr/>
          <p:nvPr/>
        </p:nvCxnSpPr>
        <p:spPr>
          <a:xfrm>
            <a:off x="4573588" y="5791200"/>
            <a:ext cx="72390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58" name="Straight Connector 6157"/>
          <p:cNvCxnSpPr/>
          <p:nvPr/>
        </p:nvCxnSpPr>
        <p:spPr>
          <a:xfrm>
            <a:off x="4573588" y="4197350"/>
            <a:ext cx="301625" cy="159385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0" name="Straight Connector 6159"/>
          <p:cNvCxnSpPr/>
          <p:nvPr/>
        </p:nvCxnSpPr>
        <p:spPr>
          <a:xfrm flipH="1">
            <a:off x="6538913" y="4197350"/>
            <a:ext cx="158750" cy="134778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2" name="Straight Connector 6161"/>
          <p:cNvCxnSpPr/>
          <p:nvPr/>
        </p:nvCxnSpPr>
        <p:spPr>
          <a:xfrm>
            <a:off x="6561138" y="5545138"/>
            <a:ext cx="144463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64" name="Straight Connector 6163"/>
          <p:cNvCxnSpPr>
            <a:cxnSpLocks/>
            <a:stCxn id="14" idx="2"/>
          </p:cNvCxnSpPr>
          <p:nvPr/>
        </p:nvCxnSpPr>
        <p:spPr>
          <a:xfrm flipH="1">
            <a:off x="1084264" y="3048000"/>
            <a:ext cx="187324" cy="473075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1EE7B00-9A53-4904-91C2-3F71EBE44BDB}"/>
              </a:ext>
            </a:extLst>
          </p:cNvPr>
          <p:cNvSpPr txBox="1"/>
          <p:nvPr/>
        </p:nvSpPr>
        <p:spPr>
          <a:xfrm>
            <a:off x="1138238" y="655638"/>
            <a:ext cx="1404938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AC71CE-80C3-4E77-875E-D63BE0B27424}"/>
              </a:ext>
            </a:extLst>
          </p:cNvPr>
          <p:cNvSpPr txBox="1"/>
          <p:nvPr/>
        </p:nvSpPr>
        <p:spPr>
          <a:xfrm>
            <a:off x="4644232" y="623888"/>
            <a:ext cx="825500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BEDD7-E3D4-4C8A-AC15-5857A861105D}"/>
              </a:ext>
            </a:extLst>
          </p:cNvPr>
          <p:cNvSpPr txBox="1"/>
          <p:nvPr/>
        </p:nvSpPr>
        <p:spPr>
          <a:xfrm>
            <a:off x="8019830" y="448469"/>
            <a:ext cx="885020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thép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52CC06-CBC8-4F7D-84DB-D1DD32AD01CC}"/>
              </a:ext>
            </a:extLst>
          </p:cNvPr>
          <p:cNvSpPr txBox="1"/>
          <p:nvPr/>
        </p:nvSpPr>
        <p:spPr>
          <a:xfrm>
            <a:off x="7848600" y="5334000"/>
            <a:ext cx="1104900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958F29-CBA2-4F57-8510-BAB1AF1AC5EF}"/>
              </a:ext>
            </a:extLst>
          </p:cNvPr>
          <p:cNvSpPr txBox="1"/>
          <p:nvPr/>
        </p:nvSpPr>
        <p:spPr>
          <a:xfrm>
            <a:off x="5121788" y="6202582"/>
            <a:ext cx="1104900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Nhôm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D174CD-9FF9-4716-86A8-FC3E40002D1B}"/>
              </a:ext>
            </a:extLst>
          </p:cNvPr>
          <p:cNvSpPr txBox="1"/>
          <p:nvPr/>
        </p:nvSpPr>
        <p:spPr>
          <a:xfrm>
            <a:off x="1277144" y="5321240"/>
            <a:ext cx="1542256" cy="400110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E3B0230-110E-4A25-BF38-E9C5FCEC8125}"/>
              </a:ext>
            </a:extLst>
          </p:cNvPr>
          <p:cNvSpPr txBox="1"/>
          <p:nvPr/>
        </p:nvSpPr>
        <p:spPr>
          <a:xfrm>
            <a:off x="1304817" y="2319407"/>
            <a:ext cx="1262965" cy="707886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Kim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" y="1417638"/>
            <a:ext cx="9004300" cy="5440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sz="2500" b="1" u="sng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  <a:r>
              <a:rPr sz="2500" b="1" dirty="0"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MỘT SỐ VẬT LIỆU, NHIÊN LIỆU, NGUYÊN LIỆU, LƯƠNG THƯC – THỰC PHẨM THÔNG DỤNG; TÍNH CHẤT VÀ ỨNG DỤNG CỦA CHÚNG</a:t>
            </a:r>
            <a:endParaRPr sz="2500" b="1" dirty="0">
              <a:solidFill>
                <a:srgbClr val="0066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2510" y="1587857"/>
            <a:ext cx="86868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sng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11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 SỐ VẬT LIỆU THÔNG DỤNG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Thời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lượng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: 2 </a:t>
            </a:r>
            <a:r>
              <a:rPr kumimoji="0" lang="en-US" sz="5400" b="1" i="0" u="none" strike="noStrike" kern="1200" cap="none" spc="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5400" b="1" i="0" u="none" strike="noStrike" kern="1200" cap="none" spc="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4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CC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933450" y="95250"/>
            <a:ext cx="7391400" cy="5683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147" name="Rectangle 2"/>
          <p:cNvSpPr>
            <a:spLocks noGrp="1"/>
          </p:cNvSpPr>
          <p:nvPr>
            <p:ph type="title" sz="quarter"/>
          </p:nvPr>
        </p:nvSpPr>
        <p:spPr>
          <a:xfrm>
            <a:off x="457200" y="-273050"/>
            <a:ext cx="8229600" cy="1143000"/>
          </a:xfrm>
          <a:ln/>
        </p:spPr>
        <p:txBody>
          <a:bodyPr vert="horz" wrap="square" lIns="91440" tIns="45720" rIns="91440" bIns="45720" anchor="ctr" anchorCtr="0"/>
          <a:lstStyle/>
          <a:p>
            <a:pPr eaLnBrk="1" hangingPunct="1"/>
            <a:r>
              <a:rPr sz="2800" b="1" u="sng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11</a:t>
            </a:r>
            <a:r>
              <a:rPr sz="28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MỘT SỐ VẬT LIỆU THÔNG DỤNG</a:t>
            </a:r>
            <a:endParaRPr sz="2800" b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6148" name="Object 4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2419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4" r:id="rId3" imgW="114300" imgH="215900" progId="Equation.3">
                  <p:embed/>
                </p:oleObj>
              </mc:Choice>
              <mc:Fallback>
                <p:oleObj r:id="rId3" imgW="114300" imgH="215900" progId="Equation.3">
                  <p:embed/>
                  <p:pic>
                    <p:nvPicPr>
                      <p:cNvPr id="0" name="Picture 3078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2419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6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6610350" y="25844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5" r:id="rId5" imgW="114300" imgH="215900" progId="Equation.3">
                  <p:embed/>
                </p:oleObj>
              </mc:Choice>
              <mc:Fallback>
                <p:oleObj r:id="rId5" imgW="114300" imgH="215900" progId="Equation.3">
                  <p:embed/>
                  <p:pic>
                    <p:nvPicPr>
                      <p:cNvPr id="0" name="Picture 3077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6610350" y="2584450"/>
                        <a:ext cx="114300" cy="21590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0" name="Object 8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2419350" y="4924425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6" r:id="rId6" imgW="114300" imgH="215900" progId="Equation.3">
                  <p:embed/>
                </p:oleObj>
              </mc:Choice>
              <mc:Fallback>
                <p:oleObj r:id="rId6" imgW="114300" imgH="215900" progId="Equation.3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>
                      <a:xfrm>
                        <a:off x="2419350" y="4924425"/>
                        <a:ext cx="114300" cy="215900"/>
                      </a:xfrm>
                      <a:prstGeom prst="rect">
                        <a:avLst/>
                      </a:prstGeom>
                      <a:noFill/>
                      <a:ln w="38100"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1" name="Object 10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7" r:id="rId7" imgW="114300" imgH="215900" progId="Equation.3">
                  <p:embed/>
                </p:oleObj>
              </mc:Choice>
              <mc:Fallback>
                <p:oleObj r:id="rId7" imgW="114300" imgH="215900" progId="Equation.3">
                  <p:embed/>
                  <p:pic>
                    <p:nvPicPr>
                      <p:cNvPr id="0" name="Picture 307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own Arrow Callout 5"/>
          <p:cNvSpPr/>
          <p:nvPr/>
        </p:nvSpPr>
        <p:spPr>
          <a:xfrm>
            <a:off x="3200400" y="950913"/>
            <a:ext cx="2743200" cy="982663"/>
          </a:xfrm>
          <a:prstGeom prst="downArrowCallou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b="1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  <a:endParaRPr sz="3200" b="1" dirty="0">
              <a:solidFill>
                <a:srgbClr val="2D2D8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85800" y="1981200"/>
            <a:ext cx="8058150" cy="3159125"/>
          </a:xfrm>
          <a:prstGeom prst="round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342900" lvl="0" indent="-342900">
              <a:buAutoNum type="arabicPeriod"/>
            </a:pPr>
            <a:r>
              <a:rPr sz="2400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 b</a:t>
            </a:r>
            <a:r>
              <a:rPr sz="2400" dirty="0">
                <a:solidFill>
                  <a:srgbClr val="2D2D8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 được tính chất v</a:t>
            </a:r>
            <a:r>
              <a:rPr sz="2400" dirty="0">
                <a:solidFill>
                  <a:srgbClr val="2D2D8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ứng dụng của một số vật liệu thông dụng.</a:t>
            </a:r>
          </a:p>
          <a:p>
            <a:pPr marL="342900" lvl="0" indent="-342900">
              <a:buAutoNum type="arabicPeriod"/>
            </a:pPr>
            <a:r>
              <a:rPr sz="2400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xuất được phương án tìm hiểu về một số tính chất của một số vật liệu thông thường.</a:t>
            </a:r>
          </a:p>
          <a:p>
            <a:pPr marL="342900" lvl="0" indent="-342900">
              <a:buAutoNum type="arabicPeriod"/>
            </a:pPr>
            <a:r>
              <a:rPr sz="2400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 thập dữ liệu, phân tích, thảo luận, so sánh để rút ra được kết luận về tính chất của một số vật liệu.</a:t>
            </a:r>
          </a:p>
          <a:p>
            <a:pPr marL="342900" lvl="0" indent="-342900">
              <a:buAutoNum type="arabicPeriod"/>
            </a:pPr>
            <a:r>
              <a:rPr sz="2400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cách sử dụng của một số vật liệu an to</a:t>
            </a:r>
            <a:r>
              <a:rPr sz="2400" dirty="0">
                <a:solidFill>
                  <a:srgbClr val="2D2D8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 hiệu quả v</a:t>
            </a:r>
            <a:r>
              <a:rPr sz="2400" dirty="0">
                <a:solidFill>
                  <a:srgbClr val="2D2D8A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400" dirty="0">
                <a:solidFill>
                  <a:srgbClr val="2D2D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đảm bảo sự phát triển bền vững</a:t>
            </a:r>
            <a:endParaRPr sz="2400" dirty="0">
              <a:solidFill>
                <a:srgbClr val="2D2D8A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7" descr="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8475" y="5216525"/>
            <a:ext cx="3181350" cy="1355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0000"/>
            </a:gs>
            <a:gs pos="40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rgbClr val="CC00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body" idx="4294967295"/>
          </p:nvPr>
        </p:nvSpPr>
        <p:spPr>
          <a:xfrm>
            <a:off x="301625" y="1508125"/>
            <a:ext cx="8534400" cy="4694238"/>
          </a:xfrm>
          <a:ln/>
        </p:spPr>
        <p:txBody>
          <a:bodyPr vert="horz" wrap="square" lIns="91440" tIns="45720" rIns="91440" bIns="45720" anchor="t" anchorCtr="0"/>
          <a:lstStyle/>
          <a:p>
            <a:pPr eaLnBrk="1" hangingPunct="1">
              <a:buNone/>
            </a:pPr>
            <a:r>
              <a:rPr sz="2400" dirty="0">
                <a:latin typeface="Times New Roman" panose="02020603050405020304" pitchFamily="18" charset="0"/>
              </a:rPr>
              <a:t> </a:t>
            </a:r>
            <a:endParaRPr sz="2800" dirty="0">
              <a:solidFill>
                <a:srgbClr val="0000FF"/>
              </a:solidFill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304800" y="9525"/>
            <a:ext cx="4419600" cy="5238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MỘT SỐ VẬT LIỆU THÔNG DỤNG 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0" y="8382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173" name="TextBox 6"/>
          <p:cNvSpPr txBox="1"/>
          <p:nvPr/>
        </p:nvSpPr>
        <p:spPr>
          <a:xfrm>
            <a:off x="609600" y="679450"/>
            <a:ext cx="42576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số vật liệu:  </a:t>
            </a:r>
            <a:endParaRPr sz="28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2724150" y="1279525"/>
            <a:ext cx="5486400" cy="352107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 tên một số vật liệu trong cuộc sống m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biết? </a:t>
            </a:r>
            <a:endParaRPr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1" name="Picture 6" descr="nhomdo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4800600"/>
            <a:ext cx="3048000" cy="1908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/>
      <p:bldP spid="8" grpId="0" animBg="1"/>
      <p:bldP spid="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3657600" y="3273425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dirty="0">
                <a:latin typeface="Arial" panose="020B0604020202020204" pitchFamily="34" charset="0"/>
              </a:rPr>
              <a:t>Thủy tinh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92100" y="3279775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Sắt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</a:t>
            </a:r>
            <a:r>
              <a:rPr kumimoji="0" lang="en-US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thép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Pentagon 1"/>
          <p:cNvSpPr/>
          <p:nvPr/>
        </p:nvSpPr>
        <p:spPr>
          <a:xfrm>
            <a:off x="304800" y="9525"/>
            <a:ext cx="4419600" cy="52387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MỘT SỐ VẬT LIỆU THÔNG DỤNG 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0" y="8382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98" name="TextBox 6"/>
          <p:cNvSpPr txBox="1"/>
          <p:nvPr/>
        </p:nvSpPr>
        <p:spPr>
          <a:xfrm>
            <a:off x="609600" y="679450"/>
            <a:ext cx="4257675" cy="5238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28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số vật liệu:  </a:t>
            </a:r>
            <a:endParaRPr sz="2800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9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1274763"/>
            <a:ext cx="2660650" cy="1847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0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875" y="1274763"/>
            <a:ext cx="3125788" cy="1839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1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5558" y="3825875"/>
            <a:ext cx="2779712" cy="2346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2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3827463"/>
            <a:ext cx="2952750" cy="2344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3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8438" y="1228725"/>
            <a:ext cx="3124200" cy="1847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204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2225" y="3827463"/>
            <a:ext cx="3200400" cy="2344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Rectangle 19"/>
          <p:cNvSpPr/>
          <p:nvPr/>
        </p:nvSpPr>
        <p:spPr>
          <a:xfrm>
            <a:off x="6823075" y="3273425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dirty="0">
                <a:latin typeface="Arial" panose="020B0604020202020204" pitchFamily="34" charset="0"/>
              </a:rPr>
              <a:t>Nhựa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92138" y="6276975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dirty="0">
                <a:latin typeface="Arial" panose="020B0604020202020204" pitchFamily="34" charset="0"/>
              </a:rPr>
              <a:t>Gỗ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48125" y="6276975"/>
            <a:ext cx="1447800" cy="44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dirty="0">
                <a:latin typeface="Arial" panose="020B0604020202020204" pitchFamily="34" charset="0"/>
              </a:rPr>
              <a:t>Đất sét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031038" y="6269038"/>
            <a:ext cx="1447800" cy="4397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Xi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măng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B8AEE74-3866-4556-8AC7-A79ABFEA724D}"/>
              </a:ext>
            </a:extLst>
          </p:cNvPr>
          <p:cNvSpPr/>
          <p:nvPr/>
        </p:nvSpPr>
        <p:spPr>
          <a:xfrm>
            <a:off x="3645568" y="-230981"/>
            <a:ext cx="5638800" cy="2667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>
              <a:buNone/>
            </a:pPr>
            <a:r>
              <a:rPr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liệt kê các loại đồ vật hoặc công trình xây dựng được l</a:t>
            </a:r>
            <a:r>
              <a:rPr sz="2800" b="1" dirty="0">
                <a:solidFill>
                  <a:srgbClr val="008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từ những vật liệu trên? </a:t>
            </a:r>
            <a:endParaRPr sz="2800" b="1" dirty="0">
              <a:solidFill>
                <a:srgbClr val="008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  <p:bldP spid="20" grpId="0" animBg="1"/>
      <p:bldP spid="21" grpId="0" animBg="1"/>
      <p:bldP spid="22" grpId="0" animBg="1"/>
      <p:bldP spid="23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2841625" y="835025"/>
            <a:ext cx="3113088" cy="29352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28600" y="163513"/>
            <a:ext cx="2362200" cy="750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các vật liệu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410200" y="198438"/>
            <a:ext cx="3581400" cy="7620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vật hoặc công trình xây dựng </a:t>
            </a:r>
            <a:endParaRPr b="1" dirty="0">
              <a:solidFill>
                <a:schemeClr val="accent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24200" y="273050"/>
            <a:ext cx="2057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6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258888"/>
            <a:ext cx="2057400" cy="1847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7" name="TextBox 7"/>
          <p:cNvSpPr txBox="1"/>
          <p:nvPr/>
        </p:nvSpPr>
        <p:spPr>
          <a:xfrm>
            <a:off x="3733800" y="3203575"/>
            <a:ext cx="1447800" cy="3810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r>
              <a:rPr sz="1800" dirty="0"/>
              <a:t>Sắt, thép </a:t>
            </a:r>
          </a:p>
        </p:txBody>
      </p:sp>
      <p:pic>
        <p:nvPicPr>
          <p:cNvPr id="1024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4550" y="4400550"/>
            <a:ext cx="1771650" cy="2360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9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988" y="1449388"/>
            <a:ext cx="2868612" cy="2400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0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6700" y="4400550"/>
            <a:ext cx="2084388" cy="256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1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50" y="4516438"/>
            <a:ext cx="2355850" cy="2341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2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9213" y="4546600"/>
            <a:ext cx="2522537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53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750" y="1449388"/>
            <a:ext cx="2328863" cy="23717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8199" name="Curved Connector 8198"/>
          <p:cNvCxnSpPr>
            <a:stCxn id="14" idx="4"/>
          </p:cNvCxnSpPr>
          <p:nvPr/>
        </p:nvCxnSpPr>
        <p:spPr>
          <a:xfrm rot="5400000" flipH="1">
            <a:off x="2928938" y="2301875"/>
            <a:ext cx="1027113" cy="1909763"/>
          </a:xfrm>
          <a:prstGeom prst="curvedConnector4">
            <a:avLst>
              <a:gd name="adj1" fmla="val -22260"/>
              <a:gd name="adj2" fmla="val 90715"/>
            </a:avLst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1" name="Curved Connector 8200"/>
          <p:cNvCxnSpPr>
            <a:stCxn id="14" idx="4"/>
            <a:endCxn id="10251" idx="0"/>
          </p:cNvCxnSpPr>
          <p:nvPr/>
        </p:nvCxnSpPr>
        <p:spPr>
          <a:xfrm rot="5400000">
            <a:off x="2417763" y="2536825"/>
            <a:ext cx="746125" cy="321310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3" name="Curved Connector 8202"/>
          <p:cNvCxnSpPr/>
          <p:nvPr/>
        </p:nvCxnSpPr>
        <p:spPr>
          <a:xfrm rot="10800000" flipV="1">
            <a:off x="3113088" y="3827675"/>
            <a:ext cx="1249362" cy="1107861"/>
          </a:xfrm>
          <a:prstGeom prst="curvedConnector3">
            <a:avLst>
              <a:gd name="adj1" fmla="val 5000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5" name="Curved Connector 8204"/>
          <p:cNvCxnSpPr>
            <a:stCxn id="14" idx="4"/>
          </p:cNvCxnSpPr>
          <p:nvPr/>
        </p:nvCxnSpPr>
        <p:spPr>
          <a:xfrm rot="16200000" flipH="1">
            <a:off x="4160044" y="4007644"/>
            <a:ext cx="954088" cy="479425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7" name="Curved Connector 8206"/>
          <p:cNvCxnSpPr>
            <a:stCxn id="14" idx="4"/>
            <a:endCxn id="10252" idx="0"/>
          </p:cNvCxnSpPr>
          <p:nvPr/>
        </p:nvCxnSpPr>
        <p:spPr>
          <a:xfrm rot="16200000" flipH="1">
            <a:off x="5641181" y="2526506"/>
            <a:ext cx="776288" cy="3263900"/>
          </a:xfrm>
          <a:prstGeom prst="curvedConnector3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9" name="Curved Connector 8208"/>
          <p:cNvCxnSpPr>
            <a:stCxn id="14" idx="4"/>
          </p:cNvCxnSpPr>
          <p:nvPr/>
        </p:nvCxnSpPr>
        <p:spPr>
          <a:xfrm rot="5400000" flipH="1" flipV="1">
            <a:off x="5120481" y="2383631"/>
            <a:ext cx="663575" cy="2109788"/>
          </a:xfrm>
          <a:prstGeom prst="curvedConnector4">
            <a:avLst>
              <a:gd name="adj1" fmla="val -34429"/>
              <a:gd name="adj2" fmla="val 86892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420</TotalTime>
  <Words>1774</Words>
  <Application>Microsoft Office PowerPoint</Application>
  <PresentationFormat>On-screen Show (4:3)</PresentationFormat>
  <Paragraphs>400</Paragraphs>
  <Slides>39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Arial</vt:lpstr>
      <vt:lpstr>Calibri</vt:lpstr>
      <vt:lpstr>DejaVu Sans</vt:lpstr>
      <vt:lpstr>Symbol</vt:lpstr>
      <vt:lpstr>Times New Roman</vt:lpstr>
      <vt:lpstr>Wingdings</vt:lpstr>
      <vt:lpstr>Default Design</vt:lpstr>
      <vt:lpstr>1_Default Design</vt:lpstr>
      <vt:lpstr>Office Theme</vt:lpstr>
      <vt:lpstr>Equation.3</vt:lpstr>
      <vt:lpstr>PowerPoint Presentation</vt:lpstr>
      <vt:lpstr>PowerPoint Presentation</vt:lpstr>
      <vt:lpstr>PowerPoint Presentation</vt:lpstr>
      <vt:lpstr>PowerPoint Presentation</vt:lpstr>
      <vt:lpstr>CHỦ ĐỀ 4: MỘT SỐ VẬT LIỆU, NHIÊN LIỆU, NGUYÊN LIỆU, LƯƠNG THƯC – THỰC PHẨM THÔNG DỤNG; TÍNH CHẤT VÀ ỨNG DỤNG CỦA CHÚNG</vt:lpstr>
      <vt:lpstr>BÀI 11: MỘT SỐ VẬT LIỆU THÔNG DỤNG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PHÂN LOẠI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MỘT SỐ TÍNH CHẤT VÀ ỨNG DỤNG CỦA VẬT LIỆU</vt:lpstr>
      <vt:lpstr>Ứng dụng của cao su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1/ Điền thông tin còn thiếu theo mẫu bảng sau: </vt:lpstr>
      <vt:lpstr>1/ Điền thông tin còn thiếu theo mẫu bảng sau: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129</cp:revision>
  <dcterms:created xsi:type="dcterms:W3CDTF">2007-10-01T22:28:02Z</dcterms:created>
  <dcterms:modified xsi:type="dcterms:W3CDTF">2025-10-21T01:03:12Z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1033-11.2.0.10176</vt:lpwstr>
  </property>
</Properties>
</file>