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8"/>
  </p:notesMasterIdLst>
  <p:sldIdLst>
    <p:sldId id="256" r:id="rId2"/>
    <p:sldId id="272"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Lst>
  <p:sldSz cx="12192000" cy="6858000"/>
  <p:notesSz cx="6858000" cy="12192000"/>
  <p:embeddedFontLst>
    <p:embeddedFont>
      <p:font typeface="MiSans" panose="020B0604020202020204" charset="-122"/>
      <p:regular r:id="rId19"/>
    </p:embeddedFont>
    <p:embeddedFont>
      <p:font typeface="Calibri" panose="020F0502020204030204" pitchFamily="34" charset="0"/>
      <p:regular r:id="rId20"/>
      <p:bold r:id="rId21"/>
      <p:italic r:id="rId22"/>
      <p:boldItalic r:id="rId2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6" d="100"/>
          <a:sy n="76" d="100"/>
        </p:scale>
        <p:origin x="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3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35" y="0"/>
            <a:ext cx="12282170" cy="6858000"/>
          </a:xfrm>
          <a:prstGeom prst="rect">
            <a:avLst/>
          </a:prstGeom>
          <a:solidFill>
            <a:srgbClr val="F8F0E5"/>
          </a:solidFill>
          <a:ln/>
        </p:spPr>
      </p:sp>
      <p:sp>
        <p:nvSpPr>
          <p:cNvPr id="3" name="Text 1"/>
          <p:cNvSpPr/>
          <p:nvPr/>
        </p:nvSpPr>
        <p:spPr>
          <a:xfrm>
            <a:off x="-635" y="0"/>
            <a:ext cx="12282170" cy="6858000"/>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8-27-20:02:30-d2nf7lh8bjvh7rlj0700.png"/>
          <p:cNvPicPr>
            <a:picLocks noChangeAspect="1"/>
          </p:cNvPicPr>
          <p:nvPr/>
        </p:nvPicPr>
        <p:blipFill>
          <a:blip r:embed="rId3"/>
          <a:srcRect t="3" b="3"/>
          <a:stretch/>
        </p:blipFill>
        <p:spPr>
          <a:xfrm flipH="1">
            <a:off x="2461260" y="1731645"/>
            <a:ext cx="11127105" cy="6236335"/>
          </a:xfrm>
          <a:prstGeom prst="rect">
            <a:avLst/>
          </a:prstGeom>
        </p:spPr>
      </p:pic>
      <p:sp>
        <p:nvSpPr>
          <p:cNvPr id="5" name="Text 2"/>
          <p:cNvSpPr/>
          <p:nvPr/>
        </p:nvSpPr>
        <p:spPr>
          <a:xfrm>
            <a:off x="400685" y="776605"/>
            <a:ext cx="10744835" cy="3065553"/>
          </a:xfrm>
          <a:prstGeom prst="rect">
            <a:avLst/>
          </a:prstGeom>
          <a:noFill/>
          <a:ln/>
        </p:spPr>
        <p:txBody>
          <a:bodyPr wrap="square" lIns="91440" tIns="45720" rIns="91440" bIns="45720" rtlCol="0" anchor="t"/>
          <a:lstStyle/>
          <a:p>
            <a:pPr marL="0" indent="0">
              <a:lnSpc>
                <a:spcPct val="130000"/>
              </a:lnSpc>
              <a:buNone/>
            </a:pPr>
            <a:r>
              <a:rPr lang="en-US" sz="2000" b="1" dirty="0">
                <a:solidFill>
                  <a:srgbClr val="000000"/>
                </a:solidFill>
                <a:latin typeface="Times New Roman, serif" pitchFamily="34" charset="0"/>
                <a:ea typeface="Times New Roman, serif" pitchFamily="34" charset="-122"/>
                <a:cs typeface="Times New Roman, serif" pitchFamily="34" charset="-120"/>
              </a:rPr>
              <a:t>Tiết 5</a:t>
            </a:r>
            <a:endParaRPr lang="en-US" sz="2000" dirty="0"/>
          </a:p>
          <a:p>
            <a:pPr marL="0" indent="0" algn="ctr">
              <a:lnSpc>
                <a:spcPct val="130000"/>
              </a:lnSpc>
              <a:buNone/>
            </a:pPr>
            <a:r>
              <a:rPr lang="en-US" sz="2000" b="1" dirty="0">
                <a:solidFill>
                  <a:srgbClr val="000000"/>
                </a:solidFill>
                <a:latin typeface="Times New Roman, serif" pitchFamily="34" charset="0"/>
                <a:ea typeface="Times New Roman, serif" pitchFamily="34" charset="-122"/>
                <a:cs typeface="Times New Roman, serif" pitchFamily="34" charset="-120"/>
              </a:rPr>
              <a:t>CHỦ ĐỀ 4 – TRANG PHỤC TRUYỀN THỐNG CÁC DÂN TỘC LÀO CAI</a:t>
            </a:r>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07645" y="-123190"/>
            <a:ext cx="12672695" cy="7056755"/>
          </a:xfrm>
          <a:prstGeom prst="rect">
            <a:avLst/>
          </a:prstGeom>
          <a:solidFill>
            <a:srgbClr val="F1EDE4"/>
          </a:solidFill>
          <a:ln/>
        </p:spPr>
      </p:sp>
      <p:sp>
        <p:nvSpPr>
          <p:cNvPr id="3" name="Text 1"/>
          <p:cNvSpPr/>
          <p:nvPr/>
        </p:nvSpPr>
        <p:spPr>
          <a:xfrm>
            <a:off x="-207645" y="-123190"/>
            <a:ext cx="12672695"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8-27-20:02:29-d2nf7l98bjvh7rlj06v0.png"/>
          <p:cNvPicPr>
            <a:picLocks noChangeAspect="1"/>
          </p:cNvPicPr>
          <p:nvPr/>
        </p:nvPicPr>
        <p:blipFill>
          <a:blip r:embed="rId3"/>
          <a:srcRect l="14" r="14"/>
          <a:stretch/>
        </p:blipFill>
        <p:spPr>
          <a:xfrm>
            <a:off x="1632903" y="1431290"/>
            <a:ext cx="8020685" cy="4495800"/>
          </a:xfrm>
          <a:prstGeom prst="rect">
            <a:avLst/>
          </a:prstGeom>
        </p:spPr>
      </p:pic>
      <p:sp>
        <p:nvSpPr>
          <p:cNvPr id="5" name="Text 2"/>
          <p:cNvSpPr/>
          <p:nvPr/>
        </p:nvSpPr>
        <p:spPr>
          <a:xfrm>
            <a:off x="4097973" y="883285"/>
            <a:ext cx="6527165" cy="4808220"/>
          </a:xfrm>
          <a:prstGeom prst="rect">
            <a:avLst/>
          </a:prstGeom>
          <a:noFill/>
          <a:ln/>
        </p:spPr>
        <p:txBody>
          <a:bodyPr wrap="square" lIns="91440" tIns="45720" rIns="91440" bIns="45720" rtlCol="0" anchor="t"/>
          <a:lstStyle/>
          <a:p>
            <a:pPr marL="0" indent="0" algn="ctr">
              <a:lnSpc>
                <a:spcPct val="100000"/>
              </a:lnSpc>
              <a:buNone/>
            </a:pPr>
            <a:r>
              <a:rPr lang="en-US" sz="30000" b="1" dirty="0">
                <a:gradFill flip="none" rotWithShape="0">
                  <a:gsLst>
                    <a:gs pos="0">
                      <a:srgbClr val="FED34F"/>
                    </a:gs>
                    <a:gs pos="44000">
                      <a:srgbClr val="F0939E">
                        <a:alpha val="31000"/>
                      </a:srgbClr>
                    </a:gs>
                    <a:gs pos="75000">
                      <a:srgbClr val="FFE890">
                        <a:alpha val="8000"/>
                      </a:srgbClr>
                    </a:gs>
                    <a:gs pos="100000">
                      <a:srgbClr val="FFEEB1">
                        <a:alpha val="0"/>
                      </a:srgbClr>
                    </a:gs>
                  </a:gsLst>
                  <a:lin ang="5880000" scaled="1"/>
                </a:gradFill>
                <a:latin typeface="MiSans" pitchFamily="34" charset="0"/>
                <a:ea typeface="MiSans" pitchFamily="34" charset="-122"/>
                <a:cs typeface="MiSans" pitchFamily="34" charset="-120"/>
              </a:rPr>
              <a:t>04</a:t>
            </a:r>
            <a:endParaRPr lang="en-US" sz="1600" dirty="0"/>
          </a:p>
        </p:txBody>
      </p:sp>
      <p:sp>
        <p:nvSpPr>
          <p:cNvPr id="6" name="Text 3"/>
          <p:cNvSpPr/>
          <p:nvPr/>
        </p:nvSpPr>
        <p:spPr>
          <a:xfrm>
            <a:off x="4411028" y="2993390"/>
            <a:ext cx="5901690" cy="2182495"/>
          </a:xfrm>
          <a:prstGeom prst="rect">
            <a:avLst/>
          </a:prstGeom>
          <a:noFill/>
          <a:ln/>
        </p:spPr>
        <p:txBody>
          <a:bodyPr wrap="square" lIns="91440" tIns="45720" rIns="91440" bIns="45720" rtlCol="0" anchor="t"/>
          <a:lstStyle/>
          <a:p>
            <a:pPr marL="0" indent="0" algn="ctr">
              <a:lnSpc>
                <a:spcPct val="130000"/>
              </a:lnSpc>
              <a:buNone/>
            </a:pPr>
            <a:r>
              <a:rPr lang="en-US" sz="6000" b="1" dirty="0">
                <a:solidFill>
                  <a:srgbClr val="000000"/>
                </a:solidFill>
                <a:latin typeface="MiSans" pitchFamily="34" charset="0"/>
                <a:ea typeface="MiSans" pitchFamily="34" charset="-122"/>
                <a:cs typeface="MiSans" pitchFamily="34" charset="-120"/>
              </a:rPr>
              <a:t>Dao Đỏ</a:t>
            </a:r>
            <a:endParaRPr lang="en-US" sz="1600" dirty="0"/>
          </a:p>
        </p:txBody>
      </p:sp>
      <p:pic>
        <p:nvPicPr>
          <p:cNvPr id="7" name="Image 1" descr="https://kimi-img.moonshot.cn/pub/slides/slides_tmpl/image/25-08-27-20:02:26-d2nf7kh8bjvh7rlj06sg.png"/>
          <p:cNvPicPr>
            <a:picLocks noChangeAspect="1"/>
          </p:cNvPicPr>
          <p:nvPr/>
        </p:nvPicPr>
        <p:blipFill>
          <a:blip r:embed="rId4"/>
          <a:stretch>
            <a:fillRect/>
          </a:stretch>
        </p:blipFill>
        <p:spPr>
          <a:xfrm>
            <a:off x="8478520" y="4749800"/>
            <a:ext cx="1024890" cy="941705"/>
          </a:xfrm>
          <a:prstGeom prst="rect">
            <a:avLst/>
          </a:prstGeom>
        </p:spPr>
      </p:pic>
      <p:pic>
        <p:nvPicPr>
          <p:cNvPr id="8" name="Image 2" descr="https://kimi-img.moonshot.cn/pub/slides/slides_tmpl/image/25-08-27-20:02:26-d2nf7kh8bjvh7rlj06tg.png"/>
          <p:cNvPicPr>
            <a:picLocks noChangeAspect="1"/>
          </p:cNvPicPr>
          <p:nvPr/>
        </p:nvPicPr>
        <p:blipFill>
          <a:blip r:embed="rId5"/>
          <a:stretch>
            <a:fillRect/>
          </a:stretch>
        </p:blipFill>
        <p:spPr>
          <a:xfrm rot="18240000">
            <a:off x="5381625" y="991870"/>
            <a:ext cx="1428115" cy="1216025"/>
          </a:xfrm>
          <a:prstGeom prst="rect">
            <a:avLst/>
          </a:prstGeom>
        </p:spPr>
      </p:pic>
      <p:pic>
        <p:nvPicPr>
          <p:cNvPr id="10" name="Picture 9">
            <a:extLst>
              <a:ext uri="{FF2B5EF4-FFF2-40B4-BE49-F238E27FC236}">
                <a16:creationId xmlns:a16="http://schemas.microsoft.com/office/drawing/2014/main" id="{9C5467AB-CDDC-4148-9F8A-F260E3FA7F62}"/>
              </a:ext>
            </a:extLst>
          </p:cNvPr>
          <p:cNvPicPr>
            <a:picLocks noChangeAspect="1"/>
          </p:cNvPicPr>
          <p:nvPr/>
        </p:nvPicPr>
        <p:blipFill>
          <a:blip r:embed="rId6"/>
          <a:stretch>
            <a:fillRect/>
          </a:stretch>
        </p:blipFill>
        <p:spPr>
          <a:xfrm>
            <a:off x="840921" y="930911"/>
            <a:ext cx="4373882" cy="538008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07645" y="-123190"/>
            <a:ext cx="12672695" cy="7056755"/>
          </a:xfrm>
          <a:prstGeom prst="rect">
            <a:avLst/>
          </a:prstGeom>
          <a:solidFill>
            <a:srgbClr val="F3EDE2"/>
          </a:solidFill>
          <a:ln/>
        </p:spPr>
      </p:sp>
      <p:sp>
        <p:nvSpPr>
          <p:cNvPr id="3" name="Text 1"/>
          <p:cNvSpPr/>
          <p:nvPr/>
        </p:nvSpPr>
        <p:spPr>
          <a:xfrm>
            <a:off x="-207645" y="-123190"/>
            <a:ext cx="12672695"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sp>
        <p:nvSpPr>
          <p:cNvPr id="4" name="Shape 2"/>
          <p:cNvSpPr/>
          <p:nvPr/>
        </p:nvSpPr>
        <p:spPr>
          <a:xfrm>
            <a:off x="696595" y="2381250"/>
            <a:ext cx="5102225" cy="2997200"/>
          </a:xfrm>
          <a:prstGeom prst="roundRect">
            <a:avLst>
              <a:gd name="adj" fmla="val 4315"/>
            </a:avLst>
          </a:prstGeom>
          <a:solidFill>
            <a:srgbClr val="C4AC83">
              <a:alpha val="9020"/>
            </a:srgbClr>
          </a:solidFill>
          <a:ln/>
        </p:spPr>
      </p:sp>
      <p:sp>
        <p:nvSpPr>
          <p:cNvPr id="5" name="Text 3"/>
          <p:cNvSpPr/>
          <p:nvPr/>
        </p:nvSpPr>
        <p:spPr>
          <a:xfrm>
            <a:off x="696595" y="2381250"/>
            <a:ext cx="5102225" cy="2997200"/>
          </a:xfrm>
          <a:prstGeom prst="rect">
            <a:avLst/>
          </a:prstGeom>
          <a:noFill/>
          <a:ln/>
        </p:spPr>
        <p:txBody>
          <a:bodyPr wrap="square" lIns="41148" tIns="82296" rIns="82296" bIns="41148" rtlCol="0" anchor="ctr"/>
          <a:lstStyle/>
          <a:p>
            <a:pPr marL="0" indent="0">
              <a:lnSpc>
                <a:spcPct val="100000"/>
              </a:lnSpc>
              <a:buNone/>
            </a:pPr>
            <a:endParaRPr lang="en-US" sz="1600" dirty="0"/>
          </a:p>
        </p:txBody>
      </p:sp>
      <p:pic>
        <p:nvPicPr>
          <p:cNvPr id="7" name="Image 1" descr="https://kimi-img.moonshot.cn/pub/slides/slides_tmpl/image/25-08-27-20:02:31-d2nf7lp8bjvh7rlj075g.png"/>
          <p:cNvPicPr>
            <a:picLocks noChangeAspect="1"/>
          </p:cNvPicPr>
          <p:nvPr/>
        </p:nvPicPr>
        <p:blipFill>
          <a:blip r:embed="rId3"/>
          <a:srcRect l="5" r="5"/>
          <a:stretch/>
        </p:blipFill>
        <p:spPr>
          <a:xfrm>
            <a:off x="-314960" y="-186055"/>
            <a:ext cx="4848225" cy="6858000"/>
          </a:xfrm>
          <a:prstGeom prst="rect">
            <a:avLst/>
          </a:prstGeom>
        </p:spPr>
      </p:pic>
      <p:sp>
        <p:nvSpPr>
          <p:cNvPr id="8" name="Text 4"/>
          <p:cNvSpPr/>
          <p:nvPr/>
        </p:nvSpPr>
        <p:spPr>
          <a:xfrm>
            <a:off x="1061720" y="466725"/>
            <a:ext cx="5913120" cy="584775"/>
          </a:xfrm>
          <a:prstGeom prst="rect">
            <a:avLst/>
          </a:prstGeom>
          <a:noFill/>
          <a:ln/>
        </p:spPr>
        <p:txBody>
          <a:bodyPr wrap="square" lIns="91440" tIns="45720" rIns="91440" bIns="45720" rtlCol="0" anchor="t">
            <a:spAutoFit/>
          </a:bodyPr>
          <a:lstStyle/>
          <a:p>
            <a:pPr marL="0" indent="0" algn="l">
              <a:lnSpc>
                <a:spcPct val="100000"/>
              </a:lnSpc>
              <a:buNone/>
            </a:pPr>
            <a:r>
              <a:rPr lang="en-US" sz="3200" b="1">
                <a:gradFill flip="none" rotWithShape="0">
                  <a:gsLst>
                    <a:gs pos="0">
                      <a:srgbClr val="330867"/>
                    </a:gs>
                    <a:gs pos="100000">
                      <a:srgbClr val="30CFD0"/>
                    </a:gs>
                  </a:gsLst>
                  <a:lin ang="8220000" scaled="1"/>
                </a:gradFill>
                <a:latin typeface="MiSans" pitchFamily="34" charset="0"/>
                <a:ea typeface="MiSans" pitchFamily="34" charset="-122"/>
                <a:cs typeface="MiSans" pitchFamily="34" charset="-120"/>
              </a:rPr>
              <a:t>Áo thêu </a:t>
            </a:r>
            <a:r>
              <a:rPr lang="en-US" sz="3200" b="1" dirty="0">
                <a:gradFill flip="none" rotWithShape="0">
                  <a:gsLst>
                    <a:gs pos="0">
                      <a:srgbClr val="330867"/>
                    </a:gs>
                    <a:gs pos="100000">
                      <a:srgbClr val="30CFD0"/>
                    </a:gs>
                  </a:gsLst>
                  <a:lin ang="8220000" scaled="1"/>
                </a:gradFill>
                <a:latin typeface="MiSans" pitchFamily="34" charset="0"/>
                <a:ea typeface="MiSans" pitchFamily="34" charset="-122"/>
                <a:cs typeface="MiSans" pitchFamily="34" charset="-120"/>
              </a:rPr>
              <a:t>hoa </a:t>
            </a:r>
            <a:r>
              <a:rPr lang="en-US" sz="3200" b="1">
                <a:gradFill flip="none" rotWithShape="0">
                  <a:gsLst>
                    <a:gs pos="0">
                      <a:srgbClr val="330867"/>
                    </a:gs>
                    <a:gs pos="100000">
                      <a:srgbClr val="30CFD0"/>
                    </a:gs>
                  </a:gsLst>
                  <a:lin ang="8220000" scaled="1"/>
                </a:gradFill>
                <a:latin typeface="MiSans" pitchFamily="34" charset="0"/>
                <a:ea typeface="MiSans" pitchFamily="34" charset="-122"/>
                <a:cs typeface="MiSans" pitchFamily="34" charset="-120"/>
              </a:rPr>
              <a:t>văn đỏ</a:t>
            </a:r>
            <a:endParaRPr lang="en-US" sz="1600" dirty="0"/>
          </a:p>
        </p:txBody>
      </p:sp>
      <p:sp>
        <p:nvSpPr>
          <p:cNvPr id="9" name="Shape 5"/>
          <p:cNvSpPr/>
          <p:nvPr/>
        </p:nvSpPr>
        <p:spPr>
          <a:xfrm>
            <a:off x="1148715" y="1050290"/>
            <a:ext cx="5420995" cy="78105"/>
          </a:xfrm>
          <a:custGeom>
            <a:avLst/>
            <a:gdLst/>
            <a:ahLst/>
            <a:cxnLst/>
            <a:rect l="l" t="t" r="r" b="b"/>
            <a:pathLst>
              <a:path w="5420995" h="78105">
                <a:moveTo>
                  <a:pt x="2370" y="4463"/>
                </a:moveTo>
                <a:cubicBezTo>
                  <a:pt x="0" y="6695"/>
                  <a:pt x="2370" y="11158"/>
                  <a:pt x="4741" y="13389"/>
                </a:cubicBezTo>
                <a:cubicBezTo>
                  <a:pt x="92444" y="55789"/>
                  <a:pt x="234665" y="49095"/>
                  <a:pt x="360294" y="42400"/>
                </a:cubicBezTo>
                <a:cubicBezTo>
                  <a:pt x="400589" y="40168"/>
                  <a:pt x="438515" y="37937"/>
                  <a:pt x="471700" y="37937"/>
                </a:cubicBezTo>
                <a:cubicBezTo>
                  <a:pt x="763253" y="37937"/>
                  <a:pt x="1057177" y="46863"/>
                  <a:pt x="1341619" y="55789"/>
                </a:cubicBezTo>
                <a:cubicBezTo>
                  <a:pt x="1682950" y="64716"/>
                  <a:pt x="1682950" y="64716"/>
                  <a:pt x="1682950" y="64716"/>
                </a:cubicBezTo>
                <a:cubicBezTo>
                  <a:pt x="1943689" y="71410"/>
                  <a:pt x="2209168" y="69179"/>
                  <a:pt x="2465166" y="69179"/>
                </a:cubicBezTo>
                <a:cubicBezTo>
                  <a:pt x="2766201" y="66947"/>
                  <a:pt x="3074347" y="64716"/>
                  <a:pt x="3380122" y="75873"/>
                </a:cubicBezTo>
                <a:cubicBezTo>
                  <a:pt x="3600565" y="82568"/>
                  <a:pt x="3825748" y="80337"/>
                  <a:pt x="4043820" y="78105"/>
                </a:cubicBezTo>
                <a:cubicBezTo>
                  <a:pt x="4193153" y="75873"/>
                  <a:pt x="4347226" y="75873"/>
                  <a:pt x="4498928" y="75873"/>
                </a:cubicBezTo>
                <a:cubicBezTo>
                  <a:pt x="4596113" y="78105"/>
                  <a:pt x="4693297" y="73642"/>
                  <a:pt x="4788111" y="69179"/>
                </a:cubicBezTo>
                <a:cubicBezTo>
                  <a:pt x="4913740" y="62484"/>
                  <a:pt x="5044109" y="58021"/>
                  <a:pt x="5172108" y="64716"/>
                </a:cubicBezTo>
                <a:cubicBezTo>
                  <a:pt x="5193441" y="64716"/>
                  <a:pt x="5214774" y="66947"/>
                  <a:pt x="5238478" y="69179"/>
                </a:cubicBezTo>
                <a:cubicBezTo>
                  <a:pt x="5300107" y="75873"/>
                  <a:pt x="5371218" y="84800"/>
                  <a:pt x="5418625" y="62484"/>
                </a:cubicBezTo>
                <a:cubicBezTo>
                  <a:pt x="5420995" y="62484"/>
                  <a:pt x="5423365" y="58021"/>
                  <a:pt x="5420995" y="53558"/>
                </a:cubicBezTo>
                <a:cubicBezTo>
                  <a:pt x="5418625" y="51326"/>
                  <a:pt x="5416254" y="49095"/>
                  <a:pt x="5411514" y="51326"/>
                </a:cubicBezTo>
                <a:cubicBezTo>
                  <a:pt x="5368847" y="71410"/>
                  <a:pt x="5300107" y="62484"/>
                  <a:pt x="5238478" y="55789"/>
                </a:cubicBezTo>
                <a:cubicBezTo>
                  <a:pt x="5214774" y="53558"/>
                  <a:pt x="5193441" y="51326"/>
                  <a:pt x="5174478" y="51326"/>
                </a:cubicBezTo>
                <a:cubicBezTo>
                  <a:pt x="5044109" y="44631"/>
                  <a:pt x="4913740" y="49095"/>
                  <a:pt x="4788111" y="55789"/>
                </a:cubicBezTo>
                <a:cubicBezTo>
                  <a:pt x="4693297" y="60252"/>
                  <a:pt x="4593742" y="64716"/>
                  <a:pt x="4498928" y="62484"/>
                </a:cubicBezTo>
                <a:cubicBezTo>
                  <a:pt x="4347226" y="62484"/>
                  <a:pt x="4193153" y="62484"/>
                  <a:pt x="4043820" y="64716"/>
                </a:cubicBezTo>
                <a:cubicBezTo>
                  <a:pt x="3825748" y="66947"/>
                  <a:pt x="3600565" y="71410"/>
                  <a:pt x="3380122" y="62484"/>
                </a:cubicBezTo>
                <a:cubicBezTo>
                  <a:pt x="3074347" y="51326"/>
                  <a:pt x="2766201" y="53558"/>
                  <a:pt x="2465166" y="55789"/>
                </a:cubicBezTo>
                <a:cubicBezTo>
                  <a:pt x="2209168" y="55789"/>
                  <a:pt x="1943689" y="58021"/>
                  <a:pt x="1682950" y="51326"/>
                </a:cubicBezTo>
                <a:cubicBezTo>
                  <a:pt x="1343990" y="42400"/>
                  <a:pt x="1343990" y="42400"/>
                  <a:pt x="1343990" y="42400"/>
                </a:cubicBezTo>
                <a:cubicBezTo>
                  <a:pt x="1057177" y="33474"/>
                  <a:pt x="763253" y="24547"/>
                  <a:pt x="471700" y="24547"/>
                </a:cubicBezTo>
                <a:cubicBezTo>
                  <a:pt x="438515" y="24547"/>
                  <a:pt x="400589" y="26779"/>
                  <a:pt x="360294" y="29010"/>
                </a:cubicBezTo>
                <a:cubicBezTo>
                  <a:pt x="237035" y="35705"/>
                  <a:pt x="94814" y="42400"/>
                  <a:pt x="11852" y="2232"/>
                </a:cubicBezTo>
                <a:cubicBezTo>
                  <a:pt x="9481" y="0"/>
                  <a:pt x="4741" y="0"/>
                  <a:pt x="2370" y="4463"/>
                </a:cubicBezTo>
                <a:close/>
              </a:path>
            </a:pathLst>
          </a:custGeom>
          <a:gradFill flip="none" rotWithShape="1">
            <a:gsLst>
              <a:gs pos="0">
                <a:srgbClr val="5E79B0"/>
              </a:gs>
              <a:gs pos="56000">
                <a:srgbClr val="60D6C2"/>
              </a:gs>
              <a:gs pos="100000">
                <a:srgbClr val="C5B2DE"/>
              </a:gs>
            </a:gsLst>
            <a:lin ang="2700000" scaled="1"/>
          </a:gradFill>
          <a:ln/>
        </p:spPr>
      </p:sp>
      <p:sp>
        <p:nvSpPr>
          <p:cNvPr id="10" name="Text 6"/>
          <p:cNvSpPr/>
          <p:nvPr/>
        </p:nvSpPr>
        <p:spPr>
          <a:xfrm>
            <a:off x="1148715" y="1050290"/>
            <a:ext cx="5420995" cy="78105"/>
          </a:xfrm>
          <a:prstGeom prst="rect">
            <a:avLst/>
          </a:prstGeom>
          <a:noFill/>
          <a:ln/>
        </p:spPr>
        <p:txBody>
          <a:bodyPr wrap="square" lIns="34290" tIns="68580" rIns="68580" bIns="34290" rtlCol="0" anchor="t"/>
          <a:lstStyle/>
          <a:p>
            <a:pPr marL="0" indent="0">
              <a:lnSpc>
                <a:spcPct val="100000"/>
              </a:lnSpc>
              <a:buNone/>
            </a:pPr>
            <a:endParaRPr lang="en-US" sz="1600" dirty="0"/>
          </a:p>
        </p:txBody>
      </p:sp>
      <p:sp>
        <p:nvSpPr>
          <p:cNvPr id="11" name="Shape 7"/>
          <p:cNvSpPr/>
          <p:nvPr/>
        </p:nvSpPr>
        <p:spPr>
          <a:xfrm rot="2160000">
            <a:off x="372745" y="587375"/>
            <a:ext cx="853440" cy="321310"/>
          </a:xfrm>
          <a:custGeom>
            <a:avLst/>
            <a:gdLst/>
            <a:ahLst/>
            <a:cxnLst/>
            <a:rect l="l" t="t" r="r" b="b"/>
            <a:pathLst>
              <a:path w="853440" h="321310">
                <a:moveTo>
                  <a:pt x="65948" y="176329"/>
                </a:moveTo>
                <a:cubicBezTo>
                  <a:pt x="58189" y="160655"/>
                  <a:pt x="34913" y="160655"/>
                  <a:pt x="15517" y="152818"/>
                </a:cubicBezTo>
                <a:cubicBezTo>
                  <a:pt x="0" y="133226"/>
                  <a:pt x="15517" y="105797"/>
                  <a:pt x="23276" y="74450"/>
                </a:cubicBezTo>
                <a:cubicBezTo>
                  <a:pt x="31034" y="54858"/>
                  <a:pt x="34913" y="19592"/>
                  <a:pt x="46551" y="3918"/>
                </a:cubicBezTo>
                <a:cubicBezTo>
                  <a:pt x="58189" y="0"/>
                  <a:pt x="73706" y="3918"/>
                  <a:pt x="93103" y="7837"/>
                </a:cubicBezTo>
                <a:cubicBezTo>
                  <a:pt x="100861" y="15674"/>
                  <a:pt x="100861" y="0"/>
                  <a:pt x="112499" y="3918"/>
                </a:cubicBezTo>
                <a:cubicBezTo>
                  <a:pt x="236636" y="31347"/>
                  <a:pt x="372410" y="74450"/>
                  <a:pt x="500426" y="101879"/>
                </a:cubicBezTo>
                <a:cubicBezTo>
                  <a:pt x="546977" y="113634"/>
                  <a:pt x="589649" y="125389"/>
                  <a:pt x="643959" y="137145"/>
                </a:cubicBezTo>
                <a:cubicBezTo>
                  <a:pt x="655597" y="141063"/>
                  <a:pt x="674993" y="141063"/>
                  <a:pt x="686631" y="144981"/>
                </a:cubicBezTo>
                <a:cubicBezTo>
                  <a:pt x="698269" y="148900"/>
                  <a:pt x="713786" y="164573"/>
                  <a:pt x="729303" y="176329"/>
                </a:cubicBezTo>
                <a:cubicBezTo>
                  <a:pt x="768096" y="207676"/>
                  <a:pt x="822406" y="242942"/>
                  <a:pt x="853440" y="266452"/>
                </a:cubicBezTo>
                <a:cubicBezTo>
                  <a:pt x="853440" y="266452"/>
                  <a:pt x="853440" y="274289"/>
                  <a:pt x="849561" y="278207"/>
                </a:cubicBezTo>
                <a:cubicBezTo>
                  <a:pt x="845681" y="286044"/>
                  <a:pt x="818527" y="286044"/>
                  <a:pt x="803009" y="289963"/>
                </a:cubicBezTo>
                <a:cubicBezTo>
                  <a:pt x="764217" y="293881"/>
                  <a:pt x="740941" y="301718"/>
                  <a:pt x="702148" y="313473"/>
                </a:cubicBezTo>
                <a:cubicBezTo>
                  <a:pt x="686631" y="317392"/>
                  <a:pt x="663356" y="325228"/>
                  <a:pt x="651718" y="321310"/>
                </a:cubicBezTo>
                <a:cubicBezTo>
                  <a:pt x="620684" y="321310"/>
                  <a:pt x="574132" y="297800"/>
                  <a:pt x="539219" y="289963"/>
                </a:cubicBezTo>
                <a:cubicBezTo>
                  <a:pt x="384048" y="250779"/>
                  <a:pt x="217239" y="203758"/>
                  <a:pt x="65948" y="176329"/>
                </a:cubicBezTo>
                <a:close/>
                <a:moveTo>
                  <a:pt x="659476" y="305636"/>
                </a:moveTo>
                <a:cubicBezTo>
                  <a:pt x="694390" y="301718"/>
                  <a:pt x="729303" y="289963"/>
                  <a:pt x="768096" y="282126"/>
                </a:cubicBezTo>
                <a:cubicBezTo>
                  <a:pt x="768096" y="262534"/>
                  <a:pt x="771975" y="242942"/>
                  <a:pt x="779734" y="227268"/>
                </a:cubicBezTo>
                <a:cubicBezTo>
                  <a:pt x="748700" y="207676"/>
                  <a:pt x="721545" y="188084"/>
                  <a:pt x="690511" y="164573"/>
                </a:cubicBezTo>
                <a:cubicBezTo>
                  <a:pt x="682752" y="168492"/>
                  <a:pt x="674993" y="172410"/>
                  <a:pt x="671114" y="184165"/>
                </a:cubicBezTo>
                <a:cubicBezTo>
                  <a:pt x="671114" y="195921"/>
                  <a:pt x="690511" y="195921"/>
                  <a:pt x="690511" y="207676"/>
                </a:cubicBezTo>
                <a:cubicBezTo>
                  <a:pt x="682752" y="223350"/>
                  <a:pt x="659476" y="211594"/>
                  <a:pt x="659476" y="239023"/>
                </a:cubicBezTo>
                <a:cubicBezTo>
                  <a:pt x="659476" y="250779"/>
                  <a:pt x="678873" y="246860"/>
                  <a:pt x="682752" y="258615"/>
                </a:cubicBezTo>
                <a:cubicBezTo>
                  <a:pt x="663356" y="266452"/>
                  <a:pt x="640080" y="278207"/>
                  <a:pt x="651718" y="301718"/>
                </a:cubicBezTo>
                <a:cubicBezTo>
                  <a:pt x="655597" y="305636"/>
                  <a:pt x="659476" y="305636"/>
                  <a:pt x="659476" y="305636"/>
                </a:cubicBezTo>
                <a:close/>
                <a:moveTo>
                  <a:pt x="643959" y="258615"/>
                </a:moveTo>
                <a:cubicBezTo>
                  <a:pt x="488788" y="215513"/>
                  <a:pt x="325859" y="176329"/>
                  <a:pt x="186205" y="144981"/>
                </a:cubicBezTo>
                <a:cubicBezTo>
                  <a:pt x="170688" y="192002"/>
                  <a:pt x="197843" y="192002"/>
                  <a:pt x="244394" y="203758"/>
                </a:cubicBezTo>
                <a:cubicBezTo>
                  <a:pt x="384048" y="239023"/>
                  <a:pt x="492668" y="266452"/>
                  <a:pt x="636201" y="301718"/>
                </a:cubicBezTo>
                <a:cubicBezTo>
                  <a:pt x="640080" y="301718"/>
                  <a:pt x="640080" y="301718"/>
                  <a:pt x="640080" y="301718"/>
                </a:cubicBezTo>
                <a:cubicBezTo>
                  <a:pt x="624563" y="289963"/>
                  <a:pt x="643959" y="266452"/>
                  <a:pt x="643959" y="258615"/>
                </a:cubicBezTo>
                <a:close/>
                <a:moveTo>
                  <a:pt x="667235" y="156737"/>
                </a:moveTo>
                <a:cubicBezTo>
                  <a:pt x="508185" y="121471"/>
                  <a:pt x="360772" y="82287"/>
                  <a:pt x="221119" y="39184"/>
                </a:cubicBezTo>
                <a:cubicBezTo>
                  <a:pt x="217239" y="54858"/>
                  <a:pt x="209481" y="66613"/>
                  <a:pt x="205601" y="82287"/>
                </a:cubicBezTo>
                <a:cubicBezTo>
                  <a:pt x="376289" y="137145"/>
                  <a:pt x="500426" y="164573"/>
                  <a:pt x="659476" y="199839"/>
                </a:cubicBezTo>
                <a:cubicBezTo>
                  <a:pt x="663356" y="199839"/>
                  <a:pt x="663356" y="199839"/>
                  <a:pt x="663356" y="199839"/>
                </a:cubicBezTo>
                <a:cubicBezTo>
                  <a:pt x="643959" y="188084"/>
                  <a:pt x="671114" y="160655"/>
                  <a:pt x="667235" y="156737"/>
                </a:cubicBezTo>
                <a:close/>
                <a:moveTo>
                  <a:pt x="647839" y="207676"/>
                </a:moveTo>
                <a:cubicBezTo>
                  <a:pt x="504305" y="180247"/>
                  <a:pt x="337497" y="133226"/>
                  <a:pt x="201722" y="94042"/>
                </a:cubicBezTo>
                <a:cubicBezTo>
                  <a:pt x="190084" y="105797"/>
                  <a:pt x="190084" y="125389"/>
                  <a:pt x="186205" y="133226"/>
                </a:cubicBezTo>
                <a:cubicBezTo>
                  <a:pt x="333617" y="168492"/>
                  <a:pt x="504305" y="211594"/>
                  <a:pt x="643959" y="246860"/>
                </a:cubicBezTo>
                <a:cubicBezTo>
                  <a:pt x="643959" y="235105"/>
                  <a:pt x="643959" y="219431"/>
                  <a:pt x="655597" y="211594"/>
                </a:cubicBezTo>
                <a:cubicBezTo>
                  <a:pt x="651718" y="211594"/>
                  <a:pt x="651718" y="207676"/>
                  <a:pt x="647839" y="207676"/>
                </a:cubicBezTo>
                <a:close/>
                <a:moveTo>
                  <a:pt x="170688" y="176329"/>
                </a:moveTo>
                <a:cubicBezTo>
                  <a:pt x="162929" y="137145"/>
                  <a:pt x="186205" y="78368"/>
                  <a:pt x="205601" y="35266"/>
                </a:cubicBezTo>
                <a:cubicBezTo>
                  <a:pt x="174567" y="27429"/>
                  <a:pt x="151292" y="23510"/>
                  <a:pt x="124137" y="19592"/>
                </a:cubicBezTo>
                <a:cubicBezTo>
                  <a:pt x="124137" y="27429"/>
                  <a:pt x="112499" y="58776"/>
                  <a:pt x="104740" y="39184"/>
                </a:cubicBezTo>
                <a:cubicBezTo>
                  <a:pt x="96982" y="54858"/>
                  <a:pt x="93103" y="66613"/>
                  <a:pt x="89223" y="82287"/>
                </a:cubicBezTo>
                <a:cubicBezTo>
                  <a:pt x="81465" y="105797"/>
                  <a:pt x="69827" y="148900"/>
                  <a:pt x="81465" y="160655"/>
                </a:cubicBezTo>
                <a:cubicBezTo>
                  <a:pt x="73706" y="156737"/>
                  <a:pt x="81465" y="137145"/>
                  <a:pt x="89223" y="137145"/>
                </a:cubicBezTo>
                <a:cubicBezTo>
                  <a:pt x="96982" y="141063"/>
                  <a:pt x="93103" y="164573"/>
                  <a:pt x="85344" y="164573"/>
                </a:cubicBezTo>
                <a:cubicBezTo>
                  <a:pt x="100861" y="168492"/>
                  <a:pt x="128016" y="176329"/>
                  <a:pt x="151292" y="180247"/>
                </a:cubicBezTo>
                <a:cubicBezTo>
                  <a:pt x="151292" y="172410"/>
                  <a:pt x="143533" y="160655"/>
                  <a:pt x="155171" y="156737"/>
                </a:cubicBezTo>
                <a:cubicBezTo>
                  <a:pt x="155171" y="156737"/>
                  <a:pt x="159050" y="156737"/>
                  <a:pt x="162929" y="156737"/>
                </a:cubicBezTo>
                <a:cubicBezTo>
                  <a:pt x="162929" y="168492"/>
                  <a:pt x="159050" y="180247"/>
                  <a:pt x="162929" y="180247"/>
                </a:cubicBezTo>
                <a:cubicBezTo>
                  <a:pt x="166809" y="184165"/>
                  <a:pt x="170688" y="184165"/>
                  <a:pt x="170688" y="176329"/>
                </a:cubicBezTo>
                <a:close/>
                <a:moveTo>
                  <a:pt x="93103" y="27429"/>
                </a:moveTo>
                <a:cubicBezTo>
                  <a:pt x="85344" y="19592"/>
                  <a:pt x="73706" y="19592"/>
                  <a:pt x="58189" y="19592"/>
                </a:cubicBezTo>
                <a:cubicBezTo>
                  <a:pt x="50431" y="58776"/>
                  <a:pt x="27155" y="97960"/>
                  <a:pt x="27155" y="141063"/>
                </a:cubicBezTo>
                <a:cubicBezTo>
                  <a:pt x="31034" y="148900"/>
                  <a:pt x="50431" y="148900"/>
                  <a:pt x="58189" y="152818"/>
                </a:cubicBezTo>
                <a:cubicBezTo>
                  <a:pt x="65948" y="109716"/>
                  <a:pt x="77585" y="74450"/>
                  <a:pt x="93103" y="27429"/>
                </a:cubicBezTo>
                <a:close/>
              </a:path>
            </a:pathLst>
          </a:custGeom>
          <a:gradFill flip="none" rotWithShape="1">
            <a:gsLst>
              <a:gs pos="0">
                <a:srgbClr val="5E79B0"/>
              </a:gs>
              <a:gs pos="56000">
                <a:srgbClr val="60D6C2"/>
              </a:gs>
              <a:gs pos="100000">
                <a:srgbClr val="C5B2DE"/>
              </a:gs>
            </a:gsLst>
            <a:lin ang="2700000" scaled="1"/>
          </a:gradFill>
          <a:ln/>
        </p:spPr>
      </p:sp>
      <p:sp>
        <p:nvSpPr>
          <p:cNvPr id="12" name="Text 8"/>
          <p:cNvSpPr/>
          <p:nvPr/>
        </p:nvSpPr>
        <p:spPr>
          <a:xfrm rot="2160000">
            <a:off x="372745" y="587375"/>
            <a:ext cx="853440" cy="321310"/>
          </a:xfrm>
          <a:prstGeom prst="rect">
            <a:avLst/>
          </a:prstGeom>
          <a:noFill/>
          <a:ln/>
        </p:spPr>
        <p:txBody>
          <a:bodyPr wrap="square" lIns="45720" tIns="91440" rIns="91440" bIns="45720" rtlCol="0" anchor="t"/>
          <a:lstStyle/>
          <a:p>
            <a:pPr marL="0" indent="0">
              <a:lnSpc>
                <a:spcPct val="100000"/>
              </a:lnSpc>
              <a:buNone/>
            </a:pPr>
            <a:endParaRPr lang="en-US" sz="1600" dirty="0"/>
          </a:p>
        </p:txBody>
      </p:sp>
      <p:sp>
        <p:nvSpPr>
          <p:cNvPr id="13" name="Text 9"/>
          <p:cNvSpPr/>
          <p:nvPr/>
        </p:nvSpPr>
        <p:spPr>
          <a:xfrm>
            <a:off x="360045" y="2097097"/>
            <a:ext cx="4064000" cy="400110"/>
          </a:xfrm>
          <a:prstGeom prst="rect">
            <a:avLst/>
          </a:prstGeom>
          <a:noFill/>
          <a:ln/>
        </p:spPr>
        <p:txBody>
          <a:bodyPr wrap="square" lIns="91440" tIns="45720" rIns="91440" bIns="45720" rtlCol="0" anchor="ctr">
            <a:spAutoFit/>
          </a:bodyPr>
          <a:lstStyle/>
          <a:p>
            <a:pPr marL="0" indent="0" algn="l">
              <a:lnSpc>
                <a:spcPct val="100000"/>
              </a:lnSpc>
              <a:buNone/>
            </a:pPr>
            <a:r>
              <a:rPr lang="en-US" sz="2000" b="1">
                <a:solidFill>
                  <a:srgbClr val="000000"/>
                </a:solidFill>
                <a:latin typeface="MiSans" pitchFamily="34" charset="0"/>
                <a:ea typeface="MiSans" pitchFamily="34" charset="-122"/>
                <a:cs typeface="MiSans" pitchFamily="34" charset="-120"/>
              </a:rPr>
              <a:t>Đặc trưng</a:t>
            </a:r>
            <a:endParaRPr lang="en-US" sz="1600" dirty="0"/>
          </a:p>
        </p:txBody>
      </p:sp>
      <p:sp>
        <p:nvSpPr>
          <p:cNvPr id="14" name="Text 10"/>
          <p:cNvSpPr/>
          <p:nvPr/>
        </p:nvSpPr>
        <p:spPr>
          <a:xfrm>
            <a:off x="1061720" y="3019425"/>
            <a:ext cx="4198620" cy="2146613"/>
          </a:xfrm>
          <a:prstGeom prst="rect">
            <a:avLst/>
          </a:prstGeom>
          <a:noFill/>
          <a:ln/>
        </p:spPr>
        <p:txBody>
          <a:bodyPr wrap="square" lIns="91440" tIns="45720" rIns="91440" bIns="45720" rtlCol="0" anchor="t">
            <a:spAutoFit/>
          </a:bodyPr>
          <a:lstStyle/>
          <a:p>
            <a:pPr marL="0" marR="0">
              <a:lnSpc>
                <a:spcPct val="107000"/>
              </a:lnSpc>
              <a:spcBef>
                <a:spcPts val="0"/>
              </a:spcBef>
              <a:spcAft>
                <a:spcPts val="0"/>
              </a:spcAft>
            </a:pPr>
            <a:r>
              <a:rPr lang="nl-NL" sz="1800">
                <a:effectLst/>
                <a:latin typeface="Times New Roman" panose="02020603050405020304" pitchFamily="18" charset="0"/>
                <a:ea typeface="Times New Roman" panose="02020603050405020304" pitchFamily="18" charset="0"/>
                <a:cs typeface="Times New Roman" panose="02020603050405020304" pitchFamily="18" charset="0"/>
              </a:rPr>
              <a:t>- Nữ: Áo nẹp ngực to bản, thêu hoạ tiết, quần ngắn, trang trí sinh động.</a:t>
            </a:r>
            <a:endParaRPr lang="vi-VN" sz="180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nl-NL" sz="1800">
                <a:effectLst/>
                <a:latin typeface="Times New Roman" panose="02020603050405020304" pitchFamily="18" charset="0"/>
                <a:ea typeface="Times New Roman" panose="02020603050405020304" pitchFamily="18" charset="0"/>
                <a:cs typeface="Times New Roman" panose="02020603050405020304" pitchFamily="18" charset="0"/>
              </a:rPr>
              <a:t>Yếm, xà cạp, thắt lưng, khăn đội màu đỏ tươi.</a:t>
            </a:r>
          </a:p>
          <a:p>
            <a:pPr marL="0" marR="0">
              <a:lnSpc>
                <a:spcPct val="107000"/>
              </a:lnSpc>
              <a:spcBef>
                <a:spcPts val="0"/>
              </a:spcBef>
              <a:spcAft>
                <a:spcPts val="0"/>
              </a:spcAft>
            </a:pPr>
            <a:r>
              <a:rPr lang="nl-NL" sz="1800">
                <a:effectLst/>
                <a:latin typeface="Times New Roman" panose="02020603050405020304" pitchFamily="18" charset="0"/>
                <a:ea typeface="Times New Roman" panose="02020603050405020304" pitchFamily="18" charset="0"/>
              </a:rPr>
              <a:t>- Nam: Áo xẻ ngưc, cài khuy, nẹp áo và ống tay ghép thổ cẩm. Đầu vấn khăn, đội mũ nồi</a:t>
            </a:r>
            <a:endParaRPr lang="vi-VN"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5" name="Text 11"/>
          <p:cNvSpPr/>
          <p:nvPr/>
        </p:nvSpPr>
        <p:spPr>
          <a:xfrm>
            <a:off x="6223000" y="4298950"/>
            <a:ext cx="4064000" cy="306784"/>
          </a:xfrm>
          <a:prstGeom prst="rect">
            <a:avLst/>
          </a:prstGeom>
          <a:noFill/>
          <a:ln/>
        </p:spPr>
        <p:txBody>
          <a:bodyPr wrap="square" lIns="91440" tIns="45720" rIns="91440" bIns="45720" rtlCol="0" anchor="ctr">
            <a:spAutoFit/>
          </a:bodyPr>
          <a:lstStyle/>
          <a:p>
            <a:pPr marL="0" indent="0" algn="l">
              <a:lnSpc>
                <a:spcPct val="100000"/>
              </a:lnSpc>
              <a:buNone/>
            </a:pPr>
            <a:r>
              <a:rPr lang="en-US" sz="2000" b="1" dirty="0">
                <a:solidFill>
                  <a:srgbClr val="000000"/>
                </a:solidFill>
                <a:latin typeface="MiSans" pitchFamily="34" charset="0"/>
                <a:ea typeface="MiSans" pitchFamily="34" charset="-122"/>
                <a:cs typeface="MiSans" pitchFamily="34" charset="-120"/>
              </a:rPr>
              <a:t>Ý nghĩa màu đỏ</a:t>
            </a:r>
            <a:endParaRPr lang="en-US" sz="1600" dirty="0"/>
          </a:p>
        </p:txBody>
      </p:sp>
      <p:sp>
        <p:nvSpPr>
          <p:cNvPr id="16" name="Text 12"/>
          <p:cNvSpPr/>
          <p:nvPr/>
        </p:nvSpPr>
        <p:spPr>
          <a:xfrm>
            <a:off x="6223000" y="4697730"/>
            <a:ext cx="5489575" cy="950913"/>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404040"/>
                </a:solidFill>
                <a:latin typeface="MiSans" pitchFamily="34" charset="0"/>
                <a:ea typeface="MiSans" pitchFamily="34" charset="-122"/>
                <a:cs typeface="MiSans" pitchFamily="34" charset="-120"/>
              </a:rPr>
              <a:t>Màu đỏ trong trang phục Dao Đỏ tượng trưng cho may mắn, sức sống và sự thịnh vượng, thể hiện niềm tin và khát vọng của người Dao Đỏ về một cuộc sống tốt đẹp.</a:t>
            </a:r>
            <a:endParaRPr lang="en-US" sz="1600" dirty="0"/>
          </a:p>
        </p:txBody>
      </p:sp>
      <p:pic>
        <p:nvPicPr>
          <p:cNvPr id="18" name="Picture 17">
            <a:extLst>
              <a:ext uri="{FF2B5EF4-FFF2-40B4-BE49-F238E27FC236}">
                <a16:creationId xmlns:a16="http://schemas.microsoft.com/office/drawing/2014/main" id="{9ADB604F-8EFB-4921-AC2B-CC319C2BFFD3}"/>
              </a:ext>
            </a:extLst>
          </p:cNvPr>
          <p:cNvPicPr>
            <a:picLocks noChangeAspect="1"/>
          </p:cNvPicPr>
          <p:nvPr/>
        </p:nvPicPr>
        <p:blipFill>
          <a:blip r:embed="rId4"/>
          <a:stretch>
            <a:fillRect/>
          </a:stretch>
        </p:blipFill>
        <p:spPr>
          <a:xfrm>
            <a:off x="6899534" y="0"/>
            <a:ext cx="4996055" cy="39380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07645" y="-123190"/>
            <a:ext cx="12672695" cy="7056755"/>
          </a:xfrm>
          <a:prstGeom prst="rect">
            <a:avLst/>
          </a:prstGeom>
          <a:solidFill>
            <a:srgbClr val="F3EFEC"/>
          </a:solidFill>
          <a:ln/>
        </p:spPr>
      </p:sp>
      <p:sp>
        <p:nvSpPr>
          <p:cNvPr id="3" name="Text 1"/>
          <p:cNvSpPr/>
          <p:nvPr/>
        </p:nvSpPr>
        <p:spPr>
          <a:xfrm>
            <a:off x="-207645" y="-123190"/>
            <a:ext cx="12672695"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8-27-20:02:30-d2nf7lh8bjvh7rlj071g.png"/>
          <p:cNvPicPr>
            <a:picLocks noChangeAspect="1"/>
          </p:cNvPicPr>
          <p:nvPr/>
        </p:nvPicPr>
        <p:blipFill>
          <a:blip r:embed="rId3"/>
          <a:srcRect t="2" b="2"/>
          <a:stretch/>
        </p:blipFill>
        <p:spPr>
          <a:xfrm>
            <a:off x="-943610" y="-840740"/>
            <a:ext cx="15153005" cy="8491855"/>
          </a:xfrm>
          <a:prstGeom prst="rect">
            <a:avLst/>
          </a:prstGeom>
        </p:spPr>
      </p:pic>
      <p:sp>
        <p:nvSpPr>
          <p:cNvPr id="5" name="Text 2"/>
          <p:cNvSpPr/>
          <p:nvPr/>
        </p:nvSpPr>
        <p:spPr>
          <a:xfrm>
            <a:off x="1061720" y="466725"/>
            <a:ext cx="5913120" cy="944761"/>
          </a:xfrm>
          <a:prstGeom prst="rect">
            <a:avLst/>
          </a:prstGeom>
          <a:noFill/>
          <a:ln/>
        </p:spPr>
        <p:txBody>
          <a:bodyPr wrap="square" lIns="91440" tIns="45720" rIns="91440" bIns="45720" rtlCol="0" anchor="t">
            <a:spAutoFit/>
          </a:bodyPr>
          <a:lstStyle/>
          <a:p>
            <a:pPr marL="0" indent="0" algn="l">
              <a:lnSpc>
                <a:spcPct val="100000"/>
              </a:lnSpc>
              <a:buNone/>
            </a:pPr>
            <a:r>
              <a:rPr lang="en-US" sz="3200" b="1" dirty="0">
                <a:gradFill flip="none" rotWithShape="0">
                  <a:gsLst>
                    <a:gs pos="0">
                      <a:srgbClr val="03BEC1"/>
                    </a:gs>
                    <a:gs pos="50000">
                      <a:srgbClr val="3474CB"/>
                    </a:gs>
                    <a:gs pos="100000">
                      <a:srgbClr val="8E52DF"/>
                    </a:gs>
                  </a:gsLst>
                  <a:lin ang="5400000" scaled="1"/>
                </a:gradFill>
                <a:latin typeface="MiSans" pitchFamily="34" charset="0"/>
                <a:ea typeface="MiSans" pitchFamily="34" charset="-122"/>
                <a:cs typeface="MiSans" pitchFamily="34" charset="-120"/>
              </a:rPr>
              <a:t>Váy quấn tua rua và mũ piêu đỏ rực</a:t>
            </a:r>
            <a:endParaRPr lang="en-US" sz="1600" dirty="0"/>
          </a:p>
        </p:txBody>
      </p:sp>
      <p:sp>
        <p:nvSpPr>
          <p:cNvPr id="6" name="Shape 3"/>
          <p:cNvSpPr/>
          <p:nvPr/>
        </p:nvSpPr>
        <p:spPr>
          <a:xfrm>
            <a:off x="1148715" y="1050290"/>
            <a:ext cx="5420995" cy="78105"/>
          </a:xfrm>
          <a:custGeom>
            <a:avLst/>
            <a:gdLst/>
            <a:ahLst/>
            <a:cxnLst/>
            <a:rect l="l" t="t" r="r" b="b"/>
            <a:pathLst>
              <a:path w="5420995" h="78105">
                <a:moveTo>
                  <a:pt x="2370" y="4463"/>
                </a:moveTo>
                <a:cubicBezTo>
                  <a:pt x="0" y="6695"/>
                  <a:pt x="2370" y="11158"/>
                  <a:pt x="4741" y="13389"/>
                </a:cubicBezTo>
                <a:cubicBezTo>
                  <a:pt x="92444" y="55789"/>
                  <a:pt x="234665" y="49095"/>
                  <a:pt x="360294" y="42400"/>
                </a:cubicBezTo>
                <a:cubicBezTo>
                  <a:pt x="400589" y="40168"/>
                  <a:pt x="438515" y="37937"/>
                  <a:pt x="471700" y="37937"/>
                </a:cubicBezTo>
                <a:cubicBezTo>
                  <a:pt x="763253" y="37937"/>
                  <a:pt x="1057177" y="46863"/>
                  <a:pt x="1341619" y="55789"/>
                </a:cubicBezTo>
                <a:cubicBezTo>
                  <a:pt x="1682950" y="64716"/>
                  <a:pt x="1682950" y="64716"/>
                  <a:pt x="1682950" y="64716"/>
                </a:cubicBezTo>
                <a:cubicBezTo>
                  <a:pt x="1943689" y="71410"/>
                  <a:pt x="2209168" y="69179"/>
                  <a:pt x="2465166" y="69179"/>
                </a:cubicBezTo>
                <a:cubicBezTo>
                  <a:pt x="2766201" y="66947"/>
                  <a:pt x="3074347" y="64716"/>
                  <a:pt x="3380122" y="75873"/>
                </a:cubicBezTo>
                <a:cubicBezTo>
                  <a:pt x="3600565" y="82568"/>
                  <a:pt x="3825748" y="80337"/>
                  <a:pt x="4043820" y="78105"/>
                </a:cubicBezTo>
                <a:cubicBezTo>
                  <a:pt x="4193153" y="75873"/>
                  <a:pt x="4347226" y="75873"/>
                  <a:pt x="4498928" y="75873"/>
                </a:cubicBezTo>
                <a:cubicBezTo>
                  <a:pt x="4596113" y="78105"/>
                  <a:pt x="4693297" y="73642"/>
                  <a:pt x="4788111" y="69179"/>
                </a:cubicBezTo>
                <a:cubicBezTo>
                  <a:pt x="4913740" y="62484"/>
                  <a:pt x="5044109" y="58021"/>
                  <a:pt x="5172108" y="64716"/>
                </a:cubicBezTo>
                <a:cubicBezTo>
                  <a:pt x="5193441" y="64716"/>
                  <a:pt x="5214774" y="66947"/>
                  <a:pt x="5238478" y="69179"/>
                </a:cubicBezTo>
                <a:cubicBezTo>
                  <a:pt x="5300107" y="75873"/>
                  <a:pt x="5371218" y="84800"/>
                  <a:pt x="5418625" y="62484"/>
                </a:cubicBezTo>
                <a:cubicBezTo>
                  <a:pt x="5420995" y="62484"/>
                  <a:pt x="5423365" y="58021"/>
                  <a:pt x="5420995" y="53558"/>
                </a:cubicBezTo>
                <a:cubicBezTo>
                  <a:pt x="5418625" y="51326"/>
                  <a:pt x="5416254" y="49095"/>
                  <a:pt x="5411514" y="51326"/>
                </a:cubicBezTo>
                <a:cubicBezTo>
                  <a:pt x="5368847" y="71410"/>
                  <a:pt x="5300107" y="62484"/>
                  <a:pt x="5238478" y="55789"/>
                </a:cubicBezTo>
                <a:cubicBezTo>
                  <a:pt x="5214774" y="53558"/>
                  <a:pt x="5193441" y="51326"/>
                  <a:pt x="5174478" y="51326"/>
                </a:cubicBezTo>
                <a:cubicBezTo>
                  <a:pt x="5044109" y="44631"/>
                  <a:pt x="4913740" y="49095"/>
                  <a:pt x="4788111" y="55789"/>
                </a:cubicBezTo>
                <a:cubicBezTo>
                  <a:pt x="4693297" y="60252"/>
                  <a:pt x="4593742" y="64716"/>
                  <a:pt x="4498928" y="62484"/>
                </a:cubicBezTo>
                <a:cubicBezTo>
                  <a:pt x="4347226" y="62484"/>
                  <a:pt x="4193153" y="62484"/>
                  <a:pt x="4043820" y="64716"/>
                </a:cubicBezTo>
                <a:cubicBezTo>
                  <a:pt x="3825748" y="66947"/>
                  <a:pt x="3600565" y="71410"/>
                  <a:pt x="3380122" y="62484"/>
                </a:cubicBezTo>
                <a:cubicBezTo>
                  <a:pt x="3074347" y="51326"/>
                  <a:pt x="2766201" y="53558"/>
                  <a:pt x="2465166" y="55789"/>
                </a:cubicBezTo>
                <a:cubicBezTo>
                  <a:pt x="2209168" y="55789"/>
                  <a:pt x="1943689" y="58021"/>
                  <a:pt x="1682950" y="51326"/>
                </a:cubicBezTo>
                <a:cubicBezTo>
                  <a:pt x="1343990" y="42400"/>
                  <a:pt x="1343990" y="42400"/>
                  <a:pt x="1343990" y="42400"/>
                </a:cubicBezTo>
                <a:cubicBezTo>
                  <a:pt x="1057177" y="33474"/>
                  <a:pt x="763253" y="24547"/>
                  <a:pt x="471700" y="24547"/>
                </a:cubicBezTo>
                <a:cubicBezTo>
                  <a:pt x="438515" y="24547"/>
                  <a:pt x="400589" y="26779"/>
                  <a:pt x="360294" y="29010"/>
                </a:cubicBezTo>
                <a:cubicBezTo>
                  <a:pt x="237035" y="35705"/>
                  <a:pt x="94814" y="42400"/>
                  <a:pt x="11852" y="2232"/>
                </a:cubicBezTo>
                <a:cubicBezTo>
                  <a:pt x="9481" y="0"/>
                  <a:pt x="4741" y="0"/>
                  <a:pt x="2370" y="4463"/>
                </a:cubicBezTo>
                <a:close/>
              </a:path>
            </a:pathLst>
          </a:custGeom>
          <a:gradFill flip="none" rotWithShape="1">
            <a:gsLst>
              <a:gs pos="0">
                <a:srgbClr val="1BBEE9"/>
              </a:gs>
              <a:gs pos="100000">
                <a:srgbClr val="C570EA"/>
              </a:gs>
            </a:gsLst>
            <a:lin ang="18900000" scaled="1"/>
          </a:gradFill>
          <a:ln/>
        </p:spPr>
      </p:sp>
      <p:sp>
        <p:nvSpPr>
          <p:cNvPr id="7" name="Text 4"/>
          <p:cNvSpPr/>
          <p:nvPr/>
        </p:nvSpPr>
        <p:spPr>
          <a:xfrm>
            <a:off x="1148715" y="1050290"/>
            <a:ext cx="5420995" cy="78105"/>
          </a:xfrm>
          <a:prstGeom prst="rect">
            <a:avLst/>
          </a:prstGeom>
          <a:noFill/>
          <a:ln/>
        </p:spPr>
        <p:txBody>
          <a:bodyPr wrap="square" lIns="34290" tIns="68580" rIns="68580" bIns="34290" rtlCol="0" anchor="t"/>
          <a:lstStyle/>
          <a:p>
            <a:pPr marL="0" indent="0">
              <a:lnSpc>
                <a:spcPct val="100000"/>
              </a:lnSpc>
              <a:buNone/>
            </a:pPr>
            <a:endParaRPr lang="en-US" sz="1600" dirty="0"/>
          </a:p>
        </p:txBody>
      </p:sp>
      <p:sp>
        <p:nvSpPr>
          <p:cNvPr id="8" name="Shape 5"/>
          <p:cNvSpPr/>
          <p:nvPr/>
        </p:nvSpPr>
        <p:spPr>
          <a:xfrm rot="2160000">
            <a:off x="372745" y="587375"/>
            <a:ext cx="853440" cy="321310"/>
          </a:xfrm>
          <a:custGeom>
            <a:avLst/>
            <a:gdLst/>
            <a:ahLst/>
            <a:cxnLst/>
            <a:rect l="l" t="t" r="r" b="b"/>
            <a:pathLst>
              <a:path w="853440" h="321310">
                <a:moveTo>
                  <a:pt x="65948" y="176329"/>
                </a:moveTo>
                <a:cubicBezTo>
                  <a:pt x="58189" y="160655"/>
                  <a:pt x="34913" y="160655"/>
                  <a:pt x="15517" y="152818"/>
                </a:cubicBezTo>
                <a:cubicBezTo>
                  <a:pt x="0" y="133226"/>
                  <a:pt x="15517" y="105797"/>
                  <a:pt x="23276" y="74450"/>
                </a:cubicBezTo>
                <a:cubicBezTo>
                  <a:pt x="31034" y="54858"/>
                  <a:pt x="34913" y="19592"/>
                  <a:pt x="46551" y="3918"/>
                </a:cubicBezTo>
                <a:cubicBezTo>
                  <a:pt x="58189" y="0"/>
                  <a:pt x="73706" y="3918"/>
                  <a:pt x="93103" y="7837"/>
                </a:cubicBezTo>
                <a:cubicBezTo>
                  <a:pt x="100861" y="15674"/>
                  <a:pt x="100861" y="0"/>
                  <a:pt x="112499" y="3918"/>
                </a:cubicBezTo>
                <a:cubicBezTo>
                  <a:pt x="236636" y="31347"/>
                  <a:pt x="372410" y="74450"/>
                  <a:pt x="500426" y="101879"/>
                </a:cubicBezTo>
                <a:cubicBezTo>
                  <a:pt x="546977" y="113634"/>
                  <a:pt x="589649" y="125389"/>
                  <a:pt x="643959" y="137145"/>
                </a:cubicBezTo>
                <a:cubicBezTo>
                  <a:pt x="655597" y="141063"/>
                  <a:pt x="674993" y="141063"/>
                  <a:pt x="686631" y="144981"/>
                </a:cubicBezTo>
                <a:cubicBezTo>
                  <a:pt x="698269" y="148900"/>
                  <a:pt x="713786" y="164573"/>
                  <a:pt x="729303" y="176329"/>
                </a:cubicBezTo>
                <a:cubicBezTo>
                  <a:pt x="768096" y="207676"/>
                  <a:pt x="822406" y="242942"/>
                  <a:pt x="853440" y="266452"/>
                </a:cubicBezTo>
                <a:cubicBezTo>
                  <a:pt x="853440" y="266452"/>
                  <a:pt x="853440" y="274289"/>
                  <a:pt x="849561" y="278207"/>
                </a:cubicBezTo>
                <a:cubicBezTo>
                  <a:pt x="845681" y="286044"/>
                  <a:pt x="818527" y="286044"/>
                  <a:pt x="803009" y="289963"/>
                </a:cubicBezTo>
                <a:cubicBezTo>
                  <a:pt x="764217" y="293881"/>
                  <a:pt x="740941" y="301718"/>
                  <a:pt x="702148" y="313473"/>
                </a:cubicBezTo>
                <a:cubicBezTo>
                  <a:pt x="686631" y="317392"/>
                  <a:pt x="663356" y="325228"/>
                  <a:pt x="651718" y="321310"/>
                </a:cubicBezTo>
                <a:cubicBezTo>
                  <a:pt x="620684" y="321310"/>
                  <a:pt x="574132" y="297800"/>
                  <a:pt x="539219" y="289963"/>
                </a:cubicBezTo>
                <a:cubicBezTo>
                  <a:pt x="384048" y="250779"/>
                  <a:pt x="217239" y="203758"/>
                  <a:pt x="65948" y="176329"/>
                </a:cubicBezTo>
                <a:close/>
                <a:moveTo>
                  <a:pt x="659476" y="305636"/>
                </a:moveTo>
                <a:cubicBezTo>
                  <a:pt x="694390" y="301718"/>
                  <a:pt x="729303" y="289963"/>
                  <a:pt x="768096" y="282126"/>
                </a:cubicBezTo>
                <a:cubicBezTo>
                  <a:pt x="768096" y="262534"/>
                  <a:pt x="771975" y="242942"/>
                  <a:pt x="779734" y="227268"/>
                </a:cubicBezTo>
                <a:cubicBezTo>
                  <a:pt x="748700" y="207676"/>
                  <a:pt x="721545" y="188084"/>
                  <a:pt x="690511" y="164573"/>
                </a:cubicBezTo>
                <a:cubicBezTo>
                  <a:pt x="682752" y="168492"/>
                  <a:pt x="674993" y="172410"/>
                  <a:pt x="671114" y="184165"/>
                </a:cubicBezTo>
                <a:cubicBezTo>
                  <a:pt x="671114" y="195921"/>
                  <a:pt x="690511" y="195921"/>
                  <a:pt x="690511" y="207676"/>
                </a:cubicBezTo>
                <a:cubicBezTo>
                  <a:pt x="682752" y="223350"/>
                  <a:pt x="659476" y="211594"/>
                  <a:pt x="659476" y="239023"/>
                </a:cubicBezTo>
                <a:cubicBezTo>
                  <a:pt x="659476" y="250779"/>
                  <a:pt x="678873" y="246860"/>
                  <a:pt x="682752" y="258615"/>
                </a:cubicBezTo>
                <a:cubicBezTo>
                  <a:pt x="663356" y="266452"/>
                  <a:pt x="640080" y="278207"/>
                  <a:pt x="651718" y="301718"/>
                </a:cubicBezTo>
                <a:cubicBezTo>
                  <a:pt x="655597" y="305636"/>
                  <a:pt x="659476" y="305636"/>
                  <a:pt x="659476" y="305636"/>
                </a:cubicBezTo>
                <a:close/>
                <a:moveTo>
                  <a:pt x="643959" y="258615"/>
                </a:moveTo>
                <a:cubicBezTo>
                  <a:pt x="488788" y="215513"/>
                  <a:pt x="325859" y="176329"/>
                  <a:pt x="186205" y="144981"/>
                </a:cubicBezTo>
                <a:cubicBezTo>
                  <a:pt x="170688" y="192002"/>
                  <a:pt x="197843" y="192002"/>
                  <a:pt x="244394" y="203758"/>
                </a:cubicBezTo>
                <a:cubicBezTo>
                  <a:pt x="384048" y="239023"/>
                  <a:pt x="492668" y="266452"/>
                  <a:pt x="636201" y="301718"/>
                </a:cubicBezTo>
                <a:cubicBezTo>
                  <a:pt x="640080" y="301718"/>
                  <a:pt x="640080" y="301718"/>
                  <a:pt x="640080" y="301718"/>
                </a:cubicBezTo>
                <a:cubicBezTo>
                  <a:pt x="624563" y="289963"/>
                  <a:pt x="643959" y="266452"/>
                  <a:pt x="643959" y="258615"/>
                </a:cubicBezTo>
                <a:close/>
                <a:moveTo>
                  <a:pt x="667235" y="156737"/>
                </a:moveTo>
                <a:cubicBezTo>
                  <a:pt x="508185" y="121471"/>
                  <a:pt x="360772" y="82287"/>
                  <a:pt x="221119" y="39184"/>
                </a:cubicBezTo>
                <a:cubicBezTo>
                  <a:pt x="217239" y="54858"/>
                  <a:pt x="209481" y="66613"/>
                  <a:pt x="205601" y="82287"/>
                </a:cubicBezTo>
                <a:cubicBezTo>
                  <a:pt x="376289" y="137145"/>
                  <a:pt x="500426" y="164573"/>
                  <a:pt x="659476" y="199839"/>
                </a:cubicBezTo>
                <a:cubicBezTo>
                  <a:pt x="663356" y="199839"/>
                  <a:pt x="663356" y="199839"/>
                  <a:pt x="663356" y="199839"/>
                </a:cubicBezTo>
                <a:cubicBezTo>
                  <a:pt x="643959" y="188084"/>
                  <a:pt x="671114" y="160655"/>
                  <a:pt x="667235" y="156737"/>
                </a:cubicBezTo>
                <a:close/>
                <a:moveTo>
                  <a:pt x="647839" y="207676"/>
                </a:moveTo>
                <a:cubicBezTo>
                  <a:pt x="504305" y="180247"/>
                  <a:pt x="337497" y="133226"/>
                  <a:pt x="201722" y="94042"/>
                </a:cubicBezTo>
                <a:cubicBezTo>
                  <a:pt x="190084" y="105797"/>
                  <a:pt x="190084" y="125389"/>
                  <a:pt x="186205" y="133226"/>
                </a:cubicBezTo>
                <a:cubicBezTo>
                  <a:pt x="333617" y="168492"/>
                  <a:pt x="504305" y="211594"/>
                  <a:pt x="643959" y="246860"/>
                </a:cubicBezTo>
                <a:cubicBezTo>
                  <a:pt x="643959" y="235105"/>
                  <a:pt x="643959" y="219431"/>
                  <a:pt x="655597" y="211594"/>
                </a:cubicBezTo>
                <a:cubicBezTo>
                  <a:pt x="651718" y="211594"/>
                  <a:pt x="651718" y="207676"/>
                  <a:pt x="647839" y="207676"/>
                </a:cubicBezTo>
                <a:close/>
                <a:moveTo>
                  <a:pt x="170688" y="176329"/>
                </a:moveTo>
                <a:cubicBezTo>
                  <a:pt x="162929" y="137145"/>
                  <a:pt x="186205" y="78368"/>
                  <a:pt x="205601" y="35266"/>
                </a:cubicBezTo>
                <a:cubicBezTo>
                  <a:pt x="174567" y="27429"/>
                  <a:pt x="151292" y="23510"/>
                  <a:pt x="124137" y="19592"/>
                </a:cubicBezTo>
                <a:cubicBezTo>
                  <a:pt x="124137" y="27429"/>
                  <a:pt x="112499" y="58776"/>
                  <a:pt x="104740" y="39184"/>
                </a:cubicBezTo>
                <a:cubicBezTo>
                  <a:pt x="96982" y="54858"/>
                  <a:pt x="93103" y="66613"/>
                  <a:pt x="89223" y="82287"/>
                </a:cubicBezTo>
                <a:cubicBezTo>
                  <a:pt x="81465" y="105797"/>
                  <a:pt x="69827" y="148900"/>
                  <a:pt x="81465" y="160655"/>
                </a:cubicBezTo>
                <a:cubicBezTo>
                  <a:pt x="73706" y="156737"/>
                  <a:pt x="81465" y="137145"/>
                  <a:pt x="89223" y="137145"/>
                </a:cubicBezTo>
                <a:cubicBezTo>
                  <a:pt x="96982" y="141063"/>
                  <a:pt x="93103" y="164573"/>
                  <a:pt x="85344" y="164573"/>
                </a:cubicBezTo>
                <a:cubicBezTo>
                  <a:pt x="100861" y="168492"/>
                  <a:pt x="128016" y="176329"/>
                  <a:pt x="151292" y="180247"/>
                </a:cubicBezTo>
                <a:cubicBezTo>
                  <a:pt x="151292" y="172410"/>
                  <a:pt x="143533" y="160655"/>
                  <a:pt x="155171" y="156737"/>
                </a:cubicBezTo>
                <a:cubicBezTo>
                  <a:pt x="155171" y="156737"/>
                  <a:pt x="159050" y="156737"/>
                  <a:pt x="162929" y="156737"/>
                </a:cubicBezTo>
                <a:cubicBezTo>
                  <a:pt x="162929" y="168492"/>
                  <a:pt x="159050" y="180247"/>
                  <a:pt x="162929" y="180247"/>
                </a:cubicBezTo>
                <a:cubicBezTo>
                  <a:pt x="166809" y="184165"/>
                  <a:pt x="170688" y="184165"/>
                  <a:pt x="170688" y="176329"/>
                </a:cubicBezTo>
                <a:close/>
                <a:moveTo>
                  <a:pt x="93103" y="27429"/>
                </a:moveTo>
                <a:cubicBezTo>
                  <a:pt x="85344" y="19592"/>
                  <a:pt x="73706" y="19592"/>
                  <a:pt x="58189" y="19592"/>
                </a:cubicBezTo>
                <a:cubicBezTo>
                  <a:pt x="50431" y="58776"/>
                  <a:pt x="27155" y="97960"/>
                  <a:pt x="27155" y="141063"/>
                </a:cubicBezTo>
                <a:cubicBezTo>
                  <a:pt x="31034" y="148900"/>
                  <a:pt x="50431" y="148900"/>
                  <a:pt x="58189" y="152818"/>
                </a:cubicBezTo>
                <a:cubicBezTo>
                  <a:pt x="65948" y="109716"/>
                  <a:pt x="77585" y="74450"/>
                  <a:pt x="93103" y="27429"/>
                </a:cubicBezTo>
                <a:close/>
              </a:path>
            </a:pathLst>
          </a:custGeom>
          <a:gradFill flip="none" rotWithShape="1">
            <a:gsLst>
              <a:gs pos="0">
                <a:srgbClr val="1BBEE9"/>
              </a:gs>
              <a:gs pos="100000">
                <a:srgbClr val="C570EA"/>
              </a:gs>
            </a:gsLst>
            <a:lin ang="18900000" scaled="1"/>
          </a:gradFill>
          <a:ln/>
        </p:spPr>
      </p:sp>
      <p:sp>
        <p:nvSpPr>
          <p:cNvPr id="9" name="Text 6"/>
          <p:cNvSpPr/>
          <p:nvPr/>
        </p:nvSpPr>
        <p:spPr>
          <a:xfrm rot="2160000">
            <a:off x="372745" y="587375"/>
            <a:ext cx="853440" cy="321310"/>
          </a:xfrm>
          <a:prstGeom prst="rect">
            <a:avLst/>
          </a:prstGeom>
          <a:noFill/>
          <a:ln/>
        </p:spPr>
        <p:txBody>
          <a:bodyPr wrap="square" lIns="45720" tIns="91440" rIns="91440" bIns="45720" rtlCol="0" anchor="t"/>
          <a:lstStyle/>
          <a:p>
            <a:pPr marL="0" indent="0">
              <a:lnSpc>
                <a:spcPct val="100000"/>
              </a:lnSpc>
              <a:buNone/>
            </a:pPr>
            <a:endParaRPr lang="en-US" sz="1600" dirty="0"/>
          </a:p>
        </p:txBody>
      </p:sp>
      <p:sp>
        <p:nvSpPr>
          <p:cNvPr id="10" name="Text 7"/>
          <p:cNvSpPr/>
          <p:nvPr/>
        </p:nvSpPr>
        <p:spPr>
          <a:xfrm>
            <a:off x="1148715" y="1468755"/>
            <a:ext cx="4064000" cy="306784"/>
          </a:xfrm>
          <a:prstGeom prst="rect">
            <a:avLst/>
          </a:prstGeom>
          <a:noFill/>
          <a:ln/>
        </p:spPr>
        <p:txBody>
          <a:bodyPr wrap="square" lIns="91440" tIns="45720" rIns="91440" bIns="45720" rtlCol="0" anchor="ctr">
            <a:spAutoFit/>
          </a:bodyPr>
          <a:lstStyle/>
          <a:p>
            <a:pPr marL="0" indent="0" algn="l">
              <a:lnSpc>
                <a:spcPct val="100000"/>
              </a:lnSpc>
              <a:buNone/>
            </a:pPr>
            <a:r>
              <a:rPr lang="en-US" sz="2000" b="1" dirty="0">
                <a:solidFill>
                  <a:srgbClr val="000000"/>
                </a:solidFill>
                <a:latin typeface="MiSans" pitchFamily="34" charset="0"/>
                <a:ea typeface="MiSans" pitchFamily="34" charset="-122"/>
                <a:cs typeface="MiSans" pitchFamily="34" charset="-120"/>
              </a:rPr>
              <a:t>Đặc trưng váy quấn và mũ piêu</a:t>
            </a:r>
            <a:endParaRPr lang="en-US" sz="1600" dirty="0"/>
          </a:p>
        </p:txBody>
      </p:sp>
      <p:sp>
        <p:nvSpPr>
          <p:cNvPr id="11" name="Text 8"/>
          <p:cNvSpPr/>
          <p:nvPr/>
        </p:nvSpPr>
        <p:spPr>
          <a:xfrm>
            <a:off x="1148715" y="1867535"/>
            <a:ext cx="10603230" cy="633809"/>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404040"/>
                </a:solidFill>
                <a:latin typeface="MiSans" pitchFamily="34" charset="0"/>
                <a:ea typeface="MiSans" pitchFamily="34" charset="-122"/>
                <a:cs typeface="MiSans" pitchFamily="34" charset="-120"/>
              </a:rPr>
              <a:t>Váy quấn ngắn tua rua đỏ xen kẽ đen, kết hợp mũ piêu tròn phủ tóc, tạo nên vẻ uyển chuyển và duyên dáng, phù hợp với sinh hoạt và lao động trên núi cao.</a:t>
            </a:r>
            <a:endParaRPr lang="en-US" sz="1600" dirty="0"/>
          </a:p>
        </p:txBody>
      </p:sp>
      <p:pic>
        <p:nvPicPr>
          <p:cNvPr id="13" name="Picture 12">
            <a:extLst>
              <a:ext uri="{FF2B5EF4-FFF2-40B4-BE49-F238E27FC236}">
                <a16:creationId xmlns:a16="http://schemas.microsoft.com/office/drawing/2014/main" id="{32B0B4B5-AEB0-4AC9-A816-0C061EF37C9E}"/>
              </a:ext>
            </a:extLst>
          </p:cNvPr>
          <p:cNvPicPr>
            <a:picLocks noChangeAspect="1"/>
          </p:cNvPicPr>
          <p:nvPr/>
        </p:nvPicPr>
        <p:blipFill>
          <a:blip r:embed="rId4"/>
          <a:stretch>
            <a:fillRect/>
          </a:stretch>
        </p:blipFill>
        <p:spPr>
          <a:xfrm>
            <a:off x="687897" y="2729369"/>
            <a:ext cx="8296712" cy="442644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07645" y="-123190"/>
            <a:ext cx="12672695" cy="7056755"/>
          </a:xfrm>
          <a:prstGeom prst="rect">
            <a:avLst/>
          </a:prstGeom>
          <a:solidFill>
            <a:srgbClr val="F1E9DC"/>
          </a:solidFill>
          <a:ln/>
        </p:spPr>
      </p:sp>
      <p:sp>
        <p:nvSpPr>
          <p:cNvPr id="3" name="Text 1"/>
          <p:cNvSpPr/>
          <p:nvPr/>
        </p:nvSpPr>
        <p:spPr>
          <a:xfrm>
            <a:off x="-207645" y="-123190"/>
            <a:ext cx="12672695"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8-27-20:02:33-d2nf7m98bjvh7rlj07c0.jpeg"/>
          <p:cNvPicPr>
            <a:picLocks noChangeAspect="1"/>
          </p:cNvPicPr>
          <p:nvPr/>
        </p:nvPicPr>
        <p:blipFill>
          <a:blip r:embed="rId3"/>
          <a:stretch>
            <a:fillRect/>
          </a:stretch>
        </p:blipFill>
        <p:spPr>
          <a:xfrm>
            <a:off x="293370" y="3243580"/>
            <a:ext cx="7924800" cy="4441190"/>
          </a:xfrm>
          <a:prstGeom prst="rect">
            <a:avLst/>
          </a:prstGeom>
        </p:spPr>
      </p:pic>
      <p:sp>
        <p:nvSpPr>
          <p:cNvPr id="5" name="Text 2"/>
          <p:cNvSpPr/>
          <p:nvPr/>
        </p:nvSpPr>
        <p:spPr>
          <a:xfrm>
            <a:off x="1061720" y="466725"/>
            <a:ext cx="5913120" cy="944761"/>
          </a:xfrm>
          <a:prstGeom prst="rect">
            <a:avLst/>
          </a:prstGeom>
          <a:noFill/>
          <a:ln/>
        </p:spPr>
        <p:txBody>
          <a:bodyPr wrap="square" lIns="91440" tIns="45720" rIns="91440" bIns="45720" rtlCol="0" anchor="t">
            <a:spAutoFit/>
          </a:bodyPr>
          <a:lstStyle/>
          <a:p>
            <a:pPr marL="0" indent="0" algn="l">
              <a:lnSpc>
                <a:spcPct val="100000"/>
              </a:lnSpc>
              <a:buNone/>
            </a:pPr>
            <a:r>
              <a:rPr lang="en-US" sz="3200" b="1" dirty="0">
                <a:gradFill flip="none" rotWithShape="0">
                  <a:gsLst>
                    <a:gs pos="0">
                      <a:srgbClr val="03BEC1"/>
                    </a:gs>
                    <a:gs pos="50000">
                      <a:srgbClr val="3474CB"/>
                    </a:gs>
                    <a:gs pos="100000">
                      <a:srgbClr val="8E52DF"/>
                    </a:gs>
                  </a:gsLst>
                  <a:lin ang="5400000" scaled="1"/>
                </a:gradFill>
                <a:latin typeface="MiSans" pitchFamily="34" charset="0"/>
                <a:ea typeface="MiSans" pitchFamily="34" charset="-122"/>
                <a:cs typeface="MiSans" pitchFamily="34" charset="-120"/>
              </a:rPr>
              <a:t>Điểm chung và khác biệt ba trang phục</a:t>
            </a:r>
            <a:endParaRPr lang="en-US" sz="1600" dirty="0"/>
          </a:p>
        </p:txBody>
      </p:sp>
      <p:sp>
        <p:nvSpPr>
          <p:cNvPr id="6" name="Shape 3"/>
          <p:cNvSpPr/>
          <p:nvPr/>
        </p:nvSpPr>
        <p:spPr>
          <a:xfrm>
            <a:off x="1148715" y="1050290"/>
            <a:ext cx="5420995" cy="78105"/>
          </a:xfrm>
          <a:custGeom>
            <a:avLst/>
            <a:gdLst/>
            <a:ahLst/>
            <a:cxnLst/>
            <a:rect l="l" t="t" r="r" b="b"/>
            <a:pathLst>
              <a:path w="5420995" h="78105">
                <a:moveTo>
                  <a:pt x="2370" y="4463"/>
                </a:moveTo>
                <a:cubicBezTo>
                  <a:pt x="0" y="6695"/>
                  <a:pt x="2370" y="11158"/>
                  <a:pt x="4741" y="13389"/>
                </a:cubicBezTo>
                <a:cubicBezTo>
                  <a:pt x="92444" y="55789"/>
                  <a:pt x="234665" y="49095"/>
                  <a:pt x="360294" y="42400"/>
                </a:cubicBezTo>
                <a:cubicBezTo>
                  <a:pt x="400589" y="40168"/>
                  <a:pt x="438515" y="37937"/>
                  <a:pt x="471700" y="37937"/>
                </a:cubicBezTo>
                <a:cubicBezTo>
                  <a:pt x="763253" y="37937"/>
                  <a:pt x="1057177" y="46863"/>
                  <a:pt x="1341619" y="55789"/>
                </a:cubicBezTo>
                <a:cubicBezTo>
                  <a:pt x="1682950" y="64716"/>
                  <a:pt x="1682950" y="64716"/>
                  <a:pt x="1682950" y="64716"/>
                </a:cubicBezTo>
                <a:cubicBezTo>
                  <a:pt x="1943689" y="71410"/>
                  <a:pt x="2209168" y="69179"/>
                  <a:pt x="2465166" y="69179"/>
                </a:cubicBezTo>
                <a:cubicBezTo>
                  <a:pt x="2766201" y="66947"/>
                  <a:pt x="3074347" y="64716"/>
                  <a:pt x="3380122" y="75873"/>
                </a:cubicBezTo>
                <a:cubicBezTo>
                  <a:pt x="3600565" y="82568"/>
                  <a:pt x="3825748" y="80337"/>
                  <a:pt x="4043820" y="78105"/>
                </a:cubicBezTo>
                <a:cubicBezTo>
                  <a:pt x="4193153" y="75873"/>
                  <a:pt x="4347226" y="75873"/>
                  <a:pt x="4498928" y="75873"/>
                </a:cubicBezTo>
                <a:cubicBezTo>
                  <a:pt x="4596113" y="78105"/>
                  <a:pt x="4693297" y="73642"/>
                  <a:pt x="4788111" y="69179"/>
                </a:cubicBezTo>
                <a:cubicBezTo>
                  <a:pt x="4913740" y="62484"/>
                  <a:pt x="5044109" y="58021"/>
                  <a:pt x="5172108" y="64716"/>
                </a:cubicBezTo>
                <a:cubicBezTo>
                  <a:pt x="5193441" y="64716"/>
                  <a:pt x="5214774" y="66947"/>
                  <a:pt x="5238478" y="69179"/>
                </a:cubicBezTo>
                <a:cubicBezTo>
                  <a:pt x="5300107" y="75873"/>
                  <a:pt x="5371218" y="84800"/>
                  <a:pt x="5418625" y="62484"/>
                </a:cubicBezTo>
                <a:cubicBezTo>
                  <a:pt x="5420995" y="62484"/>
                  <a:pt x="5423365" y="58021"/>
                  <a:pt x="5420995" y="53558"/>
                </a:cubicBezTo>
                <a:cubicBezTo>
                  <a:pt x="5418625" y="51326"/>
                  <a:pt x="5416254" y="49095"/>
                  <a:pt x="5411514" y="51326"/>
                </a:cubicBezTo>
                <a:cubicBezTo>
                  <a:pt x="5368847" y="71410"/>
                  <a:pt x="5300107" y="62484"/>
                  <a:pt x="5238478" y="55789"/>
                </a:cubicBezTo>
                <a:cubicBezTo>
                  <a:pt x="5214774" y="53558"/>
                  <a:pt x="5193441" y="51326"/>
                  <a:pt x="5174478" y="51326"/>
                </a:cubicBezTo>
                <a:cubicBezTo>
                  <a:pt x="5044109" y="44631"/>
                  <a:pt x="4913740" y="49095"/>
                  <a:pt x="4788111" y="55789"/>
                </a:cubicBezTo>
                <a:cubicBezTo>
                  <a:pt x="4693297" y="60252"/>
                  <a:pt x="4593742" y="64716"/>
                  <a:pt x="4498928" y="62484"/>
                </a:cubicBezTo>
                <a:cubicBezTo>
                  <a:pt x="4347226" y="62484"/>
                  <a:pt x="4193153" y="62484"/>
                  <a:pt x="4043820" y="64716"/>
                </a:cubicBezTo>
                <a:cubicBezTo>
                  <a:pt x="3825748" y="66947"/>
                  <a:pt x="3600565" y="71410"/>
                  <a:pt x="3380122" y="62484"/>
                </a:cubicBezTo>
                <a:cubicBezTo>
                  <a:pt x="3074347" y="51326"/>
                  <a:pt x="2766201" y="53558"/>
                  <a:pt x="2465166" y="55789"/>
                </a:cubicBezTo>
                <a:cubicBezTo>
                  <a:pt x="2209168" y="55789"/>
                  <a:pt x="1943689" y="58021"/>
                  <a:pt x="1682950" y="51326"/>
                </a:cubicBezTo>
                <a:cubicBezTo>
                  <a:pt x="1343990" y="42400"/>
                  <a:pt x="1343990" y="42400"/>
                  <a:pt x="1343990" y="42400"/>
                </a:cubicBezTo>
                <a:cubicBezTo>
                  <a:pt x="1057177" y="33474"/>
                  <a:pt x="763253" y="24547"/>
                  <a:pt x="471700" y="24547"/>
                </a:cubicBezTo>
                <a:cubicBezTo>
                  <a:pt x="438515" y="24547"/>
                  <a:pt x="400589" y="26779"/>
                  <a:pt x="360294" y="29010"/>
                </a:cubicBezTo>
                <a:cubicBezTo>
                  <a:pt x="237035" y="35705"/>
                  <a:pt x="94814" y="42400"/>
                  <a:pt x="11852" y="2232"/>
                </a:cubicBezTo>
                <a:cubicBezTo>
                  <a:pt x="9481" y="0"/>
                  <a:pt x="4741" y="0"/>
                  <a:pt x="2370" y="4463"/>
                </a:cubicBezTo>
                <a:close/>
              </a:path>
            </a:pathLst>
          </a:custGeom>
          <a:gradFill flip="none" rotWithShape="1">
            <a:gsLst>
              <a:gs pos="0">
                <a:srgbClr val="1BBEE9"/>
              </a:gs>
              <a:gs pos="100000">
                <a:srgbClr val="C570EA"/>
              </a:gs>
            </a:gsLst>
            <a:lin ang="18900000" scaled="1"/>
          </a:gradFill>
          <a:ln/>
        </p:spPr>
      </p:sp>
      <p:sp>
        <p:nvSpPr>
          <p:cNvPr id="7" name="Text 4"/>
          <p:cNvSpPr/>
          <p:nvPr/>
        </p:nvSpPr>
        <p:spPr>
          <a:xfrm>
            <a:off x="1148715" y="1050290"/>
            <a:ext cx="5420995" cy="78105"/>
          </a:xfrm>
          <a:prstGeom prst="rect">
            <a:avLst/>
          </a:prstGeom>
          <a:noFill/>
          <a:ln/>
        </p:spPr>
        <p:txBody>
          <a:bodyPr wrap="square" lIns="34290" tIns="68580" rIns="68580" bIns="34290" rtlCol="0" anchor="t"/>
          <a:lstStyle/>
          <a:p>
            <a:pPr marL="0" indent="0">
              <a:lnSpc>
                <a:spcPct val="100000"/>
              </a:lnSpc>
              <a:buNone/>
            </a:pPr>
            <a:endParaRPr lang="en-US" sz="1600" dirty="0"/>
          </a:p>
        </p:txBody>
      </p:sp>
      <p:sp>
        <p:nvSpPr>
          <p:cNvPr id="8" name="Shape 5"/>
          <p:cNvSpPr/>
          <p:nvPr/>
        </p:nvSpPr>
        <p:spPr>
          <a:xfrm rot="2160000">
            <a:off x="372745" y="587375"/>
            <a:ext cx="853440" cy="321310"/>
          </a:xfrm>
          <a:custGeom>
            <a:avLst/>
            <a:gdLst/>
            <a:ahLst/>
            <a:cxnLst/>
            <a:rect l="l" t="t" r="r" b="b"/>
            <a:pathLst>
              <a:path w="853440" h="321310">
                <a:moveTo>
                  <a:pt x="65948" y="176329"/>
                </a:moveTo>
                <a:cubicBezTo>
                  <a:pt x="58189" y="160655"/>
                  <a:pt x="34913" y="160655"/>
                  <a:pt x="15517" y="152818"/>
                </a:cubicBezTo>
                <a:cubicBezTo>
                  <a:pt x="0" y="133226"/>
                  <a:pt x="15517" y="105797"/>
                  <a:pt x="23276" y="74450"/>
                </a:cubicBezTo>
                <a:cubicBezTo>
                  <a:pt x="31034" y="54858"/>
                  <a:pt x="34913" y="19592"/>
                  <a:pt x="46551" y="3918"/>
                </a:cubicBezTo>
                <a:cubicBezTo>
                  <a:pt x="58189" y="0"/>
                  <a:pt x="73706" y="3918"/>
                  <a:pt x="93103" y="7837"/>
                </a:cubicBezTo>
                <a:cubicBezTo>
                  <a:pt x="100861" y="15674"/>
                  <a:pt x="100861" y="0"/>
                  <a:pt x="112499" y="3918"/>
                </a:cubicBezTo>
                <a:cubicBezTo>
                  <a:pt x="236636" y="31347"/>
                  <a:pt x="372410" y="74450"/>
                  <a:pt x="500426" y="101879"/>
                </a:cubicBezTo>
                <a:cubicBezTo>
                  <a:pt x="546977" y="113634"/>
                  <a:pt x="589649" y="125389"/>
                  <a:pt x="643959" y="137145"/>
                </a:cubicBezTo>
                <a:cubicBezTo>
                  <a:pt x="655597" y="141063"/>
                  <a:pt x="674993" y="141063"/>
                  <a:pt x="686631" y="144981"/>
                </a:cubicBezTo>
                <a:cubicBezTo>
                  <a:pt x="698269" y="148900"/>
                  <a:pt x="713786" y="164573"/>
                  <a:pt x="729303" y="176329"/>
                </a:cubicBezTo>
                <a:cubicBezTo>
                  <a:pt x="768096" y="207676"/>
                  <a:pt x="822406" y="242942"/>
                  <a:pt x="853440" y="266452"/>
                </a:cubicBezTo>
                <a:cubicBezTo>
                  <a:pt x="853440" y="266452"/>
                  <a:pt x="853440" y="274289"/>
                  <a:pt x="849561" y="278207"/>
                </a:cubicBezTo>
                <a:cubicBezTo>
                  <a:pt x="845681" y="286044"/>
                  <a:pt x="818527" y="286044"/>
                  <a:pt x="803009" y="289963"/>
                </a:cubicBezTo>
                <a:cubicBezTo>
                  <a:pt x="764217" y="293881"/>
                  <a:pt x="740941" y="301718"/>
                  <a:pt x="702148" y="313473"/>
                </a:cubicBezTo>
                <a:cubicBezTo>
                  <a:pt x="686631" y="317392"/>
                  <a:pt x="663356" y="325228"/>
                  <a:pt x="651718" y="321310"/>
                </a:cubicBezTo>
                <a:cubicBezTo>
                  <a:pt x="620684" y="321310"/>
                  <a:pt x="574132" y="297800"/>
                  <a:pt x="539219" y="289963"/>
                </a:cubicBezTo>
                <a:cubicBezTo>
                  <a:pt x="384048" y="250779"/>
                  <a:pt x="217239" y="203758"/>
                  <a:pt x="65948" y="176329"/>
                </a:cubicBezTo>
                <a:close/>
                <a:moveTo>
                  <a:pt x="659476" y="305636"/>
                </a:moveTo>
                <a:cubicBezTo>
                  <a:pt x="694390" y="301718"/>
                  <a:pt x="729303" y="289963"/>
                  <a:pt x="768096" y="282126"/>
                </a:cubicBezTo>
                <a:cubicBezTo>
                  <a:pt x="768096" y="262534"/>
                  <a:pt x="771975" y="242942"/>
                  <a:pt x="779734" y="227268"/>
                </a:cubicBezTo>
                <a:cubicBezTo>
                  <a:pt x="748700" y="207676"/>
                  <a:pt x="721545" y="188084"/>
                  <a:pt x="690511" y="164573"/>
                </a:cubicBezTo>
                <a:cubicBezTo>
                  <a:pt x="682752" y="168492"/>
                  <a:pt x="674993" y="172410"/>
                  <a:pt x="671114" y="184165"/>
                </a:cubicBezTo>
                <a:cubicBezTo>
                  <a:pt x="671114" y="195921"/>
                  <a:pt x="690511" y="195921"/>
                  <a:pt x="690511" y="207676"/>
                </a:cubicBezTo>
                <a:cubicBezTo>
                  <a:pt x="682752" y="223350"/>
                  <a:pt x="659476" y="211594"/>
                  <a:pt x="659476" y="239023"/>
                </a:cubicBezTo>
                <a:cubicBezTo>
                  <a:pt x="659476" y="250779"/>
                  <a:pt x="678873" y="246860"/>
                  <a:pt x="682752" y="258615"/>
                </a:cubicBezTo>
                <a:cubicBezTo>
                  <a:pt x="663356" y="266452"/>
                  <a:pt x="640080" y="278207"/>
                  <a:pt x="651718" y="301718"/>
                </a:cubicBezTo>
                <a:cubicBezTo>
                  <a:pt x="655597" y="305636"/>
                  <a:pt x="659476" y="305636"/>
                  <a:pt x="659476" y="305636"/>
                </a:cubicBezTo>
                <a:close/>
                <a:moveTo>
                  <a:pt x="643959" y="258615"/>
                </a:moveTo>
                <a:cubicBezTo>
                  <a:pt x="488788" y="215513"/>
                  <a:pt x="325859" y="176329"/>
                  <a:pt x="186205" y="144981"/>
                </a:cubicBezTo>
                <a:cubicBezTo>
                  <a:pt x="170688" y="192002"/>
                  <a:pt x="197843" y="192002"/>
                  <a:pt x="244394" y="203758"/>
                </a:cubicBezTo>
                <a:cubicBezTo>
                  <a:pt x="384048" y="239023"/>
                  <a:pt x="492668" y="266452"/>
                  <a:pt x="636201" y="301718"/>
                </a:cubicBezTo>
                <a:cubicBezTo>
                  <a:pt x="640080" y="301718"/>
                  <a:pt x="640080" y="301718"/>
                  <a:pt x="640080" y="301718"/>
                </a:cubicBezTo>
                <a:cubicBezTo>
                  <a:pt x="624563" y="289963"/>
                  <a:pt x="643959" y="266452"/>
                  <a:pt x="643959" y="258615"/>
                </a:cubicBezTo>
                <a:close/>
                <a:moveTo>
                  <a:pt x="667235" y="156737"/>
                </a:moveTo>
                <a:cubicBezTo>
                  <a:pt x="508185" y="121471"/>
                  <a:pt x="360772" y="82287"/>
                  <a:pt x="221119" y="39184"/>
                </a:cubicBezTo>
                <a:cubicBezTo>
                  <a:pt x="217239" y="54858"/>
                  <a:pt x="209481" y="66613"/>
                  <a:pt x="205601" y="82287"/>
                </a:cubicBezTo>
                <a:cubicBezTo>
                  <a:pt x="376289" y="137145"/>
                  <a:pt x="500426" y="164573"/>
                  <a:pt x="659476" y="199839"/>
                </a:cubicBezTo>
                <a:cubicBezTo>
                  <a:pt x="663356" y="199839"/>
                  <a:pt x="663356" y="199839"/>
                  <a:pt x="663356" y="199839"/>
                </a:cubicBezTo>
                <a:cubicBezTo>
                  <a:pt x="643959" y="188084"/>
                  <a:pt x="671114" y="160655"/>
                  <a:pt x="667235" y="156737"/>
                </a:cubicBezTo>
                <a:close/>
                <a:moveTo>
                  <a:pt x="647839" y="207676"/>
                </a:moveTo>
                <a:cubicBezTo>
                  <a:pt x="504305" y="180247"/>
                  <a:pt x="337497" y="133226"/>
                  <a:pt x="201722" y="94042"/>
                </a:cubicBezTo>
                <a:cubicBezTo>
                  <a:pt x="190084" y="105797"/>
                  <a:pt x="190084" y="125389"/>
                  <a:pt x="186205" y="133226"/>
                </a:cubicBezTo>
                <a:cubicBezTo>
                  <a:pt x="333617" y="168492"/>
                  <a:pt x="504305" y="211594"/>
                  <a:pt x="643959" y="246860"/>
                </a:cubicBezTo>
                <a:cubicBezTo>
                  <a:pt x="643959" y="235105"/>
                  <a:pt x="643959" y="219431"/>
                  <a:pt x="655597" y="211594"/>
                </a:cubicBezTo>
                <a:cubicBezTo>
                  <a:pt x="651718" y="211594"/>
                  <a:pt x="651718" y="207676"/>
                  <a:pt x="647839" y="207676"/>
                </a:cubicBezTo>
                <a:close/>
                <a:moveTo>
                  <a:pt x="170688" y="176329"/>
                </a:moveTo>
                <a:cubicBezTo>
                  <a:pt x="162929" y="137145"/>
                  <a:pt x="186205" y="78368"/>
                  <a:pt x="205601" y="35266"/>
                </a:cubicBezTo>
                <a:cubicBezTo>
                  <a:pt x="174567" y="27429"/>
                  <a:pt x="151292" y="23510"/>
                  <a:pt x="124137" y="19592"/>
                </a:cubicBezTo>
                <a:cubicBezTo>
                  <a:pt x="124137" y="27429"/>
                  <a:pt x="112499" y="58776"/>
                  <a:pt x="104740" y="39184"/>
                </a:cubicBezTo>
                <a:cubicBezTo>
                  <a:pt x="96982" y="54858"/>
                  <a:pt x="93103" y="66613"/>
                  <a:pt x="89223" y="82287"/>
                </a:cubicBezTo>
                <a:cubicBezTo>
                  <a:pt x="81465" y="105797"/>
                  <a:pt x="69827" y="148900"/>
                  <a:pt x="81465" y="160655"/>
                </a:cubicBezTo>
                <a:cubicBezTo>
                  <a:pt x="73706" y="156737"/>
                  <a:pt x="81465" y="137145"/>
                  <a:pt x="89223" y="137145"/>
                </a:cubicBezTo>
                <a:cubicBezTo>
                  <a:pt x="96982" y="141063"/>
                  <a:pt x="93103" y="164573"/>
                  <a:pt x="85344" y="164573"/>
                </a:cubicBezTo>
                <a:cubicBezTo>
                  <a:pt x="100861" y="168492"/>
                  <a:pt x="128016" y="176329"/>
                  <a:pt x="151292" y="180247"/>
                </a:cubicBezTo>
                <a:cubicBezTo>
                  <a:pt x="151292" y="172410"/>
                  <a:pt x="143533" y="160655"/>
                  <a:pt x="155171" y="156737"/>
                </a:cubicBezTo>
                <a:cubicBezTo>
                  <a:pt x="155171" y="156737"/>
                  <a:pt x="159050" y="156737"/>
                  <a:pt x="162929" y="156737"/>
                </a:cubicBezTo>
                <a:cubicBezTo>
                  <a:pt x="162929" y="168492"/>
                  <a:pt x="159050" y="180247"/>
                  <a:pt x="162929" y="180247"/>
                </a:cubicBezTo>
                <a:cubicBezTo>
                  <a:pt x="166809" y="184165"/>
                  <a:pt x="170688" y="184165"/>
                  <a:pt x="170688" y="176329"/>
                </a:cubicBezTo>
                <a:close/>
                <a:moveTo>
                  <a:pt x="93103" y="27429"/>
                </a:moveTo>
                <a:cubicBezTo>
                  <a:pt x="85344" y="19592"/>
                  <a:pt x="73706" y="19592"/>
                  <a:pt x="58189" y="19592"/>
                </a:cubicBezTo>
                <a:cubicBezTo>
                  <a:pt x="50431" y="58776"/>
                  <a:pt x="27155" y="97960"/>
                  <a:pt x="27155" y="141063"/>
                </a:cubicBezTo>
                <a:cubicBezTo>
                  <a:pt x="31034" y="148900"/>
                  <a:pt x="50431" y="148900"/>
                  <a:pt x="58189" y="152818"/>
                </a:cubicBezTo>
                <a:cubicBezTo>
                  <a:pt x="65948" y="109716"/>
                  <a:pt x="77585" y="74450"/>
                  <a:pt x="93103" y="27429"/>
                </a:cubicBezTo>
                <a:close/>
              </a:path>
            </a:pathLst>
          </a:custGeom>
          <a:gradFill flip="none" rotWithShape="1">
            <a:gsLst>
              <a:gs pos="0">
                <a:srgbClr val="1BBEE9"/>
              </a:gs>
              <a:gs pos="100000">
                <a:srgbClr val="C570EA"/>
              </a:gs>
            </a:gsLst>
            <a:lin ang="18900000" scaled="1"/>
          </a:gradFill>
          <a:ln/>
        </p:spPr>
      </p:sp>
      <p:sp>
        <p:nvSpPr>
          <p:cNvPr id="9" name="Text 6"/>
          <p:cNvSpPr/>
          <p:nvPr/>
        </p:nvSpPr>
        <p:spPr>
          <a:xfrm rot="2160000">
            <a:off x="372745" y="587375"/>
            <a:ext cx="853440" cy="321310"/>
          </a:xfrm>
          <a:prstGeom prst="rect">
            <a:avLst/>
          </a:prstGeom>
          <a:noFill/>
          <a:ln/>
        </p:spPr>
        <p:txBody>
          <a:bodyPr wrap="square" lIns="45720" tIns="91440" rIns="91440" bIns="45720" rtlCol="0" anchor="t"/>
          <a:lstStyle/>
          <a:p>
            <a:pPr marL="0" indent="0">
              <a:lnSpc>
                <a:spcPct val="100000"/>
              </a:lnSpc>
              <a:buNone/>
            </a:pPr>
            <a:endParaRPr lang="en-US" sz="1600" dirty="0"/>
          </a:p>
        </p:txBody>
      </p:sp>
      <p:sp>
        <p:nvSpPr>
          <p:cNvPr id="10" name="Text 7"/>
          <p:cNvSpPr/>
          <p:nvPr/>
        </p:nvSpPr>
        <p:spPr>
          <a:xfrm>
            <a:off x="509270" y="1375410"/>
            <a:ext cx="4064000" cy="284559"/>
          </a:xfrm>
          <a:prstGeom prst="rect">
            <a:avLst/>
          </a:prstGeom>
          <a:noFill/>
          <a:ln/>
        </p:spPr>
        <p:txBody>
          <a:bodyPr wrap="square" lIns="91440" tIns="45720" rIns="91440" bIns="45720" rtlCol="0" anchor="ctr">
            <a:spAutoFit/>
          </a:bodyPr>
          <a:lstStyle/>
          <a:p>
            <a:pPr marL="0" indent="0" algn="l">
              <a:lnSpc>
                <a:spcPct val="100000"/>
              </a:lnSpc>
              <a:buNone/>
            </a:pPr>
            <a:r>
              <a:rPr lang="en-US" sz="1800" b="1" dirty="0">
                <a:solidFill>
                  <a:srgbClr val="000000"/>
                </a:solidFill>
                <a:latin typeface="MiSans" pitchFamily="34" charset="0"/>
                <a:ea typeface="MiSans" pitchFamily="34" charset="-122"/>
                <a:cs typeface="MiSans" pitchFamily="34" charset="-120"/>
              </a:rPr>
              <a:t>Điểm chung</a:t>
            </a:r>
            <a:endParaRPr lang="en-US" sz="1600" dirty="0"/>
          </a:p>
        </p:txBody>
      </p:sp>
      <p:sp>
        <p:nvSpPr>
          <p:cNvPr id="11" name="Text 8"/>
          <p:cNvSpPr/>
          <p:nvPr/>
        </p:nvSpPr>
        <p:spPr>
          <a:xfrm>
            <a:off x="509270" y="1713230"/>
            <a:ext cx="3317875" cy="1429345"/>
          </a:xfrm>
          <a:prstGeom prst="rect">
            <a:avLst/>
          </a:prstGeom>
          <a:noFill/>
          <a:ln/>
        </p:spPr>
        <p:txBody>
          <a:bodyPr wrap="square" lIns="91440" tIns="45720" rIns="91440" bIns="45720" rtlCol="0" anchor="t">
            <a:spAutoFit/>
          </a:bodyPr>
          <a:lstStyle/>
          <a:p>
            <a:pPr marL="0" indent="0" algn="l">
              <a:lnSpc>
                <a:spcPct val="130000"/>
              </a:lnSpc>
              <a:buNone/>
            </a:pPr>
            <a:r>
              <a:rPr lang="en-US" sz="1400" dirty="0">
                <a:solidFill>
                  <a:srgbClr val="404040"/>
                </a:solidFill>
                <a:latin typeface="MiSans" pitchFamily="34" charset="0"/>
                <a:ea typeface="MiSans" pitchFamily="34" charset="-122"/>
                <a:cs typeface="MiSans" pitchFamily="34" charset="-120"/>
              </a:rPr>
              <a:t>Cả ba dân tộc đều sử dụng vải lanh và thêu tay, thể hiện sự khéo léo và tinh thần cộng đồng, tạo nên những trang phục độc đáo và có giá trị văn hóa cao.</a:t>
            </a:r>
            <a:endParaRPr lang="en-US" sz="1600" dirty="0"/>
          </a:p>
        </p:txBody>
      </p:sp>
      <p:sp>
        <p:nvSpPr>
          <p:cNvPr id="12" name="Text 9"/>
          <p:cNvSpPr/>
          <p:nvPr/>
        </p:nvSpPr>
        <p:spPr>
          <a:xfrm>
            <a:off x="4505325" y="1375410"/>
            <a:ext cx="4064000" cy="284559"/>
          </a:xfrm>
          <a:prstGeom prst="rect">
            <a:avLst/>
          </a:prstGeom>
          <a:noFill/>
          <a:ln/>
        </p:spPr>
        <p:txBody>
          <a:bodyPr wrap="square" lIns="91440" tIns="45720" rIns="91440" bIns="45720" rtlCol="0" anchor="ctr">
            <a:spAutoFit/>
          </a:bodyPr>
          <a:lstStyle/>
          <a:p>
            <a:pPr marL="0" indent="0" algn="l">
              <a:lnSpc>
                <a:spcPct val="100000"/>
              </a:lnSpc>
              <a:buNone/>
            </a:pPr>
            <a:r>
              <a:rPr lang="en-US" sz="1800" b="1" dirty="0">
                <a:solidFill>
                  <a:srgbClr val="000000"/>
                </a:solidFill>
                <a:latin typeface="MiSans" pitchFamily="34" charset="0"/>
                <a:ea typeface="MiSans" pitchFamily="34" charset="-122"/>
                <a:cs typeface="MiSans" pitchFamily="34" charset="-120"/>
              </a:rPr>
              <a:t>Khác biệt về màu sắc</a:t>
            </a:r>
            <a:endParaRPr lang="en-US" sz="1600" dirty="0"/>
          </a:p>
        </p:txBody>
      </p:sp>
      <p:sp>
        <p:nvSpPr>
          <p:cNvPr id="13" name="Text 10"/>
          <p:cNvSpPr/>
          <p:nvPr/>
        </p:nvSpPr>
        <p:spPr>
          <a:xfrm>
            <a:off x="4505325" y="1713230"/>
            <a:ext cx="3317875" cy="571698"/>
          </a:xfrm>
          <a:prstGeom prst="rect">
            <a:avLst/>
          </a:prstGeom>
          <a:noFill/>
          <a:ln/>
        </p:spPr>
        <p:txBody>
          <a:bodyPr wrap="square" lIns="91440" tIns="45720" rIns="91440" bIns="45720" rtlCol="0" anchor="t">
            <a:spAutoFit/>
          </a:bodyPr>
          <a:lstStyle/>
          <a:p>
            <a:pPr marL="0" indent="0" algn="l">
              <a:lnSpc>
                <a:spcPct val="130000"/>
              </a:lnSpc>
              <a:buNone/>
            </a:pPr>
            <a:r>
              <a:rPr lang="en-US" sz="1400" dirty="0">
                <a:solidFill>
                  <a:srgbClr val="404040"/>
                </a:solidFill>
                <a:latin typeface="MiSans" pitchFamily="34" charset="0"/>
                <a:ea typeface="MiSans" pitchFamily="34" charset="-122"/>
                <a:cs typeface="MiSans" pitchFamily="34" charset="-120"/>
              </a:rPr>
              <a:t>Mông Đen ưa màu đen trầm, Hà Nhì thích màu nâu đất và đỏ điều, Dao Đỏ nổi bật với màu đỏ rực, phản ánh tính cách và quan niệm riêng của từng dân tộc.</a:t>
            </a:r>
            <a:endParaRPr lang="en-US" sz="1600" dirty="0"/>
          </a:p>
        </p:txBody>
      </p:sp>
      <p:sp>
        <p:nvSpPr>
          <p:cNvPr id="14" name="Text 11"/>
          <p:cNvSpPr/>
          <p:nvPr/>
        </p:nvSpPr>
        <p:spPr>
          <a:xfrm>
            <a:off x="8472170" y="1375410"/>
            <a:ext cx="4064000" cy="368300"/>
          </a:xfrm>
          <a:prstGeom prst="rect">
            <a:avLst/>
          </a:prstGeom>
          <a:noFill/>
          <a:ln/>
        </p:spPr>
        <p:txBody>
          <a:bodyPr wrap="square" lIns="91440" tIns="45720" rIns="91440" bIns="45720" rtlCol="0" anchor="ctr">
            <a:spAutoFit/>
          </a:bodyPr>
          <a:lstStyle/>
          <a:p>
            <a:pPr marL="0" indent="0" algn="l">
              <a:lnSpc>
                <a:spcPct val="100000"/>
              </a:lnSpc>
              <a:buNone/>
            </a:pPr>
            <a:r>
              <a:rPr lang="en-US" sz="1800" b="1" dirty="0">
                <a:solidFill>
                  <a:srgbClr val="000000"/>
                </a:solidFill>
                <a:latin typeface="MiSans" pitchFamily="34" charset="0"/>
                <a:ea typeface="MiSans" pitchFamily="34" charset="-122"/>
                <a:cs typeface="MiSans" pitchFamily="34" charset="-120"/>
              </a:rPr>
              <a:t>Khác biệt về hoa văn</a:t>
            </a:r>
            <a:endParaRPr lang="en-US" sz="1600" dirty="0"/>
          </a:p>
        </p:txBody>
      </p:sp>
      <p:sp>
        <p:nvSpPr>
          <p:cNvPr id="15" name="Text 12"/>
          <p:cNvSpPr/>
          <p:nvPr/>
        </p:nvSpPr>
        <p:spPr>
          <a:xfrm>
            <a:off x="8472170" y="1713230"/>
            <a:ext cx="3317875" cy="1706880"/>
          </a:xfrm>
          <a:prstGeom prst="rect">
            <a:avLst/>
          </a:prstGeom>
          <a:noFill/>
          <a:ln/>
        </p:spPr>
        <p:txBody>
          <a:bodyPr wrap="square" lIns="91440" tIns="45720" rIns="91440" bIns="45720" rtlCol="0" anchor="t">
            <a:spAutoFit/>
          </a:bodyPr>
          <a:lstStyle/>
          <a:p>
            <a:pPr marL="0" indent="0" algn="l">
              <a:lnSpc>
                <a:spcPct val="130000"/>
              </a:lnSpc>
              <a:buNone/>
            </a:pPr>
            <a:r>
              <a:rPr lang="en-US" sz="1400" dirty="0">
                <a:solidFill>
                  <a:srgbClr val="404040"/>
                </a:solidFill>
                <a:latin typeface="MiSans" pitchFamily="34" charset="0"/>
                <a:ea typeface="MiSans" pitchFamily="34" charset="-122"/>
                <a:cs typeface="MiSans" pitchFamily="34" charset="-120"/>
              </a:rPr>
              <a:t>Hoa văn hình học của Mông Đen, hoa văn thực vật của Hà Nhì, và hoa văn tua rua của Dao Đỏ thể hiện quan niệm vũ trụ và vai trò của phụ nữ trong cộng đồng.</a:t>
            </a:r>
            <a:endParaRPr lang="en-US" sz="1600" dirty="0"/>
          </a:p>
        </p:txBody>
      </p:sp>
      <p:sp>
        <p:nvSpPr>
          <p:cNvPr id="16" name="Text 13"/>
          <p:cNvSpPr/>
          <p:nvPr/>
        </p:nvSpPr>
        <p:spPr>
          <a:xfrm>
            <a:off x="7726045" y="4591050"/>
            <a:ext cx="4064000" cy="398780"/>
          </a:xfrm>
          <a:prstGeom prst="rect">
            <a:avLst/>
          </a:prstGeom>
          <a:noFill/>
          <a:ln/>
        </p:spPr>
        <p:txBody>
          <a:bodyPr wrap="square" lIns="91440" tIns="45720" rIns="91440" bIns="45720" rtlCol="0" anchor="ctr">
            <a:spAutoFit/>
          </a:bodyPr>
          <a:lstStyle/>
          <a:p>
            <a:pPr marL="0" indent="0" algn="r">
              <a:lnSpc>
                <a:spcPct val="100000"/>
              </a:lnSpc>
              <a:buNone/>
            </a:pPr>
            <a:r>
              <a:rPr lang="en-US" sz="2000" b="1" dirty="0">
                <a:solidFill>
                  <a:srgbClr val="000000"/>
                </a:solidFill>
                <a:latin typeface="MiSans" pitchFamily="34" charset="0"/>
                <a:ea typeface="MiSans" pitchFamily="34" charset="-122"/>
                <a:cs typeface="MiSans" pitchFamily="34" charset="-120"/>
              </a:rPr>
              <a:t>Ý nghĩa văn hóa</a:t>
            </a:r>
            <a:endParaRPr lang="en-US" sz="1600" dirty="0"/>
          </a:p>
        </p:txBody>
      </p:sp>
      <p:sp>
        <p:nvSpPr>
          <p:cNvPr id="17" name="Text 14"/>
          <p:cNvSpPr/>
          <p:nvPr/>
        </p:nvSpPr>
        <p:spPr>
          <a:xfrm>
            <a:off x="6477635" y="4928870"/>
            <a:ext cx="5312410" cy="1322070"/>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404040"/>
                </a:solidFill>
                <a:latin typeface="MiSans" pitchFamily="34" charset="0"/>
                <a:ea typeface="MiSans" pitchFamily="34" charset="-122"/>
                <a:cs typeface="MiSans" pitchFamily="34" charset="-120"/>
              </a:rPr>
              <a:t>Mỗi trang phục đều là biểu tượng văn hóa sống động, phản ánh lịch sử, tín ngưỡng và mỹ quan riêng biệt của từng cộng đồng, góp phần làm đa dạng di sản văn hóa Việt Nam.</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07645" y="-123190"/>
            <a:ext cx="12672695" cy="7056755"/>
          </a:xfrm>
          <a:prstGeom prst="rect">
            <a:avLst/>
          </a:prstGeom>
          <a:solidFill>
            <a:srgbClr val="F4EBE2"/>
          </a:solidFill>
          <a:ln/>
        </p:spPr>
      </p:sp>
      <p:sp>
        <p:nvSpPr>
          <p:cNvPr id="3" name="Text 1"/>
          <p:cNvSpPr/>
          <p:nvPr/>
        </p:nvSpPr>
        <p:spPr>
          <a:xfrm>
            <a:off x="-207645" y="-123190"/>
            <a:ext cx="12672695"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8-27-20:02:31-d2nf7lp8bjvh7rlj073g.jpeg"/>
          <p:cNvPicPr>
            <a:picLocks noChangeAspect="1"/>
          </p:cNvPicPr>
          <p:nvPr/>
        </p:nvPicPr>
        <p:blipFill>
          <a:blip r:embed="rId3"/>
          <a:stretch>
            <a:fillRect/>
          </a:stretch>
        </p:blipFill>
        <p:spPr>
          <a:xfrm>
            <a:off x="0" y="1184275"/>
            <a:ext cx="7541895" cy="4226560"/>
          </a:xfrm>
          <a:prstGeom prst="rect">
            <a:avLst/>
          </a:prstGeom>
        </p:spPr>
      </p:pic>
      <p:sp>
        <p:nvSpPr>
          <p:cNvPr id="5" name="Text 2"/>
          <p:cNvSpPr/>
          <p:nvPr/>
        </p:nvSpPr>
        <p:spPr>
          <a:xfrm>
            <a:off x="1061720" y="466725"/>
            <a:ext cx="5913120" cy="583565"/>
          </a:xfrm>
          <a:prstGeom prst="rect">
            <a:avLst/>
          </a:prstGeom>
          <a:noFill/>
          <a:ln/>
        </p:spPr>
        <p:txBody>
          <a:bodyPr wrap="square" lIns="91440" tIns="45720" rIns="91440" bIns="45720" rtlCol="0" anchor="t">
            <a:spAutoFit/>
          </a:bodyPr>
          <a:lstStyle/>
          <a:p>
            <a:pPr marL="0" indent="0" algn="l">
              <a:lnSpc>
                <a:spcPct val="100000"/>
              </a:lnSpc>
              <a:buNone/>
            </a:pPr>
            <a:r>
              <a:rPr lang="en-US" sz="3200" b="1" dirty="0">
                <a:gradFill flip="none" rotWithShape="0">
                  <a:gsLst>
                    <a:gs pos="0">
                      <a:srgbClr val="330867"/>
                    </a:gs>
                    <a:gs pos="100000">
                      <a:srgbClr val="30CFD0"/>
                    </a:gs>
                  </a:gsLst>
                  <a:lin ang="8220000" scaled="1"/>
                </a:gradFill>
                <a:latin typeface="MiSans" pitchFamily="34" charset="0"/>
                <a:ea typeface="MiSans" pitchFamily="34" charset="-122"/>
                <a:cs typeface="MiSans" pitchFamily="34" charset="-120"/>
              </a:rPr>
              <a:t>Giá trị văn hóa và tiềm năng du lịch</a:t>
            </a:r>
            <a:endParaRPr lang="en-US" sz="1600" dirty="0"/>
          </a:p>
        </p:txBody>
      </p:sp>
      <p:sp>
        <p:nvSpPr>
          <p:cNvPr id="6" name="Shape 3"/>
          <p:cNvSpPr/>
          <p:nvPr/>
        </p:nvSpPr>
        <p:spPr>
          <a:xfrm>
            <a:off x="1148715" y="1050290"/>
            <a:ext cx="5420995" cy="78105"/>
          </a:xfrm>
          <a:custGeom>
            <a:avLst/>
            <a:gdLst/>
            <a:ahLst/>
            <a:cxnLst/>
            <a:rect l="l" t="t" r="r" b="b"/>
            <a:pathLst>
              <a:path w="5420995" h="78105">
                <a:moveTo>
                  <a:pt x="2370" y="4463"/>
                </a:moveTo>
                <a:cubicBezTo>
                  <a:pt x="0" y="6695"/>
                  <a:pt x="2370" y="11158"/>
                  <a:pt x="4741" y="13389"/>
                </a:cubicBezTo>
                <a:cubicBezTo>
                  <a:pt x="92444" y="55789"/>
                  <a:pt x="234665" y="49095"/>
                  <a:pt x="360294" y="42400"/>
                </a:cubicBezTo>
                <a:cubicBezTo>
                  <a:pt x="400589" y="40168"/>
                  <a:pt x="438515" y="37937"/>
                  <a:pt x="471700" y="37937"/>
                </a:cubicBezTo>
                <a:cubicBezTo>
                  <a:pt x="763253" y="37937"/>
                  <a:pt x="1057177" y="46863"/>
                  <a:pt x="1341619" y="55789"/>
                </a:cubicBezTo>
                <a:cubicBezTo>
                  <a:pt x="1682950" y="64716"/>
                  <a:pt x="1682950" y="64716"/>
                  <a:pt x="1682950" y="64716"/>
                </a:cubicBezTo>
                <a:cubicBezTo>
                  <a:pt x="1943689" y="71410"/>
                  <a:pt x="2209168" y="69179"/>
                  <a:pt x="2465166" y="69179"/>
                </a:cubicBezTo>
                <a:cubicBezTo>
                  <a:pt x="2766201" y="66947"/>
                  <a:pt x="3074347" y="64716"/>
                  <a:pt x="3380122" y="75873"/>
                </a:cubicBezTo>
                <a:cubicBezTo>
                  <a:pt x="3600565" y="82568"/>
                  <a:pt x="3825748" y="80337"/>
                  <a:pt x="4043820" y="78105"/>
                </a:cubicBezTo>
                <a:cubicBezTo>
                  <a:pt x="4193153" y="75873"/>
                  <a:pt x="4347226" y="75873"/>
                  <a:pt x="4498928" y="75873"/>
                </a:cubicBezTo>
                <a:cubicBezTo>
                  <a:pt x="4596113" y="78105"/>
                  <a:pt x="4693297" y="73642"/>
                  <a:pt x="4788111" y="69179"/>
                </a:cubicBezTo>
                <a:cubicBezTo>
                  <a:pt x="4913740" y="62484"/>
                  <a:pt x="5044109" y="58021"/>
                  <a:pt x="5172108" y="64716"/>
                </a:cubicBezTo>
                <a:cubicBezTo>
                  <a:pt x="5193441" y="64716"/>
                  <a:pt x="5214774" y="66947"/>
                  <a:pt x="5238478" y="69179"/>
                </a:cubicBezTo>
                <a:cubicBezTo>
                  <a:pt x="5300107" y="75873"/>
                  <a:pt x="5371218" y="84800"/>
                  <a:pt x="5418625" y="62484"/>
                </a:cubicBezTo>
                <a:cubicBezTo>
                  <a:pt x="5420995" y="62484"/>
                  <a:pt x="5423365" y="58021"/>
                  <a:pt x="5420995" y="53558"/>
                </a:cubicBezTo>
                <a:cubicBezTo>
                  <a:pt x="5418625" y="51326"/>
                  <a:pt x="5416254" y="49095"/>
                  <a:pt x="5411514" y="51326"/>
                </a:cubicBezTo>
                <a:cubicBezTo>
                  <a:pt x="5368847" y="71410"/>
                  <a:pt x="5300107" y="62484"/>
                  <a:pt x="5238478" y="55789"/>
                </a:cubicBezTo>
                <a:cubicBezTo>
                  <a:pt x="5214774" y="53558"/>
                  <a:pt x="5193441" y="51326"/>
                  <a:pt x="5174478" y="51326"/>
                </a:cubicBezTo>
                <a:cubicBezTo>
                  <a:pt x="5044109" y="44631"/>
                  <a:pt x="4913740" y="49095"/>
                  <a:pt x="4788111" y="55789"/>
                </a:cubicBezTo>
                <a:cubicBezTo>
                  <a:pt x="4693297" y="60252"/>
                  <a:pt x="4593742" y="64716"/>
                  <a:pt x="4498928" y="62484"/>
                </a:cubicBezTo>
                <a:cubicBezTo>
                  <a:pt x="4347226" y="62484"/>
                  <a:pt x="4193153" y="62484"/>
                  <a:pt x="4043820" y="64716"/>
                </a:cubicBezTo>
                <a:cubicBezTo>
                  <a:pt x="3825748" y="66947"/>
                  <a:pt x="3600565" y="71410"/>
                  <a:pt x="3380122" y="62484"/>
                </a:cubicBezTo>
                <a:cubicBezTo>
                  <a:pt x="3074347" y="51326"/>
                  <a:pt x="2766201" y="53558"/>
                  <a:pt x="2465166" y="55789"/>
                </a:cubicBezTo>
                <a:cubicBezTo>
                  <a:pt x="2209168" y="55789"/>
                  <a:pt x="1943689" y="58021"/>
                  <a:pt x="1682950" y="51326"/>
                </a:cubicBezTo>
                <a:cubicBezTo>
                  <a:pt x="1343990" y="42400"/>
                  <a:pt x="1343990" y="42400"/>
                  <a:pt x="1343990" y="42400"/>
                </a:cubicBezTo>
                <a:cubicBezTo>
                  <a:pt x="1057177" y="33474"/>
                  <a:pt x="763253" y="24547"/>
                  <a:pt x="471700" y="24547"/>
                </a:cubicBezTo>
                <a:cubicBezTo>
                  <a:pt x="438515" y="24547"/>
                  <a:pt x="400589" y="26779"/>
                  <a:pt x="360294" y="29010"/>
                </a:cubicBezTo>
                <a:cubicBezTo>
                  <a:pt x="237035" y="35705"/>
                  <a:pt x="94814" y="42400"/>
                  <a:pt x="11852" y="2232"/>
                </a:cubicBezTo>
                <a:cubicBezTo>
                  <a:pt x="9481" y="0"/>
                  <a:pt x="4741" y="0"/>
                  <a:pt x="2370" y="4463"/>
                </a:cubicBezTo>
                <a:close/>
              </a:path>
            </a:pathLst>
          </a:custGeom>
          <a:gradFill flip="none" rotWithShape="1">
            <a:gsLst>
              <a:gs pos="0">
                <a:srgbClr val="5E79B0"/>
              </a:gs>
              <a:gs pos="56000">
                <a:srgbClr val="60D6C2"/>
              </a:gs>
              <a:gs pos="100000">
                <a:srgbClr val="C5B2DE"/>
              </a:gs>
            </a:gsLst>
            <a:lin ang="2700000" scaled="1"/>
          </a:gradFill>
          <a:ln/>
        </p:spPr>
      </p:sp>
      <p:sp>
        <p:nvSpPr>
          <p:cNvPr id="7" name="Text 4"/>
          <p:cNvSpPr/>
          <p:nvPr/>
        </p:nvSpPr>
        <p:spPr>
          <a:xfrm>
            <a:off x="1148715" y="1050290"/>
            <a:ext cx="5420995" cy="78105"/>
          </a:xfrm>
          <a:prstGeom prst="rect">
            <a:avLst/>
          </a:prstGeom>
          <a:noFill/>
          <a:ln/>
        </p:spPr>
        <p:txBody>
          <a:bodyPr wrap="square" lIns="34290" tIns="68580" rIns="68580" bIns="34290" rtlCol="0" anchor="t"/>
          <a:lstStyle/>
          <a:p>
            <a:pPr marL="0" indent="0">
              <a:lnSpc>
                <a:spcPct val="100000"/>
              </a:lnSpc>
              <a:buNone/>
            </a:pPr>
            <a:endParaRPr lang="en-US" sz="1600" dirty="0"/>
          </a:p>
        </p:txBody>
      </p:sp>
      <p:sp>
        <p:nvSpPr>
          <p:cNvPr id="8" name="Shape 5"/>
          <p:cNvSpPr/>
          <p:nvPr/>
        </p:nvSpPr>
        <p:spPr>
          <a:xfrm rot="2160000">
            <a:off x="372745" y="587375"/>
            <a:ext cx="853440" cy="321310"/>
          </a:xfrm>
          <a:custGeom>
            <a:avLst/>
            <a:gdLst/>
            <a:ahLst/>
            <a:cxnLst/>
            <a:rect l="l" t="t" r="r" b="b"/>
            <a:pathLst>
              <a:path w="853440" h="321310">
                <a:moveTo>
                  <a:pt x="65948" y="176329"/>
                </a:moveTo>
                <a:cubicBezTo>
                  <a:pt x="58189" y="160655"/>
                  <a:pt x="34913" y="160655"/>
                  <a:pt x="15517" y="152818"/>
                </a:cubicBezTo>
                <a:cubicBezTo>
                  <a:pt x="0" y="133226"/>
                  <a:pt x="15517" y="105797"/>
                  <a:pt x="23276" y="74450"/>
                </a:cubicBezTo>
                <a:cubicBezTo>
                  <a:pt x="31034" y="54858"/>
                  <a:pt x="34913" y="19592"/>
                  <a:pt x="46551" y="3918"/>
                </a:cubicBezTo>
                <a:cubicBezTo>
                  <a:pt x="58189" y="0"/>
                  <a:pt x="73706" y="3918"/>
                  <a:pt x="93103" y="7837"/>
                </a:cubicBezTo>
                <a:cubicBezTo>
                  <a:pt x="100861" y="15674"/>
                  <a:pt x="100861" y="0"/>
                  <a:pt x="112499" y="3918"/>
                </a:cubicBezTo>
                <a:cubicBezTo>
                  <a:pt x="236636" y="31347"/>
                  <a:pt x="372410" y="74450"/>
                  <a:pt x="500426" y="101879"/>
                </a:cubicBezTo>
                <a:cubicBezTo>
                  <a:pt x="546977" y="113634"/>
                  <a:pt x="589649" y="125389"/>
                  <a:pt x="643959" y="137145"/>
                </a:cubicBezTo>
                <a:cubicBezTo>
                  <a:pt x="655597" y="141063"/>
                  <a:pt x="674993" y="141063"/>
                  <a:pt x="686631" y="144981"/>
                </a:cubicBezTo>
                <a:cubicBezTo>
                  <a:pt x="698269" y="148900"/>
                  <a:pt x="713786" y="164573"/>
                  <a:pt x="729303" y="176329"/>
                </a:cubicBezTo>
                <a:cubicBezTo>
                  <a:pt x="768096" y="207676"/>
                  <a:pt x="822406" y="242942"/>
                  <a:pt x="853440" y="266452"/>
                </a:cubicBezTo>
                <a:cubicBezTo>
                  <a:pt x="853440" y="266452"/>
                  <a:pt x="853440" y="274289"/>
                  <a:pt x="849561" y="278207"/>
                </a:cubicBezTo>
                <a:cubicBezTo>
                  <a:pt x="845681" y="286044"/>
                  <a:pt x="818527" y="286044"/>
                  <a:pt x="803009" y="289963"/>
                </a:cubicBezTo>
                <a:cubicBezTo>
                  <a:pt x="764217" y="293881"/>
                  <a:pt x="740941" y="301718"/>
                  <a:pt x="702148" y="313473"/>
                </a:cubicBezTo>
                <a:cubicBezTo>
                  <a:pt x="686631" y="317392"/>
                  <a:pt x="663356" y="325228"/>
                  <a:pt x="651718" y="321310"/>
                </a:cubicBezTo>
                <a:cubicBezTo>
                  <a:pt x="620684" y="321310"/>
                  <a:pt x="574132" y="297800"/>
                  <a:pt x="539219" y="289963"/>
                </a:cubicBezTo>
                <a:cubicBezTo>
                  <a:pt x="384048" y="250779"/>
                  <a:pt x="217239" y="203758"/>
                  <a:pt x="65948" y="176329"/>
                </a:cubicBezTo>
                <a:close/>
                <a:moveTo>
                  <a:pt x="659476" y="305636"/>
                </a:moveTo>
                <a:cubicBezTo>
                  <a:pt x="694390" y="301718"/>
                  <a:pt x="729303" y="289963"/>
                  <a:pt x="768096" y="282126"/>
                </a:cubicBezTo>
                <a:cubicBezTo>
                  <a:pt x="768096" y="262534"/>
                  <a:pt x="771975" y="242942"/>
                  <a:pt x="779734" y="227268"/>
                </a:cubicBezTo>
                <a:cubicBezTo>
                  <a:pt x="748700" y="207676"/>
                  <a:pt x="721545" y="188084"/>
                  <a:pt x="690511" y="164573"/>
                </a:cubicBezTo>
                <a:cubicBezTo>
                  <a:pt x="682752" y="168492"/>
                  <a:pt x="674993" y="172410"/>
                  <a:pt x="671114" y="184165"/>
                </a:cubicBezTo>
                <a:cubicBezTo>
                  <a:pt x="671114" y="195921"/>
                  <a:pt x="690511" y="195921"/>
                  <a:pt x="690511" y="207676"/>
                </a:cubicBezTo>
                <a:cubicBezTo>
                  <a:pt x="682752" y="223350"/>
                  <a:pt x="659476" y="211594"/>
                  <a:pt x="659476" y="239023"/>
                </a:cubicBezTo>
                <a:cubicBezTo>
                  <a:pt x="659476" y="250779"/>
                  <a:pt x="678873" y="246860"/>
                  <a:pt x="682752" y="258615"/>
                </a:cubicBezTo>
                <a:cubicBezTo>
                  <a:pt x="663356" y="266452"/>
                  <a:pt x="640080" y="278207"/>
                  <a:pt x="651718" y="301718"/>
                </a:cubicBezTo>
                <a:cubicBezTo>
                  <a:pt x="655597" y="305636"/>
                  <a:pt x="659476" y="305636"/>
                  <a:pt x="659476" y="305636"/>
                </a:cubicBezTo>
                <a:close/>
                <a:moveTo>
                  <a:pt x="643959" y="258615"/>
                </a:moveTo>
                <a:cubicBezTo>
                  <a:pt x="488788" y="215513"/>
                  <a:pt x="325859" y="176329"/>
                  <a:pt x="186205" y="144981"/>
                </a:cubicBezTo>
                <a:cubicBezTo>
                  <a:pt x="170688" y="192002"/>
                  <a:pt x="197843" y="192002"/>
                  <a:pt x="244394" y="203758"/>
                </a:cubicBezTo>
                <a:cubicBezTo>
                  <a:pt x="384048" y="239023"/>
                  <a:pt x="492668" y="266452"/>
                  <a:pt x="636201" y="301718"/>
                </a:cubicBezTo>
                <a:cubicBezTo>
                  <a:pt x="640080" y="301718"/>
                  <a:pt x="640080" y="301718"/>
                  <a:pt x="640080" y="301718"/>
                </a:cubicBezTo>
                <a:cubicBezTo>
                  <a:pt x="624563" y="289963"/>
                  <a:pt x="643959" y="266452"/>
                  <a:pt x="643959" y="258615"/>
                </a:cubicBezTo>
                <a:close/>
                <a:moveTo>
                  <a:pt x="667235" y="156737"/>
                </a:moveTo>
                <a:cubicBezTo>
                  <a:pt x="508185" y="121471"/>
                  <a:pt x="360772" y="82287"/>
                  <a:pt x="221119" y="39184"/>
                </a:cubicBezTo>
                <a:cubicBezTo>
                  <a:pt x="217239" y="54858"/>
                  <a:pt x="209481" y="66613"/>
                  <a:pt x="205601" y="82287"/>
                </a:cubicBezTo>
                <a:cubicBezTo>
                  <a:pt x="376289" y="137145"/>
                  <a:pt x="500426" y="164573"/>
                  <a:pt x="659476" y="199839"/>
                </a:cubicBezTo>
                <a:cubicBezTo>
                  <a:pt x="663356" y="199839"/>
                  <a:pt x="663356" y="199839"/>
                  <a:pt x="663356" y="199839"/>
                </a:cubicBezTo>
                <a:cubicBezTo>
                  <a:pt x="643959" y="188084"/>
                  <a:pt x="671114" y="160655"/>
                  <a:pt x="667235" y="156737"/>
                </a:cubicBezTo>
                <a:close/>
                <a:moveTo>
                  <a:pt x="647839" y="207676"/>
                </a:moveTo>
                <a:cubicBezTo>
                  <a:pt x="504305" y="180247"/>
                  <a:pt x="337497" y="133226"/>
                  <a:pt x="201722" y="94042"/>
                </a:cubicBezTo>
                <a:cubicBezTo>
                  <a:pt x="190084" y="105797"/>
                  <a:pt x="190084" y="125389"/>
                  <a:pt x="186205" y="133226"/>
                </a:cubicBezTo>
                <a:cubicBezTo>
                  <a:pt x="333617" y="168492"/>
                  <a:pt x="504305" y="211594"/>
                  <a:pt x="643959" y="246860"/>
                </a:cubicBezTo>
                <a:cubicBezTo>
                  <a:pt x="643959" y="235105"/>
                  <a:pt x="643959" y="219431"/>
                  <a:pt x="655597" y="211594"/>
                </a:cubicBezTo>
                <a:cubicBezTo>
                  <a:pt x="651718" y="211594"/>
                  <a:pt x="651718" y="207676"/>
                  <a:pt x="647839" y="207676"/>
                </a:cubicBezTo>
                <a:close/>
                <a:moveTo>
                  <a:pt x="170688" y="176329"/>
                </a:moveTo>
                <a:cubicBezTo>
                  <a:pt x="162929" y="137145"/>
                  <a:pt x="186205" y="78368"/>
                  <a:pt x="205601" y="35266"/>
                </a:cubicBezTo>
                <a:cubicBezTo>
                  <a:pt x="174567" y="27429"/>
                  <a:pt x="151292" y="23510"/>
                  <a:pt x="124137" y="19592"/>
                </a:cubicBezTo>
                <a:cubicBezTo>
                  <a:pt x="124137" y="27429"/>
                  <a:pt x="112499" y="58776"/>
                  <a:pt x="104740" y="39184"/>
                </a:cubicBezTo>
                <a:cubicBezTo>
                  <a:pt x="96982" y="54858"/>
                  <a:pt x="93103" y="66613"/>
                  <a:pt x="89223" y="82287"/>
                </a:cubicBezTo>
                <a:cubicBezTo>
                  <a:pt x="81465" y="105797"/>
                  <a:pt x="69827" y="148900"/>
                  <a:pt x="81465" y="160655"/>
                </a:cubicBezTo>
                <a:cubicBezTo>
                  <a:pt x="73706" y="156737"/>
                  <a:pt x="81465" y="137145"/>
                  <a:pt x="89223" y="137145"/>
                </a:cubicBezTo>
                <a:cubicBezTo>
                  <a:pt x="96982" y="141063"/>
                  <a:pt x="93103" y="164573"/>
                  <a:pt x="85344" y="164573"/>
                </a:cubicBezTo>
                <a:cubicBezTo>
                  <a:pt x="100861" y="168492"/>
                  <a:pt x="128016" y="176329"/>
                  <a:pt x="151292" y="180247"/>
                </a:cubicBezTo>
                <a:cubicBezTo>
                  <a:pt x="151292" y="172410"/>
                  <a:pt x="143533" y="160655"/>
                  <a:pt x="155171" y="156737"/>
                </a:cubicBezTo>
                <a:cubicBezTo>
                  <a:pt x="155171" y="156737"/>
                  <a:pt x="159050" y="156737"/>
                  <a:pt x="162929" y="156737"/>
                </a:cubicBezTo>
                <a:cubicBezTo>
                  <a:pt x="162929" y="168492"/>
                  <a:pt x="159050" y="180247"/>
                  <a:pt x="162929" y="180247"/>
                </a:cubicBezTo>
                <a:cubicBezTo>
                  <a:pt x="166809" y="184165"/>
                  <a:pt x="170688" y="184165"/>
                  <a:pt x="170688" y="176329"/>
                </a:cubicBezTo>
                <a:close/>
                <a:moveTo>
                  <a:pt x="93103" y="27429"/>
                </a:moveTo>
                <a:cubicBezTo>
                  <a:pt x="85344" y="19592"/>
                  <a:pt x="73706" y="19592"/>
                  <a:pt x="58189" y="19592"/>
                </a:cubicBezTo>
                <a:cubicBezTo>
                  <a:pt x="50431" y="58776"/>
                  <a:pt x="27155" y="97960"/>
                  <a:pt x="27155" y="141063"/>
                </a:cubicBezTo>
                <a:cubicBezTo>
                  <a:pt x="31034" y="148900"/>
                  <a:pt x="50431" y="148900"/>
                  <a:pt x="58189" y="152818"/>
                </a:cubicBezTo>
                <a:cubicBezTo>
                  <a:pt x="65948" y="109716"/>
                  <a:pt x="77585" y="74450"/>
                  <a:pt x="93103" y="27429"/>
                </a:cubicBezTo>
                <a:close/>
              </a:path>
            </a:pathLst>
          </a:custGeom>
          <a:gradFill flip="none" rotWithShape="1">
            <a:gsLst>
              <a:gs pos="0">
                <a:srgbClr val="5E79B0"/>
              </a:gs>
              <a:gs pos="56000">
                <a:srgbClr val="60D6C2"/>
              </a:gs>
              <a:gs pos="100000">
                <a:srgbClr val="C5B2DE"/>
              </a:gs>
            </a:gsLst>
            <a:lin ang="2700000" scaled="1"/>
          </a:gradFill>
          <a:ln/>
        </p:spPr>
      </p:sp>
      <p:sp>
        <p:nvSpPr>
          <p:cNvPr id="9" name="Text 6"/>
          <p:cNvSpPr/>
          <p:nvPr/>
        </p:nvSpPr>
        <p:spPr>
          <a:xfrm rot="2160000">
            <a:off x="372745" y="587375"/>
            <a:ext cx="853440" cy="321310"/>
          </a:xfrm>
          <a:prstGeom prst="rect">
            <a:avLst/>
          </a:prstGeom>
          <a:noFill/>
          <a:ln/>
        </p:spPr>
        <p:txBody>
          <a:bodyPr wrap="square" lIns="45720" tIns="91440" rIns="91440" bIns="45720" rtlCol="0" anchor="t"/>
          <a:lstStyle/>
          <a:p>
            <a:pPr marL="0" indent="0">
              <a:lnSpc>
                <a:spcPct val="100000"/>
              </a:lnSpc>
              <a:buNone/>
            </a:pPr>
            <a:endParaRPr lang="en-US" sz="1600" dirty="0"/>
          </a:p>
        </p:txBody>
      </p:sp>
      <p:sp>
        <p:nvSpPr>
          <p:cNvPr id="10" name="Text 7"/>
          <p:cNvSpPr/>
          <p:nvPr/>
        </p:nvSpPr>
        <p:spPr>
          <a:xfrm>
            <a:off x="7542530" y="1568450"/>
            <a:ext cx="4064000" cy="398780"/>
          </a:xfrm>
          <a:prstGeom prst="rect">
            <a:avLst/>
          </a:prstGeom>
          <a:noFill/>
          <a:ln/>
        </p:spPr>
        <p:txBody>
          <a:bodyPr wrap="square" lIns="91440" tIns="45720" rIns="91440" bIns="45720" rtlCol="0" anchor="ctr">
            <a:spAutoFit/>
          </a:bodyPr>
          <a:lstStyle/>
          <a:p>
            <a:pPr marL="0" indent="0" algn="l">
              <a:lnSpc>
                <a:spcPct val="100000"/>
              </a:lnSpc>
              <a:buNone/>
            </a:pPr>
            <a:r>
              <a:rPr lang="en-US" sz="2000" b="1" dirty="0">
                <a:solidFill>
                  <a:srgbClr val="000000"/>
                </a:solidFill>
                <a:latin typeface="MiSans" pitchFamily="34" charset="0"/>
                <a:ea typeface="MiSans" pitchFamily="34" charset="-122"/>
                <a:cs typeface="MiSans" pitchFamily="34" charset="-120"/>
              </a:rPr>
              <a:t>Giá trị văn hóa</a:t>
            </a:r>
            <a:endParaRPr lang="en-US" sz="1600" dirty="0"/>
          </a:p>
        </p:txBody>
      </p:sp>
      <p:sp>
        <p:nvSpPr>
          <p:cNvPr id="11" name="Text 8"/>
          <p:cNvSpPr/>
          <p:nvPr/>
        </p:nvSpPr>
        <p:spPr>
          <a:xfrm>
            <a:off x="7542530" y="1967230"/>
            <a:ext cx="3681730" cy="1938020"/>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404040"/>
                </a:solidFill>
                <a:latin typeface="MiSans" pitchFamily="34" charset="0"/>
                <a:ea typeface="MiSans" pitchFamily="34" charset="-122"/>
                <a:cs typeface="MiSans" pitchFamily="34" charset="-120"/>
              </a:rPr>
              <a:t>Trang phục truyền thống là di sản phi vật thể quý, góp phần bảo tồn và phát huy những giá trị văn hóa truyền thống của các dân tộc thiểu số, tạo nên sự đa dạng văn hóa của Việt Nam.</a:t>
            </a:r>
            <a:endParaRPr lang="en-US" sz="1600" dirty="0"/>
          </a:p>
        </p:txBody>
      </p:sp>
      <p:sp>
        <p:nvSpPr>
          <p:cNvPr id="12" name="Text 9"/>
          <p:cNvSpPr/>
          <p:nvPr/>
        </p:nvSpPr>
        <p:spPr>
          <a:xfrm>
            <a:off x="7160260" y="4887595"/>
            <a:ext cx="4064000" cy="398780"/>
          </a:xfrm>
          <a:prstGeom prst="rect">
            <a:avLst/>
          </a:prstGeom>
          <a:noFill/>
          <a:ln/>
        </p:spPr>
        <p:txBody>
          <a:bodyPr wrap="square" lIns="91440" tIns="45720" rIns="91440" bIns="45720" rtlCol="0" anchor="ctr">
            <a:spAutoFit/>
          </a:bodyPr>
          <a:lstStyle/>
          <a:p>
            <a:pPr marL="0" indent="0" algn="r">
              <a:lnSpc>
                <a:spcPct val="100000"/>
              </a:lnSpc>
              <a:buNone/>
            </a:pPr>
            <a:r>
              <a:rPr lang="en-US" sz="2000" b="1" dirty="0">
                <a:solidFill>
                  <a:srgbClr val="000000"/>
                </a:solidFill>
                <a:latin typeface="MiSans" pitchFamily="34" charset="0"/>
                <a:ea typeface="MiSans" pitchFamily="34" charset="-122"/>
                <a:cs typeface="MiSans" pitchFamily="34" charset="-120"/>
              </a:rPr>
              <a:t>Tiềm năng du lịch</a:t>
            </a:r>
            <a:endParaRPr lang="en-US" sz="1600" dirty="0"/>
          </a:p>
        </p:txBody>
      </p:sp>
      <p:sp>
        <p:nvSpPr>
          <p:cNvPr id="13" name="Text 10"/>
          <p:cNvSpPr/>
          <p:nvPr/>
        </p:nvSpPr>
        <p:spPr>
          <a:xfrm>
            <a:off x="726440" y="5286375"/>
            <a:ext cx="10497820" cy="706755"/>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404040"/>
                </a:solidFill>
                <a:latin typeface="MiSans" pitchFamily="34" charset="0"/>
                <a:ea typeface="MiSans" pitchFamily="34" charset="-122"/>
                <a:cs typeface="MiSans" pitchFamily="34" charset="-120"/>
              </a:rPr>
              <a:t>Trang phục truyền thống không chỉ là biểu tượng văn hóa mà còn là nguồn thu nhập quan trọng từ du lịch và thương mại, giúp người dân có thêm thu nhập và quảng bá văn hóa truyền thống.</a:t>
            </a:r>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07645" y="-123190"/>
            <a:ext cx="12672695" cy="7056755"/>
          </a:xfrm>
          <a:prstGeom prst="rect">
            <a:avLst/>
          </a:prstGeom>
          <a:solidFill>
            <a:srgbClr val="F9EEE8"/>
          </a:solidFill>
          <a:ln/>
        </p:spPr>
      </p:sp>
      <p:sp>
        <p:nvSpPr>
          <p:cNvPr id="3" name="Text 1"/>
          <p:cNvSpPr/>
          <p:nvPr/>
        </p:nvSpPr>
        <p:spPr>
          <a:xfrm>
            <a:off x="-207645" y="-123190"/>
            <a:ext cx="12672695"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sp>
        <p:nvSpPr>
          <p:cNvPr id="4" name="Shape 2"/>
          <p:cNvSpPr/>
          <p:nvPr/>
        </p:nvSpPr>
        <p:spPr>
          <a:xfrm>
            <a:off x="342900" y="1417320"/>
            <a:ext cx="11571605" cy="1240790"/>
          </a:xfrm>
          <a:prstGeom prst="roundRect">
            <a:avLst/>
          </a:prstGeom>
          <a:solidFill>
            <a:srgbClr val="D8AF8A">
              <a:alpha val="18824"/>
            </a:srgbClr>
          </a:solidFill>
          <a:ln/>
        </p:spPr>
      </p:sp>
      <p:sp>
        <p:nvSpPr>
          <p:cNvPr id="5" name="Text 3"/>
          <p:cNvSpPr/>
          <p:nvPr/>
        </p:nvSpPr>
        <p:spPr>
          <a:xfrm>
            <a:off x="342900" y="1417320"/>
            <a:ext cx="11571605" cy="1240790"/>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6" name="Image 0" descr="https://kimi-img.moonshot.cn/pub/slides/slides_tmpl/image/25-08-27-20:02:35-d2nf7mp8bjvh7rlj07e0.png"/>
          <p:cNvPicPr>
            <a:picLocks noChangeAspect="1"/>
          </p:cNvPicPr>
          <p:nvPr/>
        </p:nvPicPr>
        <p:blipFill>
          <a:blip r:embed="rId3"/>
          <a:srcRect l="8" r="8"/>
          <a:stretch/>
        </p:blipFill>
        <p:spPr>
          <a:xfrm>
            <a:off x="-191135" y="2841625"/>
            <a:ext cx="7165340" cy="4015740"/>
          </a:xfrm>
          <a:prstGeom prst="rect">
            <a:avLst/>
          </a:prstGeom>
        </p:spPr>
      </p:pic>
      <p:pic>
        <p:nvPicPr>
          <p:cNvPr id="7" name="Image 1" descr="https://kimi-img.moonshot.cn/pub/slides/slides_tmpl/image/25-08-27-20:02:31-d2nf7lp8bjvh7rlj075g.png"/>
          <p:cNvPicPr>
            <a:picLocks noChangeAspect="1"/>
          </p:cNvPicPr>
          <p:nvPr/>
        </p:nvPicPr>
        <p:blipFill>
          <a:blip r:embed="rId4"/>
          <a:srcRect l="5" r="5"/>
          <a:stretch/>
        </p:blipFill>
        <p:spPr>
          <a:xfrm>
            <a:off x="7343775" y="-1090930"/>
            <a:ext cx="4848225" cy="6858000"/>
          </a:xfrm>
          <a:prstGeom prst="rect">
            <a:avLst/>
          </a:prstGeom>
        </p:spPr>
      </p:pic>
      <p:sp>
        <p:nvSpPr>
          <p:cNvPr id="9" name="Shape 5"/>
          <p:cNvSpPr/>
          <p:nvPr/>
        </p:nvSpPr>
        <p:spPr>
          <a:xfrm>
            <a:off x="1148715" y="1050290"/>
            <a:ext cx="5420995" cy="78105"/>
          </a:xfrm>
          <a:custGeom>
            <a:avLst/>
            <a:gdLst/>
            <a:ahLst/>
            <a:cxnLst/>
            <a:rect l="l" t="t" r="r" b="b"/>
            <a:pathLst>
              <a:path w="5420995" h="78105">
                <a:moveTo>
                  <a:pt x="2370" y="4463"/>
                </a:moveTo>
                <a:cubicBezTo>
                  <a:pt x="0" y="6695"/>
                  <a:pt x="2370" y="11158"/>
                  <a:pt x="4741" y="13389"/>
                </a:cubicBezTo>
                <a:cubicBezTo>
                  <a:pt x="92444" y="55789"/>
                  <a:pt x="234665" y="49095"/>
                  <a:pt x="360294" y="42400"/>
                </a:cubicBezTo>
                <a:cubicBezTo>
                  <a:pt x="400589" y="40168"/>
                  <a:pt x="438515" y="37937"/>
                  <a:pt x="471700" y="37937"/>
                </a:cubicBezTo>
                <a:cubicBezTo>
                  <a:pt x="763253" y="37937"/>
                  <a:pt x="1057177" y="46863"/>
                  <a:pt x="1341619" y="55789"/>
                </a:cubicBezTo>
                <a:cubicBezTo>
                  <a:pt x="1682950" y="64716"/>
                  <a:pt x="1682950" y="64716"/>
                  <a:pt x="1682950" y="64716"/>
                </a:cubicBezTo>
                <a:cubicBezTo>
                  <a:pt x="1943689" y="71410"/>
                  <a:pt x="2209168" y="69179"/>
                  <a:pt x="2465166" y="69179"/>
                </a:cubicBezTo>
                <a:cubicBezTo>
                  <a:pt x="2766201" y="66947"/>
                  <a:pt x="3074347" y="64716"/>
                  <a:pt x="3380122" y="75873"/>
                </a:cubicBezTo>
                <a:cubicBezTo>
                  <a:pt x="3600565" y="82568"/>
                  <a:pt x="3825748" y="80337"/>
                  <a:pt x="4043820" y="78105"/>
                </a:cubicBezTo>
                <a:cubicBezTo>
                  <a:pt x="4193153" y="75873"/>
                  <a:pt x="4347226" y="75873"/>
                  <a:pt x="4498928" y="75873"/>
                </a:cubicBezTo>
                <a:cubicBezTo>
                  <a:pt x="4596113" y="78105"/>
                  <a:pt x="4693297" y="73642"/>
                  <a:pt x="4788111" y="69179"/>
                </a:cubicBezTo>
                <a:cubicBezTo>
                  <a:pt x="4913740" y="62484"/>
                  <a:pt x="5044109" y="58021"/>
                  <a:pt x="5172108" y="64716"/>
                </a:cubicBezTo>
                <a:cubicBezTo>
                  <a:pt x="5193441" y="64716"/>
                  <a:pt x="5214774" y="66947"/>
                  <a:pt x="5238478" y="69179"/>
                </a:cubicBezTo>
                <a:cubicBezTo>
                  <a:pt x="5300107" y="75873"/>
                  <a:pt x="5371218" y="84800"/>
                  <a:pt x="5418625" y="62484"/>
                </a:cubicBezTo>
                <a:cubicBezTo>
                  <a:pt x="5420995" y="62484"/>
                  <a:pt x="5423365" y="58021"/>
                  <a:pt x="5420995" y="53558"/>
                </a:cubicBezTo>
                <a:cubicBezTo>
                  <a:pt x="5418625" y="51326"/>
                  <a:pt x="5416254" y="49095"/>
                  <a:pt x="5411514" y="51326"/>
                </a:cubicBezTo>
                <a:cubicBezTo>
                  <a:pt x="5368847" y="71410"/>
                  <a:pt x="5300107" y="62484"/>
                  <a:pt x="5238478" y="55789"/>
                </a:cubicBezTo>
                <a:cubicBezTo>
                  <a:pt x="5214774" y="53558"/>
                  <a:pt x="5193441" y="51326"/>
                  <a:pt x="5174478" y="51326"/>
                </a:cubicBezTo>
                <a:cubicBezTo>
                  <a:pt x="5044109" y="44631"/>
                  <a:pt x="4913740" y="49095"/>
                  <a:pt x="4788111" y="55789"/>
                </a:cubicBezTo>
                <a:cubicBezTo>
                  <a:pt x="4693297" y="60252"/>
                  <a:pt x="4593742" y="64716"/>
                  <a:pt x="4498928" y="62484"/>
                </a:cubicBezTo>
                <a:cubicBezTo>
                  <a:pt x="4347226" y="62484"/>
                  <a:pt x="4193153" y="62484"/>
                  <a:pt x="4043820" y="64716"/>
                </a:cubicBezTo>
                <a:cubicBezTo>
                  <a:pt x="3825748" y="66947"/>
                  <a:pt x="3600565" y="71410"/>
                  <a:pt x="3380122" y="62484"/>
                </a:cubicBezTo>
                <a:cubicBezTo>
                  <a:pt x="3074347" y="51326"/>
                  <a:pt x="2766201" y="53558"/>
                  <a:pt x="2465166" y="55789"/>
                </a:cubicBezTo>
                <a:cubicBezTo>
                  <a:pt x="2209168" y="55789"/>
                  <a:pt x="1943689" y="58021"/>
                  <a:pt x="1682950" y="51326"/>
                </a:cubicBezTo>
                <a:cubicBezTo>
                  <a:pt x="1343990" y="42400"/>
                  <a:pt x="1343990" y="42400"/>
                  <a:pt x="1343990" y="42400"/>
                </a:cubicBezTo>
                <a:cubicBezTo>
                  <a:pt x="1057177" y="33474"/>
                  <a:pt x="763253" y="24547"/>
                  <a:pt x="471700" y="24547"/>
                </a:cubicBezTo>
                <a:cubicBezTo>
                  <a:pt x="438515" y="24547"/>
                  <a:pt x="400589" y="26779"/>
                  <a:pt x="360294" y="29010"/>
                </a:cubicBezTo>
                <a:cubicBezTo>
                  <a:pt x="237035" y="35705"/>
                  <a:pt x="94814" y="42400"/>
                  <a:pt x="11852" y="2232"/>
                </a:cubicBezTo>
                <a:cubicBezTo>
                  <a:pt x="9481" y="0"/>
                  <a:pt x="4741" y="0"/>
                  <a:pt x="2370" y="4463"/>
                </a:cubicBezTo>
                <a:close/>
              </a:path>
            </a:pathLst>
          </a:custGeom>
          <a:gradFill flip="none" rotWithShape="1">
            <a:gsLst>
              <a:gs pos="0">
                <a:srgbClr val="1BBEE9"/>
              </a:gs>
              <a:gs pos="100000">
                <a:srgbClr val="C570EA"/>
              </a:gs>
            </a:gsLst>
            <a:lin ang="18900000" scaled="1"/>
          </a:gradFill>
          <a:ln/>
        </p:spPr>
      </p:sp>
      <p:sp>
        <p:nvSpPr>
          <p:cNvPr id="10" name="Text 6"/>
          <p:cNvSpPr/>
          <p:nvPr/>
        </p:nvSpPr>
        <p:spPr>
          <a:xfrm>
            <a:off x="1148715" y="1050290"/>
            <a:ext cx="5420995" cy="78105"/>
          </a:xfrm>
          <a:prstGeom prst="rect">
            <a:avLst/>
          </a:prstGeom>
          <a:noFill/>
          <a:ln/>
        </p:spPr>
        <p:txBody>
          <a:bodyPr wrap="square" lIns="34290" tIns="68580" rIns="68580" bIns="34290" rtlCol="0" anchor="t"/>
          <a:lstStyle/>
          <a:p>
            <a:pPr marL="0" indent="0">
              <a:lnSpc>
                <a:spcPct val="100000"/>
              </a:lnSpc>
              <a:buNone/>
            </a:pPr>
            <a:endParaRPr lang="en-US" sz="1600" dirty="0"/>
          </a:p>
        </p:txBody>
      </p:sp>
      <p:sp>
        <p:nvSpPr>
          <p:cNvPr id="11" name="Shape 7"/>
          <p:cNvSpPr/>
          <p:nvPr/>
        </p:nvSpPr>
        <p:spPr>
          <a:xfrm rot="2160000">
            <a:off x="372745" y="587375"/>
            <a:ext cx="853440" cy="321310"/>
          </a:xfrm>
          <a:custGeom>
            <a:avLst/>
            <a:gdLst/>
            <a:ahLst/>
            <a:cxnLst/>
            <a:rect l="l" t="t" r="r" b="b"/>
            <a:pathLst>
              <a:path w="853440" h="321310">
                <a:moveTo>
                  <a:pt x="65948" y="176329"/>
                </a:moveTo>
                <a:cubicBezTo>
                  <a:pt x="58189" y="160655"/>
                  <a:pt x="34913" y="160655"/>
                  <a:pt x="15517" y="152818"/>
                </a:cubicBezTo>
                <a:cubicBezTo>
                  <a:pt x="0" y="133226"/>
                  <a:pt x="15517" y="105797"/>
                  <a:pt x="23276" y="74450"/>
                </a:cubicBezTo>
                <a:cubicBezTo>
                  <a:pt x="31034" y="54858"/>
                  <a:pt x="34913" y="19592"/>
                  <a:pt x="46551" y="3918"/>
                </a:cubicBezTo>
                <a:cubicBezTo>
                  <a:pt x="58189" y="0"/>
                  <a:pt x="73706" y="3918"/>
                  <a:pt x="93103" y="7837"/>
                </a:cubicBezTo>
                <a:cubicBezTo>
                  <a:pt x="100861" y="15674"/>
                  <a:pt x="100861" y="0"/>
                  <a:pt x="112499" y="3918"/>
                </a:cubicBezTo>
                <a:cubicBezTo>
                  <a:pt x="236636" y="31347"/>
                  <a:pt x="372410" y="74450"/>
                  <a:pt x="500426" y="101879"/>
                </a:cubicBezTo>
                <a:cubicBezTo>
                  <a:pt x="546977" y="113634"/>
                  <a:pt x="589649" y="125389"/>
                  <a:pt x="643959" y="137145"/>
                </a:cubicBezTo>
                <a:cubicBezTo>
                  <a:pt x="655597" y="141063"/>
                  <a:pt x="674993" y="141063"/>
                  <a:pt x="686631" y="144981"/>
                </a:cubicBezTo>
                <a:cubicBezTo>
                  <a:pt x="698269" y="148900"/>
                  <a:pt x="713786" y="164573"/>
                  <a:pt x="729303" y="176329"/>
                </a:cubicBezTo>
                <a:cubicBezTo>
                  <a:pt x="768096" y="207676"/>
                  <a:pt x="822406" y="242942"/>
                  <a:pt x="853440" y="266452"/>
                </a:cubicBezTo>
                <a:cubicBezTo>
                  <a:pt x="853440" y="266452"/>
                  <a:pt x="853440" y="274289"/>
                  <a:pt x="849561" y="278207"/>
                </a:cubicBezTo>
                <a:cubicBezTo>
                  <a:pt x="845681" y="286044"/>
                  <a:pt x="818527" y="286044"/>
                  <a:pt x="803009" y="289963"/>
                </a:cubicBezTo>
                <a:cubicBezTo>
                  <a:pt x="764217" y="293881"/>
                  <a:pt x="740941" y="301718"/>
                  <a:pt x="702148" y="313473"/>
                </a:cubicBezTo>
                <a:cubicBezTo>
                  <a:pt x="686631" y="317392"/>
                  <a:pt x="663356" y="325228"/>
                  <a:pt x="651718" y="321310"/>
                </a:cubicBezTo>
                <a:cubicBezTo>
                  <a:pt x="620684" y="321310"/>
                  <a:pt x="574132" y="297800"/>
                  <a:pt x="539219" y="289963"/>
                </a:cubicBezTo>
                <a:cubicBezTo>
                  <a:pt x="384048" y="250779"/>
                  <a:pt x="217239" y="203758"/>
                  <a:pt x="65948" y="176329"/>
                </a:cubicBezTo>
                <a:close/>
                <a:moveTo>
                  <a:pt x="659476" y="305636"/>
                </a:moveTo>
                <a:cubicBezTo>
                  <a:pt x="694390" y="301718"/>
                  <a:pt x="729303" y="289963"/>
                  <a:pt x="768096" y="282126"/>
                </a:cubicBezTo>
                <a:cubicBezTo>
                  <a:pt x="768096" y="262534"/>
                  <a:pt x="771975" y="242942"/>
                  <a:pt x="779734" y="227268"/>
                </a:cubicBezTo>
                <a:cubicBezTo>
                  <a:pt x="748700" y="207676"/>
                  <a:pt x="721545" y="188084"/>
                  <a:pt x="690511" y="164573"/>
                </a:cubicBezTo>
                <a:cubicBezTo>
                  <a:pt x="682752" y="168492"/>
                  <a:pt x="674993" y="172410"/>
                  <a:pt x="671114" y="184165"/>
                </a:cubicBezTo>
                <a:cubicBezTo>
                  <a:pt x="671114" y="195921"/>
                  <a:pt x="690511" y="195921"/>
                  <a:pt x="690511" y="207676"/>
                </a:cubicBezTo>
                <a:cubicBezTo>
                  <a:pt x="682752" y="223350"/>
                  <a:pt x="659476" y="211594"/>
                  <a:pt x="659476" y="239023"/>
                </a:cubicBezTo>
                <a:cubicBezTo>
                  <a:pt x="659476" y="250779"/>
                  <a:pt x="678873" y="246860"/>
                  <a:pt x="682752" y="258615"/>
                </a:cubicBezTo>
                <a:cubicBezTo>
                  <a:pt x="663356" y="266452"/>
                  <a:pt x="640080" y="278207"/>
                  <a:pt x="651718" y="301718"/>
                </a:cubicBezTo>
                <a:cubicBezTo>
                  <a:pt x="655597" y="305636"/>
                  <a:pt x="659476" y="305636"/>
                  <a:pt x="659476" y="305636"/>
                </a:cubicBezTo>
                <a:close/>
                <a:moveTo>
                  <a:pt x="643959" y="258615"/>
                </a:moveTo>
                <a:cubicBezTo>
                  <a:pt x="488788" y="215513"/>
                  <a:pt x="325859" y="176329"/>
                  <a:pt x="186205" y="144981"/>
                </a:cubicBezTo>
                <a:cubicBezTo>
                  <a:pt x="170688" y="192002"/>
                  <a:pt x="197843" y="192002"/>
                  <a:pt x="244394" y="203758"/>
                </a:cubicBezTo>
                <a:cubicBezTo>
                  <a:pt x="384048" y="239023"/>
                  <a:pt x="492668" y="266452"/>
                  <a:pt x="636201" y="301718"/>
                </a:cubicBezTo>
                <a:cubicBezTo>
                  <a:pt x="640080" y="301718"/>
                  <a:pt x="640080" y="301718"/>
                  <a:pt x="640080" y="301718"/>
                </a:cubicBezTo>
                <a:cubicBezTo>
                  <a:pt x="624563" y="289963"/>
                  <a:pt x="643959" y="266452"/>
                  <a:pt x="643959" y="258615"/>
                </a:cubicBezTo>
                <a:close/>
                <a:moveTo>
                  <a:pt x="667235" y="156737"/>
                </a:moveTo>
                <a:cubicBezTo>
                  <a:pt x="508185" y="121471"/>
                  <a:pt x="360772" y="82287"/>
                  <a:pt x="221119" y="39184"/>
                </a:cubicBezTo>
                <a:cubicBezTo>
                  <a:pt x="217239" y="54858"/>
                  <a:pt x="209481" y="66613"/>
                  <a:pt x="205601" y="82287"/>
                </a:cubicBezTo>
                <a:cubicBezTo>
                  <a:pt x="376289" y="137145"/>
                  <a:pt x="500426" y="164573"/>
                  <a:pt x="659476" y="199839"/>
                </a:cubicBezTo>
                <a:cubicBezTo>
                  <a:pt x="663356" y="199839"/>
                  <a:pt x="663356" y="199839"/>
                  <a:pt x="663356" y="199839"/>
                </a:cubicBezTo>
                <a:cubicBezTo>
                  <a:pt x="643959" y="188084"/>
                  <a:pt x="671114" y="160655"/>
                  <a:pt x="667235" y="156737"/>
                </a:cubicBezTo>
                <a:close/>
                <a:moveTo>
                  <a:pt x="647839" y="207676"/>
                </a:moveTo>
                <a:cubicBezTo>
                  <a:pt x="504305" y="180247"/>
                  <a:pt x="337497" y="133226"/>
                  <a:pt x="201722" y="94042"/>
                </a:cubicBezTo>
                <a:cubicBezTo>
                  <a:pt x="190084" y="105797"/>
                  <a:pt x="190084" y="125389"/>
                  <a:pt x="186205" y="133226"/>
                </a:cubicBezTo>
                <a:cubicBezTo>
                  <a:pt x="333617" y="168492"/>
                  <a:pt x="504305" y="211594"/>
                  <a:pt x="643959" y="246860"/>
                </a:cubicBezTo>
                <a:cubicBezTo>
                  <a:pt x="643959" y="235105"/>
                  <a:pt x="643959" y="219431"/>
                  <a:pt x="655597" y="211594"/>
                </a:cubicBezTo>
                <a:cubicBezTo>
                  <a:pt x="651718" y="211594"/>
                  <a:pt x="651718" y="207676"/>
                  <a:pt x="647839" y="207676"/>
                </a:cubicBezTo>
                <a:close/>
                <a:moveTo>
                  <a:pt x="170688" y="176329"/>
                </a:moveTo>
                <a:cubicBezTo>
                  <a:pt x="162929" y="137145"/>
                  <a:pt x="186205" y="78368"/>
                  <a:pt x="205601" y="35266"/>
                </a:cubicBezTo>
                <a:cubicBezTo>
                  <a:pt x="174567" y="27429"/>
                  <a:pt x="151292" y="23510"/>
                  <a:pt x="124137" y="19592"/>
                </a:cubicBezTo>
                <a:cubicBezTo>
                  <a:pt x="124137" y="27429"/>
                  <a:pt x="112499" y="58776"/>
                  <a:pt x="104740" y="39184"/>
                </a:cubicBezTo>
                <a:cubicBezTo>
                  <a:pt x="96982" y="54858"/>
                  <a:pt x="93103" y="66613"/>
                  <a:pt x="89223" y="82287"/>
                </a:cubicBezTo>
                <a:cubicBezTo>
                  <a:pt x="81465" y="105797"/>
                  <a:pt x="69827" y="148900"/>
                  <a:pt x="81465" y="160655"/>
                </a:cubicBezTo>
                <a:cubicBezTo>
                  <a:pt x="73706" y="156737"/>
                  <a:pt x="81465" y="137145"/>
                  <a:pt x="89223" y="137145"/>
                </a:cubicBezTo>
                <a:cubicBezTo>
                  <a:pt x="96982" y="141063"/>
                  <a:pt x="93103" y="164573"/>
                  <a:pt x="85344" y="164573"/>
                </a:cubicBezTo>
                <a:cubicBezTo>
                  <a:pt x="100861" y="168492"/>
                  <a:pt x="128016" y="176329"/>
                  <a:pt x="151292" y="180247"/>
                </a:cubicBezTo>
                <a:cubicBezTo>
                  <a:pt x="151292" y="172410"/>
                  <a:pt x="143533" y="160655"/>
                  <a:pt x="155171" y="156737"/>
                </a:cubicBezTo>
                <a:cubicBezTo>
                  <a:pt x="155171" y="156737"/>
                  <a:pt x="159050" y="156737"/>
                  <a:pt x="162929" y="156737"/>
                </a:cubicBezTo>
                <a:cubicBezTo>
                  <a:pt x="162929" y="168492"/>
                  <a:pt x="159050" y="180247"/>
                  <a:pt x="162929" y="180247"/>
                </a:cubicBezTo>
                <a:cubicBezTo>
                  <a:pt x="166809" y="184165"/>
                  <a:pt x="170688" y="184165"/>
                  <a:pt x="170688" y="176329"/>
                </a:cubicBezTo>
                <a:close/>
                <a:moveTo>
                  <a:pt x="93103" y="27429"/>
                </a:moveTo>
                <a:cubicBezTo>
                  <a:pt x="85344" y="19592"/>
                  <a:pt x="73706" y="19592"/>
                  <a:pt x="58189" y="19592"/>
                </a:cubicBezTo>
                <a:cubicBezTo>
                  <a:pt x="50431" y="58776"/>
                  <a:pt x="27155" y="97960"/>
                  <a:pt x="27155" y="141063"/>
                </a:cubicBezTo>
                <a:cubicBezTo>
                  <a:pt x="31034" y="148900"/>
                  <a:pt x="50431" y="148900"/>
                  <a:pt x="58189" y="152818"/>
                </a:cubicBezTo>
                <a:cubicBezTo>
                  <a:pt x="65948" y="109716"/>
                  <a:pt x="77585" y="74450"/>
                  <a:pt x="93103" y="27429"/>
                </a:cubicBezTo>
                <a:close/>
              </a:path>
            </a:pathLst>
          </a:custGeom>
          <a:gradFill flip="none" rotWithShape="1">
            <a:gsLst>
              <a:gs pos="0">
                <a:srgbClr val="1BBEE9"/>
              </a:gs>
              <a:gs pos="100000">
                <a:srgbClr val="C570EA"/>
              </a:gs>
            </a:gsLst>
            <a:lin ang="18900000" scaled="1"/>
          </a:gradFill>
          <a:ln/>
        </p:spPr>
      </p:sp>
      <p:sp>
        <p:nvSpPr>
          <p:cNvPr id="12" name="Text 8"/>
          <p:cNvSpPr/>
          <p:nvPr/>
        </p:nvSpPr>
        <p:spPr>
          <a:xfrm rot="2160000">
            <a:off x="372745" y="587375"/>
            <a:ext cx="853440" cy="321310"/>
          </a:xfrm>
          <a:prstGeom prst="rect">
            <a:avLst/>
          </a:prstGeom>
          <a:noFill/>
          <a:ln/>
        </p:spPr>
        <p:txBody>
          <a:bodyPr wrap="square" lIns="45720" tIns="91440" rIns="91440" bIns="45720" rtlCol="0" anchor="t"/>
          <a:lstStyle/>
          <a:p>
            <a:pPr marL="0" indent="0">
              <a:lnSpc>
                <a:spcPct val="100000"/>
              </a:lnSpc>
              <a:buNone/>
            </a:pPr>
            <a:endParaRPr lang="en-US" sz="1600" dirty="0"/>
          </a:p>
        </p:txBody>
      </p:sp>
      <p:sp>
        <p:nvSpPr>
          <p:cNvPr id="13" name="Text 9"/>
          <p:cNvSpPr/>
          <p:nvPr/>
        </p:nvSpPr>
        <p:spPr>
          <a:xfrm>
            <a:off x="7635875" y="1268095"/>
            <a:ext cx="4064000" cy="306784"/>
          </a:xfrm>
          <a:prstGeom prst="rect">
            <a:avLst/>
          </a:prstGeom>
          <a:noFill/>
          <a:ln/>
        </p:spPr>
        <p:txBody>
          <a:bodyPr wrap="square" lIns="91440" tIns="45720" rIns="91440" bIns="45720" rtlCol="0" anchor="ctr">
            <a:spAutoFit/>
          </a:bodyPr>
          <a:lstStyle/>
          <a:p>
            <a:pPr marL="0" indent="0" algn="r">
              <a:lnSpc>
                <a:spcPct val="100000"/>
              </a:lnSpc>
              <a:buNone/>
            </a:pPr>
            <a:r>
              <a:rPr lang="en-US" sz="2000" b="1" dirty="0">
                <a:solidFill>
                  <a:srgbClr val="000000"/>
                </a:solidFill>
                <a:latin typeface="MiSans" pitchFamily="34" charset="0"/>
                <a:ea typeface="MiSans" pitchFamily="34" charset="-122"/>
                <a:cs typeface="MiSans" pitchFamily="34" charset="-120"/>
              </a:rPr>
              <a:t>Ý nghĩa trang phục</a:t>
            </a:r>
            <a:endParaRPr lang="en-US" sz="1600" dirty="0"/>
          </a:p>
        </p:txBody>
      </p:sp>
      <p:sp>
        <p:nvSpPr>
          <p:cNvPr id="14" name="Text 10"/>
          <p:cNvSpPr/>
          <p:nvPr/>
        </p:nvSpPr>
        <p:spPr>
          <a:xfrm>
            <a:off x="534035" y="1895475"/>
            <a:ext cx="11165840" cy="633809"/>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000000"/>
                </a:solidFill>
                <a:latin typeface="MiSans" pitchFamily="34" charset="0"/>
                <a:ea typeface="MiSans" pitchFamily="34" charset="-122"/>
                <a:cs typeface="MiSans" pitchFamily="34" charset="-120"/>
              </a:rPr>
              <a:t>Mỗi bộ trang phục là một câu chuyện lịch sử, tình yêu thiên nhiên và khát vọng bình an, thể hiện nét đẹp và bản sắc riêng của từng dân tộc.</a:t>
            </a:r>
            <a:endParaRPr lang="en-US" sz="1600" dirty="0"/>
          </a:p>
        </p:txBody>
      </p:sp>
      <p:sp>
        <p:nvSpPr>
          <p:cNvPr id="15" name="Text 11"/>
          <p:cNvSpPr/>
          <p:nvPr/>
        </p:nvSpPr>
        <p:spPr>
          <a:xfrm>
            <a:off x="7635875" y="3185160"/>
            <a:ext cx="4064000" cy="245467"/>
          </a:xfrm>
          <a:prstGeom prst="rect">
            <a:avLst/>
          </a:prstGeom>
          <a:noFill/>
          <a:ln/>
        </p:spPr>
        <p:txBody>
          <a:bodyPr wrap="square" lIns="91440" tIns="45720" rIns="91440" bIns="45720" rtlCol="0" anchor="ctr">
            <a:spAutoFit/>
          </a:bodyPr>
          <a:lstStyle/>
          <a:p>
            <a:pPr marL="0" indent="0" algn="r">
              <a:lnSpc>
                <a:spcPct val="100000"/>
              </a:lnSpc>
              <a:buNone/>
            </a:pPr>
            <a:r>
              <a:rPr lang="en-US" sz="1600" b="1" dirty="0">
                <a:solidFill>
                  <a:srgbClr val="000000"/>
                </a:solidFill>
                <a:latin typeface="MiSans" pitchFamily="34" charset="0"/>
                <a:ea typeface="MiSans" pitchFamily="34" charset="-122"/>
                <a:cs typeface="MiSans" pitchFamily="34" charset="-120"/>
              </a:rPr>
              <a:t>Bảo tồn và phát huy</a:t>
            </a:r>
            <a:endParaRPr lang="en-US" sz="1600" dirty="0"/>
          </a:p>
        </p:txBody>
      </p:sp>
      <p:sp>
        <p:nvSpPr>
          <p:cNvPr id="16" name="Text 12"/>
          <p:cNvSpPr/>
          <p:nvPr/>
        </p:nvSpPr>
        <p:spPr>
          <a:xfrm>
            <a:off x="6096000" y="3522345"/>
            <a:ext cx="5603875" cy="857647"/>
          </a:xfrm>
          <a:prstGeom prst="rect">
            <a:avLst/>
          </a:prstGeom>
          <a:noFill/>
          <a:ln/>
        </p:spPr>
        <p:txBody>
          <a:bodyPr wrap="square" lIns="91440" tIns="45720" rIns="91440" bIns="45720" rtlCol="0" anchor="t">
            <a:spAutoFit/>
          </a:bodyPr>
          <a:lstStyle/>
          <a:p>
            <a:pPr marL="0" indent="0" algn="l">
              <a:lnSpc>
                <a:spcPct val="130000"/>
              </a:lnSpc>
              <a:buNone/>
            </a:pPr>
            <a:r>
              <a:rPr lang="en-US" sz="1400" dirty="0">
                <a:solidFill>
                  <a:srgbClr val="404040"/>
                </a:solidFill>
                <a:latin typeface="MiSans" pitchFamily="34" charset="0"/>
                <a:ea typeface="MiSans" pitchFamily="34" charset="-122"/>
                <a:cs typeface="MiSans" pitchFamily="34" charset="-120"/>
              </a:rPr>
              <a:t>Ghi nhớ và trân trọng những trang phục truyền thống chính là góp phần giữ gìn và phát huy những giá trị văn hóa truyền thống cho thế hệ tương lai.</a:t>
            </a:r>
            <a:endParaRPr lang="en-US" sz="1600" dirty="0"/>
          </a:p>
        </p:txBody>
      </p:sp>
      <p:sp>
        <p:nvSpPr>
          <p:cNvPr id="17" name="Text 13"/>
          <p:cNvSpPr/>
          <p:nvPr/>
        </p:nvSpPr>
        <p:spPr>
          <a:xfrm>
            <a:off x="7635875" y="4850130"/>
            <a:ext cx="4064000" cy="245467"/>
          </a:xfrm>
          <a:prstGeom prst="rect">
            <a:avLst/>
          </a:prstGeom>
          <a:noFill/>
          <a:ln/>
        </p:spPr>
        <p:txBody>
          <a:bodyPr wrap="square" lIns="91440" tIns="45720" rIns="91440" bIns="45720" rtlCol="0" anchor="ctr">
            <a:spAutoFit/>
          </a:bodyPr>
          <a:lstStyle/>
          <a:p>
            <a:pPr marL="0" indent="0" algn="r">
              <a:lnSpc>
                <a:spcPct val="100000"/>
              </a:lnSpc>
              <a:buNone/>
            </a:pPr>
            <a:r>
              <a:rPr lang="en-US" sz="1600" b="1" dirty="0">
                <a:solidFill>
                  <a:srgbClr val="000000"/>
                </a:solidFill>
                <a:latin typeface="MiSans" pitchFamily="34" charset="0"/>
                <a:ea typeface="MiSans" pitchFamily="34" charset="-122"/>
                <a:cs typeface="MiSans" pitchFamily="34" charset="-120"/>
              </a:rPr>
              <a:t>Sắc màu Tây Bắc</a:t>
            </a:r>
            <a:endParaRPr lang="en-US" sz="1600" dirty="0"/>
          </a:p>
        </p:txBody>
      </p:sp>
      <p:sp>
        <p:nvSpPr>
          <p:cNvPr id="18" name="Text 14"/>
          <p:cNvSpPr/>
          <p:nvPr/>
        </p:nvSpPr>
        <p:spPr>
          <a:xfrm>
            <a:off x="6096000" y="5187315"/>
            <a:ext cx="5603875" cy="857647"/>
          </a:xfrm>
          <a:prstGeom prst="rect">
            <a:avLst/>
          </a:prstGeom>
          <a:noFill/>
          <a:ln/>
        </p:spPr>
        <p:txBody>
          <a:bodyPr wrap="square" lIns="91440" tIns="45720" rIns="91440" bIns="45720" rtlCol="0" anchor="t">
            <a:spAutoFit/>
          </a:bodyPr>
          <a:lstStyle/>
          <a:p>
            <a:pPr marL="0" indent="0" algn="l">
              <a:lnSpc>
                <a:spcPct val="130000"/>
              </a:lnSpc>
              <a:buNone/>
            </a:pPr>
            <a:r>
              <a:rPr lang="en-US" sz="1400" dirty="0">
                <a:solidFill>
                  <a:srgbClr val="404040"/>
                </a:solidFill>
                <a:latin typeface="MiSans" pitchFamily="34" charset="0"/>
                <a:ea typeface="MiSans" pitchFamily="34" charset="-122"/>
                <a:cs typeface="MiSans" pitchFamily="34" charset="-120"/>
              </a:rPr>
              <a:t>Sắc màu trang phục của Mông Đen, Hà Nhì, Dao Đỏ đã tạo nên một Tây Bắc rực rỡ và đa dạng, trở thành niềm tự hào của người dân và du khách.</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123190"/>
            <a:ext cx="12192000" cy="7056755"/>
          </a:xfrm>
          <a:prstGeom prst="rect">
            <a:avLst/>
          </a:prstGeom>
          <a:solidFill>
            <a:srgbClr val="F1E5D5"/>
          </a:solidFill>
          <a:ln/>
        </p:spPr>
      </p:sp>
      <p:sp>
        <p:nvSpPr>
          <p:cNvPr id="3" name="Text 1"/>
          <p:cNvSpPr/>
          <p:nvPr/>
        </p:nvSpPr>
        <p:spPr>
          <a:xfrm>
            <a:off x="0" y="-123190"/>
            <a:ext cx="12192000"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8-27-20:02:33-d2nf7m98bjvh7rlj07d0.png"/>
          <p:cNvPicPr>
            <a:picLocks noChangeAspect="1"/>
          </p:cNvPicPr>
          <p:nvPr/>
        </p:nvPicPr>
        <p:blipFill>
          <a:blip r:embed="rId3"/>
          <a:stretch>
            <a:fillRect/>
          </a:stretch>
        </p:blipFill>
        <p:spPr>
          <a:xfrm>
            <a:off x="5490845" y="3060065"/>
            <a:ext cx="4645025" cy="567055"/>
          </a:xfrm>
          <a:prstGeom prst="rect">
            <a:avLst/>
          </a:prstGeom>
        </p:spPr>
      </p:pic>
      <p:sp>
        <p:nvSpPr>
          <p:cNvPr id="5" name="Shape 2"/>
          <p:cNvSpPr/>
          <p:nvPr/>
        </p:nvSpPr>
        <p:spPr>
          <a:xfrm>
            <a:off x="1059815" y="361950"/>
            <a:ext cx="10026015" cy="5439410"/>
          </a:xfrm>
          <a:prstGeom prst="ellipse">
            <a:avLst/>
          </a:prstGeom>
          <a:solidFill>
            <a:srgbClr val="FFFFFF">
              <a:alpha val="0"/>
            </a:srgbClr>
          </a:solidFill>
          <a:ln w="53975">
            <a:solidFill>
              <a:srgbClr val="F87C98"/>
            </a:solidFill>
            <a:prstDash val="solid"/>
          </a:ln>
        </p:spPr>
      </p:sp>
      <p:sp>
        <p:nvSpPr>
          <p:cNvPr id="6" name="Text 3"/>
          <p:cNvSpPr/>
          <p:nvPr/>
        </p:nvSpPr>
        <p:spPr>
          <a:xfrm>
            <a:off x="1059815" y="361950"/>
            <a:ext cx="10026015" cy="5439410"/>
          </a:xfrm>
          <a:prstGeom prst="rect">
            <a:avLst/>
          </a:prstGeom>
          <a:noFill/>
          <a:ln/>
        </p:spPr>
        <p:txBody>
          <a:bodyPr wrap="square" lIns="45720" tIns="91440" rIns="91440" bIns="45720" rtlCol="0" anchor="ctr"/>
          <a:lstStyle/>
          <a:p>
            <a:pPr marL="0" indent="0">
              <a:lnSpc>
                <a:spcPct val="100000"/>
              </a:lnSpc>
              <a:buNone/>
            </a:pPr>
            <a:endParaRPr lang="en-US" sz="1600" dirty="0"/>
          </a:p>
        </p:txBody>
      </p:sp>
      <p:sp>
        <p:nvSpPr>
          <p:cNvPr id="7" name="Shape 4"/>
          <p:cNvSpPr/>
          <p:nvPr/>
        </p:nvSpPr>
        <p:spPr>
          <a:xfrm>
            <a:off x="5158105" y="4269740"/>
            <a:ext cx="8011160" cy="3679825"/>
          </a:xfrm>
          <a:prstGeom prst="rect">
            <a:avLst/>
          </a:prstGeom>
          <a:solidFill>
            <a:srgbClr val="F1E5D5"/>
          </a:solidFill>
          <a:ln/>
        </p:spPr>
      </p:sp>
      <p:sp>
        <p:nvSpPr>
          <p:cNvPr id="8" name="Text 5"/>
          <p:cNvSpPr/>
          <p:nvPr/>
        </p:nvSpPr>
        <p:spPr>
          <a:xfrm>
            <a:off x="5158105" y="4269740"/>
            <a:ext cx="8011160" cy="3679825"/>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9" name="Image 1" descr="https://kimi-img.moonshot.cn/pub/slides/slides_tmpl/image/25-08-27-20:02:35-d2nf7mp8bjvh7rlj07eg.png"/>
          <p:cNvPicPr>
            <a:picLocks noChangeAspect="1"/>
          </p:cNvPicPr>
          <p:nvPr/>
        </p:nvPicPr>
        <p:blipFill>
          <a:blip r:embed="rId4"/>
          <a:srcRect l="14" r="14"/>
          <a:stretch/>
        </p:blipFill>
        <p:spPr>
          <a:xfrm>
            <a:off x="1905" y="1789430"/>
            <a:ext cx="8321675" cy="4664710"/>
          </a:xfrm>
          <a:prstGeom prst="rect">
            <a:avLst/>
          </a:prstGeom>
        </p:spPr>
      </p:pic>
      <p:sp>
        <p:nvSpPr>
          <p:cNvPr id="12" name="Text 8"/>
          <p:cNvSpPr/>
          <p:nvPr/>
        </p:nvSpPr>
        <p:spPr>
          <a:xfrm>
            <a:off x="5158105" y="2083435"/>
            <a:ext cx="4778375" cy="976630"/>
          </a:xfrm>
          <a:prstGeom prst="rect">
            <a:avLst/>
          </a:prstGeom>
          <a:noFill/>
          <a:ln/>
        </p:spPr>
        <p:txBody>
          <a:bodyPr wrap="square" lIns="91440" tIns="45720" rIns="91440" bIns="45720" rtlCol="0" anchor="t"/>
          <a:lstStyle/>
          <a:p>
            <a:pPr marL="0" indent="0" algn="r">
              <a:lnSpc>
                <a:spcPct val="100000"/>
              </a:lnSpc>
              <a:buNone/>
            </a:pPr>
            <a:r>
              <a:rPr lang="en-US" sz="6000" b="1" dirty="0">
                <a:solidFill>
                  <a:srgbClr val="000000"/>
                </a:solidFill>
                <a:latin typeface="MiSans" pitchFamily="34" charset="0"/>
                <a:ea typeface="MiSans" pitchFamily="34" charset="-122"/>
                <a:cs typeface="MiSans" pitchFamily="34" charset="-120"/>
              </a:rPr>
              <a:t>THANK YOU</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CB136F-058E-45B7-94DA-65BD11FF4BA8}"/>
              </a:ext>
            </a:extLst>
          </p:cNvPr>
          <p:cNvPicPr>
            <a:picLocks noChangeAspect="1"/>
          </p:cNvPicPr>
          <p:nvPr/>
        </p:nvPicPr>
        <p:blipFill>
          <a:blip r:embed="rId2"/>
          <a:stretch>
            <a:fillRect/>
          </a:stretch>
        </p:blipFill>
        <p:spPr>
          <a:xfrm>
            <a:off x="2686051" y="1857856"/>
            <a:ext cx="6358922" cy="4044923"/>
          </a:xfrm>
          <a:prstGeom prst="rect">
            <a:avLst/>
          </a:prstGeom>
        </p:spPr>
      </p:pic>
      <p:sp>
        <p:nvSpPr>
          <p:cNvPr id="4" name="TextBox 3">
            <a:extLst>
              <a:ext uri="{FF2B5EF4-FFF2-40B4-BE49-F238E27FC236}">
                <a16:creationId xmlns:a16="http://schemas.microsoft.com/office/drawing/2014/main" id="{5BB1D3C5-0AA5-482F-A072-A6F7D6DDF160}"/>
              </a:ext>
            </a:extLst>
          </p:cNvPr>
          <p:cNvSpPr txBox="1"/>
          <p:nvPr/>
        </p:nvSpPr>
        <p:spPr>
          <a:xfrm>
            <a:off x="2049236" y="955221"/>
            <a:ext cx="8752114" cy="369332"/>
          </a:xfrm>
          <a:prstGeom prst="rect">
            <a:avLst/>
          </a:prstGeom>
          <a:noFill/>
        </p:spPr>
        <p:txBody>
          <a:bodyPr wrap="square" rtlCol="0">
            <a:spAutoFit/>
          </a:bodyPr>
          <a:lstStyle/>
          <a:p>
            <a:r>
              <a:rPr lang="en-US"/>
              <a:t>QUAN SÁT- ĐÂY LÀ TRANG PHỤC DÂN TỘC NÀO? EM BIẾT GÌ VỀ ĐỒNG BÀO DT NÀY?</a:t>
            </a:r>
            <a:endParaRPr lang="vi-VN"/>
          </a:p>
        </p:txBody>
      </p:sp>
    </p:spTree>
    <p:extLst>
      <p:ext uri="{BB962C8B-B14F-4D97-AF65-F5344CB8AC3E}">
        <p14:creationId xmlns:p14="http://schemas.microsoft.com/office/powerpoint/2010/main" val="2323288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07645" y="-123190"/>
            <a:ext cx="12672695" cy="7056755"/>
          </a:xfrm>
          <a:prstGeom prst="rect">
            <a:avLst/>
          </a:prstGeom>
          <a:solidFill>
            <a:srgbClr val="F7EEEC"/>
          </a:solidFill>
          <a:ln/>
        </p:spPr>
      </p:sp>
      <p:sp>
        <p:nvSpPr>
          <p:cNvPr id="3" name="Text 1"/>
          <p:cNvSpPr/>
          <p:nvPr/>
        </p:nvSpPr>
        <p:spPr>
          <a:xfrm>
            <a:off x="-207645" y="-123190"/>
            <a:ext cx="12672695"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8-27-20:02:32-d2nf7m18bjvh7rlj077g.jpeg"/>
          <p:cNvPicPr>
            <a:picLocks noChangeAspect="1"/>
          </p:cNvPicPr>
          <p:nvPr/>
        </p:nvPicPr>
        <p:blipFill>
          <a:blip r:embed="rId3"/>
          <a:stretch>
            <a:fillRect/>
          </a:stretch>
        </p:blipFill>
        <p:spPr>
          <a:xfrm>
            <a:off x="4267200" y="3015615"/>
            <a:ext cx="7924800" cy="4441190"/>
          </a:xfrm>
          <a:prstGeom prst="rect">
            <a:avLst/>
          </a:prstGeom>
        </p:spPr>
      </p:pic>
      <p:sp>
        <p:nvSpPr>
          <p:cNvPr id="5" name="Text 2"/>
          <p:cNvSpPr/>
          <p:nvPr/>
        </p:nvSpPr>
        <p:spPr>
          <a:xfrm>
            <a:off x="1061720" y="466725"/>
            <a:ext cx="5913120" cy="944761"/>
          </a:xfrm>
          <a:prstGeom prst="rect">
            <a:avLst/>
          </a:prstGeom>
          <a:noFill/>
          <a:ln/>
        </p:spPr>
        <p:txBody>
          <a:bodyPr wrap="square" lIns="91440" tIns="45720" rIns="91440" bIns="45720" rtlCol="0" anchor="t">
            <a:spAutoFit/>
          </a:bodyPr>
          <a:lstStyle/>
          <a:p>
            <a:pPr marL="0" indent="0" algn="l">
              <a:lnSpc>
                <a:spcPct val="100000"/>
              </a:lnSpc>
              <a:buNone/>
            </a:pPr>
            <a:r>
              <a:rPr lang="en-US" sz="3200" b="1" dirty="0">
                <a:gradFill flip="none" rotWithShape="0">
                  <a:gsLst>
                    <a:gs pos="0">
                      <a:srgbClr val="0250C5"/>
                    </a:gs>
                    <a:gs pos="100000">
                      <a:srgbClr val="D43F8D"/>
                    </a:gs>
                  </a:gsLst>
                  <a:lin ang="3600000" scaled="1"/>
                </a:gradFill>
                <a:latin typeface="MiSans" pitchFamily="34" charset="0"/>
                <a:ea typeface="MiSans" pitchFamily="34" charset="-122"/>
                <a:cs typeface="MiSans" pitchFamily="34" charset="-120"/>
              </a:rPr>
              <a:t>Giới thiệu ba dân tộc Mông Đen, Hà Nhì, Dao Đỏ</a:t>
            </a:r>
            <a:endParaRPr lang="en-US" sz="1600" dirty="0"/>
          </a:p>
        </p:txBody>
      </p:sp>
      <p:sp>
        <p:nvSpPr>
          <p:cNvPr id="6" name="Shape 3"/>
          <p:cNvSpPr/>
          <p:nvPr/>
        </p:nvSpPr>
        <p:spPr>
          <a:xfrm>
            <a:off x="1148715" y="1050290"/>
            <a:ext cx="5420995" cy="78105"/>
          </a:xfrm>
          <a:custGeom>
            <a:avLst/>
            <a:gdLst/>
            <a:ahLst/>
            <a:cxnLst/>
            <a:rect l="l" t="t" r="r" b="b"/>
            <a:pathLst>
              <a:path w="5420995" h="78105">
                <a:moveTo>
                  <a:pt x="2370" y="4463"/>
                </a:moveTo>
                <a:cubicBezTo>
                  <a:pt x="0" y="6695"/>
                  <a:pt x="2370" y="11158"/>
                  <a:pt x="4741" y="13389"/>
                </a:cubicBezTo>
                <a:cubicBezTo>
                  <a:pt x="92444" y="55789"/>
                  <a:pt x="234665" y="49095"/>
                  <a:pt x="360294" y="42400"/>
                </a:cubicBezTo>
                <a:cubicBezTo>
                  <a:pt x="400589" y="40168"/>
                  <a:pt x="438515" y="37937"/>
                  <a:pt x="471700" y="37937"/>
                </a:cubicBezTo>
                <a:cubicBezTo>
                  <a:pt x="763253" y="37937"/>
                  <a:pt x="1057177" y="46863"/>
                  <a:pt x="1341619" y="55789"/>
                </a:cubicBezTo>
                <a:cubicBezTo>
                  <a:pt x="1682950" y="64716"/>
                  <a:pt x="1682950" y="64716"/>
                  <a:pt x="1682950" y="64716"/>
                </a:cubicBezTo>
                <a:cubicBezTo>
                  <a:pt x="1943689" y="71410"/>
                  <a:pt x="2209168" y="69179"/>
                  <a:pt x="2465166" y="69179"/>
                </a:cubicBezTo>
                <a:cubicBezTo>
                  <a:pt x="2766201" y="66947"/>
                  <a:pt x="3074347" y="64716"/>
                  <a:pt x="3380122" y="75873"/>
                </a:cubicBezTo>
                <a:cubicBezTo>
                  <a:pt x="3600565" y="82568"/>
                  <a:pt x="3825748" y="80337"/>
                  <a:pt x="4043820" y="78105"/>
                </a:cubicBezTo>
                <a:cubicBezTo>
                  <a:pt x="4193153" y="75873"/>
                  <a:pt x="4347226" y="75873"/>
                  <a:pt x="4498928" y="75873"/>
                </a:cubicBezTo>
                <a:cubicBezTo>
                  <a:pt x="4596113" y="78105"/>
                  <a:pt x="4693297" y="73642"/>
                  <a:pt x="4788111" y="69179"/>
                </a:cubicBezTo>
                <a:cubicBezTo>
                  <a:pt x="4913740" y="62484"/>
                  <a:pt x="5044109" y="58021"/>
                  <a:pt x="5172108" y="64716"/>
                </a:cubicBezTo>
                <a:cubicBezTo>
                  <a:pt x="5193441" y="64716"/>
                  <a:pt x="5214774" y="66947"/>
                  <a:pt x="5238478" y="69179"/>
                </a:cubicBezTo>
                <a:cubicBezTo>
                  <a:pt x="5300107" y="75873"/>
                  <a:pt x="5371218" y="84800"/>
                  <a:pt x="5418625" y="62484"/>
                </a:cubicBezTo>
                <a:cubicBezTo>
                  <a:pt x="5420995" y="62484"/>
                  <a:pt x="5423365" y="58021"/>
                  <a:pt x="5420995" y="53558"/>
                </a:cubicBezTo>
                <a:cubicBezTo>
                  <a:pt x="5418625" y="51326"/>
                  <a:pt x="5416254" y="49095"/>
                  <a:pt x="5411514" y="51326"/>
                </a:cubicBezTo>
                <a:cubicBezTo>
                  <a:pt x="5368847" y="71410"/>
                  <a:pt x="5300107" y="62484"/>
                  <a:pt x="5238478" y="55789"/>
                </a:cubicBezTo>
                <a:cubicBezTo>
                  <a:pt x="5214774" y="53558"/>
                  <a:pt x="5193441" y="51326"/>
                  <a:pt x="5174478" y="51326"/>
                </a:cubicBezTo>
                <a:cubicBezTo>
                  <a:pt x="5044109" y="44631"/>
                  <a:pt x="4913740" y="49095"/>
                  <a:pt x="4788111" y="55789"/>
                </a:cubicBezTo>
                <a:cubicBezTo>
                  <a:pt x="4693297" y="60252"/>
                  <a:pt x="4593742" y="64716"/>
                  <a:pt x="4498928" y="62484"/>
                </a:cubicBezTo>
                <a:cubicBezTo>
                  <a:pt x="4347226" y="62484"/>
                  <a:pt x="4193153" y="62484"/>
                  <a:pt x="4043820" y="64716"/>
                </a:cubicBezTo>
                <a:cubicBezTo>
                  <a:pt x="3825748" y="66947"/>
                  <a:pt x="3600565" y="71410"/>
                  <a:pt x="3380122" y="62484"/>
                </a:cubicBezTo>
                <a:cubicBezTo>
                  <a:pt x="3074347" y="51326"/>
                  <a:pt x="2766201" y="53558"/>
                  <a:pt x="2465166" y="55789"/>
                </a:cubicBezTo>
                <a:cubicBezTo>
                  <a:pt x="2209168" y="55789"/>
                  <a:pt x="1943689" y="58021"/>
                  <a:pt x="1682950" y="51326"/>
                </a:cubicBezTo>
                <a:cubicBezTo>
                  <a:pt x="1343990" y="42400"/>
                  <a:pt x="1343990" y="42400"/>
                  <a:pt x="1343990" y="42400"/>
                </a:cubicBezTo>
                <a:cubicBezTo>
                  <a:pt x="1057177" y="33474"/>
                  <a:pt x="763253" y="24547"/>
                  <a:pt x="471700" y="24547"/>
                </a:cubicBezTo>
                <a:cubicBezTo>
                  <a:pt x="438515" y="24547"/>
                  <a:pt x="400589" y="26779"/>
                  <a:pt x="360294" y="29010"/>
                </a:cubicBezTo>
                <a:cubicBezTo>
                  <a:pt x="237035" y="35705"/>
                  <a:pt x="94814" y="42400"/>
                  <a:pt x="11852" y="2232"/>
                </a:cubicBezTo>
                <a:cubicBezTo>
                  <a:pt x="9481" y="0"/>
                  <a:pt x="4741" y="0"/>
                  <a:pt x="2370" y="4463"/>
                </a:cubicBezTo>
                <a:close/>
              </a:path>
            </a:pathLst>
          </a:custGeom>
          <a:gradFill flip="none" rotWithShape="1">
            <a:gsLst>
              <a:gs pos="0">
                <a:srgbClr val="1BBEE9"/>
              </a:gs>
              <a:gs pos="100000">
                <a:srgbClr val="C570EA"/>
              </a:gs>
            </a:gsLst>
            <a:lin ang="18900000" scaled="1"/>
          </a:gradFill>
          <a:ln/>
        </p:spPr>
      </p:sp>
      <p:sp>
        <p:nvSpPr>
          <p:cNvPr id="7" name="Text 4"/>
          <p:cNvSpPr/>
          <p:nvPr/>
        </p:nvSpPr>
        <p:spPr>
          <a:xfrm>
            <a:off x="1148715" y="1050290"/>
            <a:ext cx="5420995" cy="78105"/>
          </a:xfrm>
          <a:prstGeom prst="rect">
            <a:avLst/>
          </a:prstGeom>
          <a:noFill/>
          <a:ln/>
        </p:spPr>
        <p:txBody>
          <a:bodyPr wrap="square" lIns="34290" tIns="68580" rIns="68580" bIns="34290" rtlCol="0" anchor="t"/>
          <a:lstStyle/>
          <a:p>
            <a:pPr marL="0" indent="0">
              <a:lnSpc>
                <a:spcPct val="100000"/>
              </a:lnSpc>
              <a:buNone/>
            </a:pPr>
            <a:endParaRPr lang="en-US" sz="1600" dirty="0"/>
          </a:p>
        </p:txBody>
      </p:sp>
      <p:sp>
        <p:nvSpPr>
          <p:cNvPr id="8" name="Shape 5"/>
          <p:cNvSpPr/>
          <p:nvPr/>
        </p:nvSpPr>
        <p:spPr>
          <a:xfrm rot="2160000">
            <a:off x="372745" y="587375"/>
            <a:ext cx="853440" cy="321310"/>
          </a:xfrm>
          <a:custGeom>
            <a:avLst/>
            <a:gdLst/>
            <a:ahLst/>
            <a:cxnLst/>
            <a:rect l="l" t="t" r="r" b="b"/>
            <a:pathLst>
              <a:path w="853440" h="321310">
                <a:moveTo>
                  <a:pt x="65948" y="176329"/>
                </a:moveTo>
                <a:cubicBezTo>
                  <a:pt x="58189" y="160655"/>
                  <a:pt x="34913" y="160655"/>
                  <a:pt x="15517" y="152818"/>
                </a:cubicBezTo>
                <a:cubicBezTo>
                  <a:pt x="0" y="133226"/>
                  <a:pt x="15517" y="105797"/>
                  <a:pt x="23276" y="74450"/>
                </a:cubicBezTo>
                <a:cubicBezTo>
                  <a:pt x="31034" y="54858"/>
                  <a:pt x="34913" y="19592"/>
                  <a:pt x="46551" y="3918"/>
                </a:cubicBezTo>
                <a:cubicBezTo>
                  <a:pt x="58189" y="0"/>
                  <a:pt x="73706" y="3918"/>
                  <a:pt x="93103" y="7837"/>
                </a:cubicBezTo>
                <a:cubicBezTo>
                  <a:pt x="100861" y="15674"/>
                  <a:pt x="100861" y="0"/>
                  <a:pt x="112499" y="3918"/>
                </a:cubicBezTo>
                <a:cubicBezTo>
                  <a:pt x="236636" y="31347"/>
                  <a:pt x="372410" y="74450"/>
                  <a:pt x="500426" y="101879"/>
                </a:cubicBezTo>
                <a:cubicBezTo>
                  <a:pt x="546977" y="113634"/>
                  <a:pt x="589649" y="125389"/>
                  <a:pt x="643959" y="137145"/>
                </a:cubicBezTo>
                <a:cubicBezTo>
                  <a:pt x="655597" y="141063"/>
                  <a:pt x="674993" y="141063"/>
                  <a:pt x="686631" y="144981"/>
                </a:cubicBezTo>
                <a:cubicBezTo>
                  <a:pt x="698269" y="148900"/>
                  <a:pt x="713786" y="164573"/>
                  <a:pt x="729303" y="176329"/>
                </a:cubicBezTo>
                <a:cubicBezTo>
                  <a:pt x="768096" y="207676"/>
                  <a:pt x="822406" y="242942"/>
                  <a:pt x="853440" y="266452"/>
                </a:cubicBezTo>
                <a:cubicBezTo>
                  <a:pt x="853440" y="266452"/>
                  <a:pt x="853440" y="274289"/>
                  <a:pt x="849561" y="278207"/>
                </a:cubicBezTo>
                <a:cubicBezTo>
                  <a:pt x="845681" y="286044"/>
                  <a:pt x="818527" y="286044"/>
                  <a:pt x="803009" y="289963"/>
                </a:cubicBezTo>
                <a:cubicBezTo>
                  <a:pt x="764217" y="293881"/>
                  <a:pt x="740941" y="301718"/>
                  <a:pt x="702148" y="313473"/>
                </a:cubicBezTo>
                <a:cubicBezTo>
                  <a:pt x="686631" y="317392"/>
                  <a:pt x="663356" y="325228"/>
                  <a:pt x="651718" y="321310"/>
                </a:cubicBezTo>
                <a:cubicBezTo>
                  <a:pt x="620684" y="321310"/>
                  <a:pt x="574132" y="297800"/>
                  <a:pt x="539219" y="289963"/>
                </a:cubicBezTo>
                <a:cubicBezTo>
                  <a:pt x="384048" y="250779"/>
                  <a:pt x="217239" y="203758"/>
                  <a:pt x="65948" y="176329"/>
                </a:cubicBezTo>
                <a:close/>
                <a:moveTo>
                  <a:pt x="659476" y="305636"/>
                </a:moveTo>
                <a:cubicBezTo>
                  <a:pt x="694390" y="301718"/>
                  <a:pt x="729303" y="289963"/>
                  <a:pt x="768096" y="282126"/>
                </a:cubicBezTo>
                <a:cubicBezTo>
                  <a:pt x="768096" y="262534"/>
                  <a:pt x="771975" y="242942"/>
                  <a:pt x="779734" y="227268"/>
                </a:cubicBezTo>
                <a:cubicBezTo>
                  <a:pt x="748700" y="207676"/>
                  <a:pt x="721545" y="188084"/>
                  <a:pt x="690511" y="164573"/>
                </a:cubicBezTo>
                <a:cubicBezTo>
                  <a:pt x="682752" y="168492"/>
                  <a:pt x="674993" y="172410"/>
                  <a:pt x="671114" y="184165"/>
                </a:cubicBezTo>
                <a:cubicBezTo>
                  <a:pt x="671114" y="195921"/>
                  <a:pt x="690511" y="195921"/>
                  <a:pt x="690511" y="207676"/>
                </a:cubicBezTo>
                <a:cubicBezTo>
                  <a:pt x="682752" y="223350"/>
                  <a:pt x="659476" y="211594"/>
                  <a:pt x="659476" y="239023"/>
                </a:cubicBezTo>
                <a:cubicBezTo>
                  <a:pt x="659476" y="250779"/>
                  <a:pt x="678873" y="246860"/>
                  <a:pt x="682752" y="258615"/>
                </a:cubicBezTo>
                <a:cubicBezTo>
                  <a:pt x="663356" y="266452"/>
                  <a:pt x="640080" y="278207"/>
                  <a:pt x="651718" y="301718"/>
                </a:cubicBezTo>
                <a:cubicBezTo>
                  <a:pt x="655597" y="305636"/>
                  <a:pt x="659476" y="305636"/>
                  <a:pt x="659476" y="305636"/>
                </a:cubicBezTo>
                <a:close/>
                <a:moveTo>
                  <a:pt x="643959" y="258615"/>
                </a:moveTo>
                <a:cubicBezTo>
                  <a:pt x="488788" y="215513"/>
                  <a:pt x="325859" y="176329"/>
                  <a:pt x="186205" y="144981"/>
                </a:cubicBezTo>
                <a:cubicBezTo>
                  <a:pt x="170688" y="192002"/>
                  <a:pt x="197843" y="192002"/>
                  <a:pt x="244394" y="203758"/>
                </a:cubicBezTo>
                <a:cubicBezTo>
                  <a:pt x="384048" y="239023"/>
                  <a:pt x="492668" y="266452"/>
                  <a:pt x="636201" y="301718"/>
                </a:cubicBezTo>
                <a:cubicBezTo>
                  <a:pt x="640080" y="301718"/>
                  <a:pt x="640080" y="301718"/>
                  <a:pt x="640080" y="301718"/>
                </a:cubicBezTo>
                <a:cubicBezTo>
                  <a:pt x="624563" y="289963"/>
                  <a:pt x="643959" y="266452"/>
                  <a:pt x="643959" y="258615"/>
                </a:cubicBezTo>
                <a:close/>
                <a:moveTo>
                  <a:pt x="667235" y="156737"/>
                </a:moveTo>
                <a:cubicBezTo>
                  <a:pt x="508185" y="121471"/>
                  <a:pt x="360772" y="82287"/>
                  <a:pt x="221119" y="39184"/>
                </a:cubicBezTo>
                <a:cubicBezTo>
                  <a:pt x="217239" y="54858"/>
                  <a:pt x="209481" y="66613"/>
                  <a:pt x="205601" y="82287"/>
                </a:cubicBezTo>
                <a:cubicBezTo>
                  <a:pt x="376289" y="137145"/>
                  <a:pt x="500426" y="164573"/>
                  <a:pt x="659476" y="199839"/>
                </a:cubicBezTo>
                <a:cubicBezTo>
                  <a:pt x="663356" y="199839"/>
                  <a:pt x="663356" y="199839"/>
                  <a:pt x="663356" y="199839"/>
                </a:cubicBezTo>
                <a:cubicBezTo>
                  <a:pt x="643959" y="188084"/>
                  <a:pt x="671114" y="160655"/>
                  <a:pt x="667235" y="156737"/>
                </a:cubicBezTo>
                <a:close/>
                <a:moveTo>
                  <a:pt x="647839" y="207676"/>
                </a:moveTo>
                <a:cubicBezTo>
                  <a:pt x="504305" y="180247"/>
                  <a:pt x="337497" y="133226"/>
                  <a:pt x="201722" y="94042"/>
                </a:cubicBezTo>
                <a:cubicBezTo>
                  <a:pt x="190084" y="105797"/>
                  <a:pt x="190084" y="125389"/>
                  <a:pt x="186205" y="133226"/>
                </a:cubicBezTo>
                <a:cubicBezTo>
                  <a:pt x="333617" y="168492"/>
                  <a:pt x="504305" y="211594"/>
                  <a:pt x="643959" y="246860"/>
                </a:cubicBezTo>
                <a:cubicBezTo>
                  <a:pt x="643959" y="235105"/>
                  <a:pt x="643959" y="219431"/>
                  <a:pt x="655597" y="211594"/>
                </a:cubicBezTo>
                <a:cubicBezTo>
                  <a:pt x="651718" y="211594"/>
                  <a:pt x="651718" y="207676"/>
                  <a:pt x="647839" y="207676"/>
                </a:cubicBezTo>
                <a:close/>
                <a:moveTo>
                  <a:pt x="170688" y="176329"/>
                </a:moveTo>
                <a:cubicBezTo>
                  <a:pt x="162929" y="137145"/>
                  <a:pt x="186205" y="78368"/>
                  <a:pt x="205601" y="35266"/>
                </a:cubicBezTo>
                <a:cubicBezTo>
                  <a:pt x="174567" y="27429"/>
                  <a:pt x="151292" y="23510"/>
                  <a:pt x="124137" y="19592"/>
                </a:cubicBezTo>
                <a:cubicBezTo>
                  <a:pt x="124137" y="27429"/>
                  <a:pt x="112499" y="58776"/>
                  <a:pt x="104740" y="39184"/>
                </a:cubicBezTo>
                <a:cubicBezTo>
                  <a:pt x="96982" y="54858"/>
                  <a:pt x="93103" y="66613"/>
                  <a:pt x="89223" y="82287"/>
                </a:cubicBezTo>
                <a:cubicBezTo>
                  <a:pt x="81465" y="105797"/>
                  <a:pt x="69827" y="148900"/>
                  <a:pt x="81465" y="160655"/>
                </a:cubicBezTo>
                <a:cubicBezTo>
                  <a:pt x="73706" y="156737"/>
                  <a:pt x="81465" y="137145"/>
                  <a:pt x="89223" y="137145"/>
                </a:cubicBezTo>
                <a:cubicBezTo>
                  <a:pt x="96982" y="141063"/>
                  <a:pt x="93103" y="164573"/>
                  <a:pt x="85344" y="164573"/>
                </a:cubicBezTo>
                <a:cubicBezTo>
                  <a:pt x="100861" y="168492"/>
                  <a:pt x="128016" y="176329"/>
                  <a:pt x="151292" y="180247"/>
                </a:cubicBezTo>
                <a:cubicBezTo>
                  <a:pt x="151292" y="172410"/>
                  <a:pt x="143533" y="160655"/>
                  <a:pt x="155171" y="156737"/>
                </a:cubicBezTo>
                <a:cubicBezTo>
                  <a:pt x="155171" y="156737"/>
                  <a:pt x="159050" y="156737"/>
                  <a:pt x="162929" y="156737"/>
                </a:cubicBezTo>
                <a:cubicBezTo>
                  <a:pt x="162929" y="168492"/>
                  <a:pt x="159050" y="180247"/>
                  <a:pt x="162929" y="180247"/>
                </a:cubicBezTo>
                <a:cubicBezTo>
                  <a:pt x="166809" y="184165"/>
                  <a:pt x="170688" y="184165"/>
                  <a:pt x="170688" y="176329"/>
                </a:cubicBezTo>
                <a:close/>
                <a:moveTo>
                  <a:pt x="93103" y="27429"/>
                </a:moveTo>
                <a:cubicBezTo>
                  <a:pt x="85344" y="19592"/>
                  <a:pt x="73706" y="19592"/>
                  <a:pt x="58189" y="19592"/>
                </a:cubicBezTo>
                <a:cubicBezTo>
                  <a:pt x="50431" y="58776"/>
                  <a:pt x="27155" y="97960"/>
                  <a:pt x="27155" y="141063"/>
                </a:cubicBezTo>
                <a:cubicBezTo>
                  <a:pt x="31034" y="148900"/>
                  <a:pt x="50431" y="148900"/>
                  <a:pt x="58189" y="152818"/>
                </a:cubicBezTo>
                <a:cubicBezTo>
                  <a:pt x="65948" y="109716"/>
                  <a:pt x="77585" y="74450"/>
                  <a:pt x="93103" y="27429"/>
                </a:cubicBezTo>
                <a:close/>
              </a:path>
            </a:pathLst>
          </a:custGeom>
          <a:gradFill flip="none" rotWithShape="1">
            <a:gsLst>
              <a:gs pos="0">
                <a:srgbClr val="1BBEE9"/>
              </a:gs>
              <a:gs pos="100000">
                <a:srgbClr val="C570EA"/>
              </a:gs>
            </a:gsLst>
            <a:lin ang="18900000" scaled="1"/>
          </a:gradFill>
          <a:ln/>
        </p:spPr>
      </p:sp>
      <p:sp>
        <p:nvSpPr>
          <p:cNvPr id="9" name="Text 6"/>
          <p:cNvSpPr/>
          <p:nvPr/>
        </p:nvSpPr>
        <p:spPr>
          <a:xfrm rot="2160000">
            <a:off x="372745" y="587375"/>
            <a:ext cx="853440" cy="321310"/>
          </a:xfrm>
          <a:prstGeom prst="rect">
            <a:avLst/>
          </a:prstGeom>
          <a:noFill/>
          <a:ln/>
        </p:spPr>
        <p:txBody>
          <a:bodyPr wrap="square" lIns="45720" tIns="91440" rIns="91440" bIns="45720" rtlCol="0" anchor="t"/>
          <a:lstStyle/>
          <a:p>
            <a:pPr marL="0" indent="0">
              <a:lnSpc>
                <a:spcPct val="100000"/>
              </a:lnSpc>
              <a:buNone/>
            </a:pPr>
            <a:endParaRPr lang="en-US" sz="1600" dirty="0"/>
          </a:p>
        </p:txBody>
      </p:sp>
      <p:sp>
        <p:nvSpPr>
          <p:cNvPr id="10" name="Text 7"/>
          <p:cNvSpPr/>
          <p:nvPr/>
        </p:nvSpPr>
        <p:spPr>
          <a:xfrm>
            <a:off x="955675" y="1413510"/>
            <a:ext cx="4064000" cy="306784"/>
          </a:xfrm>
          <a:prstGeom prst="rect">
            <a:avLst/>
          </a:prstGeom>
          <a:noFill/>
          <a:ln/>
        </p:spPr>
        <p:txBody>
          <a:bodyPr wrap="square" lIns="91440" tIns="45720" rIns="91440" bIns="45720" rtlCol="0" anchor="ctr">
            <a:spAutoFit/>
          </a:bodyPr>
          <a:lstStyle/>
          <a:p>
            <a:pPr marL="0" indent="0" algn="l">
              <a:lnSpc>
                <a:spcPct val="100000"/>
              </a:lnSpc>
              <a:buNone/>
            </a:pPr>
            <a:r>
              <a:rPr lang="en-US" sz="2000" b="1" dirty="0">
                <a:solidFill>
                  <a:srgbClr val="000000"/>
                </a:solidFill>
                <a:latin typeface="MiSans" pitchFamily="34" charset="0"/>
                <a:ea typeface="MiSans" pitchFamily="34" charset="-122"/>
                <a:cs typeface="MiSans" pitchFamily="34" charset="-120"/>
              </a:rPr>
              <a:t>Dân tộc Mông Đen</a:t>
            </a:r>
            <a:endParaRPr lang="en-US" sz="1600" dirty="0"/>
          </a:p>
        </p:txBody>
      </p:sp>
      <p:sp>
        <p:nvSpPr>
          <p:cNvPr id="11" name="Text 8"/>
          <p:cNvSpPr/>
          <p:nvPr/>
        </p:nvSpPr>
        <p:spPr>
          <a:xfrm>
            <a:off x="955675" y="1812290"/>
            <a:ext cx="4064000" cy="1584722"/>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404040"/>
                </a:solidFill>
                <a:latin typeface="MiSans" pitchFamily="34" charset="0"/>
                <a:ea typeface="MiSans" pitchFamily="34" charset="-122"/>
                <a:cs typeface="MiSans" pitchFamily="34" charset="-120"/>
              </a:rPr>
              <a:t>Dân tộc Mông Đen sinh sống chủ yếu ở vùng núi cao, nổi tiếng với trang phục lanh đen thêu hoa văn hình học tinh xảo, thể hiện sự khéo léo và tính kỷ luật của người phụ nữ Mông Đen.</a:t>
            </a:r>
            <a:endParaRPr lang="en-US" sz="1600" dirty="0"/>
          </a:p>
        </p:txBody>
      </p:sp>
      <p:sp>
        <p:nvSpPr>
          <p:cNvPr id="12" name="Text 9"/>
          <p:cNvSpPr/>
          <p:nvPr/>
        </p:nvSpPr>
        <p:spPr>
          <a:xfrm>
            <a:off x="5772785" y="1413510"/>
            <a:ext cx="4064000" cy="306784"/>
          </a:xfrm>
          <a:prstGeom prst="rect">
            <a:avLst/>
          </a:prstGeom>
          <a:noFill/>
          <a:ln/>
        </p:spPr>
        <p:txBody>
          <a:bodyPr wrap="square" lIns="91440" tIns="45720" rIns="91440" bIns="45720" rtlCol="0" anchor="ctr">
            <a:spAutoFit/>
          </a:bodyPr>
          <a:lstStyle/>
          <a:p>
            <a:pPr marL="0" indent="0" algn="l">
              <a:lnSpc>
                <a:spcPct val="100000"/>
              </a:lnSpc>
              <a:buNone/>
            </a:pPr>
            <a:r>
              <a:rPr lang="en-US" sz="2000" b="1" dirty="0">
                <a:solidFill>
                  <a:srgbClr val="000000"/>
                </a:solidFill>
                <a:latin typeface="MiSans" pitchFamily="34" charset="0"/>
                <a:ea typeface="MiSans" pitchFamily="34" charset="-122"/>
                <a:cs typeface="MiSans" pitchFamily="34" charset="-120"/>
              </a:rPr>
              <a:t>Dân tộc Hà Nhì</a:t>
            </a:r>
            <a:endParaRPr lang="en-US" sz="1600" dirty="0"/>
          </a:p>
        </p:txBody>
      </p:sp>
      <p:sp>
        <p:nvSpPr>
          <p:cNvPr id="13" name="Text 10"/>
          <p:cNvSpPr/>
          <p:nvPr/>
        </p:nvSpPr>
        <p:spPr>
          <a:xfrm>
            <a:off x="5772785" y="1812290"/>
            <a:ext cx="6104890" cy="950913"/>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404040"/>
                </a:solidFill>
                <a:latin typeface="MiSans" pitchFamily="34" charset="0"/>
                <a:ea typeface="MiSans" pitchFamily="34" charset="-122"/>
                <a:cs typeface="MiSans" pitchFamily="34" charset="-120"/>
              </a:rPr>
              <a:t>Dân tộc Hà Nhì có trang phục đặc trưng với váy xếp ly và thêu hoa văn trên áo chui đầu, màu sắc tự nhiên hài hòa với thiên nhiên, phản ánh lối sống giản dị và gắn bó với rừng núi.</a:t>
            </a:r>
            <a:endParaRPr lang="en-US" sz="1600" dirty="0"/>
          </a:p>
        </p:txBody>
      </p:sp>
      <p:sp>
        <p:nvSpPr>
          <p:cNvPr id="14" name="Text 11"/>
          <p:cNvSpPr/>
          <p:nvPr/>
        </p:nvSpPr>
        <p:spPr>
          <a:xfrm>
            <a:off x="955675" y="4034790"/>
            <a:ext cx="4064000" cy="306784"/>
          </a:xfrm>
          <a:prstGeom prst="rect">
            <a:avLst/>
          </a:prstGeom>
          <a:noFill/>
          <a:ln/>
        </p:spPr>
        <p:txBody>
          <a:bodyPr wrap="square" lIns="91440" tIns="45720" rIns="91440" bIns="45720" rtlCol="0" anchor="ctr">
            <a:spAutoFit/>
          </a:bodyPr>
          <a:lstStyle/>
          <a:p>
            <a:pPr marL="0" indent="0" algn="l">
              <a:lnSpc>
                <a:spcPct val="100000"/>
              </a:lnSpc>
              <a:buNone/>
            </a:pPr>
            <a:r>
              <a:rPr lang="en-US" sz="2000" b="1" dirty="0">
                <a:solidFill>
                  <a:srgbClr val="000000"/>
                </a:solidFill>
                <a:latin typeface="MiSans" pitchFamily="34" charset="0"/>
                <a:ea typeface="MiSans" pitchFamily="34" charset="-122"/>
                <a:cs typeface="MiSans" pitchFamily="34" charset="-120"/>
              </a:rPr>
              <a:t>Dân tộc Dao Đỏ</a:t>
            </a:r>
            <a:endParaRPr lang="en-US" sz="1600" dirty="0"/>
          </a:p>
        </p:txBody>
      </p:sp>
      <p:sp>
        <p:nvSpPr>
          <p:cNvPr id="15" name="Text 12"/>
          <p:cNvSpPr/>
          <p:nvPr/>
        </p:nvSpPr>
        <p:spPr>
          <a:xfrm>
            <a:off x="955675" y="4433570"/>
            <a:ext cx="4064000" cy="1584722"/>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404040"/>
                </a:solidFill>
                <a:latin typeface="MiSans" pitchFamily="34" charset="0"/>
                <a:ea typeface="MiSans" pitchFamily="34" charset="-122"/>
                <a:cs typeface="MiSans" pitchFamily="34" charset="-120"/>
              </a:rPr>
              <a:t>Dân tộc Dao Đỏ nổi bật với trang phục đỏ rực, thêu hoa văn hình tam giác và tua rua, tượng trưng cho may mắn và sức sống, thể hiện nét kiêu hãnh và duyên dáng của người phụ nữ Dao Đỏ.</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07645" y="-123190"/>
            <a:ext cx="12672695" cy="7056755"/>
          </a:xfrm>
          <a:prstGeom prst="rect">
            <a:avLst/>
          </a:prstGeom>
          <a:solidFill>
            <a:srgbClr val="F1EDE4"/>
          </a:solidFill>
          <a:ln/>
        </p:spPr>
      </p:sp>
      <p:sp>
        <p:nvSpPr>
          <p:cNvPr id="3" name="Text 1"/>
          <p:cNvSpPr/>
          <p:nvPr/>
        </p:nvSpPr>
        <p:spPr>
          <a:xfrm>
            <a:off x="-207645" y="-123190"/>
            <a:ext cx="12672695"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8-27-20:02:29-d2nf7l98bjvh7rlj06v0.png"/>
          <p:cNvPicPr>
            <a:picLocks noChangeAspect="1"/>
          </p:cNvPicPr>
          <p:nvPr/>
        </p:nvPicPr>
        <p:blipFill>
          <a:blip r:embed="rId3"/>
          <a:srcRect l="14" r="14"/>
          <a:stretch/>
        </p:blipFill>
        <p:spPr>
          <a:xfrm>
            <a:off x="1632903" y="1431290"/>
            <a:ext cx="8020685" cy="4495800"/>
          </a:xfrm>
          <a:prstGeom prst="rect">
            <a:avLst/>
          </a:prstGeom>
        </p:spPr>
      </p:pic>
      <p:sp>
        <p:nvSpPr>
          <p:cNvPr id="5" name="Text 2"/>
          <p:cNvSpPr/>
          <p:nvPr/>
        </p:nvSpPr>
        <p:spPr>
          <a:xfrm>
            <a:off x="4097973" y="883285"/>
            <a:ext cx="6527165" cy="4808220"/>
          </a:xfrm>
          <a:prstGeom prst="rect">
            <a:avLst/>
          </a:prstGeom>
          <a:noFill/>
          <a:ln/>
        </p:spPr>
        <p:txBody>
          <a:bodyPr wrap="square" lIns="91440" tIns="45720" rIns="91440" bIns="45720" rtlCol="0" anchor="t"/>
          <a:lstStyle/>
          <a:p>
            <a:pPr marL="0" indent="0" algn="ctr">
              <a:lnSpc>
                <a:spcPct val="100000"/>
              </a:lnSpc>
              <a:buNone/>
            </a:pPr>
            <a:r>
              <a:rPr lang="en-US" sz="30000" b="1" dirty="0">
                <a:gradFill flip="none" rotWithShape="0">
                  <a:gsLst>
                    <a:gs pos="0">
                      <a:srgbClr val="FED34F"/>
                    </a:gs>
                    <a:gs pos="44000">
                      <a:srgbClr val="F0939E">
                        <a:alpha val="31000"/>
                      </a:srgbClr>
                    </a:gs>
                    <a:gs pos="75000">
                      <a:srgbClr val="FFE890">
                        <a:alpha val="8000"/>
                      </a:srgbClr>
                    </a:gs>
                    <a:gs pos="100000">
                      <a:srgbClr val="FFEEB1">
                        <a:alpha val="0"/>
                      </a:srgbClr>
                    </a:gs>
                  </a:gsLst>
                  <a:lin ang="5880000" scaled="1"/>
                </a:gradFill>
                <a:latin typeface="MiSans" pitchFamily="34" charset="0"/>
                <a:ea typeface="MiSans" pitchFamily="34" charset="-122"/>
                <a:cs typeface="MiSans" pitchFamily="34" charset="-120"/>
              </a:rPr>
              <a:t>02</a:t>
            </a:r>
            <a:endParaRPr lang="en-US" sz="1600" dirty="0"/>
          </a:p>
        </p:txBody>
      </p:sp>
      <p:sp>
        <p:nvSpPr>
          <p:cNvPr id="6" name="Text 3"/>
          <p:cNvSpPr/>
          <p:nvPr/>
        </p:nvSpPr>
        <p:spPr>
          <a:xfrm>
            <a:off x="4411028" y="2993390"/>
            <a:ext cx="5901690" cy="2182495"/>
          </a:xfrm>
          <a:prstGeom prst="rect">
            <a:avLst/>
          </a:prstGeom>
          <a:noFill/>
          <a:ln/>
        </p:spPr>
        <p:txBody>
          <a:bodyPr wrap="square" lIns="91440" tIns="45720" rIns="91440" bIns="45720" rtlCol="0" anchor="t"/>
          <a:lstStyle/>
          <a:p>
            <a:pPr marL="0" indent="0" algn="ctr">
              <a:lnSpc>
                <a:spcPct val="130000"/>
              </a:lnSpc>
              <a:buNone/>
            </a:pPr>
            <a:r>
              <a:rPr lang="en-US" sz="6000" b="1" dirty="0">
                <a:solidFill>
                  <a:srgbClr val="000000"/>
                </a:solidFill>
                <a:latin typeface="MiSans" pitchFamily="34" charset="0"/>
                <a:ea typeface="MiSans" pitchFamily="34" charset="-122"/>
                <a:cs typeface="MiSans" pitchFamily="34" charset="-120"/>
              </a:rPr>
              <a:t>Mông Đen</a:t>
            </a:r>
            <a:endParaRPr lang="en-US" sz="1600" dirty="0"/>
          </a:p>
        </p:txBody>
      </p:sp>
      <p:pic>
        <p:nvPicPr>
          <p:cNvPr id="7" name="Image 1" descr="https://kimi-img.moonshot.cn/pub/slides/slides_tmpl/image/25-08-27-20:02:26-d2nf7kh8bjvh7rlj06sg.png"/>
          <p:cNvPicPr>
            <a:picLocks noChangeAspect="1"/>
          </p:cNvPicPr>
          <p:nvPr/>
        </p:nvPicPr>
        <p:blipFill>
          <a:blip r:embed="rId4"/>
          <a:stretch>
            <a:fillRect/>
          </a:stretch>
        </p:blipFill>
        <p:spPr>
          <a:xfrm>
            <a:off x="8478520" y="4749800"/>
            <a:ext cx="1024890" cy="941705"/>
          </a:xfrm>
          <a:prstGeom prst="rect">
            <a:avLst/>
          </a:prstGeom>
        </p:spPr>
      </p:pic>
      <p:pic>
        <p:nvPicPr>
          <p:cNvPr id="8" name="Image 2" descr="https://kimi-img.moonshot.cn/pub/slides/slides_tmpl/image/25-08-27-20:02:26-d2nf7kh8bjvh7rlj06tg.png"/>
          <p:cNvPicPr>
            <a:picLocks noChangeAspect="1"/>
          </p:cNvPicPr>
          <p:nvPr/>
        </p:nvPicPr>
        <p:blipFill>
          <a:blip r:embed="rId5"/>
          <a:stretch>
            <a:fillRect/>
          </a:stretch>
        </p:blipFill>
        <p:spPr>
          <a:xfrm rot="18240000">
            <a:off x="5381625" y="991870"/>
            <a:ext cx="1428115" cy="1216025"/>
          </a:xfrm>
          <a:prstGeom prst="rect">
            <a:avLst/>
          </a:prstGeom>
        </p:spPr>
      </p:pic>
      <p:pic>
        <p:nvPicPr>
          <p:cNvPr id="10" name="Picture 9">
            <a:extLst>
              <a:ext uri="{FF2B5EF4-FFF2-40B4-BE49-F238E27FC236}">
                <a16:creationId xmlns:a16="http://schemas.microsoft.com/office/drawing/2014/main" id="{9340F681-0B06-4409-893E-545A82A8116F}"/>
              </a:ext>
            </a:extLst>
          </p:cNvPr>
          <p:cNvPicPr>
            <a:picLocks noChangeAspect="1"/>
          </p:cNvPicPr>
          <p:nvPr/>
        </p:nvPicPr>
        <p:blipFill>
          <a:blip r:embed="rId6"/>
          <a:stretch>
            <a:fillRect/>
          </a:stretch>
        </p:blipFill>
        <p:spPr>
          <a:xfrm>
            <a:off x="973773" y="1494065"/>
            <a:ext cx="4218548" cy="441282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07645" y="-123190"/>
            <a:ext cx="12672695" cy="7056755"/>
          </a:xfrm>
          <a:prstGeom prst="rect">
            <a:avLst/>
          </a:prstGeom>
          <a:solidFill>
            <a:srgbClr val="F9EBE0"/>
          </a:solidFill>
          <a:ln/>
        </p:spPr>
      </p:sp>
      <p:sp>
        <p:nvSpPr>
          <p:cNvPr id="3" name="Text 1"/>
          <p:cNvSpPr/>
          <p:nvPr/>
        </p:nvSpPr>
        <p:spPr>
          <a:xfrm>
            <a:off x="-207645" y="-123190"/>
            <a:ext cx="12672695"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8-27-20:02:31-d2nf7lp8bjvh7rlj0740.jpeg"/>
          <p:cNvPicPr>
            <a:picLocks noChangeAspect="1"/>
          </p:cNvPicPr>
          <p:nvPr/>
        </p:nvPicPr>
        <p:blipFill>
          <a:blip r:embed="rId3"/>
          <a:stretch>
            <a:fillRect/>
          </a:stretch>
        </p:blipFill>
        <p:spPr>
          <a:xfrm>
            <a:off x="0" y="2864485"/>
            <a:ext cx="7924800" cy="4441190"/>
          </a:xfrm>
          <a:prstGeom prst="rect">
            <a:avLst/>
          </a:prstGeom>
        </p:spPr>
      </p:pic>
      <p:sp>
        <p:nvSpPr>
          <p:cNvPr id="5" name="Text 2"/>
          <p:cNvSpPr/>
          <p:nvPr/>
        </p:nvSpPr>
        <p:spPr>
          <a:xfrm>
            <a:off x="1061720" y="466725"/>
            <a:ext cx="5913120" cy="944761"/>
          </a:xfrm>
          <a:prstGeom prst="rect">
            <a:avLst/>
          </a:prstGeom>
          <a:noFill/>
          <a:ln/>
        </p:spPr>
        <p:txBody>
          <a:bodyPr wrap="square" lIns="91440" tIns="45720" rIns="91440" bIns="45720" rtlCol="0" anchor="t">
            <a:spAutoFit/>
          </a:bodyPr>
          <a:lstStyle/>
          <a:p>
            <a:pPr marL="0" indent="0" algn="l">
              <a:lnSpc>
                <a:spcPct val="100000"/>
              </a:lnSpc>
              <a:buNone/>
            </a:pPr>
            <a:r>
              <a:rPr lang="en-US" sz="3200" b="1" dirty="0">
                <a:gradFill flip="none" rotWithShape="0">
                  <a:gsLst>
                    <a:gs pos="0">
                      <a:srgbClr val="0250C5"/>
                    </a:gs>
                    <a:gs pos="100000">
                      <a:srgbClr val="D43F8D"/>
                    </a:gs>
                  </a:gsLst>
                  <a:lin ang="3600000" scaled="1"/>
                </a:gradFill>
                <a:latin typeface="MiSans" pitchFamily="34" charset="0"/>
                <a:ea typeface="MiSans" pitchFamily="34" charset="-122"/>
                <a:cs typeface="MiSans" pitchFamily="34" charset="-120"/>
              </a:rPr>
              <a:t>Vải lanh đen và hoa văn hình học Mông Đen</a:t>
            </a:r>
            <a:endParaRPr lang="en-US" sz="1600" dirty="0"/>
          </a:p>
        </p:txBody>
      </p:sp>
      <p:sp>
        <p:nvSpPr>
          <p:cNvPr id="6" name="Shape 3"/>
          <p:cNvSpPr/>
          <p:nvPr/>
        </p:nvSpPr>
        <p:spPr>
          <a:xfrm>
            <a:off x="1148715" y="1050290"/>
            <a:ext cx="5420995" cy="78105"/>
          </a:xfrm>
          <a:custGeom>
            <a:avLst/>
            <a:gdLst/>
            <a:ahLst/>
            <a:cxnLst/>
            <a:rect l="l" t="t" r="r" b="b"/>
            <a:pathLst>
              <a:path w="5420995" h="78105">
                <a:moveTo>
                  <a:pt x="2370" y="4463"/>
                </a:moveTo>
                <a:cubicBezTo>
                  <a:pt x="0" y="6695"/>
                  <a:pt x="2370" y="11158"/>
                  <a:pt x="4741" y="13389"/>
                </a:cubicBezTo>
                <a:cubicBezTo>
                  <a:pt x="92444" y="55789"/>
                  <a:pt x="234665" y="49095"/>
                  <a:pt x="360294" y="42400"/>
                </a:cubicBezTo>
                <a:cubicBezTo>
                  <a:pt x="400589" y="40168"/>
                  <a:pt x="438515" y="37937"/>
                  <a:pt x="471700" y="37937"/>
                </a:cubicBezTo>
                <a:cubicBezTo>
                  <a:pt x="763253" y="37937"/>
                  <a:pt x="1057177" y="46863"/>
                  <a:pt x="1341619" y="55789"/>
                </a:cubicBezTo>
                <a:cubicBezTo>
                  <a:pt x="1682950" y="64716"/>
                  <a:pt x="1682950" y="64716"/>
                  <a:pt x="1682950" y="64716"/>
                </a:cubicBezTo>
                <a:cubicBezTo>
                  <a:pt x="1943689" y="71410"/>
                  <a:pt x="2209168" y="69179"/>
                  <a:pt x="2465166" y="69179"/>
                </a:cubicBezTo>
                <a:cubicBezTo>
                  <a:pt x="2766201" y="66947"/>
                  <a:pt x="3074347" y="64716"/>
                  <a:pt x="3380122" y="75873"/>
                </a:cubicBezTo>
                <a:cubicBezTo>
                  <a:pt x="3600565" y="82568"/>
                  <a:pt x="3825748" y="80337"/>
                  <a:pt x="4043820" y="78105"/>
                </a:cubicBezTo>
                <a:cubicBezTo>
                  <a:pt x="4193153" y="75873"/>
                  <a:pt x="4347226" y="75873"/>
                  <a:pt x="4498928" y="75873"/>
                </a:cubicBezTo>
                <a:cubicBezTo>
                  <a:pt x="4596113" y="78105"/>
                  <a:pt x="4693297" y="73642"/>
                  <a:pt x="4788111" y="69179"/>
                </a:cubicBezTo>
                <a:cubicBezTo>
                  <a:pt x="4913740" y="62484"/>
                  <a:pt x="5044109" y="58021"/>
                  <a:pt x="5172108" y="64716"/>
                </a:cubicBezTo>
                <a:cubicBezTo>
                  <a:pt x="5193441" y="64716"/>
                  <a:pt x="5214774" y="66947"/>
                  <a:pt x="5238478" y="69179"/>
                </a:cubicBezTo>
                <a:cubicBezTo>
                  <a:pt x="5300107" y="75873"/>
                  <a:pt x="5371218" y="84800"/>
                  <a:pt x="5418625" y="62484"/>
                </a:cubicBezTo>
                <a:cubicBezTo>
                  <a:pt x="5420995" y="62484"/>
                  <a:pt x="5423365" y="58021"/>
                  <a:pt x="5420995" y="53558"/>
                </a:cubicBezTo>
                <a:cubicBezTo>
                  <a:pt x="5418625" y="51326"/>
                  <a:pt x="5416254" y="49095"/>
                  <a:pt x="5411514" y="51326"/>
                </a:cubicBezTo>
                <a:cubicBezTo>
                  <a:pt x="5368847" y="71410"/>
                  <a:pt x="5300107" y="62484"/>
                  <a:pt x="5238478" y="55789"/>
                </a:cubicBezTo>
                <a:cubicBezTo>
                  <a:pt x="5214774" y="53558"/>
                  <a:pt x="5193441" y="51326"/>
                  <a:pt x="5174478" y="51326"/>
                </a:cubicBezTo>
                <a:cubicBezTo>
                  <a:pt x="5044109" y="44631"/>
                  <a:pt x="4913740" y="49095"/>
                  <a:pt x="4788111" y="55789"/>
                </a:cubicBezTo>
                <a:cubicBezTo>
                  <a:pt x="4693297" y="60252"/>
                  <a:pt x="4593742" y="64716"/>
                  <a:pt x="4498928" y="62484"/>
                </a:cubicBezTo>
                <a:cubicBezTo>
                  <a:pt x="4347226" y="62484"/>
                  <a:pt x="4193153" y="62484"/>
                  <a:pt x="4043820" y="64716"/>
                </a:cubicBezTo>
                <a:cubicBezTo>
                  <a:pt x="3825748" y="66947"/>
                  <a:pt x="3600565" y="71410"/>
                  <a:pt x="3380122" y="62484"/>
                </a:cubicBezTo>
                <a:cubicBezTo>
                  <a:pt x="3074347" y="51326"/>
                  <a:pt x="2766201" y="53558"/>
                  <a:pt x="2465166" y="55789"/>
                </a:cubicBezTo>
                <a:cubicBezTo>
                  <a:pt x="2209168" y="55789"/>
                  <a:pt x="1943689" y="58021"/>
                  <a:pt x="1682950" y="51326"/>
                </a:cubicBezTo>
                <a:cubicBezTo>
                  <a:pt x="1343990" y="42400"/>
                  <a:pt x="1343990" y="42400"/>
                  <a:pt x="1343990" y="42400"/>
                </a:cubicBezTo>
                <a:cubicBezTo>
                  <a:pt x="1057177" y="33474"/>
                  <a:pt x="763253" y="24547"/>
                  <a:pt x="471700" y="24547"/>
                </a:cubicBezTo>
                <a:cubicBezTo>
                  <a:pt x="438515" y="24547"/>
                  <a:pt x="400589" y="26779"/>
                  <a:pt x="360294" y="29010"/>
                </a:cubicBezTo>
                <a:cubicBezTo>
                  <a:pt x="237035" y="35705"/>
                  <a:pt x="94814" y="42400"/>
                  <a:pt x="11852" y="2232"/>
                </a:cubicBezTo>
                <a:cubicBezTo>
                  <a:pt x="9481" y="0"/>
                  <a:pt x="4741" y="0"/>
                  <a:pt x="2370" y="4463"/>
                </a:cubicBezTo>
                <a:close/>
              </a:path>
            </a:pathLst>
          </a:custGeom>
          <a:gradFill flip="none" rotWithShape="1">
            <a:gsLst>
              <a:gs pos="0">
                <a:srgbClr val="1BBEE9"/>
              </a:gs>
              <a:gs pos="100000">
                <a:srgbClr val="C570EA"/>
              </a:gs>
            </a:gsLst>
            <a:lin ang="18900000" scaled="1"/>
          </a:gradFill>
          <a:ln/>
        </p:spPr>
      </p:sp>
      <p:sp>
        <p:nvSpPr>
          <p:cNvPr id="7" name="Text 4"/>
          <p:cNvSpPr/>
          <p:nvPr/>
        </p:nvSpPr>
        <p:spPr>
          <a:xfrm>
            <a:off x="1148715" y="1050290"/>
            <a:ext cx="5420995" cy="78105"/>
          </a:xfrm>
          <a:prstGeom prst="rect">
            <a:avLst/>
          </a:prstGeom>
          <a:noFill/>
          <a:ln/>
        </p:spPr>
        <p:txBody>
          <a:bodyPr wrap="square" lIns="34290" tIns="68580" rIns="68580" bIns="34290" rtlCol="0" anchor="t"/>
          <a:lstStyle/>
          <a:p>
            <a:pPr marL="0" indent="0">
              <a:lnSpc>
                <a:spcPct val="100000"/>
              </a:lnSpc>
              <a:buNone/>
            </a:pPr>
            <a:endParaRPr lang="en-US" sz="1600" dirty="0"/>
          </a:p>
        </p:txBody>
      </p:sp>
      <p:sp>
        <p:nvSpPr>
          <p:cNvPr id="8" name="Shape 5"/>
          <p:cNvSpPr/>
          <p:nvPr/>
        </p:nvSpPr>
        <p:spPr>
          <a:xfrm rot="2160000">
            <a:off x="372745" y="587375"/>
            <a:ext cx="853440" cy="321310"/>
          </a:xfrm>
          <a:custGeom>
            <a:avLst/>
            <a:gdLst/>
            <a:ahLst/>
            <a:cxnLst/>
            <a:rect l="l" t="t" r="r" b="b"/>
            <a:pathLst>
              <a:path w="853440" h="321310">
                <a:moveTo>
                  <a:pt x="65948" y="176329"/>
                </a:moveTo>
                <a:cubicBezTo>
                  <a:pt x="58189" y="160655"/>
                  <a:pt x="34913" y="160655"/>
                  <a:pt x="15517" y="152818"/>
                </a:cubicBezTo>
                <a:cubicBezTo>
                  <a:pt x="0" y="133226"/>
                  <a:pt x="15517" y="105797"/>
                  <a:pt x="23276" y="74450"/>
                </a:cubicBezTo>
                <a:cubicBezTo>
                  <a:pt x="31034" y="54858"/>
                  <a:pt x="34913" y="19592"/>
                  <a:pt x="46551" y="3918"/>
                </a:cubicBezTo>
                <a:cubicBezTo>
                  <a:pt x="58189" y="0"/>
                  <a:pt x="73706" y="3918"/>
                  <a:pt x="93103" y="7837"/>
                </a:cubicBezTo>
                <a:cubicBezTo>
                  <a:pt x="100861" y="15674"/>
                  <a:pt x="100861" y="0"/>
                  <a:pt x="112499" y="3918"/>
                </a:cubicBezTo>
                <a:cubicBezTo>
                  <a:pt x="236636" y="31347"/>
                  <a:pt x="372410" y="74450"/>
                  <a:pt x="500426" y="101879"/>
                </a:cubicBezTo>
                <a:cubicBezTo>
                  <a:pt x="546977" y="113634"/>
                  <a:pt x="589649" y="125389"/>
                  <a:pt x="643959" y="137145"/>
                </a:cubicBezTo>
                <a:cubicBezTo>
                  <a:pt x="655597" y="141063"/>
                  <a:pt x="674993" y="141063"/>
                  <a:pt x="686631" y="144981"/>
                </a:cubicBezTo>
                <a:cubicBezTo>
                  <a:pt x="698269" y="148900"/>
                  <a:pt x="713786" y="164573"/>
                  <a:pt x="729303" y="176329"/>
                </a:cubicBezTo>
                <a:cubicBezTo>
                  <a:pt x="768096" y="207676"/>
                  <a:pt x="822406" y="242942"/>
                  <a:pt x="853440" y="266452"/>
                </a:cubicBezTo>
                <a:cubicBezTo>
                  <a:pt x="853440" y="266452"/>
                  <a:pt x="853440" y="274289"/>
                  <a:pt x="849561" y="278207"/>
                </a:cubicBezTo>
                <a:cubicBezTo>
                  <a:pt x="845681" y="286044"/>
                  <a:pt x="818527" y="286044"/>
                  <a:pt x="803009" y="289963"/>
                </a:cubicBezTo>
                <a:cubicBezTo>
                  <a:pt x="764217" y="293881"/>
                  <a:pt x="740941" y="301718"/>
                  <a:pt x="702148" y="313473"/>
                </a:cubicBezTo>
                <a:cubicBezTo>
                  <a:pt x="686631" y="317392"/>
                  <a:pt x="663356" y="325228"/>
                  <a:pt x="651718" y="321310"/>
                </a:cubicBezTo>
                <a:cubicBezTo>
                  <a:pt x="620684" y="321310"/>
                  <a:pt x="574132" y="297800"/>
                  <a:pt x="539219" y="289963"/>
                </a:cubicBezTo>
                <a:cubicBezTo>
                  <a:pt x="384048" y="250779"/>
                  <a:pt x="217239" y="203758"/>
                  <a:pt x="65948" y="176329"/>
                </a:cubicBezTo>
                <a:close/>
                <a:moveTo>
                  <a:pt x="659476" y="305636"/>
                </a:moveTo>
                <a:cubicBezTo>
                  <a:pt x="694390" y="301718"/>
                  <a:pt x="729303" y="289963"/>
                  <a:pt x="768096" y="282126"/>
                </a:cubicBezTo>
                <a:cubicBezTo>
                  <a:pt x="768096" y="262534"/>
                  <a:pt x="771975" y="242942"/>
                  <a:pt x="779734" y="227268"/>
                </a:cubicBezTo>
                <a:cubicBezTo>
                  <a:pt x="748700" y="207676"/>
                  <a:pt x="721545" y="188084"/>
                  <a:pt x="690511" y="164573"/>
                </a:cubicBezTo>
                <a:cubicBezTo>
                  <a:pt x="682752" y="168492"/>
                  <a:pt x="674993" y="172410"/>
                  <a:pt x="671114" y="184165"/>
                </a:cubicBezTo>
                <a:cubicBezTo>
                  <a:pt x="671114" y="195921"/>
                  <a:pt x="690511" y="195921"/>
                  <a:pt x="690511" y="207676"/>
                </a:cubicBezTo>
                <a:cubicBezTo>
                  <a:pt x="682752" y="223350"/>
                  <a:pt x="659476" y="211594"/>
                  <a:pt x="659476" y="239023"/>
                </a:cubicBezTo>
                <a:cubicBezTo>
                  <a:pt x="659476" y="250779"/>
                  <a:pt x="678873" y="246860"/>
                  <a:pt x="682752" y="258615"/>
                </a:cubicBezTo>
                <a:cubicBezTo>
                  <a:pt x="663356" y="266452"/>
                  <a:pt x="640080" y="278207"/>
                  <a:pt x="651718" y="301718"/>
                </a:cubicBezTo>
                <a:cubicBezTo>
                  <a:pt x="655597" y="305636"/>
                  <a:pt x="659476" y="305636"/>
                  <a:pt x="659476" y="305636"/>
                </a:cubicBezTo>
                <a:close/>
                <a:moveTo>
                  <a:pt x="643959" y="258615"/>
                </a:moveTo>
                <a:cubicBezTo>
                  <a:pt x="488788" y="215513"/>
                  <a:pt x="325859" y="176329"/>
                  <a:pt x="186205" y="144981"/>
                </a:cubicBezTo>
                <a:cubicBezTo>
                  <a:pt x="170688" y="192002"/>
                  <a:pt x="197843" y="192002"/>
                  <a:pt x="244394" y="203758"/>
                </a:cubicBezTo>
                <a:cubicBezTo>
                  <a:pt x="384048" y="239023"/>
                  <a:pt x="492668" y="266452"/>
                  <a:pt x="636201" y="301718"/>
                </a:cubicBezTo>
                <a:cubicBezTo>
                  <a:pt x="640080" y="301718"/>
                  <a:pt x="640080" y="301718"/>
                  <a:pt x="640080" y="301718"/>
                </a:cubicBezTo>
                <a:cubicBezTo>
                  <a:pt x="624563" y="289963"/>
                  <a:pt x="643959" y="266452"/>
                  <a:pt x="643959" y="258615"/>
                </a:cubicBezTo>
                <a:close/>
                <a:moveTo>
                  <a:pt x="667235" y="156737"/>
                </a:moveTo>
                <a:cubicBezTo>
                  <a:pt x="508185" y="121471"/>
                  <a:pt x="360772" y="82287"/>
                  <a:pt x="221119" y="39184"/>
                </a:cubicBezTo>
                <a:cubicBezTo>
                  <a:pt x="217239" y="54858"/>
                  <a:pt x="209481" y="66613"/>
                  <a:pt x="205601" y="82287"/>
                </a:cubicBezTo>
                <a:cubicBezTo>
                  <a:pt x="376289" y="137145"/>
                  <a:pt x="500426" y="164573"/>
                  <a:pt x="659476" y="199839"/>
                </a:cubicBezTo>
                <a:cubicBezTo>
                  <a:pt x="663356" y="199839"/>
                  <a:pt x="663356" y="199839"/>
                  <a:pt x="663356" y="199839"/>
                </a:cubicBezTo>
                <a:cubicBezTo>
                  <a:pt x="643959" y="188084"/>
                  <a:pt x="671114" y="160655"/>
                  <a:pt x="667235" y="156737"/>
                </a:cubicBezTo>
                <a:close/>
                <a:moveTo>
                  <a:pt x="647839" y="207676"/>
                </a:moveTo>
                <a:cubicBezTo>
                  <a:pt x="504305" y="180247"/>
                  <a:pt x="337497" y="133226"/>
                  <a:pt x="201722" y="94042"/>
                </a:cubicBezTo>
                <a:cubicBezTo>
                  <a:pt x="190084" y="105797"/>
                  <a:pt x="190084" y="125389"/>
                  <a:pt x="186205" y="133226"/>
                </a:cubicBezTo>
                <a:cubicBezTo>
                  <a:pt x="333617" y="168492"/>
                  <a:pt x="504305" y="211594"/>
                  <a:pt x="643959" y="246860"/>
                </a:cubicBezTo>
                <a:cubicBezTo>
                  <a:pt x="643959" y="235105"/>
                  <a:pt x="643959" y="219431"/>
                  <a:pt x="655597" y="211594"/>
                </a:cubicBezTo>
                <a:cubicBezTo>
                  <a:pt x="651718" y="211594"/>
                  <a:pt x="651718" y="207676"/>
                  <a:pt x="647839" y="207676"/>
                </a:cubicBezTo>
                <a:close/>
                <a:moveTo>
                  <a:pt x="170688" y="176329"/>
                </a:moveTo>
                <a:cubicBezTo>
                  <a:pt x="162929" y="137145"/>
                  <a:pt x="186205" y="78368"/>
                  <a:pt x="205601" y="35266"/>
                </a:cubicBezTo>
                <a:cubicBezTo>
                  <a:pt x="174567" y="27429"/>
                  <a:pt x="151292" y="23510"/>
                  <a:pt x="124137" y="19592"/>
                </a:cubicBezTo>
                <a:cubicBezTo>
                  <a:pt x="124137" y="27429"/>
                  <a:pt x="112499" y="58776"/>
                  <a:pt x="104740" y="39184"/>
                </a:cubicBezTo>
                <a:cubicBezTo>
                  <a:pt x="96982" y="54858"/>
                  <a:pt x="93103" y="66613"/>
                  <a:pt x="89223" y="82287"/>
                </a:cubicBezTo>
                <a:cubicBezTo>
                  <a:pt x="81465" y="105797"/>
                  <a:pt x="69827" y="148900"/>
                  <a:pt x="81465" y="160655"/>
                </a:cubicBezTo>
                <a:cubicBezTo>
                  <a:pt x="73706" y="156737"/>
                  <a:pt x="81465" y="137145"/>
                  <a:pt x="89223" y="137145"/>
                </a:cubicBezTo>
                <a:cubicBezTo>
                  <a:pt x="96982" y="141063"/>
                  <a:pt x="93103" y="164573"/>
                  <a:pt x="85344" y="164573"/>
                </a:cubicBezTo>
                <a:cubicBezTo>
                  <a:pt x="100861" y="168492"/>
                  <a:pt x="128016" y="176329"/>
                  <a:pt x="151292" y="180247"/>
                </a:cubicBezTo>
                <a:cubicBezTo>
                  <a:pt x="151292" y="172410"/>
                  <a:pt x="143533" y="160655"/>
                  <a:pt x="155171" y="156737"/>
                </a:cubicBezTo>
                <a:cubicBezTo>
                  <a:pt x="155171" y="156737"/>
                  <a:pt x="159050" y="156737"/>
                  <a:pt x="162929" y="156737"/>
                </a:cubicBezTo>
                <a:cubicBezTo>
                  <a:pt x="162929" y="168492"/>
                  <a:pt x="159050" y="180247"/>
                  <a:pt x="162929" y="180247"/>
                </a:cubicBezTo>
                <a:cubicBezTo>
                  <a:pt x="166809" y="184165"/>
                  <a:pt x="170688" y="184165"/>
                  <a:pt x="170688" y="176329"/>
                </a:cubicBezTo>
                <a:close/>
                <a:moveTo>
                  <a:pt x="93103" y="27429"/>
                </a:moveTo>
                <a:cubicBezTo>
                  <a:pt x="85344" y="19592"/>
                  <a:pt x="73706" y="19592"/>
                  <a:pt x="58189" y="19592"/>
                </a:cubicBezTo>
                <a:cubicBezTo>
                  <a:pt x="50431" y="58776"/>
                  <a:pt x="27155" y="97960"/>
                  <a:pt x="27155" y="141063"/>
                </a:cubicBezTo>
                <a:cubicBezTo>
                  <a:pt x="31034" y="148900"/>
                  <a:pt x="50431" y="148900"/>
                  <a:pt x="58189" y="152818"/>
                </a:cubicBezTo>
                <a:cubicBezTo>
                  <a:pt x="65948" y="109716"/>
                  <a:pt x="77585" y="74450"/>
                  <a:pt x="93103" y="27429"/>
                </a:cubicBezTo>
                <a:close/>
              </a:path>
            </a:pathLst>
          </a:custGeom>
          <a:gradFill flip="none" rotWithShape="1">
            <a:gsLst>
              <a:gs pos="0">
                <a:srgbClr val="1BBEE9"/>
              </a:gs>
              <a:gs pos="100000">
                <a:srgbClr val="C570EA"/>
              </a:gs>
            </a:gsLst>
            <a:lin ang="18900000" scaled="1"/>
          </a:gradFill>
          <a:ln/>
        </p:spPr>
      </p:sp>
      <p:sp>
        <p:nvSpPr>
          <p:cNvPr id="9" name="Text 6"/>
          <p:cNvSpPr/>
          <p:nvPr/>
        </p:nvSpPr>
        <p:spPr>
          <a:xfrm rot="2160000">
            <a:off x="372745" y="587375"/>
            <a:ext cx="853440" cy="321310"/>
          </a:xfrm>
          <a:prstGeom prst="rect">
            <a:avLst/>
          </a:prstGeom>
          <a:noFill/>
          <a:ln/>
        </p:spPr>
        <p:txBody>
          <a:bodyPr wrap="square" lIns="45720" tIns="91440" rIns="91440" bIns="45720" rtlCol="0" anchor="t"/>
          <a:lstStyle/>
          <a:p>
            <a:pPr marL="0" indent="0">
              <a:lnSpc>
                <a:spcPct val="100000"/>
              </a:lnSpc>
              <a:buNone/>
            </a:pPr>
            <a:endParaRPr lang="en-US" sz="1600" dirty="0"/>
          </a:p>
        </p:txBody>
      </p:sp>
      <p:sp>
        <p:nvSpPr>
          <p:cNvPr id="10" name="Text 7"/>
          <p:cNvSpPr/>
          <p:nvPr/>
        </p:nvSpPr>
        <p:spPr>
          <a:xfrm>
            <a:off x="534035" y="1496695"/>
            <a:ext cx="4064000" cy="306784"/>
          </a:xfrm>
          <a:prstGeom prst="rect">
            <a:avLst/>
          </a:prstGeom>
          <a:noFill/>
          <a:ln/>
        </p:spPr>
        <p:txBody>
          <a:bodyPr wrap="square" lIns="91440" tIns="45720" rIns="91440" bIns="45720" rtlCol="0" anchor="ctr">
            <a:spAutoFit/>
          </a:bodyPr>
          <a:lstStyle/>
          <a:p>
            <a:pPr marL="0" indent="0" algn="l">
              <a:lnSpc>
                <a:spcPct val="100000"/>
              </a:lnSpc>
              <a:buNone/>
            </a:pPr>
            <a:r>
              <a:rPr lang="en-US" sz="2000" b="1" dirty="0">
                <a:solidFill>
                  <a:srgbClr val="000000"/>
                </a:solidFill>
                <a:latin typeface="MiSans" pitchFamily="34" charset="0"/>
                <a:ea typeface="MiSans" pitchFamily="34" charset="-122"/>
                <a:cs typeface="MiSans" pitchFamily="34" charset="-120"/>
              </a:rPr>
              <a:t>Chất liệu lanh đen</a:t>
            </a:r>
            <a:endParaRPr lang="en-US" sz="1600" dirty="0"/>
          </a:p>
        </p:txBody>
      </p:sp>
      <p:sp>
        <p:nvSpPr>
          <p:cNvPr id="11" name="Text 8"/>
          <p:cNvSpPr/>
          <p:nvPr/>
        </p:nvSpPr>
        <p:spPr>
          <a:xfrm>
            <a:off x="534035" y="1895475"/>
            <a:ext cx="11165840" cy="633809"/>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404040"/>
                </a:solidFill>
                <a:latin typeface="MiSans" pitchFamily="34" charset="0"/>
                <a:ea typeface="MiSans" pitchFamily="34" charset="-122"/>
                <a:cs typeface="MiSans" pitchFamily="34" charset="-120"/>
              </a:rPr>
              <a:t>Trang phục Mông Đen sử dụng vải lanh nhuộm chàm đen, tạo nên màu sắc trầm ấm và bền màu, phù hợp với khí hậu lạnh của vùng núi cao, đồng thời thể hiện sự giản dị và mạnh mẽ của người Mông Đen.</a:t>
            </a:r>
            <a:endParaRPr lang="en-US" sz="1600" dirty="0"/>
          </a:p>
        </p:txBody>
      </p:sp>
      <p:sp>
        <p:nvSpPr>
          <p:cNvPr id="12" name="Text 9"/>
          <p:cNvSpPr/>
          <p:nvPr/>
        </p:nvSpPr>
        <p:spPr>
          <a:xfrm>
            <a:off x="7564120" y="3521075"/>
            <a:ext cx="4064000" cy="306784"/>
          </a:xfrm>
          <a:prstGeom prst="rect">
            <a:avLst/>
          </a:prstGeom>
          <a:noFill/>
          <a:ln/>
        </p:spPr>
        <p:txBody>
          <a:bodyPr wrap="square" lIns="91440" tIns="45720" rIns="91440" bIns="45720" rtlCol="0" anchor="ctr">
            <a:spAutoFit/>
          </a:bodyPr>
          <a:lstStyle/>
          <a:p>
            <a:pPr marL="0" indent="0" algn="l">
              <a:lnSpc>
                <a:spcPct val="100000"/>
              </a:lnSpc>
              <a:buNone/>
            </a:pPr>
            <a:r>
              <a:rPr lang="en-US" sz="2000" b="1" dirty="0">
                <a:solidFill>
                  <a:srgbClr val="000000"/>
                </a:solidFill>
                <a:latin typeface="MiSans" pitchFamily="34" charset="0"/>
                <a:ea typeface="MiSans" pitchFamily="34" charset="-122"/>
                <a:cs typeface="MiSans" pitchFamily="34" charset="-120"/>
              </a:rPr>
              <a:t>Hoa văn hình học</a:t>
            </a:r>
            <a:endParaRPr lang="en-US" sz="1600" dirty="0"/>
          </a:p>
        </p:txBody>
      </p:sp>
      <p:sp>
        <p:nvSpPr>
          <p:cNvPr id="13" name="Text 10"/>
          <p:cNvSpPr/>
          <p:nvPr/>
        </p:nvSpPr>
        <p:spPr>
          <a:xfrm>
            <a:off x="7564120" y="3919855"/>
            <a:ext cx="4064000" cy="1584722"/>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404040"/>
                </a:solidFill>
                <a:latin typeface="MiSans" pitchFamily="34" charset="0"/>
                <a:ea typeface="MiSans" pitchFamily="34" charset="-122"/>
                <a:cs typeface="MiSans" pitchFamily="34" charset="-120"/>
              </a:rPr>
              <a:t>Hoa văn hình học trên trang phục Mông Đen được thêu tay tỉ mỉ, với các hình tam giác, xương cá, và hoa lá, thể hiện quan niệm vũ trụ và sự hài hòa với thiên nhiên của người Mông Đen.</a:t>
            </a:r>
            <a:endParaRPr lang="en-US" sz="1600" dirty="0"/>
          </a:p>
        </p:txBody>
      </p:sp>
      <p:pic>
        <p:nvPicPr>
          <p:cNvPr id="15" name="Picture 14">
            <a:extLst>
              <a:ext uri="{FF2B5EF4-FFF2-40B4-BE49-F238E27FC236}">
                <a16:creationId xmlns:a16="http://schemas.microsoft.com/office/drawing/2014/main" id="{2EBCE35A-7172-4928-AD6A-F9FD2A7A95E5}"/>
              </a:ext>
            </a:extLst>
          </p:cNvPr>
          <p:cNvPicPr>
            <a:picLocks noChangeAspect="1"/>
          </p:cNvPicPr>
          <p:nvPr/>
        </p:nvPicPr>
        <p:blipFill>
          <a:blip r:embed="rId4"/>
          <a:stretch>
            <a:fillRect/>
          </a:stretch>
        </p:blipFill>
        <p:spPr>
          <a:xfrm>
            <a:off x="799465" y="2719537"/>
            <a:ext cx="5927725" cy="429923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07645" y="-123190"/>
            <a:ext cx="12672695" cy="7056755"/>
          </a:xfrm>
          <a:prstGeom prst="rect">
            <a:avLst/>
          </a:prstGeom>
          <a:solidFill>
            <a:srgbClr val="EEE1D1"/>
          </a:solidFill>
          <a:ln/>
        </p:spPr>
      </p:sp>
      <p:sp>
        <p:nvSpPr>
          <p:cNvPr id="3" name="Text 1"/>
          <p:cNvSpPr/>
          <p:nvPr/>
        </p:nvSpPr>
        <p:spPr>
          <a:xfrm>
            <a:off x="-207645" y="-123190"/>
            <a:ext cx="12672695"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8-27-20:02:32-d2nf7m18bjvh7rlj07a0.jpeg"/>
          <p:cNvPicPr>
            <a:picLocks noChangeAspect="1"/>
          </p:cNvPicPr>
          <p:nvPr/>
        </p:nvPicPr>
        <p:blipFill>
          <a:blip r:embed="rId3"/>
          <a:stretch>
            <a:fillRect/>
          </a:stretch>
        </p:blipFill>
        <p:spPr>
          <a:xfrm>
            <a:off x="-207645" y="2611120"/>
            <a:ext cx="8160385" cy="4573270"/>
          </a:xfrm>
          <a:prstGeom prst="rect">
            <a:avLst/>
          </a:prstGeom>
        </p:spPr>
      </p:pic>
      <p:sp>
        <p:nvSpPr>
          <p:cNvPr id="5" name="Text 2"/>
          <p:cNvSpPr/>
          <p:nvPr/>
        </p:nvSpPr>
        <p:spPr>
          <a:xfrm>
            <a:off x="1061720" y="466725"/>
            <a:ext cx="5913120" cy="944761"/>
          </a:xfrm>
          <a:prstGeom prst="rect">
            <a:avLst/>
          </a:prstGeom>
          <a:noFill/>
          <a:ln/>
        </p:spPr>
        <p:txBody>
          <a:bodyPr wrap="square" lIns="91440" tIns="45720" rIns="91440" bIns="45720" rtlCol="0" anchor="t">
            <a:spAutoFit/>
          </a:bodyPr>
          <a:lstStyle/>
          <a:p>
            <a:pPr marL="0" indent="0" algn="l">
              <a:lnSpc>
                <a:spcPct val="100000"/>
              </a:lnSpc>
              <a:buNone/>
            </a:pPr>
            <a:r>
              <a:rPr lang="en-US" sz="3200" b="1" dirty="0">
                <a:gradFill flip="none" rotWithShape="0">
                  <a:gsLst>
                    <a:gs pos="0">
                      <a:srgbClr val="0250C5"/>
                    </a:gs>
                    <a:gs pos="100000">
                      <a:srgbClr val="D43F8D"/>
                    </a:gs>
                  </a:gsLst>
                  <a:lin ang="3600000" scaled="1"/>
                </a:gradFill>
                <a:latin typeface="MiSans" pitchFamily="34" charset="0"/>
                <a:ea typeface="MiSans" pitchFamily="34" charset="-122"/>
                <a:cs typeface="MiSans" pitchFamily="34" charset="-120"/>
              </a:rPr>
              <a:t>Kỹ thuật dệt lanh và nhuộm chàm truyền thống</a:t>
            </a:r>
            <a:endParaRPr lang="en-US" sz="1600" dirty="0"/>
          </a:p>
        </p:txBody>
      </p:sp>
      <p:sp>
        <p:nvSpPr>
          <p:cNvPr id="6" name="Shape 3"/>
          <p:cNvSpPr/>
          <p:nvPr/>
        </p:nvSpPr>
        <p:spPr>
          <a:xfrm>
            <a:off x="1148715" y="1050290"/>
            <a:ext cx="5420995" cy="78105"/>
          </a:xfrm>
          <a:custGeom>
            <a:avLst/>
            <a:gdLst/>
            <a:ahLst/>
            <a:cxnLst/>
            <a:rect l="l" t="t" r="r" b="b"/>
            <a:pathLst>
              <a:path w="5420995" h="78105">
                <a:moveTo>
                  <a:pt x="2370" y="4463"/>
                </a:moveTo>
                <a:cubicBezTo>
                  <a:pt x="0" y="6695"/>
                  <a:pt x="2370" y="11158"/>
                  <a:pt x="4741" y="13389"/>
                </a:cubicBezTo>
                <a:cubicBezTo>
                  <a:pt x="92444" y="55789"/>
                  <a:pt x="234665" y="49095"/>
                  <a:pt x="360294" y="42400"/>
                </a:cubicBezTo>
                <a:cubicBezTo>
                  <a:pt x="400589" y="40168"/>
                  <a:pt x="438515" y="37937"/>
                  <a:pt x="471700" y="37937"/>
                </a:cubicBezTo>
                <a:cubicBezTo>
                  <a:pt x="763253" y="37937"/>
                  <a:pt x="1057177" y="46863"/>
                  <a:pt x="1341619" y="55789"/>
                </a:cubicBezTo>
                <a:cubicBezTo>
                  <a:pt x="1682950" y="64716"/>
                  <a:pt x="1682950" y="64716"/>
                  <a:pt x="1682950" y="64716"/>
                </a:cubicBezTo>
                <a:cubicBezTo>
                  <a:pt x="1943689" y="71410"/>
                  <a:pt x="2209168" y="69179"/>
                  <a:pt x="2465166" y="69179"/>
                </a:cubicBezTo>
                <a:cubicBezTo>
                  <a:pt x="2766201" y="66947"/>
                  <a:pt x="3074347" y="64716"/>
                  <a:pt x="3380122" y="75873"/>
                </a:cubicBezTo>
                <a:cubicBezTo>
                  <a:pt x="3600565" y="82568"/>
                  <a:pt x="3825748" y="80337"/>
                  <a:pt x="4043820" y="78105"/>
                </a:cubicBezTo>
                <a:cubicBezTo>
                  <a:pt x="4193153" y="75873"/>
                  <a:pt x="4347226" y="75873"/>
                  <a:pt x="4498928" y="75873"/>
                </a:cubicBezTo>
                <a:cubicBezTo>
                  <a:pt x="4596113" y="78105"/>
                  <a:pt x="4693297" y="73642"/>
                  <a:pt x="4788111" y="69179"/>
                </a:cubicBezTo>
                <a:cubicBezTo>
                  <a:pt x="4913740" y="62484"/>
                  <a:pt x="5044109" y="58021"/>
                  <a:pt x="5172108" y="64716"/>
                </a:cubicBezTo>
                <a:cubicBezTo>
                  <a:pt x="5193441" y="64716"/>
                  <a:pt x="5214774" y="66947"/>
                  <a:pt x="5238478" y="69179"/>
                </a:cubicBezTo>
                <a:cubicBezTo>
                  <a:pt x="5300107" y="75873"/>
                  <a:pt x="5371218" y="84800"/>
                  <a:pt x="5418625" y="62484"/>
                </a:cubicBezTo>
                <a:cubicBezTo>
                  <a:pt x="5420995" y="62484"/>
                  <a:pt x="5423365" y="58021"/>
                  <a:pt x="5420995" y="53558"/>
                </a:cubicBezTo>
                <a:cubicBezTo>
                  <a:pt x="5418625" y="51326"/>
                  <a:pt x="5416254" y="49095"/>
                  <a:pt x="5411514" y="51326"/>
                </a:cubicBezTo>
                <a:cubicBezTo>
                  <a:pt x="5368847" y="71410"/>
                  <a:pt x="5300107" y="62484"/>
                  <a:pt x="5238478" y="55789"/>
                </a:cubicBezTo>
                <a:cubicBezTo>
                  <a:pt x="5214774" y="53558"/>
                  <a:pt x="5193441" y="51326"/>
                  <a:pt x="5174478" y="51326"/>
                </a:cubicBezTo>
                <a:cubicBezTo>
                  <a:pt x="5044109" y="44631"/>
                  <a:pt x="4913740" y="49095"/>
                  <a:pt x="4788111" y="55789"/>
                </a:cubicBezTo>
                <a:cubicBezTo>
                  <a:pt x="4693297" y="60252"/>
                  <a:pt x="4593742" y="64716"/>
                  <a:pt x="4498928" y="62484"/>
                </a:cubicBezTo>
                <a:cubicBezTo>
                  <a:pt x="4347226" y="62484"/>
                  <a:pt x="4193153" y="62484"/>
                  <a:pt x="4043820" y="64716"/>
                </a:cubicBezTo>
                <a:cubicBezTo>
                  <a:pt x="3825748" y="66947"/>
                  <a:pt x="3600565" y="71410"/>
                  <a:pt x="3380122" y="62484"/>
                </a:cubicBezTo>
                <a:cubicBezTo>
                  <a:pt x="3074347" y="51326"/>
                  <a:pt x="2766201" y="53558"/>
                  <a:pt x="2465166" y="55789"/>
                </a:cubicBezTo>
                <a:cubicBezTo>
                  <a:pt x="2209168" y="55789"/>
                  <a:pt x="1943689" y="58021"/>
                  <a:pt x="1682950" y="51326"/>
                </a:cubicBezTo>
                <a:cubicBezTo>
                  <a:pt x="1343990" y="42400"/>
                  <a:pt x="1343990" y="42400"/>
                  <a:pt x="1343990" y="42400"/>
                </a:cubicBezTo>
                <a:cubicBezTo>
                  <a:pt x="1057177" y="33474"/>
                  <a:pt x="763253" y="24547"/>
                  <a:pt x="471700" y="24547"/>
                </a:cubicBezTo>
                <a:cubicBezTo>
                  <a:pt x="438515" y="24547"/>
                  <a:pt x="400589" y="26779"/>
                  <a:pt x="360294" y="29010"/>
                </a:cubicBezTo>
                <a:cubicBezTo>
                  <a:pt x="237035" y="35705"/>
                  <a:pt x="94814" y="42400"/>
                  <a:pt x="11852" y="2232"/>
                </a:cubicBezTo>
                <a:cubicBezTo>
                  <a:pt x="9481" y="0"/>
                  <a:pt x="4741" y="0"/>
                  <a:pt x="2370" y="4463"/>
                </a:cubicBezTo>
                <a:close/>
              </a:path>
            </a:pathLst>
          </a:custGeom>
          <a:gradFill flip="none" rotWithShape="1">
            <a:gsLst>
              <a:gs pos="0">
                <a:srgbClr val="1BBEE9"/>
              </a:gs>
              <a:gs pos="100000">
                <a:srgbClr val="C570EA"/>
              </a:gs>
            </a:gsLst>
            <a:lin ang="18900000" scaled="1"/>
          </a:gradFill>
          <a:ln/>
        </p:spPr>
      </p:sp>
      <p:sp>
        <p:nvSpPr>
          <p:cNvPr id="7" name="Text 4"/>
          <p:cNvSpPr/>
          <p:nvPr/>
        </p:nvSpPr>
        <p:spPr>
          <a:xfrm>
            <a:off x="1148715" y="1050290"/>
            <a:ext cx="5420995" cy="78105"/>
          </a:xfrm>
          <a:prstGeom prst="rect">
            <a:avLst/>
          </a:prstGeom>
          <a:noFill/>
          <a:ln/>
        </p:spPr>
        <p:txBody>
          <a:bodyPr wrap="square" lIns="34290" tIns="68580" rIns="68580" bIns="34290" rtlCol="0" anchor="t"/>
          <a:lstStyle/>
          <a:p>
            <a:pPr marL="0" indent="0">
              <a:lnSpc>
                <a:spcPct val="100000"/>
              </a:lnSpc>
              <a:buNone/>
            </a:pPr>
            <a:endParaRPr lang="en-US" sz="1600" dirty="0"/>
          </a:p>
        </p:txBody>
      </p:sp>
      <p:sp>
        <p:nvSpPr>
          <p:cNvPr id="8" name="Shape 5"/>
          <p:cNvSpPr/>
          <p:nvPr/>
        </p:nvSpPr>
        <p:spPr>
          <a:xfrm rot="2160000">
            <a:off x="372745" y="587375"/>
            <a:ext cx="853440" cy="321310"/>
          </a:xfrm>
          <a:custGeom>
            <a:avLst/>
            <a:gdLst/>
            <a:ahLst/>
            <a:cxnLst/>
            <a:rect l="l" t="t" r="r" b="b"/>
            <a:pathLst>
              <a:path w="853440" h="321310">
                <a:moveTo>
                  <a:pt x="65948" y="176329"/>
                </a:moveTo>
                <a:cubicBezTo>
                  <a:pt x="58189" y="160655"/>
                  <a:pt x="34913" y="160655"/>
                  <a:pt x="15517" y="152818"/>
                </a:cubicBezTo>
                <a:cubicBezTo>
                  <a:pt x="0" y="133226"/>
                  <a:pt x="15517" y="105797"/>
                  <a:pt x="23276" y="74450"/>
                </a:cubicBezTo>
                <a:cubicBezTo>
                  <a:pt x="31034" y="54858"/>
                  <a:pt x="34913" y="19592"/>
                  <a:pt x="46551" y="3918"/>
                </a:cubicBezTo>
                <a:cubicBezTo>
                  <a:pt x="58189" y="0"/>
                  <a:pt x="73706" y="3918"/>
                  <a:pt x="93103" y="7837"/>
                </a:cubicBezTo>
                <a:cubicBezTo>
                  <a:pt x="100861" y="15674"/>
                  <a:pt x="100861" y="0"/>
                  <a:pt x="112499" y="3918"/>
                </a:cubicBezTo>
                <a:cubicBezTo>
                  <a:pt x="236636" y="31347"/>
                  <a:pt x="372410" y="74450"/>
                  <a:pt x="500426" y="101879"/>
                </a:cubicBezTo>
                <a:cubicBezTo>
                  <a:pt x="546977" y="113634"/>
                  <a:pt x="589649" y="125389"/>
                  <a:pt x="643959" y="137145"/>
                </a:cubicBezTo>
                <a:cubicBezTo>
                  <a:pt x="655597" y="141063"/>
                  <a:pt x="674993" y="141063"/>
                  <a:pt x="686631" y="144981"/>
                </a:cubicBezTo>
                <a:cubicBezTo>
                  <a:pt x="698269" y="148900"/>
                  <a:pt x="713786" y="164573"/>
                  <a:pt x="729303" y="176329"/>
                </a:cubicBezTo>
                <a:cubicBezTo>
                  <a:pt x="768096" y="207676"/>
                  <a:pt x="822406" y="242942"/>
                  <a:pt x="853440" y="266452"/>
                </a:cubicBezTo>
                <a:cubicBezTo>
                  <a:pt x="853440" y="266452"/>
                  <a:pt x="853440" y="274289"/>
                  <a:pt x="849561" y="278207"/>
                </a:cubicBezTo>
                <a:cubicBezTo>
                  <a:pt x="845681" y="286044"/>
                  <a:pt x="818527" y="286044"/>
                  <a:pt x="803009" y="289963"/>
                </a:cubicBezTo>
                <a:cubicBezTo>
                  <a:pt x="764217" y="293881"/>
                  <a:pt x="740941" y="301718"/>
                  <a:pt x="702148" y="313473"/>
                </a:cubicBezTo>
                <a:cubicBezTo>
                  <a:pt x="686631" y="317392"/>
                  <a:pt x="663356" y="325228"/>
                  <a:pt x="651718" y="321310"/>
                </a:cubicBezTo>
                <a:cubicBezTo>
                  <a:pt x="620684" y="321310"/>
                  <a:pt x="574132" y="297800"/>
                  <a:pt x="539219" y="289963"/>
                </a:cubicBezTo>
                <a:cubicBezTo>
                  <a:pt x="384048" y="250779"/>
                  <a:pt x="217239" y="203758"/>
                  <a:pt x="65948" y="176329"/>
                </a:cubicBezTo>
                <a:close/>
                <a:moveTo>
                  <a:pt x="659476" y="305636"/>
                </a:moveTo>
                <a:cubicBezTo>
                  <a:pt x="694390" y="301718"/>
                  <a:pt x="729303" y="289963"/>
                  <a:pt x="768096" y="282126"/>
                </a:cubicBezTo>
                <a:cubicBezTo>
                  <a:pt x="768096" y="262534"/>
                  <a:pt x="771975" y="242942"/>
                  <a:pt x="779734" y="227268"/>
                </a:cubicBezTo>
                <a:cubicBezTo>
                  <a:pt x="748700" y="207676"/>
                  <a:pt x="721545" y="188084"/>
                  <a:pt x="690511" y="164573"/>
                </a:cubicBezTo>
                <a:cubicBezTo>
                  <a:pt x="682752" y="168492"/>
                  <a:pt x="674993" y="172410"/>
                  <a:pt x="671114" y="184165"/>
                </a:cubicBezTo>
                <a:cubicBezTo>
                  <a:pt x="671114" y="195921"/>
                  <a:pt x="690511" y="195921"/>
                  <a:pt x="690511" y="207676"/>
                </a:cubicBezTo>
                <a:cubicBezTo>
                  <a:pt x="682752" y="223350"/>
                  <a:pt x="659476" y="211594"/>
                  <a:pt x="659476" y="239023"/>
                </a:cubicBezTo>
                <a:cubicBezTo>
                  <a:pt x="659476" y="250779"/>
                  <a:pt x="678873" y="246860"/>
                  <a:pt x="682752" y="258615"/>
                </a:cubicBezTo>
                <a:cubicBezTo>
                  <a:pt x="663356" y="266452"/>
                  <a:pt x="640080" y="278207"/>
                  <a:pt x="651718" y="301718"/>
                </a:cubicBezTo>
                <a:cubicBezTo>
                  <a:pt x="655597" y="305636"/>
                  <a:pt x="659476" y="305636"/>
                  <a:pt x="659476" y="305636"/>
                </a:cubicBezTo>
                <a:close/>
                <a:moveTo>
                  <a:pt x="643959" y="258615"/>
                </a:moveTo>
                <a:cubicBezTo>
                  <a:pt x="488788" y="215513"/>
                  <a:pt x="325859" y="176329"/>
                  <a:pt x="186205" y="144981"/>
                </a:cubicBezTo>
                <a:cubicBezTo>
                  <a:pt x="170688" y="192002"/>
                  <a:pt x="197843" y="192002"/>
                  <a:pt x="244394" y="203758"/>
                </a:cubicBezTo>
                <a:cubicBezTo>
                  <a:pt x="384048" y="239023"/>
                  <a:pt x="492668" y="266452"/>
                  <a:pt x="636201" y="301718"/>
                </a:cubicBezTo>
                <a:cubicBezTo>
                  <a:pt x="640080" y="301718"/>
                  <a:pt x="640080" y="301718"/>
                  <a:pt x="640080" y="301718"/>
                </a:cubicBezTo>
                <a:cubicBezTo>
                  <a:pt x="624563" y="289963"/>
                  <a:pt x="643959" y="266452"/>
                  <a:pt x="643959" y="258615"/>
                </a:cubicBezTo>
                <a:close/>
                <a:moveTo>
                  <a:pt x="667235" y="156737"/>
                </a:moveTo>
                <a:cubicBezTo>
                  <a:pt x="508185" y="121471"/>
                  <a:pt x="360772" y="82287"/>
                  <a:pt x="221119" y="39184"/>
                </a:cubicBezTo>
                <a:cubicBezTo>
                  <a:pt x="217239" y="54858"/>
                  <a:pt x="209481" y="66613"/>
                  <a:pt x="205601" y="82287"/>
                </a:cubicBezTo>
                <a:cubicBezTo>
                  <a:pt x="376289" y="137145"/>
                  <a:pt x="500426" y="164573"/>
                  <a:pt x="659476" y="199839"/>
                </a:cubicBezTo>
                <a:cubicBezTo>
                  <a:pt x="663356" y="199839"/>
                  <a:pt x="663356" y="199839"/>
                  <a:pt x="663356" y="199839"/>
                </a:cubicBezTo>
                <a:cubicBezTo>
                  <a:pt x="643959" y="188084"/>
                  <a:pt x="671114" y="160655"/>
                  <a:pt x="667235" y="156737"/>
                </a:cubicBezTo>
                <a:close/>
                <a:moveTo>
                  <a:pt x="647839" y="207676"/>
                </a:moveTo>
                <a:cubicBezTo>
                  <a:pt x="504305" y="180247"/>
                  <a:pt x="337497" y="133226"/>
                  <a:pt x="201722" y="94042"/>
                </a:cubicBezTo>
                <a:cubicBezTo>
                  <a:pt x="190084" y="105797"/>
                  <a:pt x="190084" y="125389"/>
                  <a:pt x="186205" y="133226"/>
                </a:cubicBezTo>
                <a:cubicBezTo>
                  <a:pt x="333617" y="168492"/>
                  <a:pt x="504305" y="211594"/>
                  <a:pt x="643959" y="246860"/>
                </a:cubicBezTo>
                <a:cubicBezTo>
                  <a:pt x="643959" y="235105"/>
                  <a:pt x="643959" y="219431"/>
                  <a:pt x="655597" y="211594"/>
                </a:cubicBezTo>
                <a:cubicBezTo>
                  <a:pt x="651718" y="211594"/>
                  <a:pt x="651718" y="207676"/>
                  <a:pt x="647839" y="207676"/>
                </a:cubicBezTo>
                <a:close/>
                <a:moveTo>
                  <a:pt x="170688" y="176329"/>
                </a:moveTo>
                <a:cubicBezTo>
                  <a:pt x="162929" y="137145"/>
                  <a:pt x="186205" y="78368"/>
                  <a:pt x="205601" y="35266"/>
                </a:cubicBezTo>
                <a:cubicBezTo>
                  <a:pt x="174567" y="27429"/>
                  <a:pt x="151292" y="23510"/>
                  <a:pt x="124137" y="19592"/>
                </a:cubicBezTo>
                <a:cubicBezTo>
                  <a:pt x="124137" y="27429"/>
                  <a:pt x="112499" y="58776"/>
                  <a:pt x="104740" y="39184"/>
                </a:cubicBezTo>
                <a:cubicBezTo>
                  <a:pt x="96982" y="54858"/>
                  <a:pt x="93103" y="66613"/>
                  <a:pt x="89223" y="82287"/>
                </a:cubicBezTo>
                <a:cubicBezTo>
                  <a:pt x="81465" y="105797"/>
                  <a:pt x="69827" y="148900"/>
                  <a:pt x="81465" y="160655"/>
                </a:cubicBezTo>
                <a:cubicBezTo>
                  <a:pt x="73706" y="156737"/>
                  <a:pt x="81465" y="137145"/>
                  <a:pt x="89223" y="137145"/>
                </a:cubicBezTo>
                <a:cubicBezTo>
                  <a:pt x="96982" y="141063"/>
                  <a:pt x="93103" y="164573"/>
                  <a:pt x="85344" y="164573"/>
                </a:cubicBezTo>
                <a:cubicBezTo>
                  <a:pt x="100861" y="168492"/>
                  <a:pt x="128016" y="176329"/>
                  <a:pt x="151292" y="180247"/>
                </a:cubicBezTo>
                <a:cubicBezTo>
                  <a:pt x="151292" y="172410"/>
                  <a:pt x="143533" y="160655"/>
                  <a:pt x="155171" y="156737"/>
                </a:cubicBezTo>
                <a:cubicBezTo>
                  <a:pt x="155171" y="156737"/>
                  <a:pt x="159050" y="156737"/>
                  <a:pt x="162929" y="156737"/>
                </a:cubicBezTo>
                <a:cubicBezTo>
                  <a:pt x="162929" y="168492"/>
                  <a:pt x="159050" y="180247"/>
                  <a:pt x="162929" y="180247"/>
                </a:cubicBezTo>
                <a:cubicBezTo>
                  <a:pt x="166809" y="184165"/>
                  <a:pt x="170688" y="184165"/>
                  <a:pt x="170688" y="176329"/>
                </a:cubicBezTo>
                <a:close/>
                <a:moveTo>
                  <a:pt x="93103" y="27429"/>
                </a:moveTo>
                <a:cubicBezTo>
                  <a:pt x="85344" y="19592"/>
                  <a:pt x="73706" y="19592"/>
                  <a:pt x="58189" y="19592"/>
                </a:cubicBezTo>
                <a:cubicBezTo>
                  <a:pt x="50431" y="58776"/>
                  <a:pt x="27155" y="97960"/>
                  <a:pt x="27155" y="141063"/>
                </a:cubicBezTo>
                <a:cubicBezTo>
                  <a:pt x="31034" y="148900"/>
                  <a:pt x="50431" y="148900"/>
                  <a:pt x="58189" y="152818"/>
                </a:cubicBezTo>
                <a:cubicBezTo>
                  <a:pt x="65948" y="109716"/>
                  <a:pt x="77585" y="74450"/>
                  <a:pt x="93103" y="27429"/>
                </a:cubicBezTo>
                <a:close/>
              </a:path>
            </a:pathLst>
          </a:custGeom>
          <a:gradFill flip="none" rotWithShape="1">
            <a:gsLst>
              <a:gs pos="0">
                <a:srgbClr val="1BBEE9"/>
              </a:gs>
              <a:gs pos="100000">
                <a:srgbClr val="C570EA"/>
              </a:gs>
            </a:gsLst>
            <a:lin ang="18900000" scaled="1"/>
          </a:gradFill>
          <a:ln/>
        </p:spPr>
      </p:sp>
      <p:sp>
        <p:nvSpPr>
          <p:cNvPr id="9" name="Text 6"/>
          <p:cNvSpPr/>
          <p:nvPr/>
        </p:nvSpPr>
        <p:spPr>
          <a:xfrm rot="2160000">
            <a:off x="372745" y="587375"/>
            <a:ext cx="853440" cy="321310"/>
          </a:xfrm>
          <a:prstGeom prst="rect">
            <a:avLst/>
          </a:prstGeom>
          <a:noFill/>
          <a:ln/>
        </p:spPr>
        <p:txBody>
          <a:bodyPr wrap="square" lIns="45720" tIns="91440" rIns="91440" bIns="45720" rtlCol="0" anchor="t"/>
          <a:lstStyle/>
          <a:p>
            <a:pPr marL="0" indent="0">
              <a:lnSpc>
                <a:spcPct val="100000"/>
              </a:lnSpc>
              <a:buNone/>
            </a:pPr>
            <a:endParaRPr lang="en-US" sz="1600" dirty="0"/>
          </a:p>
        </p:txBody>
      </p:sp>
      <p:sp>
        <p:nvSpPr>
          <p:cNvPr id="10" name="Text 7"/>
          <p:cNvSpPr/>
          <p:nvPr/>
        </p:nvSpPr>
        <p:spPr>
          <a:xfrm>
            <a:off x="455295" y="1371600"/>
            <a:ext cx="4064000" cy="284559"/>
          </a:xfrm>
          <a:prstGeom prst="rect">
            <a:avLst/>
          </a:prstGeom>
          <a:noFill/>
          <a:ln/>
        </p:spPr>
        <p:txBody>
          <a:bodyPr wrap="square" lIns="91440" tIns="45720" rIns="91440" bIns="45720" rtlCol="0" anchor="ctr">
            <a:spAutoFit/>
          </a:bodyPr>
          <a:lstStyle/>
          <a:p>
            <a:pPr marL="0" indent="0" algn="l">
              <a:lnSpc>
                <a:spcPct val="100000"/>
              </a:lnSpc>
              <a:buNone/>
            </a:pPr>
            <a:r>
              <a:rPr lang="en-US" sz="1800" b="1" dirty="0">
                <a:solidFill>
                  <a:srgbClr val="000000"/>
                </a:solidFill>
                <a:latin typeface="MiSans" pitchFamily="34" charset="0"/>
                <a:ea typeface="MiSans" pitchFamily="34" charset="-122"/>
                <a:cs typeface="MiSans" pitchFamily="34" charset="-120"/>
              </a:rPr>
              <a:t>Trồng lanh và dệt thủ công</a:t>
            </a:r>
            <a:endParaRPr lang="en-US" sz="1600" dirty="0"/>
          </a:p>
        </p:txBody>
      </p:sp>
      <p:sp>
        <p:nvSpPr>
          <p:cNvPr id="11" name="Text 8"/>
          <p:cNvSpPr/>
          <p:nvPr/>
        </p:nvSpPr>
        <p:spPr>
          <a:xfrm>
            <a:off x="455295" y="1677035"/>
            <a:ext cx="6518910" cy="857647"/>
          </a:xfrm>
          <a:prstGeom prst="rect">
            <a:avLst/>
          </a:prstGeom>
          <a:noFill/>
          <a:ln/>
        </p:spPr>
        <p:txBody>
          <a:bodyPr wrap="square" lIns="91440" tIns="45720" rIns="91440" bIns="45720" rtlCol="0" anchor="t">
            <a:spAutoFit/>
          </a:bodyPr>
          <a:lstStyle/>
          <a:p>
            <a:pPr marL="0" indent="0" algn="l">
              <a:lnSpc>
                <a:spcPct val="130000"/>
              </a:lnSpc>
              <a:buNone/>
            </a:pPr>
            <a:r>
              <a:rPr lang="en-US" sz="1400" dirty="0">
                <a:solidFill>
                  <a:srgbClr val="404040"/>
                </a:solidFill>
                <a:latin typeface="MiSans" pitchFamily="34" charset="0"/>
                <a:ea typeface="MiSans" pitchFamily="34" charset="-122"/>
                <a:cs typeface="MiSans" pitchFamily="34" charset="-120"/>
              </a:rPr>
              <a:t>Người Mông Đen trồng lanh, xe sợi, và dệt vải thủ công, thể hiện sự tự lực và tinh thần cộng đồng, tạo nên những sản phẩm độc đáo và có giá trị kinh tế cao.</a:t>
            </a:r>
            <a:endParaRPr lang="en-US" sz="1600" dirty="0"/>
          </a:p>
        </p:txBody>
      </p:sp>
      <p:sp>
        <p:nvSpPr>
          <p:cNvPr id="12" name="Text 9"/>
          <p:cNvSpPr/>
          <p:nvPr/>
        </p:nvSpPr>
        <p:spPr>
          <a:xfrm>
            <a:off x="7247890" y="1371600"/>
            <a:ext cx="4064000" cy="284559"/>
          </a:xfrm>
          <a:prstGeom prst="rect">
            <a:avLst/>
          </a:prstGeom>
          <a:noFill/>
          <a:ln/>
        </p:spPr>
        <p:txBody>
          <a:bodyPr wrap="square" lIns="91440" tIns="45720" rIns="91440" bIns="45720" rtlCol="0" anchor="ctr">
            <a:spAutoFit/>
          </a:bodyPr>
          <a:lstStyle/>
          <a:p>
            <a:pPr marL="0" indent="0" algn="l">
              <a:lnSpc>
                <a:spcPct val="100000"/>
              </a:lnSpc>
              <a:buNone/>
            </a:pPr>
            <a:r>
              <a:rPr lang="en-US" sz="1800" b="1" dirty="0">
                <a:solidFill>
                  <a:srgbClr val="000000"/>
                </a:solidFill>
                <a:latin typeface="MiSans" pitchFamily="34" charset="0"/>
                <a:ea typeface="MiSans" pitchFamily="34" charset="-122"/>
                <a:cs typeface="MiSans" pitchFamily="34" charset="-120"/>
              </a:rPr>
              <a:t>Nhuộm chàm nhiều lần</a:t>
            </a:r>
            <a:endParaRPr lang="en-US" sz="1600" dirty="0"/>
          </a:p>
        </p:txBody>
      </p:sp>
      <p:sp>
        <p:nvSpPr>
          <p:cNvPr id="13" name="Text 10"/>
          <p:cNvSpPr/>
          <p:nvPr/>
        </p:nvSpPr>
        <p:spPr>
          <a:xfrm>
            <a:off x="7247890" y="1677035"/>
            <a:ext cx="4690110" cy="857647"/>
          </a:xfrm>
          <a:prstGeom prst="rect">
            <a:avLst/>
          </a:prstGeom>
          <a:noFill/>
          <a:ln/>
        </p:spPr>
        <p:txBody>
          <a:bodyPr wrap="square" lIns="91440" tIns="45720" rIns="91440" bIns="45720" rtlCol="0" anchor="t">
            <a:spAutoFit/>
          </a:bodyPr>
          <a:lstStyle/>
          <a:p>
            <a:pPr marL="0" indent="0" algn="l">
              <a:lnSpc>
                <a:spcPct val="130000"/>
              </a:lnSpc>
              <a:buNone/>
            </a:pPr>
            <a:r>
              <a:rPr lang="en-US" sz="1400" dirty="0">
                <a:solidFill>
                  <a:srgbClr val="404040"/>
                </a:solidFill>
                <a:latin typeface="MiSans" pitchFamily="34" charset="0"/>
                <a:ea typeface="MiSans" pitchFamily="34" charset="-122"/>
                <a:cs typeface="MiSans" pitchFamily="34" charset="-120"/>
              </a:rPr>
              <a:t>Vải lanh được nhuộm chàm nhiều lần để có màu đen bền đẹp, đòi hỏi kỹ năng và bí quyết gia truyền, thể hiện sự khéo léo và kiên nhẫn của người Mông Đen.</a:t>
            </a:r>
            <a:endParaRPr lang="en-US" sz="1600" dirty="0"/>
          </a:p>
        </p:txBody>
      </p:sp>
      <p:sp>
        <p:nvSpPr>
          <p:cNvPr id="14" name="Text 11"/>
          <p:cNvSpPr/>
          <p:nvPr/>
        </p:nvSpPr>
        <p:spPr>
          <a:xfrm>
            <a:off x="7247890" y="3060700"/>
            <a:ext cx="4064000" cy="368300"/>
          </a:xfrm>
          <a:prstGeom prst="rect">
            <a:avLst/>
          </a:prstGeom>
          <a:noFill/>
          <a:ln/>
        </p:spPr>
        <p:txBody>
          <a:bodyPr wrap="square" lIns="91440" tIns="45720" rIns="91440" bIns="45720" rtlCol="0" anchor="ctr">
            <a:spAutoFit/>
          </a:bodyPr>
          <a:lstStyle/>
          <a:p>
            <a:pPr marL="0" indent="0" algn="l">
              <a:lnSpc>
                <a:spcPct val="100000"/>
              </a:lnSpc>
              <a:buNone/>
            </a:pPr>
            <a:r>
              <a:rPr lang="en-US" sz="1800" b="1" dirty="0">
                <a:solidFill>
                  <a:srgbClr val="000000"/>
                </a:solidFill>
                <a:latin typeface="MiSans" pitchFamily="34" charset="0"/>
                <a:ea typeface="MiSans" pitchFamily="34" charset="-122"/>
                <a:cs typeface="MiSans" pitchFamily="34" charset="-120"/>
              </a:rPr>
              <a:t>Ý nghĩa văn hóa</a:t>
            </a:r>
            <a:endParaRPr lang="en-US" sz="1600" dirty="0"/>
          </a:p>
        </p:txBody>
      </p:sp>
      <p:sp>
        <p:nvSpPr>
          <p:cNvPr id="15" name="Text 12"/>
          <p:cNvSpPr/>
          <p:nvPr/>
        </p:nvSpPr>
        <p:spPr>
          <a:xfrm>
            <a:off x="7247890" y="3366135"/>
            <a:ext cx="4690110" cy="1168400"/>
          </a:xfrm>
          <a:prstGeom prst="rect">
            <a:avLst/>
          </a:prstGeom>
          <a:noFill/>
          <a:ln/>
        </p:spPr>
        <p:txBody>
          <a:bodyPr wrap="square" lIns="91440" tIns="45720" rIns="91440" bIns="45720" rtlCol="0" anchor="t">
            <a:spAutoFit/>
          </a:bodyPr>
          <a:lstStyle/>
          <a:p>
            <a:pPr marL="0" indent="0" algn="l">
              <a:lnSpc>
                <a:spcPct val="130000"/>
              </a:lnSpc>
              <a:buNone/>
            </a:pPr>
            <a:r>
              <a:rPr lang="en-US" sz="1400" dirty="0">
                <a:solidFill>
                  <a:srgbClr val="404040"/>
                </a:solidFill>
                <a:latin typeface="MiSans" pitchFamily="34" charset="0"/>
                <a:ea typeface="MiSans" pitchFamily="34" charset="-122"/>
                <a:cs typeface="MiSans" pitchFamily="34" charset="-120"/>
              </a:rPr>
              <a:t>Quá trình dệt và nhuộm vải không chỉ là sản xuất mà còn là truyền tải văn hóa, giúp thế hệ trẻ hiểu và gìn giữ những giá trị truyền thống của dân tộc.</a:t>
            </a:r>
            <a:endParaRPr lang="en-US" sz="1600" dirty="0"/>
          </a:p>
        </p:txBody>
      </p:sp>
      <p:sp>
        <p:nvSpPr>
          <p:cNvPr id="16" name="Text 13"/>
          <p:cNvSpPr/>
          <p:nvPr/>
        </p:nvSpPr>
        <p:spPr>
          <a:xfrm>
            <a:off x="7247890" y="4749800"/>
            <a:ext cx="4064000" cy="368300"/>
          </a:xfrm>
          <a:prstGeom prst="rect">
            <a:avLst/>
          </a:prstGeom>
          <a:noFill/>
          <a:ln/>
        </p:spPr>
        <p:txBody>
          <a:bodyPr wrap="square" lIns="91440" tIns="45720" rIns="91440" bIns="45720" rtlCol="0" anchor="ctr">
            <a:spAutoFit/>
          </a:bodyPr>
          <a:lstStyle/>
          <a:p>
            <a:pPr marL="0" indent="0" algn="l">
              <a:lnSpc>
                <a:spcPct val="100000"/>
              </a:lnSpc>
              <a:buNone/>
            </a:pPr>
            <a:r>
              <a:rPr lang="en-US" sz="1800" b="1" dirty="0">
                <a:solidFill>
                  <a:srgbClr val="000000"/>
                </a:solidFill>
                <a:latin typeface="MiSans" pitchFamily="34" charset="0"/>
                <a:ea typeface="MiSans" pitchFamily="34" charset="-122"/>
                <a:cs typeface="MiSans" pitchFamily="34" charset="-120"/>
              </a:rPr>
              <a:t>Tác động kinh tế</a:t>
            </a:r>
            <a:endParaRPr lang="en-US" sz="1600" dirty="0"/>
          </a:p>
        </p:txBody>
      </p:sp>
      <p:sp>
        <p:nvSpPr>
          <p:cNvPr id="17" name="Text 14"/>
          <p:cNvSpPr/>
          <p:nvPr/>
        </p:nvSpPr>
        <p:spPr>
          <a:xfrm>
            <a:off x="7247890" y="5055235"/>
            <a:ext cx="4690110" cy="1168400"/>
          </a:xfrm>
          <a:prstGeom prst="rect">
            <a:avLst/>
          </a:prstGeom>
          <a:noFill/>
          <a:ln/>
        </p:spPr>
        <p:txBody>
          <a:bodyPr wrap="square" lIns="91440" tIns="45720" rIns="91440" bIns="45720" rtlCol="0" anchor="t">
            <a:spAutoFit/>
          </a:bodyPr>
          <a:lstStyle/>
          <a:p>
            <a:pPr marL="0" indent="0" algn="l">
              <a:lnSpc>
                <a:spcPct val="130000"/>
              </a:lnSpc>
              <a:buNone/>
            </a:pPr>
            <a:r>
              <a:rPr lang="en-US" sz="1400" dirty="0">
                <a:solidFill>
                  <a:srgbClr val="404040"/>
                </a:solidFill>
                <a:latin typeface="MiSans" pitchFamily="34" charset="0"/>
                <a:ea typeface="MiSans" pitchFamily="34" charset="-122"/>
                <a:cs typeface="MiSans" pitchFamily="34" charset="-120"/>
              </a:rPr>
              <a:t>Trang phục truyền thống Mông Đen không chỉ là biểu tượng văn hóa mà còn là nguồn thu nhập quan trọng từ du lịch và thương mại, góp phần phát triển kinh tế địa phương.</a:t>
            </a:r>
            <a:endParaRPr lang="en-US" sz="1600" dirty="0"/>
          </a:p>
        </p:txBody>
      </p:sp>
      <p:pic>
        <p:nvPicPr>
          <p:cNvPr id="19" name="Picture 18">
            <a:extLst>
              <a:ext uri="{FF2B5EF4-FFF2-40B4-BE49-F238E27FC236}">
                <a16:creationId xmlns:a16="http://schemas.microsoft.com/office/drawing/2014/main" id="{2585F614-8D9C-401C-A3C8-AB11A7702D47}"/>
              </a:ext>
            </a:extLst>
          </p:cNvPr>
          <p:cNvPicPr>
            <a:picLocks noChangeAspect="1"/>
          </p:cNvPicPr>
          <p:nvPr/>
        </p:nvPicPr>
        <p:blipFill>
          <a:blip r:embed="rId4"/>
          <a:stretch>
            <a:fillRect/>
          </a:stretch>
        </p:blipFill>
        <p:spPr>
          <a:xfrm>
            <a:off x="726289" y="2610691"/>
            <a:ext cx="5994551" cy="41085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07645" y="-123190"/>
            <a:ext cx="12672695" cy="7056755"/>
          </a:xfrm>
          <a:prstGeom prst="rect">
            <a:avLst/>
          </a:prstGeom>
          <a:solidFill>
            <a:srgbClr val="F1EDE4"/>
          </a:solidFill>
          <a:ln/>
        </p:spPr>
      </p:sp>
      <p:sp>
        <p:nvSpPr>
          <p:cNvPr id="3" name="Text 1"/>
          <p:cNvSpPr/>
          <p:nvPr/>
        </p:nvSpPr>
        <p:spPr>
          <a:xfrm>
            <a:off x="-207645" y="-123190"/>
            <a:ext cx="12672695"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8-27-20:02:29-d2nf7l98bjvh7rlj06v0.png"/>
          <p:cNvPicPr>
            <a:picLocks noChangeAspect="1"/>
          </p:cNvPicPr>
          <p:nvPr/>
        </p:nvPicPr>
        <p:blipFill>
          <a:blip r:embed="rId3"/>
          <a:srcRect l="14" r="14"/>
          <a:stretch/>
        </p:blipFill>
        <p:spPr>
          <a:xfrm>
            <a:off x="1632903" y="1431290"/>
            <a:ext cx="8020685" cy="4495800"/>
          </a:xfrm>
          <a:prstGeom prst="rect">
            <a:avLst/>
          </a:prstGeom>
        </p:spPr>
      </p:pic>
      <p:sp>
        <p:nvSpPr>
          <p:cNvPr id="5" name="Text 2"/>
          <p:cNvSpPr/>
          <p:nvPr/>
        </p:nvSpPr>
        <p:spPr>
          <a:xfrm>
            <a:off x="4097973" y="883285"/>
            <a:ext cx="6527165" cy="4808220"/>
          </a:xfrm>
          <a:prstGeom prst="rect">
            <a:avLst/>
          </a:prstGeom>
          <a:noFill/>
          <a:ln/>
        </p:spPr>
        <p:txBody>
          <a:bodyPr wrap="square" lIns="91440" tIns="45720" rIns="91440" bIns="45720" rtlCol="0" anchor="t"/>
          <a:lstStyle/>
          <a:p>
            <a:pPr marL="0" indent="0" algn="ctr">
              <a:lnSpc>
                <a:spcPct val="100000"/>
              </a:lnSpc>
              <a:buNone/>
            </a:pPr>
            <a:r>
              <a:rPr lang="en-US" sz="30000" b="1" dirty="0">
                <a:gradFill flip="none" rotWithShape="0">
                  <a:gsLst>
                    <a:gs pos="0">
                      <a:srgbClr val="FED34F"/>
                    </a:gs>
                    <a:gs pos="44000">
                      <a:srgbClr val="F0939E">
                        <a:alpha val="31000"/>
                      </a:srgbClr>
                    </a:gs>
                    <a:gs pos="75000">
                      <a:srgbClr val="FFE890">
                        <a:alpha val="8000"/>
                      </a:srgbClr>
                    </a:gs>
                    <a:gs pos="100000">
                      <a:srgbClr val="FFEEB1">
                        <a:alpha val="0"/>
                      </a:srgbClr>
                    </a:gs>
                  </a:gsLst>
                  <a:lin ang="5880000" scaled="1"/>
                </a:gradFill>
                <a:latin typeface="MiSans" pitchFamily="34" charset="0"/>
                <a:ea typeface="MiSans" pitchFamily="34" charset="-122"/>
                <a:cs typeface="MiSans" pitchFamily="34" charset="-120"/>
              </a:rPr>
              <a:t>03</a:t>
            </a:r>
            <a:endParaRPr lang="en-US" sz="1600" dirty="0"/>
          </a:p>
        </p:txBody>
      </p:sp>
      <p:sp>
        <p:nvSpPr>
          <p:cNvPr id="6" name="Text 3"/>
          <p:cNvSpPr/>
          <p:nvPr/>
        </p:nvSpPr>
        <p:spPr>
          <a:xfrm>
            <a:off x="5954078" y="995162"/>
            <a:ext cx="5901690" cy="2182495"/>
          </a:xfrm>
          <a:prstGeom prst="rect">
            <a:avLst/>
          </a:prstGeom>
          <a:noFill/>
          <a:ln/>
        </p:spPr>
        <p:txBody>
          <a:bodyPr wrap="square" lIns="91440" tIns="45720" rIns="91440" bIns="45720" rtlCol="0" anchor="t"/>
          <a:lstStyle/>
          <a:p>
            <a:pPr marL="0" indent="0" algn="ctr">
              <a:lnSpc>
                <a:spcPct val="130000"/>
              </a:lnSpc>
              <a:buNone/>
            </a:pPr>
            <a:r>
              <a:rPr lang="en-US" sz="6000" b="1" dirty="0">
                <a:solidFill>
                  <a:srgbClr val="000000"/>
                </a:solidFill>
                <a:latin typeface="MiSans" pitchFamily="34" charset="0"/>
                <a:ea typeface="MiSans" pitchFamily="34" charset="-122"/>
                <a:cs typeface="MiSans" pitchFamily="34" charset="-120"/>
              </a:rPr>
              <a:t>Hà Nhì</a:t>
            </a:r>
            <a:endParaRPr lang="en-US" sz="1600" dirty="0"/>
          </a:p>
        </p:txBody>
      </p:sp>
      <p:pic>
        <p:nvPicPr>
          <p:cNvPr id="7" name="Image 1" descr="https://kimi-img.moonshot.cn/pub/slides/slides_tmpl/image/25-08-27-20:02:26-d2nf7kh8bjvh7rlj06sg.png"/>
          <p:cNvPicPr>
            <a:picLocks noChangeAspect="1"/>
          </p:cNvPicPr>
          <p:nvPr/>
        </p:nvPicPr>
        <p:blipFill>
          <a:blip r:embed="rId4"/>
          <a:stretch>
            <a:fillRect/>
          </a:stretch>
        </p:blipFill>
        <p:spPr>
          <a:xfrm>
            <a:off x="8478520" y="4749800"/>
            <a:ext cx="1024890" cy="941705"/>
          </a:xfrm>
          <a:prstGeom prst="rect">
            <a:avLst/>
          </a:prstGeom>
        </p:spPr>
      </p:pic>
      <p:pic>
        <p:nvPicPr>
          <p:cNvPr id="8" name="Image 2" descr="https://kimi-img.moonshot.cn/pub/slides/slides_tmpl/image/25-08-27-20:02:26-d2nf7kh8bjvh7rlj06tg.png"/>
          <p:cNvPicPr>
            <a:picLocks noChangeAspect="1"/>
          </p:cNvPicPr>
          <p:nvPr/>
        </p:nvPicPr>
        <p:blipFill>
          <a:blip r:embed="rId5"/>
          <a:stretch>
            <a:fillRect/>
          </a:stretch>
        </p:blipFill>
        <p:spPr>
          <a:xfrm rot="18240000">
            <a:off x="5381625" y="991870"/>
            <a:ext cx="1428115" cy="1216025"/>
          </a:xfrm>
          <a:prstGeom prst="rect">
            <a:avLst/>
          </a:prstGeom>
        </p:spPr>
      </p:pic>
      <p:pic>
        <p:nvPicPr>
          <p:cNvPr id="10" name="Picture 9">
            <a:extLst>
              <a:ext uri="{FF2B5EF4-FFF2-40B4-BE49-F238E27FC236}">
                <a16:creationId xmlns:a16="http://schemas.microsoft.com/office/drawing/2014/main" id="{9769BD05-E853-4C27-853F-0E1706D54DF8}"/>
              </a:ext>
            </a:extLst>
          </p:cNvPr>
          <p:cNvPicPr>
            <a:picLocks noChangeAspect="1"/>
          </p:cNvPicPr>
          <p:nvPr/>
        </p:nvPicPr>
        <p:blipFill>
          <a:blip r:embed="rId6"/>
          <a:stretch>
            <a:fillRect/>
          </a:stretch>
        </p:blipFill>
        <p:spPr>
          <a:xfrm>
            <a:off x="-154149" y="458977"/>
            <a:ext cx="7510169" cy="546811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359810" y="-665480"/>
            <a:ext cx="12672695" cy="7056755"/>
          </a:xfrm>
          <a:prstGeom prst="rect">
            <a:avLst/>
          </a:prstGeom>
          <a:solidFill>
            <a:srgbClr val="F2E8E6"/>
          </a:solidFill>
          <a:ln/>
        </p:spPr>
      </p:sp>
      <p:sp>
        <p:nvSpPr>
          <p:cNvPr id="3" name="Text 1"/>
          <p:cNvSpPr/>
          <p:nvPr/>
        </p:nvSpPr>
        <p:spPr>
          <a:xfrm>
            <a:off x="-207645" y="-123190"/>
            <a:ext cx="12672695"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8-27-20:02:27-d2nf7kp8bjvh7rlj06ug.jpeg"/>
          <p:cNvPicPr>
            <a:picLocks noChangeAspect="1"/>
          </p:cNvPicPr>
          <p:nvPr/>
        </p:nvPicPr>
        <p:blipFill>
          <a:blip r:embed="rId3"/>
          <a:srcRect l="6" r="6"/>
          <a:stretch/>
        </p:blipFill>
        <p:spPr>
          <a:xfrm flipH="1">
            <a:off x="-186690" y="2144395"/>
            <a:ext cx="8410575" cy="4713605"/>
          </a:xfrm>
          <a:prstGeom prst="rect">
            <a:avLst/>
          </a:prstGeom>
        </p:spPr>
      </p:pic>
      <p:sp>
        <p:nvSpPr>
          <p:cNvPr id="5" name="Text 2"/>
          <p:cNvSpPr/>
          <p:nvPr/>
        </p:nvSpPr>
        <p:spPr>
          <a:xfrm>
            <a:off x="1061720" y="466725"/>
            <a:ext cx="5913120" cy="583565"/>
          </a:xfrm>
          <a:prstGeom prst="rect">
            <a:avLst/>
          </a:prstGeom>
          <a:noFill/>
          <a:ln/>
        </p:spPr>
        <p:txBody>
          <a:bodyPr wrap="square" lIns="91440" tIns="45720" rIns="91440" bIns="45720" rtlCol="0" anchor="t">
            <a:spAutoFit/>
          </a:bodyPr>
          <a:lstStyle/>
          <a:p>
            <a:pPr marL="0" indent="0" algn="l">
              <a:lnSpc>
                <a:spcPct val="100000"/>
              </a:lnSpc>
              <a:buNone/>
            </a:pPr>
            <a:r>
              <a:rPr lang="en-US" sz="3200" b="1" dirty="0">
                <a:gradFill flip="none" rotWithShape="0">
                  <a:gsLst>
                    <a:gs pos="0">
                      <a:srgbClr val="0250C5"/>
                    </a:gs>
                    <a:gs pos="100000">
                      <a:srgbClr val="D43F8D"/>
                    </a:gs>
                  </a:gsLst>
                  <a:lin ang="3600000" scaled="1"/>
                </a:gradFill>
                <a:latin typeface="MiSans" pitchFamily="34" charset="0"/>
                <a:ea typeface="MiSans" pitchFamily="34" charset="-122"/>
                <a:cs typeface="MiSans" pitchFamily="34" charset="-120"/>
              </a:rPr>
              <a:t>Váy xếp ly và thêu hoa văn đầu Hà Nhì</a:t>
            </a:r>
            <a:endParaRPr lang="en-US" sz="1600" dirty="0"/>
          </a:p>
        </p:txBody>
      </p:sp>
      <p:sp>
        <p:nvSpPr>
          <p:cNvPr id="6" name="Shape 3"/>
          <p:cNvSpPr/>
          <p:nvPr/>
        </p:nvSpPr>
        <p:spPr>
          <a:xfrm>
            <a:off x="1148715" y="1050290"/>
            <a:ext cx="5420995" cy="78105"/>
          </a:xfrm>
          <a:custGeom>
            <a:avLst/>
            <a:gdLst/>
            <a:ahLst/>
            <a:cxnLst/>
            <a:rect l="l" t="t" r="r" b="b"/>
            <a:pathLst>
              <a:path w="5420995" h="78105">
                <a:moveTo>
                  <a:pt x="2370" y="4463"/>
                </a:moveTo>
                <a:cubicBezTo>
                  <a:pt x="0" y="6695"/>
                  <a:pt x="2370" y="11158"/>
                  <a:pt x="4741" y="13389"/>
                </a:cubicBezTo>
                <a:cubicBezTo>
                  <a:pt x="92444" y="55789"/>
                  <a:pt x="234665" y="49095"/>
                  <a:pt x="360294" y="42400"/>
                </a:cubicBezTo>
                <a:cubicBezTo>
                  <a:pt x="400589" y="40168"/>
                  <a:pt x="438515" y="37937"/>
                  <a:pt x="471700" y="37937"/>
                </a:cubicBezTo>
                <a:cubicBezTo>
                  <a:pt x="763253" y="37937"/>
                  <a:pt x="1057177" y="46863"/>
                  <a:pt x="1341619" y="55789"/>
                </a:cubicBezTo>
                <a:cubicBezTo>
                  <a:pt x="1682950" y="64716"/>
                  <a:pt x="1682950" y="64716"/>
                  <a:pt x="1682950" y="64716"/>
                </a:cubicBezTo>
                <a:cubicBezTo>
                  <a:pt x="1943689" y="71410"/>
                  <a:pt x="2209168" y="69179"/>
                  <a:pt x="2465166" y="69179"/>
                </a:cubicBezTo>
                <a:cubicBezTo>
                  <a:pt x="2766201" y="66947"/>
                  <a:pt x="3074347" y="64716"/>
                  <a:pt x="3380122" y="75873"/>
                </a:cubicBezTo>
                <a:cubicBezTo>
                  <a:pt x="3600565" y="82568"/>
                  <a:pt x="3825748" y="80337"/>
                  <a:pt x="4043820" y="78105"/>
                </a:cubicBezTo>
                <a:cubicBezTo>
                  <a:pt x="4193153" y="75873"/>
                  <a:pt x="4347226" y="75873"/>
                  <a:pt x="4498928" y="75873"/>
                </a:cubicBezTo>
                <a:cubicBezTo>
                  <a:pt x="4596113" y="78105"/>
                  <a:pt x="4693297" y="73642"/>
                  <a:pt x="4788111" y="69179"/>
                </a:cubicBezTo>
                <a:cubicBezTo>
                  <a:pt x="4913740" y="62484"/>
                  <a:pt x="5044109" y="58021"/>
                  <a:pt x="5172108" y="64716"/>
                </a:cubicBezTo>
                <a:cubicBezTo>
                  <a:pt x="5193441" y="64716"/>
                  <a:pt x="5214774" y="66947"/>
                  <a:pt x="5238478" y="69179"/>
                </a:cubicBezTo>
                <a:cubicBezTo>
                  <a:pt x="5300107" y="75873"/>
                  <a:pt x="5371218" y="84800"/>
                  <a:pt x="5418625" y="62484"/>
                </a:cubicBezTo>
                <a:cubicBezTo>
                  <a:pt x="5420995" y="62484"/>
                  <a:pt x="5423365" y="58021"/>
                  <a:pt x="5420995" y="53558"/>
                </a:cubicBezTo>
                <a:cubicBezTo>
                  <a:pt x="5418625" y="51326"/>
                  <a:pt x="5416254" y="49095"/>
                  <a:pt x="5411514" y="51326"/>
                </a:cubicBezTo>
                <a:cubicBezTo>
                  <a:pt x="5368847" y="71410"/>
                  <a:pt x="5300107" y="62484"/>
                  <a:pt x="5238478" y="55789"/>
                </a:cubicBezTo>
                <a:cubicBezTo>
                  <a:pt x="5214774" y="53558"/>
                  <a:pt x="5193441" y="51326"/>
                  <a:pt x="5174478" y="51326"/>
                </a:cubicBezTo>
                <a:cubicBezTo>
                  <a:pt x="5044109" y="44631"/>
                  <a:pt x="4913740" y="49095"/>
                  <a:pt x="4788111" y="55789"/>
                </a:cubicBezTo>
                <a:cubicBezTo>
                  <a:pt x="4693297" y="60252"/>
                  <a:pt x="4593742" y="64716"/>
                  <a:pt x="4498928" y="62484"/>
                </a:cubicBezTo>
                <a:cubicBezTo>
                  <a:pt x="4347226" y="62484"/>
                  <a:pt x="4193153" y="62484"/>
                  <a:pt x="4043820" y="64716"/>
                </a:cubicBezTo>
                <a:cubicBezTo>
                  <a:pt x="3825748" y="66947"/>
                  <a:pt x="3600565" y="71410"/>
                  <a:pt x="3380122" y="62484"/>
                </a:cubicBezTo>
                <a:cubicBezTo>
                  <a:pt x="3074347" y="51326"/>
                  <a:pt x="2766201" y="53558"/>
                  <a:pt x="2465166" y="55789"/>
                </a:cubicBezTo>
                <a:cubicBezTo>
                  <a:pt x="2209168" y="55789"/>
                  <a:pt x="1943689" y="58021"/>
                  <a:pt x="1682950" y="51326"/>
                </a:cubicBezTo>
                <a:cubicBezTo>
                  <a:pt x="1343990" y="42400"/>
                  <a:pt x="1343990" y="42400"/>
                  <a:pt x="1343990" y="42400"/>
                </a:cubicBezTo>
                <a:cubicBezTo>
                  <a:pt x="1057177" y="33474"/>
                  <a:pt x="763253" y="24547"/>
                  <a:pt x="471700" y="24547"/>
                </a:cubicBezTo>
                <a:cubicBezTo>
                  <a:pt x="438515" y="24547"/>
                  <a:pt x="400589" y="26779"/>
                  <a:pt x="360294" y="29010"/>
                </a:cubicBezTo>
                <a:cubicBezTo>
                  <a:pt x="237035" y="35705"/>
                  <a:pt x="94814" y="42400"/>
                  <a:pt x="11852" y="2232"/>
                </a:cubicBezTo>
                <a:cubicBezTo>
                  <a:pt x="9481" y="0"/>
                  <a:pt x="4741" y="0"/>
                  <a:pt x="2370" y="4463"/>
                </a:cubicBezTo>
                <a:close/>
              </a:path>
            </a:pathLst>
          </a:custGeom>
          <a:gradFill flip="none" rotWithShape="1">
            <a:gsLst>
              <a:gs pos="0">
                <a:srgbClr val="1BBEE9"/>
              </a:gs>
              <a:gs pos="100000">
                <a:srgbClr val="C570EA"/>
              </a:gs>
            </a:gsLst>
            <a:lin ang="18900000" scaled="1"/>
          </a:gradFill>
          <a:ln/>
        </p:spPr>
      </p:sp>
      <p:sp>
        <p:nvSpPr>
          <p:cNvPr id="7" name="Text 4"/>
          <p:cNvSpPr/>
          <p:nvPr/>
        </p:nvSpPr>
        <p:spPr>
          <a:xfrm>
            <a:off x="1148715" y="1050290"/>
            <a:ext cx="5420995" cy="78105"/>
          </a:xfrm>
          <a:prstGeom prst="rect">
            <a:avLst/>
          </a:prstGeom>
          <a:noFill/>
          <a:ln/>
        </p:spPr>
        <p:txBody>
          <a:bodyPr wrap="square" lIns="34290" tIns="68580" rIns="68580" bIns="34290" rtlCol="0" anchor="t"/>
          <a:lstStyle/>
          <a:p>
            <a:pPr marL="0" indent="0">
              <a:lnSpc>
                <a:spcPct val="100000"/>
              </a:lnSpc>
              <a:buNone/>
            </a:pPr>
            <a:endParaRPr lang="en-US" sz="1600" dirty="0"/>
          </a:p>
        </p:txBody>
      </p:sp>
      <p:sp>
        <p:nvSpPr>
          <p:cNvPr id="8" name="Shape 5"/>
          <p:cNvSpPr/>
          <p:nvPr/>
        </p:nvSpPr>
        <p:spPr>
          <a:xfrm rot="2160000">
            <a:off x="372745" y="587375"/>
            <a:ext cx="853440" cy="321310"/>
          </a:xfrm>
          <a:custGeom>
            <a:avLst/>
            <a:gdLst/>
            <a:ahLst/>
            <a:cxnLst/>
            <a:rect l="l" t="t" r="r" b="b"/>
            <a:pathLst>
              <a:path w="853440" h="321310">
                <a:moveTo>
                  <a:pt x="65948" y="176329"/>
                </a:moveTo>
                <a:cubicBezTo>
                  <a:pt x="58189" y="160655"/>
                  <a:pt x="34913" y="160655"/>
                  <a:pt x="15517" y="152818"/>
                </a:cubicBezTo>
                <a:cubicBezTo>
                  <a:pt x="0" y="133226"/>
                  <a:pt x="15517" y="105797"/>
                  <a:pt x="23276" y="74450"/>
                </a:cubicBezTo>
                <a:cubicBezTo>
                  <a:pt x="31034" y="54858"/>
                  <a:pt x="34913" y="19592"/>
                  <a:pt x="46551" y="3918"/>
                </a:cubicBezTo>
                <a:cubicBezTo>
                  <a:pt x="58189" y="0"/>
                  <a:pt x="73706" y="3918"/>
                  <a:pt x="93103" y="7837"/>
                </a:cubicBezTo>
                <a:cubicBezTo>
                  <a:pt x="100861" y="15674"/>
                  <a:pt x="100861" y="0"/>
                  <a:pt x="112499" y="3918"/>
                </a:cubicBezTo>
                <a:cubicBezTo>
                  <a:pt x="236636" y="31347"/>
                  <a:pt x="372410" y="74450"/>
                  <a:pt x="500426" y="101879"/>
                </a:cubicBezTo>
                <a:cubicBezTo>
                  <a:pt x="546977" y="113634"/>
                  <a:pt x="589649" y="125389"/>
                  <a:pt x="643959" y="137145"/>
                </a:cubicBezTo>
                <a:cubicBezTo>
                  <a:pt x="655597" y="141063"/>
                  <a:pt x="674993" y="141063"/>
                  <a:pt x="686631" y="144981"/>
                </a:cubicBezTo>
                <a:cubicBezTo>
                  <a:pt x="698269" y="148900"/>
                  <a:pt x="713786" y="164573"/>
                  <a:pt x="729303" y="176329"/>
                </a:cubicBezTo>
                <a:cubicBezTo>
                  <a:pt x="768096" y="207676"/>
                  <a:pt x="822406" y="242942"/>
                  <a:pt x="853440" y="266452"/>
                </a:cubicBezTo>
                <a:cubicBezTo>
                  <a:pt x="853440" y="266452"/>
                  <a:pt x="853440" y="274289"/>
                  <a:pt x="849561" y="278207"/>
                </a:cubicBezTo>
                <a:cubicBezTo>
                  <a:pt x="845681" y="286044"/>
                  <a:pt x="818527" y="286044"/>
                  <a:pt x="803009" y="289963"/>
                </a:cubicBezTo>
                <a:cubicBezTo>
                  <a:pt x="764217" y="293881"/>
                  <a:pt x="740941" y="301718"/>
                  <a:pt x="702148" y="313473"/>
                </a:cubicBezTo>
                <a:cubicBezTo>
                  <a:pt x="686631" y="317392"/>
                  <a:pt x="663356" y="325228"/>
                  <a:pt x="651718" y="321310"/>
                </a:cubicBezTo>
                <a:cubicBezTo>
                  <a:pt x="620684" y="321310"/>
                  <a:pt x="574132" y="297800"/>
                  <a:pt x="539219" y="289963"/>
                </a:cubicBezTo>
                <a:cubicBezTo>
                  <a:pt x="384048" y="250779"/>
                  <a:pt x="217239" y="203758"/>
                  <a:pt x="65948" y="176329"/>
                </a:cubicBezTo>
                <a:close/>
                <a:moveTo>
                  <a:pt x="659476" y="305636"/>
                </a:moveTo>
                <a:cubicBezTo>
                  <a:pt x="694390" y="301718"/>
                  <a:pt x="729303" y="289963"/>
                  <a:pt x="768096" y="282126"/>
                </a:cubicBezTo>
                <a:cubicBezTo>
                  <a:pt x="768096" y="262534"/>
                  <a:pt x="771975" y="242942"/>
                  <a:pt x="779734" y="227268"/>
                </a:cubicBezTo>
                <a:cubicBezTo>
                  <a:pt x="748700" y="207676"/>
                  <a:pt x="721545" y="188084"/>
                  <a:pt x="690511" y="164573"/>
                </a:cubicBezTo>
                <a:cubicBezTo>
                  <a:pt x="682752" y="168492"/>
                  <a:pt x="674993" y="172410"/>
                  <a:pt x="671114" y="184165"/>
                </a:cubicBezTo>
                <a:cubicBezTo>
                  <a:pt x="671114" y="195921"/>
                  <a:pt x="690511" y="195921"/>
                  <a:pt x="690511" y="207676"/>
                </a:cubicBezTo>
                <a:cubicBezTo>
                  <a:pt x="682752" y="223350"/>
                  <a:pt x="659476" y="211594"/>
                  <a:pt x="659476" y="239023"/>
                </a:cubicBezTo>
                <a:cubicBezTo>
                  <a:pt x="659476" y="250779"/>
                  <a:pt x="678873" y="246860"/>
                  <a:pt x="682752" y="258615"/>
                </a:cubicBezTo>
                <a:cubicBezTo>
                  <a:pt x="663356" y="266452"/>
                  <a:pt x="640080" y="278207"/>
                  <a:pt x="651718" y="301718"/>
                </a:cubicBezTo>
                <a:cubicBezTo>
                  <a:pt x="655597" y="305636"/>
                  <a:pt x="659476" y="305636"/>
                  <a:pt x="659476" y="305636"/>
                </a:cubicBezTo>
                <a:close/>
                <a:moveTo>
                  <a:pt x="643959" y="258615"/>
                </a:moveTo>
                <a:cubicBezTo>
                  <a:pt x="488788" y="215513"/>
                  <a:pt x="325859" y="176329"/>
                  <a:pt x="186205" y="144981"/>
                </a:cubicBezTo>
                <a:cubicBezTo>
                  <a:pt x="170688" y="192002"/>
                  <a:pt x="197843" y="192002"/>
                  <a:pt x="244394" y="203758"/>
                </a:cubicBezTo>
                <a:cubicBezTo>
                  <a:pt x="384048" y="239023"/>
                  <a:pt x="492668" y="266452"/>
                  <a:pt x="636201" y="301718"/>
                </a:cubicBezTo>
                <a:cubicBezTo>
                  <a:pt x="640080" y="301718"/>
                  <a:pt x="640080" y="301718"/>
                  <a:pt x="640080" y="301718"/>
                </a:cubicBezTo>
                <a:cubicBezTo>
                  <a:pt x="624563" y="289963"/>
                  <a:pt x="643959" y="266452"/>
                  <a:pt x="643959" y="258615"/>
                </a:cubicBezTo>
                <a:close/>
                <a:moveTo>
                  <a:pt x="667235" y="156737"/>
                </a:moveTo>
                <a:cubicBezTo>
                  <a:pt x="508185" y="121471"/>
                  <a:pt x="360772" y="82287"/>
                  <a:pt x="221119" y="39184"/>
                </a:cubicBezTo>
                <a:cubicBezTo>
                  <a:pt x="217239" y="54858"/>
                  <a:pt x="209481" y="66613"/>
                  <a:pt x="205601" y="82287"/>
                </a:cubicBezTo>
                <a:cubicBezTo>
                  <a:pt x="376289" y="137145"/>
                  <a:pt x="500426" y="164573"/>
                  <a:pt x="659476" y="199839"/>
                </a:cubicBezTo>
                <a:cubicBezTo>
                  <a:pt x="663356" y="199839"/>
                  <a:pt x="663356" y="199839"/>
                  <a:pt x="663356" y="199839"/>
                </a:cubicBezTo>
                <a:cubicBezTo>
                  <a:pt x="643959" y="188084"/>
                  <a:pt x="671114" y="160655"/>
                  <a:pt x="667235" y="156737"/>
                </a:cubicBezTo>
                <a:close/>
                <a:moveTo>
                  <a:pt x="647839" y="207676"/>
                </a:moveTo>
                <a:cubicBezTo>
                  <a:pt x="504305" y="180247"/>
                  <a:pt x="337497" y="133226"/>
                  <a:pt x="201722" y="94042"/>
                </a:cubicBezTo>
                <a:cubicBezTo>
                  <a:pt x="190084" y="105797"/>
                  <a:pt x="190084" y="125389"/>
                  <a:pt x="186205" y="133226"/>
                </a:cubicBezTo>
                <a:cubicBezTo>
                  <a:pt x="333617" y="168492"/>
                  <a:pt x="504305" y="211594"/>
                  <a:pt x="643959" y="246860"/>
                </a:cubicBezTo>
                <a:cubicBezTo>
                  <a:pt x="643959" y="235105"/>
                  <a:pt x="643959" y="219431"/>
                  <a:pt x="655597" y="211594"/>
                </a:cubicBezTo>
                <a:cubicBezTo>
                  <a:pt x="651718" y="211594"/>
                  <a:pt x="651718" y="207676"/>
                  <a:pt x="647839" y="207676"/>
                </a:cubicBezTo>
                <a:close/>
                <a:moveTo>
                  <a:pt x="170688" y="176329"/>
                </a:moveTo>
                <a:cubicBezTo>
                  <a:pt x="162929" y="137145"/>
                  <a:pt x="186205" y="78368"/>
                  <a:pt x="205601" y="35266"/>
                </a:cubicBezTo>
                <a:cubicBezTo>
                  <a:pt x="174567" y="27429"/>
                  <a:pt x="151292" y="23510"/>
                  <a:pt x="124137" y="19592"/>
                </a:cubicBezTo>
                <a:cubicBezTo>
                  <a:pt x="124137" y="27429"/>
                  <a:pt x="112499" y="58776"/>
                  <a:pt x="104740" y="39184"/>
                </a:cubicBezTo>
                <a:cubicBezTo>
                  <a:pt x="96982" y="54858"/>
                  <a:pt x="93103" y="66613"/>
                  <a:pt x="89223" y="82287"/>
                </a:cubicBezTo>
                <a:cubicBezTo>
                  <a:pt x="81465" y="105797"/>
                  <a:pt x="69827" y="148900"/>
                  <a:pt x="81465" y="160655"/>
                </a:cubicBezTo>
                <a:cubicBezTo>
                  <a:pt x="73706" y="156737"/>
                  <a:pt x="81465" y="137145"/>
                  <a:pt x="89223" y="137145"/>
                </a:cubicBezTo>
                <a:cubicBezTo>
                  <a:pt x="96982" y="141063"/>
                  <a:pt x="93103" y="164573"/>
                  <a:pt x="85344" y="164573"/>
                </a:cubicBezTo>
                <a:cubicBezTo>
                  <a:pt x="100861" y="168492"/>
                  <a:pt x="128016" y="176329"/>
                  <a:pt x="151292" y="180247"/>
                </a:cubicBezTo>
                <a:cubicBezTo>
                  <a:pt x="151292" y="172410"/>
                  <a:pt x="143533" y="160655"/>
                  <a:pt x="155171" y="156737"/>
                </a:cubicBezTo>
                <a:cubicBezTo>
                  <a:pt x="155171" y="156737"/>
                  <a:pt x="159050" y="156737"/>
                  <a:pt x="162929" y="156737"/>
                </a:cubicBezTo>
                <a:cubicBezTo>
                  <a:pt x="162929" y="168492"/>
                  <a:pt x="159050" y="180247"/>
                  <a:pt x="162929" y="180247"/>
                </a:cubicBezTo>
                <a:cubicBezTo>
                  <a:pt x="166809" y="184165"/>
                  <a:pt x="170688" y="184165"/>
                  <a:pt x="170688" y="176329"/>
                </a:cubicBezTo>
                <a:close/>
                <a:moveTo>
                  <a:pt x="93103" y="27429"/>
                </a:moveTo>
                <a:cubicBezTo>
                  <a:pt x="85344" y="19592"/>
                  <a:pt x="73706" y="19592"/>
                  <a:pt x="58189" y="19592"/>
                </a:cubicBezTo>
                <a:cubicBezTo>
                  <a:pt x="50431" y="58776"/>
                  <a:pt x="27155" y="97960"/>
                  <a:pt x="27155" y="141063"/>
                </a:cubicBezTo>
                <a:cubicBezTo>
                  <a:pt x="31034" y="148900"/>
                  <a:pt x="50431" y="148900"/>
                  <a:pt x="58189" y="152818"/>
                </a:cubicBezTo>
                <a:cubicBezTo>
                  <a:pt x="65948" y="109716"/>
                  <a:pt x="77585" y="74450"/>
                  <a:pt x="93103" y="27429"/>
                </a:cubicBezTo>
                <a:close/>
              </a:path>
            </a:pathLst>
          </a:custGeom>
          <a:gradFill flip="none" rotWithShape="1">
            <a:gsLst>
              <a:gs pos="0">
                <a:srgbClr val="1BBEE9"/>
              </a:gs>
              <a:gs pos="100000">
                <a:srgbClr val="C570EA"/>
              </a:gs>
            </a:gsLst>
            <a:lin ang="18900000" scaled="1"/>
          </a:gradFill>
          <a:ln/>
        </p:spPr>
      </p:sp>
      <p:sp>
        <p:nvSpPr>
          <p:cNvPr id="9" name="Text 6"/>
          <p:cNvSpPr/>
          <p:nvPr/>
        </p:nvSpPr>
        <p:spPr>
          <a:xfrm rot="2160000">
            <a:off x="372745" y="587375"/>
            <a:ext cx="853440" cy="321310"/>
          </a:xfrm>
          <a:prstGeom prst="rect">
            <a:avLst/>
          </a:prstGeom>
          <a:noFill/>
          <a:ln/>
        </p:spPr>
        <p:txBody>
          <a:bodyPr wrap="square" lIns="45720" tIns="91440" rIns="91440" bIns="45720" rtlCol="0" anchor="t"/>
          <a:lstStyle/>
          <a:p>
            <a:pPr marL="0" indent="0">
              <a:lnSpc>
                <a:spcPct val="100000"/>
              </a:lnSpc>
              <a:buNone/>
            </a:pPr>
            <a:endParaRPr lang="en-US" sz="1600" dirty="0"/>
          </a:p>
        </p:txBody>
      </p:sp>
      <p:sp>
        <p:nvSpPr>
          <p:cNvPr id="10" name="Text 7"/>
          <p:cNvSpPr/>
          <p:nvPr/>
        </p:nvSpPr>
        <p:spPr>
          <a:xfrm>
            <a:off x="7066325" y="1241425"/>
            <a:ext cx="4064000" cy="398780"/>
          </a:xfrm>
          <a:prstGeom prst="rect">
            <a:avLst/>
          </a:prstGeom>
          <a:noFill/>
          <a:ln/>
        </p:spPr>
        <p:txBody>
          <a:bodyPr wrap="square" lIns="91440" tIns="45720" rIns="91440" bIns="45720" rtlCol="0" anchor="ctr">
            <a:spAutoFit/>
          </a:bodyPr>
          <a:lstStyle/>
          <a:p>
            <a:pPr marL="0" indent="0" algn="l">
              <a:lnSpc>
                <a:spcPct val="100000"/>
              </a:lnSpc>
              <a:buNone/>
            </a:pPr>
            <a:r>
              <a:rPr lang="en-US" sz="2000" b="1" dirty="0">
                <a:solidFill>
                  <a:srgbClr val="000000"/>
                </a:solidFill>
                <a:latin typeface="MiSans" pitchFamily="34" charset="0"/>
                <a:ea typeface="MiSans" pitchFamily="34" charset="-122"/>
                <a:cs typeface="MiSans" pitchFamily="34" charset="-120"/>
              </a:rPr>
              <a:t>Đặc trưng trang phục</a:t>
            </a:r>
            <a:endParaRPr lang="en-US" sz="1600" dirty="0"/>
          </a:p>
        </p:txBody>
      </p:sp>
      <p:sp>
        <p:nvSpPr>
          <p:cNvPr id="11" name="Text 8"/>
          <p:cNvSpPr/>
          <p:nvPr/>
        </p:nvSpPr>
        <p:spPr>
          <a:xfrm>
            <a:off x="6793093" y="1794381"/>
            <a:ext cx="5904321" cy="3046988"/>
          </a:xfrm>
          <a:prstGeom prst="rect">
            <a:avLst/>
          </a:prstGeom>
          <a:noFill/>
          <a:ln/>
        </p:spPr>
        <p:txBody>
          <a:bodyPr wrap="square" lIns="91440" tIns="45720" rIns="91440" bIns="45720" rtlCol="0" anchor="t">
            <a:spAutoFit/>
          </a:bodyPr>
          <a:lstStyle/>
          <a:p>
            <a:pPr algn="just"/>
            <a:r>
              <a:rPr lang="vi-VN" sz="1600" b="0" i="0">
                <a:solidFill>
                  <a:srgbClr val="000000"/>
                </a:solidFill>
                <a:effectLst/>
                <a:latin typeface="SF Pro Display"/>
              </a:rPr>
              <a:t>Màu sắc chủ đạo của trang phục truyền thống người Hà Nhì là màu chàm và xanh, hai gam màu quen thuộc của núi rừng Tây Bắc. Bộ trang phục bao gồm các thành phần chính như: khăn, mũ, áo, dây lưng và yếm. Tất cả đều được chế tác thủ công tỉ mỉ, với những đường viền lượn sóng được điểm xuyết hoa văn thêu tay hoặc các chi tiết bạc.</a:t>
            </a:r>
          </a:p>
          <a:p>
            <a:pPr algn="just"/>
            <a:r>
              <a:rPr lang="vi-VN" sz="1600" b="0" i="0">
                <a:solidFill>
                  <a:srgbClr val="000000"/>
                </a:solidFill>
                <a:effectLst/>
                <a:latin typeface="SF Pro Display"/>
              </a:rPr>
              <a:t>Đặc biệt, các họa tiết trên cánh tay áo là nơi hội tụ tinh hoa của nghệ thuật thêu thùa người Hà Nhì. Chúng thường mang hình dáng hoa lá, hình khối hoặc những biểu tượng truyền thống, thể hiện sự gắn kết với thiên nhiên và vũ trụ. Các khuy áo bằng vải cũng được tạo hình như những bông hoa nhỏ, kết nối các phần của trang phục, tạo nên sự mềm mại và thanh thoát.</a:t>
            </a:r>
          </a:p>
        </p:txBody>
      </p:sp>
      <p:pic>
        <p:nvPicPr>
          <p:cNvPr id="13" name="Picture 12">
            <a:extLst>
              <a:ext uri="{FF2B5EF4-FFF2-40B4-BE49-F238E27FC236}">
                <a16:creationId xmlns:a16="http://schemas.microsoft.com/office/drawing/2014/main" id="{EC70EB1D-7D9B-45D9-A9C1-DD2FE6C6093A}"/>
              </a:ext>
            </a:extLst>
          </p:cNvPr>
          <p:cNvPicPr>
            <a:picLocks noChangeAspect="1"/>
          </p:cNvPicPr>
          <p:nvPr/>
        </p:nvPicPr>
        <p:blipFill>
          <a:blip r:embed="rId4"/>
          <a:stretch>
            <a:fillRect/>
          </a:stretch>
        </p:blipFill>
        <p:spPr>
          <a:xfrm>
            <a:off x="730250" y="1640205"/>
            <a:ext cx="5365750" cy="50871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07645" y="-123190"/>
            <a:ext cx="12672695" cy="7056755"/>
          </a:xfrm>
          <a:prstGeom prst="rect">
            <a:avLst/>
          </a:prstGeom>
          <a:solidFill>
            <a:srgbClr val="F1ECE6"/>
          </a:solidFill>
          <a:ln/>
        </p:spPr>
      </p:sp>
      <p:sp>
        <p:nvSpPr>
          <p:cNvPr id="3" name="Text 1"/>
          <p:cNvSpPr/>
          <p:nvPr/>
        </p:nvSpPr>
        <p:spPr>
          <a:xfrm>
            <a:off x="-207645" y="-123190"/>
            <a:ext cx="12672695" cy="7056755"/>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8-27-20:02:32-d2nf7m18bjvh7rlj0790.jpeg"/>
          <p:cNvPicPr>
            <a:picLocks noChangeAspect="1"/>
          </p:cNvPicPr>
          <p:nvPr/>
        </p:nvPicPr>
        <p:blipFill>
          <a:blip r:embed="rId3"/>
          <a:stretch>
            <a:fillRect/>
          </a:stretch>
        </p:blipFill>
        <p:spPr>
          <a:xfrm>
            <a:off x="82550" y="3103245"/>
            <a:ext cx="6699250" cy="3754755"/>
          </a:xfrm>
          <a:prstGeom prst="rect">
            <a:avLst/>
          </a:prstGeom>
        </p:spPr>
      </p:pic>
      <p:sp>
        <p:nvSpPr>
          <p:cNvPr id="5" name="Text 2"/>
          <p:cNvSpPr/>
          <p:nvPr/>
        </p:nvSpPr>
        <p:spPr>
          <a:xfrm>
            <a:off x="1061720" y="466725"/>
            <a:ext cx="5913120" cy="583565"/>
          </a:xfrm>
          <a:prstGeom prst="rect">
            <a:avLst/>
          </a:prstGeom>
          <a:noFill/>
          <a:ln/>
        </p:spPr>
        <p:txBody>
          <a:bodyPr wrap="square" lIns="91440" tIns="45720" rIns="91440" bIns="45720" rtlCol="0" anchor="t">
            <a:spAutoFit/>
          </a:bodyPr>
          <a:lstStyle/>
          <a:p>
            <a:pPr marL="0" indent="0" algn="l">
              <a:lnSpc>
                <a:spcPct val="100000"/>
              </a:lnSpc>
              <a:buNone/>
            </a:pPr>
            <a:r>
              <a:rPr lang="en-US" sz="3200" b="1" dirty="0">
                <a:gradFill flip="none" rotWithShape="0">
                  <a:gsLst>
                    <a:gs pos="0">
                      <a:srgbClr val="330867"/>
                    </a:gs>
                    <a:gs pos="100000">
                      <a:srgbClr val="30CFD0"/>
                    </a:gs>
                  </a:gsLst>
                  <a:lin ang="8220000" scaled="1"/>
                </a:gradFill>
                <a:latin typeface="MiSans" pitchFamily="34" charset="0"/>
                <a:ea typeface="MiSans" pitchFamily="34" charset="-122"/>
                <a:cs typeface="MiSans" pitchFamily="34" charset="-120"/>
              </a:rPr>
              <a:t>Màu sắc tự nhiên trong trang phục Hà Nhì</a:t>
            </a:r>
            <a:endParaRPr lang="en-US" sz="1600" dirty="0"/>
          </a:p>
        </p:txBody>
      </p:sp>
      <p:sp>
        <p:nvSpPr>
          <p:cNvPr id="6" name="Shape 3"/>
          <p:cNvSpPr/>
          <p:nvPr/>
        </p:nvSpPr>
        <p:spPr>
          <a:xfrm>
            <a:off x="1148715" y="1050290"/>
            <a:ext cx="5420995" cy="78105"/>
          </a:xfrm>
          <a:custGeom>
            <a:avLst/>
            <a:gdLst/>
            <a:ahLst/>
            <a:cxnLst/>
            <a:rect l="l" t="t" r="r" b="b"/>
            <a:pathLst>
              <a:path w="5420995" h="78105">
                <a:moveTo>
                  <a:pt x="2370" y="4463"/>
                </a:moveTo>
                <a:cubicBezTo>
                  <a:pt x="0" y="6695"/>
                  <a:pt x="2370" y="11158"/>
                  <a:pt x="4741" y="13389"/>
                </a:cubicBezTo>
                <a:cubicBezTo>
                  <a:pt x="92444" y="55789"/>
                  <a:pt x="234665" y="49095"/>
                  <a:pt x="360294" y="42400"/>
                </a:cubicBezTo>
                <a:cubicBezTo>
                  <a:pt x="400589" y="40168"/>
                  <a:pt x="438515" y="37937"/>
                  <a:pt x="471700" y="37937"/>
                </a:cubicBezTo>
                <a:cubicBezTo>
                  <a:pt x="763253" y="37937"/>
                  <a:pt x="1057177" y="46863"/>
                  <a:pt x="1341619" y="55789"/>
                </a:cubicBezTo>
                <a:cubicBezTo>
                  <a:pt x="1682950" y="64716"/>
                  <a:pt x="1682950" y="64716"/>
                  <a:pt x="1682950" y="64716"/>
                </a:cubicBezTo>
                <a:cubicBezTo>
                  <a:pt x="1943689" y="71410"/>
                  <a:pt x="2209168" y="69179"/>
                  <a:pt x="2465166" y="69179"/>
                </a:cubicBezTo>
                <a:cubicBezTo>
                  <a:pt x="2766201" y="66947"/>
                  <a:pt x="3074347" y="64716"/>
                  <a:pt x="3380122" y="75873"/>
                </a:cubicBezTo>
                <a:cubicBezTo>
                  <a:pt x="3600565" y="82568"/>
                  <a:pt x="3825748" y="80337"/>
                  <a:pt x="4043820" y="78105"/>
                </a:cubicBezTo>
                <a:cubicBezTo>
                  <a:pt x="4193153" y="75873"/>
                  <a:pt x="4347226" y="75873"/>
                  <a:pt x="4498928" y="75873"/>
                </a:cubicBezTo>
                <a:cubicBezTo>
                  <a:pt x="4596113" y="78105"/>
                  <a:pt x="4693297" y="73642"/>
                  <a:pt x="4788111" y="69179"/>
                </a:cubicBezTo>
                <a:cubicBezTo>
                  <a:pt x="4913740" y="62484"/>
                  <a:pt x="5044109" y="58021"/>
                  <a:pt x="5172108" y="64716"/>
                </a:cubicBezTo>
                <a:cubicBezTo>
                  <a:pt x="5193441" y="64716"/>
                  <a:pt x="5214774" y="66947"/>
                  <a:pt x="5238478" y="69179"/>
                </a:cubicBezTo>
                <a:cubicBezTo>
                  <a:pt x="5300107" y="75873"/>
                  <a:pt x="5371218" y="84800"/>
                  <a:pt x="5418625" y="62484"/>
                </a:cubicBezTo>
                <a:cubicBezTo>
                  <a:pt x="5420995" y="62484"/>
                  <a:pt x="5423365" y="58021"/>
                  <a:pt x="5420995" y="53558"/>
                </a:cubicBezTo>
                <a:cubicBezTo>
                  <a:pt x="5418625" y="51326"/>
                  <a:pt x="5416254" y="49095"/>
                  <a:pt x="5411514" y="51326"/>
                </a:cubicBezTo>
                <a:cubicBezTo>
                  <a:pt x="5368847" y="71410"/>
                  <a:pt x="5300107" y="62484"/>
                  <a:pt x="5238478" y="55789"/>
                </a:cubicBezTo>
                <a:cubicBezTo>
                  <a:pt x="5214774" y="53558"/>
                  <a:pt x="5193441" y="51326"/>
                  <a:pt x="5174478" y="51326"/>
                </a:cubicBezTo>
                <a:cubicBezTo>
                  <a:pt x="5044109" y="44631"/>
                  <a:pt x="4913740" y="49095"/>
                  <a:pt x="4788111" y="55789"/>
                </a:cubicBezTo>
                <a:cubicBezTo>
                  <a:pt x="4693297" y="60252"/>
                  <a:pt x="4593742" y="64716"/>
                  <a:pt x="4498928" y="62484"/>
                </a:cubicBezTo>
                <a:cubicBezTo>
                  <a:pt x="4347226" y="62484"/>
                  <a:pt x="4193153" y="62484"/>
                  <a:pt x="4043820" y="64716"/>
                </a:cubicBezTo>
                <a:cubicBezTo>
                  <a:pt x="3825748" y="66947"/>
                  <a:pt x="3600565" y="71410"/>
                  <a:pt x="3380122" y="62484"/>
                </a:cubicBezTo>
                <a:cubicBezTo>
                  <a:pt x="3074347" y="51326"/>
                  <a:pt x="2766201" y="53558"/>
                  <a:pt x="2465166" y="55789"/>
                </a:cubicBezTo>
                <a:cubicBezTo>
                  <a:pt x="2209168" y="55789"/>
                  <a:pt x="1943689" y="58021"/>
                  <a:pt x="1682950" y="51326"/>
                </a:cubicBezTo>
                <a:cubicBezTo>
                  <a:pt x="1343990" y="42400"/>
                  <a:pt x="1343990" y="42400"/>
                  <a:pt x="1343990" y="42400"/>
                </a:cubicBezTo>
                <a:cubicBezTo>
                  <a:pt x="1057177" y="33474"/>
                  <a:pt x="763253" y="24547"/>
                  <a:pt x="471700" y="24547"/>
                </a:cubicBezTo>
                <a:cubicBezTo>
                  <a:pt x="438515" y="24547"/>
                  <a:pt x="400589" y="26779"/>
                  <a:pt x="360294" y="29010"/>
                </a:cubicBezTo>
                <a:cubicBezTo>
                  <a:pt x="237035" y="35705"/>
                  <a:pt x="94814" y="42400"/>
                  <a:pt x="11852" y="2232"/>
                </a:cubicBezTo>
                <a:cubicBezTo>
                  <a:pt x="9481" y="0"/>
                  <a:pt x="4741" y="0"/>
                  <a:pt x="2370" y="4463"/>
                </a:cubicBezTo>
                <a:close/>
              </a:path>
            </a:pathLst>
          </a:custGeom>
          <a:gradFill flip="none" rotWithShape="1">
            <a:gsLst>
              <a:gs pos="0">
                <a:srgbClr val="5E79B0"/>
              </a:gs>
              <a:gs pos="56000">
                <a:srgbClr val="60D6C2"/>
              </a:gs>
              <a:gs pos="100000">
                <a:srgbClr val="C5B2DE"/>
              </a:gs>
            </a:gsLst>
            <a:lin ang="2700000" scaled="1"/>
          </a:gradFill>
          <a:ln/>
        </p:spPr>
      </p:sp>
      <p:sp>
        <p:nvSpPr>
          <p:cNvPr id="7" name="Text 4"/>
          <p:cNvSpPr/>
          <p:nvPr/>
        </p:nvSpPr>
        <p:spPr>
          <a:xfrm>
            <a:off x="1148715" y="1050290"/>
            <a:ext cx="5420995" cy="78105"/>
          </a:xfrm>
          <a:prstGeom prst="rect">
            <a:avLst/>
          </a:prstGeom>
          <a:noFill/>
          <a:ln/>
        </p:spPr>
        <p:txBody>
          <a:bodyPr wrap="square" lIns="34290" tIns="68580" rIns="68580" bIns="34290" rtlCol="0" anchor="t"/>
          <a:lstStyle/>
          <a:p>
            <a:pPr marL="0" indent="0">
              <a:lnSpc>
                <a:spcPct val="100000"/>
              </a:lnSpc>
              <a:buNone/>
            </a:pPr>
            <a:endParaRPr lang="en-US" sz="1600" dirty="0"/>
          </a:p>
        </p:txBody>
      </p:sp>
      <p:sp>
        <p:nvSpPr>
          <p:cNvPr id="8" name="Shape 5"/>
          <p:cNvSpPr/>
          <p:nvPr/>
        </p:nvSpPr>
        <p:spPr>
          <a:xfrm rot="2160000">
            <a:off x="372745" y="587375"/>
            <a:ext cx="853440" cy="321310"/>
          </a:xfrm>
          <a:custGeom>
            <a:avLst/>
            <a:gdLst/>
            <a:ahLst/>
            <a:cxnLst/>
            <a:rect l="l" t="t" r="r" b="b"/>
            <a:pathLst>
              <a:path w="853440" h="321310">
                <a:moveTo>
                  <a:pt x="65948" y="176329"/>
                </a:moveTo>
                <a:cubicBezTo>
                  <a:pt x="58189" y="160655"/>
                  <a:pt x="34913" y="160655"/>
                  <a:pt x="15517" y="152818"/>
                </a:cubicBezTo>
                <a:cubicBezTo>
                  <a:pt x="0" y="133226"/>
                  <a:pt x="15517" y="105797"/>
                  <a:pt x="23276" y="74450"/>
                </a:cubicBezTo>
                <a:cubicBezTo>
                  <a:pt x="31034" y="54858"/>
                  <a:pt x="34913" y="19592"/>
                  <a:pt x="46551" y="3918"/>
                </a:cubicBezTo>
                <a:cubicBezTo>
                  <a:pt x="58189" y="0"/>
                  <a:pt x="73706" y="3918"/>
                  <a:pt x="93103" y="7837"/>
                </a:cubicBezTo>
                <a:cubicBezTo>
                  <a:pt x="100861" y="15674"/>
                  <a:pt x="100861" y="0"/>
                  <a:pt x="112499" y="3918"/>
                </a:cubicBezTo>
                <a:cubicBezTo>
                  <a:pt x="236636" y="31347"/>
                  <a:pt x="372410" y="74450"/>
                  <a:pt x="500426" y="101879"/>
                </a:cubicBezTo>
                <a:cubicBezTo>
                  <a:pt x="546977" y="113634"/>
                  <a:pt x="589649" y="125389"/>
                  <a:pt x="643959" y="137145"/>
                </a:cubicBezTo>
                <a:cubicBezTo>
                  <a:pt x="655597" y="141063"/>
                  <a:pt x="674993" y="141063"/>
                  <a:pt x="686631" y="144981"/>
                </a:cubicBezTo>
                <a:cubicBezTo>
                  <a:pt x="698269" y="148900"/>
                  <a:pt x="713786" y="164573"/>
                  <a:pt x="729303" y="176329"/>
                </a:cubicBezTo>
                <a:cubicBezTo>
                  <a:pt x="768096" y="207676"/>
                  <a:pt x="822406" y="242942"/>
                  <a:pt x="853440" y="266452"/>
                </a:cubicBezTo>
                <a:cubicBezTo>
                  <a:pt x="853440" y="266452"/>
                  <a:pt x="853440" y="274289"/>
                  <a:pt x="849561" y="278207"/>
                </a:cubicBezTo>
                <a:cubicBezTo>
                  <a:pt x="845681" y="286044"/>
                  <a:pt x="818527" y="286044"/>
                  <a:pt x="803009" y="289963"/>
                </a:cubicBezTo>
                <a:cubicBezTo>
                  <a:pt x="764217" y="293881"/>
                  <a:pt x="740941" y="301718"/>
                  <a:pt x="702148" y="313473"/>
                </a:cubicBezTo>
                <a:cubicBezTo>
                  <a:pt x="686631" y="317392"/>
                  <a:pt x="663356" y="325228"/>
                  <a:pt x="651718" y="321310"/>
                </a:cubicBezTo>
                <a:cubicBezTo>
                  <a:pt x="620684" y="321310"/>
                  <a:pt x="574132" y="297800"/>
                  <a:pt x="539219" y="289963"/>
                </a:cubicBezTo>
                <a:cubicBezTo>
                  <a:pt x="384048" y="250779"/>
                  <a:pt x="217239" y="203758"/>
                  <a:pt x="65948" y="176329"/>
                </a:cubicBezTo>
                <a:close/>
                <a:moveTo>
                  <a:pt x="659476" y="305636"/>
                </a:moveTo>
                <a:cubicBezTo>
                  <a:pt x="694390" y="301718"/>
                  <a:pt x="729303" y="289963"/>
                  <a:pt x="768096" y="282126"/>
                </a:cubicBezTo>
                <a:cubicBezTo>
                  <a:pt x="768096" y="262534"/>
                  <a:pt x="771975" y="242942"/>
                  <a:pt x="779734" y="227268"/>
                </a:cubicBezTo>
                <a:cubicBezTo>
                  <a:pt x="748700" y="207676"/>
                  <a:pt x="721545" y="188084"/>
                  <a:pt x="690511" y="164573"/>
                </a:cubicBezTo>
                <a:cubicBezTo>
                  <a:pt x="682752" y="168492"/>
                  <a:pt x="674993" y="172410"/>
                  <a:pt x="671114" y="184165"/>
                </a:cubicBezTo>
                <a:cubicBezTo>
                  <a:pt x="671114" y="195921"/>
                  <a:pt x="690511" y="195921"/>
                  <a:pt x="690511" y="207676"/>
                </a:cubicBezTo>
                <a:cubicBezTo>
                  <a:pt x="682752" y="223350"/>
                  <a:pt x="659476" y="211594"/>
                  <a:pt x="659476" y="239023"/>
                </a:cubicBezTo>
                <a:cubicBezTo>
                  <a:pt x="659476" y="250779"/>
                  <a:pt x="678873" y="246860"/>
                  <a:pt x="682752" y="258615"/>
                </a:cubicBezTo>
                <a:cubicBezTo>
                  <a:pt x="663356" y="266452"/>
                  <a:pt x="640080" y="278207"/>
                  <a:pt x="651718" y="301718"/>
                </a:cubicBezTo>
                <a:cubicBezTo>
                  <a:pt x="655597" y="305636"/>
                  <a:pt x="659476" y="305636"/>
                  <a:pt x="659476" y="305636"/>
                </a:cubicBezTo>
                <a:close/>
                <a:moveTo>
                  <a:pt x="643959" y="258615"/>
                </a:moveTo>
                <a:cubicBezTo>
                  <a:pt x="488788" y="215513"/>
                  <a:pt x="325859" y="176329"/>
                  <a:pt x="186205" y="144981"/>
                </a:cubicBezTo>
                <a:cubicBezTo>
                  <a:pt x="170688" y="192002"/>
                  <a:pt x="197843" y="192002"/>
                  <a:pt x="244394" y="203758"/>
                </a:cubicBezTo>
                <a:cubicBezTo>
                  <a:pt x="384048" y="239023"/>
                  <a:pt x="492668" y="266452"/>
                  <a:pt x="636201" y="301718"/>
                </a:cubicBezTo>
                <a:cubicBezTo>
                  <a:pt x="640080" y="301718"/>
                  <a:pt x="640080" y="301718"/>
                  <a:pt x="640080" y="301718"/>
                </a:cubicBezTo>
                <a:cubicBezTo>
                  <a:pt x="624563" y="289963"/>
                  <a:pt x="643959" y="266452"/>
                  <a:pt x="643959" y="258615"/>
                </a:cubicBezTo>
                <a:close/>
                <a:moveTo>
                  <a:pt x="667235" y="156737"/>
                </a:moveTo>
                <a:cubicBezTo>
                  <a:pt x="508185" y="121471"/>
                  <a:pt x="360772" y="82287"/>
                  <a:pt x="221119" y="39184"/>
                </a:cubicBezTo>
                <a:cubicBezTo>
                  <a:pt x="217239" y="54858"/>
                  <a:pt x="209481" y="66613"/>
                  <a:pt x="205601" y="82287"/>
                </a:cubicBezTo>
                <a:cubicBezTo>
                  <a:pt x="376289" y="137145"/>
                  <a:pt x="500426" y="164573"/>
                  <a:pt x="659476" y="199839"/>
                </a:cubicBezTo>
                <a:cubicBezTo>
                  <a:pt x="663356" y="199839"/>
                  <a:pt x="663356" y="199839"/>
                  <a:pt x="663356" y="199839"/>
                </a:cubicBezTo>
                <a:cubicBezTo>
                  <a:pt x="643959" y="188084"/>
                  <a:pt x="671114" y="160655"/>
                  <a:pt x="667235" y="156737"/>
                </a:cubicBezTo>
                <a:close/>
                <a:moveTo>
                  <a:pt x="647839" y="207676"/>
                </a:moveTo>
                <a:cubicBezTo>
                  <a:pt x="504305" y="180247"/>
                  <a:pt x="337497" y="133226"/>
                  <a:pt x="201722" y="94042"/>
                </a:cubicBezTo>
                <a:cubicBezTo>
                  <a:pt x="190084" y="105797"/>
                  <a:pt x="190084" y="125389"/>
                  <a:pt x="186205" y="133226"/>
                </a:cubicBezTo>
                <a:cubicBezTo>
                  <a:pt x="333617" y="168492"/>
                  <a:pt x="504305" y="211594"/>
                  <a:pt x="643959" y="246860"/>
                </a:cubicBezTo>
                <a:cubicBezTo>
                  <a:pt x="643959" y="235105"/>
                  <a:pt x="643959" y="219431"/>
                  <a:pt x="655597" y="211594"/>
                </a:cubicBezTo>
                <a:cubicBezTo>
                  <a:pt x="651718" y="211594"/>
                  <a:pt x="651718" y="207676"/>
                  <a:pt x="647839" y="207676"/>
                </a:cubicBezTo>
                <a:close/>
                <a:moveTo>
                  <a:pt x="170688" y="176329"/>
                </a:moveTo>
                <a:cubicBezTo>
                  <a:pt x="162929" y="137145"/>
                  <a:pt x="186205" y="78368"/>
                  <a:pt x="205601" y="35266"/>
                </a:cubicBezTo>
                <a:cubicBezTo>
                  <a:pt x="174567" y="27429"/>
                  <a:pt x="151292" y="23510"/>
                  <a:pt x="124137" y="19592"/>
                </a:cubicBezTo>
                <a:cubicBezTo>
                  <a:pt x="124137" y="27429"/>
                  <a:pt x="112499" y="58776"/>
                  <a:pt x="104740" y="39184"/>
                </a:cubicBezTo>
                <a:cubicBezTo>
                  <a:pt x="96982" y="54858"/>
                  <a:pt x="93103" y="66613"/>
                  <a:pt x="89223" y="82287"/>
                </a:cubicBezTo>
                <a:cubicBezTo>
                  <a:pt x="81465" y="105797"/>
                  <a:pt x="69827" y="148900"/>
                  <a:pt x="81465" y="160655"/>
                </a:cubicBezTo>
                <a:cubicBezTo>
                  <a:pt x="73706" y="156737"/>
                  <a:pt x="81465" y="137145"/>
                  <a:pt x="89223" y="137145"/>
                </a:cubicBezTo>
                <a:cubicBezTo>
                  <a:pt x="96982" y="141063"/>
                  <a:pt x="93103" y="164573"/>
                  <a:pt x="85344" y="164573"/>
                </a:cubicBezTo>
                <a:cubicBezTo>
                  <a:pt x="100861" y="168492"/>
                  <a:pt x="128016" y="176329"/>
                  <a:pt x="151292" y="180247"/>
                </a:cubicBezTo>
                <a:cubicBezTo>
                  <a:pt x="151292" y="172410"/>
                  <a:pt x="143533" y="160655"/>
                  <a:pt x="155171" y="156737"/>
                </a:cubicBezTo>
                <a:cubicBezTo>
                  <a:pt x="155171" y="156737"/>
                  <a:pt x="159050" y="156737"/>
                  <a:pt x="162929" y="156737"/>
                </a:cubicBezTo>
                <a:cubicBezTo>
                  <a:pt x="162929" y="168492"/>
                  <a:pt x="159050" y="180247"/>
                  <a:pt x="162929" y="180247"/>
                </a:cubicBezTo>
                <a:cubicBezTo>
                  <a:pt x="166809" y="184165"/>
                  <a:pt x="170688" y="184165"/>
                  <a:pt x="170688" y="176329"/>
                </a:cubicBezTo>
                <a:close/>
                <a:moveTo>
                  <a:pt x="93103" y="27429"/>
                </a:moveTo>
                <a:cubicBezTo>
                  <a:pt x="85344" y="19592"/>
                  <a:pt x="73706" y="19592"/>
                  <a:pt x="58189" y="19592"/>
                </a:cubicBezTo>
                <a:cubicBezTo>
                  <a:pt x="50431" y="58776"/>
                  <a:pt x="27155" y="97960"/>
                  <a:pt x="27155" y="141063"/>
                </a:cubicBezTo>
                <a:cubicBezTo>
                  <a:pt x="31034" y="148900"/>
                  <a:pt x="50431" y="148900"/>
                  <a:pt x="58189" y="152818"/>
                </a:cubicBezTo>
                <a:cubicBezTo>
                  <a:pt x="65948" y="109716"/>
                  <a:pt x="77585" y="74450"/>
                  <a:pt x="93103" y="27429"/>
                </a:cubicBezTo>
                <a:close/>
              </a:path>
            </a:pathLst>
          </a:custGeom>
          <a:gradFill flip="none" rotWithShape="1">
            <a:gsLst>
              <a:gs pos="0">
                <a:srgbClr val="5E79B0"/>
              </a:gs>
              <a:gs pos="56000">
                <a:srgbClr val="60D6C2"/>
              </a:gs>
              <a:gs pos="100000">
                <a:srgbClr val="C5B2DE"/>
              </a:gs>
            </a:gsLst>
            <a:lin ang="2700000" scaled="1"/>
          </a:gradFill>
          <a:ln/>
        </p:spPr>
      </p:sp>
      <p:sp>
        <p:nvSpPr>
          <p:cNvPr id="9" name="Text 6"/>
          <p:cNvSpPr/>
          <p:nvPr/>
        </p:nvSpPr>
        <p:spPr>
          <a:xfrm rot="2160000">
            <a:off x="372745" y="587375"/>
            <a:ext cx="853440" cy="321310"/>
          </a:xfrm>
          <a:prstGeom prst="rect">
            <a:avLst/>
          </a:prstGeom>
          <a:noFill/>
          <a:ln/>
        </p:spPr>
        <p:txBody>
          <a:bodyPr wrap="square" lIns="45720" tIns="91440" rIns="91440" bIns="45720" rtlCol="0" anchor="t"/>
          <a:lstStyle/>
          <a:p>
            <a:pPr marL="0" indent="0">
              <a:lnSpc>
                <a:spcPct val="100000"/>
              </a:lnSpc>
              <a:buNone/>
            </a:pPr>
            <a:endParaRPr lang="en-US" sz="1600" dirty="0"/>
          </a:p>
        </p:txBody>
      </p:sp>
      <p:sp>
        <p:nvSpPr>
          <p:cNvPr id="10" name="Text 7"/>
          <p:cNvSpPr/>
          <p:nvPr/>
        </p:nvSpPr>
        <p:spPr>
          <a:xfrm>
            <a:off x="767715" y="1586230"/>
            <a:ext cx="4064000" cy="398780"/>
          </a:xfrm>
          <a:prstGeom prst="rect">
            <a:avLst/>
          </a:prstGeom>
          <a:noFill/>
          <a:ln/>
        </p:spPr>
        <p:txBody>
          <a:bodyPr wrap="square" lIns="91440" tIns="45720" rIns="91440" bIns="45720" rtlCol="0" anchor="ctr">
            <a:spAutoFit/>
          </a:bodyPr>
          <a:lstStyle/>
          <a:p>
            <a:pPr marL="0" indent="0" algn="l">
              <a:lnSpc>
                <a:spcPct val="100000"/>
              </a:lnSpc>
              <a:buNone/>
            </a:pPr>
            <a:r>
              <a:rPr lang="en-US" sz="2000" b="1" dirty="0">
                <a:solidFill>
                  <a:srgbClr val="000000"/>
                </a:solidFill>
                <a:latin typeface="MiSans" pitchFamily="34" charset="0"/>
                <a:ea typeface="MiSans" pitchFamily="34" charset="-122"/>
                <a:cs typeface="MiSans" pitchFamily="34" charset="-120"/>
              </a:rPr>
              <a:t>Sử dụng màu tự nhiên</a:t>
            </a:r>
            <a:endParaRPr lang="en-US" sz="1600" dirty="0"/>
          </a:p>
        </p:txBody>
      </p:sp>
      <p:sp>
        <p:nvSpPr>
          <p:cNvPr id="11" name="Text 8"/>
          <p:cNvSpPr/>
          <p:nvPr/>
        </p:nvSpPr>
        <p:spPr>
          <a:xfrm>
            <a:off x="767715" y="1985010"/>
            <a:ext cx="5314950" cy="1322070"/>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404040"/>
                </a:solidFill>
                <a:latin typeface="MiSans" pitchFamily="34" charset="0"/>
                <a:ea typeface="MiSans" pitchFamily="34" charset="-122"/>
                <a:cs typeface="MiSans" pitchFamily="34" charset="-120"/>
              </a:rPr>
              <a:t>Người Hà Nhì sử dụng màu tự nhiên từ cây rừng để nhuộm vải, tạo nên những màu nâu đất, đỏ điều, xanh lá hài hòa với thiên nhiên, phản ánh lối sống gắn bó với rừng núi.</a:t>
            </a:r>
            <a:endParaRPr lang="en-US" sz="1600" dirty="0"/>
          </a:p>
        </p:txBody>
      </p:sp>
      <p:sp>
        <p:nvSpPr>
          <p:cNvPr id="12" name="Text 9"/>
          <p:cNvSpPr/>
          <p:nvPr/>
        </p:nvSpPr>
        <p:spPr>
          <a:xfrm>
            <a:off x="6715760" y="1413510"/>
            <a:ext cx="4064000" cy="398780"/>
          </a:xfrm>
          <a:prstGeom prst="rect">
            <a:avLst/>
          </a:prstGeom>
          <a:noFill/>
          <a:ln/>
        </p:spPr>
        <p:txBody>
          <a:bodyPr wrap="square" lIns="91440" tIns="45720" rIns="91440" bIns="45720" rtlCol="0" anchor="ctr">
            <a:spAutoFit/>
          </a:bodyPr>
          <a:lstStyle/>
          <a:p>
            <a:pPr marL="0" indent="0" algn="l">
              <a:lnSpc>
                <a:spcPct val="100000"/>
              </a:lnSpc>
              <a:buNone/>
            </a:pPr>
            <a:r>
              <a:rPr lang="en-US" sz="2000" b="1" dirty="0">
                <a:solidFill>
                  <a:srgbClr val="000000"/>
                </a:solidFill>
                <a:latin typeface="MiSans" pitchFamily="34" charset="0"/>
                <a:ea typeface="MiSans" pitchFamily="34" charset="-122"/>
                <a:cs typeface="MiSans" pitchFamily="34" charset="-120"/>
              </a:rPr>
              <a:t>Ý nghĩa văn hóa</a:t>
            </a:r>
            <a:endParaRPr lang="en-US" sz="1600" dirty="0"/>
          </a:p>
        </p:txBody>
      </p:sp>
      <p:sp>
        <p:nvSpPr>
          <p:cNvPr id="13" name="Text 10"/>
          <p:cNvSpPr/>
          <p:nvPr/>
        </p:nvSpPr>
        <p:spPr>
          <a:xfrm>
            <a:off x="6715760" y="1812290"/>
            <a:ext cx="4064000" cy="1938020"/>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404040"/>
                </a:solidFill>
                <a:latin typeface="MiSans" pitchFamily="34" charset="0"/>
                <a:ea typeface="MiSans" pitchFamily="34" charset="-122"/>
                <a:cs typeface="MiSans" pitchFamily="34" charset="-120"/>
              </a:rPr>
              <a:t>Màu sắc tự nhiên không chỉ đẹp mà còn mang ý nghĩa tâm linh, thể hiện sự tôn trọng và hòa hợp với thiên nhiên của người Hà Nhì.</a:t>
            </a:r>
            <a:endParaRPr lang="en-US" sz="1600" dirty="0"/>
          </a:p>
        </p:txBody>
      </p:sp>
      <p:sp>
        <p:nvSpPr>
          <p:cNvPr id="14" name="Text 11"/>
          <p:cNvSpPr/>
          <p:nvPr/>
        </p:nvSpPr>
        <p:spPr>
          <a:xfrm>
            <a:off x="6715760" y="4017010"/>
            <a:ext cx="4064000" cy="398780"/>
          </a:xfrm>
          <a:prstGeom prst="rect">
            <a:avLst/>
          </a:prstGeom>
          <a:noFill/>
          <a:ln/>
        </p:spPr>
        <p:txBody>
          <a:bodyPr wrap="square" lIns="91440" tIns="45720" rIns="91440" bIns="45720" rtlCol="0" anchor="ctr">
            <a:spAutoFit/>
          </a:bodyPr>
          <a:lstStyle/>
          <a:p>
            <a:pPr marL="0" indent="0" algn="l">
              <a:lnSpc>
                <a:spcPct val="100000"/>
              </a:lnSpc>
              <a:buNone/>
            </a:pPr>
            <a:r>
              <a:rPr lang="en-US" sz="2000" b="1" dirty="0">
                <a:solidFill>
                  <a:srgbClr val="000000"/>
                </a:solidFill>
                <a:latin typeface="MiSans" pitchFamily="34" charset="0"/>
                <a:ea typeface="MiSans" pitchFamily="34" charset="-122"/>
                <a:cs typeface="MiSans" pitchFamily="34" charset="-120"/>
              </a:rPr>
              <a:t>Thu hút du lịch</a:t>
            </a:r>
            <a:endParaRPr lang="en-US" sz="1600" dirty="0"/>
          </a:p>
        </p:txBody>
      </p:sp>
      <p:sp>
        <p:nvSpPr>
          <p:cNvPr id="15" name="Text 12"/>
          <p:cNvSpPr/>
          <p:nvPr/>
        </p:nvSpPr>
        <p:spPr>
          <a:xfrm>
            <a:off x="6715760" y="4415790"/>
            <a:ext cx="4064000" cy="1938020"/>
          </a:xfrm>
          <a:prstGeom prst="rect">
            <a:avLst/>
          </a:prstGeom>
          <a:noFill/>
          <a:ln/>
        </p:spPr>
        <p:txBody>
          <a:bodyPr wrap="square" lIns="91440" tIns="45720" rIns="91440" bIns="45720" rtlCol="0" anchor="t">
            <a:spAutoFit/>
          </a:bodyPr>
          <a:lstStyle/>
          <a:p>
            <a:pPr marL="0" indent="0" algn="l">
              <a:lnSpc>
                <a:spcPct val="130000"/>
              </a:lnSpc>
              <a:buNone/>
            </a:pPr>
            <a:r>
              <a:rPr lang="en-US" sz="1600" dirty="0">
                <a:solidFill>
                  <a:srgbClr val="404040"/>
                </a:solidFill>
                <a:latin typeface="MiSans" pitchFamily="34" charset="0"/>
                <a:ea typeface="MiSans" pitchFamily="34" charset="-122"/>
                <a:cs typeface="MiSans" pitchFamily="34" charset="-120"/>
              </a:rPr>
              <a:t>Trang phục Hà Nhì với màu sắc tự nhiên và hoa văn độc đáo đã trở thành một điểm thu hút du lịch, giúp người dân có thêm thu nhập và quảng bá văn hóa truyền thống.</a:t>
            </a:r>
            <a:endParaRPr lang="en-US" sz="1600" dirty="0"/>
          </a:p>
        </p:txBody>
      </p:sp>
      <p:pic>
        <p:nvPicPr>
          <p:cNvPr id="17" name="Picture 16">
            <a:extLst>
              <a:ext uri="{FF2B5EF4-FFF2-40B4-BE49-F238E27FC236}">
                <a16:creationId xmlns:a16="http://schemas.microsoft.com/office/drawing/2014/main" id="{BCF75227-A6F5-4F74-B41C-79625393BB43}"/>
              </a:ext>
            </a:extLst>
          </p:cNvPr>
          <p:cNvPicPr>
            <a:picLocks noChangeAspect="1"/>
          </p:cNvPicPr>
          <p:nvPr/>
        </p:nvPicPr>
        <p:blipFill>
          <a:blip r:embed="rId4"/>
          <a:stretch>
            <a:fillRect/>
          </a:stretch>
        </p:blipFill>
        <p:spPr>
          <a:xfrm>
            <a:off x="876114" y="3702559"/>
            <a:ext cx="5124636" cy="2910511"/>
          </a:xfrm>
          <a:prstGeom prst="rect">
            <a:avLst/>
          </a:prstGeom>
        </p:spPr>
      </p:pic>
    </p:spTree>
  </p:cSld>
  <p:clrMapOvr>
    <a:masterClrMapping/>
  </p:clrMapOvr>
</p:sld>
</file>

<file path=ppt/theme/theme1.xml><?xml version="1.0" encoding="utf-8"?>
<a:theme xmlns:a="http://schemas.openxmlformats.org/drawingml/2006/main" name="Custom Theme">
  <a:themeElements>
    <a:clrScheme name="Custom">
      <a:dk1>
        <a:srgbClr val="000000"/>
      </a:dk1>
      <a:lt1>
        <a:srgbClr val="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1392</Words>
  <Application>Microsoft Office PowerPoint</Application>
  <PresentationFormat>Widescreen</PresentationFormat>
  <Paragraphs>87</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Times New Roman, serif</vt:lpstr>
      <vt:lpstr>MiSans</vt:lpstr>
      <vt:lpstr>Arial</vt:lpstr>
      <vt:lpstr>Times New Roman</vt:lpstr>
      <vt:lpstr>Calibri</vt:lpstr>
      <vt:lpstr>SF Pro Display</vt:lpstr>
      <vt:lpstr>Custom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Moonshot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Sắc Màu Trang Phục Tây Bắc</dc:title>
  <dc:subject>Sắc Màu Trang Phục Tây Bắc</dc:subject>
  <dc:creator>Kimi</dc:creator>
  <cp:lastModifiedBy>PTC</cp:lastModifiedBy>
  <cp:revision>6</cp:revision>
  <dcterms:created xsi:type="dcterms:W3CDTF">2025-10-09T02:17:37Z</dcterms:created>
  <dcterms:modified xsi:type="dcterms:W3CDTF">2025-10-30T02:52:14Z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{"Label":"Sắc Màu Trang Phục Tây Bắc","ContentProducer":"001191110108MACG2KBH8F10000","ProduceID":"d3jgvg5nfo2ndnfpcdq0","ReservedCode1":"","ContentPropagator":"001191110108MACG2KBH8F20000","PropagateID":"d3jgvg5nfo2ndnfpcdq0","ReservedCode2":""}</vt:lpwstr>
  </property>
</Properties>
</file>