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53" r:id="rId2"/>
    <p:sldId id="368" r:id="rId3"/>
    <p:sldId id="418" r:id="rId4"/>
    <p:sldId id="420" r:id="rId5"/>
    <p:sldId id="427" r:id="rId6"/>
    <p:sldId id="421" r:id="rId7"/>
    <p:sldId id="455" r:id="rId8"/>
    <p:sldId id="425" r:id="rId9"/>
    <p:sldId id="456" r:id="rId10"/>
    <p:sldId id="459" r:id="rId11"/>
    <p:sldId id="458" r:id="rId12"/>
    <p:sldId id="429" r:id="rId13"/>
    <p:sldId id="430" r:id="rId14"/>
    <p:sldId id="432" r:id="rId15"/>
    <p:sldId id="433" r:id="rId16"/>
    <p:sldId id="434" r:id="rId17"/>
    <p:sldId id="436" r:id="rId18"/>
    <p:sldId id="437" r:id="rId19"/>
    <p:sldId id="440" r:id="rId20"/>
    <p:sldId id="444" r:id="rId21"/>
    <p:sldId id="441" r:id="rId22"/>
    <p:sldId id="442" r:id="rId23"/>
    <p:sldId id="357" r:id="rId24"/>
    <p:sldId id="358" r:id="rId25"/>
    <p:sldId id="447" r:id="rId26"/>
    <p:sldId id="445" r:id="rId27"/>
    <p:sldId id="446" r:id="rId28"/>
    <p:sldId id="448" r:id="rId29"/>
    <p:sldId id="361" r:id="rId30"/>
    <p:sldId id="452" r:id="rId31"/>
    <p:sldId id="362" r:id="rId32"/>
    <p:sldId id="364" r:id="rId33"/>
    <p:sldId id="451" r:id="rId34"/>
    <p:sldId id="454" r:id="rId35"/>
    <p:sldId id="450" r:id="rId36"/>
    <p:sldId id="367"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Montserrat Light" panose="00000400000000000000" pitchFamily="2" charset="0"/>
      <p:regular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78AB1D"/>
    <a:srgbClr val="F193A7"/>
    <a:srgbClr val="438742"/>
    <a:srgbClr val="7A6294"/>
    <a:srgbClr val="17AD86"/>
    <a:srgbClr val="ABA0BC"/>
    <a:srgbClr val="F4F4F6"/>
    <a:srgbClr val="FF617B"/>
    <a:srgbClr val="A3C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6" autoAdjust="0"/>
    <p:restoredTop sz="93039" autoAdjust="0"/>
  </p:normalViewPr>
  <p:slideViewPr>
    <p:cSldViewPr snapToGrid="0">
      <p:cViewPr varScale="1">
        <p:scale>
          <a:sx n="64" d="100"/>
          <a:sy n="64" d="100"/>
        </p:scale>
        <p:origin x="860" y="4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C814A-CC96-45A0-8FB5-07B45276B6E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3C5C10A-46D5-4B4A-BCBC-328E6C8DD515}">
      <dgm:prSet/>
      <dgm:spPr>
        <a:solidFill>
          <a:schemeClr val="accent3">
            <a:lumMod val="20000"/>
            <a:lumOff val="80000"/>
          </a:schemeClr>
        </a:solidFill>
      </dgm:spPr>
      <dgm:t>
        <a:bodyPr/>
        <a:lstStyle/>
        <a:p>
          <a:r>
            <a:rPr lang="en-US" dirty="0" err="1">
              <a:solidFill>
                <a:schemeClr val="tx1"/>
              </a:solidFill>
            </a:rPr>
            <a:t>Người</a:t>
          </a:r>
          <a:r>
            <a:rPr lang="en-US" dirty="0">
              <a:solidFill>
                <a:schemeClr val="tx1"/>
              </a:solidFill>
            </a:rPr>
            <a:t> </a:t>
          </a:r>
          <a:r>
            <a:rPr lang="en-US" dirty="0" err="1">
              <a:solidFill>
                <a:schemeClr val="tx1"/>
              </a:solidFill>
            </a:rPr>
            <a:t>kể</a:t>
          </a:r>
          <a:r>
            <a:rPr lang="en-US" dirty="0">
              <a:solidFill>
                <a:schemeClr val="tx1"/>
              </a:solidFill>
            </a:rPr>
            <a:t> </a:t>
          </a:r>
          <a:r>
            <a:rPr lang="en-US" dirty="0" err="1">
              <a:solidFill>
                <a:schemeClr val="tx1"/>
              </a:solidFill>
            </a:rPr>
            <a:t>chuyện</a:t>
          </a:r>
          <a:r>
            <a:rPr lang="en-US" dirty="0">
              <a:solidFill>
                <a:schemeClr val="tx1"/>
              </a:solidFill>
            </a:rPr>
            <a:t>: </a:t>
          </a:r>
          <a:r>
            <a:rPr lang="en-US" dirty="0" err="1">
              <a:solidFill>
                <a:schemeClr val="tx1"/>
              </a:solidFill>
            </a:rPr>
            <a:t>Dế</a:t>
          </a:r>
          <a:r>
            <a:rPr lang="en-US" dirty="0">
              <a:solidFill>
                <a:schemeClr val="tx1"/>
              </a:solidFill>
            </a:rPr>
            <a:t> </a:t>
          </a:r>
          <a:r>
            <a:rPr lang="en-US" dirty="0" err="1">
              <a:solidFill>
                <a:schemeClr val="tx1"/>
              </a:solidFill>
            </a:rPr>
            <a:t>Mèn</a:t>
          </a:r>
          <a:endParaRPr lang="en-US" dirty="0">
            <a:solidFill>
              <a:schemeClr val="tx1"/>
            </a:solidFill>
          </a:endParaRPr>
        </a:p>
      </dgm:t>
    </dgm:pt>
    <dgm:pt modelId="{C7AB08B6-51FC-434E-9F9E-7A5CE7E5B0C5}" type="parTrans" cxnId="{27DDC4AC-BE66-4BB6-B07E-8C0F029FE478}">
      <dgm:prSet/>
      <dgm:spPr/>
      <dgm:t>
        <a:bodyPr/>
        <a:lstStyle/>
        <a:p>
          <a:endParaRPr lang="en-US"/>
        </a:p>
      </dgm:t>
    </dgm:pt>
    <dgm:pt modelId="{7743E9F0-43AA-4A38-B4E8-1FA55DD63089}" type="sibTrans" cxnId="{27DDC4AC-BE66-4BB6-B07E-8C0F029FE478}">
      <dgm:prSet/>
      <dgm:spPr/>
      <dgm:t>
        <a:bodyPr/>
        <a:lstStyle/>
        <a:p>
          <a:endParaRPr lang="en-US"/>
        </a:p>
      </dgm:t>
    </dgm:pt>
    <dgm:pt modelId="{4E56EFE1-CF90-420F-B466-3BBB3F71B480}">
      <dgm:prSet/>
      <dgm:spPr>
        <a:solidFill>
          <a:schemeClr val="accent3">
            <a:lumMod val="20000"/>
            <a:lumOff val="80000"/>
          </a:schemeClr>
        </a:solidFill>
      </dgm:spPr>
      <dgm:t>
        <a:bodyPr/>
        <a:lstStyle/>
        <a:p>
          <a:r>
            <a:rPr lang="en-US">
              <a:solidFill>
                <a:schemeClr val="tx1"/>
              </a:solidFill>
            </a:rPr>
            <a:t>Ngôi kể: ngôi thứ nhất</a:t>
          </a:r>
        </a:p>
      </dgm:t>
    </dgm:pt>
    <dgm:pt modelId="{7A57B561-6E12-4854-A53A-8DD0E9C85C56}" type="parTrans" cxnId="{E31EA95D-2C9E-4298-BEB3-65EACB9CD1B3}">
      <dgm:prSet/>
      <dgm:spPr/>
      <dgm:t>
        <a:bodyPr/>
        <a:lstStyle/>
        <a:p>
          <a:endParaRPr lang="en-US"/>
        </a:p>
      </dgm:t>
    </dgm:pt>
    <dgm:pt modelId="{F81830E5-A0FE-4E49-8478-8D01FC021963}" type="sibTrans" cxnId="{E31EA95D-2C9E-4298-BEB3-65EACB9CD1B3}">
      <dgm:prSet/>
      <dgm:spPr/>
      <dgm:t>
        <a:bodyPr/>
        <a:lstStyle/>
        <a:p>
          <a:endParaRPr lang="en-US"/>
        </a:p>
      </dgm:t>
    </dgm:pt>
    <dgm:pt modelId="{5B197AF0-91E6-E04A-9B28-7059F0BE4F2F}" type="pres">
      <dgm:prSet presAssocID="{BCFC814A-CC96-45A0-8FB5-07B45276B6EC}" presName="linear" presStyleCnt="0">
        <dgm:presLayoutVars>
          <dgm:dir/>
          <dgm:animLvl val="lvl"/>
          <dgm:resizeHandles val="exact"/>
        </dgm:presLayoutVars>
      </dgm:prSet>
      <dgm:spPr/>
    </dgm:pt>
    <dgm:pt modelId="{18FA8EAD-EF16-B640-B330-17D623F46004}" type="pres">
      <dgm:prSet presAssocID="{A3C5C10A-46D5-4B4A-BCBC-328E6C8DD515}" presName="parentLin" presStyleCnt="0"/>
      <dgm:spPr/>
    </dgm:pt>
    <dgm:pt modelId="{136C4088-7FBA-5F45-BA5A-D3999A6A695A}" type="pres">
      <dgm:prSet presAssocID="{A3C5C10A-46D5-4B4A-BCBC-328E6C8DD515}" presName="parentLeftMargin" presStyleLbl="node1" presStyleIdx="0" presStyleCnt="2"/>
      <dgm:spPr/>
    </dgm:pt>
    <dgm:pt modelId="{4BB90BAC-D4FD-8543-890F-64E7A9D087B5}" type="pres">
      <dgm:prSet presAssocID="{A3C5C10A-46D5-4B4A-BCBC-328E6C8DD515}" presName="parentText" presStyleLbl="node1" presStyleIdx="0" presStyleCnt="2">
        <dgm:presLayoutVars>
          <dgm:chMax val="0"/>
          <dgm:bulletEnabled val="1"/>
        </dgm:presLayoutVars>
      </dgm:prSet>
      <dgm:spPr/>
    </dgm:pt>
    <dgm:pt modelId="{68FBDE5D-0EA8-AF43-B505-F81E95F9D19F}" type="pres">
      <dgm:prSet presAssocID="{A3C5C10A-46D5-4B4A-BCBC-328E6C8DD515}" presName="negativeSpace" presStyleCnt="0"/>
      <dgm:spPr/>
    </dgm:pt>
    <dgm:pt modelId="{E199C1EB-1E35-7D44-BB14-5FC1A7BB4C6B}" type="pres">
      <dgm:prSet presAssocID="{A3C5C10A-46D5-4B4A-BCBC-328E6C8DD515}" presName="childText" presStyleLbl="conFgAcc1" presStyleIdx="0" presStyleCnt="2">
        <dgm:presLayoutVars>
          <dgm:bulletEnabled val="1"/>
        </dgm:presLayoutVars>
      </dgm:prSet>
      <dgm:spPr>
        <a:ln>
          <a:solidFill>
            <a:srgbClr val="0070C0"/>
          </a:solidFill>
        </a:ln>
      </dgm:spPr>
    </dgm:pt>
    <dgm:pt modelId="{3D7F98A9-03C4-5F4C-85E9-22F5F35B5AF7}" type="pres">
      <dgm:prSet presAssocID="{7743E9F0-43AA-4A38-B4E8-1FA55DD63089}" presName="spaceBetweenRectangles" presStyleCnt="0"/>
      <dgm:spPr/>
    </dgm:pt>
    <dgm:pt modelId="{4871BE07-CE5D-8349-BE9C-6314FF81D07A}" type="pres">
      <dgm:prSet presAssocID="{4E56EFE1-CF90-420F-B466-3BBB3F71B480}" presName="parentLin" presStyleCnt="0"/>
      <dgm:spPr/>
    </dgm:pt>
    <dgm:pt modelId="{CCCAD2E3-3069-E54B-8504-04233611EAC5}" type="pres">
      <dgm:prSet presAssocID="{4E56EFE1-CF90-420F-B466-3BBB3F71B480}" presName="parentLeftMargin" presStyleLbl="node1" presStyleIdx="0" presStyleCnt="2"/>
      <dgm:spPr/>
    </dgm:pt>
    <dgm:pt modelId="{18ED90E4-421C-2040-90E6-5C80652B4DB2}" type="pres">
      <dgm:prSet presAssocID="{4E56EFE1-CF90-420F-B466-3BBB3F71B480}" presName="parentText" presStyleLbl="node1" presStyleIdx="1" presStyleCnt="2">
        <dgm:presLayoutVars>
          <dgm:chMax val="0"/>
          <dgm:bulletEnabled val="1"/>
        </dgm:presLayoutVars>
      </dgm:prSet>
      <dgm:spPr/>
    </dgm:pt>
    <dgm:pt modelId="{AAA6F117-F690-374F-A921-F30FDE50DA3C}" type="pres">
      <dgm:prSet presAssocID="{4E56EFE1-CF90-420F-B466-3BBB3F71B480}" presName="negativeSpace" presStyleCnt="0"/>
      <dgm:spPr/>
    </dgm:pt>
    <dgm:pt modelId="{B4AE757F-EB7B-8143-99CC-9551ADFE0EEC}" type="pres">
      <dgm:prSet presAssocID="{4E56EFE1-CF90-420F-B466-3BBB3F71B480}" presName="childText" presStyleLbl="conFgAcc1" presStyleIdx="1" presStyleCnt="2">
        <dgm:presLayoutVars>
          <dgm:bulletEnabled val="1"/>
        </dgm:presLayoutVars>
      </dgm:prSet>
      <dgm:spPr>
        <a:ln>
          <a:solidFill>
            <a:srgbClr val="0070C0"/>
          </a:solidFill>
        </a:ln>
      </dgm:spPr>
    </dgm:pt>
  </dgm:ptLst>
  <dgm:cxnLst>
    <dgm:cxn modelId="{E8FDD20A-CA63-F942-88D5-763456337883}" type="presOf" srcId="{4E56EFE1-CF90-420F-B466-3BBB3F71B480}" destId="{18ED90E4-421C-2040-90E6-5C80652B4DB2}" srcOrd="1" destOrd="0" presId="urn:microsoft.com/office/officeart/2005/8/layout/list1"/>
    <dgm:cxn modelId="{E31EA95D-2C9E-4298-BEB3-65EACB9CD1B3}" srcId="{BCFC814A-CC96-45A0-8FB5-07B45276B6EC}" destId="{4E56EFE1-CF90-420F-B466-3BBB3F71B480}" srcOrd="1" destOrd="0" parTransId="{7A57B561-6E12-4854-A53A-8DD0E9C85C56}" sibTransId="{F81830E5-A0FE-4E49-8478-8D01FC021963}"/>
    <dgm:cxn modelId="{565A344F-5366-8A4E-8D58-DC340F792EF1}" type="presOf" srcId="{A3C5C10A-46D5-4B4A-BCBC-328E6C8DD515}" destId="{4BB90BAC-D4FD-8543-890F-64E7A9D087B5}" srcOrd="1" destOrd="0" presId="urn:microsoft.com/office/officeart/2005/8/layout/list1"/>
    <dgm:cxn modelId="{FBBDBB50-AB44-1644-A263-7671D1DEE5C3}" type="presOf" srcId="{A3C5C10A-46D5-4B4A-BCBC-328E6C8DD515}" destId="{136C4088-7FBA-5F45-BA5A-D3999A6A695A}" srcOrd="0" destOrd="0" presId="urn:microsoft.com/office/officeart/2005/8/layout/list1"/>
    <dgm:cxn modelId="{27DDC4AC-BE66-4BB6-B07E-8C0F029FE478}" srcId="{BCFC814A-CC96-45A0-8FB5-07B45276B6EC}" destId="{A3C5C10A-46D5-4B4A-BCBC-328E6C8DD515}" srcOrd="0" destOrd="0" parTransId="{C7AB08B6-51FC-434E-9F9E-7A5CE7E5B0C5}" sibTransId="{7743E9F0-43AA-4A38-B4E8-1FA55DD63089}"/>
    <dgm:cxn modelId="{E5CD9ABE-6F84-4149-B46F-6E1B784E0051}" type="presOf" srcId="{4E56EFE1-CF90-420F-B466-3BBB3F71B480}" destId="{CCCAD2E3-3069-E54B-8504-04233611EAC5}" srcOrd="0" destOrd="0" presId="urn:microsoft.com/office/officeart/2005/8/layout/list1"/>
    <dgm:cxn modelId="{F1EE99CE-CC82-4945-A092-592AAD95EA2B}" type="presOf" srcId="{BCFC814A-CC96-45A0-8FB5-07B45276B6EC}" destId="{5B197AF0-91E6-E04A-9B28-7059F0BE4F2F}" srcOrd="0" destOrd="0" presId="urn:microsoft.com/office/officeart/2005/8/layout/list1"/>
    <dgm:cxn modelId="{03B04568-875C-1948-B8E1-6EAD2B8FCF44}" type="presParOf" srcId="{5B197AF0-91E6-E04A-9B28-7059F0BE4F2F}" destId="{18FA8EAD-EF16-B640-B330-17D623F46004}" srcOrd="0" destOrd="0" presId="urn:microsoft.com/office/officeart/2005/8/layout/list1"/>
    <dgm:cxn modelId="{5456FD45-4C1D-2E48-88FA-AE0488D3FDF5}" type="presParOf" srcId="{18FA8EAD-EF16-B640-B330-17D623F46004}" destId="{136C4088-7FBA-5F45-BA5A-D3999A6A695A}" srcOrd="0" destOrd="0" presId="urn:microsoft.com/office/officeart/2005/8/layout/list1"/>
    <dgm:cxn modelId="{681B6BAF-89EF-E74F-ACC0-35AA4B916E71}" type="presParOf" srcId="{18FA8EAD-EF16-B640-B330-17D623F46004}" destId="{4BB90BAC-D4FD-8543-890F-64E7A9D087B5}" srcOrd="1" destOrd="0" presId="urn:microsoft.com/office/officeart/2005/8/layout/list1"/>
    <dgm:cxn modelId="{22D9F430-C4D7-9D45-A943-CC7C31BAF648}" type="presParOf" srcId="{5B197AF0-91E6-E04A-9B28-7059F0BE4F2F}" destId="{68FBDE5D-0EA8-AF43-B505-F81E95F9D19F}" srcOrd="1" destOrd="0" presId="urn:microsoft.com/office/officeart/2005/8/layout/list1"/>
    <dgm:cxn modelId="{B2AE4D3C-21F0-EE4F-94B5-D6CA480967BE}" type="presParOf" srcId="{5B197AF0-91E6-E04A-9B28-7059F0BE4F2F}" destId="{E199C1EB-1E35-7D44-BB14-5FC1A7BB4C6B}" srcOrd="2" destOrd="0" presId="urn:microsoft.com/office/officeart/2005/8/layout/list1"/>
    <dgm:cxn modelId="{77FA1A1B-0951-CC45-9294-788F3BFC3998}" type="presParOf" srcId="{5B197AF0-91E6-E04A-9B28-7059F0BE4F2F}" destId="{3D7F98A9-03C4-5F4C-85E9-22F5F35B5AF7}" srcOrd="3" destOrd="0" presId="urn:microsoft.com/office/officeart/2005/8/layout/list1"/>
    <dgm:cxn modelId="{93900937-FE0F-E341-AD46-1D1EE3337844}" type="presParOf" srcId="{5B197AF0-91E6-E04A-9B28-7059F0BE4F2F}" destId="{4871BE07-CE5D-8349-BE9C-6314FF81D07A}" srcOrd="4" destOrd="0" presId="urn:microsoft.com/office/officeart/2005/8/layout/list1"/>
    <dgm:cxn modelId="{8B0E345E-4407-C940-9F38-DDBED2425741}" type="presParOf" srcId="{4871BE07-CE5D-8349-BE9C-6314FF81D07A}" destId="{CCCAD2E3-3069-E54B-8504-04233611EAC5}" srcOrd="0" destOrd="0" presId="urn:microsoft.com/office/officeart/2005/8/layout/list1"/>
    <dgm:cxn modelId="{B302D2CC-E565-394D-A067-A05E7ED5F234}" type="presParOf" srcId="{4871BE07-CE5D-8349-BE9C-6314FF81D07A}" destId="{18ED90E4-421C-2040-90E6-5C80652B4DB2}" srcOrd="1" destOrd="0" presId="urn:microsoft.com/office/officeart/2005/8/layout/list1"/>
    <dgm:cxn modelId="{6D8EA099-2114-2D41-A789-252F0EDA90B5}" type="presParOf" srcId="{5B197AF0-91E6-E04A-9B28-7059F0BE4F2F}" destId="{AAA6F117-F690-374F-A921-F30FDE50DA3C}" srcOrd="5" destOrd="0" presId="urn:microsoft.com/office/officeart/2005/8/layout/list1"/>
    <dgm:cxn modelId="{36312341-290E-9C49-B899-B09EFB21255A}" type="presParOf" srcId="{5B197AF0-91E6-E04A-9B28-7059F0BE4F2F}" destId="{B4AE757F-EB7B-8143-99CC-9551ADFE0E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8B012-D35F-FA41-AC43-DC7686CD2DB1}"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A20C9090-909E-FC4F-A7CE-CF27BABD1EEC}">
      <dgm:prSet phldrT="[Text]" custT="1"/>
      <dgm:spPr/>
      <dgm:t>
        <a:bodyPr/>
        <a:lstStyle/>
        <a:p>
          <a:r>
            <a:rPr lang="en-US" sz="2800" dirty="0">
              <a:solidFill>
                <a:schemeClr val="tx1"/>
              </a:solidFill>
              <a:latin typeface="Times New Roman" panose="02020603050405020304" pitchFamily="18" charset="0"/>
              <a:cs typeface="Times New Roman" panose="02020603050405020304" pitchFamily="18" charset="0"/>
            </a:rPr>
            <a:t>Hung </a:t>
          </a:r>
          <a:r>
            <a:rPr lang="en-US" sz="2800" dirty="0" err="1">
              <a:solidFill>
                <a:schemeClr val="tx1"/>
              </a:solidFill>
              <a:latin typeface="Times New Roman" panose="02020603050405020304" pitchFamily="18" charset="0"/>
              <a:cs typeface="Times New Roman" panose="02020603050405020304" pitchFamily="18" charset="0"/>
            </a:rPr>
            <a:t>hăng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thôi</a:t>
          </a:r>
          <a:r>
            <a:rPr lang="en-US" sz="2800" dirty="0">
              <a:solidFill>
                <a:schemeClr val="tx1"/>
              </a:solidFill>
              <a:latin typeface="Times New Roman" panose="02020603050405020304" pitchFamily="18" charset="0"/>
              <a:cs typeface="Times New Roman" panose="02020603050405020304" pitchFamily="18" charset="0"/>
            </a:rPr>
            <a:t>.</a:t>
          </a:r>
        </a:p>
      </dgm:t>
    </dgm:pt>
    <dgm:pt modelId="{A3226FCB-151E-F142-826F-8B1FF43702F4}" type="parTrans" cxnId="{1B90AA86-F54C-774B-A442-8AE5105A8FD5}">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628F0B22-DA67-2842-B3A4-8C0DF8DDD8EE}" type="sibTrans" cxnId="{1B90AA86-F54C-774B-A442-8AE5105A8FD5}">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D70D2E8B-B077-084C-BE47-56DBB5B59206}">
      <dgm:prSet phldrT="[Text]" custT="1"/>
      <dgm:spPr/>
      <dgm:t>
        <a:bodyPr/>
        <a:lstStyle/>
        <a:p>
          <a:r>
            <a:rPr lang="en-US" sz="2800" dirty="0" err="1">
              <a:solidFill>
                <a:schemeClr val="tx1"/>
              </a:solidFill>
              <a:latin typeface="Times New Roman" panose="02020603050405020304" pitchFamily="18" charset="0"/>
              <a:cs typeface="Times New Roman" panose="02020603050405020304" pitchFamily="18" charset="0"/>
            </a:rPr>
            <a:t>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thói</a:t>
          </a:r>
          <a:r>
            <a:rPr lang="en-US" sz="2800" dirty="0">
              <a:solidFill>
                <a:schemeClr val="tx1"/>
              </a:solidFill>
              <a:latin typeface="Times New Roman" panose="02020603050405020304" pitchFamily="18" charset="0"/>
              <a:cs typeface="Times New Roman" panose="02020603050405020304" pitchFamily="18" charset="0"/>
            </a:rPr>
            <a:t> hung </a:t>
          </a:r>
          <a:r>
            <a:rPr lang="en-US" sz="2800" dirty="0" err="1">
              <a:solidFill>
                <a:schemeClr val="tx1"/>
              </a:solidFill>
              <a:latin typeface="Times New Roman" panose="02020603050405020304" pitchFamily="18" charset="0"/>
              <a:cs typeface="Times New Roman" panose="02020603050405020304" pitchFamily="18" charset="0"/>
            </a:rPr>
            <a:t>hăng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muộn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đấy</a:t>
          </a:r>
          <a:r>
            <a:rPr lang="en-US" sz="2800" dirty="0">
              <a:solidFill>
                <a:schemeClr val="tx1"/>
              </a:solidFill>
              <a:latin typeface="Times New Roman" panose="02020603050405020304" pitchFamily="18" charset="0"/>
              <a:cs typeface="Times New Roman" panose="02020603050405020304" pitchFamily="18" charset="0"/>
            </a:rPr>
            <a:t>.</a:t>
          </a:r>
        </a:p>
      </dgm:t>
    </dgm:pt>
    <dgm:pt modelId="{03900BC1-6678-AF40-A8DF-7AE6E3593540}" type="parTrans" cxnId="{F8844693-1E74-8F46-801F-717964B4AFE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28831452-DBFC-9244-A1DC-D88328F16639}" type="sibTrans" cxnId="{F8844693-1E74-8F46-801F-717964B4AFE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9D3A0980-6C82-3A46-805A-27BE0A9A3056}">
      <dgm:prSet phldrT="[Text]" custT="1"/>
      <dgm:spPr/>
      <dgm:t>
        <a:bodyPr/>
        <a:lstStyle/>
        <a:p>
          <a:pPr>
            <a:buFont typeface="Symbol" pitchFamily="2" charset="2"/>
            <a:buChar char=""/>
          </a:pPr>
          <a:r>
            <a:rPr lang="x-none" sz="2800" dirty="0">
              <a:solidFill>
                <a:schemeClr val="tx1"/>
              </a:solidFill>
              <a:latin typeface="Times New Roman" panose="02020603050405020304" pitchFamily="18" charset="0"/>
              <a:cs typeface="Times New Roman" panose="02020603050405020304" pitchFamily="18" charset="0"/>
            </a:rPr>
            <a:t>Bài học về cách ứng xử, sống khiêm tốn, biết tôn trọng người khác.</a:t>
          </a:r>
          <a:endParaRPr lang="en-US" sz="2800" dirty="0">
            <a:solidFill>
              <a:schemeClr val="tx1"/>
            </a:solidFill>
            <a:latin typeface="Times New Roman" panose="02020603050405020304" pitchFamily="18" charset="0"/>
            <a:cs typeface="Times New Roman" panose="02020603050405020304" pitchFamily="18" charset="0"/>
          </a:endParaRPr>
        </a:p>
      </dgm:t>
    </dgm:pt>
    <dgm:pt modelId="{A20CB4C9-7AB3-3440-842B-DB3FA7CBC262}" type="parTrans" cxnId="{C21F3BC7-2916-0B40-89BD-4C93DE997CBC}">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C434C052-A2E5-F244-B3AC-71083314020E}" type="sibTrans" cxnId="{C21F3BC7-2916-0B40-89BD-4C93DE997CBC}">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13F140C1-9DE7-7047-8BA1-EE1CE5FD5586}">
      <dgm:prSet phldrT="[Text]" custT="1"/>
      <dgm:spPr/>
      <dgm:t>
        <a:bodyPr/>
        <a:lstStyle/>
        <a:p>
          <a:r>
            <a:rPr lang="x-none" sz="2800">
              <a:solidFill>
                <a:schemeClr val="tx1"/>
              </a:solidFill>
              <a:latin typeface="Times New Roman" panose="02020603050405020304" pitchFamily="18" charset="0"/>
              <a:cs typeface="Times New Roman" panose="02020603050405020304" pitchFamily="18" charset="0"/>
            </a:rPr>
            <a:t>Bài học về tình thân ái, chan hòa</a:t>
          </a:r>
          <a:endParaRPr lang="en-US" sz="2800" dirty="0">
            <a:solidFill>
              <a:schemeClr val="tx1"/>
            </a:solidFill>
            <a:latin typeface="Times New Roman" panose="02020603050405020304" pitchFamily="18" charset="0"/>
            <a:cs typeface="Times New Roman" panose="02020603050405020304" pitchFamily="18" charset="0"/>
          </a:endParaRPr>
        </a:p>
      </dgm:t>
    </dgm:pt>
    <dgm:pt modelId="{6ACF787E-BBAC-DE40-A07F-14B07721EEB5}" type="parTrans" cxnId="{F062BB16-8D64-3842-8A12-01F37F48FD5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4DE0D99A-71A0-D64E-98ED-C243FB065AC6}" type="sibTrans" cxnId="{F062BB16-8D64-3842-8A12-01F37F48FD5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3FE96164-5917-D04C-985E-1FAD47531B6F}" type="pres">
      <dgm:prSet presAssocID="{D668B012-D35F-FA41-AC43-DC7686CD2DB1}" presName="Name0" presStyleCnt="0">
        <dgm:presLayoutVars>
          <dgm:chMax val="7"/>
          <dgm:chPref val="7"/>
          <dgm:dir/>
        </dgm:presLayoutVars>
      </dgm:prSet>
      <dgm:spPr/>
    </dgm:pt>
    <dgm:pt modelId="{4745E747-8E3A-9743-84DF-56278B1CFFCA}" type="pres">
      <dgm:prSet presAssocID="{D668B012-D35F-FA41-AC43-DC7686CD2DB1}" presName="Name1" presStyleCnt="0"/>
      <dgm:spPr/>
    </dgm:pt>
    <dgm:pt modelId="{3E72D664-0C6E-FF47-97B0-6317F8010E87}" type="pres">
      <dgm:prSet presAssocID="{D668B012-D35F-FA41-AC43-DC7686CD2DB1}" presName="cycle" presStyleCnt="0"/>
      <dgm:spPr/>
    </dgm:pt>
    <dgm:pt modelId="{E01B9FCC-9239-8144-B22E-98245DC43CFA}" type="pres">
      <dgm:prSet presAssocID="{D668B012-D35F-FA41-AC43-DC7686CD2DB1}" presName="srcNode" presStyleLbl="node1" presStyleIdx="0" presStyleCnt="4"/>
      <dgm:spPr/>
    </dgm:pt>
    <dgm:pt modelId="{B6FA8EF5-A414-F34E-9EB3-281664C1FD10}" type="pres">
      <dgm:prSet presAssocID="{D668B012-D35F-FA41-AC43-DC7686CD2DB1}" presName="conn" presStyleLbl="parChTrans1D2" presStyleIdx="0" presStyleCnt="1"/>
      <dgm:spPr/>
    </dgm:pt>
    <dgm:pt modelId="{16CDFD1A-D28A-EA42-AA73-3D77DB346637}" type="pres">
      <dgm:prSet presAssocID="{D668B012-D35F-FA41-AC43-DC7686CD2DB1}" presName="extraNode" presStyleLbl="node1" presStyleIdx="0" presStyleCnt="4"/>
      <dgm:spPr/>
    </dgm:pt>
    <dgm:pt modelId="{9EA6E2BF-01D8-4641-B083-C4DCD074E6EE}" type="pres">
      <dgm:prSet presAssocID="{D668B012-D35F-FA41-AC43-DC7686CD2DB1}" presName="dstNode" presStyleLbl="node1" presStyleIdx="0" presStyleCnt="4"/>
      <dgm:spPr/>
    </dgm:pt>
    <dgm:pt modelId="{3D45C3BC-6852-4549-8B71-0284AA80E27B}" type="pres">
      <dgm:prSet presAssocID="{A20C9090-909E-FC4F-A7CE-CF27BABD1EEC}" presName="text_1" presStyleLbl="node1" presStyleIdx="0" presStyleCnt="4" custScaleY="147837">
        <dgm:presLayoutVars>
          <dgm:bulletEnabled val="1"/>
        </dgm:presLayoutVars>
      </dgm:prSet>
      <dgm:spPr/>
    </dgm:pt>
    <dgm:pt modelId="{75022447-D85A-5746-A9DF-6EBF9EB3CF45}" type="pres">
      <dgm:prSet presAssocID="{A20C9090-909E-FC4F-A7CE-CF27BABD1EEC}" presName="accent_1" presStyleCnt="0"/>
      <dgm:spPr/>
    </dgm:pt>
    <dgm:pt modelId="{D1E54A05-B8F9-154C-8019-0F78E5FF2371}" type="pres">
      <dgm:prSet presAssocID="{A20C9090-909E-FC4F-A7CE-CF27BABD1EEC}" presName="accentRepeatNode" presStyleLbl="solidFgAcc1" presStyleIdx="0" presStyleCnt="4"/>
      <dgm:spPr/>
    </dgm:pt>
    <dgm:pt modelId="{85EDA087-C767-4345-9258-296763EE60FF}" type="pres">
      <dgm:prSet presAssocID="{D70D2E8B-B077-084C-BE47-56DBB5B59206}" presName="text_2" presStyleLbl="node1" presStyleIdx="1" presStyleCnt="4" custScaleY="115123">
        <dgm:presLayoutVars>
          <dgm:bulletEnabled val="1"/>
        </dgm:presLayoutVars>
      </dgm:prSet>
      <dgm:spPr/>
    </dgm:pt>
    <dgm:pt modelId="{CD530D23-2545-E14E-A076-3B7B076FB11F}" type="pres">
      <dgm:prSet presAssocID="{D70D2E8B-B077-084C-BE47-56DBB5B59206}" presName="accent_2" presStyleCnt="0"/>
      <dgm:spPr/>
    </dgm:pt>
    <dgm:pt modelId="{F03C4417-EB72-3B4E-857B-B283226AABA1}" type="pres">
      <dgm:prSet presAssocID="{D70D2E8B-B077-084C-BE47-56DBB5B59206}" presName="accentRepeatNode" presStyleLbl="solidFgAcc1" presStyleIdx="1" presStyleCnt="4"/>
      <dgm:spPr/>
    </dgm:pt>
    <dgm:pt modelId="{B01406A3-7CC0-4742-AF30-DB6AB95412FE}" type="pres">
      <dgm:prSet presAssocID="{9D3A0980-6C82-3A46-805A-27BE0A9A3056}" presName="text_3" presStyleLbl="node1" presStyleIdx="2" presStyleCnt="4" custScaleY="115123">
        <dgm:presLayoutVars>
          <dgm:bulletEnabled val="1"/>
        </dgm:presLayoutVars>
      </dgm:prSet>
      <dgm:spPr/>
    </dgm:pt>
    <dgm:pt modelId="{82BDA46B-1C02-AC47-8931-6883E541D7C7}" type="pres">
      <dgm:prSet presAssocID="{9D3A0980-6C82-3A46-805A-27BE0A9A3056}" presName="accent_3" presStyleCnt="0"/>
      <dgm:spPr/>
    </dgm:pt>
    <dgm:pt modelId="{B2A22C97-044F-C54F-9345-DC450F370C23}" type="pres">
      <dgm:prSet presAssocID="{9D3A0980-6C82-3A46-805A-27BE0A9A3056}" presName="accentRepeatNode" presStyleLbl="solidFgAcc1" presStyleIdx="2" presStyleCnt="4"/>
      <dgm:spPr/>
    </dgm:pt>
    <dgm:pt modelId="{5B5721FF-9703-9141-A4D8-9559B473A462}" type="pres">
      <dgm:prSet presAssocID="{13F140C1-9DE7-7047-8BA1-EE1CE5FD5586}" presName="text_4" presStyleLbl="node1" presStyleIdx="3" presStyleCnt="4">
        <dgm:presLayoutVars>
          <dgm:bulletEnabled val="1"/>
        </dgm:presLayoutVars>
      </dgm:prSet>
      <dgm:spPr/>
    </dgm:pt>
    <dgm:pt modelId="{2C3A1E4A-8EEC-0649-9417-1370B314F51E}" type="pres">
      <dgm:prSet presAssocID="{13F140C1-9DE7-7047-8BA1-EE1CE5FD5586}" presName="accent_4" presStyleCnt="0"/>
      <dgm:spPr/>
    </dgm:pt>
    <dgm:pt modelId="{9EA99C93-F9AC-294B-947B-1712C1475BC5}" type="pres">
      <dgm:prSet presAssocID="{13F140C1-9DE7-7047-8BA1-EE1CE5FD5586}" presName="accentRepeatNode" presStyleLbl="solidFgAcc1" presStyleIdx="3" presStyleCnt="4"/>
      <dgm:spPr/>
    </dgm:pt>
  </dgm:ptLst>
  <dgm:cxnLst>
    <dgm:cxn modelId="{D0092C10-18D6-9240-B48A-FCE66759C462}" type="presOf" srcId="{13F140C1-9DE7-7047-8BA1-EE1CE5FD5586}" destId="{5B5721FF-9703-9141-A4D8-9559B473A462}" srcOrd="0" destOrd="0" presId="urn:microsoft.com/office/officeart/2008/layout/VerticalCurvedList"/>
    <dgm:cxn modelId="{F062BB16-8D64-3842-8A12-01F37F48FD50}" srcId="{D668B012-D35F-FA41-AC43-DC7686CD2DB1}" destId="{13F140C1-9DE7-7047-8BA1-EE1CE5FD5586}" srcOrd="3" destOrd="0" parTransId="{6ACF787E-BBAC-DE40-A07F-14B07721EEB5}" sibTransId="{4DE0D99A-71A0-D64E-98ED-C243FB065AC6}"/>
    <dgm:cxn modelId="{CFB5FB38-8AF8-2B42-A860-76181B901B4C}" type="presOf" srcId="{9D3A0980-6C82-3A46-805A-27BE0A9A3056}" destId="{B01406A3-7CC0-4742-AF30-DB6AB95412FE}" srcOrd="0" destOrd="0" presId="urn:microsoft.com/office/officeart/2008/layout/VerticalCurvedList"/>
    <dgm:cxn modelId="{35E70867-8070-E446-AD35-7D7B2FC59F0D}" type="presOf" srcId="{D668B012-D35F-FA41-AC43-DC7686CD2DB1}" destId="{3FE96164-5917-D04C-985E-1FAD47531B6F}" srcOrd="0" destOrd="0" presId="urn:microsoft.com/office/officeart/2008/layout/VerticalCurvedList"/>
    <dgm:cxn modelId="{4706464A-5B8A-9C4C-9E8A-60D57FEA74E1}" type="presOf" srcId="{628F0B22-DA67-2842-B3A4-8C0DF8DDD8EE}" destId="{B6FA8EF5-A414-F34E-9EB3-281664C1FD10}" srcOrd="0" destOrd="0" presId="urn:microsoft.com/office/officeart/2008/layout/VerticalCurvedList"/>
    <dgm:cxn modelId="{872EDC4B-D42D-A54E-84EB-49E4A3CB1ED9}" type="presOf" srcId="{A20C9090-909E-FC4F-A7CE-CF27BABD1EEC}" destId="{3D45C3BC-6852-4549-8B71-0284AA80E27B}" srcOrd="0" destOrd="0" presId="urn:microsoft.com/office/officeart/2008/layout/VerticalCurvedList"/>
    <dgm:cxn modelId="{70A05F79-36C8-7049-9C92-1FC64AE6BC18}" type="presOf" srcId="{D70D2E8B-B077-084C-BE47-56DBB5B59206}" destId="{85EDA087-C767-4345-9258-296763EE60FF}" srcOrd="0" destOrd="0" presId="urn:microsoft.com/office/officeart/2008/layout/VerticalCurvedList"/>
    <dgm:cxn modelId="{1B90AA86-F54C-774B-A442-8AE5105A8FD5}" srcId="{D668B012-D35F-FA41-AC43-DC7686CD2DB1}" destId="{A20C9090-909E-FC4F-A7CE-CF27BABD1EEC}" srcOrd="0" destOrd="0" parTransId="{A3226FCB-151E-F142-826F-8B1FF43702F4}" sibTransId="{628F0B22-DA67-2842-B3A4-8C0DF8DDD8EE}"/>
    <dgm:cxn modelId="{F8844693-1E74-8F46-801F-717964B4AFE7}" srcId="{D668B012-D35F-FA41-AC43-DC7686CD2DB1}" destId="{D70D2E8B-B077-084C-BE47-56DBB5B59206}" srcOrd="1" destOrd="0" parTransId="{03900BC1-6678-AF40-A8DF-7AE6E3593540}" sibTransId="{28831452-DBFC-9244-A1DC-D88328F16639}"/>
    <dgm:cxn modelId="{C21F3BC7-2916-0B40-89BD-4C93DE997CBC}" srcId="{D668B012-D35F-FA41-AC43-DC7686CD2DB1}" destId="{9D3A0980-6C82-3A46-805A-27BE0A9A3056}" srcOrd="2" destOrd="0" parTransId="{A20CB4C9-7AB3-3440-842B-DB3FA7CBC262}" sibTransId="{C434C052-A2E5-F244-B3AC-71083314020E}"/>
    <dgm:cxn modelId="{5777AA92-83FD-0A4E-B6E0-A5317D13C0BC}" type="presParOf" srcId="{3FE96164-5917-D04C-985E-1FAD47531B6F}" destId="{4745E747-8E3A-9743-84DF-56278B1CFFCA}" srcOrd="0" destOrd="0" presId="urn:microsoft.com/office/officeart/2008/layout/VerticalCurvedList"/>
    <dgm:cxn modelId="{9671E7E2-7670-424F-B313-27963F0E1C1B}" type="presParOf" srcId="{4745E747-8E3A-9743-84DF-56278B1CFFCA}" destId="{3E72D664-0C6E-FF47-97B0-6317F8010E87}" srcOrd="0" destOrd="0" presId="urn:microsoft.com/office/officeart/2008/layout/VerticalCurvedList"/>
    <dgm:cxn modelId="{1B1B6B2C-182B-5947-BB4B-7AC19368DC71}" type="presParOf" srcId="{3E72D664-0C6E-FF47-97B0-6317F8010E87}" destId="{E01B9FCC-9239-8144-B22E-98245DC43CFA}" srcOrd="0" destOrd="0" presId="urn:microsoft.com/office/officeart/2008/layout/VerticalCurvedList"/>
    <dgm:cxn modelId="{82CA4027-897F-B04A-BA7B-C2B43E529169}" type="presParOf" srcId="{3E72D664-0C6E-FF47-97B0-6317F8010E87}" destId="{B6FA8EF5-A414-F34E-9EB3-281664C1FD10}" srcOrd="1" destOrd="0" presId="urn:microsoft.com/office/officeart/2008/layout/VerticalCurvedList"/>
    <dgm:cxn modelId="{DD17B0A8-B38F-AE49-8731-10B8374DF22B}" type="presParOf" srcId="{3E72D664-0C6E-FF47-97B0-6317F8010E87}" destId="{16CDFD1A-D28A-EA42-AA73-3D77DB346637}" srcOrd="2" destOrd="0" presId="urn:microsoft.com/office/officeart/2008/layout/VerticalCurvedList"/>
    <dgm:cxn modelId="{8507862E-249A-4F46-A5A9-C8F42BF80C44}" type="presParOf" srcId="{3E72D664-0C6E-FF47-97B0-6317F8010E87}" destId="{9EA6E2BF-01D8-4641-B083-C4DCD074E6EE}" srcOrd="3" destOrd="0" presId="urn:microsoft.com/office/officeart/2008/layout/VerticalCurvedList"/>
    <dgm:cxn modelId="{2079805D-28C0-AA4D-B524-62A8DAF2E48E}" type="presParOf" srcId="{4745E747-8E3A-9743-84DF-56278B1CFFCA}" destId="{3D45C3BC-6852-4549-8B71-0284AA80E27B}" srcOrd="1" destOrd="0" presId="urn:microsoft.com/office/officeart/2008/layout/VerticalCurvedList"/>
    <dgm:cxn modelId="{797B773D-3E1D-3447-B4FD-FC1FF72B3CF0}" type="presParOf" srcId="{4745E747-8E3A-9743-84DF-56278B1CFFCA}" destId="{75022447-D85A-5746-A9DF-6EBF9EB3CF45}" srcOrd="2" destOrd="0" presId="urn:microsoft.com/office/officeart/2008/layout/VerticalCurvedList"/>
    <dgm:cxn modelId="{A12CB5E6-7E9E-B34B-9CBD-5315F715F396}" type="presParOf" srcId="{75022447-D85A-5746-A9DF-6EBF9EB3CF45}" destId="{D1E54A05-B8F9-154C-8019-0F78E5FF2371}" srcOrd="0" destOrd="0" presId="urn:microsoft.com/office/officeart/2008/layout/VerticalCurvedList"/>
    <dgm:cxn modelId="{B80FFBA6-F7AE-3B47-9610-28768A703518}" type="presParOf" srcId="{4745E747-8E3A-9743-84DF-56278B1CFFCA}" destId="{85EDA087-C767-4345-9258-296763EE60FF}" srcOrd="3" destOrd="0" presId="urn:microsoft.com/office/officeart/2008/layout/VerticalCurvedList"/>
    <dgm:cxn modelId="{3E60B529-B708-2E42-A67C-A86656141EB1}" type="presParOf" srcId="{4745E747-8E3A-9743-84DF-56278B1CFFCA}" destId="{CD530D23-2545-E14E-A076-3B7B076FB11F}" srcOrd="4" destOrd="0" presId="urn:microsoft.com/office/officeart/2008/layout/VerticalCurvedList"/>
    <dgm:cxn modelId="{6DBA2777-D906-254F-8ABB-07E20CF81D0C}" type="presParOf" srcId="{CD530D23-2545-E14E-A076-3B7B076FB11F}" destId="{F03C4417-EB72-3B4E-857B-B283226AABA1}" srcOrd="0" destOrd="0" presId="urn:microsoft.com/office/officeart/2008/layout/VerticalCurvedList"/>
    <dgm:cxn modelId="{E384E95B-C755-F042-A135-63E906FFA1E3}" type="presParOf" srcId="{4745E747-8E3A-9743-84DF-56278B1CFFCA}" destId="{B01406A3-7CC0-4742-AF30-DB6AB95412FE}" srcOrd="5" destOrd="0" presId="urn:microsoft.com/office/officeart/2008/layout/VerticalCurvedList"/>
    <dgm:cxn modelId="{DB0C677B-D13B-1040-B5C8-AD4A2D0AE30E}" type="presParOf" srcId="{4745E747-8E3A-9743-84DF-56278B1CFFCA}" destId="{82BDA46B-1C02-AC47-8931-6883E541D7C7}" srcOrd="6" destOrd="0" presId="urn:microsoft.com/office/officeart/2008/layout/VerticalCurvedList"/>
    <dgm:cxn modelId="{A2FF2351-D366-C343-B3B8-8957BAD142FF}" type="presParOf" srcId="{82BDA46B-1C02-AC47-8931-6883E541D7C7}" destId="{B2A22C97-044F-C54F-9345-DC450F370C23}" srcOrd="0" destOrd="0" presId="urn:microsoft.com/office/officeart/2008/layout/VerticalCurvedList"/>
    <dgm:cxn modelId="{6F4B4472-542F-0243-8AFF-7C734BFFFEBF}" type="presParOf" srcId="{4745E747-8E3A-9743-84DF-56278B1CFFCA}" destId="{5B5721FF-9703-9141-A4D8-9559B473A462}" srcOrd="7" destOrd="0" presId="urn:microsoft.com/office/officeart/2008/layout/VerticalCurvedList"/>
    <dgm:cxn modelId="{FDD0C4DA-2262-484F-B425-82323D465E0C}" type="presParOf" srcId="{4745E747-8E3A-9743-84DF-56278B1CFFCA}" destId="{2C3A1E4A-8EEC-0649-9417-1370B314F51E}" srcOrd="8" destOrd="0" presId="urn:microsoft.com/office/officeart/2008/layout/VerticalCurvedList"/>
    <dgm:cxn modelId="{22E56C32-C4F2-1044-B303-C6862359D291}" type="presParOf" srcId="{2C3A1E4A-8EEC-0649-9417-1370B314F51E}" destId="{9EA99C93-F9AC-294B-947B-1712C1475B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9C1EB-1E35-7D44-BB14-5FC1A7BB4C6B}">
      <dsp:nvSpPr>
        <dsp:cNvPr id="0" name=""/>
        <dsp:cNvSpPr/>
      </dsp:nvSpPr>
      <dsp:spPr>
        <a:xfrm>
          <a:off x="0" y="1115468"/>
          <a:ext cx="5721484" cy="957600"/>
        </a:xfrm>
        <a:prstGeom prst="rect">
          <a:avLst/>
        </a:prstGeom>
        <a:solidFill>
          <a:schemeClr val="lt1">
            <a:alpha val="90000"/>
            <a:hueOff val="0"/>
            <a:satOff val="0"/>
            <a:lumOff val="0"/>
            <a:alphaOff val="0"/>
          </a:schemeClr>
        </a:solidFill>
        <a:ln w="6350" cap="flat" cmpd="sng" algn="ctr">
          <a:solidFill>
            <a:srgbClr val="0070C0"/>
          </a:solidFill>
          <a:prstDash val="solid"/>
          <a:miter lim="800000"/>
        </a:ln>
        <a:effectLst/>
      </dsp:spPr>
      <dsp:style>
        <a:lnRef idx="1">
          <a:scrgbClr r="0" g="0" b="0"/>
        </a:lnRef>
        <a:fillRef idx="1">
          <a:scrgbClr r="0" g="0" b="0"/>
        </a:fillRef>
        <a:effectRef idx="0">
          <a:scrgbClr r="0" g="0" b="0"/>
        </a:effectRef>
        <a:fontRef idx="minor"/>
      </dsp:style>
    </dsp:sp>
    <dsp:sp modelId="{4BB90BAC-D4FD-8543-890F-64E7A9D087B5}">
      <dsp:nvSpPr>
        <dsp:cNvPr id="0" name=""/>
        <dsp:cNvSpPr/>
      </dsp:nvSpPr>
      <dsp:spPr>
        <a:xfrm>
          <a:off x="286074" y="554588"/>
          <a:ext cx="4005038" cy="1121760"/>
        </a:xfrm>
        <a:prstGeom prst="roundRect">
          <a:avLst/>
        </a:prstGeom>
        <a:solidFill>
          <a:schemeClr val="accent3">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381" tIns="0" rIns="151381" bIns="0" numCol="1" spcCol="1270" anchor="ctr" anchorCtr="0">
          <a:noAutofit/>
        </a:bodyPr>
        <a:lstStyle/>
        <a:p>
          <a:pPr marL="0" lvl="0" indent="0" algn="l" defTabSz="1689100">
            <a:lnSpc>
              <a:spcPct val="90000"/>
            </a:lnSpc>
            <a:spcBef>
              <a:spcPct val="0"/>
            </a:spcBef>
            <a:spcAft>
              <a:spcPct val="35000"/>
            </a:spcAft>
            <a:buNone/>
          </a:pPr>
          <a:r>
            <a:rPr lang="en-US" sz="3800" kern="1200" dirty="0" err="1">
              <a:solidFill>
                <a:schemeClr val="tx1"/>
              </a:solidFill>
            </a:rPr>
            <a:t>Người</a:t>
          </a:r>
          <a:r>
            <a:rPr lang="en-US" sz="3800" kern="1200" dirty="0">
              <a:solidFill>
                <a:schemeClr val="tx1"/>
              </a:solidFill>
            </a:rPr>
            <a:t> </a:t>
          </a:r>
          <a:r>
            <a:rPr lang="en-US" sz="3800" kern="1200" dirty="0" err="1">
              <a:solidFill>
                <a:schemeClr val="tx1"/>
              </a:solidFill>
            </a:rPr>
            <a:t>kể</a:t>
          </a:r>
          <a:r>
            <a:rPr lang="en-US" sz="3800" kern="1200" dirty="0">
              <a:solidFill>
                <a:schemeClr val="tx1"/>
              </a:solidFill>
            </a:rPr>
            <a:t> </a:t>
          </a:r>
          <a:r>
            <a:rPr lang="en-US" sz="3800" kern="1200" dirty="0" err="1">
              <a:solidFill>
                <a:schemeClr val="tx1"/>
              </a:solidFill>
            </a:rPr>
            <a:t>chuyện</a:t>
          </a:r>
          <a:r>
            <a:rPr lang="en-US" sz="3800" kern="1200" dirty="0">
              <a:solidFill>
                <a:schemeClr val="tx1"/>
              </a:solidFill>
            </a:rPr>
            <a:t>: </a:t>
          </a:r>
          <a:r>
            <a:rPr lang="en-US" sz="3800" kern="1200" dirty="0" err="1">
              <a:solidFill>
                <a:schemeClr val="tx1"/>
              </a:solidFill>
            </a:rPr>
            <a:t>Dế</a:t>
          </a:r>
          <a:r>
            <a:rPr lang="en-US" sz="3800" kern="1200" dirty="0">
              <a:solidFill>
                <a:schemeClr val="tx1"/>
              </a:solidFill>
            </a:rPr>
            <a:t> </a:t>
          </a:r>
          <a:r>
            <a:rPr lang="en-US" sz="3800" kern="1200" dirty="0" err="1">
              <a:solidFill>
                <a:schemeClr val="tx1"/>
              </a:solidFill>
            </a:rPr>
            <a:t>Mèn</a:t>
          </a:r>
          <a:endParaRPr lang="en-US" sz="3800" kern="1200" dirty="0">
            <a:solidFill>
              <a:schemeClr val="tx1"/>
            </a:solidFill>
          </a:endParaRPr>
        </a:p>
      </dsp:txBody>
      <dsp:txXfrm>
        <a:off x="340834" y="609348"/>
        <a:ext cx="3895518" cy="1012240"/>
      </dsp:txXfrm>
    </dsp:sp>
    <dsp:sp modelId="{B4AE757F-EB7B-8143-99CC-9551ADFE0EEC}">
      <dsp:nvSpPr>
        <dsp:cNvPr id="0" name=""/>
        <dsp:cNvSpPr/>
      </dsp:nvSpPr>
      <dsp:spPr>
        <a:xfrm>
          <a:off x="0" y="2839149"/>
          <a:ext cx="5721484" cy="957600"/>
        </a:xfrm>
        <a:prstGeom prst="rect">
          <a:avLst/>
        </a:prstGeom>
        <a:solidFill>
          <a:schemeClr val="lt1">
            <a:alpha val="90000"/>
            <a:hueOff val="0"/>
            <a:satOff val="0"/>
            <a:lumOff val="0"/>
            <a:alphaOff val="0"/>
          </a:schemeClr>
        </a:solidFill>
        <a:ln w="6350" cap="flat" cmpd="sng" algn="ctr">
          <a:solidFill>
            <a:srgbClr val="0070C0"/>
          </a:solidFill>
          <a:prstDash val="solid"/>
          <a:miter lim="800000"/>
        </a:ln>
        <a:effectLst/>
      </dsp:spPr>
      <dsp:style>
        <a:lnRef idx="1">
          <a:scrgbClr r="0" g="0" b="0"/>
        </a:lnRef>
        <a:fillRef idx="1">
          <a:scrgbClr r="0" g="0" b="0"/>
        </a:fillRef>
        <a:effectRef idx="0">
          <a:scrgbClr r="0" g="0" b="0"/>
        </a:effectRef>
        <a:fontRef idx="minor"/>
      </dsp:style>
    </dsp:sp>
    <dsp:sp modelId="{18ED90E4-421C-2040-90E6-5C80652B4DB2}">
      <dsp:nvSpPr>
        <dsp:cNvPr id="0" name=""/>
        <dsp:cNvSpPr/>
      </dsp:nvSpPr>
      <dsp:spPr>
        <a:xfrm>
          <a:off x="286074" y="2278269"/>
          <a:ext cx="4005038" cy="1121760"/>
        </a:xfrm>
        <a:prstGeom prst="roundRect">
          <a:avLst/>
        </a:prstGeom>
        <a:solidFill>
          <a:schemeClr val="accent3">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381" tIns="0" rIns="151381" bIns="0" numCol="1" spcCol="1270" anchor="ctr" anchorCtr="0">
          <a:noAutofit/>
        </a:bodyPr>
        <a:lstStyle/>
        <a:p>
          <a:pPr marL="0" lvl="0" indent="0" algn="l" defTabSz="1689100">
            <a:lnSpc>
              <a:spcPct val="90000"/>
            </a:lnSpc>
            <a:spcBef>
              <a:spcPct val="0"/>
            </a:spcBef>
            <a:spcAft>
              <a:spcPct val="35000"/>
            </a:spcAft>
            <a:buNone/>
          </a:pPr>
          <a:r>
            <a:rPr lang="en-US" sz="3800" kern="1200">
              <a:solidFill>
                <a:schemeClr val="tx1"/>
              </a:solidFill>
            </a:rPr>
            <a:t>Ngôi kể: ngôi thứ nhất</a:t>
          </a:r>
        </a:p>
      </dsp:txBody>
      <dsp:txXfrm>
        <a:off x="340834" y="2333029"/>
        <a:ext cx="3895518"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A8EF5-A414-F34E-9EB3-281664C1FD1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45C3BC-6852-4549-8B71-0284AA80E27B}">
      <dsp:nvSpPr>
        <dsp:cNvPr id="0" name=""/>
        <dsp:cNvSpPr/>
      </dsp:nvSpPr>
      <dsp:spPr>
        <a:xfrm>
          <a:off x="610504" y="217200"/>
          <a:ext cx="7049048" cy="12323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Hung </a:t>
          </a:r>
          <a:r>
            <a:rPr lang="en-US" sz="2800" kern="1200" dirty="0" err="1">
              <a:solidFill>
                <a:schemeClr val="tx1"/>
              </a:solidFill>
              <a:latin typeface="Times New Roman" panose="02020603050405020304" pitchFamily="18" charset="0"/>
              <a:cs typeface="Times New Roman" panose="02020603050405020304" pitchFamily="18" charset="0"/>
            </a:rPr>
            <a:t>hăng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hống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hách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láo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chỉ</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tổ</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đem</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thân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trả</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nợ</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những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cử</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chỉ</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ngu</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dại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của</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mình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thôi</a:t>
          </a:r>
          <a:r>
            <a:rPr lang="en-US" sz="2800" kern="1200" dirty="0">
              <a:solidFill>
                <a:schemeClr val="tx1"/>
              </a:solidFill>
              <a:latin typeface="Times New Roman" panose="02020603050405020304" pitchFamily="18" charset="0"/>
              <a:cs typeface="Times New Roman" panose="02020603050405020304" pitchFamily="18" charset="0"/>
            </a:rPr>
            <a:t>.</a:t>
          </a:r>
        </a:p>
      </dsp:txBody>
      <dsp:txXfrm>
        <a:off x="610504" y="217200"/>
        <a:ext cx="7049048" cy="1232380"/>
      </dsp:txXfrm>
    </dsp:sp>
    <dsp:sp modelId="{D1E54A05-B8F9-154C-8019-0F78E5FF2371}">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EDA087-C767-4345-9258-296763EE60FF}">
      <dsp:nvSpPr>
        <dsp:cNvPr id="0" name=""/>
        <dsp:cNvSpPr/>
      </dsp:nvSpPr>
      <dsp:spPr>
        <a:xfrm>
          <a:off x="1088431" y="1604182"/>
          <a:ext cx="6571121" cy="959674"/>
        </a:xfrm>
        <a:prstGeom prst="rect">
          <a:avLst/>
        </a:prstGeom>
        <a:solidFill>
          <a:schemeClr val="accent4">
            <a:hueOff val="6276797"/>
            <a:satOff val="0"/>
            <a:lumOff val="86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Ở</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đời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có</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thói</a:t>
          </a:r>
          <a:r>
            <a:rPr lang="en-US" sz="2800" kern="1200" dirty="0">
              <a:solidFill>
                <a:schemeClr val="tx1"/>
              </a:solidFill>
              <a:latin typeface="Times New Roman" panose="02020603050405020304" pitchFamily="18" charset="0"/>
              <a:cs typeface="Times New Roman" panose="02020603050405020304" pitchFamily="18" charset="0"/>
            </a:rPr>
            <a:t> hung </a:t>
          </a:r>
          <a:r>
            <a:rPr lang="en-US" sz="2800" kern="1200" dirty="0" err="1">
              <a:solidFill>
                <a:schemeClr val="tx1"/>
              </a:solidFill>
              <a:latin typeface="Times New Roman" panose="02020603050405020304" pitchFamily="18" charset="0"/>
              <a:cs typeface="Times New Roman" panose="02020603050405020304" pitchFamily="18" charset="0"/>
            </a:rPr>
            <a:t>hăng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bậy</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bạ</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sớm</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muộn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cũng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mang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vạ</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vào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mình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đấy</a:t>
          </a:r>
          <a:r>
            <a:rPr lang="en-US" sz="2800" kern="1200" dirty="0">
              <a:solidFill>
                <a:schemeClr val="tx1"/>
              </a:solidFill>
              <a:latin typeface="Times New Roman" panose="02020603050405020304" pitchFamily="18" charset="0"/>
              <a:cs typeface="Times New Roman" panose="02020603050405020304" pitchFamily="18" charset="0"/>
            </a:rPr>
            <a:t>.</a:t>
          </a:r>
        </a:p>
      </dsp:txBody>
      <dsp:txXfrm>
        <a:off x="1088431" y="1604182"/>
        <a:ext cx="6571121" cy="959674"/>
      </dsp:txXfrm>
    </dsp:sp>
    <dsp:sp modelId="{F03C4417-EB72-3B4E-857B-B283226AABA1}">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4">
              <a:hueOff val="6276797"/>
              <a:satOff val="0"/>
              <a:lumOff val="86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406A3-7CC0-4742-AF30-DB6AB95412FE}">
      <dsp:nvSpPr>
        <dsp:cNvPr id="0" name=""/>
        <dsp:cNvSpPr/>
      </dsp:nvSpPr>
      <dsp:spPr>
        <a:xfrm>
          <a:off x="1088431" y="2854810"/>
          <a:ext cx="6571121" cy="959674"/>
        </a:xfrm>
        <a:prstGeom prst="rect">
          <a:avLst/>
        </a:prstGeom>
        <a:solidFill>
          <a:schemeClr val="accent4">
            <a:hueOff val="12553594"/>
            <a:satOff val="0"/>
            <a:lumOff val="17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Font typeface="Symbol" pitchFamily="2" charset="2"/>
            <a:buNone/>
          </a:pPr>
          <a:r>
            <a:rPr lang="x-none" sz="2800" kern="1200" dirty="0">
              <a:solidFill>
                <a:schemeClr val="tx1"/>
              </a:solidFill>
              <a:latin typeface="Times New Roman" panose="02020603050405020304" pitchFamily="18" charset="0"/>
              <a:cs typeface="Times New Roman" panose="02020603050405020304" pitchFamily="18" charset="0"/>
            </a:rPr>
            <a:t>Bài học về cách ứng xử, sống khiêm tốn, biết tôn trọng người khác.</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1088431" y="2854810"/>
        <a:ext cx="6571121" cy="959674"/>
      </dsp:txXfrm>
    </dsp:sp>
    <dsp:sp modelId="{B2A22C97-044F-C54F-9345-DC450F370C23}">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4">
              <a:hueOff val="12553594"/>
              <a:satOff val="0"/>
              <a:lumOff val="17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721FF-9703-9141-A4D8-9559B473A462}">
      <dsp:nvSpPr>
        <dsp:cNvPr id="0" name=""/>
        <dsp:cNvSpPr/>
      </dsp:nvSpPr>
      <dsp:spPr>
        <a:xfrm>
          <a:off x="610504" y="4168472"/>
          <a:ext cx="7049048" cy="833607"/>
        </a:xfrm>
        <a:prstGeom prst="rect">
          <a:avLst/>
        </a:prstGeom>
        <a:solidFill>
          <a:schemeClr val="accent4">
            <a:hueOff val="18830391"/>
            <a:satOff val="0"/>
            <a:lumOff val="2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x-none" sz="2800" kern="1200">
              <a:solidFill>
                <a:schemeClr val="tx1"/>
              </a:solidFill>
              <a:latin typeface="Times New Roman" panose="02020603050405020304" pitchFamily="18" charset="0"/>
              <a:cs typeface="Times New Roman" panose="02020603050405020304" pitchFamily="18" charset="0"/>
            </a:rPr>
            <a:t>Bài học về tình thân ái, chan hòa</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610504" y="4168472"/>
        <a:ext cx="7049048" cy="833607"/>
      </dsp:txXfrm>
    </dsp:sp>
    <dsp:sp modelId="{9EA99C93-F9AC-294B-947B-1712C1475BC5}">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4">
              <a:hueOff val="18830391"/>
              <a:satOff val="0"/>
              <a:lumOff val="2607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2025/9/10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extLst>
      <p:ext uri="{BB962C8B-B14F-4D97-AF65-F5344CB8AC3E}">
        <p14:creationId xmlns:p14="http://schemas.microsoft.com/office/powerpoint/2010/main" val="17138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306030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7</a:t>
            </a:fld>
            <a:endParaRPr lang="en-US"/>
          </a:p>
        </p:txBody>
      </p:sp>
    </p:spTree>
    <p:extLst>
      <p:ext uri="{BB962C8B-B14F-4D97-AF65-F5344CB8AC3E}">
        <p14:creationId xmlns:p14="http://schemas.microsoft.com/office/powerpoint/2010/main" val="150004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6801751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07378154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01935983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36729" y="6340868"/>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28291004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199"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67901" y="6337836"/>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75000"/>
                    <a:lumOff val="25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71801690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81580145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99812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1856137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1683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327479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77" name="组合 376"/>
          <p:cNvGrpSpPr/>
          <p:nvPr userDrawn="1"/>
        </p:nvGrpSpPr>
        <p:grpSpPr>
          <a:xfrm>
            <a:off x="1" y="4920343"/>
            <a:ext cx="12191999" cy="1937657"/>
            <a:chOff x="1" y="4546271"/>
            <a:chExt cx="12191999" cy="2326243"/>
          </a:xfrm>
          <a:gradFill flip="none" rotWithShape="1">
            <a:gsLst>
              <a:gs pos="0">
                <a:schemeClr val="accent3">
                  <a:lumMod val="60000"/>
                  <a:lumOff val="40000"/>
                </a:schemeClr>
              </a:gs>
              <a:gs pos="100000">
                <a:schemeClr val="accent3">
                  <a:lumMod val="75000"/>
                </a:schemeClr>
              </a:gs>
            </a:gsLst>
            <a:lin ang="5400000" scaled="1"/>
            <a:tileRect/>
          </a:gradFill>
        </p:grpSpPr>
        <p:sp>
          <p:nvSpPr>
            <p:cNvPr id="378" name="任意多边形 377"/>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任意多边形 378"/>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5240363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122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8602014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2025/9/10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281074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2025/9/10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3000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chhay24h.com/de-men-phieu-luu-ky-cuon-sach-cua-tuoi-tho-a481.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scontent.xx.fbcdn.net/v/t1.15752-0/s280x280/202693206_207432537902477_2266693071052359687_n.jpg?_nc_cat=102&amp;ccb=1-3&amp;_nc_sid=aee45a&amp;_nc_ohc=-7yVGxVScsAAX_KhoDQ&amp;_nc_ad=z-m&amp;_nc_cid=0&amp;_nc_ht=scontent.xx&amp;tp=7&amp;oh=ca8d0ead7dbd05cf478fd85410b72bd3&amp;oe=60D39796"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scontent.xx.fbcdn.net/v/t1.15752-0/p206x206/202188716_336628277873639_7630871952293552088_n.jpg?_nc_cat=102&amp;ccb=1-3&amp;_nc_sid=aee45a&amp;_nc_ohc=NVQ76pwK5nMAX_GkY9N&amp;_nc_ad=z-m&amp;_nc_cid=0&amp;_nc_ht=scontent.xx&amp;tp=6&amp;oh=f78ced7761592c6b24f0cb1fdfad051d&amp;oe=60D73AF5"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flower, plant, bouquet&#10;&#10;Description automatically generated">
            <a:extLst>
              <a:ext uri="{FF2B5EF4-FFF2-40B4-BE49-F238E27FC236}">
                <a16:creationId xmlns:a16="http://schemas.microsoft.com/office/drawing/2014/main" id="{12480DA2-96DC-D846-9613-3C24E40FD85A}"/>
              </a:ext>
            </a:extLst>
          </p:cNvPr>
          <p:cNvPicPr>
            <a:picLocks noChangeAspect="1"/>
          </p:cNvPicPr>
          <p:nvPr/>
        </p:nvPicPr>
        <p:blipFill rotWithShape="1">
          <a:blip r:embed="rId2"/>
          <a:srcRect t="21005" b="22746"/>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996B5-F021-A64A-B558-6C7A23C5477F}"/>
              </a:ext>
            </a:extLst>
          </p:cNvPr>
          <p:cNvSpPr txBox="1"/>
          <p:nvPr/>
        </p:nvSpPr>
        <p:spPr>
          <a:xfrm>
            <a:off x="2276475" y="2247900"/>
            <a:ext cx="7581900" cy="25146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vi-VN" sz="8800">
                <a:solidFill>
                  <a:schemeClr val="tx1">
                    <a:lumMod val="75000"/>
                    <a:lumOff val="25000"/>
                  </a:schemeClr>
                </a:solidFill>
                <a:latin typeface="Times New Roman" panose="02020603050405020304" pitchFamily="18" charset="0"/>
                <a:ea typeface="+mj-ea"/>
                <a:cs typeface="Times New Roman" panose="02020603050405020304" pitchFamily="18" charset="0"/>
              </a:rPr>
              <a:t>HĐ MỞ ĐẦU</a:t>
            </a:r>
            <a:endParaRPr lang="en-US" sz="880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639336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err="1">
                <a:solidFill>
                  <a:srgbClr val="0D0D0D"/>
                </a:solidFill>
                <a:latin typeface="Times New Roman" panose="02020603050405020304" pitchFamily="18" charset="0"/>
                <a:ea typeface="MS Mincho"/>
              </a:rPr>
              <a:t>Tác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phẩm</a:t>
            </a:r>
            <a:r>
              <a:rPr lang="en-US" sz="2800" b="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Dế</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mèn</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phiêu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lưu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kí</a:t>
            </a:r>
            <a:endParaRPr lang="en-US" sz="2800" i="1" dirty="0">
              <a:solidFill>
                <a:prstClr val="white"/>
              </a:solidFill>
              <a:latin typeface="Times New Roman" panose="02020603050405020304" pitchFamily="18" charset="0"/>
              <a:ea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9264"/>
            <a:ext cx="362219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3622828" y="2765698"/>
            <a:ext cx="7929154" cy="2991394"/>
          </a:xfrm>
          <a:prstGeom prst="cloudCallout">
            <a:avLst/>
          </a:prstGeom>
          <a:solidFill>
            <a:schemeClr val="bg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a:solidFill>
                  <a:srgbClr val="0D0D0D"/>
                </a:solidFill>
                <a:latin typeface="Times New Roman" panose="02020603050405020304" pitchFamily="18" charset="0"/>
                <a:ea typeface="MS Mincho"/>
              </a:rPr>
              <a:t>Qua </a:t>
            </a:r>
            <a:r>
              <a:rPr lang="en-US" sz="2800" dirty="0" err="1">
                <a:solidFill>
                  <a:srgbClr val="0D0D0D"/>
                </a:solidFill>
                <a:latin typeface="Times New Roman" panose="02020603050405020304" pitchFamily="18" charset="0"/>
                <a:ea typeface="MS Mincho"/>
              </a:rPr>
              <a:t>phần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chuẩn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ở </a:t>
            </a:r>
            <a:r>
              <a:rPr lang="en-US" sz="2800" dirty="0" err="1">
                <a:solidFill>
                  <a:srgbClr val="0D0D0D"/>
                </a:solidFill>
                <a:latin typeface="Times New Roman" panose="02020603050405020304" pitchFamily="18" charset="0"/>
                <a:ea typeface="MS Mincho"/>
              </a:rPr>
              <a:t>nhà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hãy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Dế</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mèn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phiêu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lưu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kí</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được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Tô</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Hoài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nào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loại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truyện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gì</a:t>
            </a:r>
            <a:r>
              <a:rPr lang="en-US" sz="2800"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4921116" y="1234438"/>
            <a:ext cx="6165670" cy="4611190"/>
          </a:xfrm>
          <a:prstGeom prst="roundRect">
            <a:avLst/>
          </a:prstGeom>
          <a:solidFill>
            <a:schemeClr val="accent4">
              <a:lumMod val="20000"/>
              <a:lumOff val="80000"/>
            </a:schemeClr>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ký</a:t>
            </a:r>
            <a:r>
              <a:rPr lang="en-US" sz="2400" dirty="0">
                <a:solidFill>
                  <a:schemeClr val="accent6">
                    <a:lumMod val="50000"/>
                  </a:schemeClr>
                </a:solidFill>
                <a:latin typeface="Times New Roman" panose="02020603050405020304" pitchFamily="18" charset="0"/>
                <a:ea typeface="Times New Roman" panose="02020603050405020304" pitchFamily="18" charset="0"/>
              </a:rPr>
              <a:t>” (1941)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đồng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thoại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lứa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tuổi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thiếu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phẩm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được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dịch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400" dirty="0">
                <a:solidFill>
                  <a:schemeClr val="accent6">
                    <a:lumMod val="50000"/>
                  </a:schemeClr>
                </a:solidFill>
                <a:latin typeface="Times New Roman" panose="02020603050405020304" pitchFamily="18" charset="0"/>
                <a:ea typeface="Times New Roman" panose="02020603050405020304" pitchFamily="18" charset="0"/>
              </a:rPr>
              <a:t> 40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trên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giới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cậu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trải</a:t>
            </a:r>
            <a:r>
              <a:rPr lang="en-US" sz="2400" dirty="0">
                <a:solidFill>
                  <a:schemeClr val="accent6">
                    <a:lumMod val="50000"/>
                  </a:schemeClr>
                </a:solidFill>
                <a:latin typeface="Times New Roman" panose="02020603050405020304" pitchFamily="18" charset="0"/>
                <a:ea typeface="Times New Roman" panose="02020603050405020304" pitchFamily="18" charset="0"/>
              </a:rPr>
              <a:t> qua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muôn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vạn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cuộc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thử</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thách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đầy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mạo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hiểm</a:t>
            </a:r>
            <a:r>
              <a:rPr lang="en-US" sz="2400" dirty="0">
                <a:solidFill>
                  <a:schemeClr val="accent6">
                    <a:lumMod val="50000"/>
                  </a:schemeClr>
                </a:solidFill>
                <a:latin typeface="Times New Roman" panose="02020603050405020304" pitchFamily="18" charset="0"/>
                <a:ea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chặng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đường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ấy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giúp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trưởng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cao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thượng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Chúng</a:t>
            </a:r>
            <a:r>
              <a:rPr lang="en-US" sz="2400" dirty="0">
                <a:solidFill>
                  <a:schemeClr val="accent6">
                    <a:lumMod val="50000"/>
                  </a:schemeClr>
                </a:solidFill>
                <a:latin typeface="Times New Roman" panose="02020603050405020304" pitchFamily="18" charset="0"/>
                <a:ea typeface="Times New Roman" panose="02020603050405020304" pitchFamily="18" charset="0"/>
              </a:rPr>
              <a:t> ta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kinh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nghiệm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3" tooltip="de men phieu luu ky cuon sach cua tuoi tho a481 html"/>
              </a:rPr>
              <a:t>Mèn</a:t>
            </a:r>
            <a:r>
              <a:rPr lang="en-US" sz="2400" b="1"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ngày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khôn</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spTree>
    <p:extLst>
      <p:ext uri="{BB962C8B-B14F-4D97-AF65-F5344CB8AC3E}">
        <p14:creationId xmlns:p14="http://schemas.microsoft.com/office/powerpoint/2010/main" val="212318654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64761" y="246043"/>
            <a:ext cx="579990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err="1">
                <a:solidFill>
                  <a:srgbClr val="0D0D0D"/>
                </a:solidFill>
                <a:latin typeface="Times New Roman" panose="02020603050405020304" pitchFamily="18" charset="0"/>
                <a:ea typeface="MS Mincho"/>
              </a:rPr>
              <a:t>Tác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phẩm</a:t>
            </a:r>
            <a:r>
              <a:rPr lang="en-US" sz="2800" b="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Dế</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mèn</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phiêu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lưu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kí</a:t>
            </a:r>
            <a:endParaRPr lang="en-US" sz="2800" i="1" dirty="0">
              <a:solidFill>
                <a:prstClr val="white"/>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4921116" y="1234438"/>
            <a:ext cx="6165670" cy="4611190"/>
          </a:xfrm>
          <a:prstGeom prst="roundRect">
            <a:avLst/>
          </a:prstGeom>
          <a:solidFill>
            <a:schemeClr val="accent4">
              <a:lumMod val="20000"/>
              <a:lumOff val="80000"/>
            </a:schemeClr>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ký</a:t>
            </a:r>
            <a:r>
              <a:rPr lang="en-US" sz="2400" dirty="0">
                <a:solidFill>
                  <a:schemeClr val="accent6">
                    <a:lumMod val="50000"/>
                  </a:schemeClr>
                </a:solidFill>
                <a:latin typeface="Times New Roman" panose="02020603050405020304" pitchFamily="18" charset="0"/>
                <a:ea typeface="Times New Roman" panose="02020603050405020304" pitchFamily="18" charset="0"/>
              </a:rPr>
              <a:t>” (1941)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đồng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thoại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lứa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tuổi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thiếu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phẩm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được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dịch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400" dirty="0">
                <a:solidFill>
                  <a:schemeClr val="accent6">
                    <a:lumMod val="50000"/>
                  </a:schemeClr>
                </a:solidFill>
                <a:latin typeface="Times New Roman" panose="02020603050405020304" pitchFamily="18" charset="0"/>
                <a:ea typeface="Times New Roman" panose="02020603050405020304" pitchFamily="18" charset="0"/>
              </a:rPr>
              <a:t> 40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trên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giới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cậu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trải</a:t>
            </a:r>
            <a:r>
              <a:rPr lang="en-US" sz="2400" dirty="0">
                <a:solidFill>
                  <a:schemeClr val="accent6">
                    <a:lumMod val="50000"/>
                  </a:schemeClr>
                </a:solidFill>
                <a:latin typeface="Times New Roman" panose="02020603050405020304" pitchFamily="18" charset="0"/>
                <a:ea typeface="Times New Roman" panose="02020603050405020304" pitchFamily="18" charset="0"/>
              </a:rPr>
              <a:t> qua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muôn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vạn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cuộc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thử</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thách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đầy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mạo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hiểm</a:t>
            </a:r>
            <a:r>
              <a:rPr lang="en-US" sz="2400" dirty="0">
                <a:solidFill>
                  <a:schemeClr val="accent6">
                    <a:lumMod val="50000"/>
                  </a:schemeClr>
                </a:solidFill>
                <a:latin typeface="Times New Roman" panose="02020603050405020304" pitchFamily="18" charset="0"/>
                <a:ea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chặng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đường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ấy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giúp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trưởng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cao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thượng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Chúng</a:t>
            </a:r>
            <a:r>
              <a:rPr lang="en-US" sz="2400" dirty="0">
                <a:solidFill>
                  <a:schemeClr val="accent6">
                    <a:lumMod val="50000"/>
                  </a:schemeClr>
                </a:solidFill>
                <a:latin typeface="Times New Roman" panose="02020603050405020304" pitchFamily="18" charset="0"/>
                <a:ea typeface="Times New Roman" panose="02020603050405020304" pitchFamily="18" charset="0"/>
              </a:rPr>
              <a:t> ta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kinh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nghiệm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ngày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khôn</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pic>
        <p:nvPicPr>
          <p:cNvPr id="8" name="Picture 7"/>
          <p:cNvPicPr>
            <a:picLocks noChangeAspect="1"/>
          </p:cNvPicPr>
          <p:nvPr/>
        </p:nvPicPr>
        <p:blipFill>
          <a:blip r:embed="rId3"/>
          <a:stretch>
            <a:fillRect/>
          </a:stretch>
        </p:blipFill>
        <p:spPr>
          <a:xfrm>
            <a:off x="1249293" y="1957932"/>
            <a:ext cx="3630843" cy="3164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loud Callout 8"/>
          <p:cNvSpPr/>
          <p:nvPr/>
        </p:nvSpPr>
        <p:spPr>
          <a:xfrm>
            <a:off x="2000092" y="1954329"/>
            <a:ext cx="7929154" cy="2991394"/>
          </a:xfrm>
          <a:prstGeom prst="cloudCallout">
            <a:avLst/>
          </a:prstGeom>
          <a:solidFill>
            <a:schemeClr val="bg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a:solidFill>
                  <a:srgbClr val="0D0D0D"/>
                </a:solidFill>
                <a:latin typeface="Times New Roman" panose="02020603050405020304" pitchFamily="18" charset="0"/>
                <a:ea typeface="MS Mincho"/>
              </a:rPr>
              <a:t>Qua </a:t>
            </a:r>
            <a:r>
              <a:rPr lang="en-US" sz="2800" dirty="0" err="1">
                <a:solidFill>
                  <a:srgbClr val="0D0D0D"/>
                </a:solidFill>
                <a:latin typeface="Times New Roman" panose="02020603050405020304" pitchFamily="18" charset="0"/>
                <a:ea typeface="MS Mincho"/>
              </a:rPr>
              <a:t>phần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chuẩn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ở </a:t>
            </a:r>
            <a:r>
              <a:rPr lang="en-US" sz="2800" dirty="0" err="1">
                <a:solidFill>
                  <a:srgbClr val="0D0D0D"/>
                </a:solidFill>
                <a:latin typeface="Times New Roman" panose="02020603050405020304" pitchFamily="18" charset="0"/>
                <a:ea typeface="MS Mincho"/>
              </a:rPr>
              <a:t>nhà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hãy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Dế</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mèn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phiêu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lưu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kí</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được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Tô</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Hoài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nào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loại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truyện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gì</a:t>
            </a:r>
            <a:r>
              <a:rPr lang="en-US" sz="2800"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2182654"/>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432AC0F4-2B69-A646-885A-F2CE4DA294D4}"/>
              </a:ext>
            </a:extLst>
          </p:cNvPr>
          <p:cNvSpPr/>
          <p:nvPr/>
        </p:nvSpPr>
        <p:spPr>
          <a:xfrm rot="21343768" flipH="1">
            <a:off x="951394" y="848834"/>
            <a:ext cx="6390607" cy="3425536"/>
          </a:xfrm>
          <a:prstGeom prst="cloudCallout">
            <a:avLst>
              <a:gd name="adj1" fmla="val -29690"/>
              <a:gd name="adj2" fmla="val 85635"/>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dirty="0" err="1">
                <a:latin typeface="Times New Roman" pitchFamily="18" charset="0"/>
                <a:cs typeface="Times New Roman" pitchFamily="18" charset="0"/>
              </a:rPr>
              <a:t>Câu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chuyện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được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kể</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bằng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lời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nhân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vật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nào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Kể</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theo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ngôi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thứ</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mấy</a:t>
            </a:r>
            <a:r>
              <a:rPr lang="en-US" sz="3500" dirty="0">
                <a:latin typeface="Times New Roman" pitchFamily="18" charset="0"/>
                <a:cs typeface="Times New Roman" pitchFamily="18" charset="0"/>
              </a:rPr>
              <a:t>?</a:t>
            </a:r>
          </a:p>
        </p:txBody>
      </p:sp>
      <p:pic>
        <p:nvPicPr>
          <p:cNvPr id="5" name="Picture 4" descr="22858PICdbgea5Gz679dY_PIC2018.png">
            <a:extLst>
              <a:ext uri="{FF2B5EF4-FFF2-40B4-BE49-F238E27FC236}">
                <a16:creationId xmlns:a16="http://schemas.microsoft.com/office/drawing/2014/main" id="{6181586B-B5D2-1045-B610-7F00461F1C6D}"/>
              </a:ext>
            </a:extLst>
          </p:cNvPr>
          <p:cNvPicPr>
            <a:picLocks noChangeAspect="1"/>
          </p:cNvPicPr>
          <p:nvPr/>
        </p:nvPicPr>
        <p:blipFill>
          <a:blip r:embed="rId2" cstate="print"/>
          <a:stretch>
            <a:fillRect/>
          </a:stretch>
        </p:blipFill>
        <p:spPr>
          <a:xfrm>
            <a:off x="6781653" y="2604508"/>
            <a:ext cx="4253492" cy="4253492"/>
          </a:xfrm>
          <a:prstGeom prst="rect">
            <a:avLst/>
          </a:prstGeom>
        </p:spPr>
      </p:pic>
    </p:spTree>
    <p:extLst>
      <p:ext uri="{BB962C8B-B14F-4D97-AF65-F5344CB8AC3E}">
        <p14:creationId xmlns:p14="http://schemas.microsoft.com/office/powerpoint/2010/main" val="37643948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F43E7870-4E73-7C4D-A723-3FD9C7993690}"/>
              </a:ext>
            </a:extLst>
          </p:cNvPr>
          <p:cNvPicPr>
            <a:picLocks noChangeAspect="1"/>
          </p:cNvPicPr>
          <p:nvPr/>
        </p:nvPicPr>
        <p:blipFill rotWithShape="1">
          <a:blip r:embed="rId2">
            <a:extLst>
              <a:ext uri="{28A0092B-C50C-407E-A947-70E740481C1C}">
                <a14:useLocalDpi xmlns:a14="http://schemas.microsoft.com/office/drawing/2010/main" val="0"/>
              </a:ext>
            </a:extLst>
          </a:blip>
          <a:srcRect t="1101" r="-1" b="195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7" name="TextBox 4">
            <a:extLst>
              <a:ext uri="{FF2B5EF4-FFF2-40B4-BE49-F238E27FC236}">
                <a16:creationId xmlns:a16="http://schemas.microsoft.com/office/drawing/2014/main" id="{DCF71C4E-94EB-4D1A-8490-394C913EC629}"/>
              </a:ext>
            </a:extLst>
          </p:cNvPr>
          <p:cNvGraphicFramePr/>
          <p:nvPr>
            <p:extLst>
              <p:ext uri="{D42A27DB-BD31-4B8C-83A1-F6EECF244321}">
                <p14:modId xmlns:p14="http://schemas.microsoft.com/office/powerpoint/2010/main" val="1963299778"/>
              </p:ext>
            </p:extLst>
          </p:nvPr>
        </p:nvGraphicFramePr>
        <p:xfrm>
          <a:off x="5827048" y="1868487"/>
          <a:ext cx="57214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8069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53E69C85-69CB-2A49-930D-BB12B4D4960F}"/>
              </a:ext>
            </a:extLst>
          </p:cNvPr>
          <p:cNvPicPr>
            <a:picLocks noChangeAspect="1"/>
          </p:cNvPicPr>
          <p:nvPr/>
        </p:nvPicPr>
        <p:blipFill>
          <a:blip r:embed="rId2"/>
          <a:stretch>
            <a:fillRect/>
          </a:stretch>
        </p:blipFill>
        <p:spPr>
          <a:xfrm>
            <a:off x="79514" y="188373"/>
            <a:ext cx="11797748" cy="6590114"/>
          </a:xfrm>
          <a:prstGeom prst="rect">
            <a:avLst/>
          </a:prstGeom>
        </p:spPr>
      </p:pic>
    </p:spTree>
    <p:extLst>
      <p:ext uri="{BB962C8B-B14F-4D97-AF65-F5344CB8AC3E}">
        <p14:creationId xmlns:p14="http://schemas.microsoft.com/office/powerpoint/2010/main" val="13911483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Đọc sách truyện Dế mèn phiêu lưu ký - Tô Hoài online | Full Văn học Việt  Nam hay tại Gacsach.com">
            <a:extLst>
              <a:ext uri="{FF2B5EF4-FFF2-40B4-BE49-F238E27FC236}">
                <a16:creationId xmlns:a16="http://schemas.microsoft.com/office/drawing/2014/main" id="{1C1C07A1-F726-854A-9C93-F6BE1CC7D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48" y="39263"/>
            <a:ext cx="4214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a:extLst>
              <a:ext uri="{FF2B5EF4-FFF2-40B4-BE49-F238E27FC236}">
                <a16:creationId xmlns:a16="http://schemas.microsoft.com/office/drawing/2014/main" id="{88ED90B4-ACB5-0543-9B47-9B34930BAF5C}"/>
              </a:ext>
            </a:extLst>
          </p:cNvPr>
          <p:cNvSpPr/>
          <p:nvPr/>
        </p:nvSpPr>
        <p:spPr>
          <a:xfrm rot="5400000">
            <a:off x="8686460" y="460374"/>
            <a:ext cx="2457451" cy="3038890"/>
          </a:xfrm>
          <a:prstGeom prst="round2DiagRect">
            <a:avLst/>
          </a:prstGeom>
          <a:ln w="19050">
            <a:solidFill>
              <a:schemeClr val="accent2">
                <a:lumMod val="75000"/>
              </a:schemeClr>
            </a:solidFill>
            <a:prstDash val="solid"/>
          </a:ln>
        </p:spPr>
        <p:style>
          <a:lnRef idx="2">
            <a:schemeClr val="accent1"/>
          </a:lnRef>
          <a:fillRef idx="1">
            <a:schemeClr val="lt1"/>
          </a:fillRef>
          <a:effectRef idx="0">
            <a:schemeClr val="accent1"/>
          </a:effectRef>
          <a:fontRef idx="minor">
            <a:schemeClr val="dk1"/>
          </a:fontRef>
        </p:style>
        <p:txBody>
          <a:bodyPr vert="vert270" rtlCol="0" anchor="ctr"/>
          <a:lstStyle/>
          <a:p>
            <a:pPr algn="ctr">
              <a:lnSpc>
                <a:spcPct val="150000"/>
              </a:lnSpc>
            </a:pPr>
            <a:r>
              <a:rPr lang="x-none" sz="1800" dirty="0"/>
              <a:t>Hành động của Dế Mèn:</a:t>
            </a:r>
          </a:p>
          <a:p>
            <a:pPr algn="ctr">
              <a:lnSpc>
                <a:spcPct val="150000"/>
              </a:lnSpc>
            </a:pPr>
            <a:endParaRPr lang="x-none" sz="1800" dirty="0"/>
          </a:p>
          <a:p>
            <a:pPr algn="ctr">
              <a:lnSpc>
                <a:spcPct val="150000"/>
              </a:lnSpc>
            </a:pPr>
            <a:endParaRPr lang="x-none" sz="1800" dirty="0"/>
          </a:p>
          <a:p>
            <a:pPr algn="ctr">
              <a:lnSpc>
                <a:spcPct val="150000"/>
              </a:lnSpc>
            </a:pPr>
            <a:endParaRPr lang="x-none" sz="1800" dirty="0"/>
          </a:p>
          <a:p>
            <a:pPr algn="ctr">
              <a:lnSpc>
                <a:spcPct val="150000"/>
              </a:lnSpc>
            </a:pPr>
            <a:endParaRPr lang="x-none" sz="1800" dirty="0"/>
          </a:p>
          <a:p>
            <a:pPr algn="ctr">
              <a:lnSpc>
                <a:spcPct val="150000"/>
              </a:lnSpc>
            </a:pPr>
            <a:endParaRPr lang="x-none" sz="1800" dirty="0"/>
          </a:p>
        </p:txBody>
      </p:sp>
      <p:sp>
        <p:nvSpPr>
          <p:cNvPr id="8" name="Round Diagonal Corner Rectangle 7">
            <a:extLst>
              <a:ext uri="{FF2B5EF4-FFF2-40B4-BE49-F238E27FC236}">
                <a16:creationId xmlns:a16="http://schemas.microsoft.com/office/drawing/2014/main" id="{40ED9862-9C01-7D46-8E90-534E14951D6B}"/>
              </a:ext>
            </a:extLst>
          </p:cNvPr>
          <p:cNvSpPr/>
          <p:nvPr/>
        </p:nvSpPr>
        <p:spPr>
          <a:xfrm>
            <a:off x="5229064" y="751092"/>
            <a:ext cx="3038889" cy="2462319"/>
          </a:xfrm>
          <a:prstGeom prst="round2DiagRect">
            <a:avLst/>
          </a:prstGeom>
          <a:ln w="19050">
            <a:solidFill>
              <a:schemeClr val="accent6">
                <a:lumMod val="25000"/>
              </a:schemeClr>
            </a:solidFill>
            <a:prstDash val="solid"/>
          </a:ln>
        </p:spPr>
        <p:style>
          <a:lnRef idx="2">
            <a:schemeClr val="accent1"/>
          </a:lnRef>
          <a:fillRef idx="1">
            <a:schemeClr val="lt1"/>
          </a:fillRef>
          <a:effectRef idx="0">
            <a:schemeClr val="accent1"/>
          </a:effectRef>
          <a:fontRef idx="minor">
            <a:schemeClr val="dk1"/>
          </a:fontRef>
        </p:style>
        <p:txBody>
          <a:bodyPr rtlCol="0" anchor="t"/>
          <a:lstStyle/>
          <a:p>
            <a:pPr algn="just">
              <a:lnSpc>
                <a:spcPct val="114000"/>
              </a:lnSpc>
            </a:pPr>
            <a:r>
              <a:rPr lang="x-none" sz="1800" dirty="0"/>
              <a:t>Dế Mèn tự miêu tả hình thức của mình:</a:t>
            </a:r>
          </a:p>
          <a:p>
            <a:pPr algn="just">
              <a:lnSpc>
                <a:spcPct val="114000"/>
              </a:lnSpc>
            </a:pPr>
            <a:r>
              <a:rPr lang="x-none" sz="1800" dirty="0"/>
              <a:t>- càng: </a:t>
            </a:r>
          </a:p>
          <a:p>
            <a:pPr algn="just">
              <a:lnSpc>
                <a:spcPct val="114000"/>
              </a:lnSpc>
            </a:pPr>
            <a:r>
              <a:rPr lang="x-none" sz="1800" dirty="0"/>
              <a:t>- vuốt:</a:t>
            </a:r>
          </a:p>
          <a:p>
            <a:pPr algn="just">
              <a:lnSpc>
                <a:spcPct val="114000"/>
              </a:lnSpc>
            </a:pPr>
            <a:r>
              <a:rPr lang="x-none" sz="1800" dirty="0"/>
              <a:t>- cánh:</a:t>
            </a:r>
          </a:p>
          <a:p>
            <a:pPr algn="just">
              <a:lnSpc>
                <a:spcPct val="114000"/>
              </a:lnSpc>
            </a:pPr>
            <a:r>
              <a:rPr lang="x-none" sz="1800" dirty="0"/>
              <a:t>- răng:</a:t>
            </a:r>
          </a:p>
          <a:p>
            <a:pPr algn="just">
              <a:lnSpc>
                <a:spcPct val="114000"/>
              </a:lnSpc>
            </a:pPr>
            <a:r>
              <a:rPr lang="x-none" sz="1800" dirty="0"/>
              <a:t>- râu:</a:t>
            </a:r>
          </a:p>
        </p:txBody>
      </p:sp>
      <p:sp>
        <p:nvSpPr>
          <p:cNvPr id="10" name="Round Diagonal Corner Rectangle 9">
            <a:extLst>
              <a:ext uri="{FF2B5EF4-FFF2-40B4-BE49-F238E27FC236}">
                <a16:creationId xmlns:a16="http://schemas.microsoft.com/office/drawing/2014/main" id="{223B40A1-FDEE-804B-AC00-F5A99092BC88}"/>
              </a:ext>
            </a:extLst>
          </p:cNvPr>
          <p:cNvSpPr/>
          <p:nvPr/>
        </p:nvSpPr>
        <p:spPr>
          <a:xfrm rot="10800000">
            <a:off x="8395740" y="3391168"/>
            <a:ext cx="3038889" cy="2301637"/>
          </a:xfrm>
          <a:prstGeom prst="round2DiagRect">
            <a:avLst/>
          </a:prstGeom>
          <a:ln w="19050">
            <a:solidFill>
              <a:schemeClr val="accent6">
                <a:lumMod val="50000"/>
              </a:schemeClr>
            </a:solidFill>
            <a:prstDash val="solid"/>
          </a:ln>
        </p:spPr>
        <p:style>
          <a:lnRef idx="2">
            <a:schemeClr val="accent1"/>
          </a:lnRef>
          <a:fillRef idx="1">
            <a:schemeClr val="lt1"/>
          </a:fillRef>
          <a:effectRef idx="0">
            <a:schemeClr val="accent1"/>
          </a:effectRef>
          <a:fontRef idx="minor">
            <a:schemeClr val="dk1"/>
          </a:fontRef>
        </p:style>
        <p:txBody>
          <a:bodyPr vert="horz" rtlCol="0" anchor="ctr"/>
          <a:lstStyle/>
          <a:p>
            <a:pPr algn="ctr">
              <a:lnSpc>
                <a:spcPct val="150000"/>
              </a:lnSpc>
            </a:pPr>
            <a:endParaRPr lang="x-none" sz="1800" dirty="0"/>
          </a:p>
        </p:txBody>
      </p:sp>
      <p:sp>
        <p:nvSpPr>
          <p:cNvPr id="12" name="Round Diagonal Corner Rectangle 11">
            <a:extLst>
              <a:ext uri="{FF2B5EF4-FFF2-40B4-BE49-F238E27FC236}">
                <a16:creationId xmlns:a16="http://schemas.microsoft.com/office/drawing/2014/main" id="{AF6B198B-C6FE-9241-9E2E-7C83667169D7}"/>
              </a:ext>
            </a:extLst>
          </p:cNvPr>
          <p:cNvSpPr/>
          <p:nvPr/>
        </p:nvSpPr>
        <p:spPr>
          <a:xfrm rot="5400000">
            <a:off x="5570876" y="3022543"/>
            <a:ext cx="2355263" cy="3038888"/>
          </a:xfrm>
          <a:prstGeom prst="round2DiagRect">
            <a:avLst/>
          </a:prstGeom>
          <a:ln w="19050">
            <a:solidFill>
              <a:srgbClr val="FF0000"/>
            </a:solidFill>
            <a:prstDash val="solid"/>
          </a:ln>
        </p:spPr>
        <p:style>
          <a:lnRef idx="2">
            <a:schemeClr val="accent1"/>
          </a:lnRef>
          <a:fillRef idx="1">
            <a:schemeClr val="lt1"/>
          </a:fillRef>
          <a:effectRef idx="0">
            <a:schemeClr val="accent1"/>
          </a:effectRef>
          <a:fontRef idx="minor">
            <a:schemeClr val="dk1"/>
          </a:fontRef>
        </p:style>
        <p:txBody>
          <a:bodyPr vert="vert270" rtlCol="0" anchor="ctr"/>
          <a:lstStyle/>
          <a:p>
            <a:pPr>
              <a:lnSpc>
                <a:spcPct val="114000"/>
              </a:lnSpc>
            </a:pPr>
            <a:r>
              <a:rPr lang="x-none" sz="1800" dirty="0"/>
              <a:t>Dế Mèn tự đánh giá </a:t>
            </a:r>
          </a:p>
          <a:p>
            <a:pPr>
              <a:lnSpc>
                <a:spcPct val="114000"/>
              </a:lnSpc>
            </a:pPr>
            <a:r>
              <a:rPr lang="x-none" sz="1800" dirty="0"/>
              <a:t>về bản thân:</a:t>
            </a:r>
          </a:p>
          <a:p>
            <a:pPr algn="ctr">
              <a:lnSpc>
                <a:spcPct val="114000"/>
              </a:lnSpc>
            </a:pPr>
            <a:endParaRPr lang="x-none" sz="1800" dirty="0"/>
          </a:p>
          <a:p>
            <a:pPr algn="ctr">
              <a:lnSpc>
                <a:spcPct val="114000"/>
              </a:lnSpc>
            </a:pPr>
            <a:endParaRPr lang="x-none" sz="1800" dirty="0"/>
          </a:p>
          <a:p>
            <a:pPr algn="ctr">
              <a:lnSpc>
                <a:spcPct val="114000"/>
              </a:lnSpc>
            </a:pPr>
            <a:endParaRPr lang="x-none" sz="1800" dirty="0"/>
          </a:p>
          <a:p>
            <a:pPr algn="ctr">
              <a:lnSpc>
                <a:spcPct val="114000"/>
              </a:lnSpc>
            </a:pPr>
            <a:endParaRPr lang="x-none" sz="1800" dirty="0"/>
          </a:p>
        </p:txBody>
      </p:sp>
      <p:sp>
        <p:nvSpPr>
          <p:cNvPr id="13" name="Oval 12">
            <a:extLst>
              <a:ext uri="{FF2B5EF4-FFF2-40B4-BE49-F238E27FC236}">
                <a16:creationId xmlns:a16="http://schemas.microsoft.com/office/drawing/2014/main" id="{13355B07-719A-9045-9651-5208F676A5AE}"/>
              </a:ext>
            </a:extLst>
          </p:cNvPr>
          <p:cNvSpPr/>
          <p:nvPr/>
        </p:nvSpPr>
        <p:spPr>
          <a:xfrm>
            <a:off x="7494323" y="2422730"/>
            <a:ext cx="1737347" cy="1658022"/>
          </a:xfrm>
          <a:prstGeom prst="ellipse">
            <a:avLst/>
          </a:prstGeom>
          <a:ln>
            <a:solidFill>
              <a:schemeClr val="accent5">
                <a:lumMod val="75000"/>
              </a:schemeClr>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x-none" sz="1800" b="1" dirty="0"/>
              <a:t>Chàng dế thanh niên cường tráng</a:t>
            </a:r>
          </a:p>
        </p:txBody>
      </p:sp>
      <p:sp>
        <p:nvSpPr>
          <p:cNvPr id="14" name="TextBox 13">
            <a:extLst>
              <a:ext uri="{FF2B5EF4-FFF2-40B4-BE49-F238E27FC236}">
                <a16:creationId xmlns:a16="http://schemas.microsoft.com/office/drawing/2014/main" id="{8926603E-C817-324A-A958-992F11718D54}"/>
              </a:ext>
            </a:extLst>
          </p:cNvPr>
          <p:cNvSpPr txBox="1"/>
          <p:nvPr/>
        </p:nvSpPr>
        <p:spPr>
          <a:xfrm>
            <a:off x="8943636" y="3434710"/>
            <a:ext cx="2553293" cy="697499"/>
          </a:xfrm>
          <a:prstGeom prst="rect">
            <a:avLst/>
          </a:prstGeom>
          <a:noFill/>
        </p:spPr>
        <p:txBody>
          <a:bodyPr wrap="square" rtlCol="0">
            <a:spAutoFit/>
          </a:bodyPr>
          <a:lstStyle/>
          <a:p>
            <a:pPr algn="r">
              <a:lnSpc>
                <a:spcPct val="114000"/>
              </a:lnSpc>
            </a:pPr>
            <a:r>
              <a:rPr lang="x-none" sz="1800" dirty="0"/>
              <a:t>Quan hệ của Dế Mèn với bà con trong xóm:</a:t>
            </a:r>
          </a:p>
        </p:txBody>
      </p:sp>
      <p:sp>
        <p:nvSpPr>
          <p:cNvPr id="15" name="TextBox 14">
            <a:extLst>
              <a:ext uri="{FF2B5EF4-FFF2-40B4-BE49-F238E27FC236}">
                <a16:creationId xmlns:a16="http://schemas.microsoft.com/office/drawing/2014/main" id="{5FD44809-5F01-D843-96DC-E441087E8706}"/>
              </a:ext>
            </a:extLst>
          </p:cNvPr>
          <p:cNvSpPr txBox="1"/>
          <p:nvPr/>
        </p:nvSpPr>
        <p:spPr>
          <a:xfrm>
            <a:off x="6100270" y="1511973"/>
            <a:ext cx="1699305" cy="369332"/>
          </a:xfrm>
          <a:prstGeom prst="rect">
            <a:avLst/>
          </a:prstGeom>
          <a:noFill/>
        </p:spPr>
        <p:txBody>
          <a:bodyPr wrap="square" rtlCol="0">
            <a:spAutoFit/>
          </a:bodyPr>
          <a:lstStyle/>
          <a:p>
            <a:r>
              <a:rPr lang="en-US" sz="1800" dirty="0">
                <a:solidFill>
                  <a:srgbClr val="0070C0"/>
                </a:solidFill>
              </a:rPr>
              <a:t>m</a:t>
            </a:r>
            <a:r>
              <a:rPr lang="x-none" sz="1800" dirty="0">
                <a:solidFill>
                  <a:srgbClr val="0070C0"/>
                </a:solidFill>
              </a:rPr>
              <a:t>ẫm bóng</a:t>
            </a:r>
          </a:p>
        </p:txBody>
      </p:sp>
      <p:sp>
        <p:nvSpPr>
          <p:cNvPr id="16" name="TextBox 15">
            <a:extLst>
              <a:ext uri="{FF2B5EF4-FFF2-40B4-BE49-F238E27FC236}">
                <a16:creationId xmlns:a16="http://schemas.microsoft.com/office/drawing/2014/main" id="{28017470-3045-5740-9BA8-82237AEECFDB}"/>
              </a:ext>
            </a:extLst>
          </p:cNvPr>
          <p:cNvSpPr txBox="1"/>
          <p:nvPr/>
        </p:nvSpPr>
        <p:spPr>
          <a:xfrm>
            <a:off x="6008829" y="1828979"/>
            <a:ext cx="2259123" cy="369332"/>
          </a:xfrm>
          <a:prstGeom prst="rect">
            <a:avLst/>
          </a:prstGeom>
          <a:noFill/>
        </p:spPr>
        <p:txBody>
          <a:bodyPr wrap="square" rtlCol="0">
            <a:spAutoFit/>
          </a:bodyPr>
          <a:lstStyle/>
          <a:p>
            <a:r>
              <a:rPr lang="en-US" sz="1800" dirty="0" err="1">
                <a:solidFill>
                  <a:srgbClr val="0070C0"/>
                </a:solidFill>
              </a:rPr>
              <a:t>nhọn</a:t>
            </a:r>
            <a:r>
              <a:rPr lang="en-US" sz="1800" dirty="0">
                <a:solidFill>
                  <a:srgbClr val="0070C0"/>
                </a:solidFill>
              </a:rPr>
              <a:t> </a:t>
            </a:r>
            <a:r>
              <a:rPr lang="en-US" sz="1800" dirty="0" err="1">
                <a:solidFill>
                  <a:srgbClr val="0070C0"/>
                </a:solidFill>
              </a:rPr>
              <a:t>hoắt</a:t>
            </a:r>
            <a:endParaRPr lang="x-none" sz="1800" dirty="0">
              <a:solidFill>
                <a:srgbClr val="0070C0"/>
              </a:solidFill>
            </a:endParaRPr>
          </a:p>
        </p:txBody>
      </p:sp>
      <p:sp>
        <p:nvSpPr>
          <p:cNvPr id="17" name="TextBox 16">
            <a:extLst>
              <a:ext uri="{FF2B5EF4-FFF2-40B4-BE49-F238E27FC236}">
                <a16:creationId xmlns:a16="http://schemas.microsoft.com/office/drawing/2014/main" id="{E3344A37-2DA4-104E-8F12-31C7F18B2646}"/>
              </a:ext>
            </a:extLst>
          </p:cNvPr>
          <p:cNvSpPr txBox="1"/>
          <p:nvPr/>
        </p:nvSpPr>
        <p:spPr>
          <a:xfrm>
            <a:off x="6100270" y="2126274"/>
            <a:ext cx="2259123" cy="369332"/>
          </a:xfrm>
          <a:prstGeom prst="rect">
            <a:avLst/>
          </a:prstGeom>
          <a:noFill/>
        </p:spPr>
        <p:txBody>
          <a:bodyPr wrap="square" rtlCol="0">
            <a:spAutoFit/>
          </a:bodyPr>
          <a:lstStyle/>
          <a:p>
            <a:r>
              <a:rPr lang="en-US" sz="1800" dirty="0" err="1">
                <a:solidFill>
                  <a:srgbClr val="0070C0"/>
                </a:solidFill>
              </a:rPr>
              <a:t>dài</a:t>
            </a:r>
            <a:r>
              <a:rPr lang="en-US" sz="1800" dirty="0">
                <a:solidFill>
                  <a:srgbClr val="0070C0"/>
                </a:solidFill>
              </a:rPr>
              <a:t>, </a:t>
            </a:r>
            <a:r>
              <a:rPr lang="en-US" sz="1800" dirty="0" err="1">
                <a:solidFill>
                  <a:srgbClr val="0070C0"/>
                </a:solidFill>
              </a:rPr>
              <a:t>kín</a:t>
            </a:r>
            <a:r>
              <a:rPr lang="en-US" sz="1800" dirty="0">
                <a:solidFill>
                  <a:srgbClr val="0070C0"/>
                </a:solidFill>
              </a:rPr>
              <a:t> </a:t>
            </a:r>
            <a:r>
              <a:rPr lang="en-US" sz="1800" dirty="0" err="1">
                <a:solidFill>
                  <a:srgbClr val="0070C0"/>
                </a:solidFill>
              </a:rPr>
              <a:t>tận</a:t>
            </a:r>
            <a:r>
              <a:rPr lang="en-US" sz="1800" dirty="0">
                <a:solidFill>
                  <a:srgbClr val="0070C0"/>
                </a:solidFill>
              </a:rPr>
              <a:t> </a:t>
            </a:r>
            <a:r>
              <a:rPr lang="en-US" sz="1800" dirty="0" err="1">
                <a:solidFill>
                  <a:srgbClr val="0070C0"/>
                </a:solidFill>
              </a:rPr>
              <a:t>đuôi</a:t>
            </a:r>
            <a:endParaRPr lang="x-none" sz="1800" dirty="0">
              <a:solidFill>
                <a:srgbClr val="0070C0"/>
              </a:solidFill>
            </a:endParaRPr>
          </a:p>
        </p:txBody>
      </p:sp>
      <p:sp>
        <p:nvSpPr>
          <p:cNvPr id="18" name="TextBox 17">
            <a:extLst>
              <a:ext uri="{FF2B5EF4-FFF2-40B4-BE49-F238E27FC236}">
                <a16:creationId xmlns:a16="http://schemas.microsoft.com/office/drawing/2014/main" id="{46D501F2-5BC9-7840-A2C5-0B650CB57582}"/>
              </a:ext>
            </a:extLst>
          </p:cNvPr>
          <p:cNvSpPr txBox="1"/>
          <p:nvPr/>
        </p:nvSpPr>
        <p:spPr>
          <a:xfrm>
            <a:off x="6045177" y="2450339"/>
            <a:ext cx="2259123" cy="369332"/>
          </a:xfrm>
          <a:prstGeom prst="rect">
            <a:avLst/>
          </a:prstGeom>
          <a:noFill/>
        </p:spPr>
        <p:txBody>
          <a:bodyPr wrap="square" rtlCol="0">
            <a:spAutoFit/>
          </a:bodyPr>
          <a:lstStyle/>
          <a:p>
            <a:r>
              <a:rPr lang="en-US" sz="1800" dirty="0" err="1">
                <a:solidFill>
                  <a:srgbClr val="0070C0"/>
                </a:solidFill>
              </a:rPr>
              <a:t>đen</a:t>
            </a:r>
            <a:r>
              <a:rPr lang="en-US" sz="1800" dirty="0">
                <a:solidFill>
                  <a:srgbClr val="0070C0"/>
                </a:solidFill>
              </a:rPr>
              <a:t> </a:t>
            </a:r>
            <a:r>
              <a:rPr lang="en-US" sz="1800" dirty="0" err="1">
                <a:solidFill>
                  <a:srgbClr val="0070C0"/>
                </a:solidFill>
              </a:rPr>
              <a:t>nhánh</a:t>
            </a:r>
            <a:endParaRPr lang="x-none" sz="1800" dirty="0">
              <a:solidFill>
                <a:srgbClr val="0070C0"/>
              </a:solidFill>
            </a:endParaRPr>
          </a:p>
        </p:txBody>
      </p:sp>
      <p:sp>
        <p:nvSpPr>
          <p:cNvPr id="19" name="TextBox 18">
            <a:extLst>
              <a:ext uri="{FF2B5EF4-FFF2-40B4-BE49-F238E27FC236}">
                <a16:creationId xmlns:a16="http://schemas.microsoft.com/office/drawing/2014/main" id="{742BF762-D96B-CD47-B050-597379823F7E}"/>
              </a:ext>
            </a:extLst>
          </p:cNvPr>
          <p:cNvSpPr txBox="1"/>
          <p:nvPr/>
        </p:nvSpPr>
        <p:spPr>
          <a:xfrm>
            <a:off x="5917161" y="2756814"/>
            <a:ext cx="2259123" cy="369332"/>
          </a:xfrm>
          <a:prstGeom prst="rect">
            <a:avLst/>
          </a:prstGeom>
          <a:noFill/>
        </p:spPr>
        <p:txBody>
          <a:bodyPr wrap="square" rtlCol="0">
            <a:spAutoFit/>
          </a:bodyPr>
          <a:lstStyle/>
          <a:p>
            <a:r>
              <a:rPr lang="en-US" sz="1800" dirty="0" err="1">
                <a:solidFill>
                  <a:srgbClr val="0070C0"/>
                </a:solidFill>
              </a:rPr>
              <a:t>dài</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cong</a:t>
            </a:r>
            <a:endParaRPr lang="x-none" sz="1800" dirty="0">
              <a:solidFill>
                <a:srgbClr val="0070C0"/>
              </a:solidFill>
            </a:endParaRPr>
          </a:p>
        </p:txBody>
      </p:sp>
      <p:sp>
        <p:nvSpPr>
          <p:cNvPr id="20" name="TextBox 19">
            <a:extLst>
              <a:ext uri="{FF2B5EF4-FFF2-40B4-BE49-F238E27FC236}">
                <a16:creationId xmlns:a16="http://schemas.microsoft.com/office/drawing/2014/main" id="{4D11F9FA-8B12-1D46-A656-26869A7B5209}"/>
              </a:ext>
            </a:extLst>
          </p:cNvPr>
          <p:cNvSpPr txBox="1"/>
          <p:nvPr/>
        </p:nvSpPr>
        <p:spPr>
          <a:xfrm>
            <a:off x="8331961" y="1124353"/>
            <a:ext cx="3257307" cy="369332"/>
          </a:xfrm>
          <a:prstGeom prst="rect">
            <a:avLst/>
          </a:prstGeom>
          <a:noFill/>
        </p:spPr>
        <p:txBody>
          <a:bodyPr wrap="square" rtlCol="0">
            <a:spAutoFit/>
          </a:bodyPr>
          <a:lstStyle/>
          <a:p>
            <a:r>
              <a:rPr lang="vi-VN" sz="1800" dirty="0">
                <a:solidFill>
                  <a:srgbClr val="0070C0"/>
                </a:solidFill>
              </a:rPr>
              <a:t>- Co cẳng, đạp phanh phách</a:t>
            </a:r>
            <a:endParaRPr lang="x-none" sz="1800" dirty="0">
              <a:solidFill>
                <a:srgbClr val="0070C0"/>
              </a:solidFill>
            </a:endParaRPr>
          </a:p>
        </p:txBody>
      </p:sp>
      <p:sp>
        <p:nvSpPr>
          <p:cNvPr id="21" name="TextBox 20">
            <a:extLst>
              <a:ext uri="{FF2B5EF4-FFF2-40B4-BE49-F238E27FC236}">
                <a16:creationId xmlns:a16="http://schemas.microsoft.com/office/drawing/2014/main" id="{EBF04AF1-6C3D-ED40-B48A-0A5AE7BF18C8}"/>
              </a:ext>
            </a:extLst>
          </p:cNvPr>
          <p:cNvSpPr txBox="1"/>
          <p:nvPr/>
        </p:nvSpPr>
        <p:spPr>
          <a:xfrm>
            <a:off x="8331959" y="1785742"/>
            <a:ext cx="3257307" cy="369332"/>
          </a:xfrm>
          <a:prstGeom prst="rect">
            <a:avLst/>
          </a:prstGeom>
          <a:noFill/>
        </p:spPr>
        <p:txBody>
          <a:bodyPr wrap="square" rtlCol="0">
            <a:spAutoFit/>
          </a:bodyPr>
          <a:lstStyle/>
          <a:p>
            <a:r>
              <a:rPr lang="vi-VN" sz="1800" dirty="0">
                <a:solidFill>
                  <a:srgbClr val="0070C0"/>
                </a:solidFill>
              </a:rPr>
              <a:t>- Nhai ngoàm ngoạp…</a:t>
            </a:r>
            <a:endParaRPr lang="x-none" sz="1800" dirty="0">
              <a:solidFill>
                <a:srgbClr val="0070C0"/>
              </a:solidFill>
            </a:endParaRPr>
          </a:p>
        </p:txBody>
      </p:sp>
      <p:sp>
        <p:nvSpPr>
          <p:cNvPr id="22" name="TextBox 21">
            <a:extLst>
              <a:ext uri="{FF2B5EF4-FFF2-40B4-BE49-F238E27FC236}">
                <a16:creationId xmlns:a16="http://schemas.microsoft.com/office/drawing/2014/main" id="{07369F5C-4645-9243-96C4-6CF00C77170E}"/>
              </a:ext>
            </a:extLst>
          </p:cNvPr>
          <p:cNvSpPr txBox="1"/>
          <p:nvPr/>
        </p:nvSpPr>
        <p:spPr>
          <a:xfrm>
            <a:off x="8331958" y="2111837"/>
            <a:ext cx="3257307" cy="646331"/>
          </a:xfrm>
          <a:prstGeom prst="rect">
            <a:avLst/>
          </a:prstGeom>
          <a:noFill/>
        </p:spPr>
        <p:txBody>
          <a:bodyPr wrap="square" rtlCol="0">
            <a:spAutoFit/>
          </a:bodyPr>
          <a:lstStyle/>
          <a:p>
            <a:r>
              <a:rPr lang="vi-VN" sz="1800" dirty="0">
                <a:solidFill>
                  <a:srgbClr val="0070C0"/>
                </a:solidFill>
              </a:rPr>
              <a:t>- Vuốt râu trịnh trọng, khoan           	thai…</a:t>
            </a:r>
            <a:endParaRPr lang="x-none" sz="1800" dirty="0">
              <a:solidFill>
                <a:srgbClr val="0070C0"/>
              </a:solidFill>
            </a:endParaRPr>
          </a:p>
        </p:txBody>
      </p:sp>
      <p:sp>
        <p:nvSpPr>
          <p:cNvPr id="23" name="TextBox 22">
            <a:extLst>
              <a:ext uri="{FF2B5EF4-FFF2-40B4-BE49-F238E27FC236}">
                <a16:creationId xmlns:a16="http://schemas.microsoft.com/office/drawing/2014/main" id="{9C3348EA-9499-A043-9B07-4E85DB2D2FB1}"/>
              </a:ext>
            </a:extLst>
          </p:cNvPr>
          <p:cNvSpPr txBox="1"/>
          <p:nvPr/>
        </p:nvSpPr>
        <p:spPr>
          <a:xfrm>
            <a:off x="9231671" y="2729989"/>
            <a:ext cx="1988830" cy="369332"/>
          </a:xfrm>
          <a:prstGeom prst="rect">
            <a:avLst/>
          </a:prstGeom>
          <a:noFill/>
        </p:spPr>
        <p:txBody>
          <a:bodyPr wrap="square" rtlCol="0">
            <a:spAutoFit/>
          </a:bodyPr>
          <a:lstStyle/>
          <a:p>
            <a:r>
              <a:rPr lang="vi-VN" sz="1800" dirty="0">
                <a:solidFill>
                  <a:srgbClr val="0070C0"/>
                </a:solidFill>
              </a:rPr>
              <a:t>- Đi đứng oai vệ</a:t>
            </a:r>
            <a:endParaRPr lang="x-none" sz="1800" dirty="0">
              <a:solidFill>
                <a:srgbClr val="0070C0"/>
              </a:solidFill>
            </a:endParaRPr>
          </a:p>
        </p:txBody>
      </p:sp>
      <p:sp>
        <p:nvSpPr>
          <p:cNvPr id="24" name="TextBox 23">
            <a:extLst>
              <a:ext uri="{FF2B5EF4-FFF2-40B4-BE49-F238E27FC236}">
                <a16:creationId xmlns:a16="http://schemas.microsoft.com/office/drawing/2014/main" id="{F4DDC2D1-A6E3-4948-B92E-7F256B1CF5A3}"/>
              </a:ext>
            </a:extLst>
          </p:cNvPr>
          <p:cNvSpPr txBox="1"/>
          <p:nvPr/>
        </p:nvSpPr>
        <p:spPr>
          <a:xfrm>
            <a:off x="5281875" y="4204033"/>
            <a:ext cx="3036683" cy="646331"/>
          </a:xfrm>
          <a:prstGeom prst="rect">
            <a:avLst/>
          </a:prstGeom>
          <a:noFill/>
        </p:spPr>
        <p:txBody>
          <a:bodyPr wrap="square" rtlCol="0">
            <a:spAutoFit/>
          </a:bodyPr>
          <a:lstStyle/>
          <a:p>
            <a:pPr algn="just"/>
            <a:r>
              <a:rPr lang="vi-VN" sz="1800" dirty="0">
                <a:solidFill>
                  <a:srgbClr val="0070C0"/>
                </a:solidFill>
              </a:rPr>
              <a:t>- Tự tin, biết chăm sóc bản thân, ăn uống điều độ</a:t>
            </a:r>
            <a:r>
              <a:rPr lang="vi-VN" dirty="0">
                <a:solidFill>
                  <a:srgbClr val="0070C0"/>
                </a:solidFill>
              </a:rPr>
              <a:t>.</a:t>
            </a:r>
            <a:endParaRPr lang="x-none" sz="1800" dirty="0">
              <a:solidFill>
                <a:srgbClr val="0070C0"/>
              </a:solidFill>
            </a:endParaRPr>
          </a:p>
        </p:txBody>
      </p:sp>
      <p:sp>
        <p:nvSpPr>
          <p:cNvPr id="25" name="TextBox 24">
            <a:extLst>
              <a:ext uri="{FF2B5EF4-FFF2-40B4-BE49-F238E27FC236}">
                <a16:creationId xmlns:a16="http://schemas.microsoft.com/office/drawing/2014/main" id="{A5D6DA4A-DF21-EF4C-8A0D-36CEA838F9F8}"/>
              </a:ext>
            </a:extLst>
          </p:cNvPr>
          <p:cNvSpPr txBox="1"/>
          <p:nvPr/>
        </p:nvSpPr>
        <p:spPr>
          <a:xfrm>
            <a:off x="5354852" y="4870967"/>
            <a:ext cx="2890728" cy="646331"/>
          </a:xfrm>
          <a:prstGeom prst="rect">
            <a:avLst/>
          </a:prstGeom>
          <a:noFill/>
        </p:spPr>
        <p:txBody>
          <a:bodyPr wrap="square" rtlCol="0">
            <a:spAutoFit/>
          </a:bodyPr>
          <a:lstStyle/>
          <a:p>
            <a:pPr algn="just"/>
            <a:r>
              <a:rPr lang="vi-VN" sz="1800" dirty="0">
                <a:solidFill>
                  <a:srgbClr val="0070C0"/>
                </a:solidFill>
              </a:rPr>
              <a:t>- </a:t>
            </a:r>
            <a:r>
              <a:rPr lang="vi-VN" dirty="0">
                <a:solidFill>
                  <a:srgbClr val="0070C0"/>
                </a:solidFill>
              </a:rPr>
              <a:t>Tài giỏi, ghê gớm, có thể đứng đầu trong thiên hạ.</a:t>
            </a:r>
            <a:endParaRPr lang="x-none" sz="1800" dirty="0">
              <a:solidFill>
                <a:srgbClr val="0070C0"/>
              </a:solidFill>
            </a:endParaRPr>
          </a:p>
        </p:txBody>
      </p:sp>
      <p:sp>
        <p:nvSpPr>
          <p:cNvPr id="26" name="TextBox 25">
            <a:extLst>
              <a:ext uri="{FF2B5EF4-FFF2-40B4-BE49-F238E27FC236}">
                <a16:creationId xmlns:a16="http://schemas.microsoft.com/office/drawing/2014/main" id="{441A984B-8951-3347-A122-7C80994F35CB}"/>
              </a:ext>
            </a:extLst>
          </p:cNvPr>
          <p:cNvSpPr txBox="1"/>
          <p:nvPr/>
        </p:nvSpPr>
        <p:spPr>
          <a:xfrm>
            <a:off x="8482327" y="4162420"/>
            <a:ext cx="2890728" cy="923330"/>
          </a:xfrm>
          <a:prstGeom prst="rect">
            <a:avLst/>
          </a:prstGeom>
          <a:noFill/>
        </p:spPr>
        <p:txBody>
          <a:bodyPr wrap="square" rtlCol="0">
            <a:spAutoFit/>
          </a:bodyPr>
          <a:lstStyle/>
          <a:p>
            <a:pPr algn="just"/>
            <a:r>
              <a:rPr lang="vi-VN" sz="1800" dirty="0">
                <a:solidFill>
                  <a:srgbClr val="0070C0"/>
                </a:solidFill>
              </a:rPr>
              <a:t>- Cà khịa, to tiếng…</a:t>
            </a:r>
          </a:p>
          <a:p>
            <a:pPr algn="just"/>
            <a:r>
              <a:rPr lang="x-none" sz="1800" dirty="0">
                <a:solidFill>
                  <a:srgbClr val="0070C0"/>
                </a:solidFill>
              </a:rPr>
              <a:t>- Quát chị cào cào</a:t>
            </a:r>
            <a:endParaRPr lang="x-none" dirty="0">
              <a:solidFill>
                <a:srgbClr val="0070C0"/>
              </a:solidFill>
            </a:endParaRPr>
          </a:p>
          <a:p>
            <a:pPr algn="just"/>
            <a:r>
              <a:rPr lang="x-none" sz="1800" dirty="0">
                <a:solidFill>
                  <a:srgbClr val="0070C0"/>
                </a:solidFill>
              </a:rPr>
              <a:t>- Ghẹo anh Gọng Vó,…</a:t>
            </a:r>
          </a:p>
        </p:txBody>
      </p:sp>
      <p:sp>
        <p:nvSpPr>
          <p:cNvPr id="27" name="TextBox 26">
            <a:extLst>
              <a:ext uri="{FF2B5EF4-FFF2-40B4-BE49-F238E27FC236}">
                <a16:creationId xmlns:a16="http://schemas.microsoft.com/office/drawing/2014/main" id="{7E1EB452-F050-A348-A68E-0B750D1877AB}"/>
              </a:ext>
            </a:extLst>
          </p:cNvPr>
          <p:cNvSpPr txBox="1"/>
          <p:nvPr/>
        </p:nvSpPr>
        <p:spPr>
          <a:xfrm>
            <a:off x="8310391" y="1418453"/>
            <a:ext cx="3257307" cy="369332"/>
          </a:xfrm>
          <a:prstGeom prst="rect">
            <a:avLst/>
          </a:prstGeom>
          <a:noFill/>
        </p:spPr>
        <p:txBody>
          <a:bodyPr wrap="square" rtlCol="0">
            <a:spAutoFit/>
          </a:bodyPr>
          <a:lstStyle/>
          <a:p>
            <a:r>
              <a:rPr lang="vi-VN" sz="1800" dirty="0">
                <a:solidFill>
                  <a:srgbClr val="0070C0"/>
                </a:solidFill>
              </a:rPr>
              <a:t>- Vũ lên phành phạch giòn giã</a:t>
            </a:r>
            <a:endParaRPr lang="x-none" sz="1800" dirty="0">
              <a:solidFill>
                <a:srgbClr val="0070C0"/>
              </a:solidFill>
            </a:endParaRPr>
          </a:p>
        </p:txBody>
      </p:sp>
    </p:spTree>
    <p:extLst>
      <p:ext uri="{BB962C8B-B14F-4D97-AF65-F5344CB8AC3E}">
        <p14:creationId xmlns:p14="http://schemas.microsoft.com/office/powerpoint/2010/main" val="57918805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heckerboard(across)">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heckerboard(across)">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84543-09B3-714D-BE52-2562410FF925}"/>
              </a:ext>
            </a:extLst>
          </p:cNvPr>
          <p:cNvSpPr txBox="1"/>
          <p:nvPr/>
        </p:nvSpPr>
        <p:spPr>
          <a:xfrm>
            <a:off x="4943659" y="892629"/>
            <a:ext cx="6586489" cy="4637314"/>
          </a:xfrm>
          <a:prstGeom prst="rect">
            <a:avLst/>
          </a:prstGeom>
        </p:spPr>
        <p:txBody>
          <a:bodyPr vert="horz" lIns="91440" tIns="45720" rIns="91440" bIns="45720" rtlCol="0">
            <a:noAutofit/>
          </a:bodyPr>
          <a:lstStyle/>
          <a:p>
            <a:pPr algn="just">
              <a:lnSpc>
                <a:spcPct val="90000"/>
              </a:lnSpc>
              <a:spcAft>
                <a:spcPts val="600"/>
              </a:spcAft>
            </a:pPr>
            <a:r>
              <a:rPr lang="en-US" sz="3200" dirty="0">
                <a:latin typeface="Times New Roman" panose="02020603050405020304" pitchFamily="18" charset="0"/>
                <a:cs typeface="Times New Roman" panose="02020603050405020304" pitchFamily="18" charset="0"/>
                <a:sym typeface="Wingdings" pitchFamily="2" charset="2"/>
              </a:rPr>
              <a:t> </a:t>
            </a:r>
            <a:r>
              <a:rPr lang="en-US" sz="3200" dirty="0" err="1">
                <a:latin typeface="Times New Roman" panose="02020603050405020304" pitchFamily="18" charset="0"/>
                <a:cs typeface="Times New Roman" panose="02020603050405020304" pitchFamily="18" charset="0"/>
              </a:rPr>
              <a:t>Dế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a:t>
            </a:r>
          </a:p>
          <a:p>
            <a:pPr indent="-228600" algn="just">
              <a:lnSpc>
                <a:spcPct val="90000"/>
              </a:lnSpc>
              <a:spcAft>
                <a:spcPts val="600"/>
              </a:spcAft>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lgn="just">
              <a:lnSpc>
                <a:spcPct val="90000"/>
              </a:lnSpc>
              <a:spcAft>
                <a:spcPts val="600"/>
              </a:spcAft>
            </a:pPr>
            <a:r>
              <a:rPr lang="en-US" sz="3200" dirty="0">
                <a:latin typeface="Times New Roman" panose="02020603050405020304" pitchFamily="18" charset="0"/>
                <a:cs typeface="Times New Roman" panose="02020603050405020304" pitchFamily="18" charset="0"/>
                <a:sym typeface="Wingdings" pitchFamily="2" charset="2"/>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a:t>
            </a:r>
          </a:p>
        </p:txBody>
      </p:sp>
      <p:pic>
        <p:nvPicPr>
          <p:cNvPr id="3" name="Picture 2" descr="Dế Mèn Phiêu Lưu Ký (2013) | Bùi Thị Anh | Tiki">
            <a:extLst>
              <a:ext uri="{FF2B5EF4-FFF2-40B4-BE49-F238E27FC236}">
                <a16:creationId xmlns:a16="http://schemas.microsoft.com/office/drawing/2014/main" id="{7E17AF5D-DC5A-184C-A105-702A839C42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8"/>
          <a:stretch/>
        </p:blipFill>
        <p:spPr bwMode="auto">
          <a:xfrm>
            <a:off x="21792"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070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9FBA58B3-D02A-7D4A-BF72-495A2D8A3BCB}"/>
              </a:ext>
            </a:extLst>
          </p:cNvPr>
          <p:cNvPicPr/>
          <p:nvPr/>
        </p:nvPicPr>
        <p:blipFill rotWithShape="1">
          <a:blip r:embed="rId2"/>
          <a:srcRect r="1" b="14219"/>
          <a:stretch/>
        </p:blipFill>
        <p:spPr>
          <a:xfrm>
            <a:off x="20" y="10"/>
            <a:ext cx="12016389"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3" name="Right Triangle 1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7091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ế mèn phiêu lưu ký | Thoáng Vu Vơ">
            <a:extLst>
              <a:ext uri="{FF2B5EF4-FFF2-40B4-BE49-F238E27FC236}">
                <a16:creationId xmlns:a16="http://schemas.microsoft.com/office/drawing/2014/main" id="{4310C2B8-BE6D-9F47-ACB2-B2EA58C0B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84127" y="484915"/>
            <a:ext cx="3930678" cy="57443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84D005C-21CF-7844-872A-FB7BF1FF2B15}"/>
              </a:ext>
            </a:extLst>
          </p:cNvPr>
          <p:cNvGraphicFramePr>
            <a:graphicFrameLocks noGrp="1"/>
          </p:cNvGraphicFramePr>
          <p:nvPr>
            <p:extLst>
              <p:ext uri="{D42A27DB-BD31-4B8C-83A1-F6EECF244321}">
                <p14:modId xmlns:p14="http://schemas.microsoft.com/office/powerpoint/2010/main" val="3775741798"/>
              </p:ext>
            </p:extLst>
          </p:nvPr>
        </p:nvGraphicFramePr>
        <p:xfrm>
          <a:off x="367145" y="266480"/>
          <a:ext cx="7405256" cy="6325039"/>
        </p:xfrm>
        <a:graphic>
          <a:graphicData uri="http://schemas.openxmlformats.org/drawingml/2006/table">
            <a:tbl>
              <a:tblPr firstRow="1" bandRow="1">
                <a:tableStyleId>{C4B1156A-380E-4F78-BDF5-A606A8083BF9}</a:tableStyleId>
              </a:tblPr>
              <a:tblGrid>
                <a:gridCol w="2895601">
                  <a:extLst>
                    <a:ext uri="{9D8B030D-6E8A-4147-A177-3AD203B41FA5}">
                      <a16:colId xmlns:a16="http://schemas.microsoft.com/office/drawing/2014/main" val="2121737102"/>
                    </a:ext>
                  </a:extLst>
                </a:gridCol>
                <a:gridCol w="4509655">
                  <a:extLst>
                    <a:ext uri="{9D8B030D-6E8A-4147-A177-3AD203B41FA5}">
                      <a16:colId xmlns:a16="http://schemas.microsoft.com/office/drawing/2014/main" val="2439357121"/>
                    </a:ext>
                  </a:extLst>
                </a:gridCol>
              </a:tblGrid>
              <a:tr h="963682">
                <a:tc>
                  <a:txBody>
                    <a:bodyPr/>
                    <a:lstStyle/>
                    <a:p>
                      <a:r>
                        <a:rPr lang="x-none" sz="2800" b="0" dirty="0">
                          <a:latin typeface="Times New Roman" panose="02020603050405020304" pitchFamily="18" charset="0"/>
                          <a:cs typeface="Times New Roman" panose="02020603050405020304" pitchFamily="18" charset="0"/>
                        </a:rPr>
                        <a:t>Cách xưng hô của Dế Mèn</a:t>
                      </a: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tc>
                  <a:txBody>
                    <a:bodyPr/>
                    <a:lstStyle/>
                    <a:p>
                      <a:endParaRPr lang="x-none" sz="2800" b="0" dirty="0">
                        <a:latin typeface="Times New Roman" panose="02020603050405020304" pitchFamily="18" charset="0"/>
                        <a:cs typeface="Times New Roman" panose="02020603050405020304" pitchFamily="18" charset="0"/>
                      </a:endParaRP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4578372"/>
                  </a:ext>
                </a:extLst>
              </a:tr>
              <a:tr h="1962252">
                <a:tc>
                  <a:txBody>
                    <a:bodyPr/>
                    <a:lstStyle/>
                    <a:p>
                      <a:r>
                        <a:rPr lang="x-none" sz="2800" b="0" dirty="0">
                          <a:latin typeface="Times New Roman" panose="02020603050405020304" pitchFamily="18" charset="0"/>
                          <a:cs typeface="Times New Roman" panose="02020603050405020304" pitchFamily="18" charset="0"/>
                        </a:rPr>
                        <a:t>Lời Dế Mèn miêu tả ngoại hình Dế Choắt</a:t>
                      </a: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tc>
                  <a:txBody>
                    <a:bodyPr/>
                    <a:lstStyle/>
                    <a:p>
                      <a:endParaRPr lang="x-none" sz="2800" b="0" dirty="0">
                        <a:latin typeface="Times New Roman" panose="02020603050405020304" pitchFamily="18" charset="0"/>
                        <a:cs typeface="Times New Roman" panose="02020603050405020304" pitchFamily="18" charset="0"/>
                      </a:endParaRP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4344439"/>
                  </a:ext>
                </a:extLst>
              </a:tr>
              <a:tr h="1600785">
                <a:tc>
                  <a:txBody>
                    <a:bodyPr/>
                    <a:lstStyle/>
                    <a:p>
                      <a:r>
                        <a:rPr lang="x-none" sz="2800" b="0" dirty="0">
                          <a:latin typeface="Times New Roman" panose="02020603050405020304" pitchFamily="18" charset="0"/>
                          <a:cs typeface="Times New Roman" panose="02020603050405020304" pitchFamily="18" charset="0"/>
                        </a:rPr>
                        <a:t>Lời Dế Mèn nhận xét về hang ở của Dế Choắt</a:t>
                      </a: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tc>
                  <a:txBody>
                    <a:bodyPr/>
                    <a:lstStyle/>
                    <a:p>
                      <a:endParaRPr lang="x-none" sz="2800" b="0">
                        <a:latin typeface="Times New Roman" panose="02020603050405020304" pitchFamily="18" charset="0"/>
                        <a:cs typeface="Times New Roman" panose="02020603050405020304" pitchFamily="18" charset="0"/>
                      </a:endParaRP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2340365"/>
                  </a:ext>
                </a:extLst>
              </a:tr>
              <a:tr h="1767353">
                <a:tc>
                  <a:txBody>
                    <a:bodyPr/>
                    <a:lstStyle/>
                    <a:p>
                      <a:r>
                        <a:rPr lang="x-none" sz="2800" b="0" dirty="0">
                          <a:latin typeface="Times New Roman" panose="02020603050405020304" pitchFamily="18" charset="0"/>
                          <a:cs typeface="Times New Roman" panose="02020603050405020304" pitchFamily="18" charset="0"/>
                        </a:rPr>
                        <a:t>Lời từ chối của Dế Mèn khi Dế Choắt mong muốn được giúp đỡ</a:t>
                      </a: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tc>
                  <a:txBody>
                    <a:bodyPr/>
                    <a:lstStyle/>
                    <a:p>
                      <a:endParaRPr lang="x-none" sz="2800" b="0" dirty="0">
                        <a:latin typeface="Times New Roman" panose="02020603050405020304" pitchFamily="18" charset="0"/>
                        <a:cs typeface="Times New Roman" panose="02020603050405020304" pitchFamily="18" charset="0"/>
                      </a:endParaRPr>
                    </a:p>
                  </a:txBody>
                  <a:tcPr anchor="ctr">
                    <a:lnL w="12700" cap="flat" cmpd="sng" algn="ctr">
                      <a:solidFill>
                        <a:schemeClr val="accent6">
                          <a:lumMod val="25000"/>
                        </a:schemeClr>
                      </a:solidFill>
                      <a:prstDash val="solid"/>
                      <a:round/>
                      <a:headEnd type="none" w="med" len="med"/>
                      <a:tailEnd type="none" w="med" len="med"/>
                    </a:lnL>
                    <a:lnR w="12700" cap="flat" cmpd="sng" algn="ctr">
                      <a:solidFill>
                        <a:schemeClr val="accent6">
                          <a:lumMod val="25000"/>
                        </a:schemeClr>
                      </a:solidFill>
                      <a:prstDash val="solid"/>
                      <a:round/>
                      <a:headEnd type="none" w="med" len="med"/>
                      <a:tailEnd type="none" w="med" len="med"/>
                    </a:lnR>
                    <a:lnT w="12700" cap="flat" cmpd="sng" algn="ctr">
                      <a:solidFill>
                        <a:schemeClr val="accent6">
                          <a:lumMod val="25000"/>
                        </a:schemeClr>
                      </a:solidFill>
                      <a:prstDash val="solid"/>
                      <a:round/>
                      <a:headEnd type="none" w="med" len="med"/>
                      <a:tailEnd type="none" w="med" len="med"/>
                    </a:lnT>
                    <a:lnB w="12700" cap="flat" cmpd="sng" algn="ctr">
                      <a:solidFill>
                        <a:schemeClr val="accent6">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2897959"/>
                  </a:ext>
                </a:extLst>
              </a:tr>
            </a:tbl>
          </a:graphicData>
        </a:graphic>
      </p:graphicFrame>
      <p:sp>
        <p:nvSpPr>
          <p:cNvPr id="4" name="TextBox 3">
            <a:extLst>
              <a:ext uri="{FF2B5EF4-FFF2-40B4-BE49-F238E27FC236}">
                <a16:creationId xmlns:a16="http://schemas.microsoft.com/office/drawing/2014/main" id="{200B8611-E523-1643-A3FC-5A696427F369}"/>
              </a:ext>
            </a:extLst>
          </p:cNvPr>
          <p:cNvSpPr txBox="1"/>
          <p:nvPr/>
        </p:nvSpPr>
        <p:spPr>
          <a:xfrm>
            <a:off x="3399177" y="484915"/>
            <a:ext cx="4137249" cy="523220"/>
          </a:xfrm>
          <a:prstGeom prst="rect">
            <a:avLst/>
          </a:prstGeom>
          <a:noFill/>
        </p:spPr>
        <p:txBody>
          <a:bodyPr wrap="square" rtlCol="0">
            <a:spAutoFit/>
          </a:bodyPr>
          <a:lstStyle/>
          <a:p>
            <a:r>
              <a:rPr lang="vi-VN" sz="2800" dirty="0">
                <a:solidFill>
                  <a:srgbClr val="0070C0"/>
                </a:solidFill>
                <a:latin typeface="Times New Roman" panose="02020603050405020304" pitchFamily="18" charset="0"/>
                <a:cs typeface="Times New Roman" panose="02020603050405020304" pitchFamily="18" charset="0"/>
              </a:rPr>
              <a:t>- Xưng hô: “ta - </a:t>
            </a:r>
            <a:r>
              <a:rPr lang="x-none" sz="2800" dirty="0">
                <a:solidFill>
                  <a:srgbClr val="0070C0"/>
                </a:solidFill>
                <a:latin typeface="Times New Roman" panose="02020603050405020304" pitchFamily="18" charset="0"/>
                <a:cs typeface="Times New Roman" panose="02020603050405020304" pitchFamily="18" charset="0"/>
              </a:rPr>
              <a:t>chú mày”</a:t>
            </a:r>
          </a:p>
        </p:txBody>
      </p:sp>
      <p:sp>
        <p:nvSpPr>
          <p:cNvPr id="5" name="TextBox 4">
            <a:extLst>
              <a:ext uri="{FF2B5EF4-FFF2-40B4-BE49-F238E27FC236}">
                <a16:creationId xmlns:a16="http://schemas.microsoft.com/office/drawing/2014/main" id="{C3A5781F-0BEA-6044-BF8F-4DEE5FCD7D9C}"/>
              </a:ext>
            </a:extLst>
          </p:cNvPr>
          <p:cNvSpPr txBox="1"/>
          <p:nvPr/>
        </p:nvSpPr>
        <p:spPr>
          <a:xfrm>
            <a:off x="3194934" y="1226570"/>
            <a:ext cx="4577467" cy="1815882"/>
          </a:xfrm>
          <a:prstGeom prst="rect">
            <a:avLst/>
          </a:prstGeom>
          <a:noFill/>
        </p:spPr>
        <p:txBody>
          <a:bodyPr wrap="square" rtlCol="0">
            <a:spAutoFit/>
          </a:bodyPr>
          <a:lstStyle/>
          <a:p>
            <a:pPr algn="just"/>
            <a:r>
              <a:rPr lang="vi-VN" sz="2800" dirty="0">
                <a:solidFill>
                  <a:srgbClr val="0070C0"/>
                </a:solidFill>
                <a:latin typeface="Times New Roman" panose="02020603050405020304" pitchFamily="18" charset="0"/>
                <a:cs typeface="Times New Roman" panose="02020603050405020304" pitchFamily="18" charset="0"/>
              </a:rPr>
              <a:t>- Như gã nghiện thuốc phiện.</a:t>
            </a:r>
          </a:p>
          <a:p>
            <a:pPr algn="just"/>
            <a:r>
              <a:rPr lang="x-none" sz="2800" dirty="0">
                <a:solidFill>
                  <a:srgbClr val="0070C0"/>
                </a:solidFill>
                <a:latin typeface="Times New Roman" panose="02020603050405020304" pitchFamily="18" charset="0"/>
                <a:cs typeface="Times New Roman" panose="02020603050405020304" pitchFamily="18" charset="0"/>
              </a:rPr>
              <a:t>- Cánh ngắn củn, râu một mẩu, mặt mũi ngẩn ngơ.</a:t>
            </a:r>
          </a:p>
          <a:p>
            <a:pPr algn="just"/>
            <a:r>
              <a:rPr lang="x-none" sz="2800" dirty="0">
                <a:solidFill>
                  <a:srgbClr val="0070C0"/>
                </a:solidFill>
                <a:latin typeface="Times New Roman" panose="02020603050405020304" pitchFamily="18" charset="0"/>
                <a:cs typeface="Times New Roman" panose="02020603050405020304" pitchFamily="18" charset="0"/>
              </a:rPr>
              <a:t>- Hôi như cú mèo</a:t>
            </a:r>
          </a:p>
        </p:txBody>
      </p:sp>
      <p:sp>
        <p:nvSpPr>
          <p:cNvPr id="6" name="TextBox 5">
            <a:extLst>
              <a:ext uri="{FF2B5EF4-FFF2-40B4-BE49-F238E27FC236}">
                <a16:creationId xmlns:a16="http://schemas.microsoft.com/office/drawing/2014/main" id="{4437ADB9-2BA4-DD4E-B976-A3A81D2A1287}"/>
              </a:ext>
            </a:extLst>
          </p:cNvPr>
          <p:cNvSpPr txBox="1"/>
          <p:nvPr/>
        </p:nvSpPr>
        <p:spPr>
          <a:xfrm>
            <a:off x="3284989" y="3779464"/>
            <a:ext cx="4137249" cy="523220"/>
          </a:xfrm>
          <a:prstGeom prst="rect">
            <a:avLst/>
          </a:prstGeom>
          <a:noFill/>
        </p:spPr>
        <p:txBody>
          <a:bodyPr wrap="square" rtlCol="0">
            <a:spAutoFit/>
          </a:bodyPr>
          <a:lstStyle/>
          <a:p>
            <a:pPr algn="just"/>
            <a:r>
              <a:rPr lang="vi-VN" sz="2800" dirty="0">
                <a:solidFill>
                  <a:srgbClr val="0070C0"/>
                </a:solidFill>
                <a:latin typeface="Times New Roman" panose="02020603050405020304" pitchFamily="18" charset="0"/>
                <a:cs typeface="Times New Roman" panose="02020603050405020304" pitchFamily="18" charset="0"/>
              </a:rPr>
              <a:t>- C</a:t>
            </a:r>
            <a:r>
              <a:rPr lang="x-none" sz="2800" dirty="0">
                <a:solidFill>
                  <a:srgbClr val="0070C0"/>
                </a:solidFill>
                <a:latin typeface="Times New Roman" panose="02020603050405020304" pitchFamily="18" charset="0"/>
                <a:cs typeface="Times New Roman" panose="02020603050405020304" pitchFamily="18" charset="0"/>
              </a:rPr>
              <a:t>ẩu thả, tuềnh toàng</a:t>
            </a:r>
          </a:p>
        </p:txBody>
      </p:sp>
      <p:sp>
        <p:nvSpPr>
          <p:cNvPr id="7" name="TextBox 6">
            <a:extLst>
              <a:ext uri="{FF2B5EF4-FFF2-40B4-BE49-F238E27FC236}">
                <a16:creationId xmlns:a16="http://schemas.microsoft.com/office/drawing/2014/main" id="{31E9C759-D003-AC42-BAA0-86D18C860831}"/>
              </a:ext>
            </a:extLst>
          </p:cNvPr>
          <p:cNvSpPr txBox="1"/>
          <p:nvPr/>
        </p:nvSpPr>
        <p:spPr>
          <a:xfrm>
            <a:off x="3284988" y="5056694"/>
            <a:ext cx="4137249" cy="954107"/>
          </a:xfrm>
          <a:prstGeom prst="rect">
            <a:avLst/>
          </a:prstGeom>
          <a:noFill/>
        </p:spPr>
        <p:txBody>
          <a:bodyPr wrap="square" rtlCol="0">
            <a:spAutoFit/>
          </a:bodyPr>
          <a:lstStyle/>
          <a:p>
            <a:pPr algn="just"/>
            <a:r>
              <a:rPr lang="vi-VN" sz="2800" dirty="0">
                <a:solidFill>
                  <a:srgbClr val="0070C0"/>
                </a:solidFill>
                <a:latin typeface="Times New Roman" panose="02020603050405020304" pitchFamily="18" charset="0"/>
                <a:cs typeface="Times New Roman" panose="02020603050405020304" pitchFamily="18" charset="0"/>
              </a:rPr>
              <a:t>- Lời từ chối phũ phàng “Đào tổ nông thì cho chết”.</a:t>
            </a:r>
            <a:endParaRPr lang="x-none" sz="2800" dirty="0">
              <a:solidFill>
                <a:srgbClr val="0070C0"/>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034968B3-5DEE-634C-B5AD-6BF2ECA7596E}"/>
              </a:ext>
            </a:extLst>
          </p:cNvPr>
          <p:cNvSpPr/>
          <p:nvPr/>
        </p:nvSpPr>
        <p:spPr>
          <a:xfrm>
            <a:off x="9193954" y="1226570"/>
            <a:ext cx="2576945" cy="447067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3800" dirty="0">
                <a:solidFill>
                  <a:schemeClr val="bg1"/>
                </a:solidFill>
                <a:latin typeface="Times New Roman" panose="02020603050405020304" pitchFamily="18" charset="0"/>
                <a:cs typeface="Times New Roman" panose="02020603050405020304" pitchFamily="18" charset="0"/>
              </a:rPr>
              <a:t>Dế Mèn tỏ thái độ chê bai, trịch thượng, ích kỉ, coi thường Dế Choắt.</a:t>
            </a:r>
          </a:p>
        </p:txBody>
      </p:sp>
      <p:sp>
        <p:nvSpPr>
          <p:cNvPr id="9" name="Right Arrow 8">
            <a:extLst>
              <a:ext uri="{FF2B5EF4-FFF2-40B4-BE49-F238E27FC236}">
                <a16:creationId xmlns:a16="http://schemas.microsoft.com/office/drawing/2014/main" id="{C99DB47D-A038-2B49-8600-369AF5716253}"/>
              </a:ext>
            </a:extLst>
          </p:cNvPr>
          <p:cNvSpPr/>
          <p:nvPr/>
        </p:nvSpPr>
        <p:spPr>
          <a:xfrm>
            <a:off x="8084127" y="3042452"/>
            <a:ext cx="810491" cy="12602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786864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B9B8E58-241A-A448-BCD3-354FC67ADDCC}"/>
              </a:ext>
            </a:extLst>
          </p:cNvPr>
          <p:cNvSpPr/>
          <p:nvPr/>
        </p:nvSpPr>
        <p:spPr>
          <a:xfrm>
            <a:off x="301451" y="2030906"/>
            <a:ext cx="1527348" cy="27961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3500" b="1" dirty="0">
                <a:latin typeface="Times New Roman" panose="02020603050405020304" pitchFamily="18" charset="0"/>
                <a:cs typeface="Times New Roman" panose="02020603050405020304" pitchFamily="18" charset="0"/>
              </a:rPr>
              <a:t>Cái chết của Dế Choắt</a:t>
            </a:r>
          </a:p>
        </p:txBody>
      </p:sp>
      <p:cxnSp>
        <p:nvCxnSpPr>
          <p:cNvPr id="4" name="Straight Arrow Connector 3">
            <a:extLst>
              <a:ext uri="{FF2B5EF4-FFF2-40B4-BE49-F238E27FC236}">
                <a16:creationId xmlns:a16="http://schemas.microsoft.com/office/drawing/2014/main" id="{951AE286-FFD4-2547-B06C-4088E8BC9E26}"/>
              </a:ext>
            </a:extLst>
          </p:cNvPr>
          <p:cNvCxnSpPr>
            <a:cxnSpLocks/>
            <a:stCxn id="2" idx="3"/>
            <a:endCxn id="7" idx="1"/>
          </p:cNvCxnSpPr>
          <p:nvPr/>
        </p:nvCxnSpPr>
        <p:spPr>
          <a:xfrm flipV="1">
            <a:off x="1828799" y="1865182"/>
            <a:ext cx="1328057" cy="156381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E954303-5E25-6E49-BBFB-DD664FD22361}"/>
              </a:ext>
            </a:extLst>
          </p:cNvPr>
          <p:cNvCxnSpPr>
            <a:cxnSpLocks/>
          </p:cNvCxnSpPr>
          <p:nvPr/>
        </p:nvCxnSpPr>
        <p:spPr>
          <a:xfrm>
            <a:off x="1828799" y="3428999"/>
            <a:ext cx="1328058" cy="1201009"/>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B44CC311-7475-894F-9555-1E4EA79AA014}"/>
              </a:ext>
            </a:extLst>
          </p:cNvPr>
          <p:cNvSpPr/>
          <p:nvPr/>
        </p:nvSpPr>
        <p:spPr>
          <a:xfrm>
            <a:off x="3156856" y="1108625"/>
            <a:ext cx="8098973" cy="151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x-none" sz="3500" b="1" dirty="0">
                <a:latin typeface="Times New Roman" panose="02020603050405020304" pitchFamily="18" charset="0"/>
                <a:cs typeface="Times New Roman" panose="02020603050405020304" pitchFamily="18" charset="0"/>
              </a:rPr>
              <a:t>Nguyên nhân:</a:t>
            </a:r>
            <a:r>
              <a:rPr lang="x-none" sz="3500" dirty="0">
                <a:latin typeface="Times New Roman" panose="02020603050405020304" pitchFamily="18" charset="0"/>
                <a:cs typeface="Times New Roman" panose="02020603050405020304" pitchFamily="18" charset="0"/>
              </a:rPr>
              <a:t> Dế Mèn trêu chị Cốc, chị nổi nóng và mổ chết Dế Choắt để trút giận</a:t>
            </a:r>
          </a:p>
        </p:txBody>
      </p:sp>
      <p:sp>
        <p:nvSpPr>
          <p:cNvPr id="8" name="Rounded Rectangle 7">
            <a:extLst>
              <a:ext uri="{FF2B5EF4-FFF2-40B4-BE49-F238E27FC236}">
                <a16:creationId xmlns:a16="http://schemas.microsoft.com/office/drawing/2014/main" id="{08F648E1-1B16-D34D-9A0E-B4935F1D3D46}"/>
              </a:ext>
            </a:extLst>
          </p:cNvPr>
          <p:cNvSpPr/>
          <p:nvPr/>
        </p:nvSpPr>
        <p:spPr>
          <a:xfrm>
            <a:off x="3156855" y="3873452"/>
            <a:ext cx="8098973" cy="151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x-none" sz="3500" b="1" dirty="0">
                <a:latin typeface="Times New Roman" panose="02020603050405020304" pitchFamily="18" charset="0"/>
                <a:cs typeface="Times New Roman" panose="02020603050405020304" pitchFamily="18" charset="0"/>
              </a:rPr>
              <a:t>Thái độ của Dế Choắt:</a:t>
            </a:r>
            <a:r>
              <a:rPr lang="x-none" sz="3500" dirty="0">
                <a:latin typeface="Times New Roman" panose="02020603050405020304" pitchFamily="18" charset="0"/>
                <a:cs typeface="Times New Roman" panose="02020603050405020304" pitchFamily="18" charset="0"/>
              </a:rPr>
              <a:t> không trách móc, ân cần khuyên nhủ → hiền lành, bao dung.</a:t>
            </a:r>
          </a:p>
        </p:txBody>
      </p:sp>
    </p:spTree>
    <p:extLst>
      <p:ext uri="{BB962C8B-B14F-4D97-AF65-F5344CB8AC3E}">
        <p14:creationId xmlns:p14="http://schemas.microsoft.com/office/powerpoint/2010/main" val="378027335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 name="文本框 57"/>
          <p:cNvSpPr txBox="1"/>
          <p:nvPr/>
        </p:nvSpPr>
        <p:spPr>
          <a:xfrm>
            <a:off x="5159961" y="504019"/>
            <a:ext cx="5248938" cy="707886"/>
          </a:xfrm>
          <a:prstGeom prst="rect">
            <a:avLst/>
          </a:prstGeom>
          <a:noFill/>
        </p:spPr>
        <p:txBody>
          <a:bodyPr wrap="square" rtlCol="0">
            <a:spAutoFit/>
          </a:bodyPr>
          <a:lstStyle/>
          <a:p>
            <a:pPr algn="ctr"/>
            <a:r>
              <a:rPr lang="vi-VN" altLang="zh-C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HOẠT ĐỘNG NHÓM</a:t>
            </a:r>
            <a:endParaRPr lang="zh-CN"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TextBox 2">
            <a:extLst>
              <a:ext uri="{FF2B5EF4-FFF2-40B4-BE49-F238E27FC236}">
                <a16:creationId xmlns:a16="http://schemas.microsoft.com/office/drawing/2014/main" id="{CB712C41-9351-5443-80A7-55CA9380A12F}"/>
              </a:ext>
            </a:extLst>
          </p:cNvPr>
          <p:cNvSpPr txBox="1"/>
          <p:nvPr/>
        </p:nvSpPr>
        <p:spPr>
          <a:xfrm>
            <a:off x="3898231" y="1366161"/>
            <a:ext cx="7772399" cy="1169551"/>
          </a:xfrm>
          <a:prstGeom prst="rect">
            <a:avLst/>
          </a:prstGeom>
          <a:noFill/>
        </p:spPr>
        <p:txBody>
          <a:bodyPr wrap="square" rtlCol="0">
            <a:spAutoFit/>
          </a:bodyPr>
          <a:lstStyle/>
          <a:p>
            <a:pPr algn="just"/>
            <a:r>
              <a:rPr lang="x-none" sz="3500" dirty="0">
                <a:latin typeface="Times New Roman" panose="02020603050405020304" pitchFamily="18" charset="0"/>
                <a:cs typeface="Times New Roman" panose="02020603050405020304" pitchFamily="18" charset="0"/>
              </a:rPr>
              <a:t>✅ Chuẩn bị các đồ dùng học tập: hộp màu, giấy, kéo, keo, băng keo,…</a:t>
            </a:r>
          </a:p>
        </p:txBody>
      </p:sp>
      <p:sp>
        <p:nvSpPr>
          <p:cNvPr id="13" name="TextBox 12">
            <a:extLst>
              <a:ext uri="{FF2B5EF4-FFF2-40B4-BE49-F238E27FC236}">
                <a16:creationId xmlns:a16="http://schemas.microsoft.com/office/drawing/2014/main" id="{D5B681F8-2302-6441-961F-AC4CE7606B50}"/>
              </a:ext>
            </a:extLst>
          </p:cNvPr>
          <p:cNvSpPr txBox="1"/>
          <p:nvPr/>
        </p:nvSpPr>
        <p:spPr>
          <a:xfrm>
            <a:off x="3898231" y="2689968"/>
            <a:ext cx="7772399" cy="1169551"/>
          </a:xfrm>
          <a:prstGeom prst="rect">
            <a:avLst/>
          </a:prstGeom>
          <a:noFill/>
        </p:spPr>
        <p:txBody>
          <a:bodyPr wrap="square" rtlCol="0">
            <a:spAutoFit/>
          </a:bodyPr>
          <a:lstStyle/>
          <a:p>
            <a:pPr algn="just"/>
            <a:r>
              <a:rPr lang="x-none" sz="3500" dirty="0">
                <a:latin typeface="Times New Roman" panose="02020603050405020304" pitchFamily="18" charset="0"/>
                <a:cs typeface="Times New Roman" panose="02020603050405020304" pitchFamily="18" charset="0"/>
              </a:rPr>
              <a:t>✅ Lấy ra hai tờ giấy giống nhau và xé một tờ giấy làm đôi</a:t>
            </a:r>
          </a:p>
        </p:txBody>
      </p:sp>
      <p:sp>
        <p:nvSpPr>
          <p:cNvPr id="14" name="TextBox 13">
            <a:extLst>
              <a:ext uri="{FF2B5EF4-FFF2-40B4-BE49-F238E27FC236}">
                <a16:creationId xmlns:a16="http://schemas.microsoft.com/office/drawing/2014/main" id="{47605DF5-5A4D-064F-90C0-F3FE29C43A5B}"/>
              </a:ext>
            </a:extLst>
          </p:cNvPr>
          <p:cNvSpPr txBox="1"/>
          <p:nvPr/>
        </p:nvSpPr>
        <p:spPr>
          <a:xfrm>
            <a:off x="3898230" y="4013775"/>
            <a:ext cx="7772399" cy="1169551"/>
          </a:xfrm>
          <a:prstGeom prst="rect">
            <a:avLst/>
          </a:prstGeom>
          <a:noFill/>
        </p:spPr>
        <p:txBody>
          <a:bodyPr wrap="square" rtlCol="0">
            <a:spAutoFit/>
          </a:bodyPr>
          <a:lstStyle/>
          <a:p>
            <a:pPr algn="just"/>
            <a:r>
              <a:rPr lang="x-none" sz="3500" dirty="0">
                <a:latin typeface="Times New Roman" panose="02020603050405020304" pitchFamily="18" charset="0"/>
                <a:cs typeface="Times New Roman" panose="02020603050405020304" pitchFamily="18" charset="0"/>
              </a:rPr>
              <a:t>✅ Sử dụng các đồ dùng để nối tờ giấy đã xé lại</a:t>
            </a:r>
          </a:p>
        </p:txBody>
      </p:sp>
      <p:sp>
        <p:nvSpPr>
          <p:cNvPr id="15" name="TextBox 14">
            <a:extLst>
              <a:ext uri="{FF2B5EF4-FFF2-40B4-BE49-F238E27FC236}">
                <a16:creationId xmlns:a16="http://schemas.microsoft.com/office/drawing/2014/main" id="{3A830CA5-3C9C-1C41-A7BD-53D463E2EC27}"/>
              </a:ext>
            </a:extLst>
          </p:cNvPr>
          <p:cNvSpPr txBox="1"/>
          <p:nvPr/>
        </p:nvSpPr>
        <p:spPr>
          <a:xfrm>
            <a:off x="3898230" y="5337582"/>
            <a:ext cx="7772399" cy="630942"/>
          </a:xfrm>
          <a:prstGeom prst="rect">
            <a:avLst/>
          </a:prstGeom>
          <a:noFill/>
        </p:spPr>
        <p:txBody>
          <a:bodyPr wrap="square" rtlCol="0">
            <a:spAutoFit/>
          </a:bodyPr>
          <a:lstStyle/>
          <a:p>
            <a:pPr algn="just"/>
            <a:r>
              <a:rPr lang="x-none" sz="3500" dirty="0">
                <a:latin typeface="Times New Roman" panose="02020603050405020304" pitchFamily="18" charset="0"/>
                <a:cs typeface="Times New Roman" panose="02020603050405020304" pitchFamily="18" charset="0"/>
              </a:rPr>
              <a:t>✅ Nhận xét về hai tờ giấy đó. </a:t>
            </a:r>
          </a:p>
        </p:txBody>
      </p:sp>
      <p:pic>
        <p:nvPicPr>
          <p:cNvPr id="16" name="Picture 15">
            <a:extLst>
              <a:ext uri="{FF2B5EF4-FFF2-40B4-BE49-F238E27FC236}">
                <a16:creationId xmlns:a16="http://schemas.microsoft.com/office/drawing/2014/main" id="{D0762C6E-7140-9347-9A06-F3105C3934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0738" y="2408274"/>
            <a:ext cx="3112167" cy="2041451"/>
          </a:xfrm>
          <a:prstGeom prst="rect">
            <a:avLst/>
          </a:prstGeom>
          <a:noFill/>
          <a:ln>
            <a:noFill/>
          </a:ln>
        </p:spPr>
      </p:pic>
    </p:spTree>
    <p:extLst>
      <p:ext uri="{BB962C8B-B14F-4D97-AF65-F5344CB8AC3E}">
        <p14:creationId xmlns:p14="http://schemas.microsoft.com/office/powerpoint/2010/main" val="103493798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5B1D43B-8666-0B40-A936-7B6238878F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6" name="Rectangle 3">
            <a:extLst>
              <a:ext uri="{FF2B5EF4-FFF2-40B4-BE49-F238E27FC236}">
                <a16:creationId xmlns:a16="http://schemas.microsoft.com/office/drawing/2014/main" id="{3679A145-8C4F-DF47-A724-BF7312E62A03}"/>
              </a:ext>
            </a:extLst>
          </p:cNvPr>
          <p:cNvSpPr>
            <a:spLocks noChangeArrowheads="1"/>
          </p:cNvSpPr>
          <p:nvPr/>
        </p:nvSpPr>
        <p:spPr bwMode="auto">
          <a:xfrm>
            <a:off x="0" y="1549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26" name="Cloud Callout 25">
            <a:extLst>
              <a:ext uri="{FF2B5EF4-FFF2-40B4-BE49-F238E27FC236}">
                <a16:creationId xmlns:a16="http://schemas.microsoft.com/office/drawing/2014/main" id="{7FC8C14B-8507-A24B-AC6C-6EDF1DEE4168}"/>
              </a:ext>
            </a:extLst>
          </p:cNvPr>
          <p:cNvSpPr/>
          <p:nvPr/>
        </p:nvSpPr>
        <p:spPr>
          <a:xfrm>
            <a:off x="7157867" y="457202"/>
            <a:ext cx="5076937" cy="4896264"/>
          </a:xfrm>
          <a:prstGeom prst="cloudCallout">
            <a:avLst>
              <a:gd name="adj1" fmla="val -61516"/>
              <a:gd name="adj2" fmla="val 54557"/>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600" i="1" dirty="0">
                <a:latin typeface="Times New Roman" panose="02020603050405020304" pitchFamily="18" charset="0"/>
                <a:cs typeface="Times New Roman" panose="02020603050405020304" pitchFamily="18" charset="0"/>
              </a:rPr>
              <a:t>Chứng kiến cái chết của Dế Choắt, Dế Mèn đã có những cảm xúc, suy nghĩ gì? Suy nghĩ đó cho thấy sự thay đổi nào ở Dế Mèn? Em có nhận xét gì về nghệ thuật miêu tả nhân vật của Tô Hoài?</a:t>
            </a:r>
            <a:endParaRPr lang="x-none" sz="2600" dirty="0">
              <a:latin typeface="Times New Roman" panose="02020603050405020304" pitchFamily="18" charset="0"/>
              <a:cs typeface="Times New Roman" panose="02020603050405020304" pitchFamily="18" charset="0"/>
            </a:endParaRPr>
          </a:p>
        </p:txBody>
      </p:sp>
      <p:pic>
        <p:nvPicPr>
          <p:cNvPr id="3" name="Picture 2" descr="A picture containing toy, doll&#10;&#10;Description automatically generated">
            <a:extLst>
              <a:ext uri="{FF2B5EF4-FFF2-40B4-BE49-F238E27FC236}">
                <a16:creationId xmlns:a16="http://schemas.microsoft.com/office/drawing/2014/main" id="{44566F35-33A5-194A-9BE4-C145D7370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837" y="3827218"/>
            <a:ext cx="4100683" cy="3052495"/>
          </a:xfrm>
          <a:prstGeom prst="rect">
            <a:avLst/>
          </a:prstGeom>
        </p:spPr>
      </p:pic>
    </p:spTree>
    <p:extLst>
      <p:ext uri="{BB962C8B-B14F-4D97-AF65-F5344CB8AC3E}">
        <p14:creationId xmlns:p14="http://schemas.microsoft.com/office/powerpoint/2010/main" val="223982880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DF64EF0-9013-744C-B6B5-623275219E54}"/>
              </a:ext>
            </a:extLst>
          </p:cNvPr>
          <p:cNvSpPr/>
          <p:nvPr/>
        </p:nvSpPr>
        <p:spPr>
          <a:xfrm>
            <a:off x="272142" y="1352909"/>
            <a:ext cx="1328058" cy="4152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4000" dirty="0">
                <a:latin typeface="Times New Roman" panose="02020603050405020304" pitchFamily="18" charset="0"/>
                <a:cs typeface="Times New Roman" panose="02020603050405020304" pitchFamily="18" charset="0"/>
              </a:rPr>
              <a:t>Cảm xúc, suy nghĩ của Dế Mèn</a:t>
            </a:r>
          </a:p>
        </p:txBody>
      </p:sp>
      <p:cxnSp>
        <p:nvCxnSpPr>
          <p:cNvPr id="3" name="Straight Arrow Connector 2">
            <a:extLst>
              <a:ext uri="{FF2B5EF4-FFF2-40B4-BE49-F238E27FC236}">
                <a16:creationId xmlns:a16="http://schemas.microsoft.com/office/drawing/2014/main" id="{DED008AD-005F-EB47-987A-298EE1EA8D8A}"/>
              </a:ext>
            </a:extLst>
          </p:cNvPr>
          <p:cNvCxnSpPr>
            <a:cxnSpLocks/>
            <a:stCxn id="2" idx="3"/>
            <a:endCxn id="5" idx="1"/>
          </p:cNvCxnSpPr>
          <p:nvPr/>
        </p:nvCxnSpPr>
        <p:spPr>
          <a:xfrm flipV="1">
            <a:off x="1600200" y="1420729"/>
            <a:ext cx="1556657" cy="200827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D4291BBB-6C8E-6848-B859-AD3D2563C5D6}"/>
              </a:ext>
            </a:extLst>
          </p:cNvPr>
          <p:cNvCxnSpPr>
            <a:cxnSpLocks/>
            <a:endCxn id="6" idx="1"/>
          </p:cNvCxnSpPr>
          <p:nvPr/>
        </p:nvCxnSpPr>
        <p:spPr>
          <a:xfrm>
            <a:off x="1600200" y="3428999"/>
            <a:ext cx="155665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EAAB214D-2193-FE4F-A063-BA03B96BBFFB}"/>
              </a:ext>
            </a:extLst>
          </p:cNvPr>
          <p:cNvSpPr/>
          <p:nvPr/>
        </p:nvSpPr>
        <p:spPr>
          <a:xfrm>
            <a:off x="3156857" y="664172"/>
            <a:ext cx="5083629" cy="151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Sợ hãi</a:t>
            </a:r>
          </a:p>
          <a:p>
            <a:pPr algn="ctr"/>
            <a:r>
              <a:rPr lang="x-none" sz="2800" i="1" dirty="0">
                <a:latin typeface="Times New Roman" panose="02020603050405020304" pitchFamily="18" charset="0"/>
                <a:cs typeface="Times New Roman" panose="02020603050405020304" pitchFamily="18" charset="0"/>
              </a:rPr>
              <a:t>“tôi cũng khiếp, nằm im thít, hoảng hốt”</a:t>
            </a:r>
          </a:p>
        </p:txBody>
      </p:sp>
      <p:sp>
        <p:nvSpPr>
          <p:cNvPr id="6" name="Rounded Rectangle 5">
            <a:extLst>
              <a:ext uri="{FF2B5EF4-FFF2-40B4-BE49-F238E27FC236}">
                <a16:creationId xmlns:a16="http://schemas.microsoft.com/office/drawing/2014/main" id="{F7B90F35-3431-1549-857C-9CEE2A4AA3CC}"/>
              </a:ext>
            </a:extLst>
          </p:cNvPr>
          <p:cNvSpPr/>
          <p:nvPr/>
        </p:nvSpPr>
        <p:spPr>
          <a:xfrm>
            <a:off x="3156857" y="2672442"/>
            <a:ext cx="5029201" cy="151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Ân hận</a:t>
            </a:r>
          </a:p>
          <a:p>
            <a:pPr algn="ctr"/>
            <a:r>
              <a:rPr lang="x-none" sz="2800" i="1" dirty="0">
                <a:latin typeface="Times New Roman" panose="02020603050405020304" pitchFamily="18" charset="0"/>
                <a:cs typeface="Times New Roman" panose="02020603050405020304" pitchFamily="18" charset="0"/>
              </a:rPr>
              <a:t>“anh mà chết là tại tôi </a:t>
            </a:r>
          </a:p>
          <a:p>
            <a:pPr algn="ctr"/>
            <a:r>
              <a:rPr lang="x-none" sz="2800" i="1" dirty="0">
                <a:latin typeface="Times New Roman" panose="02020603050405020304" pitchFamily="18" charset="0"/>
                <a:cs typeface="Times New Roman" panose="02020603050405020304" pitchFamily="18" charset="0"/>
              </a:rPr>
              <a:t>ngông cuồng”</a:t>
            </a:r>
          </a:p>
        </p:txBody>
      </p:sp>
      <p:cxnSp>
        <p:nvCxnSpPr>
          <p:cNvPr id="12" name="Straight Arrow Connector 11">
            <a:extLst>
              <a:ext uri="{FF2B5EF4-FFF2-40B4-BE49-F238E27FC236}">
                <a16:creationId xmlns:a16="http://schemas.microsoft.com/office/drawing/2014/main" id="{41546B97-6FF9-084D-BC90-5A9BBD9E23F3}"/>
              </a:ext>
            </a:extLst>
          </p:cNvPr>
          <p:cNvCxnSpPr>
            <a:cxnSpLocks/>
            <a:stCxn id="2" idx="3"/>
            <a:endCxn id="13" idx="1"/>
          </p:cNvCxnSpPr>
          <p:nvPr/>
        </p:nvCxnSpPr>
        <p:spPr>
          <a:xfrm>
            <a:off x="1600200" y="3428999"/>
            <a:ext cx="1611085" cy="200827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7E83FF40-5C8F-8545-BFD0-32CB61C22E7B}"/>
              </a:ext>
            </a:extLst>
          </p:cNvPr>
          <p:cNvSpPr/>
          <p:nvPr/>
        </p:nvSpPr>
        <p:spPr>
          <a:xfrm>
            <a:off x="3211285" y="4680712"/>
            <a:ext cx="5029201" cy="151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Hối lỗi</a:t>
            </a:r>
            <a:endParaRPr lang="x-none" sz="2800" i="1" dirty="0">
              <a:latin typeface="Times New Roman" panose="02020603050405020304" pitchFamily="18" charset="0"/>
              <a:cs typeface="Times New Roman" panose="02020603050405020304" pitchFamily="18" charset="0"/>
            </a:endParaRPr>
          </a:p>
          <a:p>
            <a:pPr algn="ctr"/>
            <a:r>
              <a:rPr lang="x-none" sz="2800" i="1" dirty="0">
                <a:latin typeface="Times New Roman" panose="02020603050405020304" pitchFamily="18" charset="0"/>
                <a:cs typeface="Times New Roman" panose="02020603050405020304" pitchFamily="18" charset="0"/>
              </a:rPr>
              <a:t>“Nào tôi đâu biết…bây giờ”</a:t>
            </a:r>
            <a:endParaRPr lang="x-none" sz="2800" dirty="0">
              <a:latin typeface="Times New Roman" panose="02020603050405020304" pitchFamily="18" charset="0"/>
              <a:cs typeface="Times New Roman" panose="02020603050405020304" pitchFamily="18" charset="0"/>
            </a:endParaRPr>
          </a:p>
        </p:txBody>
      </p:sp>
      <p:sp>
        <p:nvSpPr>
          <p:cNvPr id="22" name="Right Brace 21">
            <a:extLst>
              <a:ext uri="{FF2B5EF4-FFF2-40B4-BE49-F238E27FC236}">
                <a16:creationId xmlns:a16="http://schemas.microsoft.com/office/drawing/2014/main" id="{C8C42158-737C-544F-82AE-6BA3F31E9890}"/>
              </a:ext>
            </a:extLst>
          </p:cNvPr>
          <p:cNvSpPr/>
          <p:nvPr/>
        </p:nvSpPr>
        <p:spPr>
          <a:xfrm>
            <a:off x="8403771" y="664172"/>
            <a:ext cx="870858" cy="5529654"/>
          </a:xfrm>
          <a:prstGeom prst="rightBrace">
            <a:avLst/>
          </a:prstGeom>
          <a:ln w="28575">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x-none"/>
          </a:p>
        </p:txBody>
      </p:sp>
      <p:sp>
        <p:nvSpPr>
          <p:cNvPr id="23" name="Rounded Rectangle 22">
            <a:extLst>
              <a:ext uri="{FF2B5EF4-FFF2-40B4-BE49-F238E27FC236}">
                <a16:creationId xmlns:a16="http://schemas.microsoft.com/office/drawing/2014/main" id="{438F7E98-F665-0E45-8442-9270AE6ACCE1}"/>
              </a:ext>
            </a:extLst>
          </p:cNvPr>
          <p:cNvSpPr/>
          <p:nvPr/>
        </p:nvSpPr>
        <p:spPr>
          <a:xfrm>
            <a:off x="9278816" y="1285089"/>
            <a:ext cx="2507900" cy="4152180"/>
          </a:xfrm>
          <a:prstGeom prst="roundRect">
            <a:avLst/>
          </a:prstGeom>
          <a:solidFill>
            <a:schemeClr val="accent6">
              <a:lumMod val="20000"/>
              <a:lumOff val="80000"/>
            </a:schemeClr>
          </a:solidFill>
          <a:ln>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3800" dirty="0">
                <a:latin typeface="Times New Roman" panose="02020603050405020304" pitchFamily="18" charset="0"/>
                <a:cs typeface="Times New Roman" panose="02020603050405020304" pitchFamily="18" charset="0"/>
              </a:rPr>
              <a:t>Nghệ thuật miêu tả tâm lí nhân vật sinh động, hợp lý</a:t>
            </a:r>
          </a:p>
        </p:txBody>
      </p:sp>
      <p:sp>
        <p:nvSpPr>
          <p:cNvPr id="26" name="Down Arrow 25">
            <a:extLst>
              <a:ext uri="{FF2B5EF4-FFF2-40B4-BE49-F238E27FC236}">
                <a16:creationId xmlns:a16="http://schemas.microsoft.com/office/drawing/2014/main" id="{3E6C0ACD-DD43-5E4A-B0B4-F981305FEDFA}"/>
              </a:ext>
            </a:extLst>
          </p:cNvPr>
          <p:cNvSpPr/>
          <p:nvPr/>
        </p:nvSpPr>
        <p:spPr>
          <a:xfrm>
            <a:off x="5654710" y="2252439"/>
            <a:ext cx="251208" cy="344850"/>
          </a:xfrm>
          <a:prstGeom prst="downArrow">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x-none"/>
          </a:p>
        </p:txBody>
      </p:sp>
      <p:sp>
        <p:nvSpPr>
          <p:cNvPr id="27" name="Down Arrow 26">
            <a:extLst>
              <a:ext uri="{FF2B5EF4-FFF2-40B4-BE49-F238E27FC236}">
                <a16:creationId xmlns:a16="http://schemas.microsoft.com/office/drawing/2014/main" id="{36FA83D1-9A6C-AB40-B080-6B67A783F567}"/>
              </a:ext>
            </a:extLst>
          </p:cNvPr>
          <p:cNvSpPr/>
          <p:nvPr/>
        </p:nvSpPr>
        <p:spPr>
          <a:xfrm>
            <a:off x="5646335" y="4260709"/>
            <a:ext cx="251208" cy="344850"/>
          </a:xfrm>
          <a:prstGeom prst="downArrow">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866114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lant&#10;&#10;Description automatically generated">
            <a:extLst>
              <a:ext uri="{FF2B5EF4-FFF2-40B4-BE49-F238E27FC236}">
                <a16:creationId xmlns:a16="http://schemas.microsoft.com/office/drawing/2014/main" id="{A6D0E41F-EF1A-9348-9E95-5F57875BB15D}"/>
              </a:ext>
            </a:extLst>
          </p:cNvPr>
          <p:cNvPicPr>
            <a:picLocks noChangeAspect="1"/>
          </p:cNvPicPr>
          <p:nvPr/>
        </p:nvPicPr>
        <p:blipFill>
          <a:blip r:embed="rId2"/>
          <a:stretch>
            <a:fillRect/>
          </a:stretch>
        </p:blipFill>
        <p:spPr>
          <a:xfrm>
            <a:off x="2991490" y="0"/>
            <a:ext cx="5571066" cy="5571066"/>
          </a:xfrm>
          <a:prstGeom prst="rect">
            <a:avLst/>
          </a:prstGeom>
        </p:spPr>
      </p:pic>
      <p:sp>
        <p:nvSpPr>
          <p:cNvPr id="3" name="TextBox 2">
            <a:extLst>
              <a:ext uri="{FF2B5EF4-FFF2-40B4-BE49-F238E27FC236}">
                <a16:creationId xmlns:a16="http://schemas.microsoft.com/office/drawing/2014/main" id="{A7F562FF-AAA5-6249-9984-3591E43CFC8C}"/>
              </a:ext>
            </a:extLst>
          </p:cNvPr>
          <p:cNvSpPr txBox="1"/>
          <p:nvPr/>
        </p:nvSpPr>
        <p:spPr>
          <a:xfrm>
            <a:off x="4550895" y="1317724"/>
            <a:ext cx="2452255" cy="1631216"/>
          </a:xfrm>
          <a:prstGeom prst="rect">
            <a:avLst/>
          </a:prstGeom>
          <a:noFill/>
        </p:spPr>
        <p:txBody>
          <a:bodyPr wrap="square" rtlCol="0">
            <a:spAutoFit/>
          </a:bodyPr>
          <a:lstStyle/>
          <a:p>
            <a:pPr algn="ctr"/>
            <a:r>
              <a:rPr lang="x-none" sz="10000" dirty="0">
                <a:solidFill>
                  <a:schemeClr val="bg1"/>
                </a:solidFill>
              </a:rPr>
              <a:t>5</a:t>
            </a:r>
          </a:p>
        </p:txBody>
      </p:sp>
      <p:sp>
        <p:nvSpPr>
          <p:cNvPr id="4" name="TextBox 3">
            <a:extLst>
              <a:ext uri="{FF2B5EF4-FFF2-40B4-BE49-F238E27FC236}">
                <a16:creationId xmlns:a16="http://schemas.microsoft.com/office/drawing/2014/main" id="{8ABF6B91-BFB9-4F4C-9C97-7141B76E9764}"/>
              </a:ext>
            </a:extLst>
          </p:cNvPr>
          <p:cNvSpPr txBox="1"/>
          <p:nvPr/>
        </p:nvSpPr>
        <p:spPr>
          <a:xfrm>
            <a:off x="820558" y="3891462"/>
            <a:ext cx="11046545" cy="1138773"/>
          </a:xfrm>
          <a:prstGeom prst="rect">
            <a:avLst/>
          </a:prstGeom>
          <a:noFill/>
        </p:spPr>
        <p:txBody>
          <a:bodyPr wrap="square" rtlCol="0">
            <a:spAutoFit/>
          </a:bodyPr>
          <a:lstStyle/>
          <a:p>
            <a:pPr algn="ctr"/>
            <a:r>
              <a:rPr lang="x-none" sz="6800" b="1" dirty="0">
                <a:solidFill>
                  <a:srgbClr val="355E3E"/>
                </a:solidFill>
                <a:latin typeface="Times New Roman" panose="02020603050405020304" pitchFamily="18" charset="0"/>
                <a:cs typeface="Times New Roman" panose="02020603050405020304" pitchFamily="18" charset="0"/>
              </a:rPr>
              <a:t>Bài học đường đời đầu tiên</a:t>
            </a:r>
          </a:p>
        </p:txBody>
      </p:sp>
    </p:spTree>
    <p:extLst>
      <p:ext uri="{BB962C8B-B14F-4D97-AF65-F5344CB8AC3E}">
        <p14:creationId xmlns:p14="http://schemas.microsoft.com/office/powerpoint/2010/main" val="38708434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847391FC-F7F6-684D-AE65-E78E3BAF0908}"/>
              </a:ext>
            </a:extLst>
          </p:cNvPr>
          <p:cNvSpPr/>
          <p:nvPr/>
        </p:nvSpPr>
        <p:spPr>
          <a:xfrm rot="21343768" flipH="1">
            <a:off x="1510374" y="615762"/>
            <a:ext cx="6390607" cy="3425536"/>
          </a:xfrm>
          <a:prstGeom prst="cloudCallout">
            <a:avLst>
              <a:gd name="adj1" fmla="val -50076"/>
              <a:gd name="adj2" fmla="val 59839"/>
            </a:avLst>
          </a:prstGeom>
          <a:ln>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800" i="1" dirty="0">
                <a:latin typeface="Times New Roman" panose="02020603050405020304" pitchFamily="18" charset="0"/>
                <a:cs typeface="Times New Roman" panose="02020603050405020304" pitchFamily="18" charset="0"/>
              </a:rPr>
              <a:t>Theo em, từ những trải nghiệm đáng nhớ, Dế Mèn đã rút ra được bài học gì?</a:t>
            </a:r>
            <a:endParaRPr lang="x-none" sz="2800" dirty="0">
              <a:latin typeface="Times New Roman" panose="02020603050405020304" pitchFamily="18" charset="0"/>
              <a:cs typeface="Times New Roman" panose="02020603050405020304" pitchFamily="18" charset="0"/>
            </a:endParaRPr>
          </a:p>
        </p:txBody>
      </p:sp>
      <p:pic>
        <p:nvPicPr>
          <p:cNvPr id="5" name="Picture 4" descr="22858PICdbgea5Gz679dY_PIC2018.png">
            <a:extLst>
              <a:ext uri="{FF2B5EF4-FFF2-40B4-BE49-F238E27FC236}">
                <a16:creationId xmlns:a16="http://schemas.microsoft.com/office/drawing/2014/main" id="{7BB2446C-3353-8947-B540-E627A1F59418}"/>
              </a:ext>
            </a:extLst>
          </p:cNvPr>
          <p:cNvPicPr>
            <a:picLocks noChangeAspect="1"/>
          </p:cNvPicPr>
          <p:nvPr/>
        </p:nvPicPr>
        <p:blipFill>
          <a:blip r:embed="rId2" cstate="print"/>
          <a:stretch>
            <a:fillRect/>
          </a:stretch>
        </p:blipFill>
        <p:spPr>
          <a:xfrm>
            <a:off x="7076174" y="2604508"/>
            <a:ext cx="4253492" cy="4253492"/>
          </a:xfrm>
          <a:prstGeom prst="rect">
            <a:avLst/>
          </a:prstGeom>
        </p:spPr>
      </p:pic>
      <p:pic>
        <p:nvPicPr>
          <p:cNvPr id="6" name="图片 3">
            <a:extLst>
              <a:ext uri="{FF2B5EF4-FFF2-40B4-BE49-F238E27FC236}">
                <a16:creationId xmlns:a16="http://schemas.microsoft.com/office/drawing/2014/main" id="{4A6E9DD5-23FE-ED49-977D-66A5D74712F9}"/>
              </a:ext>
            </a:extLst>
          </p:cNvPr>
          <p:cNvPicPr>
            <a:picLocks noChangeAspect="1"/>
          </p:cNvPicPr>
          <p:nvPr/>
        </p:nvPicPr>
        <p:blipFill rotWithShape="1">
          <a:blip r:embed="rId3">
            <a:extLst>
              <a:ext uri="{28A0092B-C50C-407E-A947-70E740481C1C}">
                <a14:useLocalDpi xmlns:a14="http://schemas.microsoft.com/office/drawing/2010/main" val="0"/>
              </a:ext>
            </a:extLst>
          </a:blip>
          <a:srcRect b="3774"/>
          <a:stretch/>
        </p:blipFill>
        <p:spPr>
          <a:xfrm>
            <a:off x="1391703" y="4848447"/>
            <a:ext cx="3724125" cy="2009553"/>
          </a:xfrm>
          <a:prstGeom prst="rect">
            <a:avLst/>
          </a:prstGeom>
        </p:spPr>
      </p:pic>
    </p:spTree>
    <p:extLst>
      <p:ext uri="{BB962C8B-B14F-4D97-AF65-F5344CB8AC3E}">
        <p14:creationId xmlns:p14="http://schemas.microsoft.com/office/powerpoint/2010/main" val="329089439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2" decel="44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1+#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 9 Bài văn phân tích nhân vật Dế Mèn trong tác phẩm “Dế Mèn phiêu lưu  kí” của Tô Hoài 2021">
            <a:extLst>
              <a:ext uri="{FF2B5EF4-FFF2-40B4-BE49-F238E27FC236}">
                <a16:creationId xmlns:a16="http://schemas.microsoft.com/office/drawing/2014/main" id="{B4A5F831-9E36-2745-ADA0-F9DAA7D8200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927" r="22305" b="1"/>
          <a:stretch/>
        </p:blipFill>
        <p:spPr bwMode="auto">
          <a:xfrm>
            <a:off x="0" y="847318"/>
            <a:ext cx="5061098" cy="5297222"/>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solidFill>
              <a:schemeClr val="accent2">
                <a:lumMod val="40000"/>
                <a:lumOff val="60000"/>
              </a:schemeClr>
            </a:solidFill>
          </a:ln>
          <a:effectLst>
            <a:glow rad="139700">
              <a:schemeClr val="accent3">
                <a:satMod val="175000"/>
                <a:alpha val="40000"/>
              </a:schemeClr>
            </a:glow>
            <a:softEdge rad="0"/>
          </a:effectLst>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7092D3C4-9CB7-AB41-95DF-61368FA9E55C}"/>
              </a:ext>
            </a:extLst>
          </p:cNvPr>
          <p:cNvGraphicFramePr/>
          <p:nvPr>
            <p:extLst>
              <p:ext uri="{D42A27DB-BD31-4B8C-83A1-F6EECF244321}">
                <p14:modId xmlns:p14="http://schemas.microsoft.com/office/powerpoint/2010/main" val="322819218"/>
              </p:ext>
            </p:extLst>
          </p:nvPr>
        </p:nvGraphicFramePr>
        <p:xfrm>
          <a:off x="4537063" y="713460"/>
          <a:ext cx="77361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57070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lant&#10;&#10;Description automatically generated">
            <a:extLst>
              <a:ext uri="{FF2B5EF4-FFF2-40B4-BE49-F238E27FC236}">
                <a16:creationId xmlns:a16="http://schemas.microsoft.com/office/drawing/2014/main" id="{A6D0E41F-EF1A-9348-9E95-5F57875BB15D}"/>
              </a:ext>
            </a:extLst>
          </p:cNvPr>
          <p:cNvPicPr>
            <a:picLocks noChangeAspect="1"/>
          </p:cNvPicPr>
          <p:nvPr/>
        </p:nvPicPr>
        <p:blipFill>
          <a:blip r:embed="rId2"/>
          <a:stretch>
            <a:fillRect/>
          </a:stretch>
        </p:blipFill>
        <p:spPr>
          <a:xfrm>
            <a:off x="2991490" y="0"/>
            <a:ext cx="5571066" cy="5571066"/>
          </a:xfrm>
          <a:prstGeom prst="rect">
            <a:avLst/>
          </a:prstGeom>
        </p:spPr>
      </p:pic>
      <p:sp>
        <p:nvSpPr>
          <p:cNvPr id="3" name="TextBox 2">
            <a:extLst>
              <a:ext uri="{FF2B5EF4-FFF2-40B4-BE49-F238E27FC236}">
                <a16:creationId xmlns:a16="http://schemas.microsoft.com/office/drawing/2014/main" id="{A7F562FF-AAA5-6249-9984-3591E43CFC8C}"/>
              </a:ext>
            </a:extLst>
          </p:cNvPr>
          <p:cNvSpPr txBox="1"/>
          <p:nvPr/>
        </p:nvSpPr>
        <p:spPr>
          <a:xfrm>
            <a:off x="4550895" y="1317724"/>
            <a:ext cx="2452255" cy="1631216"/>
          </a:xfrm>
          <a:prstGeom prst="rect">
            <a:avLst/>
          </a:prstGeom>
          <a:noFill/>
        </p:spPr>
        <p:txBody>
          <a:bodyPr wrap="square" rtlCol="0">
            <a:spAutoFit/>
          </a:bodyPr>
          <a:lstStyle/>
          <a:p>
            <a:pPr algn="ctr"/>
            <a:r>
              <a:rPr lang="x-none" sz="10000" dirty="0">
                <a:solidFill>
                  <a:schemeClr val="bg1"/>
                </a:solidFill>
              </a:rPr>
              <a:t>6</a:t>
            </a:r>
          </a:p>
        </p:txBody>
      </p:sp>
      <p:sp>
        <p:nvSpPr>
          <p:cNvPr id="4" name="TextBox 3">
            <a:extLst>
              <a:ext uri="{FF2B5EF4-FFF2-40B4-BE49-F238E27FC236}">
                <a16:creationId xmlns:a16="http://schemas.microsoft.com/office/drawing/2014/main" id="{8ABF6B91-BFB9-4F4C-9C97-7141B76E9764}"/>
              </a:ext>
            </a:extLst>
          </p:cNvPr>
          <p:cNvSpPr txBox="1"/>
          <p:nvPr/>
        </p:nvSpPr>
        <p:spPr>
          <a:xfrm>
            <a:off x="820558" y="3891462"/>
            <a:ext cx="11006352" cy="1138773"/>
          </a:xfrm>
          <a:prstGeom prst="rect">
            <a:avLst/>
          </a:prstGeom>
          <a:noFill/>
        </p:spPr>
        <p:txBody>
          <a:bodyPr wrap="square" rtlCol="0">
            <a:spAutoFit/>
          </a:bodyPr>
          <a:lstStyle/>
          <a:p>
            <a:pPr algn="ctr"/>
            <a:r>
              <a:rPr lang="x-none" sz="6800" b="1" i="1" dirty="0">
                <a:solidFill>
                  <a:srgbClr val="355E3E"/>
                </a:solidFill>
                <a:latin typeface="Times New Roman" panose="02020603050405020304" pitchFamily="18" charset="0"/>
                <a:cs typeface="Times New Roman" panose="02020603050405020304" pitchFamily="18" charset="0"/>
              </a:rPr>
              <a:t>Đặc trưng truyện đồng thoại</a:t>
            </a:r>
          </a:p>
        </p:txBody>
      </p:sp>
    </p:spTree>
    <p:extLst>
      <p:ext uri="{BB962C8B-B14F-4D97-AF65-F5344CB8AC3E}">
        <p14:creationId xmlns:p14="http://schemas.microsoft.com/office/powerpoint/2010/main" val="328440902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Isosceles Triangle 7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Diagram&#10;&#10;Description automatically generated">
            <a:extLst>
              <a:ext uri="{FF2B5EF4-FFF2-40B4-BE49-F238E27FC236}">
                <a16:creationId xmlns:a16="http://schemas.microsoft.com/office/drawing/2014/main" id="{6CCF1974-88EE-084A-B4DF-568B930ABCC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2291370" y="643467"/>
            <a:ext cx="7609259" cy="557106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82" name="Isosceles Triangle 8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01E83EAA-303E-CD40-A03B-79726AAA8245}"/>
              </a:ext>
            </a:extLst>
          </p:cNvPr>
          <p:cNvSpPr>
            <a:spLocks noChangeArrowheads="1"/>
          </p:cNvSpPr>
          <p:nvPr/>
        </p:nvSpPr>
        <p:spPr bwMode="auto">
          <a:xfrm>
            <a:off x="0" y="-1"/>
            <a:ext cx="448622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405161756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3" name="Freeform: Shape 7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Diagram&#10;&#10;Description automatically generated">
            <a:extLst>
              <a:ext uri="{FF2B5EF4-FFF2-40B4-BE49-F238E27FC236}">
                <a16:creationId xmlns:a16="http://schemas.microsoft.com/office/drawing/2014/main" id="{8C1FDBA9-1EFB-2A42-8A8E-E994C5D9AB6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2161097" y="643467"/>
            <a:ext cx="7869805" cy="557106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CA8AAA4-8E7B-9C43-8B40-65F2372C19BE}"/>
              </a:ext>
            </a:extLst>
          </p:cNvPr>
          <p:cNvSpPr>
            <a:spLocks noChangeArrowheads="1"/>
          </p:cNvSpPr>
          <p:nvPr/>
        </p:nvSpPr>
        <p:spPr bwMode="auto">
          <a:xfrm>
            <a:off x="0" y="0"/>
            <a:ext cx="12192000" cy="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42779163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lant&#10;&#10;Description automatically generated">
            <a:extLst>
              <a:ext uri="{FF2B5EF4-FFF2-40B4-BE49-F238E27FC236}">
                <a16:creationId xmlns:a16="http://schemas.microsoft.com/office/drawing/2014/main" id="{A6D0E41F-EF1A-9348-9E95-5F57875BB15D}"/>
              </a:ext>
            </a:extLst>
          </p:cNvPr>
          <p:cNvPicPr>
            <a:picLocks noChangeAspect="1"/>
          </p:cNvPicPr>
          <p:nvPr/>
        </p:nvPicPr>
        <p:blipFill>
          <a:blip r:embed="rId2"/>
          <a:stretch>
            <a:fillRect/>
          </a:stretch>
        </p:blipFill>
        <p:spPr>
          <a:xfrm>
            <a:off x="2991490" y="0"/>
            <a:ext cx="5571066" cy="5571066"/>
          </a:xfrm>
          <a:prstGeom prst="rect">
            <a:avLst/>
          </a:prstGeom>
        </p:spPr>
      </p:pic>
      <p:sp>
        <p:nvSpPr>
          <p:cNvPr id="3" name="TextBox 2">
            <a:extLst>
              <a:ext uri="{FF2B5EF4-FFF2-40B4-BE49-F238E27FC236}">
                <a16:creationId xmlns:a16="http://schemas.microsoft.com/office/drawing/2014/main" id="{A7F562FF-AAA5-6249-9984-3591E43CFC8C}"/>
              </a:ext>
            </a:extLst>
          </p:cNvPr>
          <p:cNvSpPr txBox="1"/>
          <p:nvPr/>
        </p:nvSpPr>
        <p:spPr>
          <a:xfrm>
            <a:off x="4550895" y="1317724"/>
            <a:ext cx="2452255" cy="1631216"/>
          </a:xfrm>
          <a:prstGeom prst="rect">
            <a:avLst/>
          </a:prstGeom>
          <a:noFill/>
        </p:spPr>
        <p:txBody>
          <a:bodyPr wrap="square" rtlCol="0">
            <a:spAutoFit/>
          </a:bodyPr>
          <a:lstStyle/>
          <a:p>
            <a:pPr algn="ctr"/>
            <a:r>
              <a:rPr lang="x-none" sz="10000" dirty="0">
                <a:solidFill>
                  <a:schemeClr val="bg1"/>
                </a:solidFill>
              </a:rPr>
              <a:t>7</a:t>
            </a:r>
          </a:p>
        </p:txBody>
      </p:sp>
      <p:sp>
        <p:nvSpPr>
          <p:cNvPr id="4" name="TextBox 3">
            <a:extLst>
              <a:ext uri="{FF2B5EF4-FFF2-40B4-BE49-F238E27FC236}">
                <a16:creationId xmlns:a16="http://schemas.microsoft.com/office/drawing/2014/main" id="{8ABF6B91-BFB9-4F4C-9C97-7141B76E9764}"/>
              </a:ext>
            </a:extLst>
          </p:cNvPr>
          <p:cNvSpPr txBox="1"/>
          <p:nvPr/>
        </p:nvSpPr>
        <p:spPr>
          <a:xfrm>
            <a:off x="820558" y="3891462"/>
            <a:ext cx="9912927" cy="1138773"/>
          </a:xfrm>
          <a:prstGeom prst="rect">
            <a:avLst/>
          </a:prstGeom>
          <a:noFill/>
        </p:spPr>
        <p:txBody>
          <a:bodyPr wrap="square" rtlCol="0">
            <a:spAutoFit/>
          </a:bodyPr>
          <a:lstStyle/>
          <a:p>
            <a:pPr algn="ctr"/>
            <a:r>
              <a:rPr lang="x-none" sz="6800" b="1" i="1" dirty="0">
                <a:solidFill>
                  <a:srgbClr val="355E3E"/>
                </a:solidFill>
                <a:latin typeface="Times New Roman" panose="02020603050405020304" pitchFamily="18" charset="0"/>
                <a:cs typeface="Times New Roman" panose="02020603050405020304" pitchFamily="18" charset="0"/>
              </a:rPr>
              <a:t>Bài học cho bản thân</a:t>
            </a:r>
          </a:p>
        </p:txBody>
      </p:sp>
    </p:spTree>
    <p:extLst>
      <p:ext uri="{BB962C8B-B14F-4D97-AF65-F5344CB8AC3E}">
        <p14:creationId xmlns:p14="http://schemas.microsoft.com/office/powerpoint/2010/main" val="32436226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E1C129A7-DE44-B447-BB50-8BD7C7EFD22E}"/>
              </a:ext>
            </a:extLst>
          </p:cNvPr>
          <p:cNvPicPr>
            <a:picLocks noChangeAspect="1"/>
          </p:cNvPicPr>
          <p:nvPr/>
        </p:nvPicPr>
        <p:blipFill>
          <a:blip r:embed="rId2"/>
          <a:stretch>
            <a:fillRect/>
          </a:stretch>
        </p:blipFill>
        <p:spPr>
          <a:xfrm>
            <a:off x="878958" y="767168"/>
            <a:ext cx="4784558" cy="53236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loud Callout 6">
            <a:extLst>
              <a:ext uri="{FF2B5EF4-FFF2-40B4-BE49-F238E27FC236}">
                <a16:creationId xmlns:a16="http://schemas.microsoft.com/office/drawing/2014/main" id="{F2CB3DBA-EBF7-7F4B-8334-D8482CBA59E7}"/>
              </a:ext>
            </a:extLst>
          </p:cNvPr>
          <p:cNvSpPr/>
          <p:nvPr/>
        </p:nvSpPr>
        <p:spPr>
          <a:xfrm>
            <a:off x="6096000" y="1032266"/>
            <a:ext cx="5630945" cy="3425536"/>
          </a:xfrm>
          <a:prstGeom prst="cloudCallout">
            <a:avLst>
              <a:gd name="adj1" fmla="val -29690"/>
              <a:gd name="adj2" fmla="val 85635"/>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i="1" dirty="0">
                <a:solidFill>
                  <a:schemeClr val="tx1"/>
                </a:solidFill>
                <a:latin typeface="Times New Roman" panose="02020603050405020304" pitchFamily="18" charset="0"/>
                <a:cs typeface="Times New Roman" panose="02020603050405020304" pitchFamily="18" charset="0"/>
              </a:rPr>
              <a:t>Nếu có người bạn như Dế Choắt, em sẽ đối xử với bạn như thế nào?</a:t>
            </a:r>
            <a:endParaRPr lang="x-none"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03786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a:extLst>
              <a:ext uri="{FF2B5EF4-FFF2-40B4-BE49-F238E27FC236}">
                <a16:creationId xmlns:a16="http://schemas.microsoft.com/office/drawing/2014/main" id="{DAB8FFE5-1DC4-D84C-8574-249BF8AF45E4}"/>
              </a:ext>
            </a:extLst>
          </p:cNvPr>
          <p:cNvSpPr txBox="1"/>
          <p:nvPr/>
        </p:nvSpPr>
        <p:spPr>
          <a:xfrm>
            <a:off x="1657569" y="1529506"/>
            <a:ext cx="9499703" cy="1015663"/>
          </a:xfrm>
          <a:prstGeom prst="rect">
            <a:avLst/>
          </a:prstGeom>
          <a:noFill/>
        </p:spPr>
        <p:txBody>
          <a:bodyPr wrap="square" lIns="91439" tIns="45720" rIns="91439" bIns="45720" rtlCol="0">
            <a:spAutoFit/>
          </a:bodyPr>
          <a:lstStyle/>
          <a:p>
            <a:pPr algn="ct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đường</a:t>
            </a:r>
            <a:r>
              <a:rPr lang="en-US" altLang="zh-CN"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đời</a:t>
            </a:r>
            <a:r>
              <a:rPr lang="en-US" altLang="zh-CN"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đầu</a:t>
            </a:r>
            <a:r>
              <a:rPr lang="en-US" altLang="zh-CN"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i="1" dirty="0" err="1">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tiên</a:t>
            </a:r>
            <a:endParaRPr lang="zh-CN" altLang="en-US" sz="6000" b="1" i="1" dirty="0">
              <a:solidFill>
                <a:srgbClr val="0070C0"/>
              </a:solidFill>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9">
            <a:extLst>
              <a:ext uri="{FF2B5EF4-FFF2-40B4-BE49-F238E27FC236}">
                <a16:creationId xmlns:a16="http://schemas.microsoft.com/office/drawing/2014/main" id="{2415F5FD-782F-624F-8D99-04950CFCCD57}"/>
              </a:ext>
            </a:extLst>
          </p:cNvPr>
          <p:cNvSpPr txBox="1"/>
          <p:nvPr/>
        </p:nvSpPr>
        <p:spPr>
          <a:xfrm>
            <a:off x="8253293" y="3771533"/>
            <a:ext cx="1933476" cy="523220"/>
          </a:xfrm>
          <a:prstGeom prst="rect">
            <a:avLst/>
          </a:prstGeom>
          <a:noFill/>
        </p:spPr>
        <p:txBody>
          <a:bodyPr wrap="none" lIns="91439" tIns="45720" rIns="91439" bIns="45720" rtlCol="0">
            <a:spAutoFit/>
          </a:bodyPr>
          <a:lstStyle/>
          <a:p>
            <a:r>
              <a:rPr lang="en-US" altLang="zh-CN" sz="2800" b="1" dirty="0">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2800" b="1" dirty="0" err="1">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rPr>
              <a:t>Tô</a:t>
            </a:r>
            <a:r>
              <a:rPr lang="en-US" altLang="zh-CN" sz="2800" b="1" dirty="0">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2800" b="1" dirty="0" err="1">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rPr>
              <a:t>Hoài</a:t>
            </a:r>
            <a:r>
              <a:rPr lang="en-US" altLang="zh-CN" sz="2800" b="1" dirty="0">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rPr>
              <a:t> - </a:t>
            </a:r>
            <a:endParaRPr lang="zh-CN" altLang="en-US" sz="2800" b="1" dirty="0">
              <a:effectLst>
                <a:glow rad="63500">
                  <a:schemeClr val="accent1">
                    <a:satMod val="175000"/>
                    <a:alpha val="40000"/>
                  </a:schemeClr>
                </a:glow>
              </a:effectLst>
              <a:latin typeface="Times New Roman" pitchFamily="18" charset="0"/>
              <a:ea typeface="微软雅黑" panose="020B0503020204020204" pitchFamily="34" charset="-122"/>
              <a:cs typeface="Times New Roman" pitchFamily="18" charset="0"/>
            </a:endParaRPr>
          </a:p>
        </p:txBody>
      </p:sp>
      <p:sp>
        <p:nvSpPr>
          <p:cNvPr id="6" name="文本框 8">
            <a:extLst>
              <a:ext uri="{FF2B5EF4-FFF2-40B4-BE49-F238E27FC236}">
                <a16:creationId xmlns:a16="http://schemas.microsoft.com/office/drawing/2014/main" id="{D351A6F6-345E-CC44-A876-722BDD46E80F}"/>
              </a:ext>
            </a:extLst>
          </p:cNvPr>
          <p:cNvSpPr txBox="1"/>
          <p:nvPr/>
        </p:nvSpPr>
        <p:spPr>
          <a:xfrm>
            <a:off x="2540777" y="2875002"/>
            <a:ext cx="7733289" cy="553998"/>
          </a:xfrm>
          <a:prstGeom prst="rect">
            <a:avLst/>
          </a:prstGeom>
          <a:noFill/>
        </p:spPr>
        <p:txBody>
          <a:bodyPr wrap="square" lIns="91439" tIns="45720" rIns="91439" bIns="45720" rtlCol="0">
            <a:spAutoFit/>
          </a:bodyPr>
          <a:lstStyle/>
          <a:p>
            <a:pPr algn="ct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Trích</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Dế</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Mèn</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phiêu</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lưu</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kí</a:t>
            </a:r>
            <a:r>
              <a:rPr lang="en-US" altLang="zh-CN"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000" dirty="0">
              <a:effectLst>
                <a:glow rad="101600">
                  <a:schemeClr val="accent6">
                    <a:satMod val="175000"/>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Picture 2">
            <a:extLst>
              <a:ext uri="{FF2B5EF4-FFF2-40B4-BE49-F238E27FC236}">
                <a16:creationId xmlns:a16="http://schemas.microsoft.com/office/drawing/2014/main" id="{630ACB5D-0762-D54C-A3ED-542B951F8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765" y="3758833"/>
            <a:ext cx="2127104" cy="3099167"/>
          </a:xfrm>
          <a:prstGeom prst="rect">
            <a:avLst/>
          </a:prstGeom>
        </p:spPr>
      </p:pic>
    </p:spTree>
    <p:extLst>
      <p:ext uri="{BB962C8B-B14F-4D97-AF65-F5344CB8AC3E}">
        <p14:creationId xmlns:p14="http://schemas.microsoft.com/office/powerpoint/2010/main" val="268753925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0000" fill="hold" grpId="0" nodeType="after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2400"/>
                            </p:stCondLst>
                            <p:childTnLst>
                              <p:par>
                                <p:cTn id="14" presetID="2" presetClass="entr" presetSubtype="4" decel="20000" fill="hold" grpId="0" nodeType="afterEffect">
                                  <p:stCondLst>
                                    <p:cond delay="0"/>
                                  </p:stCondLst>
                                  <p:iterate type="lt">
                                    <p:tmPct val="14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w to fold a Rabbit origami | Paper crafts origami, Origami, Origami paper">
            <a:extLst>
              <a:ext uri="{FF2B5EF4-FFF2-40B4-BE49-F238E27FC236}">
                <a16:creationId xmlns:a16="http://schemas.microsoft.com/office/drawing/2014/main" id="{8C06C38C-3F59-AB47-A4C4-F1B8537208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1" r="16336" b="-1"/>
          <a:stretch/>
        </p:blipFill>
        <p:spPr bwMode="auto">
          <a:xfrm>
            <a:off x="6176433" y="643500"/>
            <a:ext cx="5372100" cy="557100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38">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9 Cách tái chế giấy độc đáo thành đồ dùng ĐẸP MẮT">
            <a:extLst>
              <a:ext uri="{FF2B5EF4-FFF2-40B4-BE49-F238E27FC236}">
                <a16:creationId xmlns:a16="http://schemas.microsoft.com/office/drawing/2014/main" id="{E5BF9AAA-2043-1147-8B4D-9F80B0F23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3" r="2" b="2"/>
          <a:stretch/>
        </p:blipFill>
        <p:spPr bwMode="auto">
          <a:xfrm>
            <a:off x="643466" y="643481"/>
            <a:ext cx="5372099" cy="557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5109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6" descr="未 标题 -1">
            <a:extLst>
              <a:ext uri="{FF2B5EF4-FFF2-40B4-BE49-F238E27FC236}">
                <a16:creationId xmlns:a16="http://schemas.microsoft.com/office/drawing/2014/main" id="{C5AFA211-71BF-4347-9AFE-004F2D730C99}"/>
              </a:ext>
            </a:extLst>
          </p:cNvPr>
          <p:cNvPicPr>
            <a:picLocks noChangeAspect="1"/>
          </p:cNvPicPr>
          <p:nvPr/>
        </p:nvPicPr>
        <p:blipFill>
          <a:blip r:embed="rId2" cstate="print"/>
          <a:stretch>
            <a:fillRect/>
          </a:stretch>
        </p:blipFill>
        <p:spPr>
          <a:xfrm>
            <a:off x="484523" y="242521"/>
            <a:ext cx="2521585" cy="2212340"/>
          </a:xfrm>
          <a:prstGeom prst="rect">
            <a:avLst/>
          </a:prstGeom>
        </p:spPr>
      </p:pic>
      <p:pic>
        <p:nvPicPr>
          <p:cNvPr id="24" name="图片 27">
            <a:extLst>
              <a:ext uri="{FF2B5EF4-FFF2-40B4-BE49-F238E27FC236}">
                <a16:creationId xmlns:a16="http://schemas.microsoft.com/office/drawing/2014/main" id="{CFB7A6CB-F2FD-2C4D-976F-EBDF88C7EE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959" t="32871" r="9613" b="46559"/>
          <a:stretch/>
        </p:blipFill>
        <p:spPr>
          <a:xfrm>
            <a:off x="0" y="0"/>
            <a:ext cx="1373892" cy="1676400"/>
          </a:xfrm>
          <a:prstGeom prst="rect">
            <a:avLst/>
          </a:prstGeom>
        </p:spPr>
      </p:pic>
      <p:pic>
        <p:nvPicPr>
          <p:cNvPr id="25" name="图片 44">
            <a:extLst>
              <a:ext uri="{FF2B5EF4-FFF2-40B4-BE49-F238E27FC236}">
                <a16:creationId xmlns:a16="http://schemas.microsoft.com/office/drawing/2014/main" id="{7B608855-D00C-6B4A-86E5-3FD4CD13C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135" y="540492"/>
            <a:ext cx="8250621" cy="5353495"/>
          </a:xfrm>
          <a:prstGeom prst="rect">
            <a:avLst/>
          </a:prstGeom>
        </p:spPr>
      </p:pic>
      <p:sp>
        <p:nvSpPr>
          <p:cNvPr id="26" name="文本框 45">
            <a:extLst>
              <a:ext uri="{FF2B5EF4-FFF2-40B4-BE49-F238E27FC236}">
                <a16:creationId xmlns:a16="http://schemas.microsoft.com/office/drawing/2014/main" id="{C22FC95B-4B10-4E47-8286-1CD9D314DD3E}"/>
              </a:ext>
            </a:extLst>
          </p:cNvPr>
          <p:cNvSpPr txBox="1"/>
          <p:nvPr/>
        </p:nvSpPr>
        <p:spPr>
          <a:xfrm>
            <a:off x="3101223" y="2256279"/>
            <a:ext cx="6542444" cy="2462213"/>
          </a:xfrm>
          <a:prstGeom prst="rect">
            <a:avLst/>
          </a:prstGeom>
          <a:noFill/>
        </p:spPr>
        <p:txBody>
          <a:bodyPr wrap="square" rtlCol="0">
            <a:spAutoFit/>
          </a:bodyPr>
          <a:lstStyle/>
          <a:p>
            <a:pPr algn="ctr"/>
            <a:r>
              <a:rPr lang="en-US" altLang="zh-CN"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rPr>
              <a:t>III.</a:t>
            </a:r>
          </a:p>
          <a:p>
            <a:pPr algn="ctr"/>
            <a:r>
              <a:rPr lang="en-US" altLang="zh-CN"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rPr>
              <a:t>LUYỆN TẬP</a:t>
            </a:r>
            <a:endParaRPr lang="zh-CN" altLang="en-US"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endParaRPr>
          </a:p>
        </p:txBody>
      </p:sp>
    </p:spTree>
    <p:extLst>
      <p:ext uri="{BB962C8B-B14F-4D97-AF65-F5344CB8AC3E}">
        <p14:creationId xmlns:p14="http://schemas.microsoft.com/office/powerpoint/2010/main" val="20524414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35B8EAE-CEE3-AB4C-86DC-FFFEC3055470}"/>
              </a:ext>
            </a:extLst>
          </p:cNvPr>
          <p:cNvGraphicFramePr>
            <a:graphicFrameLocks noGrp="1"/>
          </p:cNvGraphicFramePr>
          <p:nvPr>
            <p:extLst>
              <p:ext uri="{D42A27DB-BD31-4B8C-83A1-F6EECF244321}">
                <p14:modId xmlns:p14="http://schemas.microsoft.com/office/powerpoint/2010/main" val="988132680"/>
              </p:ext>
            </p:extLst>
          </p:nvPr>
        </p:nvGraphicFramePr>
        <p:xfrm>
          <a:off x="3276600" y="744668"/>
          <a:ext cx="8272000" cy="5035929"/>
        </p:xfrm>
        <a:graphic>
          <a:graphicData uri="http://schemas.openxmlformats.org/drawingml/2006/table">
            <a:tbl>
              <a:tblPr firstRow="1" bandRow="1">
                <a:tableStyleId>{FABFCF23-3B69-468F-B69F-88F6DE6A72F2}</a:tableStyleId>
              </a:tblPr>
              <a:tblGrid>
                <a:gridCol w="2454004">
                  <a:extLst>
                    <a:ext uri="{9D8B030D-6E8A-4147-A177-3AD203B41FA5}">
                      <a16:colId xmlns:a16="http://schemas.microsoft.com/office/drawing/2014/main" val="3377147713"/>
                    </a:ext>
                  </a:extLst>
                </a:gridCol>
                <a:gridCol w="2893925">
                  <a:extLst>
                    <a:ext uri="{9D8B030D-6E8A-4147-A177-3AD203B41FA5}">
                      <a16:colId xmlns:a16="http://schemas.microsoft.com/office/drawing/2014/main" val="2056292091"/>
                    </a:ext>
                  </a:extLst>
                </a:gridCol>
                <a:gridCol w="2924071">
                  <a:extLst>
                    <a:ext uri="{9D8B030D-6E8A-4147-A177-3AD203B41FA5}">
                      <a16:colId xmlns:a16="http://schemas.microsoft.com/office/drawing/2014/main" val="1584765602"/>
                    </a:ext>
                  </a:extLst>
                </a:gridCol>
              </a:tblGrid>
              <a:tr h="491279">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Dế Mèn</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Dế Choắt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1247571229"/>
                  </a:ext>
                </a:extLst>
              </a:tr>
              <a:tr h="1510660">
                <a:tc>
                  <a:txBody>
                    <a:bodyPr/>
                    <a:lstStyle/>
                    <a:p>
                      <a:r>
                        <a:rPr lang="x-none" sz="2800" dirty="0">
                          <a:latin typeface="Times New Roman" panose="02020603050405020304" pitchFamily="18" charset="0"/>
                          <a:cs typeface="Times New Roman" panose="02020603050405020304" pitchFamily="18" charset="0"/>
                        </a:rPr>
                        <a:t>Ngoại hình</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061848266"/>
                  </a:ext>
                </a:extLst>
              </a:tr>
              <a:tr h="551569">
                <a:tc>
                  <a:txBody>
                    <a:bodyPr/>
                    <a:lstStyle/>
                    <a:p>
                      <a:r>
                        <a:rPr lang="x-none" sz="2800" dirty="0">
                          <a:latin typeface="Times New Roman" panose="02020603050405020304" pitchFamily="18" charset="0"/>
                          <a:cs typeface="Times New Roman" panose="02020603050405020304" pitchFamily="18" charset="0"/>
                        </a:rPr>
                        <a:t>Lời nói</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245483101"/>
                  </a:ext>
                </a:extLst>
              </a:tr>
              <a:tr h="1510660">
                <a:tc>
                  <a:txBody>
                    <a:bodyPr/>
                    <a:lstStyle/>
                    <a:p>
                      <a:r>
                        <a:rPr lang="x-none" sz="2800" dirty="0">
                          <a:latin typeface="Times New Roman" panose="02020603050405020304" pitchFamily="18" charset="0"/>
                          <a:cs typeface="Times New Roman" panose="02020603050405020304" pitchFamily="18" charset="0"/>
                        </a:rPr>
                        <a:t>Tính cách</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2847698306"/>
                  </a:ext>
                </a:extLst>
              </a:tr>
              <a:tr h="921041">
                <a:tc>
                  <a:txBody>
                    <a:bodyPr/>
                    <a:lstStyle/>
                    <a:p>
                      <a:r>
                        <a:rPr lang="x-none" sz="2800" dirty="0">
                          <a:latin typeface="Times New Roman" panose="02020603050405020304" pitchFamily="18" charset="0"/>
                          <a:cs typeface="Times New Roman" panose="02020603050405020304" pitchFamily="18" charset="0"/>
                        </a:rPr>
                        <a:t>Cảm nhận của em về nhân vật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138683691"/>
                  </a:ext>
                </a:extLst>
              </a:tr>
            </a:tbl>
          </a:graphicData>
        </a:graphic>
      </p:graphicFrame>
      <p:pic>
        <p:nvPicPr>
          <p:cNvPr id="6" name="Picture 5">
            <a:extLst>
              <a:ext uri="{FF2B5EF4-FFF2-40B4-BE49-F238E27FC236}">
                <a16:creationId xmlns:a16="http://schemas.microsoft.com/office/drawing/2014/main" id="{BC416614-1CE1-C844-882B-3D33AA6BE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00" y="3262633"/>
            <a:ext cx="2127104" cy="3099167"/>
          </a:xfrm>
          <a:prstGeom prst="rect">
            <a:avLst/>
          </a:prstGeom>
        </p:spPr>
      </p:pic>
      <p:pic>
        <p:nvPicPr>
          <p:cNvPr id="7" name="图片 40">
            <a:extLst>
              <a:ext uri="{FF2B5EF4-FFF2-40B4-BE49-F238E27FC236}">
                <a16:creationId xmlns:a16="http://schemas.microsoft.com/office/drawing/2014/main" id="{609E5D97-3A9B-644F-B743-B1854BD1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5504"/>
            <a:ext cx="1808477" cy="1808477"/>
          </a:xfrm>
          <a:prstGeom prst="rect">
            <a:avLst/>
          </a:prstGeom>
        </p:spPr>
      </p:pic>
    </p:spTree>
    <p:extLst>
      <p:ext uri="{BB962C8B-B14F-4D97-AF65-F5344CB8AC3E}">
        <p14:creationId xmlns:p14="http://schemas.microsoft.com/office/powerpoint/2010/main" val="3901668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43AD4ED-09FB-7648-AB5A-719EB0FB2E95}"/>
              </a:ext>
            </a:extLst>
          </p:cNvPr>
          <p:cNvGraphicFramePr>
            <a:graphicFrameLocks noGrp="1"/>
          </p:cNvGraphicFramePr>
          <p:nvPr>
            <p:extLst>
              <p:ext uri="{D42A27DB-BD31-4B8C-83A1-F6EECF244321}">
                <p14:modId xmlns:p14="http://schemas.microsoft.com/office/powerpoint/2010/main" val="1635796631"/>
              </p:ext>
            </p:extLst>
          </p:nvPr>
        </p:nvGraphicFramePr>
        <p:xfrm>
          <a:off x="600695" y="593944"/>
          <a:ext cx="11237433" cy="5323589"/>
        </p:xfrm>
        <a:graphic>
          <a:graphicData uri="http://schemas.openxmlformats.org/drawingml/2006/table">
            <a:tbl>
              <a:tblPr firstRow="1" bandRow="1">
                <a:tableStyleId>{FABFCF23-3B69-468F-B69F-88F6DE6A72F2}</a:tableStyleId>
              </a:tblPr>
              <a:tblGrid>
                <a:gridCol w="2454004">
                  <a:extLst>
                    <a:ext uri="{9D8B030D-6E8A-4147-A177-3AD203B41FA5}">
                      <a16:colId xmlns:a16="http://schemas.microsoft.com/office/drawing/2014/main" val="3377147713"/>
                    </a:ext>
                  </a:extLst>
                </a:gridCol>
                <a:gridCol w="4572000">
                  <a:extLst>
                    <a:ext uri="{9D8B030D-6E8A-4147-A177-3AD203B41FA5}">
                      <a16:colId xmlns:a16="http://schemas.microsoft.com/office/drawing/2014/main" val="2056292091"/>
                    </a:ext>
                  </a:extLst>
                </a:gridCol>
                <a:gridCol w="4211429">
                  <a:extLst>
                    <a:ext uri="{9D8B030D-6E8A-4147-A177-3AD203B41FA5}">
                      <a16:colId xmlns:a16="http://schemas.microsoft.com/office/drawing/2014/main" val="1584765602"/>
                    </a:ext>
                  </a:extLst>
                </a:gridCol>
              </a:tblGrid>
              <a:tr h="491279">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Dế Mèn</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Dế Choắt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1247571229"/>
                  </a:ext>
                </a:extLst>
              </a:tr>
              <a:tr h="1510660">
                <a:tc>
                  <a:txBody>
                    <a:bodyPr/>
                    <a:lstStyle/>
                    <a:p>
                      <a:r>
                        <a:rPr lang="x-none" sz="2800" dirty="0">
                          <a:latin typeface="Times New Roman" panose="02020603050405020304" pitchFamily="18" charset="0"/>
                          <a:cs typeface="Times New Roman" panose="02020603050405020304" pitchFamily="18" charset="0"/>
                        </a:rPr>
                        <a:t>Ngoại hình</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Khoẻ mạnh, cường tráng: Đôi càng mẫm bóng, vuốt cứng, nhọn hoắt, cánh dài, râu dài uốn cong, hùng dũng,…</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Ốm yếu, xấu xí, gầy gò và dài lêu nghêu như gã nghiện, đôi càng bè bè,…</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061848266"/>
                  </a:ext>
                </a:extLst>
              </a:tr>
              <a:tr h="551569">
                <a:tc>
                  <a:txBody>
                    <a:bodyPr/>
                    <a:lstStyle/>
                    <a:p>
                      <a:r>
                        <a:rPr lang="x-none" sz="2800" dirty="0">
                          <a:latin typeface="Times New Roman" panose="02020603050405020304" pitchFamily="18" charset="0"/>
                          <a:cs typeface="Times New Roman" panose="02020603050405020304" pitchFamily="18" charset="0"/>
                        </a:rPr>
                        <a:t>Lời nói</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Xưng ta, gọi mày</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Xưng anh – em</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245483101"/>
                  </a:ext>
                </a:extLst>
              </a:tr>
              <a:tr h="1510660">
                <a:tc>
                  <a:txBody>
                    <a:bodyPr/>
                    <a:lstStyle/>
                    <a:p>
                      <a:r>
                        <a:rPr lang="x-none" sz="2800" dirty="0">
                          <a:latin typeface="Times New Roman" panose="02020603050405020304" pitchFamily="18" charset="0"/>
                          <a:cs typeface="Times New Roman" panose="02020603050405020304" pitchFamily="18" charset="0"/>
                        </a:rPr>
                        <a:t>Tính cách</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Hống hách, kiêu ngạo, ngông cuồng,…</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Hiền lành, nhẫn nhịn, vị tha, bao dung,…</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2847698306"/>
                  </a:ext>
                </a:extLst>
              </a:tr>
              <a:tr h="921041">
                <a:tc>
                  <a:txBody>
                    <a:bodyPr/>
                    <a:lstStyle/>
                    <a:p>
                      <a:r>
                        <a:rPr lang="x-none" sz="2800" dirty="0">
                          <a:latin typeface="Times New Roman" panose="02020603050405020304" pitchFamily="18" charset="0"/>
                          <a:cs typeface="Times New Roman" panose="02020603050405020304" pitchFamily="18" charset="0"/>
                        </a:rPr>
                        <a:t>Cảm nhận của em về nhân vật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tc>
                  <a:txBody>
                    <a:bodyPr/>
                    <a:lstStyle/>
                    <a:p>
                      <a:r>
                        <a:rPr lang="x-none" sz="2800" dirty="0">
                          <a:latin typeface="Times New Roman" panose="02020603050405020304" pitchFamily="18" charset="0"/>
                          <a:cs typeface="Times New Roman" panose="02020603050405020304" pitchFamily="18" charset="0"/>
                        </a:rPr>
                        <a:t>…</a:t>
                      </a:r>
                    </a:p>
                  </a:txBody>
                  <a:tcPr>
                    <a:lnL w="12700" cap="flat" cmpd="sng" algn="ctr">
                      <a:solidFill>
                        <a:srgbClr val="ABA0BC"/>
                      </a:solidFill>
                      <a:prstDash val="solid"/>
                      <a:round/>
                      <a:headEnd type="none" w="med" len="med"/>
                      <a:tailEnd type="none" w="med" len="med"/>
                    </a:lnL>
                    <a:lnR w="12700" cap="flat" cmpd="sng" algn="ctr">
                      <a:solidFill>
                        <a:srgbClr val="ABA0BC"/>
                      </a:solidFill>
                      <a:prstDash val="solid"/>
                      <a:round/>
                      <a:headEnd type="none" w="med" len="med"/>
                      <a:tailEnd type="none" w="med" len="med"/>
                    </a:lnR>
                    <a:lnT w="12700" cap="flat" cmpd="sng" algn="ctr">
                      <a:solidFill>
                        <a:srgbClr val="ABA0BC"/>
                      </a:solidFill>
                      <a:prstDash val="solid"/>
                      <a:round/>
                      <a:headEnd type="none" w="med" len="med"/>
                      <a:tailEnd type="none" w="med" len="med"/>
                    </a:lnT>
                    <a:lnB w="12700" cap="flat" cmpd="sng" algn="ctr">
                      <a:solidFill>
                        <a:srgbClr val="ABA0BC"/>
                      </a:solidFill>
                      <a:prstDash val="solid"/>
                      <a:round/>
                      <a:headEnd type="none" w="med" len="med"/>
                      <a:tailEnd type="none" w="med" len="med"/>
                    </a:lnB>
                  </a:tcPr>
                </a:tc>
                <a:extLst>
                  <a:ext uri="{0D108BD9-81ED-4DB2-BD59-A6C34878D82A}">
                    <a16:rowId xmlns:a16="http://schemas.microsoft.com/office/drawing/2014/main" val="4138683691"/>
                  </a:ext>
                </a:extLst>
              </a:tr>
            </a:tbl>
          </a:graphicData>
        </a:graphic>
      </p:graphicFrame>
    </p:spTree>
    <p:extLst>
      <p:ext uri="{BB962C8B-B14F-4D97-AF65-F5344CB8AC3E}">
        <p14:creationId xmlns:p14="http://schemas.microsoft.com/office/powerpoint/2010/main" val="5811229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6" descr="未 标题 -1">
            <a:extLst>
              <a:ext uri="{FF2B5EF4-FFF2-40B4-BE49-F238E27FC236}">
                <a16:creationId xmlns:a16="http://schemas.microsoft.com/office/drawing/2014/main" id="{C5AFA211-71BF-4347-9AFE-004F2D730C99}"/>
              </a:ext>
            </a:extLst>
          </p:cNvPr>
          <p:cNvPicPr>
            <a:picLocks noChangeAspect="1"/>
          </p:cNvPicPr>
          <p:nvPr/>
        </p:nvPicPr>
        <p:blipFill>
          <a:blip r:embed="rId2" cstate="print"/>
          <a:stretch>
            <a:fillRect/>
          </a:stretch>
        </p:blipFill>
        <p:spPr>
          <a:xfrm>
            <a:off x="484523" y="242521"/>
            <a:ext cx="2521585" cy="2212340"/>
          </a:xfrm>
          <a:prstGeom prst="rect">
            <a:avLst/>
          </a:prstGeom>
        </p:spPr>
      </p:pic>
      <p:pic>
        <p:nvPicPr>
          <p:cNvPr id="24" name="图片 27">
            <a:extLst>
              <a:ext uri="{FF2B5EF4-FFF2-40B4-BE49-F238E27FC236}">
                <a16:creationId xmlns:a16="http://schemas.microsoft.com/office/drawing/2014/main" id="{CFB7A6CB-F2FD-2C4D-976F-EBDF88C7EE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959" t="32871" r="9613" b="46559"/>
          <a:stretch/>
        </p:blipFill>
        <p:spPr>
          <a:xfrm>
            <a:off x="0" y="0"/>
            <a:ext cx="1373892" cy="1676400"/>
          </a:xfrm>
          <a:prstGeom prst="rect">
            <a:avLst/>
          </a:prstGeom>
        </p:spPr>
      </p:pic>
      <p:pic>
        <p:nvPicPr>
          <p:cNvPr id="25" name="图片 44">
            <a:extLst>
              <a:ext uri="{FF2B5EF4-FFF2-40B4-BE49-F238E27FC236}">
                <a16:creationId xmlns:a16="http://schemas.microsoft.com/office/drawing/2014/main" id="{7B608855-D00C-6B4A-86E5-3FD4CD13C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135" y="540492"/>
            <a:ext cx="8250621" cy="5353495"/>
          </a:xfrm>
          <a:prstGeom prst="rect">
            <a:avLst/>
          </a:prstGeom>
        </p:spPr>
      </p:pic>
      <p:sp>
        <p:nvSpPr>
          <p:cNvPr id="26" name="文本框 45">
            <a:extLst>
              <a:ext uri="{FF2B5EF4-FFF2-40B4-BE49-F238E27FC236}">
                <a16:creationId xmlns:a16="http://schemas.microsoft.com/office/drawing/2014/main" id="{C22FC95B-4B10-4E47-8286-1CD9D314DD3E}"/>
              </a:ext>
            </a:extLst>
          </p:cNvPr>
          <p:cNvSpPr txBox="1"/>
          <p:nvPr/>
        </p:nvSpPr>
        <p:spPr>
          <a:xfrm>
            <a:off x="3101223" y="2256279"/>
            <a:ext cx="6542444" cy="2462213"/>
          </a:xfrm>
          <a:prstGeom prst="rect">
            <a:avLst/>
          </a:prstGeom>
          <a:noFill/>
        </p:spPr>
        <p:txBody>
          <a:bodyPr wrap="square" rtlCol="0">
            <a:spAutoFit/>
          </a:bodyPr>
          <a:lstStyle/>
          <a:p>
            <a:pPr algn="ctr"/>
            <a:r>
              <a:rPr lang="en-US" altLang="zh-CN"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rPr>
              <a:t>IV.</a:t>
            </a:r>
          </a:p>
          <a:p>
            <a:pPr algn="ctr"/>
            <a:r>
              <a:rPr lang="en-US" altLang="zh-CN"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rPr>
              <a:t>VẬN DỤNG</a:t>
            </a:r>
            <a:endParaRPr lang="zh-CN" altLang="en-US" sz="7700" b="1" dirty="0">
              <a:solidFill>
                <a:schemeClr val="accent2">
                  <a:lumMod val="75000"/>
                </a:schemeClr>
              </a:solidFill>
              <a:latin typeface="Times New Roman" panose="02020603050405020304" pitchFamily="18" charset="0"/>
              <a:ea typeface="汉仪综艺体简" panose="02010600000101010101" pitchFamily="2" charset="-122"/>
              <a:cs typeface="Times New Roman" panose="02020603050405020304" pitchFamily="18" charset="0"/>
            </a:endParaRPr>
          </a:p>
        </p:txBody>
      </p:sp>
    </p:spTree>
    <p:extLst>
      <p:ext uri="{BB962C8B-B14F-4D97-AF65-F5344CB8AC3E}">
        <p14:creationId xmlns:p14="http://schemas.microsoft.com/office/powerpoint/2010/main" val="41568727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 镜子&#10;&#10;已生成高可信度的说明">
            <a:extLst>
              <a:ext uri="{FF2B5EF4-FFF2-40B4-BE49-F238E27FC236}">
                <a16:creationId xmlns:a16="http://schemas.microsoft.com/office/drawing/2014/main" id="{4F1E291A-782B-A54B-AF96-41EF3ED52870}"/>
              </a:ext>
            </a:extLst>
          </p:cNvPr>
          <p:cNvPicPr>
            <a:picLocks noChangeAspect="1"/>
          </p:cNvPicPr>
          <p:nvPr/>
        </p:nvPicPr>
        <p:blipFill rotWithShape="1">
          <a:blip r:embed="rId2">
            <a:extLst>
              <a:ext uri="{28A0092B-C50C-407E-A947-70E740481C1C}">
                <a14:useLocalDpi xmlns:a14="http://schemas.microsoft.com/office/drawing/2010/main" val="0"/>
              </a:ext>
            </a:extLst>
          </a:blip>
          <a:srcRect t="26820"/>
          <a:stretch/>
        </p:blipFill>
        <p:spPr>
          <a:xfrm>
            <a:off x="1066582" y="675409"/>
            <a:ext cx="7525520" cy="5507182"/>
          </a:xfrm>
          <a:prstGeom prst="rect">
            <a:avLst/>
          </a:prstGeom>
        </p:spPr>
      </p:pic>
      <p:sp>
        <p:nvSpPr>
          <p:cNvPr id="5" name="TextBox 4">
            <a:extLst>
              <a:ext uri="{FF2B5EF4-FFF2-40B4-BE49-F238E27FC236}">
                <a16:creationId xmlns:a16="http://schemas.microsoft.com/office/drawing/2014/main" id="{E352B832-B31C-324C-952F-08B19F5835F8}"/>
              </a:ext>
            </a:extLst>
          </p:cNvPr>
          <p:cNvSpPr txBox="1"/>
          <p:nvPr/>
        </p:nvSpPr>
        <p:spPr>
          <a:xfrm>
            <a:off x="2635019" y="1905506"/>
            <a:ext cx="4388645" cy="3046988"/>
          </a:xfrm>
          <a:prstGeom prst="rect">
            <a:avLst/>
          </a:prstGeom>
          <a:noFill/>
        </p:spPr>
        <p:txBody>
          <a:bodyPr wrap="square" rtlCol="0">
            <a:spAutoFit/>
          </a:bodyPr>
          <a:lstStyle/>
          <a:p>
            <a:pPr algn="ct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5-7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bằng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do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a:t>
            </a:r>
            <a:r>
              <a:rPr lang="x-none" sz="3200" dirty="0">
                <a:effectLst/>
                <a:latin typeface="Times New Roman" panose="02020603050405020304" pitchFamily="18" charset="0"/>
                <a:cs typeface="Times New Roman" panose="02020603050405020304" pitchFamily="18" charset="0"/>
              </a:rPr>
              <a:t> </a:t>
            </a:r>
            <a:endParaRPr lang="x-none" sz="3200" dirty="0">
              <a:latin typeface="Times New Roman" panose="02020603050405020304" pitchFamily="18" charset="0"/>
              <a:cs typeface="Times New Roman" panose="02020603050405020304" pitchFamily="18" charset="0"/>
            </a:endParaRPr>
          </a:p>
        </p:txBody>
      </p:sp>
      <p:pic>
        <p:nvPicPr>
          <p:cNvPr id="6" name="Picture 5" descr="c0f27f09977f3a249bb988b4986ed5f9.png">
            <a:extLst>
              <a:ext uri="{FF2B5EF4-FFF2-40B4-BE49-F238E27FC236}">
                <a16:creationId xmlns:a16="http://schemas.microsoft.com/office/drawing/2014/main" id="{BFA4D39E-3284-7B48-BBB4-9E0270F5E642}"/>
              </a:ext>
            </a:extLst>
          </p:cNvPr>
          <p:cNvPicPr>
            <a:picLocks noChangeAspect="1"/>
          </p:cNvPicPr>
          <p:nvPr/>
        </p:nvPicPr>
        <p:blipFill>
          <a:blip r:embed="rId3" cstate="print"/>
          <a:stretch>
            <a:fillRect/>
          </a:stretch>
        </p:blipFill>
        <p:spPr>
          <a:xfrm>
            <a:off x="8437201" y="2729415"/>
            <a:ext cx="3207761" cy="4415458"/>
          </a:xfrm>
          <a:prstGeom prst="rect">
            <a:avLst/>
          </a:prstGeom>
        </p:spPr>
      </p:pic>
    </p:spTree>
    <p:extLst>
      <p:ext uri="{BB962C8B-B14F-4D97-AF65-F5344CB8AC3E}">
        <p14:creationId xmlns:p14="http://schemas.microsoft.com/office/powerpoint/2010/main" val="3690850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0CDE10C-51A8-024D-B2EB-2663EFCF9A9E}"/>
              </a:ext>
            </a:extLst>
          </p:cNvPr>
          <p:cNvPicPr>
            <a:picLocks noChangeAspect="1"/>
          </p:cNvPicPr>
          <p:nvPr/>
        </p:nvPicPr>
        <p:blipFill>
          <a:blip r:embed="rId2"/>
          <a:stretch>
            <a:fillRect/>
          </a:stretch>
        </p:blipFill>
        <p:spPr>
          <a:xfrm>
            <a:off x="2551010" y="509954"/>
            <a:ext cx="7089979" cy="4953000"/>
          </a:xfrm>
          <a:prstGeom prst="rect">
            <a:avLst/>
          </a:prstGeom>
        </p:spPr>
      </p:pic>
    </p:spTree>
    <p:extLst>
      <p:ext uri="{BB962C8B-B14F-4D97-AF65-F5344CB8AC3E}">
        <p14:creationId xmlns:p14="http://schemas.microsoft.com/office/powerpoint/2010/main" val="340716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2D01FD-5B6E-BB4E-84B2-9ED75122FABA}"/>
              </a:ext>
            </a:extLst>
          </p:cNvPr>
          <p:cNvSpPr txBox="1"/>
          <p:nvPr/>
        </p:nvSpPr>
        <p:spPr>
          <a:xfrm>
            <a:off x="599371" y="2785813"/>
            <a:ext cx="4243589" cy="3320668"/>
          </a:xfrm>
          <a:prstGeom prst="rect">
            <a:avLst/>
          </a:prstGeom>
        </p:spPr>
        <p:txBody>
          <a:bodyPr vert="horz" lIns="91440" tIns="45720" rIns="91440" bIns="45720" rtlCol="0">
            <a:normAutofit/>
          </a:bodyPr>
          <a:lstStyle/>
          <a:p>
            <a:pPr algn="ctr">
              <a:spcAft>
                <a:spcPts val="600"/>
              </a:spcAft>
            </a:pPr>
            <a:r>
              <a:rPr lang="en-US" sz="6800" b="1" dirty="0">
                <a:solidFill>
                  <a:srgbClr val="438742"/>
                </a:solidFill>
                <a:latin typeface="Times New Roman" panose="02020603050405020304" pitchFamily="18" charset="0"/>
                <a:cs typeface="Times New Roman" panose="02020603050405020304" pitchFamily="18" charset="0"/>
              </a:rPr>
              <a:t>1. </a:t>
            </a:r>
            <a:r>
              <a:rPr lang="en-US" sz="6800" b="1" dirty="0" err="1">
                <a:solidFill>
                  <a:srgbClr val="438742"/>
                </a:solidFill>
                <a:latin typeface="Times New Roman" panose="02020603050405020304" pitchFamily="18" charset="0"/>
                <a:cs typeface="Times New Roman" panose="02020603050405020304" pitchFamily="18" charset="0"/>
              </a:rPr>
              <a:t>Đọc</a:t>
            </a:r>
            <a:endParaRPr lang="en-US" sz="6800" b="1" dirty="0">
              <a:solidFill>
                <a:srgbClr val="438742"/>
              </a:solidFill>
              <a:latin typeface="Times New Roman" panose="02020603050405020304" pitchFamily="18" charset="0"/>
              <a:cs typeface="Times New Roman" panose="02020603050405020304" pitchFamily="18" charset="0"/>
            </a:endParaRPr>
          </a:p>
        </p:txBody>
      </p:sp>
      <p:pic>
        <p:nvPicPr>
          <p:cNvPr id="1026" name="Picture 2" descr="Dế Mèn Phiêu Lưu Ký (Tái Bản 2019) | BookBuy.vn">
            <a:extLst>
              <a:ext uri="{FF2B5EF4-FFF2-40B4-BE49-F238E27FC236}">
                <a16:creationId xmlns:a16="http://schemas.microsoft.com/office/drawing/2014/main" id="{6ED2F6C6-E5EF-C044-9161-9605E86665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348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2425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24747089-0322-4B03-B224-817DD4C8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228512D-3055-4911-A4D1-4A084C9C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3C98C7BF-70D9-4D19-BD2D-D808991FD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572D01FD-5B6E-BB4E-84B2-9ED75122FABA}"/>
              </a:ext>
            </a:extLst>
          </p:cNvPr>
          <p:cNvSpPr txBox="1"/>
          <p:nvPr/>
        </p:nvSpPr>
        <p:spPr>
          <a:xfrm>
            <a:off x="6817190" y="2721789"/>
            <a:ext cx="3618284"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6800" b="1" kern="1200" dirty="0">
                <a:solidFill>
                  <a:srgbClr val="080808"/>
                </a:solidFill>
                <a:latin typeface="Times New Roman" panose="02020603050405020304" pitchFamily="18" charset="0"/>
                <a:ea typeface="+mj-ea"/>
                <a:cs typeface="Times New Roman" panose="02020603050405020304" pitchFamily="18" charset="0"/>
              </a:rPr>
              <a:t>2. </a:t>
            </a:r>
            <a:r>
              <a:rPr lang="en-US" sz="6800" b="1" kern="1200" dirty="0" err="1">
                <a:solidFill>
                  <a:srgbClr val="080808"/>
                </a:solidFill>
                <a:latin typeface="Times New Roman" panose="02020603050405020304" pitchFamily="18" charset="0"/>
                <a:ea typeface="+mj-ea"/>
                <a:cs typeface="Times New Roman" panose="02020603050405020304" pitchFamily="18" charset="0"/>
              </a:rPr>
              <a:t>Chú</a:t>
            </a:r>
            <a:r>
              <a:rPr lang="en-US" sz="6800" b="1" kern="1200" dirty="0">
                <a:solidFill>
                  <a:srgbClr val="080808"/>
                </a:solidFill>
                <a:latin typeface="Times New Roman" panose="02020603050405020304" pitchFamily="18" charset="0"/>
                <a:ea typeface="+mj-ea"/>
                <a:cs typeface="Times New Roman" panose="02020603050405020304" pitchFamily="18" charset="0"/>
              </a:rPr>
              <a:t> </a:t>
            </a:r>
            <a:r>
              <a:rPr lang="en-US" sz="6800" b="1" kern="1200" dirty="0" err="1">
                <a:solidFill>
                  <a:srgbClr val="080808"/>
                </a:solidFill>
                <a:latin typeface="Times New Roman" panose="02020603050405020304" pitchFamily="18" charset="0"/>
                <a:ea typeface="+mj-ea"/>
                <a:cs typeface="Times New Roman" panose="02020603050405020304" pitchFamily="18" charset="0"/>
              </a:rPr>
              <a:t>thích</a:t>
            </a:r>
            <a:endParaRPr lang="en-US" sz="6800" b="1" kern="1200" dirty="0">
              <a:solidFill>
                <a:srgbClr val="080808"/>
              </a:solidFill>
              <a:latin typeface="Times New Roman" panose="02020603050405020304" pitchFamily="18" charset="0"/>
              <a:ea typeface="+mj-ea"/>
              <a:cs typeface="Times New Roman" panose="02020603050405020304" pitchFamily="18" charset="0"/>
            </a:endParaRPr>
          </a:p>
        </p:txBody>
      </p:sp>
      <p:sp>
        <p:nvSpPr>
          <p:cNvPr id="83" name="Freeform: Shape 82">
            <a:extLst>
              <a:ext uri="{FF2B5EF4-FFF2-40B4-BE49-F238E27FC236}">
                <a16:creationId xmlns:a16="http://schemas.microsoft.com/office/drawing/2014/main" id="{FFD685C2-1A84-41DE-BFA0-0A068F83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Dế mèn phiêu lưu ký | Nhà xuất bản Kim Đồng">
            <a:extLst>
              <a:ext uri="{FF2B5EF4-FFF2-40B4-BE49-F238E27FC236}">
                <a16:creationId xmlns:a16="http://schemas.microsoft.com/office/drawing/2014/main" id="{7B683EB7-EA26-204F-A0B2-49FF001FBB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423" y="413453"/>
            <a:ext cx="4010677" cy="603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657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EB6D02B6-C5F2-3E45-BFDD-BCC3FC05ADFE}"/>
              </a:ext>
            </a:extLst>
          </p:cNvPr>
          <p:cNvPicPr>
            <a:picLocks noChangeAspect="1"/>
          </p:cNvPicPr>
          <p:nvPr/>
        </p:nvPicPr>
        <p:blipFill rotWithShape="1">
          <a:blip r:embed="rId2"/>
          <a:srcRect t="8139" b="50000"/>
          <a:stretch/>
        </p:blipFill>
        <p:spPr>
          <a:xfrm>
            <a:off x="2610280" y="0"/>
            <a:ext cx="6971440" cy="2928005"/>
          </a:xfrm>
          <a:prstGeom prst="rect">
            <a:avLst/>
          </a:prstGeom>
        </p:spPr>
      </p:pic>
      <p:sp>
        <p:nvSpPr>
          <p:cNvPr id="3" name="Rounded Rectangle 2">
            <a:extLst>
              <a:ext uri="{FF2B5EF4-FFF2-40B4-BE49-F238E27FC236}">
                <a16:creationId xmlns:a16="http://schemas.microsoft.com/office/drawing/2014/main" id="{FA6440F3-9A6D-2147-AE6E-B86BC4150648}"/>
              </a:ext>
            </a:extLst>
          </p:cNvPr>
          <p:cNvSpPr/>
          <p:nvPr/>
        </p:nvSpPr>
        <p:spPr>
          <a:xfrm>
            <a:off x="216568" y="3412638"/>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500" dirty="0">
                <a:solidFill>
                  <a:schemeClr val="bg2">
                    <a:lumMod val="10000"/>
                  </a:schemeClr>
                </a:solidFill>
                <a:latin typeface="Times New Roman" panose="02020603050405020304" pitchFamily="18" charset="0"/>
                <a:cs typeface="Times New Roman" panose="02020603050405020304" pitchFamily="18" charset="0"/>
              </a:rPr>
              <a:t>Mẫm</a:t>
            </a:r>
          </a:p>
        </p:txBody>
      </p:sp>
      <p:sp>
        <p:nvSpPr>
          <p:cNvPr id="4" name="Rounded Rectangle 3">
            <a:extLst>
              <a:ext uri="{FF2B5EF4-FFF2-40B4-BE49-F238E27FC236}">
                <a16:creationId xmlns:a16="http://schemas.microsoft.com/office/drawing/2014/main" id="{0B61B859-77BE-A54A-B9B2-624AB2F9F9BF}"/>
              </a:ext>
            </a:extLst>
          </p:cNvPr>
          <p:cNvSpPr/>
          <p:nvPr/>
        </p:nvSpPr>
        <p:spPr>
          <a:xfrm>
            <a:off x="4267200" y="3429000"/>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500" dirty="0">
                <a:solidFill>
                  <a:schemeClr val="bg2">
                    <a:lumMod val="10000"/>
                  </a:schemeClr>
                </a:solidFill>
                <a:latin typeface="Times New Roman" panose="02020603050405020304" pitchFamily="18" charset="0"/>
                <a:cs typeface="Times New Roman" panose="02020603050405020304" pitchFamily="18" charset="0"/>
              </a:rPr>
              <a:t>Hủn hoẳn</a:t>
            </a:r>
          </a:p>
        </p:txBody>
      </p:sp>
      <p:sp>
        <p:nvSpPr>
          <p:cNvPr id="5" name="Rounded Rectangle 4">
            <a:extLst>
              <a:ext uri="{FF2B5EF4-FFF2-40B4-BE49-F238E27FC236}">
                <a16:creationId xmlns:a16="http://schemas.microsoft.com/office/drawing/2014/main" id="{8EF6DE98-F9C3-F141-BBB8-AD65A6774C82}"/>
              </a:ext>
            </a:extLst>
          </p:cNvPr>
          <p:cNvSpPr/>
          <p:nvPr/>
        </p:nvSpPr>
        <p:spPr>
          <a:xfrm>
            <a:off x="8317832" y="3445362"/>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dirty="0">
                <a:solidFill>
                  <a:schemeClr val="bg2">
                    <a:lumMod val="10000"/>
                  </a:schemeClr>
                </a:solidFill>
                <a:latin typeface="Times New Roman" panose="02020603050405020304" pitchFamily="18" charset="0"/>
                <a:cs typeface="Times New Roman" panose="02020603050405020304" pitchFamily="18" charset="0"/>
              </a:rPr>
              <a:t>Tợn</a:t>
            </a:r>
            <a:endParaRPr lang="x-none" sz="45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0FBD0757-F26D-384F-BFA1-CC3D75A675E0}"/>
              </a:ext>
            </a:extLst>
          </p:cNvPr>
          <p:cNvSpPr/>
          <p:nvPr/>
        </p:nvSpPr>
        <p:spPr>
          <a:xfrm>
            <a:off x="216568" y="4997434"/>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bg2">
                    <a:lumMod val="10000"/>
                  </a:schemeClr>
                </a:solidFill>
                <a:latin typeface="Times New Roman" panose="02020603050405020304" pitchFamily="18" charset="0"/>
                <a:cs typeface="Times New Roman" panose="02020603050405020304" pitchFamily="18" charset="0"/>
              </a:rPr>
              <a:t>X</a:t>
            </a:r>
            <a:r>
              <a:rPr lang="x-none" sz="4500" dirty="0">
                <a:solidFill>
                  <a:schemeClr val="bg2">
                    <a:lumMod val="10000"/>
                  </a:schemeClr>
                </a:solidFill>
                <a:latin typeface="Times New Roman" panose="02020603050405020304" pitchFamily="18" charset="0"/>
                <a:cs typeface="Times New Roman" panose="02020603050405020304" pitchFamily="18" charset="0"/>
              </a:rPr>
              <a:t>ốc nổi</a:t>
            </a:r>
          </a:p>
        </p:txBody>
      </p:sp>
      <p:sp>
        <p:nvSpPr>
          <p:cNvPr id="7" name="Rounded Rectangle 6">
            <a:extLst>
              <a:ext uri="{FF2B5EF4-FFF2-40B4-BE49-F238E27FC236}">
                <a16:creationId xmlns:a16="http://schemas.microsoft.com/office/drawing/2014/main" id="{6712B513-D7A9-4D4C-95A5-3768AF703173}"/>
              </a:ext>
            </a:extLst>
          </p:cNvPr>
          <p:cNvSpPr/>
          <p:nvPr/>
        </p:nvSpPr>
        <p:spPr>
          <a:xfrm>
            <a:off x="4267200" y="5013796"/>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dirty="0">
                <a:solidFill>
                  <a:schemeClr val="bg2">
                    <a:lumMod val="10000"/>
                  </a:schemeClr>
                </a:solidFill>
                <a:latin typeface="Times New Roman" panose="02020603050405020304" pitchFamily="18" charset="0"/>
                <a:cs typeface="Times New Roman" panose="02020603050405020304" pitchFamily="18" charset="0"/>
              </a:rPr>
              <a:t>Cà khịa</a:t>
            </a:r>
            <a:endParaRPr lang="x-none" sz="45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766655DB-1084-404C-B5E9-97C5CCC14279}"/>
              </a:ext>
            </a:extLst>
          </p:cNvPr>
          <p:cNvSpPr/>
          <p:nvPr/>
        </p:nvSpPr>
        <p:spPr>
          <a:xfrm>
            <a:off x="8317832" y="5030158"/>
            <a:ext cx="3657600" cy="103471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dirty="0">
                <a:solidFill>
                  <a:schemeClr val="bg2">
                    <a:lumMod val="10000"/>
                  </a:schemeClr>
                </a:solidFill>
                <a:latin typeface="Times New Roman" panose="02020603050405020304" pitchFamily="18" charset="0"/>
                <a:cs typeface="Times New Roman" panose="02020603050405020304" pitchFamily="18" charset="0"/>
              </a:rPr>
              <a:t>Trịch thượng</a:t>
            </a:r>
            <a:endParaRPr lang="x-none" sz="45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9" name="1">
            <a:extLst>
              <a:ext uri="{FF2B5EF4-FFF2-40B4-BE49-F238E27FC236}">
                <a16:creationId xmlns:a16="http://schemas.microsoft.com/office/drawing/2014/main" id="{DA966D12-8B3A-7042-AD43-BE66314AAA4B}"/>
              </a:ext>
            </a:extLst>
          </p:cNvPr>
          <p:cNvSpPr/>
          <p:nvPr/>
        </p:nvSpPr>
        <p:spPr>
          <a:xfrm>
            <a:off x="216568" y="3401180"/>
            <a:ext cx="3657600" cy="114039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1</a:t>
            </a:r>
          </a:p>
        </p:txBody>
      </p:sp>
      <p:sp>
        <p:nvSpPr>
          <p:cNvPr id="10" name="2">
            <a:extLst>
              <a:ext uri="{FF2B5EF4-FFF2-40B4-BE49-F238E27FC236}">
                <a16:creationId xmlns:a16="http://schemas.microsoft.com/office/drawing/2014/main" id="{57BAABC0-2E48-F749-8955-E19E3384BCBC}"/>
              </a:ext>
            </a:extLst>
          </p:cNvPr>
          <p:cNvSpPr/>
          <p:nvPr/>
        </p:nvSpPr>
        <p:spPr>
          <a:xfrm>
            <a:off x="4267200" y="3416584"/>
            <a:ext cx="3657600" cy="11249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2</a:t>
            </a:r>
          </a:p>
        </p:txBody>
      </p:sp>
      <p:sp>
        <p:nvSpPr>
          <p:cNvPr id="11" name="3">
            <a:extLst>
              <a:ext uri="{FF2B5EF4-FFF2-40B4-BE49-F238E27FC236}">
                <a16:creationId xmlns:a16="http://schemas.microsoft.com/office/drawing/2014/main" id="{355B384E-61AD-E044-815F-7125362EFF6B}"/>
              </a:ext>
            </a:extLst>
          </p:cNvPr>
          <p:cNvSpPr/>
          <p:nvPr/>
        </p:nvSpPr>
        <p:spPr>
          <a:xfrm>
            <a:off x="8317832" y="3445362"/>
            <a:ext cx="3657600" cy="103471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3</a:t>
            </a:r>
          </a:p>
        </p:txBody>
      </p:sp>
      <p:sp>
        <p:nvSpPr>
          <p:cNvPr id="12" name="4">
            <a:extLst>
              <a:ext uri="{FF2B5EF4-FFF2-40B4-BE49-F238E27FC236}">
                <a16:creationId xmlns:a16="http://schemas.microsoft.com/office/drawing/2014/main" id="{A24B9EA4-36EF-AA44-B899-19559967370E}"/>
              </a:ext>
            </a:extLst>
          </p:cNvPr>
          <p:cNvSpPr/>
          <p:nvPr/>
        </p:nvSpPr>
        <p:spPr>
          <a:xfrm>
            <a:off x="216568" y="4986615"/>
            <a:ext cx="3657600" cy="111266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4</a:t>
            </a:r>
          </a:p>
        </p:txBody>
      </p:sp>
      <p:sp>
        <p:nvSpPr>
          <p:cNvPr id="13" name="5">
            <a:extLst>
              <a:ext uri="{FF2B5EF4-FFF2-40B4-BE49-F238E27FC236}">
                <a16:creationId xmlns:a16="http://schemas.microsoft.com/office/drawing/2014/main" id="{7C4D40CD-DDCC-7049-8B1F-FA9A5F2C46FD}"/>
              </a:ext>
            </a:extLst>
          </p:cNvPr>
          <p:cNvSpPr/>
          <p:nvPr/>
        </p:nvSpPr>
        <p:spPr>
          <a:xfrm>
            <a:off x="4267200" y="4939878"/>
            <a:ext cx="3657600" cy="1124995"/>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5</a:t>
            </a:r>
          </a:p>
        </p:txBody>
      </p:sp>
      <p:sp>
        <p:nvSpPr>
          <p:cNvPr id="14" name="6">
            <a:extLst>
              <a:ext uri="{FF2B5EF4-FFF2-40B4-BE49-F238E27FC236}">
                <a16:creationId xmlns:a16="http://schemas.microsoft.com/office/drawing/2014/main" id="{E6C4842D-5E3F-574B-805A-E7A74B93BB03}"/>
              </a:ext>
            </a:extLst>
          </p:cNvPr>
          <p:cNvSpPr/>
          <p:nvPr/>
        </p:nvSpPr>
        <p:spPr>
          <a:xfrm>
            <a:off x="8317832" y="4983154"/>
            <a:ext cx="3657600" cy="108171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x-none" sz="8800" b="1" dirty="0">
                <a:solidFill>
                  <a:schemeClr val="bg1"/>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96104842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9"/>
                                        </p:tgtEl>
                                        <p:attrNameLst>
                                          <p:attrName>ppt_y</p:attrName>
                                        </p:attrNameLst>
                                      </p:cBhvr>
                                      <p:tavLst>
                                        <p:tav tm="0">
                                          <p:val>
                                            <p:strVal val="#ppt_y"/>
                                          </p:val>
                                        </p:tav>
                                        <p:tav tm="100000">
                                          <p:val>
                                            <p:strVal val="#ppt_y+#ppt_h*1.125000"/>
                                          </p:val>
                                        </p:tav>
                                      </p:tavLst>
                                    </p:anim>
                                    <p:animEffect transition="out" filter="wipe(down)">
                                      <p:cBhvr>
                                        <p:cTn id="7" dur="500"/>
                                        <p:tgtEl>
                                          <p:spTgt spid="9"/>
                                        </p:tgtEl>
                                      </p:cBhvr>
                                    </p:animEffect>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10"/>
                                        </p:tgtEl>
                                      </p:cBhvr>
                                    </p:animEffect>
                                    <p:set>
                                      <p:cBhvr>
                                        <p:cTn id="14"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55" presetClass="exit" presetSubtype="0" fill="hold" grpId="0" nodeType="clickEffect">
                                  <p:stCondLst>
                                    <p:cond delay="0"/>
                                  </p:stCondLst>
                                  <p:childTnLst>
                                    <p:anim calcmode="lin" valueType="num">
                                      <p:cBhvr>
                                        <p:cTn id="25" dur="1000"/>
                                        <p:tgtEl>
                                          <p:spTgt spid="12"/>
                                        </p:tgtEl>
                                        <p:attrNameLst>
                                          <p:attrName>ppt_w</p:attrName>
                                        </p:attrNameLst>
                                      </p:cBhvr>
                                      <p:tavLst>
                                        <p:tav tm="0">
                                          <p:val>
                                            <p:strVal val="ppt_w"/>
                                          </p:val>
                                        </p:tav>
                                        <p:tav tm="100000">
                                          <p:val>
                                            <p:strVal val="ppt_w*0.70"/>
                                          </p:val>
                                        </p:tav>
                                      </p:tavLst>
                                    </p:anim>
                                    <p:anim calcmode="lin" valueType="num">
                                      <p:cBhvr>
                                        <p:cTn id="26" dur="1000"/>
                                        <p:tgtEl>
                                          <p:spTgt spid="12"/>
                                        </p:tgtEl>
                                        <p:attrNameLst>
                                          <p:attrName>ppt_h</p:attrName>
                                        </p:attrNameLst>
                                      </p:cBhvr>
                                      <p:tavLst>
                                        <p:tav tm="0">
                                          <p:val>
                                            <p:strVal val="ppt_h"/>
                                          </p:val>
                                        </p:tav>
                                        <p:tav tm="100000">
                                          <p:val>
                                            <p:strVal val="ppt_h"/>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45" presetClass="exit" presetSubtype="0" fill="hold" grpId="0" nodeType="clickEffect">
                                  <p:stCondLst>
                                    <p:cond delay="0"/>
                                  </p:stCondLst>
                                  <p:childTnLst>
                                    <p:animEffect transition="out" filter="fade">
                                      <p:cBhvr>
                                        <p:cTn id="33" dur="2000"/>
                                        <p:tgtEl>
                                          <p:spTgt spid="13"/>
                                        </p:tgtEl>
                                      </p:cBhvr>
                                    </p:animEffect>
                                    <p:anim calcmode="lin" valueType="num">
                                      <p:cBhvr>
                                        <p:cTn id="34"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2000"/>
                                        <p:tgtEl>
                                          <p:spTgt spid="13"/>
                                        </p:tgtEl>
                                        <p:attrNameLst>
                                          <p:attrName>ppt_h</p:attrName>
                                        </p:attrNameLst>
                                      </p:cBhvr>
                                      <p:tavLst>
                                        <p:tav tm="0">
                                          <p:val>
                                            <p:strVal val="ppt_h"/>
                                          </p:val>
                                        </p:tav>
                                        <p:tav tm="100000">
                                          <p:val>
                                            <p:strVal val="ppt_h"/>
                                          </p:val>
                                        </p:tav>
                                      </p:tavLst>
                                    </p:anim>
                                    <p:set>
                                      <p:cBhvr>
                                        <p:cTn id="36"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4"/>
                                        </p:tgtEl>
                                        <p:attrNameLst>
                                          <p:attrName>ppt_w</p:attrName>
                                        </p:attrNameLst>
                                      </p:cBhvr>
                                      <p:tavLst>
                                        <p:tav tm="0">
                                          <p:val>
                                            <p:strVal val="ppt_w"/>
                                          </p:val>
                                        </p:tav>
                                        <p:tav tm="100000">
                                          <p:val>
                                            <p:fltVal val="0"/>
                                          </p:val>
                                        </p:tav>
                                      </p:tavLst>
                                    </p:anim>
                                    <p:anim calcmode="lin" valueType="num">
                                      <p:cBhvr>
                                        <p:cTn id="42" dur="500"/>
                                        <p:tgtEl>
                                          <p:spTgt spid="14"/>
                                        </p:tgtEl>
                                        <p:attrNameLst>
                                          <p:attrName>ppt_h</p:attrName>
                                        </p:attrNameLst>
                                      </p:cBhvr>
                                      <p:tavLst>
                                        <p:tav tm="0">
                                          <p:val>
                                            <p:strVal val="ppt_h"/>
                                          </p:val>
                                        </p:tav>
                                        <p:tav tm="100000">
                                          <p:val>
                                            <p:fltVal val="0"/>
                                          </p:val>
                                        </p:tav>
                                      </p:tavLst>
                                    </p:anim>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90891" y="547907"/>
            <a:ext cx="3366710"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vi-VN" sz="3200" b="1" dirty="0">
                <a:solidFill>
                  <a:srgbClr val="0D0D0D"/>
                </a:solidFill>
                <a:latin typeface="Times New Roman" panose="02020603050405020304" pitchFamily="18" charset="0"/>
                <a:ea typeface="MS Mincho"/>
              </a:rPr>
              <a:t>2. K</a:t>
            </a:r>
            <a:r>
              <a:rPr lang="en-US" sz="3200" b="1" dirty="0">
                <a:solidFill>
                  <a:srgbClr val="0D0D0D"/>
                </a:solidFill>
                <a:latin typeface="Times New Roman" panose="02020603050405020304" pitchFamily="18" charset="0"/>
                <a:ea typeface="MS Mincho"/>
              </a:rPr>
              <a:t>ể </a:t>
            </a:r>
            <a:r>
              <a:rPr lang="en-US" sz="3200" b="1" dirty="0" err="1">
                <a:solidFill>
                  <a:srgbClr val="0D0D0D"/>
                </a:solidFill>
                <a:latin typeface="Times New Roman" panose="02020603050405020304" pitchFamily="18" charset="0"/>
                <a:ea typeface="MS Mincho"/>
              </a:rPr>
              <a:t>tóm</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tắt</a:t>
            </a:r>
            <a:r>
              <a:rPr lang="en-US" sz="3200" b="1" dirty="0">
                <a:solidFill>
                  <a:srgbClr val="0D0D0D"/>
                </a:solidFill>
                <a:latin typeface="Times New Roman" panose="02020603050405020304" pitchFamily="18" charset="0"/>
                <a:ea typeface="MS Mincho"/>
              </a:rPr>
              <a:t> </a:t>
            </a:r>
            <a:endParaRPr lang="en-US" sz="3200" dirty="0">
              <a:solidFill>
                <a:prstClr val="white"/>
              </a:solidFill>
              <a:latin typeface="Times New Roman" panose="02020603050405020304" pitchFamily="18" charset="0"/>
              <a:ea typeface="Times New Roman" panose="02020603050405020304" pitchFamily="18" charset="0"/>
            </a:endParaRPr>
          </a:p>
        </p:txBody>
      </p:sp>
      <p:grpSp>
        <p:nvGrpSpPr>
          <p:cNvPr id="2" name="Group 1"/>
          <p:cNvGrpSpPr/>
          <p:nvPr/>
        </p:nvGrpSpPr>
        <p:grpSpPr>
          <a:xfrm>
            <a:off x="374533" y="1991975"/>
            <a:ext cx="4808448" cy="1955323"/>
            <a:chOff x="374533" y="1991975"/>
            <a:chExt cx="4808448" cy="1955323"/>
          </a:xfrm>
        </p:grpSpPr>
        <p:sp>
          <p:nvSpPr>
            <p:cNvPr id="5" name="Freeform 4"/>
            <p:cNvSpPr/>
            <p:nvPr/>
          </p:nvSpPr>
          <p:spPr>
            <a:xfrm>
              <a:off x="640939" y="2126870"/>
              <a:ext cx="4542042" cy="1820428"/>
            </a:xfrm>
            <a:custGeom>
              <a:avLst/>
              <a:gdLst>
                <a:gd name="connsiteX0" fmla="*/ 0 w 4542042"/>
                <a:gd name="connsiteY0" fmla="*/ 0 h 1820428"/>
                <a:gd name="connsiteX1" fmla="*/ 4542042 w 4542042"/>
                <a:gd name="connsiteY1" fmla="*/ 0 h 1820428"/>
                <a:gd name="connsiteX2" fmla="*/ 4542042 w 4542042"/>
                <a:gd name="connsiteY2" fmla="*/ 1820428 h 1820428"/>
                <a:gd name="connsiteX3" fmla="*/ 0 w 4542042"/>
                <a:gd name="connsiteY3" fmla="*/ 1820428 h 1820428"/>
                <a:gd name="connsiteX4" fmla="*/ 0 w 4542042"/>
                <a:gd name="connsiteY4" fmla="*/ 0 h 18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042" h="1820428">
                  <a:moveTo>
                    <a:pt x="0" y="0"/>
                  </a:moveTo>
                  <a:lnTo>
                    <a:pt x="4542042" y="0"/>
                  </a:lnTo>
                  <a:lnTo>
                    <a:pt x="4542042" y="1820428"/>
                  </a:lnTo>
                  <a:lnTo>
                    <a:pt x="0" y="1820428"/>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3037"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a:p>
              <a:pPr lvl="0" algn="l" defTabSz="1244600">
                <a:lnSpc>
                  <a:spcPct val="90000"/>
                </a:lnSpc>
                <a:spcBef>
                  <a:spcPct val="0"/>
                </a:spcBef>
                <a:spcAft>
                  <a:spcPct val="35000"/>
                </a:spcAft>
              </a:pP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Miêu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dáng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thói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quen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a:t>
              </a:r>
              <a:br>
                <a:rPr lang="en-US" sz="2800" kern="1200" dirty="0">
                  <a:solidFill>
                    <a:schemeClr val="accent6">
                      <a:lumMod val="50000"/>
                    </a:schemeClr>
                  </a:solidFill>
                  <a:latin typeface="Times New Roman" panose="02020603050405020304" pitchFamily="18" charset="0"/>
                  <a:cs typeface="Times New Roman" panose="02020603050405020304" pitchFamily="18" charset="0"/>
                </a:rPr>
              </a:br>
              <a:endParaRPr lang="en-US" sz="28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4533" y="1991975"/>
              <a:ext cx="1333121" cy="1911449"/>
            </a:xfrm>
            <a:prstGeom prst="rect">
              <a:avLst/>
            </a:prstGeom>
            <a:blipFill rotWithShape="1">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10" name="Group 9"/>
          <p:cNvGrpSpPr/>
          <p:nvPr/>
        </p:nvGrpSpPr>
        <p:grpSpPr>
          <a:xfrm>
            <a:off x="5351177" y="1991975"/>
            <a:ext cx="6466289" cy="1985783"/>
            <a:chOff x="5351177" y="1991975"/>
            <a:chExt cx="6466289" cy="1985783"/>
          </a:xfrm>
        </p:grpSpPr>
        <p:sp>
          <p:nvSpPr>
            <p:cNvPr id="8" name="Freeform 7"/>
            <p:cNvSpPr/>
            <p:nvPr/>
          </p:nvSpPr>
          <p:spPr>
            <a:xfrm>
              <a:off x="5597686" y="2158479"/>
              <a:ext cx="6219780" cy="1819279"/>
            </a:xfrm>
            <a:custGeom>
              <a:avLst/>
              <a:gdLst>
                <a:gd name="connsiteX0" fmla="*/ 0 w 6219780"/>
                <a:gd name="connsiteY0" fmla="*/ 0 h 1819279"/>
                <a:gd name="connsiteX1" fmla="*/ 6219780 w 6219780"/>
                <a:gd name="connsiteY1" fmla="*/ 0 h 1819279"/>
                <a:gd name="connsiteX2" fmla="*/ 6219780 w 6219780"/>
                <a:gd name="connsiteY2" fmla="*/ 1819279 h 1819279"/>
                <a:gd name="connsiteX3" fmla="*/ 0 w 6219780"/>
                <a:gd name="connsiteY3" fmla="*/ 1819279 h 1819279"/>
                <a:gd name="connsiteX4" fmla="*/ 0 w 6219780"/>
                <a:gd name="connsiteY4" fmla="*/ 0 h 181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780" h="1819279">
                  <a:moveTo>
                    <a:pt x="0" y="0"/>
                  </a:moveTo>
                  <a:lnTo>
                    <a:pt x="6219780" y="0"/>
                  </a:lnTo>
                  <a:lnTo>
                    <a:pt x="6219780" y="1819279"/>
                  </a:lnTo>
                  <a:lnTo>
                    <a:pt x="0" y="1819279"/>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2258" tIns="99060" rIns="99060" bIns="99060" numCol="1" spcCol="1270" anchor="ctr" anchorCtr="0">
              <a:noAutofit/>
            </a:bodyPr>
            <a:lstStyle/>
            <a:p>
              <a:pPr lvl="0" algn="l"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Kể</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đầu</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tiên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coi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thường</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trêu</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chị</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Cốc</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chết</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dirty="0">
                  <a:solidFill>
                    <a:schemeClr val="accent6">
                      <a:lumMod val="50000"/>
                    </a:schemeClr>
                  </a:solidFill>
                </a:rPr>
                <a:t>.</a:t>
              </a:r>
            </a:p>
          </p:txBody>
        </p:sp>
        <p:sp>
          <p:nvSpPr>
            <p:cNvPr id="9" name="Rectangle 8"/>
            <p:cNvSpPr/>
            <p:nvPr/>
          </p:nvSpPr>
          <p:spPr>
            <a:xfrm>
              <a:off x="5351177" y="1991975"/>
              <a:ext cx="1316437" cy="1978245"/>
            </a:xfrm>
            <a:prstGeom prst="rect">
              <a:avLst/>
            </a:prstGeom>
            <a:blipFill rotWithShape="1">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pic>
        <p:nvPicPr>
          <p:cNvPr id="3" name="Picture 2"/>
          <p:cNvPicPr>
            <a:picLocks noChangeAspect="1"/>
          </p:cNvPicPr>
          <p:nvPr/>
        </p:nvPicPr>
        <p:blipFill>
          <a:blip r:embed="rId5"/>
          <a:stretch>
            <a:fillRect/>
          </a:stretch>
        </p:blipFill>
        <p:spPr>
          <a:xfrm>
            <a:off x="9925664" y="316726"/>
            <a:ext cx="1785495" cy="1283109"/>
          </a:xfrm>
          <a:prstGeom prst="rect">
            <a:avLst/>
          </a:prstGeom>
        </p:spPr>
      </p:pic>
    </p:spTree>
    <p:extLst>
      <p:ext uri="{BB962C8B-B14F-4D97-AF65-F5344CB8AC3E}">
        <p14:creationId xmlns:p14="http://schemas.microsoft.com/office/powerpoint/2010/main" val="160545061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fographics] Nhà văn Tô Hoài - Cây đại thụ văn chương của Việt Nam | Phong  cách | Vietnam+ (VietnamPlus)">
            <a:extLst>
              <a:ext uri="{FF2B5EF4-FFF2-40B4-BE49-F238E27FC236}">
                <a16:creationId xmlns:a16="http://schemas.microsoft.com/office/drawing/2014/main" id="{B97411A7-A3C2-8744-BB6B-13A647C45C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793" y="0"/>
            <a:ext cx="3324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ểu sử cuộc đời và sự nghiệp sáng tác của nhà văn Tô Hoài">
            <a:extLst>
              <a:ext uri="{FF2B5EF4-FFF2-40B4-BE49-F238E27FC236}">
                <a16:creationId xmlns:a16="http://schemas.microsoft.com/office/drawing/2014/main" id="{DB04C339-EFF4-F94D-9F2F-7BC93EF8A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264" y="1079500"/>
            <a:ext cx="70485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1191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0602" y="855912"/>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Giới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thiệu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Plaque 5"/>
          <p:cNvSpPr/>
          <p:nvPr/>
        </p:nvSpPr>
        <p:spPr>
          <a:xfrm>
            <a:off x="4022275" y="60473"/>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a:solidFill>
                  <a:srgbClr val="C00000"/>
                </a:solidFill>
                <a:latin typeface="Times New Roman" panose="02020603050405020304" pitchFamily="18" charset="0"/>
                <a:cs typeface="Times New Roman" panose="02020603050405020304" pitchFamily="18" charset="0"/>
              </a:rPr>
              <a:t>Khám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phá</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kiến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thức</a:t>
            </a:r>
            <a:endParaRPr lang="en-US" sz="4000" b="1" dirty="0">
              <a:solidFill>
                <a:srgbClr val="C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649608" y="1651351"/>
            <a:ext cx="11016366" cy="4462511"/>
            <a:chOff x="649608" y="1651351"/>
            <a:chExt cx="11016366" cy="4462511"/>
          </a:xfrm>
        </p:grpSpPr>
        <p:pic>
          <p:nvPicPr>
            <p:cNvPr id="2" name="Picture 1"/>
            <p:cNvPicPr>
              <a:picLocks noChangeAspect="1"/>
            </p:cNvPicPr>
            <p:nvPr/>
          </p:nvPicPr>
          <p:blipFill>
            <a:blip r:embed="rId2"/>
            <a:stretch>
              <a:fillRect/>
            </a:stretch>
          </p:blipFill>
          <p:spPr>
            <a:xfrm>
              <a:off x="649608" y="2446790"/>
              <a:ext cx="6479863" cy="29176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Plaque 6"/>
            <p:cNvSpPr/>
            <p:nvPr/>
          </p:nvSpPr>
          <p:spPr>
            <a:xfrm>
              <a:off x="3889540" y="1651351"/>
              <a:ext cx="7776434" cy="4462511"/>
            </a:xfrm>
            <a:prstGeom prst="plaque">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de-DE" sz="2800" dirty="0">
                  <a:solidFill>
                    <a:schemeClr val="bg1"/>
                  </a:solidFill>
                  <a:latin typeface="Times New Roman" panose="02020603050405020304" pitchFamily="18" charset="0"/>
                  <a:ea typeface="Times New Roman" panose="02020603050405020304" pitchFamily="18" charset="0"/>
                </a:rPr>
                <a:t>Là nhà văn lớn, sáng tác nhiều thể loại (truyện ngắn, truyện dài, hồi kí, tự truyện). Số lượng tác phẩm đạt kỉ lục trong nền văn học Việt Nam hiện đại. Trong đó có nhiều tác phẩm viết cho thiếu nhi.</a:t>
              </a:r>
              <a:endParaRPr lang="en-US" sz="2800" dirty="0">
                <a:solidFill>
                  <a:schemeClr val="bg1"/>
                </a:solidFill>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v"/>
              </a:pPr>
              <a:r>
                <a:rPr lang="de-DE" sz="2800" dirty="0">
                  <a:solidFill>
                    <a:schemeClr val="bg1"/>
                  </a:solidFill>
                  <a:latin typeface="Times New Roman" panose="02020603050405020304" pitchFamily="18" charset="0"/>
                  <a:ea typeface="Times New Roman" panose="02020603050405020304" pitchFamily="18" charset="0"/>
                </a:rPr>
                <a:t>Tác phẩm tiêu biểu viết cho thiếu nhi: </a:t>
              </a:r>
              <a:r>
                <a:rPr lang="de-DE" sz="2800" i="1" dirty="0">
                  <a:solidFill>
                    <a:schemeClr val="bg1"/>
                  </a:solidFill>
                  <a:latin typeface="Times New Roman" panose="02020603050405020304" pitchFamily="18" charset="0"/>
                  <a:ea typeface="Times New Roman" panose="02020603050405020304" pitchFamily="18" charset="0"/>
                </a:rPr>
                <a:t>Võ sĩ Bọ Ngựa, Dê và Lợn, Đôi ri đá, Chuyện nỏ thần, Dễ Mèn phiêu lưu kí....</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03523460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可爱幼儿园教育儿童小学生PPT课件"/>
</p:tagLst>
</file>

<file path=ppt/theme/theme1.xml><?xml version="1.0" encoding="utf-8"?>
<a:theme xmlns:a="http://schemas.openxmlformats.org/drawingml/2006/main" name="Office 主题">
  <a:themeElements>
    <a:clrScheme name="自定义 443">
      <a:dk1>
        <a:srgbClr val="262626"/>
      </a:dk1>
      <a:lt1>
        <a:sysClr val="window" lastClr="FFFFFF"/>
      </a:lt1>
      <a:dk2>
        <a:srgbClr val="FFC000"/>
      </a:dk2>
      <a:lt2>
        <a:srgbClr val="262626"/>
      </a:lt2>
      <a:accent1>
        <a:srgbClr val="FFC000"/>
      </a:accent1>
      <a:accent2>
        <a:srgbClr val="FF8587"/>
      </a:accent2>
      <a:accent3>
        <a:srgbClr val="13CFE3"/>
      </a:accent3>
      <a:accent4>
        <a:srgbClr val="FFC000"/>
      </a:accent4>
      <a:accent5>
        <a:srgbClr val="FF8587"/>
      </a:accent5>
      <a:accent6>
        <a:srgbClr val="13CFE3"/>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5550</TotalTime>
  <Words>1347</Words>
  <Application>Microsoft Office PowerPoint</Application>
  <PresentationFormat>Widescreen</PresentationFormat>
  <Paragraphs>137</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Montserrat</vt:lpstr>
      <vt:lpstr>Times New Roman</vt:lpstr>
      <vt:lpstr>Montserrat Light</vt:lpstr>
      <vt:lpstr>Symbol</vt:lpstr>
      <vt:lpstr>Arial</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phẩm: Dế mèn phiêu lưu kí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卡通可爱幼儿园教育儿童小学生PPT课件</dc:title>
  <dc:creator>Windows User</dc:creator>
  <cp:lastModifiedBy>Administrator</cp:lastModifiedBy>
  <cp:revision>270</cp:revision>
  <dcterms:created xsi:type="dcterms:W3CDTF">2017-03-09T01:41:16Z</dcterms:created>
  <dcterms:modified xsi:type="dcterms:W3CDTF">2025-09-10T00:45:47Z</dcterms:modified>
</cp:coreProperties>
</file>