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66" r:id="rId3"/>
    <p:sldId id="288" r:id="rId4"/>
    <p:sldId id="256" r:id="rId5"/>
    <p:sldId id="270" r:id="rId6"/>
    <p:sldId id="257" r:id="rId7"/>
    <p:sldId id="258" r:id="rId8"/>
    <p:sldId id="275" r:id="rId9"/>
    <p:sldId id="274" r:id="rId10"/>
    <p:sldId id="260" r:id="rId11"/>
    <p:sldId id="280" r:id="rId12"/>
    <p:sldId id="281" r:id="rId13"/>
    <p:sldId id="271" r:id="rId14"/>
    <p:sldId id="278" r:id="rId15"/>
    <p:sldId id="261" r:id="rId16"/>
    <p:sldId id="279" r:id="rId17"/>
    <p:sldId id="282" r:id="rId18"/>
    <p:sldId id="284" r:id="rId19"/>
    <p:sldId id="273" r:id="rId20"/>
    <p:sldId id="285" r:id="rId21"/>
    <p:sldId id="259" r:id="rId22"/>
    <p:sldId id="262" r:id="rId23"/>
    <p:sldId id="286" r:id="rId24"/>
    <p:sldId id="287" r:id="rId25"/>
    <p:sldId id="264" r:id="rId26"/>
    <p:sldId id="268" r:id="rId27"/>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Arial" panose="020B0604020202020204" pitchFamily="3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6F6F"/>
    <a:srgbClr val="FFF8F2"/>
    <a:srgbClr val="E19292"/>
    <a:srgbClr val="FFF0F4"/>
    <a:srgbClr val="FFDC79"/>
    <a:srgbClr val="FFE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0" autoAdjust="0"/>
    <p:restoredTop sz="94364" autoAdjust="0"/>
  </p:normalViewPr>
  <p:slideViewPr>
    <p:cSldViewPr>
      <p:cViewPr varScale="1">
        <p:scale>
          <a:sx n="49" d="100"/>
          <a:sy n="49" d="100"/>
        </p:scale>
        <p:origin x="64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38.sv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8.sv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4.svg"/><Relationship Id="rId4" Type="http://schemas.openxmlformats.org/officeDocument/2006/relationships/image" Target="../media/image25.png"/><Relationship Id="rId9" Type="http://schemas.openxmlformats.org/officeDocument/2006/relationships/image" Target="../media/image38.sv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10" Type="http://schemas.openxmlformats.org/officeDocument/2006/relationships/image" Target="../media/image4.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4.svg"/><Relationship Id="rId4" Type="http://schemas.openxmlformats.org/officeDocument/2006/relationships/image" Target="../media/image25.png"/><Relationship Id="rId9" Type="http://schemas.openxmlformats.org/officeDocument/2006/relationships/image" Target="../media/image38.sv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Layout" Target="../slideLayouts/slideLayout7.xml"/><Relationship Id="rId9" Type="http://schemas.openxmlformats.org/officeDocument/2006/relationships/image" Target="../media/image38.sv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Layout" Target="../slideLayouts/slideLayout7.xml"/><Relationship Id="rId9" Type="http://schemas.openxmlformats.org/officeDocument/2006/relationships/image" Target="../media/image38.sv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6.svg"/><Relationship Id="rId4" Type="http://schemas.openxmlformats.org/officeDocument/2006/relationships/image" Target="../media/image16.png"/><Relationship Id="rId9"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8.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6.sv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8.sv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 Id="rId9" Type="http://schemas.openxmlformats.org/officeDocument/2006/relationships/image" Target="../media/image38.sv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8.png"/><Relationship Id="rId5" Type="http://schemas.openxmlformats.org/officeDocument/2006/relationships/image" Target="../media/image22.svg"/><Relationship Id="rId10" Type="http://schemas.openxmlformats.org/officeDocument/2006/relationships/image" Target="../media/image17.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2480" y="0"/>
            <a:ext cx="8548119" cy="10370373"/>
          </a:xfrm>
          <a:custGeom>
            <a:avLst/>
            <a:gdLst/>
            <a:ahLst/>
            <a:cxnLst/>
            <a:rect l="l" t="t" r="r" b="b"/>
            <a:pathLst>
              <a:path w="7500814" h="10370373">
                <a:moveTo>
                  <a:pt x="0" y="0"/>
                </a:moveTo>
                <a:lnTo>
                  <a:pt x="7500814" y="0"/>
                </a:lnTo>
                <a:lnTo>
                  <a:pt x="7500814" y="10370373"/>
                </a:lnTo>
                <a:lnTo>
                  <a:pt x="0" y="1037037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r="-38256"/>
            </a:stretch>
          </a:blipFill>
        </p:spPr>
      </p:sp>
      <p:sp>
        <p:nvSpPr>
          <p:cNvPr id="5" name="Freeform 2"/>
          <p:cNvSpPr/>
          <p:nvPr/>
        </p:nvSpPr>
        <p:spPr>
          <a:xfrm>
            <a:off x="8610599" y="0"/>
            <a:ext cx="9677401" cy="10370373"/>
          </a:xfrm>
          <a:custGeom>
            <a:avLst/>
            <a:gdLst/>
            <a:ahLst/>
            <a:cxnLst/>
            <a:rect l="l" t="t" r="r" b="b"/>
            <a:pathLst>
              <a:path w="7500814" h="10370373">
                <a:moveTo>
                  <a:pt x="0" y="0"/>
                </a:moveTo>
                <a:lnTo>
                  <a:pt x="7500814" y="0"/>
                </a:lnTo>
                <a:lnTo>
                  <a:pt x="7500814" y="10370373"/>
                </a:lnTo>
                <a:lnTo>
                  <a:pt x="0" y="1037037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r="-38256"/>
            </a:stretch>
          </a:blipFill>
        </p:spPr>
      </p:sp>
      <p:sp>
        <p:nvSpPr>
          <p:cNvPr id="6" name="Freeform 8"/>
          <p:cNvSpPr/>
          <p:nvPr/>
        </p:nvSpPr>
        <p:spPr>
          <a:xfrm flipH="1">
            <a:off x="417293" y="1377897"/>
            <a:ext cx="1404774" cy="1218641"/>
          </a:xfrm>
          <a:custGeom>
            <a:avLst/>
            <a:gdLst/>
            <a:ahLst/>
            <a:cxnLst/>
            <a:rect l="l" t="t" r="r" b="b"/>
            <a:pathLst>
              <a:path w="1404774" h="1218641">
                <a:moveTo>
                  <a:pt x="1404774" y="0"/>
                </a:moveTo>
                <a:lnTo>
                  <a:pt x="0" y="0"/>
                </a:lnTo>
                <a:lnTo>
                  <a:pt x="0" y="1218641"/>
                </a:lnTo>
                <a:lnTo>
                  <a:pt x="1404774" y="1218641"/>
                </a:lnTo>
                <a:lnTo>
                  <a:pt x="1404774"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7" name="TextBox 6"/>
          <p:cNvSpPr txBox="1"/>
          <p:nvPr/>
        </p:nvSpPr>
        <p:spPr>
          <a:xfrm>
            <a:off x="2895600" y="2483100"/>
            <a:ext cx="12954000" cy="5632311"/>
          </a:xfrm>
          <a:prstGeom prst="rect">
            <a:avLst/>
          </a:prstGeom>
          <a:noFill/>
        </p:spPr>
        <p:txBody>
          <a:bodyPr wrap="square" rtlCol="0">
            <a:spAutoFit/>
          </a:bodyPr>
          <a:lstStyle/>
          <a:p>
            <a:pPr algn="ctr">
              <a:lnSpc>
                <a:spcPct val="150000"/>
              </a:lnSpc>
            </a:pPr>
            <a:r>
              <a:rPr lang="en-US" sz="8000" b="1" dirty="0" smtClean="0">
                <a:solidFill>
                  <a:srgbClr val="D76F6F"/>
                </a:solidFill>
                <a:latin typeface="Arial" panose="020B0604020202020204" pitchFamily="34" charset="0"/>
                <a:cs typeface="Arial" panose="020B0604020202020204" pitchFamily="34" charset="0"/>
              </a:rPr>
              <a:t>NHIỆT LIỆT CHÀO MỪNG CÁC EM ĐẾN VỚI </a:t>
            </a:r>
          </a:p>
          <a:p>
            <a:pPr algn="ctr">
              <a:lnSpc>
                <a:spcPct val="150000"/>
              </a:lnSpc>
            </a:pPr>
            <a:r>
              <a:rPr lang="en-US" sz="8000" b="1" dirty="0" smtClean="0">
                <a:solidFill>
                  <a:srgbClr val="D76F6F"/>
                </a:solidFill>
                <a:latin typeface="Arial" panose="020B0604020202020204" pitchFamily="34" charset="0"/>
                <a:cs typeface="Arial" panose="020B0604020202020204" pitchFamily="34" charset="0"/>
              </a:rPr>
              <a:t>BÀI HỌC MÔN NGỮ VĂN!</a:t>
            </a:r>
            <a:endParaRPr lang="en-US" sz="8000" b="1" dirty="0">
              <a:solidFill>
                <a:srgbClr val="D76F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94219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3" name="Freeform 3"/>
          <p:cNvSpPr/>
          <p:nvPr/>
        </p:nvSpPr>
        <p:spPr>
          <a:xfrm>
            <a:off x="0" y="3599224"/>
            <a:ext cx="18288000" cy="2915876"/>
          </a:xfrm>
          <a:custGeom>
            <a:avLst/>
            <a:gdLst/>
            <a:ahLst/>
            <a:cxnLst/>
            <a:rect l="l" t="t" r="r" b="b"/>
            <a:pathLst>
              <a:path w="1340776" h="2709333">
                <a:moveTo>
                  <a:pt x="0" y="0"/>
                </a:moveTo>
                <a:lnTo>
                  <a:pt x="1340776" y="0"/>
                </a:lnTo>
                <a:lnTo>
                  <a:pt x="1340776" y="2709333"/>
                </a:lnTo>
                <a:lnTo>
                  <a:pt x="0" y="2709333"/>
                </a:lnTo>
                <a:close/>
              </a:path>
            </a:pathLst>
          </a:custGeom>
          <a:solidFill>
            <a:srgbClr val="F7D6DF">
              <a:alpha val="49804"/>
            </a:srgbClr>
          </a:solidFill>
        </p:spPr>
      </p:sp>
      <p:sp>
        <p:nvSpPr>
          <p:cNvPr id="5" name="Freeform 5"/>
          <p:cNvSpPr/>
          <p:nvPr/>
        </p:nvSpPr>
        <p:spPr>
          <a:xfrm>
            <a:off x="16590533" y="512094"/>
            <a:ext cx="1255188" cy="1358796"/>
          </a:xfrm>
          <a:custGeom>
            <a:avLst/>
            <a:gdLst/>
            <a:ahLst/>
            <a:cxnLst/>
            <a:rect l="l" t="t" r="r" b="b"/>
            <a:pathLst>
              <a:path w="1255188" h="1358796">
                <a:moveTo>
                  <a:pt x="0" y="0"/>
                </a:moveTo>
                <a:lnTo>
                  <a:pt x="1255188" y="0"/>
                </a:lnTo>
                <a:lnTo>
                  <a:pt x="1255188" y="1358796"/>
                </a:lnTo>
                <a:lnTo>
                  <a:pt x="0" y="1358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H="1">
            <a:off x="9374091" y="5396340"/>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408660" y="3599223"/>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9"/>
          <p:cNvSpPr txBox="1"/>
          <p:nvPr/>
        </p:nvSpPr>
        <p:spPr>
          <a:xfrm>
            <a:off x="5638800" y="1485900"/>
            <a:ext cx="7470582" cy="1335237"/>
          </a:xfrm>
          <a:prstGeom prst="rect">
            <a:avLst/>
          </a:prstGeom>
        </p:spPr>
        <p:txBody>
          <a:bodyPr wrap="square" lIns="0" tIns="0" rIns="0" bIns="0" rtlCol="0" anchor="t">
            <a:spAutoFit/>
          </a:bodyPr>
          <a:lstStyle/>
          <a:p>
            <a:pPr algn="ctr">
              <a:lnSpc>
                <a:spcPct val="150000"/>
              </a:lnSpc>
            </a:pPr>
            <a:r>
              <a:rPr lang="en-US" sz="6600" b="1" dirty="0" smtClean="0">
                <a:solidFill>
                  <a:srgbClr val="D76F6F"/>
                </a:solidFill>
                <a:latin typeface="Arial"/>
              </a:rPr>
              <a:t>LUYỆN TẬP</a:t>
            </a:r>
            <a:endParaRPr lang="en-US" sz="6600" b="1" dirty="0">
              <a:solidFill>
                <a:srgbClr val="D76F6F"/>
              </a:solidFill>
              <a:latin typeface="Arial"/>
            </a:endParaRPr>
          </a:p>
        </p:txBody>
      </p:sp>
      <p:sp>
        <p:nvSpPr>
          <p:cNvPr id="9" name="TextBox 8"/>
          <p:cNvSpPr txBox="1"/>
          <p:nvPr/>
        </p:nvSpPr>
        <p:spPr>
          <a:xfrm>
            <a:off x="1905000" y="3856833"/>
            <a:ext cx="8129158" cy="2258054"/>
          </a:xfrm>
          <a:prstGeom prst="rect">
            <a:avLst/>
          </a:prstGeom>
          <a:noFill/>
        </p:spPr>
        <p:txBody>
          <a:bodyPr wrap="square" rtlCol="0">
            <a:spAutoFit/>
          </a:bodyPr>
          <a:lstStyle/>
          <a:p>
            <a:pPr algn="ctr">
              <a:lnSpc>
                <a:spcPct val="150000"/>
              </a:lnSpc>
            </a:pPr>
            <a:r>
              <a:rPr lang="en-US" sz="5000" b="1" dirty="0">
                <a:solidFill>
                  <a:srgbClr val="C00000"/>
                </a:solidFill>
                <a:latin typeface="Arial" panose="020B0604020202020204" pitchFamily="34" charset="0"/>
                <a:cs typeface="Arial" panose="020B0604020202020204" pitchFamily="34" charset="0"/>
              </a:rPr>
              <a:t>Hoàn thành các bài tập trong SGK </a:t>
            </a:r>
            <a:r>
              <a:rPr lang="en-US" sz="5000" b="1" dirty="0" smtClean="0">
                <a:solidFill>
                  <a:srgbClr val="C00000"/>
                </a:solidFill>
                <a:latin typeface="Arial" panose="020B0604020202020204" pitchFamily="34" charset="0"/>
                <a:cs typeface="Arial" panose="020B0604020202020204" pitchFamily="34" charset="0"/>
              </a:rPr>
              <a:t>tr.84</a:t>
            </a:r>
            <a:endParaRPr lang="en-US" sz="5000" b="1" dirty="0">
              <a:solidFill>
                <a:srgbClr val="C0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a:stretch>
            <a:fillRect/>
          </a:stretch>
        </p:blipFill>
        <p:spPr>
          <a:xfrm>
            <a:off x="12115800" y="2628900"/>
            <a:ext cx="4014927" cy="76581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365" y="-41687"/>
            <a:ext cx="8932766" cy="10370373"/>
          </a:xfrm>
          <a:custGeom>
            <a:avLst/>
            <a:gdLst/>
            <a:ahLst/>
            <a:cxnLst/>
            <a:rect l="l" t="t" r="r" b="b"/>
            <a:pathLst>
              <a:path w="6981614" h="10370373">
                <a:moveTo>
                  <a:pt x="0" y="0"/>
                </a:moveTo>
                <a:lnTo>
                  <a:pt x="6981614" y="0"/>
                </a:lnTo>
                <a:lnTo>
                  <a:pt x="6981614" y="10370374"/>
                </a:lnTo>
                <a:lnTo>
                  <a:pt x="0" y="10370374"/>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7525" r="-31012"/>
            </a:stretch>
          </a:blipFill>
        </p:spPr>
      </p:sp>
      <p:sp>
        <p:nvSpPr>
          <p:cNvPr id="3" name="Freeform 3"/>
          <p:cNvSpPr/>
          <p:nvPr/>
        </p:nvSpPr>
        <p:spPr>
          <a:xfrm>
            <a:off x="8932767" y="-41687"/>
            <a:ext cx="9373044" cy="10370373"/>
          </a:xfrm>
          <a:custGeom>
            <a:avLst/>
            <a:gdLst/>
            <a:ahLst/>
            <a:cxnLst/>
            <a:rect l="l" t="t" r="r" b="b"/>
            <a:pathLst>
              <a:path w="8007484" h="10370373">
                <a:moveTo>
                  <a:pt x="0" y="0"/>
                </a:moveTo>
                <a:lnTo>
                  <a:pt x="8007484" y="0"/>
                </a:lnTo>
                <a:lnTo>
                  <a:pt x="8007484" y="10370374"/>
                </a:lnTo>
                <a:lnTo>
                  <a:pt x="0" y="10370374"/>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4597" r="-14910"/>
            </a:stretch>
          </a:blipFill>
        </p:spPr>
      </p:sp>
      <p:sp>
        <p:nvSpPr>
          <p:cNvPr id="4" name="Freeform 16"/>
          <p:cNvSpPr/>
          <p:nvPr/>
        </p:nvSpPr>
        <p:spPr>
          <a:xfrm>
            <a:off x="13754567" y="722354"/>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5" name="Freeform 15"/>
          <p:cNvSpPr/>
          <p:nvPr/>
        </p:nvSpPr>
        <p:spPr>
          <a:xfrm flipH="1">
            <a:off x="2209800" y="8840494"/>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6" name="Rounded Rectangle 5"/>
          <p:cNvSpPr/>
          <p:nvPr/>
        </p:nvSpPr>
        <p:spPr>
          <a:xfrm>
            <a:off x="5334000" y="1035741"/>
            <a:ext cx="8001000" cy="1558797"/>
          </a:xfrm>
          <a:prstGeom prst="roundRect">
            <a:avLst>
              <a:gd name="adj" fmla="val 182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a:solidFill>
                  <a:srgbClr val="D76F6F"/>
                </a:solidFill>
                <a:latin typeface="Arial" panose="020B0604020202020204" pitchFamily="34" charset="0"/>
                <a:cs typeface="Arial" panose="020B0604020202020204" pitchFamily="34" charset="0"/>
              </a:rPr>
              <a:t>Bài tập 1 SGK </a:t>
            </a:r>
            <a:r>
              <a:rPr lang="vi-VN" sz="4500" b="1" dirty="0" smtClean="0">
                <a:solidFill>
                  <a:srgbClr val="D76F6F"/>
                </a:solidFill>
                <a:latin typeface="Arial" panose="020B0604020202020204" pitchFamily="34" charset="0"/>
                <a:cs typeface="Arial" panose="020B0604020202020204" pitchFamily="34" charset="0"/>
              </a:rPr>
              <a:t>tr.</a:t>
            </a:r>
            <a:r>
              <a:rPr lang="en-US" sz="4500" b="1" dirty="0" smtClean="0">
                <a:solidFill>
                  <a:srgbClr val="D76F6F"/>
                </a:solidFill>
                <a:latin typeface="Arial" panose="020B0604020202020204" pitchFamily="34" charset="0"/>
                <a:cs typeface="Arial" panose="020B0604020202020204" pitchFamily="34" charset="0"/>
              </a:rPr>
              <a:t>84</a:t>
            </a:r>
            <a:endParaRPr lang="vi-VN" sz="4500" b="1" dirty="0">
              <a:solidFill>
                <a:srgbClr val="D76F6F"/>
              </a:solidFill>
              <a:latin typeface="Arial" panose="020B0604020202020204" pitchFamily="34" charset="0"/>
              <a:cs typeface="Arial" panose="020B0604020202020204" pitchFamily="34" charset="0"/>
            </a:endParaRPr>
          </a:p>
        </p:txBody>
      </p:sp>
      <p:sp>
        <p:nvSpPr>
          <p:cNvPr id="7" name="Rounded Rectangle 6"/>
          <p:cNvSpPr/>
          <p:nvPr/>
        </p:nvSpPr>
        <p:spPr>
          <a:xfrm>
            <a:off x="1219200" y="3661836"/>
            <a:ext cx="16230600" cy="5169741"/>
          </a:xfrm>
          <a:prstGeom prst="roundRect">
            <a:avLst>
              <a:gd name="adj" fmla="val 12043"/>
            </a:avLst>
          </a:prstGeom>
          <a:solidFill>
            <a:schemeClr val="bg1"/>
          </a:solidFill>
          <a:ln w="38100">
            <a:solidFill>
              <a:srgbClr val="E192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rgbClr val="C00000"/>
                </a:solidFill>
                <a:cs typeface="Arial" panose="020B0604020202020204" pitchFamily="34" charset="0"/>
              </a:rPr>
              <a:t>Chỉ ra một số yếu tố Hán Việt được sử dụng trong văn bản </a:t>
            </a:r>
            <a:r>
              <a:rPr lang="vi-VN" sz="4000" i="1" dirty="0">
                <a:solidFill>
                  <a:srgbClr val="C00000"/>
                </a:solidFill>
                <a:cs typeface="Arial" panose="020B0604020202020204" pitchFamily="34" charset="0"/>
              </a:rPr>
              <a:t>Lễ xướng danh khoa Đinh Dậu</a:t>
            </a:r>
            <a:r>
              <a:rPr lang="vi-VN" sz="4000" dirty="0">
                <a:solidFill>
                  <a:srgbClr val="C00000"/>
                </a:solidFill>
                <a:cs typeface="Arial" panose="020B0604020202020204" pitchFamily="34" charset="0"/>
              </a:rPr>
              <a:t>.</a:t>
            </a:r>
          </a:p>
          <a:p>
            <a:pPr algn="just">
              <a:lnSpc>
                <a:spcPct val="150000"/>
              </a:lnSpc>
            </a:pPr>
            <a:r>
              <a:rPr lang="vi-VN" sz="4000" dirty="0">
                <a:solidFill>
                  <a:schemeClr val="tx1"/>
                </a:solidFill>
                <a:cs typeface="Arial" panose="020B0604020202020204" pitchFamily="34" charset="0"/>
              </a:rPr>
              <a:t>a. Giải thích mỗi yếu tố.</a:t>
            </a:r>
          </a:p>
          <a:p>
            <a:pPr algn="just">
              <a:lnSpc>
                <a:spcPct val="150000"/>
              </a:lnSpc>
            </a:pPr>
            <a:r>
              <a:rPr lang="vi-VN" sz="4000" dirty="0">
                <a:solidFill>
                  <a:schemeClr val="tx1"/>
                </a:solidFill>
                <a:cs typeface="Arial" panose="020B0604020202020204" pitchFamily="34" charset="0"/>
              </a:rPr>
              <a:t>b. Tìm một số từ Hán Việt có sử dụng những yếu tố đó (mỗi yếu tố tìm ít nhất hai từ).</a:t>
            </a:r>
          </a:p>
        </p:txBody>
      </p:sp>
      <p:pic>
        <p:nvPicPr>
          <p:cNvPr id="8" name="Picture 7"/>
          <p:cNvPicPr>
            <a:picLocks noChangeAspect="1"/>
          </p:cNvPicPr>
          <p:nvPr/>
        </p:nvPicPr>
        <p:blipFill>
          <a:blip r:embed="rId10"/>
          <a:stretch>
            <a:fillRect/>
          </a:stretch>
        </p:blipFill>
        <p:spPr>
          <a:xfrm>
            <a:off x="3116896" y="627805"/>
            <a:ext cx="3295135" cy="3453825"/>
          </a:xfrm>
          <a:prstGeom prst="rect">
            <a:avLst/>
          </a:prstGeom>
        </p:spPr>
      </p:pic>
    </p:spTree>
    <p:extLst>
      <p:ext uri="{BB962C8B-B14F-4D97-AF65-F5344CB8AC3E}">
        <p14:creationId xmlns:p14="http://schemas.microsoft.com/office/powerpoint/2010/main" val="24484477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par>
                                <p:cTn id="13" presetID="3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90"/>
                                          </p:val>
                                        </p:tav>
                                        <p:tav tm="100000">
                                          <p:val>
                                            <p:fltVal val="0"/>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365" y="-41687"/>
            <a:ext cx="8932766" cy="10370373"/>
          </a:xfrm>
          <a:custGeom>
            <a:avLst/>
            <a:gdLst/>
            <a:ahLst/>
            <a:cxnLst/>
            <a:rect l="l" t="t" r="r" b="b"/>
            <a:pathLst>
              <a:path w="6981614" h="10370373">
                <a:moveTo>
                  <a:pt x="0" y="0"/>
                </a:moveTo>
                <a:lnTo>
                  <a:pt x="6981614" y="0"/>
                </a:lnTo>
                <a:lnTo>
                  <a:pt x="6981614" y="10370374"/>
                </a:lnTo>
                <a:lnTo>
                  <a:pt x="0" y="10370374"/>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7525" r="-31012"/>
            </a:stretch>
          </a:blipFill>
        </p:spPr>
      </p:sp>
      <p:sp>
        <p:nvSpPr>
          <p:cNvPr id="3" name="Freeform 3"/>
          <p:cNvSpPr/>
          <p:nvPr/>
        </p:nvSpPr>
        <p:spPr>
          <a:xfrm>
            <a:off x="8932767" y="-41687"/>
            <a:ext cx="9373044" cy="10370373"/>
          </a:xfrm>
          <a:custGeom>
            <a:avLst/>
            <a:gdLst/>
            <a:ahLst/>
            <a:cxnLst/>
            <a:rect l="l" t="t" r="r" b="b"/>
            <a:pathLst>
              <a:path w="8007484" h="10370373">
                <a:moveTo>
                  <a:pt x="0" y="0"/>
                </a:moveTo>
                <a:lnTo>
                  <a:pt x="8007484" y="0"/>
                </a:lnTo>
                <a:lnTo>
                  <a:pt x="8007484" y="10370374"/>
                </a:lnTo>
                <a:lnTo>
                  <a:pt x="0" y="10370374"/>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4597" r="-14910"/>
            </a:stretch>
          </a:blipFill>
        </p:spPr>
      </p:sp>
      <p:sp>
        <p:nvSpPr>
          <p:cNvPr id="4" name="TextBox 3"/>
          <p:cNvSpPr txBox="1"/>
          <p:nvPr/>
        </p:nvSpPr>
        <p:spPr>
          <a:xfrm>
            <a:off x="5029200" y="315945"/>
            <a:ext cx="8129158" cy="942053"/>
          </a:xfrm>
          <a:prstGeom prst="rect">
            <a:avLst/>
          </a:prstGeom>
          <a:noFill/>
        </p:spPr>
        <p:txBody>
          <a:bodyPr wrap="square" rtlCol="0">
            <a:spAutoFit/>
          </a:bodyPr>
          <a:lstStyle/>
          <a:p>
            <a:pPr algn="ctr">
              <a:lnSpc>
                <a:spcPct val="150000"/>
              </a:lnSpc>
            </a:pPr>
            <a:r>
              <a:rPr lang="en-US" sz="4200" b="1" dirty="0">
                <a:solidFill>
                  <a:srgbClr val="C00000"/>
                </a:solidFill>
                <a:latin typeface="Arial" panose="020B0604020202020204" pitchFamily="34" charset="0"/>
                <a:cs typeface="Arial" panose="020B0604020202020204" pitchFamily="34" charset="0"/>
              </a:rPr>
              <a:t>Hoàn thành </a:t>
            </a:r>
            <a:r>
              <a:rPr lang="en-US" sz="4200" b="1" dirty="0" smtClean="0">
                <a:solidFill>
                  <a:srgbClr val="C00000"/>
                </a:solidFill>
                <a:latin typeface="Arial" panose="020B0604020202020204" pitchFamily="34" charset="0"/>
                <a:cs typeface="Arial" panose="020B0604020202020204" pitchFamily="34" charset="0"/>
              </a:rPr>
              <a:t>bảng sau</a:t>
            </a:r>
            <a:endParaRPr lang="en-US" sz="4200" b="1" dirty="0">
              <a:solidFill>
                <a:srgbClr val="C000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06443048"/>
              </p:ext>
            </p:extLst>
          </p:nvPr>
        </p:nvGraphicFramePr>
        <p:xfrm>
          <a:off x="2105085" y="1562100"/>
          <a:ext cx="14554200" cy="8343900"/>
        </p:xfrm>
        <a:graphic>
          <a:graphicData uri="http://schemas.openxmlformats.org/drawingml/2006/table">
            <a:tbl>
              <a:tblPr firstRow="1" bandRow="1">
                <a:tableStyleId>{93296810-A885-4BE3-A3E7-6D5BEEA58F35}</a:tableStyleId>
              </a:tblPr>
              <a:tblGrid>
                <a:gridCol w="1728311">
                  <a:extLst>
                    <a:ext uri="{9D8B030D-6E8A-4147-A177-3AD203B41FA5}">
                      <a16:colId xmlns:a16="http://schemas.microsoft.com/office/drawing/2014/main" val="625729715"/>
                    </a:ext>
                  </a:extLst>
                </a:gridCol>
                <a:gridCol w="3910489">
                  <a:extLst>
                    <a:ext uri="{9D8B030D-6E8A-4147-A177-3AD203B41FA5}">
                      <a16:colId xmlns:a16="http://schemas.microsoft.com/office/drawing/2014/main" val="40986634"/>
                    </a:ext>
                  </a:extLst>
                </a:gridCol>
                <a:gridCol w="2819400">
                  <a:extLst>
                    <a:ext uri="{9D8B030D-6E8A-4147-A177-3AD203B41FA5}">
                      <a16:colId xmlns:a16="http://schemas.microsoft.com/office/drawing/2014/main" val="2341154767"/>
                    </a:ext>
                  </a:extLst>
                </a:gridCol>
                <a:gridCol w="6096000">
                  <a:extLst>
                    <a:ext uri="{9D8B030D-6E8A-4147-A177-3AD203B41FA5}">
                      <a16:colId xmlns:a16="http://schemas.microsoft.com/office/drawing/2014/main" val="1897699039"/>
                    </a:ext>
                  </a:extLst>
                </a:gridCol>
              </a:tblGrid>
              <a:tr h="0">
                <a:tc>
                  <a:txBody>
                    <a:bodyPr/>
                    <a:lstStyle/>
                    <a:p>
                      <a:pPr algn="ctr">
                        <a:lnSpc>
                          <a:spcPct val="150000"/>
                        </a:lnSpc>
                      </a:pPr>
                      <a:r>
                        <a:rPr lang="en-US" sz="3700" dirty="0" smtClean="0">
                          <a:latin typeface="Arial" panose="020B0604020202020204" pitchFamily="34" charset="0"/>
                          <a:cs typeface="Arial" panose="020B0604020202020204" pitchFamily="34" charset="0"/>
                        </a:rPr>
                        <a:t>STT</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50000"/>
                        </a:lnSpc>
                      </a:pPr>
                      <a:r>
                        <a:rPr lang="en-US" sz="3700" dirty="0" smtClean="0">
                          <a:latin typeface="Arial" panose="020B0604020202020204" pitchFamily="34" charset="0"/>
                          <a:cs typeface="Arial" panose="020B0604020202020204" pitchFamily="34" charset="0"/>
                        </a:rPr>
                        <a:t>Yếu tố Hán Việt</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50000"/>
                        </a:lnSpc>
                      </a:pPr>
                      <a:r>
                        <a:rPr lang="en-US" sz="3700" dirty="0" smtClean="0">
                          <a:latin typeface="Arial" panose="020B0604020202020204" pitchFamily="34" charset="0"/>
                          <a:cs typeface="Arial" panose="020B0604020202020204" pitchFamily="34" charset="0"/>
                        </a:rPr>
                        <a:t>Giải nghĩa</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50000"/>
                        </a:lnSpc>
                      </a:pPr>
                      <a:r>
                        <a:rPr lang="vi-VN" sz="3700" dirty="0" smtClean="0">
                          <a:latin typeface="+mn-lt"/>
                          <a:cs typeface="Arial" panose="020B0604020202020204" pitchFamily="34" charset="0"/>
                        </a:rPr>
                        <a:t>Từ có yếu tố Hán Việt tương ứng</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06612635"/>
                  </a:ext>
                </a:extLst>
              </a:tr>
              <a:tr h="370840">
                <a:tc>
                  <a:txBody>
                    <a:bodyPr/>
                    <a:lstStyle/>
                    <a:p>
                      <a:pPr algn="ctr">
                        <a:lnSpc>
                          <a:spcPct val="150000"/>
                        </a:lnSpc>
                      </a:pPr>
                      <a:r>
                        <a:rPr lang="en-US" sz="3700" dirty="0" smtClean="0">
                          <a:latin typeface="Arial" panose="020B0604020202020204" pitchFamily="34" charset="0"/>
                          <a:cs typeface="Arial" panose="020B0604020202020204" pitchFamily="34" charset="0"/>
                        </a:rPr>
                        <a:t>1</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Sĩ</a:t>
                      </a:r>
                      <a:r>
                        <a:rPr lang="en-US" sz="3700" baseline="0" dirty="0" smtClean="0">
                          <a:latin typeface="Arial" panose="020B0604020202020204" pitchFamily="34" charset="0"/>
                          <a:cs typeface="Arial" panose="020B0604020202020204" pitchFamily="34" charset="0"/>
                        </a:rPr>
                        <a:t> </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186172"/>
                  </a:ext>
                </a:extLst>
              </a:tr>
              <a:tr h="370840">
                <a:tc>
                  <a:txBody>
                    <a:bodyPr/>
                    <a:lstStyle/>
                    <a:p>
                      <a:pPr algn="ctr">
                        <a:lnSpc>
                          <a:spcPct val="150000"/>
                        </a:lnSpc>
                      </a:pPr>
                      <a:r>
                        <a:rPr lang="en-US" sz="3700" dirty="0" smtClean="0">
                          <a:latin typeface="Arial" panose="020B0604020202020204" pitchFamily="34" charset="0"/>
                          <a:cs typeface="Arial" panose="020B0604020202020204" pitchFamily="34" charset="0"/>
                        </a:rPr>
                        <a:t>2</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Tử</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39857685"/>
                  </a:ext>
                </a:extLst>
              </a:tr>
              <a:tr h="370840">
                <a:tc>
                  <a:txBody>
                    <a:bodyPr/>
                    <a:lstStyle/>
                    <a:p>
                      <a:pPr algn="ctr">
                        <a:lnSpc>
                          <a:spcPct val="150000"/>
                        </a:lnSpc>
                      </a:pPr>
                      <a:r>
                        <a:rPr lang="en-US" sz="3700" dirty="0" smtClean="0">
                          <a:latin typeface="Arial" panose="020B0604020202020204" pitchFamily="34" charset="0"/>
                          <a:cs typeface="Arial" panose="020B0604020202020204" pitchFamily="34" charset="0"/>
                        </a:rPr>
                        <a:t>3</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Quan </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4768816"/>
                  </a:ext>
                </a:extLst>
              </a:tr>
              <a:tr h="370840">
                <a:tc>
                  <a:txBody>
                    <a:bodyPr/>
                    <a:lstStyle/>
                    <a:p>
                      <a:pPr algn="ctr">
                        <a:lnSpc>
                          <a:spcPct val="150000"/>
                        </a:lnSpc>
                      </a:pPr>
                      <a:r>
                        <a:rPr lang="en-US" sz="3700" dirty="0" smtClean="0">
                          <a:latin typeface="Arial" panose="020B0604020202020204" pitchFamily="34" charset="0"/>
                          <a:cs typeface="Arial" panose="020B0604020202020204" pitchFamily="34" charset="0"/>
                        </a:rPr>
                        <a:t>4</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Trường</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41890774"/>
                  </a:ext>
                </a:extLst>
              </a:tr>
              <a:tr h="370840">
                <a:tc>
                  <a:txBody>
                    <a:bodyPr/>
                    <a:lstStyle/>
                    <a:p>
                      <a:pPr algn="ctr">
                        <a:lnSpc>
                          <a:spcPct val="150000"/>
                        </a:lnSpc>
                      </a:pPr>
                      <a:r>
                        <a:rPr lang="en-US" sz="3700" dirty="0" smtClean="0">
                          <a:latin typeface="Arial" panose="020B0604020202020204" pitchFamily="34" charset="0"/>
                          <a:cs typeface="Arial" panose="020B0604020202020204" pitchFamily="34" charset="0"/>
                        </a:rPr>
                        <a:t>5</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Sứ</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50617813"/>
                  </a:ext>
                </a:extLst>
              </a:tr>
              <a:tr h="370840">
                <a:tc>
                  <a:txBody>
                    <a:bodyPr/>
                    <a:lstStyle/>
                    <a:p>
                      <a:pPr algn="ctr">
                        <a:lnSpc>
                          <a:spcPct val="150000"/>
                        </a:lnSpc>
                      </a:pPr>
                      <a:r>
                        <a:rPr lang="en-US" sz="3700" dirty="0" smtClean="0">
                          <a:latin typeface="Arial" panose="020B0604020202020204" pitchFamily="34" charset="0"/>
                          <a:cs typeface="Arial" panose="020B0604020202020204" pitchFamily="34" charset="0"/>
                        </a:rPr>
                        <a:t>6</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Nhân</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0656385"/>
                  </a:ext>
                </a:extLst>
              </a:tr>
              <a:tr h="370840">
                <a:tc>
                  <a:txBody>
                    <a:bodyPr/>
                    <a:lstStyle/>
                    <a:p>
                      <a:pPr algn="ctr">
                        <a:lnSpc>
                          <a:spcPct val="150000"/>
                        </a:lnSpc>
                      </a:pPr>
                      <a:r>
                        <a:rPr lang="en-US" sz="3700" dirty="0" smtClean="0">
                          <a:latin typeface="Arial" panose="020B0604020202020204" pitchFamily="34" charset="0"/>
                          <a:cs typeface="Arial" panose="020B0604020202020204" pitchFamily="34" charset="0"/>
                        </a:rPr>
                        <a:t>7</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Tài</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55309753"/>
                  </a:ext>
                </a:extLst>
              </a:tr>
            </a:tbl>
          </a:graphicData>
        </a:graphic>
      </p:graphicFrame>
      <p:sp>
        <p:nvSpPr>
          <p:cNvPr id="6" name="Freeform 12"/>
          <p:cNvSpPr/>
          <p:nvPr/>
        </p:nvSpPr>
        <p:spPr>
          <a:xfrm rot="7429101">
            <a:off x="11796229" y="552777"/>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7" name="Freeform 10"/>
          <p:cNvSpPr/>
          <p:nvPr/>
        </p:nvSpPr>
        <p:spPr>
          <a:xfrm rot="-622414">
            <a:off x="136053" y="8458013"/>
            <a:ext cx="1802174" cy="1674746"/>
          </a:xfrm>
          <a:custGeom>
            <a:avLst/>
            <a:gdLst/>
            <a:ahLst/>
            <a:cxnLst/>
            <a:rect l="l" t="t" r="r" b="b"/>
            <a:pathLst>
              <a:path w="1540674" h="1478405">
                <a:moveTo>
                  <a:pt x="0" y="0"/>
                </a:moveTo>
                <a:lnTo>
                  <a:pt x="1540674" y="0"/>
                </a:lnTo>
                <a:lnTo>
                  <a:pt x="1540674" y="1478406"/>
                </a:lnTo>
                <a:lnTo>
                  <a:pt x="0" y="147840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42304305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Pentagon 6"/>
          <p:cNvSpPr/>
          <p:nvPr/>
        </p:nvSpPr>
        <p:spPr>
          <a:xfrm>
            <a:off x="0" y="266700"/>
            <a:ext cx="5943600" cy="1066800"/>
          </a:xfrm>
          <a:prstGeom prst="homePlat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rgbClr val="C00000"/>
                </a:solidFill>
                <a:latin typeface="Arial" panose="020B0604020202020204" pitchFamily="34" charset="0"/>
                <a:cs typeface="Arial" panose="020B0604020202020204" pitchFamily="34" charset="0"/>
              </a:rPr>
              <a:t>Đáp án</a:t>
            </a:r>
            <a:endParaRPr lang="en-US" sz="4500" b="1" dirty="0">
              <a:solidFill>
                <a:srgbClr val="C00000"/>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46485824"/>
              </p:ext>
            </p:extLst>
          </p:nvPr>
        </p:nvGraphicFramePr>
        <p:xfrm>
          <a:off x="1143000" y="1606685"/>
          <a:ext cx="16230600" cy="8405876"/>
        </p:xfrm>
        <a:graphic>
          <a:graphicData uri="http://schemas.openxmlformats.org/drawingml/2006/table">
            <a:tbl>
              <a:tblPr firstRow="1" bandRow="1">
                <a:tableStyleId>{5C22544A-7EE6-4342-B048-85BDC9FD1C3A}</a:tableStyleId>
              </a:tblPr>
              <a:tblGrid>
                <a:gridCol w="2130267">
                  <a:extLst>
                    <a:ext uri="{9D8B030D-6E8A-4147-A177-3AD203B41FA5}">
                      <a16:colId xmlns:a16="http://schemas.microsoft.com/office/drawing/2014/main" val="3487134405"/>
                    </a:ext>
                  </a:extLst>
                </a:gridCol>
                <a:gridCol w="2385853">
                  <a:extLst>
                    <a:ext uri="{9D8B030D-6E8A-4147-A177-3AD203B41FA5}">
                      <a16:colId xmlns:a16="http://schemas.microsoft.com/office/drawing/2014/main" val="2909724792"/>
                    </a:ext>
                  </a:extLst>
                </a:gridCol>
                <a:gridCol w="7656830">
                  <a:extLst>
                    <a:ext uri="{9D8B030D-6E8A-4147-A177-3AD203B41FA5}">
                      <a16:colId xmlns:a16="http://schemas.microsoft.com/office/drawing/2014/main" val="3778223507"/>
                    </a:ext>
                  </a:extLst>
                </a:gridCol>
                <a:gridCol w="4057650">
                  <a:extLst>
                    <a:ext uri="{9D8B030D-6E8A-4147-A177-3AD203B41FA5}">
                      <a16:colId xmlns:a16="http://schemas.microsoft.com/office/drawing/2014/main" val="1027704071"/>
                    </a:ext>
                  </a:extLst>
                </a:gridCol>
              </a:tblGrid>
              <a:tr h="1653967">
                <a:tc>
                  <a:txBody>
                    <a:bodyPr/>
                    <a:lstStyle/>
                    <a:p>
                      <a:pPr algn="ctr">
                        <a:lnSpc>
                          <a:spcPct val="150000"/>
                        </a:lnSpc>
                      </a:pPr>
                      <a:r>
                        <a:rPr lang="en-US" sz="3700" dirty="0" smtClean="0">
                          <a:latin typeface="Arial" panose="020B0604020202020204" pitchFamily="34" charset="0"/>
                          <a:cs typeface="Arial" panose="020B0604020202020204" pitchFamily="34" charset="0"/>
                        </a:rPr>
                        <a:t>STT</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E19292"/>
                    </a:solidFill>
                  </a:tcPr>
                </a:tc>
                <a:tc>
                  <a:txBody>
                    <a:bodyPr/>
                    <a:lstStyle/>
                    <a:p>
                      <a:pPr algn="ctr">
                        <a:lnSpc>
                          <a:spcPct val="150000"/>
                        </a:lnSpc>
                      </a:pPr>
                      <a:r>
                        <a:rPr lang="en-US" sz="3700" dirty="0" smtClean="0">
                          <a:latin typeface="Arial" panose="020B0604020202020204" pitchFamily="34" charset="0"/>
                          <a:cs typeface="Arial" panose="020B0604020202020204" pitchFamily="34" charset="0"/>
                        </a:rPr>
                        <a:t>Yếu tố</a:t>
                      </a:r>
                    </a:p>
                    <a:p>
                      <a:pPr algn="ctr">
                        <a:lnSpc>
                          <a:spcPct val="150000"/>
                        </a:lnSpc>
                      </a:pPr>
                      <a:r>
                        <a:rPr lang="en-US" sz="3700" dirty="0" smtClean="0">
                          <a:latin typeface="Arial" panose="020B0604020202020204" pitchFamily="34" charset="0"/>
                          <a:cs typeface="Arial" panose="020B0604020202020204" pitchFamily="34" charset="0"/>
                        </a:rPr>
                        <a:t> Hán Việt</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E19292"/>
                    </a:solidFill>
                  </a:tcPr>
                </a:tc>
                <a:tc>
                  <a:txBody>
                    <a:bodyPr/>
                    <a:lstStyle/>
                    <a:p>
                      <a:pPr algn="ctr">
                        <a:lnSpc>
                          <a:spcPct val="150000"/>
                        </a:lnSpc>
                      </a:pPr>
                      <a:r>
                        <a:rPr lang="en-US" sz="3700" dirty="0" smtClean="0">
                          <a:latin typeface="Arial" panose="020B0604020202020204" pitchFamily="34" charset="0"/>
                          <a:cs typeface="Arial" panose="020B0604020202020204" pitchFamily="34" charset="0"/>
                        </a:rPr>
                        <a:t>Giải nghĩa</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E19292"/>
                    </a:solidFill>
                  </a:tcPr>
                </a:tc>
                <a:tc>
                  <a:txBody>
                    <a:bodyPr/>
                    <a:lstStyle/>
                    <a:p>
                      <a:pPr algn="ctr">
                        <a:lnSpc>
                          <a:spcPct val="150000"/>
                        </a:lnSpc>
                      </a:pPr>
                      <a:r>
                        <a:rPr lang="vi-VN" sz="3700" dirty="0" smtClean="0">
                          <a:latin typeface="+mn-lt"/>
                          <a:cs typeface="Arial" panose="020B0604020202020204" pitchFamily="34" charset="0"/>
                        </a:rPr>
                        <a:t>Từ có yếu tố Hán Việt tương ứng</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E19292"/>
                    </a:solidFill>
                  </a:tcPr>
                </a:tc>
                <a:extLst>
                  <a:ext uri="{0D108BD9-81ED-4DB2-BD59-A6C34878D82A}">
                    <a16:rowId xmlns:a16="http://schemas.microsoft.com/office/drawing/2014/main" val="1180861458"/>
                  </a:ext>
                </a:extLst>
              </a:tr>
              <a:tr h="1653967">
                <a:tc>
                  <a:txBody>
                    <a:bodyPr/>
                    <a:lstStyle/>
                    <a:p>
                      <a:pPr algn="ctr">
                        <a:lnSpc>
                          <a:spcPct val="150000"/>
                        </a:lnSpc>
                      </a:pPr>
                      <a:r>
                        <a:rPr lang="en-US" sz="3700" dirty="0" smtClean="0">
                          <a:latin typeface="Arial" panose="020B0604020202020204" pitchFamily="34" charset="0"/>
                          <a:cs typeface="Arial" panose="020B0604020202020204" pitchFamily="34" charset="0"/>
                        </a:rPr>
                        <a:t>1</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ctr">
                        <a:lnSpc>
                          <a:spcPct val="150000"/>
                        </a:lnSpc>
                      </a:pPr>
                      <a:r>
                        <a:rPr lang="en-US" sz="3700" dirty="0" smtClean="0">
                          <a:latin typeface="Arial" panose="020B0604020202020204" pitchFamily="34" charset="0"/>
                          <a:cs typeface="Arial" panose="020B0604020202020204" pitchFamily="34" charset="0"/>
                        </a:rPr>
                        <a:t>Sĩ</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just">
                        <a:lnSpc>
                          <a:spcPct val="150000"/>
                        </a:lnSpc>
                      </a:pPr>
                      <a:r>
                        <a:rPr lang="vi-VN" sz="3700" dirty="0" smtClean="0">
                          <a:latin typeface="+mn-lt"/>
                          <a:cs typeface="Arial" panose="020B0604020202020204" pitchFamily="34" charset="0"/>
                        </a:rPr>
                        <a:t>Học trò, người có học vấn</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Sĩ diện, học sĩ, sĩ phu, danh sĩ…</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extLst>
                  <a:ext uri="{0D108BD9-81ED-4DB2-BD59-A6C34878D82A}">
                    <a16:rowId xmlns:a16="http://schemas.microsoft.com/office/drawing/2014/main" val="3347556446"/>
                  </a:ext>
                </a:extLst>
              </a:tr>
              <a:tr h="1653967">
                <a:tc>
                  <a:txBody>
                    <a:bodyPr/>
                    <a:lstStyle/>
                    <a:p>
                      <a:pPr algn="ctr">
                        <a:lnSpc>
                          <a:spcPct val="150000"/>
                        </a:lnSpc>
                      </a:pPr>
                      <a:r>
                        <a:rPr lang="en-US" sz="3700" dirty="0" smtClean="0">
                          <a:latin typeface="Arial" panose="020B0604020202020204" pitchFamily="34" charset="0"/>
                          <a:cs typeface="Arial" panose="020B0604020202020204" pitchFamily="34" charset="0"/>
                        </a:rPr>
                        <a:t>2</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ctr">
                        <a:lnSpc>
                          <a:spcPct val="150000"/>
                        </a:lnSpc>
                      </a:pPr>
                      <a:r>
                        <a:rPr lang="en-US" sz="3700" dirty="0" smtClean="0">
                          <a:latin typeface="Arial" panose="020B0604020202020204" pitchFamily="34" charset="0"/>
                          <a:cs typeface="Arial" panose="020B0604020202020204" pitchFamily="34" charset="0"/>
                        </a:rPr>
                        <a:t>Tử</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just">
                        <a:lnSpc>
                          <a:spcPct val="150000"/>
                        </a:lnSpc>
                      </a:pPr>
                      <a:r>
                        <a:rPr lang="vi-VN" sz="3700" dirty="0" smtClean="0">
                          <a:latin typeface="+mn-lt"/>
                          <a:cs typeface="Arial" panose="020B0604020202020204" pitchFamily="34" charset="0"/>
                        </a:rPr>
                        <a:t>Một người nào đấy, thành phấn cấu tạo nên một chỉnh thể nào đấy</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Lãng tử, tài tử, nữ tử…</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extLst>
                  <a:ext uri="{0D108BD9-81ED-4DB2-BD59-A6C34878D82A}">
                    <a16:rowId xmlns:a16="http://schemas.microsoft.com/office/drawing/2014/main" val="2611637640"/>
                  </a:ext>
                </a:extLst>
              </a:tr>
              <a:tr h="3223115">
                <a:tc>
                  <a:txBody>
                    <a:bodyPr/>
                    <a:lstStyle/>
                    <a:p>
                      <a:pPr algn="ctr">
                        <a:lnSpc>
                          <a:spcPct val="150000"/>
                        </a:lnSpc>
                      </a:pPr>
                      <a:r>
                        <a:rPr lang="en-US" sz="3700" dirty="0" smtClean="0">
                          <a:latin typeface="Arial" panose="020B0604020202020204" pitchFamily="34" charset="0"/>
                          <a:cs typeface="Arial" panose="020B0604020202020204" pitchFamily="34" charset="0"/>
                        </a:rPr>
                        <a:t>3</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ctr">
                        <a:lnSpc>
                          <a:spcPct val="150000"/>
                        </a:lnSpc>
                      </a:pPr>
                      <a:r>
                        <a:rPr lang="en-US" sz="3700" dirty="0" smtClean="0">
                          <a:latin typeface="Arial" panose="020B0604020202020204" pitchFamily="34" charset="0"/>
                          <a:cs typeface="Arial" panose="020B0604020202020204" pitchFamily="34" charset="0"/>
                        </a:rPr>
                        <a:t>Quan</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marL="571500" indent="-571500" algn="just">
                        <a:lnSpc>
                          <a:spcPct val="150000"/>
                        </a:lnSpc>
                        <a:buFont typeface="Arial" panose="020B0604020202020204" pitchFamily="34" charset="0"/>
                        <a:buChar char="•"/>
                      </a:pPr>
                      <a:r>
                        <a:rPr lang="en-US" sz="3700" dirty="0" smtClean="0">
                          <a:latin typeface="Arial" panose="020B0604020202020204" pitchFamily="34" charset="0"/>
                          <a:cs typeface="Arial" panose="020B0604020202020204" pitchFamily="34" charset="0"/>
                        </a:rPr>
                        <a:t>Chức vụ trong bộ máy phong kiến, thực dân</a:t>
                      </a:r>
                    </a:p>
                    <a:p>
                      <a:pPr marL="571500" indent="-571500" algn="just">
                        <a:lnSpc>
                          <a:spcPct val="150000"/>
                        </a:lnSpc>
                        <a:buFont typeface="Arial" panose="020B0604020202020204" pitchFamily="34" charset="0"/>
                        <a:buChar char="•"/>
                      </a:pPr>
                      <a:r>
                        <a:rPr lang="en-US" sz="3700" dirty="0" smtClean="0">
                          <a:latin typeface="Arial" panose="020B0604020202020204" pitchFamily="34" charset="0"/>
                          <a:cs typeface="Arial" panose="020B0604020202020204" pitchFamily="34" charset="0"/>
                        </a:rPr>
                        <a:t>Viên chức có quyền hành trong bộ máy phong kiến, thực dân</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Quan văn, quan võ, quan sứ…</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extLst>
                  <a:ext uri="{0D108BD9-81ED-4DB2-BD59-A6C34878D82A}">
                    <a16:rowId xmlns:a16="http://schemas.microsoft.com/office/drawing/2014/main" val="1920469045"/>
                  </a:ext>
                </a:extLst>
              </a:tr>
            </a:tbl>
          </a:graphicData>
        </a:graphic>
      </p:graphicFrame>
      <p:sp>
        <p:nvSpPr>
          <p:cNvPr id="9" name="Freeform 6"/>
          <p:cNvSpPr/>
          <p:nvPr/>
        </p:nvSpPr>
        <p:spPr>
          <a:xfrm>
            <a:off x="15773400" y="-94652"/>
            <a:ext cx="1981200" cy="1941904"/>
          </a:xfrm>
          <a:custGeom>
            <a:avLst/>
            <a:gdLst/>
            <a:ahLst/>
            <a:cxnLst/>
            <a:rect l="l" t="t" r="r" b="b"/>
            <a:pathLst>
              <a:path w="1192324" h="1179904">
                <a:moveTo>
                  <a:pt x="0" y="0"/>
                </a:moveTo>
                <a:lnTo>
                  <a:pt x="1192324" y="0"/>
                </a:lnTo>
                <a:lnTo>
                  <a:pt x="1192324" y="1179904"/>
                </a:lnTo>
                <a:lnTo>
                  <a:pt x="0" y="1179904"/>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42647602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49923413"/>
              </p:ext>
            </p:extLst>
          </p:nvPr>
        </p:nvGraphicFramePr>
        <p:xfrm>
          <a:off x="762000" y="419100"/>
          <a:ext cx="16992601" cy="97612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487134405"/>
                    </a:ext>
                  </a:extLst>
                </a:gridCol>
                <a:gridCol w="2667000">
                  <a:extLst>
                    <a:ext uri="{9D8B030D-6E8A-4147-A177-3AD203B41FA5}">
                      <a16:colId xmlns:a16="http://schemas.microsoft.com/office/drawing/2014/main" val="2909724792"/>
                    </a:ext>
                  </a:extLst>
                </a:gridCol>
                <a:gridCol w="8029263">
                  <a:extLst>
                    <a:ext uri="{9D8B030D-6E8A-4147-A177-3AD203B41FA5}">
                      <a16:colId xmlns:a16="http://schemas.microsoft.com/office/drawing/2014/main" val="3778223507"/>
                    </a:ext>
                  </a:extLst>
                </a:gridCol>
                <a:gridCol w="4467538">
                  <a:extLst>
                    <a:ext uri="{9D8B030D-6E8A-4147-A177-3AD203B41FA5}">
                      <a16:colId xmlns:a16="http://schemas.microsoft.com/office/drawing/2014/main" val="1027704071"/>
                    </a:ext>
                  </a:extLst>
                </a:gridCol>
              </a:tblGrid>
              <a:tr h="1699563">
                <a:tc>
                  <a:txBody>
                    <a:bodyPr/>
                    <a:lstStyle/>
                    <a:p>
                      <a:pPr algn="ctr">
                        <a:lnSpc>
                          <a:spcPct val="150000"/>
                        </a:lnSpc>
                      </a:pPr>
                      <a:r>
                        <a:rPr lang="en-US" sz="3700" dirty="0" smtClean="0">
                          <a:latin typeface="Arial" panose="020B0604020202020204" pitchFamily="34" charset="0"/>
                          <a:cs typeface="Arial" panose="020B0604020202020204" pitchFamily="34" charset="0"/>
                        </a:rPr>
                        <a:t>STT</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E19292"/>
                    </a:solidFill>
                  </a:tcPr>
                </a:tc>
                <a:tc>
                  <a:txBody>
                    <a:bodyPr/>
                    <a:lstStyle/>
                    <a:p>
                      <a:pPr algn="ctr">
                        <a:lnSpc>
                          <a:spcPct val="150000"/>
                        </a:lnSpc>
                      </a:pPr>
                      <a:r>
                        <a:rPr lang="en-US" sz="3700" dirty="0" smtClean="0">
                          <a:latin typeface="Arial" panose="020B0604020202020204" pitchFamily="34" charset="0"/>
                          <a:cs typeface="Arial" panose="020B0604020202020204" pitchFamily="34" charset="0"/>
                        </a:rPr>
                        <a:t>Yếu tố</a:t>
                      </a:r>
                    </a:p>
                    <a:p>
                      <a:pPr algn="ctr">
                        <a:lnSpc>
                          <a:spcPct val="150000"/>
                        </a:lnSpc>
                      </a:pPr>
                      <a:r>
                        <a:rPr lang="en-US" sz="3700" dirty="0" smtClean="0">
                          <a:latin typeface="Arial" panose="020B0604020202020204" pitchFamily="34" charset="0"/>
                          <a:cs typeface="Arial" panose="020B0604020202020204" pitchFamily="34" charset="0"/>
                        </a:rPr>
                        <a:t> Hán Việt</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E19292"/>
                    </a:solidFill>
                  </a:tcPr>
                </a:tc>
                <a:tc>
                  <a:txBody>
                    <a:bodyPr/>
                    <a:lstStyle/>
                    <a:p>
                      <a:pPr algn="ctr">
                        <a:lnSpc>
                          <a:spcPct val="150000"/>
                        </a:lnSpc>
                      </a:pPr>
                      <a:r>
                        <a:rPr lang="en-US" sz="3700" dirty="0" smtClean="0">
                          <a:latin typeface="Arial" panose="020B0604020202020204" pitchFamily="34" charset="0"/>
                          <a:cs typeface="Arial" panose="020B0604020202020204" pitchFamily="34" charset="0"/>
                        </a:rPr>
                        <a:t>Giải nghĩa</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E19292"/>
                    </a:solidFill>
                  </a:tcPr>
                </a:tc>
                <a:tc>
                  <a:txBody>
                    <a:bodyPr/>
                    <a:lstStyle/>
                    <a:p>
                      <a:pPr algn="ctr">
                        <a:lnSpc>
                          <a:spcPct val="150000"/>
                        </a:lnSpc>
                      </a:pPr>
                      <a:r>
                        <a:rPr lang="vi-VN" sz="3700" dirty="0" smtClean="0">
                          <a:latin typeface="+mn-lt"/>
                          <a:cs typeface="Arial" panose="020B0604020202020204" pitchFamily="34" charset="0"/>
                        </a:rPr>
                        <a:t>Từ có yếu tố Hán Việt tương ứng</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E19292"/>
                    </a:solidFill>
                  </a:tcPr>
                </a:tc>
                <a:extLst>
                  <a:ext uri="{0D108BD9-81ED-4DB2-BD59-A6C34878D82A}">
                    <a16:rowId xmlns:a16="http://schemas.microsoft.com/office/drawing/2014/main" val="1180861458"/>
                  </a:ext>
                </a:extLst>
              </a:tr>
              <a:tr h="2505767">
                <a:tc>
                  <a:txBody>
                    <a:bodyPr/>
                    <a:lstStyle/>
                    <a:p>
                      <a:pPr algn="ctr">
                        <a:lnSpc>
                          <a:spcPct val="150000"/>
                        </a:lnSpc>
                      </a:pPr>
                      <a:r>
                        <a:rPr lang="en-US" sz="3700" dirty="0" smtClean="0">
                          <a:latin typeface="Arial" panose="020B0604020202020204" pitchFamily="34" charset="0"/>
                          <a:cs typeface="Arial" panose="020B0604020202020204" pitchFamily="34" charset="0"/>
                        </a:rPr>
                        <a:t>4</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ctr">
                        <a:lnSpc>
                          <a:spcPct val="150000"/>
                        </a:lnSpc>
                      </a:pPr>
                      <a:r>
                        <a:rPr lang="en-US" sz="3700" dirty="0" smtClean="0">
                          <a:latin typeface="Arial" panose="020B0604020202020204" pitchFamily="34" charset="0"/>
                          <a:cs typeface="Arial" panose="020B0604020202020204" pitchFamily="34" charset="0"/>
                        </a:rPr>
                        <a:t>Trường</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marL="571500" indent="-571500" algn="just">
                        <a:lnSpc>
                          <a:spcPct val="150000"/>
                        </a:lnSpc>
                        <a:buFont typeface="Arial" panose="020B0604020202020204" pitchFamily="34" charset="0"/>
                        <a:buChar char="•"/>
                      </a:pPr>
                      <a:r>
                        <a:rPr lang="vi-VN" sz="3700" dirty="0" smtClean="0">
                          <a:latin typeface="+mn-lt"/>
                          <a:cs typeface="Arial" panose="020B0604020202020204" pitchFamily="34" charset="0"/>
                        </a:rPr>
                        <a:t>Khoảng đất trống rộng rãi</a:t>
                      </a:r>
                    </a:p>
                    <a:p>
                      <a:pPr marL="571500" indent="-571500" algn="just">
                        <a:lnSpc>
                          <a:spcPct val="150000"/>
                        </a:lnSpc>
                        <a:buFont typeface="Arial" panose="020B0604020202020204" pitchFamily="34" charset="0"/>
                        <a:buChar char="•"/>
                      </a:pPr>
                      <a:r>
                        <a:rPr lang="vi-VN" sz="3700" dirty="0" smtClean="0">
                          <a:latin typeface="+mn-lt"/>
                          <a:cs typeface="Arial" panose="020B0604020202020204" pitchFamily="34" charset="0"/>
                        </a:rPr>
                        <a:t>Nơi tụ họp đông người</a:t>
                      </a:r>
                    </a:p>
                    <a:p>
                      <a:pPr marL="571500" indent="-571500" algn="just">
                        <a:lnSpc>
                          <a:spcPct val="150000"/>
                        </a:lnSpc>
                        <a:buFont typeface="Arial" panose="020B0604020202020204" pitchFamily="34" charset="0"/>
                        <a:buChar char="•"/>
                      </a:pPr>
                      <a:r>
                        <a:rPr lang="vi-VN" sz="3700" dirty="0" smtClean="0">
                          <a:latin typeface="+mn-lt"/>
                          <a:cs typeface="Arial" panose="020B0604020202020204" pitchFamily="34" charset="0"/>
                        </a:rPr>
                        <a:t>Nơi, chỗ</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just">
                        <a:lnSpc>
                          <a:spcPct val="150000"/>
                        </a:lnSpc>
                      </a:pPr>
                      <a:r>
                        <a:rPr lang="vi-VN" sz="3700" dirty="0" smtClean="0">
                          <a:latin typeface="+mn-lt"/>
                          <a:cs typeface="Arial" panose="020B0604020202020204" pitchFamily="34" charset="0"/>
                        </a:rPr>
                        <a:t>Quảng trường, hiện trường, công trường</a:t>
                      </a:r>
                      <a:r>
                        <a:rPr lang="en-US" sz="3700" dirty="0" smtClean="0">
                          <a:latin typeface="Arial" panose="020B0604020202020204" pitchFamily="34" charset="0"/>
                          <a:cs typeface="Arial" panose="020B0604020202020204" pitchFamily="34" charset="0"/>
                        </a:rPr>
                        <a:t>…</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extLst>
                  <a:ext uri="{0D108BD9-81ED-4DB2-BD59-A6C34878D82A}">
                    <a16:rowId xmlns:a16="http://schemas.microsoft.com/office/drawing/2014/main" val="3347556446"/>
                  </a:ext>
                </a:extLst>
              </a:tr>
              <a:tr h="1699563">
                <a:tc>
                  <a:txBody>
                    <a:bodyPr/>
                    <a:lstStyle/>
                    <a:p>
                      <a:pPr algn="ctr">
                        <a:lnSpc>
                          <a:spcPct val="150000"/>
                        </a:lnSpc>
                      </a:pPr>
                      <a:r>
                        <a:rPr lang="en-US" sz="3700" dirty="0" smtClean="0">
                          <a:latin typeface="Arial" panose="020B0604020202020204" pitchFamily="34" charset="0"/>
                          <a:cs typeface="Arial" panose="020B0604020202020204" pitchFamily="34" charset="0"/>
                        </a:rPr>
                        <a:t>5</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ctr">
                        <a:lnSpc>
                          <a:spcPct val="150000"/>
                        </a:lnSpc>
                      </a:pPr>
                      <a:r>
                        <a:rPr lang="en-US" sz="3700" dirty="0" smtClean="0">
                          <a:latin typeface="Arial" panose="020B0604020202020204" pitchFamily="34" charset="0"/>
                          <a:cs typeface="Arial" panose="020B0604020202020204" pitchFamily="34" charset="0"/>
                        </a:rPr>
                        <a:t>Sứ</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just">
                        <a:lnSpc>
                          <a:spcPct val="150000"/>
                        </a:lnSpc>
                      </a:pPr>
                      <a:r>
                        <a:rPr lang="vi-VN" sz="3700" dirty="0" smtClean="0">
                          <a:latin typeface="+mn-lt"/>
                          <a:cs typeface="Arial" panose="020B0604020202020204" pitchFamily="34" charset="0"/>
                        </a:rPr>
                        <a:t>Người thực hiện mệnh lệnh của nhà nước làm việc ở nước ngoài</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Sứ giả, sứ thần, công sứ…</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extLst>
                  <a:ext uri="{0D108BD9-81ED-4DB2-BD59-A6C34878D82A}">
                    <a16:rowId xmlns:a16="http://schemas.microsoft.com/office/drawing/2014/main" val="2611637640"/>
                  </a:ext>
                </a:extLst>
              </a:tr>
              <a:tr h="1699563">
                <a:tc>
                  <a:txBody>
                    <a:bodyPr/>
                    <a:lstStyle/>
                    <a:p>
                      <a:pPr algn="ctr">
                        <a:lnSpc>
                          <a:spcPct val="150000"/>
                        </a:lnSpc>
                      </a:pPr>
                      <a:r>
                        <a:rPr lang="en-US" sz="3700" dirty="0" smtClean="0">
                          <a:latin typeface="Arial" panose="020B0604020202020204" pitchFamily="34" charset="0"/>
                          <a:cs typeface="Arial" panose="020B0604020202020204" pitchFamily="34" charset="0"/>
                        </a:rPr>
                        <a:t>6</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ctr">
                        <a:lnSpc>
                          <a:spcPct val="150000"/>
                        </a:lnSpc>
                      </a:pPr>
                      <a:r>
                        <a:rPr lang="en-US" sz="3700" dirty="0" smtClean="0">
                          <a:latin typeface="Arial" panose="020B0604020202020204" pitchFamily="34" charset="0"/>
                          <a:cs typeface="Arial" panose="020B0604020202020204" pitchFamily="34" charset="0"/>
                        </a:rPr>
                        <a:t>Nhân</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marL="0" indent="0" algn="just">
                        <a:lnSpc>
                          <a:spcPct val="150000"/>
                        </a:lnSpc>
                        <a:buFont typeface="Arial" panose="020B0604020202020204" pitchFamily="34" charset="0"/>
                        <a:buNone/>
                      </a:pPr>
                      <a:r>
                        <a:rPr lang="vi-VN" sz="3700" dirty="0" smtClean="0">
                          <a:latin typeface="+mn-lt"/>
                          <a:cs typeface="Arial" panose="020B0604020202020204" pitchFamily="34" charset="0"/>
                        </a:rPr>
                        <a:t>Người</a:t>
                      </a:r>
                      <a:endParaRPr lang="en-US" sz="3700" dirty="0" smtClean="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Nhân văn, nhân khẩu, nhân lực…</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extLst>
                  <a:ext uri="{0D108BD9-81ED-4DB2-BD59-A6C34878D82A}">
                    <a16:rowId xmlns:a16="http://schemas.microsoft.com/office/drawing/2014/main" val="1920469045"/>
                  </a:ext>
                </a:extLst>
              </a:tr>
              <a:tr h="1699563">
                <a:tc>
                  <a:txBody>
                    <a:bodyPr/>
                    <a:lstStyle/>
                    <a:p>
                      <a:pPr algn="ctr">
                        <a:lnSpc>
                          <a:spcPct val="150000"/>
                        </a:lnSpc>
                      </a:pPr>
                      <a:r>
                        <a:rPr lang="en-US" sz="3700" dirty="0" smtClean="0">
                          <a:latin typeface="Arial" panose="020B0604020202020204" pitchFamily="34" charset="0"/>
                          <a:cs typeface="Arial" panose="020B0604020202020204" pitchFamily="34" charset="0"/>
                        </a:rPr>
                        <a:t>7</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ctr">
                        <a:lnSpc>
                          <a:spcPct val="150000"/>
                        </a:lnSpc>
                      </a:pPr>
                      <a:r>
                        <a:rPr lang="en-US" sz="3700" dirty="0" smtClean="0">
                          <a:latin typeface="Arial" panose="020B0604020202020204" pitchFamily="34" charset="0"/>
                          <a:cs typeface="Arial" panose="020B0604020202020204" pitchFamily="34" charset="0"/>
                        </a:rPr>
                        <a:t>Tài</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marL="0" indent="0" algn="just">
                        <a:lnSpc>
                          <a:spcPct val="150000"/>
                        </a:lnSpc>
                        <a:buFont typeface="Arial" panose="020B0604020202020204" pitchFamily="34" charset="0"/>
                        <a:buNone/>
                      </a:pPr>
                      <a:r>
                        <a:rPr lang="en-US" sz="3700" dirty="0" smtClean="0">
                          <a:latin typeface="Arial" panose="020B0604020202020204" pitchFamily="34" charset="0"/>
                          <a:cs typeface="Arial" panose="020B0604020202020204" pitchFamily="34" charset="0"/>
                        </a:rPr>
                        <a:t>Có năng lực, giỏi</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Tài năng, tài hoa, tài nghệ…</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rgbClr val="FFF8F2"/>
                    </a:solidFill>
                  </a:tcPr>
                </a:tc>
                <a:extLst>
                  <a:ext uri="{0D108BD9-81ED-4DB2-BD59-A6C34878D82A}">
                    <a16:rowId xmlns:a16="http://schemas.microsoft.com/office/drawing/2014/main" val="2649296498"/>
                  </a:ext>
                </a:extLst>
              </a:tr>
            </a:tbl>
          </a:graphicData>
        </a:graphic>
      </p:graphicFrame>
      <p:sp>
        <p:nvSpPr>
          <p:cNvPr id="5" name="Freeform 11"/>
          <p:cNvSpPr/>
          <p:nvPr/>
        </p:nvSpPr>
        <p:spPr>
          <a:xfrm rot="698660">
            <a:off x="16385988" y="8726383"/>
            <a:ext cx="1628814" cy="1725895"/>
          </a:xfrm>
          <a:custGeom>
            <a:avLst/>
            <a:gdLst/>
            <a:ahLst/>
            <a:cxnLst/>
            <a:rect l="l" t="t" r="r" b="b"/>
            <a:pathLst>
              <a:path w="1628814" h="1725895">
                <a:moveTo>
                  <a:pt x="0" y="0"/>
                </a:moveTo>
                <a:lnTo>
                  <a:pt x="1628814" y="0"/>
                </a:lnTo>
                <a:lnTo>
                  <a:pt x="1628814" y="1725895"/>
                </a:lnTo>
                <a:lnTo>
                  <a:pt x="0" y="1725895"/>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0646576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365" y="-41687"/>
            <a:ext cx="8932766" cy="10370373"/>
          </a:xfrm>
          <a:custGeom>
            <a:avLst/>
            <a:gdLst/>
            <a:ahLst/>
            <a:cxnLst/>
            <a:rect l="l" t="t" r="r" b="b"/>
            <a:pathLst>
              <a:path w="6981614" h="10370373">
                <a:moveTo>
                  <a:pt x="0" y="0"/>
                </a:moveTo>
                <a:lnTo>
                  <a:pt x="6981614" y="0"/>
                </a:lnTo>
                <a:lnTo>
                  <a:pt x="6981614" y="10370374"/>
                </a:lnTo>
                <a:lnTo>
                  <a:pt x="0" y="10370374"/>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7525" r="-31012"/>
            </a:stretch>
          </a:blipFill>
        </p:spPr>
      </p:sp>
      <p:sp>
        <p:nvSpPr>
          <p:cNvPr id="3" name="Freeform 3"/>
          <p:cNvSpPr/>
          <p:nvPr/>
        </p:nvSpPr>
        <p:spPr>
          <a:xfrm>
            <a:off x="8932767" y="-41687"/>
            <a:ext cx="9373044" cy="10370373"/>
          </a:xfrm>
          <a:custGeom>
            <a:avLst/>
            <a:gdLst/>
            <a:ahLst/>
            <a:cxnLst/>
            <a:rect l="l" t="t" r="r" b="b"/>
            <a:pathLst>
              <a:path w="8007484" h="10370373">
                <a:moveTo>
                  <a:pt x="0" y="0"/>
                </a:moveTo>
                <a:lnTo>
                  <a:pt x="8007484" y="0"/>
                </a:lnTo>
                <a:lnTo>
                  <a:pt x="8007484" y="10370374"/>
                </a:lnTo>
                <a:lnTo>
                  <a:pt x="0" y="10370374"/>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4597" r="-14910"/>
            </a:stretch>
          </a:blipFill>
        </p:spPr>
      </p:sp>
      <p:sp>
        <p:nvSpPr>
          <p:cNvPr id="13" name="Freeform 13"/>
          <p:cNvSpPr/>
          <p:nvPr/>
        </p:nvSpPr>
        <p:spPr>
          <a:xfrm rot="652878">
            <a:off x="15685387" y="1510112"/>
            <a:ext cx="1296660" cy="1283153"/>
          </a:xfrm>
          <a:custGeom>
            <a:avLst/>
            <a:gdLst/>
            <a:ahLst/>
            <a:cxnLst/>
            <a:rect l="l" t="t" r="r" b="b"/>
            <a:pathLst>
              <a:path w="1296660" h="1283153">
                <a:moveTo>
                  <a:pt x="0" y="0"/>
                </a:moveTo>
                <a:lnTo>
                  <a:pt x="1296659" y="0"/>
                </a:lnTo>
                <a:lnTo>
                  <a:pt x="1296659" y="1283153"/>
                </a:lnTo>
                <a:lnTo>
                  <a:pt x="0" y="12831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a:off x="-37533" y="8648700"/>
            <a:ext cx="1724859" cy="1476192"/>
          </a:xfrm>
          <a:custGeom>
            <a:avLst/>
            <a:gdLst/>
            <a:ahLst/>
            <a:cxnLst/>
            <a:rect l="l" t="t" r="r" b="b"/>
            <a:pathLst>
              <a:path w="1724859" h="1476192">
                <a:moveTo>
                  <a:pt x="0" y="0"/>
                </a:moveTo>
                <a:lnTo>
                  <a:pt x="1724859" y="0"/>
                </a:lnTo>
                <a:lnTo>
                  <a:pt x="1724859" y="1476192"/>
                </a:lnTo>
                <a:lnTo>
                  <a:pt x="0" y="14761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flipH="1">
            <a:off x="2708101" y="1007787"/>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Freeform 16"/>
          <p:cNvSpPr/>
          <p:nvPr/>
        </p:nvSpPr>
        <p:spPr>
          <a:xfrm>
            <a:off x="13754567" y="722354"/>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Rounded Rectangle 16"/>
          <p:cNvSpPr/>
          <p:nvPr/>
        </p:nvSpPr>
        <p:spPr>
          <a:xfrm>
            <a:off x="5223514" y="1194953"/>
            <a:ext cx="8001000" cy="1267543"/>
          </a:xfrm>
          <a:prstGeom prst="roundRect">
            <a:avLst>
              <a:gd name="adj" fmla="val 18259"/>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a:solidFill>
                  <a:srgbClr val="D76F6F"/>
                </a:solidFill>
                <a:latin typeface="Arial" panose="020B0604020202020204" pitchFamily="34" charset="0"/>
                <a:cs typeface="Arial" panose="020B0604020202020204" pitchFamily="34" charset="0"/>
              </a:rPr>
              <a:t>Bài tập </a:t>
            </a:r>
            <a:r>
              <a:rPr lang="en-US" sz="4500" b="1" dirty="0" smtClean="0">
                <a:solidFill>
                  <a:srgbClr val="D76F6F"/>
                </a:solidFill>
                <a:latin typeface="Arial" panose="020B0604020202020204" pitchFamily="34" charset="0"/>
                <a:cs typeface="Arial" panose="020B0604020202020204" pitchFamily="34" charset="0"/>
              </a:rPr>
              <a:t>2</a:t>
            </a:r>
            <a:r>
              <a:rPr lang="vi-VN" sz="4500" b="1" dirty="0" smtClean="0">
                <a:solidFill>
                  <a:srgbClr val="D76F6F"/>
                </a:solidFill>
                <a:latin typeface="Arial" panose="020B0604020202020204" pitchFamily="34" charset="0"/>
                <a:cs typeface="Arial" panose="020B0604020202020204" pitchFamily="34" charset="0"/>
              </a:rPr>
              <a:t> </a:t>
            </a:r>
            <a:r>
              <a:rPr lang="vi-VN" sz="4500" b="1" dirty="0">
                <a:solidFill>
                  <a:srgbClr val="D76F6F"/>
                </a:solidFill>
                <a:latin typeface="Arial" panose="020B0604020202020204" pitchFamily="34" charset="0"/>
                <a:cs typeface="Arial" panose="020B0604020202020204" pitchFamily="34" charset="0"/>
              </a:rPr>
              <a:t>SGK </a:t>
            </a:r>
            <a:r>
              <a:rPr lang="vi-VN" sz="4500" b="1" dirty="0" smtClean="0">
                <a:solidFill>
                  <a:srgbClr val="D76F6F"/>
                </a:solidFill>
                <a:latin typeface="Arial" panose="020B0604020202020204" pitchFamily="34" charset="0"/>
                <a:cs typeface="Arial" panose="020B0604020202020204" pitchFamily="34" charset="0"/>
              </a:rPr>
              <a:t>tr.</a:t>
            </a:r>
            <a:r>
              <a:rPr lang="en-US" sz="4500" b="1" dirty="0" smtClean="0">
                <a:solidFill>
                  <a:srgbClr val="D76F6F"/>
                </a:solidFill>
                <a:latin typeface="Arial" panose="020B0604020202020204" pitchFamily="34" charset="0"/>
                <a:cs typeface="Arial" panose="020B0604020202020204" pitchFamily="34" charset="0"/>
              </a:rPr>
              <a:t>84</a:t>
            </a:r>
            <a:endParaRPr lang="vi-VN" sz="4500" b="1" dirty="0">
              <a:solidFill>
                <a:srgbClr val="D76F6F"/>
              </a:solidFill>
              <a:latin typeface="Arial" panose="020B0604020202020204" pitchFamily="34" charset="0"/>
              <a:cs typeface="Arial" panose="020B0604020202020204" pitchFamily="34" charset="0"/>
            </a:endParaRPr>
          </a:p>
        </p:txBody>
      </p:sp>
      <p:sp>
        <p:nvSpPr>
          <p:cNvPr id="20" name="Rounded Rectangle 19"/>
          <p:cNvSpPr/>
          <p:nvPr/>
        </p:nvSpPr>
        <p:spPr>
          <a:xfrm>
            <a:off x="1219200" y="2573772"/>
            <a:ext cx="16840200" cy="1218392"/>
          </a:xfrm>
          <a:prstGeom prst="roundRect">
            <a:avLst>
              <a:gd name="adj" fmla="val 12043"/>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rgbClr val="C00000"/>
                </a:solidFill>
                <a:cs typeface="Arial" panose="020B0604020202020204" pitchFamily="34" charset="0"/>
              </a:rPr>
              <a:t>Kẻ bảng vào vở theo mẫu sau và tìm từ có yếu tố Hán Việt tương </a:t>
            </a:r>
            <a:r>
              <a:rPr lang="vi-VN" sz="4000" dirty="0" smtClean="0">
                <a:solidFill>
                  <a:srgbClr val="C00000"/>
                </a:solidFill>
                <a:cs typeface="Arial" panose="020B0604020202020204" pitchFamily="34" charset="0"/>
              </a:rPr>
              <a:t>ứng:</a:t>
            </a:r>
            <a:endParaRPr lang="vi-VN" sz="4000" dirty="0">
              <a:solidFill>
                <a:schemeClr val="tx1"/>
              </a:solidFill>
              <a:cs typeface="Arial" panose="020B060402020202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475940670"/>
              </p:ext>
            </p:extLst>
          </p:nvPr>
        </p:nvGraphicFramePr>
        <p:xfrm>
          <a:off x="1667157" y="3903441"/>
          <a:ext cx="15400028" cy="5639612"/>
        </p:xfrm>
        <a:graphic>
          <a:graphicData uri="http://schemas.openxmlformats.org/drawingml/2006/table">
            <a:tbl>
              <a:tblPr firstRow="1" bandRow="1">
                <a:tableStyleId>{93296810-A885-4BE3-A3E7-6D5BEEA58F35}</a:tableStyleId>
              </a:tblPr>
              <a:tblGrid>
                <a:gridCol w="7700014">
                  <a:extLst>
                    <a:ext uri="{9D8B030D-6E8A-4147-A177-3AD203B41FA5}">
                      <a16:colId xmlns:a16="http://schemas.microsoft.com/office/drawing/2014/main" val="2207392010"/>
                    </a:ext>
                  </a:extLst>
                </a:gridCol>
                <a:gridCol w="7700014">
                  <a:extLst>
                    <a:ext uri="{9D8B030D-6E8A-4147-A177-3AD203B41FA5}">
                      <a16:colId xmlns:a16="http://schemas.microsoft.com/office/drawing/2014/main" val="1695577749"/>
                    </a:ext>
                  </a:extLst>
                </a:gridCol>
              </a:tblGrid>
              <a:tr h="1409903">
                <a:tc>
                  <a:txBody>
                    <a:bodyPr/>
                    <a:lstStyle/>
                    <a:p>
                      <a:pPr algn="ctr">
                        <a:lnSpc>
                          <a:spcPct val="150000"/>
                        </a:lnSpc>
                      </a:pPr>
                      <a:r>
                        <a:rPr lang="en-US" sz="3700" dirty="0" smtClean="0">
                          <a:latin typeface="Arial" panose="020B0604020202020204" pitchFamily="34" charset="0"/>
                          <a:cs typeface="Arial" panose="020B0604020202020204" pitchFamily="34" charset="0"/>
                        </a:rPr>
                        <a:t>Yếu tố Hán Việt</a:t>
                      </a:r>
                      <a:endParaRPr lang="en-US" sz="37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vi-VN" sz="3700" dirty="0" smtClean="0">
                          <a:latin typeface="Arial" panose="020B0604020202020204" pitchFamily="34" charset="0"/>
                          <a:cs typeface="Arial" panose="020B0604020202020204" pitchFamily="34" charset="0"/>
                        </a:rPr>
                        <a:t>Từ có yếu tố Hán Việt tương ứng</a:t>
                      </a: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41169062"/>
                  </a:ext>
                </a:extLst>
              </a:tr>
              <a:tr h="1409903">
                <a:tc>
                  <a:txBody>
                    <a:bodyPr/>
                    <a:lstStyle/>
                    <a:p>
                      <a:pPr algn="just">
                        <a:lnSpc>
                          <a:spcPct val="150000"/>
                        </a:lnSpc>
                      </a:pPr>
                      <a:r>
                        <a:rPr lang="en-US" sz="3700" dirty="0" smtClean="0">
                          <a:latin typeface="Arial" panose="020B0604020202020204" pitchFamily="34" charset="0"/>
                          <a:cs typeface="Arial" panose="020B0604020202020204" pitchFamily="34" charset="0"/>
                        </a:rPr>
                        <a:t>(1) Gian (lừa dối, xảo trá)</a:t>
                      </a: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47562992"/>
                  </a:ext>
                </a:extLst>
              </a:tr>
              <a:tr h="1409903">
                <a:tc>
                  <a:txBody>
                    <a:bodyPr/>
                    <a:lstStyle/>
                    <a:p>
                      <a:pPr algn="just">
                        <a:lnSpc>
                          <a:spcPct val="150000"/>
                        </a:lnSpc>
                      </a:pPr>
                      <a:r>
                        <a:rPr lang="en-US" sz="3700" dirty="0" smtClean="0">
                          <a:latin typeface="Arial" panose="020B0604020202020204" pitchFamily="34" charset="0"/>
                          <a:cs typeface="Arial" panose="020B0604020202020204" pitchFamily="34" charset="0"/>
                        </a:rPr>
                        <a:t>(2) Gian (giữa, khoảng giữa)</a:t>
                      </a: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6323438"/>
                  </a:ext>
                </a:extLst>
              </a:tr>
              <a:tr h="1409903">
                <a:tc>
                  <a:txBody>
                    <a:bodyPr/>
                    <a:lstStyle/>
                    <a:p>
                      <a:pPr algn="just">
                        <a:lnSpc>
                          <a:spcPct val="150000"/>
                        </a:lnSpc>
                      </a:pPr>
                      <a:r>
                        <a:rPr lang="en-US" sz="3700" dirty="0" smtClean="0">
                          <a:latin typeface="Arial" panose="020B0604020202020204" pitchFamily="34" charset="0"/>
                          <a:cs typeface="Arial" panose="020B0604020202020204" pitchFamily="34" charset="0"/>
                        </a:rPr>
                        <a:t>(3) Gian (khó khăn, vất vả)</a:t>
                      </a: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26743754"/>
                  </a:ext>
                </a:extLst>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9"/>
          <p:cNvSpPr/>
          <p:nvPr/>
        </p:nvSpPr>
        <p:spPr>
          <a:xfrm rot="20628388" flipH="1">
            <a:off x="522577" y="115447"/>
            <a:ext cx="2162507" cy="2206439"/>
          </a:xfrm>
          <a:custGeom>
            <a:avLst/>
            <a:gdLst/>
            <a:ahLst/>
            <a:cxnLst/>
            <a:rect l="l" t="t" r="r" b="b"/>
            <a:pathLst>
              <a:path w="2856384" h="2639775">
                <a:moveTo>
                  <a:pt x="2856383" y="0"/>
                </a:moveTo>
                <a:lnTo>
                  <a:pt x="0" y="0"/>
                </a:lnTo>
                <a:lnTo>
                  <a:pt x="0" y="2639774"/>
                </a:lnTo>
                <a:lnTo>
                  <a:pt x="2856383" y="2639774"/>
                </a:lnTo>
                <a:lnTo>
                  <a:pt x="2856383" y="0"/>
                </a:lnTo>
                <a:close/>
              </a:path>
            </a:pathLst>
          </a:custGeom>
          <a:blipFill>
            <a:blip r:embed="rId2">
              <a:extLst>
                <a:ext uri="{96DAC541-7B7A-43D3-8B79-37D633B846F1}">
                  <asvg:svgBlip xmlns:asvg="http://schemas.microsoft.com/office/drawing/2016/SVG/main" xmlns="" r:embed="rId9"/>
                </a:ext>
              </a:extLst>
            </a:blip>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1634795537"/>
              </p:ext>
            </p:extLst>
          </p:nvPr>
        </p:nvGraphicFramePr>
        <p:xfrm>
          <a:off x="457200" y="2162423"/>
          <a:ext cx="17505400" cy="6385966"/>
        </p:xfrm>
        <a:graphic>
          <a:graphicData uri="http://schemas.openxmlformats.org/drawingml/2006/table">
            <a:tbl>
              <a:tblPr firstRow="1" bandRow="1">
                <a:tableStyleId>{21E4AEA4-8DFA-4A89-87EB-49C32662AFE0}</a:tableStyleId>
              </a:tblPr>
              <a:tblGrid>
                <a:gridCol w="7924802">
                  <a:extLst>
                    <a:ext uri="{9D8B030D-6E8A-4147-A177-3AD203B41FA5}">
                      <a16:colId xmlns:a16="http://schemas.microsoft.com/office/drawing/2014/main" val="2207392010"/>
                    </a:ext>
                  </a:extLst>
                </a:gridCol>
                <a:gridCol w="9580598">
                  <a:extLst>
                    <a:ext uri="{9D8B030D-6E8A-4147-A177-3AD203B41FA5}">
                      <a16:colId xmlns:a16="http://schemas.microsoft.com/office/drawing/2014/main" val="1695577749"/>
                    </a:ext>
                  </a:extLst>
                </a:gridCol>
              </a:tblGrid>
              <a:tr h="1409903">
                <a:tc>
                  <a:txBody>
                    <a:bodyPr/>
                    <a:lstStyle/>
                    <a:p>
                      <a:pPr algn="ctr">
                        <a:lnSpc>
                          <a:spcPct val="150000"/>
                        </a:lnSpc>
                      </a:pPr>
                      <a:r>
                        <a:rPr lang="en-US" sz="3700" dirty="0" smtClean="0">
                          <a:latin typeface="Arial" panose="020B0604020202020204" pitchFamily="34" charset="0"/>
                          <a:cs typeface="Arial" panose="020B0604020202020204" pitchFamily="34" charset="0"/>
                        </a:rPr>
                        <a:t>Yếu tố Hán Việt</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50000"/>
                        </a:lnSpc>
                      </a:pPr>
                      <a:r>
                        <a:rPr lang="vi-VN" sz="3700" dirty="0" smtClean="0">
                          <a:latin typeface="+mn-lt"/>
                          <a:cs typeface="Arial" panose="020B0604020202020204" pitchFamily="34" charset="0"/>
                        </a:rPr>
                        <a:t>Từ có yếu tố Hán Việt tương ứng</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1169062"/>
                  </a:ext>
                </a:extLst>
              </a:tr>
              <a:tr h="1409903">
                <a:tc>
                  <a:txBody>
                    <a:bodyPr/>
                    <a:lstStyle/>
                    <a:p>
                      <a:pPr algn="just">
                        <a:lnSpc>
                          <a:spcPct val="150000"/>
                        </a:lnSpc>
                      </a:pPr>
                      <a:r>
                        <a:rPr lang="en-US" sz="3700" dirty="0" smtClean="0">
                          <a:latin typeface="Arial" panose="020B0604020202020204" pitchFamily="34" charset="0"/>
                          <a:cs typeface="Arial" panose="020B0604020202020204" pitchFamily="34" charset="0"/>
                        </a:rPr>
                        <a:t>(1) Gian (lừa dối, xảo trá)</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Gian ác, gian hiểm, gian lận, gian trá, gian xảo, tà gian…</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47562992"/>
                  </a:ext>
                </a:extLst>
              </a:tr>
              <a:tr h="1409903">
                <a:tc>
                  <a:txBody>
                    <a:bodyPr/>
                    <a:lstStyle/>
                    <a:p>
                      <a:pPr algn="just">
                        <a:lnSpc>
                          <a:spcPct val="150000"/>
                        </a:lnSpc>
                      </a:pPr>
                      <a:r>
                        <a:rPr lang="en-US" sz="3700" dirty="0" smtClean="0">
                          <a:latin typeface="Arial" panose="020B0604020202020204" pitchFamily="34" charset="0"/>
                          <a:cs typeface="Arial" panose="020B0604020202020204" pitchFamily="34" charset="0"/>
                        </a:rPr>
                        <a:t>(2) Gian (giữa, khoảng giữa)</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vi-VN" sz="3700" dirty="0" smtClean="0">
                          <a:latin typeface="+mn-lt"/>
                          <a:cs typeface="Arial" panose="020B0604020202020204" pitchFamily="34" charset="0"/>
                        </a:rPr>
                        <a:t>Trung gian, dân gian, dương gian, thế gian, thời gian</a:t>
                      </a:r>
                      <a:r>
                        <a:rPr lang="en-US" sz="3700" dirty="0" smtClean="0">
                          <a:latin typeface="+mn-lt"/>
                          <a:cs typeface="Arial" panose="020B0604020202020204" pitchFamily="34" charset="0"/>
                        </a:rPr>
                        <a:t>…</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6323438"/>
                  </a:ext>
                </a:extLst>
              </a:tr>
              <a:tr h="1409903">
                <a:tc>
                  <a:txBody>
                    <a:bodyPr/>
                    <a:lstStyle/>
                    <a:p>
                      <a:pPr algn="just">
                        <a:lnSpc>
                          <a:spcPct val="150000"/>
                        </a:lnSpc>
                      </a:pPr>
                      <a:r>
                        <a:rPr lang="en-US" sz="3700" dirty="0" smtClean="0">
                          <a:latin typeface="Arial" panose="020B0604020202020204" pitchFamily="34" charset="0"/>
                          <a:cs typeface="Arial" panose="020B0604020202020204" pitchFamily="34" charset="0"/>
                        </a:rPr>
                        <a:t>(3) Gian (khó khăn, vất vả)</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en-US" sz="3700" dirty="0" smtClean="0">
                          <a:latin typeface="Arial" panose="020B0604020202020204" pitchFamily="34" charset="0"/>
                          <a:cs typeface="Arial" panose="020B0604020202020204" pitchFamily="34" charset="0"/>
                        </a:rPr>
                        <a:t>Gian khổ, gian nan, gian nguy, gian truân…</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6743754"/>
                  </a:ext>
                </a:extLst>
              </a:tr>
            </a:tbl>
          </a:graphicData>
        </a:graphic>
      </p:graphicFrame>
      <p:sp>
        <p:nvSpPr>
          <p:cNvPr id="7" name="Pentagon 6"/>
          <p:cNvSpPr/>
          <p:nvPr/>
        </p:nvSpPr>
        <p:spPr>
          <a:xfrm flipH="1">
            <a:off x="12593782" y="691678"/>
            <a:ext cx="5715000" cy="1053975"/>
          </a:xfrm>
          <a:prstGeom prst="homePlat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rgbClr val="C00000"/>
                </a:solidFill>
                <a:latin typeface="Arial" panose="020B0604020202020204" pitchFamily="34" charset="0"/>
                <a:cs typeface="Arial" panose="020B0604020202020204" pitchFamily="34" charset="0"/>
              </a:rPr>
              <a:t>Đáp án</a:t>
            </a:r>
            <a:endParaRPr lang="en-US" sz="4500" b="1" dirty="0">
              <a:solidFill>
                <a:srgbClr val="C00000"/>
              </a:solidFill>
              <a:latin typeface="Arial" panose="020B0604020202020204" pitchFamily="34" charset="0"/>
              <a:cs typeface="Arial" panose="020B0604020202020204" pitchFamily="34" charset="0"/>
            </a:endParaRPr>
          </a:p>
        </p:txBody>
      </p:sp>
      <p:sp>
        <p:nvSpPr>
          <p:cNvPr id="8" name="Freeform 4"/>
          <p:cNvSpPr/>
          <p:nvPr/>
        </p:nvSpPr>
        <p:spPr>
          <a:xfrm>
            <a:off x="14325600" y="8420100"/>
            <a:ext cx="3484598" cy="1866900"/>
          </a:xfrm>
          <a:custGeom>
            <a:avLst/>
            <a:gdLst/>
            <a:ahLst/>
            <a:cxnLst/>
            <a:rect l="l" t="t" r="r" b="b"/>
            <a:pathLst>
              <a:path w="2798798" h="1908272">
                <a:moveTo>
                  <a:pt x="0" y="0"/>
                </a:moveTo>
                <a:lnTo>
                  <a:pt x="2798799" y="0"/>
                </a:lnTo>
                <a:lnTo>
                  <a:pt x="2798799" y="1908271"/>
                </a:lnTo>
                <a:lnTo>
                  <a:pt x="0" y="1908271"/>
                </a:lnTo>
                <a:lnTo>
                  <a:pt x="0" y="0"/>
                </a:lnTo>
                <a:close/>
              </a:path>
            </a:pathLst>
          </a:custGeom>
          <a:blipFill>
            <a:blip r:embed="rId10">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3469789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365" y="-41687"/>
            <a:ext cx="8932766" cy="10370373"/>
          </a:xfrm>
          <a:custGeom>
            <a:avLst/>
            <a:gdLst/>
            <a:ahLst/>
            <a:cxnLst/>
            <a:rect l="l" t="t" r="r" b="b"/>
            <a:pathLst>
              <a:path w="6981614" h="10370373">
                <a:moveTo>
                  <a:pt x="0" y="0"/>
                </a:moveTo>
                <a:lnTo>
                  <a:pt x="6981614" y="0"/>
                </a:lnTo>
                <a:lnTo>
                  <a:pt x="6981614" y="10370374"/>
                </a:lnTo>
                <a:lnTo>
                  <a:pt x="0" y="10370374"/>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7525" r="-31012"/>
            </a:stretch>
          </a:blipFill>
        </p:spPr>
      </p:sp>
      <p:sp>
        <p:nvSpPr>
          <p:cNvPr id="3" name="Freeform 3"/>
          <p:cNvSpPr/>
          <p:nvPr/>
        </p:nvSpPr>
        <p:spPr>
          <a:xfrm>
            <a:off x="8932767" y="-41687"/>
            <a:ext cx="9373044" cy="10370373"/>
          </a:xfrm>
          <a:custGeom>
            <a:avLst/>
            <a:gdLst/>
            <a:ahLst/>
            <a:cxnLst/>
            <a:rect l="l" t="t" r="r" b="b"/>
            <a:pathLst>
              <a:path w="8007484" h="10370373">
                <a:moveTo>
                  <a:pt x="0" y="0"/>
                </a:moveTo>
                <a:lnTo>
                  <a:pt x="8007484" y="0"/>
                </a:lnTo>
                <a:lnTo>
                  <a:pt x="8007484" y="10370374"/>
                </a:lnTo>
                <a:lnTo>
                  <a:pt x="0" y="10370374"/>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4597" r="-14910"/>
            </a:stretch>
          </a:blipFill>
        </p:spPr>
      </p:sp>
      <p:sp>
        <p:nvSpPr>
          <p:cNvPr id="13" name="Freeform 13"/>
          <p:cNvSpPr/>
          <p:nvPr/>
        </p:nvSpPr>
        <p:spPr>
          <a:xfrm rot="652878">
            <a:off x="15425657" y="3145213"/>
            <a:ext cx="1296660" cy="1283153"/>
          </a:xfrm>
          <a:custGeom>
            <a:avLst/>
            <a:gdLst/>
            <a:ahLst/>
            <a:cxnLst/>
            <a:rect l="l" t="t" r="r" b="b"/>
            <a:pathLst>
              <a:path w="1296660" h="1283153">
                <a:moveTo>
                  <a:pt x="0" y="0"/>
                </a:moveTo>
                <a:lnTo>
                  <a:pt x="1296659" y="0"/>
                </a:lnTo>
                <a:lnTo>
                  <a:pt x="1296659" y="1283153"/>
                </a:lnTo>
                <a:lnTo>
                  <a:pt x="0" y="12831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a:off x="-80127" y="8801891"/>
            <a:ext cx="1724859" cy="1476192"/>
          </a:xfrm>
          <a:custGeom>
            <a:avLst/>
            <a:gdLst/>
            <a:ahLst/>
            <a:cxnLst/>
            <a:rect l="l" t="t" r="r" b="b"/>
            <a:pathLst>
              <a:path w="1724859" h="1476192">
                <a:moveTo>
                  <a:pt x="0" y="0"/>
                </a:moveTo>
                <a:lnTo>
                  <a:pt x="1724859" y="0"/>
                </a:lnTo>
                <a:lnTo>
                  <a:pt x="1724859" y="1476192"/>
                </a:lnTo>
                <a:lnTo>
                  <a:pt x="0" y="14761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flipH="1">
            <a:off x="2708101" y="1007787"/>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Freeform 16"/>
          <p:cNvSpPr/>
          <p:nvPr/>
        </p:nvSpPr>
        <p:spPr>
          <a:xfrm>
            <a:off x="13754567" y="722354"/>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Rounded Rectangle 16"/>
          <p:cNvSpPr/>
          <p:nvPr/>
        </p:nvSpPr>
        <p:spPr>
          <a:xfrm>
            <a:off x="5329243" y="892589"/>
            <a:ext cx="8001000" cy="1267543"/>
          </a:xfrm>
          <a:prstGeom prst="roundRect">
            <a:avLst>
              <a:gd name="adj" fmla="val 1825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a:solidFill>
                  <a:srgbClr val="D76F6F"/>
                </a:solidFill>
                <a:latin typeface="Arial" panose="020B0604020202020204" pitchFamily="34" charset="0"/>
                <a:cs typeface="Arial" panose="020B0604020202020204" pitchFamily="34" charset="0"/>
              </a:rPr>
              <a:t>Bài tập </a:t>
            </a:r>
            <a:r>
              <a:rPr lang="en-US" sz="4500" b="1" dirty="0" smtClean="0">
                <a:solidFill>
                  <a:srgbClr val="D76F6F"/>
                </a:solidFill>
                <a:latin typeface="Arial" panose="020B0604020202020204" pitchFamily="34" charset="0"/>
                <a:cs typeface="Arial" panose="020B0604020202020204" pitchFamily="34" charset="0"/>
              </a:rPr>
              <a:t>3</a:t>
            </a:r>
            <a:r>
              <a:rPr lang="vi-VN" sz="4500" b="1" dirty="0" smtClean="0">
                <a:solidFill>
                  <a:srgbClr val="D76F6F"/>
                </a:solidFill>
                <a:latin typeface="Arial" panose="020B0604020202020204" pitchFamily="34" charset="0"/>
                <a:cs typeface="Arial" panose="020B0604020202020204" pitchFamily="34" charset="0"/>
              </a:rPr>
              <a:t> </a:t>
            </a:r>
            <a:r>
              <a:rPr lang="vi-VN" sz="4500" b="1" dirty="0">
                <a:solidFill>
                  <a:srgbClr val="D76F6F"/>
                </a:solidFill>
                <a:latin typeface="Arial" panose="020B0604020202020204" pitchFamily="34" charset="0"/>
                <a:cs typeface="Arial" panose="020B0604020202020204" pitchFamily="34" charset="0"/>
              </a:rPr>
              <a:t>SGK </a:t>
            </a:r>
            <a:r>
              <a:rPr lang="vi-VN" sz="4500" b="1" dirty="0" smtClean="0">
                <a:solidFill>
                  <a:srgbClr val="D76F6F"/>
                </a:solidFill>
                <a:latin typeface="Arial" panose="020B0604020202020204" pitchFamily="34" charset="0"/>
                <a:cs typeface="Arial" panose="020B0604020202020204" pitchFamily="34" charset="0"/>
              </a:rPr>
              <a:t>tr.</a:t>
            </a:r>
            <a:r>
              <a:rPr lang="en-US" sz="4500" b="1" dirty="0" smtClean="0">
                <a:solidFill>
                  <a:srgbClr val="D76F6F"/>
                </a:solidFill>
                <a:latin typeface="Arial" panose="020B0604020202020204" pitchFamily="34" charset="0"/>
                <a:cs typeface="Arial" panose="020B0604020202020204" pitchFamily="34" charset="0"/>
              </a:rPr>
              <a:t>84</a:t>
            </a:r>
            <a:endParaRPr lang="vi-VN" sz="4500" b="1" dirty="0">
              <a:solidFill>
                <a:srgbClr val="D76F6F"/>
              </a:solidFill>
              <a:latin typeface="Arial" panose="020B0604020202020204" pitchFamily="34" charset="0"/>
              <a:cs typeface="Arial" panose="020B0604020202020204" pitchFamily="34" charset="0"/>
            </a:endParaRPr>
          </a:p>
        </p:txBody>
      </p:sp>
      <p:sp>
        <p:nvSpPr>
          <p:cNvPr id="20" name="Rounded Rectangle 19"/>
          <p:cNvSpPr/>
          <p:nvPr/>
        </p:nvSpPr>
        <p:spPr>
          <a:xfrm>
            <a:off x="1219200" y="2160132"/>
            <a:ext cx="16840200" cy="1620464"/>
          </a:xfrm>
          <a:prstGeom prst="roundRect">
            <a:avLst>
              <a:gd name="adj" fmla="val 12043"/>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rgbClr val="C00000"/>
                </a:solidFill>
                <a:cs typeface="Arial" panose="020B0604020202020204" pitchFamily="34" charset="0"/>
              </a:rPr>
              <a:t>Xếp các từ ngữ sau thành từng nhóm có yếu tố Hán Việt cùng nghĩa và giải nghĩa yếu tố Hán Việt đó:</a:t>
            </a:r>
            <a:endParaRPr lang="vi-VN" sz="4000" dirty="0">
              <a:solidFill>
                <a:schemeClr val="tx1"/>
              </a:solidFill>
              <a:cs typeface="Arial" panose="020B0604020202020204" pitchFamily="34" charset="0"/>
            </a:endParaRPr>
          </a:p>
        </p:txBody>
      </p:sp>
      <p:sp>
        <p:nvSpPr>
          <p:cNvPr id="11" name="Rounded Rectangle 10"/>
          <p:cNvSpPr/>
          <p:nvPr/>
        </p:nvSpPr>
        <p:spPr>
          <a:xfrm>
            <a:off x="988221" y="4468147"/>
            <a:ext cx="16683043" cy="4878546"/>
          </a:xfrm>
          <a:prstGeom prst="roundRect">
            <a:avLst>
              <a:gd name="adj" fmla="val 12043"/>
            </a:avLst>
          </a:prstGeom>
          <a:solidFill>
            <a:schemeClr val="bg1"/>
          </a:solidFill>
          <a:ln w="38100">
            <a:solidFill>
              <a:srgbClr val="E192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a. </a:t>
            </a:r>
            <a:r>
              <a:rPr lang="vi-VN" sz="4000" b="1" dirty="0">
                <a:solidFill>
                  <a:schemeClr val="tx1"/>
                </a:solidFill>
                <a:cs typeface="Arial" panose="020B0604020202020204" pitchFamily="34" charset="0"/>
              </a:rPr>
              <a:t>nam</a:t>
            </a:r>
            <a:r>
              <a:rPr lang="vi-VN" sz="4000" dirty="0">
                <a:solidFill>
                  <a:schemeClr val="tx1"/>
                </a:solidFill>
                <a:cs typeface="Arial" panose="020B0604020202020204" pitchFamily="34" charset="0"/>
              </a:rPr>
              <a:t>: kim chỉ nam, nam quyền, nam phong, phương nam, nam sinh, nam tính.</a:t>
            </a:r>
          </a:p>
          <a:p>
            <a:pPr algn="just">
              <a:lnSpc>
                <a:spcPct val="150000"/>
              </a:lnSpc>
            </a:pPr>
            <a:r>
              <a:rPr lang="vi-VN" sz="4000" dirty="0">
                <a:solidFill>
                  <a:schemeClr val="tx1"/>
                </a:solidFill>
                <a:cs typeface="Arial" panose="020B0604020202020204" pitchFamily="34" charset="0"/>
              </a:rPr>
              <a:t>b. </a:t>
            </a:r>
            <a:r>
              <a:rPr lang="vi-VN" sz="4000" b="1" dirty="0">
                <a:solidFill>
                  <a:schemeClr val="tx1"/>
                </a:solidFill>
                <a:cs typeface="Arial" panose="020B0604020202020204" pitchFamily="34" charset="0"/>
              </a:rPr>
              <a:t>thủy</a:t>
            </a:r>
            <a:r>
              <a:rPr lang="vi-VN" sz="4000" dirty="0">
                <a:solidFill>
                  <a:schemeClr val="tx1"/>
                </a:solidFill>
                <a:cs typeface="Arial" panose="020B0604020202020204" pitchFamily="34" charset="0"/>
              </a:rPr>
              <a:t>: thủy tổ, thủy triều, thủy lực, hồng thủy, khởi thủy, nguyên thủy.</a:t>
            </a:r>
          </a:p>
          <a:p>
            <a:pPr algn="just">
              <a:lnSpc>
                <a:spcPct val="150000"/>
              </a:lnSpc>
            </a:pPr>
            <a:r>
              <a:rPr lang="vi-VN" sz="4000" dirty="0">
                <a:solidFill>
                  <a:schemeClr val="tx1"/>
                </a:solidFill>
                <a:cs typeface="Arial" panose="020B0604020202020204" pitchFamily="34" charset="0"/>
              </a:rPr>
              <a:t>c. </a:t>
            </a:r>
            <a:r>
              <a:rPr lang="vi-VN" sz="4000" b="1" dirty="0">
                <a:solidFill>
                  <a:schemeClr val="tx1"/>
                </a:solidFill>
                <a:cs typeface="Arial" panose="020B0604020202020204" pitchFamily="34" charset="0"/>
              </a:rPr>
              <a:t>giai</a:t>
            </a:r>
            <a:r>
              <a:rPr lang="vi-VN" sz="4000" dirty="0">
                <a:solidFill>
                  <a:schemeClr val="tx1"/>
                </a:solidFill>
                <a:cs typeface="Arial" panose="020B0604020202020204" pitchFamily="34" charset="0"/>
              </a:rPr>
              <a:t>: giai cấp, giai điệu, giai nhân, giai phẩm, giai thoại, giai đoạn, bách niên giai lão.</a:t>
            </a:r>
          </a:p>
        </p:txBody>
      </p:sp>
    </p:spTree>
    <p:extLst>
      <p:ext uri="{BB962C8B-B14F-4D97-AF65-F5344CB8AC3E}">
        <p14:creationId xmlns:p14="http://schemas.microsoft.com/office/powerpoint/2010/main" val="28831060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90"/>
                                          </p:val>
                                        </p:tav>
                                        <p:tav tm="100000">
                                          <p:val>
                                            <p:fltVal val="0"/>
                                          </p:val>
                                        </p:tav>
                                      </p:tavLst>
                                    </p:anim>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8"/>
          <p:cNvSpPr/>
          <p:nvPr/>
        </p:nvSpPr>
        <p:spPr>
          <a:xfrm rot="600777">
            <a:off x="17272729" y="1976777"/>
            <a:ext cx="935729" cy="1090170"/>
          </a:xfrm>
          <a:custGeom>
            <a:avLst/>
            <a:gdLst/>
            <a:ahLst/>
            <a:cxnLst/>
            <a:rect l="l" t="t" r="r" b="b"/>
            <a:pathLst>
              <a:path w="935729" h="1090170">
                <a:moveTo>
                  <a:pt x="0" y="0"/>
                </a:moveTo>
                <a:lnTo>
                  <a:pt x="935729" y="0"/>
                </a:lnTo>
                <a:lnTo>
                  <a:pt x="935729" y="1090170"/>
                </a:lnTo>
                <a:lnTo>
                  <a:pt x="0" y="1090170"/>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3" name="Freeform 15"/>
          <p:cNvSpPr/>
          <p:nvPr/>
        </p:nvSpPr>
        <p:spPr>
          <a:xfrm flipH="1">
            <a:off x="69128" y="2122125"/>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4" name="Freeform 8"/>
          <p:cNvSpPr/>
          <p:nvPr/>
        </p:nvSpPr>
        <p:spPr>
          <a:xfrm rot="19738297">
            <a:off x="593943" y="8659472"/>
            <a:ext cx="935729" cy="1090170"/>
          </a:xfrm>
          <a:custGeom>
            <a:avLst/>
            <a:gdLst/>
            <a:ahLst/>
            <a:cxnLst/>
            <a:rect l="l" t="t" r="r" b="b"/>
            <a:pathLst>
              <a:path w="935729" h="1090170">
                <a:moveTo>
                  <a:pt x="0" y="0"/>
                </a:moveTo>
                <a:lnTo>
                  <a:pt x="935729" y="0"/>
                </a:lnTo>
                <a:lnTo>
                  <a:pt x="935729" y="1090170"/>
                </a:lnTo>
                <a:lnTo>
                  <a:pt x="0" y="1090170"/>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5" name="Freeform 15"/>
          <p:cNvSpPr/>
          <p:nvPr/>
        </p:nvSpPr>
        <p:spPr>
          <a:xfrm flipH="1">
            <a:off x="14020800" y="569916"/>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Rounded Rectangle 5"/>
          <p:cNvSpPr/>
          <p:nvPr/>
        </p:nvSpPr>
        <p:spPr>
          <a:xfrm>
            <a:off x="6421844" y="2153697"/>
            <a:ext cx="5334000" cy="1121634"/>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latin typeface="Arial" panose="020B0604020202020204" pitchFamily="34" charset="0"/>
                <a:cs typeface="Arial" panose="020B0604020202020204" pitchFamily="34" charset="0"/>
              </a:rPr>
              <a:t>a. </a:t>
            </a:r>
            <a:r>
              <a:rPr lang="vi-VN" sz="4000" b="1" dirty="0" smtClean="0">
                <a:solidFill>
                  <a:schemeClr val="tx1"/>
                </a:solidFill>
                <a:latin typeface="Arial" panose="020B0604020202020204" pitchFamily="34" charset="0"/>
                <a:cs typeface="Arial" panose="020B0604020202020204" pitchFamily="34" charset="0"/>
              </a:rPr>
              <a:t>nam</a:t>
            </a:r>
            <a:endParaRPr lang="vi-VN" sz="4000" dirty="0">
              <a:solidFill>
                <a:schemeClr val="tx1"/>
              </a:solidFill>
              <a:latin typeface="Arial" panose="020B0604020202020204" pitchFamily="34" charset="0"/>
              <a:cs typeface="Arial" panose="020B0604020202020204" pitchFamily="34" charset="0"/>
            </a:endParaRPr>
          </a:p>
        </p:txBody>
      </p:sp>
      <p:sp>
        <p:nvSpPr>
          <p:cNvPr id="7" name="Pentagon 6"/>
          <p:cNvSpPr/>
          <p:nvPr/>
        </p:nvSpPr>
        <p:spPr>
          <a:xfrm>
            <a:off x="0" y="521925"/>
            <a:ext cx="5943600" cy="1066800"/>
          </a:xfrm>
          <a:prstGeom prst="homePlat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bg1"/>
                </a:solidFill>
                <a:latin typeface="Arial" panose="020B0604020202020204" pitchFamily="34" charset="0"/>
                <a:cs typeface="Arial" panose="020B0604020202020204" pitchFamily="34" charset="0"/>
              </a:rPr>
              <a:t>Đáp án</a:t>
            </a:r>
            <a:endParaRPr lang="en-US" sz="4500" b="1" dirty="0">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1567155" y="4017305"/>
            <a:ext cx="5334000" cy="1834302"/>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Các </a:t>
            </a:r>
            <a:r>
              <a:rPr lang="vi-VN" sz="4000" dirty="0">
                <a:solidFill>
                  <a:schemeClr val="tx1"/>
                </a:solidFill>
                <a:latin typeface="Arial" panose="020B0604020202020204" pitchFamily="34" charset="0"/>
                <a:cs typeface="Arial" panose="020B0604020202020204" pitchFamily="34" charset="0"/>
              </a:rPr>
              <a:t>từ chỉ </a:t>
            </a:r>
            <a:r>
              <a:rPr lang="vi-VN" sz="4000" b="1" dirty="0" smtClean="0">
                <a:solidFill>
                  <a:schemeClr val="tx1"/>
                </a:solidFill>
                <a:latin typeface="Arial" panose="020B0604020202020204" pitchFamily="34" charset="0"/>
                <a:cs typeface="Arial" panose="020B0604020202020204" pitchFamily="34" charset="0"/>
              </a:rPr>
              <a:t>nam</a:t>
            </a:r>
            <a:r>
              <a:rPr lang="en-US" sz="4000" b="1" dirty="0" smtClean="0">
                <a:solidFill>
                  <a:schemeClr val="tx1"/>
                </a:solidFill>
                <a:latin typeface="Arial" panose="020B0604020202020204" pitchFamily="34" charset="0"/>
                <a:cs typeface="Arial" panose="020B0604020202020204" pitchFamily="34" charset="0"/>
              </a:rPr>
              <a:t> (1)</a:t>
            </a:r>
            <a:r>
              <a:rPr lang="vi-VN" sz="4000" b="1" dirty="0" smtClean="0">
                <a:solidFill>
                  <a:schemeClr val="tx1"/>
                </a:solidFill>
                <a:latin typeface="Arial" panose="020B0604020202020204" pitchFamily="34" charset="0"/>
                <a:cs typeface="Arial" panose="020B0604020202020204" pitchFamily="34" charset="0"/>
              </a:rPr>
              <a:t> </a:t>
            </a:r>
            <a:r>
              <a:rPr lang="vi-VN" sz="4000" dirty="0">
                <a:solidFill>
                  <a:schemeClr val="tx1"/>
                </a:solidFill>
                <a:latin typeface="Arial" panose="020B0604020202020204" pitchFamily="34" charset="0"/>
                <a:cs typeface="Arial" panose="020B0604020202020204" pitchFamily="34" charset="0"/>
              </a:rPr>
              <a:t>(phương nam)</a:t>
            </a:r>
          </a:p>
        </p:txBody>
      </p:sp>
      <p:sp>
        <p:nvSpPr>
          <p:cNvPr id="9" name="Rounded Rectangle 8"/>
          <p:cNvSpPr/>
          <p:nvPr/>
        </p:nvSpPr>
        <p:spPr>
          <a:xfrm>
            <a:off x="11146244" y="4017305"/>
            <a:ext cx="5334000" cy="1833491"/>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Các </a:t>
            </a:r>
            <a:r>
              <a:rPr lang="vi-VN" sz="4000" dirty="0">
                <a:solidFill>
                  <a:schemeClr val="tx1"/>
                </a:solidFill>
                <a:latin typeface="Arial" panose="020B0604020202020204" pitchFamily="34" charset="0"/>
                <a:cs typeface="Arial" panose="020B0604020202020204" pitchFamily="34" charset="0"/>
              </a:rPr>
              <a:t>từ chỉ </a:t>
            </a:r>
            <a:r>
              <a:rPr lang="vi-VN" sz="4000" b="1" dirty="0" smtClean="0">
                <a:solidFill>
                  <a:schemeClr val="tx1"/>
                </a:solidFill>
                <a:latin typeface="Arial" panose="020B0604020202020204" pitchFamily="34" charset="0"/>
                <a:cs typeface="Arial" panose="020B0604020202020204" pitchFamily="34" charset="0"/>
              </a:rPr>
              <a:t>nam</a:t>
            </a:r>
            <a:r>
              <a:rPr lang="en-US" sz="4000" b="1" dirty="0" smtClean="0">
                <a:solidFill>
                  <a:schemeClr val="tx1"/>
                </a:solidFill>
                <a:latin typeface="Arial" panose="020B0604020202020204" pitchFamily="34" charset="0"/>
                <a:cs typeface="Arial" panose="020B0604020202020204" pitchFamily="34" charset="0"/>
              </a:rPr>
              <a:t> (</a:t>
            </a:r>
            <a:r>
              <a:rPr lang="vi-VN" sz="4000" b="1" dirty="0" smtClean="0">
                <a:solidFill>
                  <a:schemeClr val="tx1"/>
                </a:solidFill>
                <a:latin typeface="Arial" panose="020B0604020202020204" pitchFamily="34" charset="0"/>
                <a:cs typeface="Arial" panose="020B0604020202020204" pitchFamily="34" charset="0"/>
              </a:rPr>
              <a:t>2</a:t>
            </a:r>
            <a:r>
              <a:rPr lang="en-US" sz="4000" b="1" dirty="0" smtClean="0">
                <a:solidFill>
                  <a:schemeClr val="tx1"/>
                </a:solidFill>
                <a:latin typeface="Arial" panose="020B0604020202020204" pitchFamily="34" charset="0"/>
                <a:cs typeface="Arial" panose="020B0604020202020204" pitchFamily="34" charset="0"/>
              </a:rPr>
              <a:t>)</a:t>
            </a:r>
            <a:r>
              <a:rPr lang="vi-VN" sz="4000" dirty="0" smtClean="0">
                <a:solidFill>
                  <a:schemeClr val="tx1"/>
                </a:solidFill>
                <a:latin typeface="Arial" panose="020B0604020202020204" pitchFamily="34" charset="0"/>
                <a:cs typeface="Arial" panose="020B0604020202020204" pitchFamily="34" charset="0"/>
              </a:rPr>
              <a:t> </a:t>
            </a:r>
            <a:r>
              <a:rPr lang="vi-VN" sz="4000" dirty="0">
                <a:solidFill>
                  <a:schemeClr val="tx1"/>
                </a:solidFill>
                <a:latin typeface="Arial" panose="020B0604020202020204" pitchFamily="34" charset="0"/>
                <a:cs typeface="Arial" panose="020B0604020202020204" pitchFamily="34" charset="0"/>
              </a:rPr>
              <a:t>(nam giới)</a:t>
            </a:r>
          </a:p>
        </p:txBody>
      </p:sp>
      <p:sp>
        <p:nvSpPr>
          <p:cNvPr id="10" name="Rounded Rectangle 9"/>
          <p:cNvSpPr/>
          <p:nvPr/>
        </p:nvSpPr>
        <p:spPr>
          <a:xfrm>
            <a:off x="2111610" y="6057900"/>
            <a:ext cx="4245089" cy="2801867"/>
          </a:xfrm>
          <a:prstGeom prst="roundRect">
            <a:avLst>
              <a:gd name="adj" fmla="val 1204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kim chỉ </a:t>
            </a:r>
            <a:r>
              <a:rPr lang="vi-VN" sz="4000" dirty="0" smtClean="0">
                <a:solidFill>
                  <a:schemeClr val="tx1"/>
                </a:solidFill>
                <a:cs typeface="Arial" panose="020B0604020202020204" pitchFamily="34" charset="0"/>
              </a:rPr>
              <a:t>nam </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nam phong</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phương </a:t>
            </a:r>
            <a:r>
              <a:rPr lang="vi-VN" sz="4000" dirty="0">
                <a:solidFill>
                  <a:schemeClr val="tx1"/>
                </a:solidFill>
                <a:cs typeface="Arial" panose="020B0604020202020204" pitchFamily="34" charset="0"/>
              </a:rPr>
              <a:t>nam</a:t>
            </a:r>
            <a:endParaRPr lang="vi-VN" sz="40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12235155" y="6057899"/>
            <a:ext cx="4245089" cy="2801867"/>
          </a:xfrm>
          <a:prstGeom prst="roundRect">
            <a:avLst>
              <a:gd name="adj" fmla="val 1204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nam </a:t>
            </a:r>
            <a:r>
              <a:rPr lang="vi-VN" sz="4000" dirty="0" smtClean="0">
                <a:solidFill>
                  <a:schemeClr val="tx1"/>
                </a:solidFill>
                <a:cs typeface="Arial" panose="020B0604020202020204" pitchFamily="34" charset="0"/>
              </a:rPr>
              <a:t>quyền</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nam sinh</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nam </a:t>
            </a:r>
            <a:r>
              <a:rPr lang="vi-VN" sz="4000" dirty="0">
                <a:solidFill>
                  <a:schemeClr val="tx1"/>
                </a:solidFill>
                <a:cs typeface="Arial" panose="020B0604020202020204" pitchFamily="34" charset="0"/>
              </a:rPr>
              <a:t>tính</a:t>
            </a:r>
            <a:endParaRPr lang="vi-VN" sz="4000" dirty="0">
              <a:solidFill>
                <a:schemeClr val="tx1"/>
              </a:solidFill>
              <a:latin typeface="Arial" panose="020B0604020202020204" pitchFamily="34" charset="0"/>
              <a:cs typeface="Arial" panose="020B0604020202020204" pitchFamily="34" charset="0"/>
            </a:endParaRPr>
          </a:p>
        </p:txBody>
      </p:sp>
      <p:grpSp>
        <p:nvGrpSpPr>
          <p:cNvPr id="12" name="Group 11"/>
          <p:cNvGrpSpPr/>
          <p:nvPr/>
        </p:nvGrpSpPr>
        <p:grpSpPr>
          <a:xfrm>
            <a:off x="3883202" y="2714514"/>
            <a:ext cx="2538642" cy="1302791"/>
            <a:chOff x="-19050" y="-1"/>
            <a:chExt cx="2538642" cy="1484072"/>
          </a:xfrm>
        </p:grpSpPr>
        <p:cxnSp>
          <p:nvCxnSpPr>
            <p:cNvPr id="13" name="Straight Connector 12"/>
            <p:cNvCxnSpPr/>
            <p:nvPr/>
          </p:nvCxnSpPr>
          <p:spPr>
            <a:xfrm flipH="1">
              <a:off x="-19050" y="0"/>
              <a:ext cx="2538642" cy="0"/>
            </a:xfrm>
            <a:prstGeom prst="line">
              <a:avLst/>
            </a:prstGeom>
            <a:ln w="69850">
              <a:solidFill>
                <a:srgbClr val="E192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050" y="-1"/>
              <a:ext cx="0" cy="1484072"/>
            </a:xfrm>
            <a:prstGeom prst="line">
              <a:avLst/>
            </a:prstGeom>
            <a:ln w="69850">
              <a:solidFill>
                <a:srgbClr val="E19292"/>
              </a:solidFill>
              <a:tailEnd type="diamon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flipH="1">
            <a:off x="11755844" y="2705020"/>
            <a:ext cx="2520820" cy="1312285"/>
            <a:chOff x="-19050" y="-1"/>
            <a:chExt cx="2538642" cy="1484072"/>
          </a:xfrm>
        </p:grpSpPr>
        <p:cxnSp>
          <p:nvCxnSpPr>
            <p:cNvPr id="19" name="Straight Connector 18"/>
            <p:cNvCxnSpPr/>
            <p:nvPr/>
          </p:nvCxnSpPr>
          <p:spPr>
            <a:xfrm flipH="1">
              <a:off x="-19050" y="0"/>
              <a:ext cx="2538642" cy="0"/>
            </a:xfrm>
            <a:prstGeom prst="line">
              <a:avLst/>
            </a:prstGeom>
            <a:ln w="69850">
              <a:solidFill>
                <a:srgbClr val="E1929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050" y="-1"/>
              <a:ext cx="0" cy="1484072"/>
            </a:xfrm>
            <a:prstGeom prst="line">
              <a:avLst/>
            </a:prstGeom>
            <a:ln w="69850">
              <a:solidFill>
                <a:srgbClr val="E19292"/>
              </a:solidFill>
              <a:tail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04609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3" name="Freeform 4"/>
          <p:cNvSpPr/>
          <p:nvPr/>
        </p:nvSpPr>
        <p:spPr>
          <a:xfrm>
            <a:off x="0" y="7658100"/>
            <a:ext cx="2798798" cy="2857500"/>
          </a:xfrm>
          <a:custGeom>
            <a:avLst/>
            <a:gdLst/>
            <a:ahLst/>
            <a:cxnLst/>
            <a:rect l="l" t="t" r="r" b="b"/>
            <a:pathLst>
              <a:path w="2798798" h="1908272">
                <a:moveTo>
                  <a:pt x="0" y="0"/>
                </a:moveTo>
                <a:lnTo>
                  <a:pt x="2798799" y="0"/>
                </a:lnTo>
                <a:lnTo>
                  <a:pt x="2798799" y="1908271"/>
                </a:lnTo>
                <a:lnTo>
                  <a:pt x="0" y="1908271"/>
                </a:lnTo>
                <a:lnTo>
                  <a:pt x="0" y="0"/>
                </a:lnTo>
                <a:close/>
              </a:path>
            </a:pathLst>
          </a:custGeom>
          <a:blipFill>
            <a:blip r:embed="rId2">
              <a:extLst>
                <a:ext uri="{96DAC541-7B7A-43D3-8B79-37D633B846F1}">
                  <asvg:svgBlip xmlns:asvg="http://schemas.microsoft.com/office/drawing/2016/SVG/main" xmlns="" r:embed="rId5"/>
                </a:ext>
              </a:extLst>
            </a:blip>
            <a:srcRect/>
            <a:stretch>
              <a:fillRect l="-57175" t="-1864" r="2723" b="1864"/>
            </a:stretch>
          </a:blipFill>
        </p:spPr>
      </p:sp>
      <p:sp>
        <p:nvSpPr>
          <p:cNvPr id="7" name="Rounded Rectangle 6"/>
          <p:cNvSpPr/>
          <p:nvPr/>
        </p:nvSpPr>
        <p:spPr>
          <a:xfrm>
            <a:off x="6418602" y="1714500"/>
            <a:ext cx="5334000" cy="1121634"/>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b</a:t>
            </a:r>
            <a:r>
              <a:rPr lang="vi-VN" sz="4000" dirty="0" smtClean="0">
                <a:solidFill>
                  <a:schemeClr val="tx1"/>
                </a:solidFill>
                <a:latin typeface="Arial" panose="020B0604020202020204" pitchFamily="34" charset="0"/>
                <a:cs typeface="Arial" panose="020B0604020202020204" pitchFamily="34" charset="0"/>
              </a:rPr>
              <a:t>. </a:t>
            </a:r>
            <a:r>
              <a:rPr lang="vi-VN" sz="4000" b="1" dirty="0">
                <a:solidFill>
                  <a:schemeClr val="tx1"/>
                </a:solidFill>
                <a:cs typeface="Arial" panose="020B0604020202020204" pitchFamily="34" charset="0"/>
              </a:rPr>
              <a:t>thủy</a:t>
            </a:r>
            <a:endParaRPr lang="vi-VN" sz="40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1563913" y="3578108"/>
            <a:ext cx="5334000" cy="1834302"/>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Các </a:t>
            </a:r>
            <a:r>
              <a:rPr lang="vi-VN" sz="4000" dirty="0">
                <a:solidFill>
                  <a:schemeClr val="tx1"/>
                </a:solidFill>
                <a:latin typeface="Arial" panose="020B0604020202020204" pitchFamily="34" charset="0"/>
                <a:cs typeface="Arial" panose="020B0604020202020204" pitchFamily="34" charset="0"/>
              </a:rPr>
              <a:t>từ chỉ </a:t>
            </a:r>
            <a:r>
              <a:rPr lang="vi-VN" sz="4000" b="1" dirty="0">
                <a:solidFill>
                  <a:schemeClr val="tx1"/>
                </a:solidFill>
                <a:cs typeface="Arial" panose="020B0604020202020204" pitchFamily="34" charset="0"/>
              </a:rPr>
              <a:t>thủy</a:t>
            </a:r>
            <a:r>
              <a:rPr lang="en-US" sz="4000" b="1" dirty="0" smtClean="0">
                <a:solidFill>
                  <a:schemeClr val="tx1"/>
                </a:solidFill>
                <a:latin typeface="Arial" panose="020B0604020202020204" pitchFamily="34" charset="0"/>
                <a:cs typeface="Arial" panose="020B0604020202020204" pitchFamily="34" charset="0"/>
              </a:rPr>
              <a:t> (1)</a:t>
            </a:r>
            <a:r>
              <a:rPr lang="vi-VN" sz="4000" b="1" dirty="0" smtClean="0">
                <a:solidFill>
                  <a:schemeClr val="tx1"/>
                </a:solidFill>
                <a:latin typeface="Arial" panose="020B0604020202020204" pitchFamily="34" charset="0"/>
                <a:cs typeface="Arial" panose="020B0604020202020204" pitchFamily="34" charset="0"/>
              </a:rPr>
              <a:t> </a:t>
            </a:r>
            <a:r>
              <a:rPr lang="vi-VN" sz="4000" dirty="0">
                <a:solidFill>
                  <a:schemeClr val="tx1"/>
                </a:solidFill>
                <a:cs typeface="Arial" panose="020B0604020202020204" pitchFamily="34" charset="0"/>
              </a:rPr>
              <a:t>(khởi đầu)</a:t>
            </a:r>
            <a:endParaRPr lang="vi-VN" sz="4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11143002" y="3578108"/>
            <a:ext cx="5334000" cy="1833491"/>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Các </a:t>
            </a:r>
            <a:r>
              <a:rPr lang="vi-VN" sz="4000" dirty="0">
                <a:solidFill>
                  <a:schemeClr val="tx1"/>
                </a:solidFill>
                <a:latin typeface="Arial" panose="020B0604020202020204" pitchFamily="34" charset="0"/>
                <a:cs typeface="Arial" panose="020B0604020202020204" pitchFamily="34" charset="0"/>
              </a:rPr>
              <a:t>từ chỉ </a:t>
            </a:r>
            <a:r>
              <a:rPr lang="vi-VN" sz="4000" b="1" dirty="0">
                <a:solidFill>
                  <a:schemeClr val="tx1"/>
                </a:solidFill>
                <a:cs typeface="Arial" panose="020B0604020202020204" pitchFamily="34" charset="0"/>
              </a:rPr>
              <a:t>thủy</a:t>
            </a:r>
            <a:r>
              <a:rPr lang="en-US" sz="4000" b="1" dirty="0" smtClean="0">
                <a:solidFill>
                  <a:schemeClr val="tx1"/>
                </a:solidFill>
                <a:latin typeface="Arial" panose="020B0604020202020204" pitchFamily="34" charset="0"/>
                <a:cs typeface="Arial" panose="020B0604020202020204" pitchFamily="34" charset="0"/>
              </a:rPr>
              <a:t> (</a:t>
            </a:r>
            <a:r>
              <a:rPr lang="vi-VN" sz="4000" b="1" dirty="0" smtClean="0">
                <a:solidFill>
                  <a:schemeClr val="tx1"/>
                </a:solidFill>
                <a:latin typeface="Arial" panose="020B0604020202020204" pitchFamily="34" charset="0"/>
                <a:cs typeface="Arial" panose="020B0604020202020204" pitchFamily="34" charset="0"/>
              </a:rPr>
              <a:t>2</a:t>
            </a:r>
            <a:r>
              <a:rPr lang="en-US" sz="4000" b="1" dirty="0" smtClean="0">
                <a:solidFill>
                  <a:schemeClr val="tx1"/>
                </a:solidFill>
                <a:latin typeface="Arial" panose="020B0604020202020204" pitchFamily="34" charset="0"/>
                <a:cs typeface="Arial" panose="020B0604020202020204" pitchFamily="34" charset="0"/>
              </a:rPr>
              <a:t>)</a:t>
            </a:r>
            <a:r>
              <a:rPr lang="vi-VN" sz="4000" dirty="0">
                <a:solidFill>
                  <a:schemeClr val="tx1"/>
                </a:solidFill>
                <a:cs typeface="Arial" panose="020B0604020202020204" pitchFamily="34" charset="0"/>
              </a:rPr>
              <a:t> (nước)</a:t>
            </a:r>
            <a:endParaRPr lang="vi-VN" sz="40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2108368" y="5618703"/>
            <a:ext cx="4245089" cy="2801867"/>
          </a:xfrm>
          <a:prstGeom prst="roundRect">
            <a:avLst>
              <a:gd name="adj" fmla="val 1204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thủy </a:t>
            </a:r>
            <a:r>
              <a:rPr lang="vi-VN" sz="4000" dirty="0" smtClean="0">
                <a:solidFill>
                  <a:schemeClr val="tx1"/>
                </a:solidFill>
                <a:cs typeface="Arial" panose="020B0604020202020204" pitchFamily="34" charset="0"/>
              </a:rPr>
              <a:t>tổ</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khởi thủy</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nguyên </a:t>
            </a:r>
            <a:r>
              <a:rPr lang="vi-VN" sz="4000" dirty="0">
                <a:solidFill>
                  <a:schemeClr val="tx1"/>
                </a:solidFill>
                <a:cs typeface="Arial" panose="020B0604020202020204" pitchFamily="34" charset="0"/>
              </a:rPr>
              <a:t>thủy</a:t>
            </a:r>
            <a:endParaRPr lang="vi-VN" sz="40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12231913" y="5618702"/>
            <a:ext cx="4245089" cy="2801867"/>
          </a:xfrm>
          <a:prstGeom prst="roundRect">
            <a:avLst>
              <a:gd name="adj" fmla="val 1204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thủy </a:t>
            </a:r>
            <a:r>
              <a:rPr lang="vi-VN" sz="4000" dirty="0" smtClean="0">
                <a:solidFill>
                  <a:schemeClr val="tx1"/>
                </a:solidFill>
                <a:cs typeface="Arial" panose="020B0604020202020204" pitchFamily="34" charset="0"/>
              </a:rPr>
              <a:t>triều</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thủy lực</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hồng </a:t>
            </a:r>
            <a:r>
              <a:rPr lang="vi-VN" sz="4000" dirty="0">
                <a:solidFill>
                  <a:schemeClr val="tx1"/>
                </a:solidFill>
                <a:cs typeface="Arial" panose="020B0604020202020204" pitchFamily="34" charset="0"/>
              </a:rPr>
              <a:t>thủy</a:t>
            </a:r>
            <a:endParaRPr lang="vi-VN" sz="4000" dirty="0">
              <a:solidFill>
                <a:schemeClr val="tx1"/>
              </a:solidFill>
              <a:latin typeface="Arial" panose="020B0604020202020204" pitchFamily="34" charset="0"/>
              <a:cs typeface="Arial" panose="020B0604020202020204" pitchFamily="34" charset="0"/>
            </a:endParaRPr>
          </a:p>
        </p:txBody>
      </p:sp>
      <p:grpSp>
        <p:nvGrpSpPr>
          <p:cNvPr id="12" name="Group 11"/>
          <p:cNvGrpSpPr/>
          <p:nvPr/>
        </p:nvGrpSpPr>
        <p:grpSpPr>
          <a:xfrm>
            <a:off x="3879960" y="2275317"/>
            <a:ext cx="2538642" cy="1302791"/>
            <a:chOff x="-19050" y="-1"/>
            <a:chExt cx="2538642" cy="1484072"/>
          </a:xfrm>
        </p:grpSpPr>
        <p:cxnSp>
          <p:nvCxnSpPr>
            <p:cNvPr id="13" name="Straight Connector 12"/>
            <p:cNvCxnSpPr/>
            <p:nvPr/>
          </p:nvCxnSpPr>
          <p:spPr>
            <a:xfrm flipH="1">
              <a:off x="-19050" y="0"/>
              <a:ext cx="2538642" cy="0"/>
            </a:xfrm>
            <a:prstGeom prst="line">
              <a:avLst/>
            </a:prstGeom>
            <a:ln w="69850">
              <a:solidFill>
                <a:srgbClr val="E192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050" y="-1"/>
              <a:ext cx="0" cy="1484072"/>
            </a:xfrm>
            <a:prstGeom prst="line">
              <a:avLst/>
            </a:prstGeom>
            <a:ln w="69850">
              <a:solidFill>
                <a:srgbClr val="E19292"/>
              </a:solidFill>
              <a:tailEnd type="diamond"/>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flipH="1">
            <a:off x="11752602" y="2265823"/>
            <a:ext cx="2520820" cy="1312285"/>
            <a:chOff x="-19050" y="-1"/>
            <a:chExt cx="2538642" cy="1484072"/>
          </a:xfrm>
        </p:grpSpPr>
        <p:cxnSp>
          <p:nvCxnSpPr>
            <p:cNvPr id="16" name="Straight Connector 15"/>
            <p:cNvCxnSpPr/>
            <p:nvPr/>
          </p:nvCxnSpPr>
          <p:spPr>
            <a:xfrm flipH="1">
              <a:off x="-19050" y="0"/>
              <a:ext cx="2538642" cy="0"/>
            </a:xfrm>
            <a:prstGeom prst="line">
              <a:avLst/>
            </a:prstGeom>
            <a:ln w="69850">
              <a:solidFill>
                <a:srgbClr val="E1929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050" y="-1"/>
              <a:ext cx="0" cy="1484072"/>
            </a:xfrm>
            <a:prstGeom prst="line">
              <a:avLst/>
            </a:prstGeom>
            <a:ln w="69850">
              <a:solidFill>
                <a:srgbClr val="E19292"/>
              </a:solidFill>
              <a:tailEnd type="diamond"/>
            </a:ln>
          </p:spPr>
          <p:style>
            <a:lnRef idx="1">
              <a:schemeClr val="accent1"/>
            </a:lnRef>
            <a:fillRef idx="0">
              <a:schemeClr val="accent1"/>
            </a:fillRef>
            <a:effectRef idx="0">
              <a:schemeClr val="accent1"/>
            </a:effectRef>
            <a:fontRef idx="minor">
              <a:schemeClr val="tx1"/>
            </a:fontRef>
          </p:style>
        </p:cxnSp>
      </p:grpSp>
      <p:sp>
        <p:nvSpPr>
          <p:cNvPr id="18" name="Freeform 4"/>
          <p:cNvSpPr/>
          <p:nvPr/>
        </p:nvSpPr>
        <p:spPr>
          <a:xfrm rot="16200000">
            <a:off x="15517576" y="102175"/>
            <a:ext cx="3138050" cy="2857500"/>
          </a:xfrm>
          <a:custGeom>
            <a:avLst/>
            <a:gdLst/>
            <a:ahLst/>
            <a:cxnLst/>
            <a:rect l="l" t="t" r="r" b="b"/>
            <a:pathLst>
              <a:path w="2798798" h="1908272">
                <a:moveTo>
                  <a:pt x="0" y="0"/>
                </a:moveTo>
                <a:lnTo>
                  <a:pt x="2798799" y="0"/>
                </a:lnTo>
                <a:lnTo>
                  <a:pt x="2798799" y="1908271"/>
                </a:lnTo>
                <a:lnTo>
                  <a:pt x="0" y="1908271"/>
                </a:lnTo>
                <a:lnTo>
                  <a:pt x="0" y="0"/>
                </a:lnTo>
                <a:close/>
              </a:path>
            </a:pathLst>
          </a:custGeom>
          <a:blipFill>
            <a:blip r:embed="rId2">
              <a:extLst>
                <a:ext uri="{96DAC541-7B7A-43D3-8B79-37D633B846F1}">
                  <asvg:svgBlip xmlns:asvg="http://schemas.microsoft.com/office/drawing/2016/SVG/main" xmlns="" r:embed="rId5"/>
                </a:ext>
              </a:extLst>
            </a:blip>
            <a:srcRect/>
            <a:stretch>
              <a:fillRect l="3526" t="-3956" r="-41280" b="3956"/>
            </a:stretch>
          </a:blipFill>
        </p:spPr>
      </p:sp>
      <p:sp>
        <p:nvSpPr>
          <p:cNvPr id="19" name="Pentagon 18"/>
          <p:cNvSpPr/>
          <p:nvPr/>
        </p:nvSpPr>
        <p:spPr>
          <a:xfrm>
            <a:off x="0" y="573550"/>
            <a:ext cx="5943600" cy="1066800"/>
          </a:xfrm>
          <a:prstGeom prst="homePlat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bg1"/>
                </a:solidFill>
                <a:latin typeface="Arial" panose="020B0604020202020204" pitchFamily="34" charset="0"/>
                <a:cs typeface="Arial" panose="020B0604020202020204" pitchFamily="34" charset="0"/>
              </a:rPr>
              <a:t>Đáp án</a:t>
            </a:r>
            <a:endParaRPr lang="en-US" sz="4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5003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71238" y="-17780"/>
            <a:ext cx="9416761" cy="10370373"/>
          </a:xfrm>
          <a:custGeom>
            <a:avLst/>
            <a:gdLst/>
            <a:ahLst/>
            <a:cxnLst/>
            <a:rect l="l" t="t" r="r" b="b"/>
            <a:pathLst>
              <a:path w="7500814" h="10370373">
                <a:moveTo>
                  <a:pt x="0" y="0"/>
                </a:moveTo>
                <a:lnTo>
                  <a:pt x="7500814" y="0"/>
                </a:lnTo>
                <a:lnTo>
                  <a:pt x="7500814" y="10370373"/>
                </a:lnTo>
                <a:lnTo>
                  <a:pt x="0" y="1037037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r="-38256"/>
            </a:stretch>
          </a:blipFill>
        </p:spPr>
      </p:sp>
      <p:sp>
        <p:nvSpPr>
          <p:cNvPr id="3" name="Freeform 3"/>
          <p:cNvSpPr/>
          <p:nvPr/>
        </p:nvSpPr>
        <p:spPr>
          <a:xfrm>
            <a:off x="62480" y="0"/>
            <a:ext cx="8852919" cy="10370373"/>
          </a:xfrm>
          <a:custGeom>
            <a:avLst/>
            <a:gdLst/>
            <a:ahLst/>
            <a:cxnLst/>
            <a:rect l="l" t="t" r="r" b="b"/>
            <a:pathLst>
              <a:path w="7500814" h="10370373">
                <a:moveTo>
                  <a:pt x="0" y="0"/>
                </a:moveTo>
                <a:lnTo>
                  <a:pt x="7500814" y="0"/>
                </a:lnTo>
                <a:lnTo>
                  <a:pt x="7500814" y="10370373"/>
                </a:lnTo>
                <a:lnTo>
                  <a:pt x="0" y="1037037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r="-38256"/>
            </a:stretch>
          </a:blipFill>
        </p:spPr>
      </p:sp>
      <p:sp>
        <p:nvSpPr>
          <p:cNvPr id="8" name="Freeform 8"/>
          <p:cNvSpPr/>
          <p:nvPr/>
        </p:nvSpPr>
        <p:spPr>
          <a:xfrm flipH="1">
            <a:off x="633539" y="907668"/>
            <a:ext cx="1404774" cy="1218641"/>
          </a:xfrm>
          <a:custGeom>
            <a:avLst/>
            <a:gdLst/>
            <a:ahLst/>
            <a:cxnLst/>
            <a:rect l="l" t="t" r="r" b="b"/>
            <a:pathLst>
              <a:path w="1404774" h="1218641">
                <a:moveTo>
                  <a:pt x="1404774" y="0"/>
                </a:moveTo>
                <a:lnTo>
                  <a:pt x="0" y="0"/>
                </a:lnTo>
                <a:lnTo>
                  <a:pt x="0" y="1218641"/>
                </a:lnTo>
                <a:lnTo>
                  <a:pt x="1404774" y="1218641"/>
                </a:lnTo>
                <a:lnTo>
                  <a:pt x="1404774"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11" name="TextBox 9"/>
          <p:cNvSpPr txBox="1"/>
          <p:nvPr/>
        </p:nvSpPr>
        <p:spPr>
          <a:xfrm>
            <a:off x="4953000" y="149444"/>
            <a:ext cx="7470582" cy="1015663"/>
          </a:xfrm>
          <a:prstGeom prst="rect">
            <a:avLst/>
          </a:prstGeom>
        </p:spPr>
        <p:txBody>
          <a:bodyPr wrap="square" lIns="0" tIns="0" rIns="0" bIns="0" rtlCol="0" anchor="t">
            <a:spAutoFit/>
          </a:bodyPr>
          <a:lstStyle/>
          <a:p>
            <a:pPr algn="ctr"/>
            <a:r>
              <a:rPr lang="vi-VN" sz="6600" b="1" dirty="0" smtClean="0">
                <a:solidFill>
                  <a:srgbClr val="D76F6F"/>
                </a:solidFill>
                <a:latin typeface="Arial"/>
              </a:rPr>
              <a:t>KHỞI ĐỘNG</a:t>
            </a:r>
            <a:endParaRPr lang="en-US" sz="6600" b="1" dirty="0">
              <a:solidFill>
                <a:srgbClr val="D76F6F"/>
              </a:solidFill>
              <a:latin typeface="Arial"/>
            </a:endParaRPr>
          </a:p>
        </p:txBody>
      </p:sp>
      <p:sp>
        <p:nvSpPr>
          <p:cNvPr id="10" name="Rounded Rectangle 9"/>
          <p:cNvSpPr/>
          <p:nvPr/>
        </p:nvSpPr>
        <p:spPr>
          <a:xfrm>
            <a:off x="501809" y="2614318"/>
            <a:ext cx="4679792" cy="7004653"/>
          </a:xfrm>
          <a:prstGeom prst="roundRect">
            <a:avLst>
              <a:gd name="adj" fmla="val 6454"/>
            </a:avLst>
          </a:prstGeom>
          <a:solidFill>
            <a:schemeClr val="bg1"/>
          </a:solidFill>
          <a:ln w="38100">
            <a:solidFill>
              <a:srgbClr val="E192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rgbClr val="C00000"/>
                </a:solidFill>
                <a:latin typeface="Arial" panose="020B0604020202020204" pitchFamily="34" charset="0"/>
                <a:cs typeface="Arial" panose="020B0604020202020204" pitchFamily="34" charset="0"/>
              </a:rPr>
              <a:t>Em hãy thực hiện yêu cầu sau:</a:t>
            </a:r>
          </a:p>
          <a:p>
            <a:pPr algn="just">
              <a:lnSpc>
                <a:spcPct val="150000"/>
              </a:lnSpc>
            </a:pPr>
            <a:r>
              <a:rPr lang="vi-VN" sz="4000" dirty="0">
                <a:solidFill>
                  <a:schemeClr val="tx1"/>
                </a:solidFill>
                <a:cs typeface="Arial" panose="020B0604020202020204" pitchFamily="34" charset="0"/>
              </a:rPr>
              <a:t>Em hãy nối thành ngữ của cột A với nghĩa tương ứng sao cho phù hợp ở cột </a:t>
            </a:r>
            <a:r>
              <a:rPr lang="vi-VN" sz="4000" dirty="0" smtClean="0">
                <a:solidFill>
                  <a:schemeClr val="tx1"/>
                </a:solidFill>
                <a:cs typeface="Arial" panose="020B0604020202020204" pitchFamily="34" charset="0"/>
              </a:rPr>
              <a:t>B</a:t>
            </a:r>
            <a:r>
              <a:rPr lang="en-US" sz="4000" dirty="0" smtClean="0">
                <a:solidFill>
                  <a:schemeClr val="tx1"/>
                </a:solidFill>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31308104"/>
              </p:ext>
            </p:extLst>
          </p:nvPr>
        </p:nvGraphicFramePr>
        <p:xfrm>
          <a:off x="5620930" y="1389477"/>
          <a:ext cx="12522105" cy="8756526"/>
        </p:xfrm>
        <a:graphic>
          <a:graphicData uri="http://schemas.openxmlformats.org/drawingml/2006/table">
            <a:tbl>
              <a:tblPr firstRow="1" bandRow="1">
                <a:tableStyleId>{21E4AEA4-8DFA-4A89-87EB-49C32662AFE0}</a:tableStyleId>
              </a:tblPr>
              <a:tblGrid>
                <a:gridCol w="4233742">
                  <a:extLst>
                    <a:ext uri="{9D8B030D-6E8A-4147-A177-3AD203B41FA5}">
                      <a16:colId xmlns:a16="http://schemas.microsoft.com/office/drawing/2014/main" val="2934113027"/>
                    </a:ext>
                  </a:extLst>
                </a:gridCol>
                <a:gridCol w="8288363">
                  <a:extLst>
                    <a:ext uri="{9D8B030D-6E8A-4147-A177-3AD203B41FA5}">
                      <a16:colId xmlns:a16="http://schemas.microsoft.com/office/drawing/2014/main" val="2272500331"/>
                    </a:ext>
                  </a:extLst>
                </a:gridCol>
              </a:tblGrid>
              <a:tr h="760598">
                <a:tc>
                  <a:txBody>
                    <a:bodyPr/>
                    <a:lstStyle/>
                    <a:p>
                      <a:pPr algn="ctr">
                        <a:lnSpc>
                          <a:spcPct val="150000"/>
                        </a:lnSpc>
                      </a:pPr>
                      <a:r>
                        <a:rPr lang="en-US" sz="3500" dirty="0" smtClean="0">
                          <a:latin typeface="Arial" panose="020B0604020202020204" pitchFamily="34" charset="0"/>
                          <a:cs typeface="Arial" panose="020B0604020202020204" pitchFamily="34" charset="0"/>
                        </a:rPr>
                        <a:t>A</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50000"/>
                        </a:lnSpc>
                      </a:pPr>
                      <a:r>
                        <a:rPr lang="en-US" sz="3500" dirty="0" smtClean="0">
                          <a:latin typeface="Arial" panose="020B0604020202020204" pitchFamily="34" charset="0"/>
                          <a:cs typeface="Arial" panose="020B0604020202020204" pitchFamily="34" charset="0"/>
                        </a:rPr>
                        <a:t>B</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40985827"/>
                  </a:ext>
                </a:extLst>
              </a:tr>
              <a:tr h="1528325">
                <a:tc>
                  <a:txBody>
                    <a:bodyPr/>
                    <a:lstStyle/>
                    <a:p>
                      <a:pPr algn="just">
                        <a:lnSpc>
                          <a:spcPct val="150000"/>
                        </a:lnSpc>
                      </a:pPr>
                      <a:r>
                        <a:rPr lang="vi-VN" sz="3500" dirty="0" smtClean="0">
                          <a:latin typeface="Arial" panose="020B0604020202020204" pitchFamily="34" charset="0"/>
                          <a:cs typeface="Arial" panose="020B0604020202020204" pitchFamily="34" charset="0"/>
                        </a:rPr>
                        <a:t>1. Tôn sư trọng đạo</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en-US" sz="3500" dirty="0" smtClean="0">
                          <a:latin typeface="Arial" panose="020B0604020202020204" pitchFamily="34" charset="0"/>
                          <a:cs typeface="Arial" panose="020B0604020202020204" pitchFamily="34" charset="0"/>
                        </a:rPr>
                        <a:t>a. Dạy một chữ cũng làm thầy, dạy nửa chữ cũng làm thầy.</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3316867"/>
                  </a:ext>
                </a:extLst>
              </a:tr>
              <a:tr h="1528325">
                <a:tc>
                  <a:txBody>
                    <a:bodyPr/>
                    <a:lstStyle/>
                    <a:p>
                      <a:pPr algn="just">
                        <a:lnSpc>
                          <a:spcPct val="150000"/>
                        </a:lnSpc>
                      </a:pPr>
                      <a:r>
                        <a:rPr lang="vi-VN" sz="3500" dirty="0" smtClean="0">
                          <a:latin typeface="Arial" panose="020B0604020202020204" pitchFamily="34" charset="0"/>
                          <a:cs typeface="Arial" panose="020B0604020202020204" pitchFamily="34" charset="0"/>
                        </a:rPr>
                        <a:t>2. Họa vô đơn chí, phúc bất trùng lai</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en-US" sz="3500" dirty="0" smtClean="0">
                          <a:latin typeface="Arial" panose="020B0604020202020204" pitchFamily="34" charset="0"/>
                          <a:cs typeface="Arial" panose="020B0604020202020204" pitchFamily="34" charset="0"/>
                        </a:rPr>
                        <a:t>b. Tôn kính thầy, coi trọng đạo lí.</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5642211"/>
                  </a:ext>
                </a:extLst>
              </a:tr>
              <a:tr h="1528325">
                <a:tc>
                  <a:txBody>
                    <a:bodyPr/>
                    <a:lstStyle/>
                    <a:p>
                      <a:pPr algn="just">
                        <a:lnSpc>
                          <a:spcPct val="150000"/>
                        </a:lnSpc>
                      </a:pPr>
                      <a:r>
                        <a:rPr lang="vi-VN" sz="3500" dirty="0" smtClean="0">
                          <a:latin typeface="Arial" panose="020B0604020202020204" pitchFamily="34" charset="0"/>
                          <a:cs typeface="Arial" panose="020B0604020202020204" pitchFamily="34" charset="0"/>
                        </a:rPr>
                        <a:t>3. Ngưu tầm ngưu, mã tầm mã</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en-US" sz="3500" dirty="0" smtClean="0">
                          <a:latin typeface="Arial" panose="020B0604020202020204" pitchFamily="34" charset="0"/>
                          <a:cs typeface="Arial" panose="020B0604020202020204" pitchFamily="34" charset="0"/>
                        </a:rPr>
                        <a:t>c. Trâu tìm trâu, ngựa tìm ngựa.</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3110369"/>
                  </a:ext>
                </a:extLst>
              </a:tr>
              <a:tr h="1528325">
                <a:tc>
                  <a:txBody>
                    <a:bodyPr/>
                    <a:lstStyle/>
                    <a:p>
                      <a:pPr algn="just">
                        <a:lnSpc>
                          <a:spcPct val="150000"/>
                        </a:lnSpc>
                      </a:pPr>
                      <a:r>
                        <a:rPr lang="en-US" sz="3500" dirty="0" smtClean="0">
                          <a:latin typeface="Arial" panose="020B0604020202020204" pitchFamily="34" charset="0"/>
                          <a:cs typeface="Arial" panose="020B0604020202020204" pitchFamily="34" charset="0"/>
                        </a:rPr>
                        <a:t>4. Nhất nghệ tinh, nhất thân vinh</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en-US" sz="3500" dirty="0" smtClean="0">
                          <a:latin typeface="Arial" panose="020B0604020202020204" pitchFamily="34" charset="0"/>
                          <a:cs typeface="Arial" panose="020B0604020202020204" pitchFamily="34" charset="0"/>
                        </a:rPr>
                        <a:t>d. Tai họa không chỉ đến một lần, phúc thì không đến lần thứ hai.</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9946171"/>
                  </a:ext>
                </a:extLst>
              </a:tr>
              <a:tr h="1528325">
                <a:tc>
                  <a:txBody>
                    <a:bodyPr/>
                    <a:lstStyle/>
                    <a:p>
                      <a:pPr algn="just">
                        <a:lnSpc>
                          <a:spcPct val="150000"/>
                        </a:lnSpc>
                      </a:pPr>
                      <a:r>
                        <a:rPr lang="vi-VN" sz="3500" dirty="0" smtClean="0">
                          <a:latin typeface="Arial" panose="020B0604020202020204" pitchFamily="34" charset="0"/>
                          <a:cs typeface="Arial" panose="020B0604020202020204" pitchFamily="34" charset="0"/>
                        </a:rPr>
                        <a:t>5. Nhất tự vi sư, bán tự vi sư</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vi-VN" sz="3500" dirty="0" smtClean="0">
                          <a:latin typeface="Arial" panose="020B0604020202020204" pitchFamily="34" charset="0"/>
                          <a:cs typeface="Arial" panose="020B0604020202020204" pitchFamily="34" charset="0"/>
                        </a:rPr>
                        <a:t>e. Tinh thông một nghề, sẽ được hưởng vinh quang</a:t>
                      </a:r>
                      <a:r>
                        <a:rPr lang="en-US" sz="3500" dirty="0" smtClean="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9875842"/>
                  </a:ext>
                </a:extLst>
              </a:tr>
            </a:tbl>
          </a:graphicData>
        </a:graphic>
      </p:graphicFrame>
    </p:spTree>
    <p:extLst>
      <p:ext uri="{BB962C8B-B14F-4D97-AF65-F5344CB8AC3E}">
        <p14:creationId xmlns:p14="http://schemas.microsoft.com/office/powerpoint/2010/main" val="35494517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8"/>
          <p:cNvSpPr/>
          <p:nvPr/>
        </p:nvSpPr>
        <p:spPr>
          <a:xfrm rot="600777">
            <a:off x="17272729" y="1976777"/>
            <a:ext cx="935729" cy="1090170"/>
          </a:xfrm>
          <a:custGeom>
            <a:avLst/>
            <a:gdLst/>
            <a:ahLst/>
            <a:cxnLst/>
            <a:rect l="l" t="t" r="r" b="b"/>
            <a:pathLst>
              <a:path w="935729" h="1090170">
                <a:moveTo>
                  <a:pt x="0" y="0"/>
                </a:moveTo>
                <a:lnTo>
                  <a:pt x="935729" y="0"/>
                </a:lnTo>
                <a:lnTo>
                  <a:pt x="935729" y="1090170"/>
                </a:lnTo>
                <a:lnTo>
                  <a:pt x="0" y="1090170"/>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3" name="Freeform 15"/>
          <p:cNvSpPr/>
          <p:nvPr/>
        </p:nvSpPr>
        <p:spPr>
          <a:xfrm flipH="1">
            <a:off x="69128" y="2122125"/>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4" name="Freeform 8"/>
          <p:cNvSpPr/>
          <p:nvPr/>
        </p:nvSpPr>
        <p:spPr>
          <a:xfrm rot="19738297">
            <a:off x="593943" y="8659472"/>
            <a:ext cx="935729" cy="1090170"/>
          </a:xfrm>
          <a:custGeom>
            <a:avLst/>
            <a:gdLst/>
            <a:ahLst/>
            <a:cxnLst/>
            <a:rect l="l" t="t" r="r" b="b"/>
            <a:pathLst>
              <a:path w="935729" h="1090170">
                <a:moveTo>
                  <a:pt x="0" y="0"/>
                </a:moveTo>
                <a:lnTo>
                  <a:pt x="935729" y="0"/>
                </a:lnTo>
                <a:lnTo>
                  <a:pt x="935729" y="1090170"/>
                </a:lnTo>
                <a:lnTo>
                  <a:pt x="0" y="1090170"/>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5" name="Freeform 15"/>
          <p:cNvSpPr/>
          <p:nvPr/>
        </p:nvSpPr>
        <p:spPr>
          <a:xfrm flipH="1">
            <a:off x="14020800" y="569916"/>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Rounded Rectangle 5"/>
          <p:cNvSpPr/>
          <p:nvPr/>
        </p:nvSpPr>
        <p:spPr>
          <a:xfrm>
            <a:off x="6421844" y="2153697"/>
            <a:ext cx="5334000" cy="1121634"/>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c</a:t>
            </a:r>
            <a:r>
              <a:rPr lang="vi-VN" sz="4000" dirty="0" smtClean="0">
                <a:solidFill>
                  <a:schemeClr val="tx1"/>
                </a:solidFill>
                <a:latin typeface="Arial" panose="020B0604020202020204" pitchFamily="34" charset="0"/>
                <a:cs typeface="Arial" panose="020B0604020202020204" pitchFamily="34" charset="0"/>
              </a:rPr>
              <a:t>. </a:t>
            </a:r>
            <a:r>
              <a:rPr lang="vi-VN" sz="4000" b="1" dirty="0">
                <a:solidFill>
                  <a:schemeClr val="tx1"/>
                </a:solidFill>
                <a:cs typeface="Arial" panose="020B0604020202020204" pitchFamily="34" charset="0"/>
              </a:rPr>
              <a:t>giai</a:t>
            </a:r>
            <a:endParaRPr lang="vi-VN" sz="4000" dirty="0">
              <a:solidFill>
                <a:schemeClr val="tx1"/>
              </a:solidFill>
              <a:latin typeface="Arial" panose="020B0604020202020204" pitchFamily="34" charset="0"/>
              <a:cs typeface="Arial" panose="020B0604020202020204" pitchFamily="34" charset="0"/>
            </a:endParaRPr>
          </a:p>
        </p:txBody>
      </p:sp>
      <p:sp>
        <p:nvSpPr>
          <p:cNvPr id="7" name="Pentagon 6"/>
          <p:cNvSpPr/>
          <p:nvPr/>
        </p:nvSpPr>
        <p:spPr>
          <a:xfrm>
            <a:off x="0" y="521925"/>
            <a:ext cx="5943600" cy="1066800"/>
          </a:xfrm>
          <a:prstGeom prst="homePlat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bg1"/>
                </a:solidFill>
                <a:latin typeface="Arial" panose="020B0604020202020204" pitchFamily="34" charset="0"/>
                <a:cs typeface="Arial" panose="020B0604020202020204" pitchFamily="34" charset="0"/>
              </a:rPr>
              <a:t>Đáp án</a:t>
            </a:r>
            <a:endParaRPr lang="en-US" sz="4500" b="1" dirty="0">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709834" y="3987904"/>
            <a:ext cx="5334000" cy="1834302"/>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Các </a:t>
            </a:r>
            <a:r>
              <a:rPr lang="vi-VN" sz="4000" dirty="0">
                <a:solidFill>
                  <a:schemeClr val="tx1"/>
                </a:solidFill>
                <a:latin typeface="Arial" panose="020B0604020202020204" pitchFamily="34" charset="0"/>
                <a:cs typeface="Arial" panose="020B0604020202020204" pitchFamily="34" charset="0"/>
              </a:rPr>
              <a:t>từ chỉ </a:t>
            </a:r>
            <a:r>
              <a:rPr lang="vi-VN" sz="4000" b="1" dirty="0">
                <a:solidFill>
                  <a:schemeClr val="tx1"/>
                </a:solidFill>
                <a:cs typeface="Arial" panose="020B0604020202020204" pitchFamily="34" charset="0"/>
              </a:rPr>
              <a:t>giai</a:t>
            </a:r>
            <a:r>
              <a:rPr lang="en-US" sz="4000" b="1" dirty="0" smtClean="0">
                <a:solidFill>
                  <a:schemeClr val="tx1"/>
                </a:solidFill>
                <a:latin typeface="Arial" panose="020B0604020202020204" pitchFamily="34" charset="0"/>
                <a:cs typeface="Arial" panose="020B0604020202020204" pitchFamily="34" charset="0"/>
              </a:rPr>
              <a:t> (1)</a:t>
            </a:r>
            <a:r>
              <a:rPr lang="vi-VN" sz="4000" b="1" dirty="0" smtClean="0">
                <a:solidFill>
                  <a:schemeClr val="tx1"/>
                </a:solidFill>
                <a:latin typeface="Arial" panose="020B0604020202020204" pitchFamily="34" charset="0"/>
                <a:cs typeface="Arial" panose="020B0604020202020204" pitchFamily="34" charset="0"/>
              </a:rPr>
              <a:t> </a:t>
            </a:r>
            <a:r>
              <a:rPr lang="vi-VN" sz="4000" dirty="0">
                <a:solidFill>
                  <a:schemeClr val="tx1"/>
                </a:solidFill>
                <a:cs typeface="Arial" panose="020B0604020202020204" pitchFamily="34" charset="0"/>
              </a:rPr>
              <a:t>(nhiều, cùng)</a:t>
            </a:r>
            <a:endParaRPr lang="vi-VN" sz="4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12312352" y="3988715"/>
            <a:ext cx="5334000" cy="1833491"/>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Các </a:t>
            </a:r>
            <a:r>
              <a:rPr lang="vi-VN" sz="4000" dirty="0">
                <a:solidFill>
                  <a:schemeClr val="tx1"/>
                </a:solidFill>
                <a:latin typeface="Arial" panose="020B0604020202020204" pitchFamily="34" charset="0"/>
                <a:cs typeface="Arial" panose="020B0604020202020204" pitchFamily="34" charset="0"/>
              </a:rPr>
              <a:t>từ chỉ </a:t>
            </a:r>
            <a:r>
              <a:rPr lang="vi-VN" sz="4000" b="1" dirty="0">
                <a:solidFill>
                  <a:schemeClr val="tx1"/>
                </a:solidFill>
                <a:cs typeface="Arial" panose="020B0604020202020204" pitchFamily="34" charset="0"/>
              </a:rPr>
              <a:t>giai</a:t>
            </a:r>
            <a:r>
              <a:rPr lang="en-US" sz="4000" b="1" dirty="0" smtClean="0">
                <a:solidFill>
                  <a:schemeClr val="tx1"/>
                </a:solidFill>
                <a:latin typeface="Arial" panose="020B0604020202020204" pitchFamily="34" charset="0"/>
                <a:cs typeface="Arial" panose="020B0604020202020204" pitchFamily="34" charset="0"/>
              </a:rPr>
              <a:t> (3)</a:t>
            </a:r>
            <a:r>
              <a:rPr lang="vi-VN" sz="4000" dirty="0">
                <a:solidFill>
                  <a:schemeClr val="tx1"/>
                </a:solidFill>
                <a:cs typeface="Arial" panose="020B0604020202020204" pitchFamily="34" charset="0"/>
              </a:rPr>
              <a:t> (ngôi, bậc)</a:t>
            </a:r>
            <a:endParaRPr lang="vi-VN" sz="40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1061807" y="6065497"/>
            <a:ext cx="5167555" cy="2801867"/>
          </a:xfrm>
          <a:prstGeom prst="roundRect">
            <a:avLst>
              <a:gd name="adj" fmla="val 1204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giai </a:t>
            </a:r>
            <a:r>
              <a:rPr lang="vi-VN" sz="4000" dirty="0" smtClean="0">
                <a:solidFill>
                  <a:schemeClr val="tx1"/>
                </a:solidFill>
                <a:cs typeface="Arial" panose="020B0604020202020204" pitchFamily="34" charset="0"/>
              </a:rPr>
              <a:t>cấp</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giai đoạn</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bách </a:t>
            </a:r>
            <a:r>
              <a:rPr lang="vi-VN" sz="4000" dirty="0">
                <a:solidFill>
                  <a:schemeClr val="tx1"/>
                </a:solidFill>
                <a:cs typeface="Arial" panose="020B0604020202020204" pitchFamily="34" charset="0"/>
              </a:rPr>
              <a:t>niên giai lão</a:t>
            </a:r>
            <a:endParaRPr lang="vi-VN" sz="40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13481649" y="5851607"/>
            <a:ext cx="4245089" cy="1769938"/>
          </a:xfrm>
          <a:prstGeom prst="roundRect">
            <a:avLst>
              <a:gd name="adj" fmla="val 1204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giai </a:t>
            </a:r>
            <a:r>
              <a:rPr lang="vi-VN" sz="4000" dirty="0" smtClean="0">
                <a:solidFill>
                  <a:schemeClr val="tx1"/>
                </a:solidFill>
                <a:cs typeface="Arial" panose="020B0604020202020204" pitchFamily="34" charset="0"/>
              </a:rPr>
              <a:t>cấp</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giai </a:t>
            </a:r>
            <a:r>
              <a:rPr lang="vi-VN" sz="4000" dirty="0">
                <a:solidFill>
                  <a:schemeClr val="tx1"/>
                </a:solidFill>
                <a:cs typeface="Arial" panose="020B0604020202020204" pitchFamily="34" charset="0"/>
              </a:rPr>
              <a:t>đoạn</a:t>
            </a:r>
            <a:endParaRPr lang="vi-VN" sz="4000" dirty="0">
              <a:solidFill>
                <a:schemeClr val="tx1"/>
              </a:solidFill>
              <a:latin typeface="Arial" panose="020B0604020202020204" pitchFamily="34" charset="0"/>
              <a:cs typeface="Arial" panose="020B0604020202020204" pitchFamily="34" charset="0"/>
            </a:endParaRPr>
          </a:p>
        </p:txBody>
      </p:sp>
      <p:grpSp>
        <p:nvGrpSpPr>
          <p:cNvPr id="12" name="Group 11"/>
          <p:cNvGrpSpPr/>
          <p:nvPr/>
        </p:nvGrpSpPr>
        <p:grpSpPr>
          <a:xfrm>
            <a:off x="3233407" y="2714514"/>
            <a:ext cx="3188437" cy="1302791"/>
            <a:chOff x="-19050" y="-1"/>
            <a:chExt cx="2538642" cy="1484072"/>
          </a:xfrm>
        </p:grpSpPr>
        <p:cxnSp>
          <p:nvCxnSpPr>
            <p:cNvPr id="13" name="Straight Connector 12"/>
            <p:cNvCxnSpPr/>
            <p:nvPr/>
          </p:nvCxnSpPr>
          <p:spPr>
            <a:xfrm flipH="1">
              <a:off x="-19050" y="0"/>
              <a:ext cx="2538642" cy="0"/>
            </a:xfrm>
            <a:prstGeom prst="line">
              <a:avLst/>
            </a:prstGeom>
            <a:ln w="69850">
              <a:solidFill>
                <a:srgbClr val="E192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050" y="-1"/>
              <a:ext cx="0" cy="1484072"/>
            </a:xfrm>
            <a:prstGeom prst="line">
              <a:avLst/>
            </a:prstGeom>
            <a:ln w="69850">
              <a:solidFill>
                <a:srgbClr val="E19292"/>
              </a:solidFill>
              <a:tailEnd type="diamon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flipH="1">
            <a:off x="11755844" y="2705020"/>
            <a:ext cx="3257636" cy="1312285"/>
            <a:chOff x="-19050" y="-1"/>
            <a:chExt cx="2538642" cy="1484072"/>
          </a:xfrm>
        </p:grpSpPr>
        <p:cxnSp>
          <p:nvCxnSpPr>
            <p:cNvPr id="19" name="Straight Connector 18"/>
            <p:cNvCxnSpPr/>
            <p:nvPr/>
          </p:nvCxnSpPr>
          <p:spPr>
            <a:xfrm flipH="1">
              <a:off x="-19050" y="0"/>
              <a:ext cx="2538642" cy="0"/>
            </a:xfrm>
            <a:prstGeom prst="line">
              <a:avLst/>
            </a:prstGeom>
            <a:ln w="69850">
              <a:solidFill>
                <a:srgbClr val="E1929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050" y="-1"/>
              <a:ext cx="0" cy="1484072"/>
            </a:xfrm>
            <a:prstGeom prst="line">
              <a:avLst/>
            </a:prstGeom>
            <a:ln w="69850">
              <a:solidFill>
                <a:srgbClr val="E19292"/>
              </a:solidFill>
              <a:tailEnd type="diamond"/>
            </a:ln>
          </p:spPr>
          <p:style>
            <a:lnRef idx="1">
              <a:schemeClr val="accent1"/>
            </a:lnRef>
            <a:fillRef idx="0">
              <a:schemeClr val="accent1"/>
            </a:fillRef>
            <a:effectRef idx="0">
              <a:schemeClr val="accent1"/>
            </a:effectRef>
            <a:fontRef idx="minor">
              <a:schemeClr val="tx1"/>
            </a:fontRef>
          </p:style>
        </p:cxnSp>
      </p:grpSp>
      <p:sp>
        <p:nvSpPr>
          <p:cNvPr id="21" name="Rounded Rectangle 20"/>
          <p:cNvSpPr/>
          <p:nvPr/>
        </p:nvSpPr>
        <p:spPr>
          <a:xfrm>
            <a:off x="6511093" y="4017305"/>
            <a:ext cx="5334000" cy="1834302"/>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Các </a:t>
            </a:r>
            <a:r>
              <a:rPr lang="vi-VN" sz="4000" dirty="0">
                <a:solidFill>
                  <a:schemeClr val="tx1"/>
                </a:solidFill>
                <a:latin typeface="Arial" panose="020B0604020202020204" pitchFamily="34" charset="0"/>
                <a:cs typeface="Arial" panose="020B0604020202020204" pitchFamily="34" charset="0"/>
              </a:rPr>
              <a:t>từ chỉ </a:t>
            </a:r>
            <a:r>
              <a:rPr lang="vi-VN" sz="4000" b="1" dirty="0">
                <a:solidFill>
                  <a:schemeClr val="tx1"/>
                </a:solidFill>
                <a:cs typeface="Arial" panose="020B0604020202020204" pitchFamily="34" charset="0"/>
              </a:rPr>
              <a:t>giai</a:t>
            </a:r>
            <a:r>
              <a:rPr lang="en-US" sz="4000" b="1" dirty="0" smtClean="0">
                <a:solidFill>
                  <a:schemeClr val="tx1"/>
                </a:solidFill>
                <a:latin typeface="Arial" panose="020B0604020202020204" pitchFamily="34" charset="0"/>
                <a:cs typeface="Arial" panose="020B0604020202020204" pitchFamily="34" charset="0"/>
              </a:rPr>
              <a:t> (2)</a:t>
            </a:r>
            <a:r>
              <a:rPr lang="vi-VN" sz="4000" b="1" dirty="0" smtClean="0">
                <a:solidFill>
                  <a:schemeClr val="tx1"/>
                </a:solidFill>
                <a:latin typeface="Arial" panose="020B0604020202020204" pitchFamily="34" charset="0"/>
                <a:cs typeface="Arial" panose="020B0604020202020204" pitchFamily="34" charset="0"/>
              </a:rPr>
              <a:t> </a:t>
            </a:r>
            <a:r>
              <a:rPr lang="vi-VN" sz="4000" dirty="0">
                <a:solidFill>
                  <a:schemeClr val="tx1"/>
                </a:solidFill>
                <a:cs typeface="Arial" panose="020B0604020202020204" pitchFamily="34" charset="0"/>
              </a:rPr>
              <a:t>(đẹp)</a:t>
            </a:r>
            <a:endParaRPr lang="vi-VN" sz="40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7333767" y="6000937"/>
            <a:ext cx="3688652" cy="3653464"/>
          </a:xfrm>
          <a:prstGeom prst="roundRect">
            <a:avLst>
              <a:gd name="adj" fmla="val 1204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giai </a:t>
            </a:r>
            <a:r>
              <a:rPr lang="vi-VN" sz="4000" dirty="0" smtClean="0">
                <a:solidFill>
                  <a:schemeClr val="tx1"/>
                </a:solidFill>
                <a:cs typeface="Arial" panose="020B0604020202020204" pitchFamily="34" charset="0"/>
              </a:rPr>
              <a:t>điệu</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giai nhân</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giai phẩm</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giai </a:t>
            </a:r>
            <a:r>
              <a:rPr lang="vi-VN" sz="4000" dirty="0">
                <a:solidFill>
                  <a:schemeClr val="tx1"/>
                </a:solidFill>
                <a:cs typeface="Arial" panose="020B0604020202020204" pitchFamily="34" charset="0"/>
              </a:rPr>
              <a:t>thoại</a:t>
            </a:r>
            <a:endParaRPr lang="vi-VN" sz="4000" dirty="0">
              <a:solidFill>
                <a:schemeClr val="tx1"/>
              </a:solidFill>
              <a:latin typeface="Arial" panose="020B0604020202020204" pitchFamily="34" charset="0"/>
              <a:cs typeface="Arial" panose="020B0604020202020204" pitchFamily="34" charset="0"/>
            </a:endParaRPr>
          </a:p>
        </p:txBody>
      </p:sp>
      <p:cxnSp>
        <p:nvCxnSpPr>
          <p:cNvPr id="23" name="Straight Connector 22"/>
          <p:cNvCxnSpPr/>
          <p:nvPr/>
        </p:nvCxnSpPr>
        <p:spPr>
          <a:xfrm>
            <a:off x="9067800" y="3245930"/>
            <a:ext cx="0" cy="741974"/>
          </a:xfrm>
          <a:prstGeom prst="line">
            <a:avLst/>
          </a:prstGeom>
          <a:ln w="69850">
            <a:solidFill>
              <a:srgbClr val="E19292"/>
            </a:solidFill>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5906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500"/>
                                        <p:tgtEl>
                                          <p:spTgt spid="2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500"/>
                                        <p:tgtEl>
                                          <p:spTgt spid="11"/>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21"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131" y="-41687"/>
            <a:ext cx="10027496" cy="10370373"/>
          </a:xfrm>
          <a:custGeom>
            <a:avLst/>
            <a:gdLst/>
            <a:ahLst/>
            <a:cxnLst/>
            <a:rect l="l" t="t" r="r" b="b"/>
            <a:pathLst>
              <a:path w="9118284" h="10370373">
                <a:moveTo>
                  <a:pt x="0" y="0"/>
                </a:moveTo>
                <a:lnTo>
                  <a:pt x="9118284" y="0"/>
                </a:lnTo>
                <a:lnTo>
                  <a:pt x="9118284" y="10370374"/>
                </a:lnTo>
                <a:lnTo>
                  <a:pt x="0" y="10370374"/>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3731"/>
            </a:stretch>
          </a:blipFill>
        </p:spPr>
      </p:sp>
      <p:sp>
        <p:nvSpPr>
          <p:cNvPr id="3" name="Freeform 3"/>
          <p:cNvSpPr/>
          <p:nvPr/>
        </p:nvSpPr>
        <p:spPr>
          <a:xfrm>
            <a:off x="10038627" y="-28496"/>
            <a:ext cx="8238687" cy="10357183"/>
          </a:xfrm>
          <a:custGeom>
            <a:avLst/>
            <a:gdLst/>
            <a:ahLst/>
            <a:cxnLst/>
            <a:rect l="l" t="t" r="r" b="b"/>
            <a:pathLst>
              <a:path w="7694024" h="10357183">
                <a:moveTo>
                  <a:pt x="0" y="0"/>
                </a:moveTo>
                <a:lnTo>
                  <a:pt x="7694024" y="0"/>
                </a:lnTo>
                <a:lnTo>
                  <a:pt x="7694024" y="10357183"/>
                </a:lnTo>
                <a:lnTo>
                  <a:pt x="0" y="1035718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8896" t="-127" r="-15888"/>
            </a:stretch>
          </a:blipFill>
        </p:spPr>
      </p:sp>
      <p:sp>
        <p:nvSpPr>
          <p:cNvPr id="7" name="Freeform 7"/>
          <p:cNvSpPr/>
          <p:nvPr/>
        </p:nvSpPr>
        <p:spPr>
          <a:xfrm rot="-823402">
            <a:off x="9057018" y="7864479"/>
            <a:ext cx="1148200" cy="1235730"/>
          </a:xfrm>
          <a:custGeom>
            <a:avLst/>
            <a:gdLst/>
            <a:ahLst/>
            <a:cxnLst/>
            <a:rect l="l" t="t" r="r" b="b"/>
            <a:pathLst>
              <a:path w="1148200" h="1235730">
                <a:moveTo>
                  <a:pt x="0" y="0"/>
                </a:moveTo>
                <a:lnTo>
                  <a:pt x="1148199" y="0"/>
                </a:lnTo>
                <a:lnTo>
                  <a:pt x="1148199" y="1235731"/>
                </a:lnTo>
                <a:lnTo>
                  <a:pt x="0" y="12357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600777">
            <a:off x="16318247" y="965635"/>
            <a:ext cx="935729" cy="1090170"/>
          </a:xfrm>
          <a:custGeom>
            <a:avLst/>
            <a:gdLst/>
            <a:ahLst/>
            <a:cxnLst/>
            <a:rect l="l" t="t" r="r" b="b"/>
            <a:pathLst>
              <a:path w="935729" h="1090170">
                <a:moveTo>
                  <a:pt x="0" y="0"/>
                </a:moveTo>
                <a:lnTo>
                  <a:pt x="935729" y="0"/>
                </a:lnTo>
                <a:lnTo>
                  <a:pt x="935729" y="1090170"/>
                </a:lnTo>
                <a:lnTo>
                  <a:pt x="0" y="10901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0"/>
          <p:cNvSpPr/>
          <p:nvPr/>
        </p:nvSpPr>
        <p:spPr>
          <a:xfrm flipH="1">
            <a:off x="-285651" y="7734301"/>
            <a:ext cx="4019450" cy="2673980"/>
          </a:xfrm>
          <a:custGeom>
            <a:avLst/>
            <a:gdLst/>
            <a:ahLst/>
            <a:cxnLst/>
            <a:rect l="l" t="t" r="r" b="b"/>
            <a:pathLst>
              <a:path w="3564463" h="2515917">
                <a:moveTo>
                  <a:pt x="3564463" y="0"/>
                </a:moveTo>
                <a:lnTo>
                  <a:pt x="0" y="0"/>
                </a:lnTo>
                <a:lnTo>
                  <a:pt x="0" y="2515917"/>
                </a:lnTo>
                <a:lnTo>
                  <a:pt x="3564463" y="2515917"/>
                </a:lnTo>
                <a:lnTo>
                  <a:pt x="356446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8" name="Rounded Rectangle 17"/>
          <p:cNvSpPr/>
          <p:nvPr/>
        </p:nvSpPr>
        <p:spPr>
          <a:xfrm>
            <a:off x="5329243" y="861308"/>
            <a:ext cx="8001000" cy="1267543"/>
          </a:xfrm>
          <a:prstGeom prst="roundRect">
            <a:avLst>
              <a:gd name="adj" fmla="val 1825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a:solidFill>
                  <a:srgbClr val="D76F6F"/>
                </a:solidFill>
                <a:latin typeface="Arial" panose="020B0604020202020204" pitchFamily="34" charset="0"/>
                <a:cs typeface="Arial" panose="020B0604020202020204" pitchFamily="34" charset="0"/>
              </a:rPr>
              <a:t>Bài tập </a:t>
            </a:r>
            <a:r>
              <a:rPr lang="en-US" sz="4500" b="1" dirty="0" smtClean="0">
                <a:solidFill>
                  <a:srgbClr val="D76F6F"/>
                </a:solidFill>
                <a:latin typeface="Arial" panose="020B0604020202020204" pitchFamily="34" charset="0"/>
                <a:cs typeface="Arial" panose="020B0604020202020204" pitchFamily="34" charset="0"/>
              </a:rPr>
              <a:t>4</a:t>
            </a:r>
            <a:r>
              <a:rPr lang="vi-VN" sz="4500" b="1" dirty="0" smtClean="0">
                <a:solidFill>
                  <a:srgbClr val="D76F6F"/>
                </a:solidFill>
                <a:latin typeface="Arial" panose="020B0604020202020204" pitchFamily="34" charset="0"/>
                <a:cs typeface="Arial" panose="020B0604020202020204" pitchFamily="34" charset="0"/>
              </a:rPr>
              <a:t> </a:t>
            </a:r>
            <a:r>
              <a:rPr lang="vi-VN" sz="4500" b="1" dirty="0">
                <a:solidFill>
                  <a:srgbClr val="D76F6F"/>
                </a:solidFill>
                <a:latin typeface="Arial" panose="020B0604020202020204" pitchFamily="34" charset="0"/>
                <a:cs typeface="Arial" panose="020B0604020202020204" pitchFamily="34" charset="0"/>
              </a:rPr>
              <a:t>SGK </a:t>
            </a:r>
            <a:r>
              <a:rPr lang="vi-VN" sz="4500" b="1" dirty="0" smtClean="0">
                <a:solidFill>
                  <a:srgbClr val="D76F6F"/>
                </a:solidFill>
                <a:latin typeface="Arial" panose="020B0604020202020204" pitchFamily="34" charset="0"/>
                <a:cs typeface="Arial" panose="020B0604020202020204" pitchFamily="34" charset="0"/>
              </a:rPr>
              <a:t>tr.</a:t>
            </a:r>
            <a:r>
              <a:rPr lang="en-US" sz="4500" b="1" dirty="0" smtClean="0">
                <a:solidFill>
                  <a:srgbClr val="D76F6F"/>
                </a:solidFill>
                <a:latin typeface="Arial" panose="020B0604020202020204" pitchFamily="34" charset="0"/>
                <a:cs typeface="Arial" panose="020B0604020202020204" pitchFamily="34" charset="0"/>
              </a:rPr>
              <a:t>84</a:t>
            </a:r>
            <a:endParaRPr lang="vi-VN" sz="4500" b="1" dirty="0">
              <a:solidFill>
                <a:srgbClr val="D76F6F"/>
              </a:solidFill>
              <a:latin typeface="Arial" panose="020B0604020202020204" pitchFamily="34" charset="0"/>
              <a:cs typeface="Arial" panose="020B0604020202020204" pitchFamily="34" charset="0"/>
            </a:endParaRPr>
          </a:p>
        </p:txBody>
      </p:sp>
      <p:sp>
        <p:nvSpPr>
          <p:cNvPr id="19" name="Rounded Rectangle 18"/>
          <p:cNvSpPr/>
          <p:nvPr/>
        </p:nvSpPr>
        <p:spPr>
          <a:xfrm>
            <a:off x="2128843" y="2312912"/>
            <a:ext cx="14401800" cy="1987240"/>
          </a:xfrm>
          <a:prstGeom prst="roundRect">
            <a:avLst>
              <a:gd name="adj" fmla="val 1204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rgbClr val="C00000"/>
                </a:solidFill>
                <a:cs typeface="Arial" panose="020B0604020202020204" pitchFamily="34" charset="0"/>
              </a:rPr>
              <a:t>Giải nghĩa các thành ngữ có yếu tố Hán Việt sau và đặt câu với mỗi thành ngữ:</a:t>
            </a:r>
            <a:endParaRPr lang="vi-VN" sz="4000" dirty="0">
              <a:solidFill>
                <a:schemeClr val="tx1"/>
              </a:solidFill>
              <a:cs typeface="Arial" panose="020B0604020202020204" pitchFamily="34" charset="0"/>
            </a:endParaRPr>
          </a:p>
        </p:txBody>
      </p:sp>
      <p:sp>
        <p:nvSpPr>
          <p:cNvPr id="20" name="Rounded Rectangle 19"/>
          <p:cNvSpPr/>
          <p:nvPr/>
        </p:nvSpPr>
        <p:spPr>
          <a:xfrm>
            <a:off x="2396917" y="4574032"/>
            <a:ext cx="6329357" cy="3300824"/>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50000"/>
              </a:lnSpc>
            </a:pPr>
            <a:r>
              <a:rPr lang="vi-VN" sz="4000" dirty="0">
                <a:solidFill>
                  <a:schemeClr val="tx1"/>
                </a:solidFill>
                <a:cs typeface="Arial" panose="020B0604020202020204" pitchFamily="34" charset="0"/>
              </a:rPr>
              <a:t>a. vô tiền khoáng hậu</a:t>
            </a:r>
          </a:p>
          <a:p>
            <a:pPr indent="457200" algn="just">
              <a:lnSpc>
                <a:spcPct val="150000"/>
              </a:lnSpc>
            </a:pPr>
            <a:r>
              <a:rPr lang="vi-VN" sz="4000" dirty="0">
                <a:solidFill>
                  <a:schemeClr val="tx1"/>
                </a:solidFill>
                <a:cs typeface="Arial" panose="020B0604020202020204" pitchFamily="34" charset="0"/>
              </a:rPr>
              <a:t>b. dĩ hòa vi quý</a:t>
            </a:r>
          </a:p>
          <a:p>
            <a:pPr indent="457200" algn="just">
              <a:lnSpc>
                <a:spcPct val="150000"/>
              </a:lnSpc>
            </a:pPr>
            <a:r>
              <a:rPr lang="vi-VN" sz="4000" dirty="0">
                <a:solidFill>
                  <a:schemeClr val="tx1"/>
                </a:solidFill>
                <a:cs typeface="Arial" panose="020B0604020202020204" pitchFamily="34" charset="0"/>
              </a:rPr>
              <a:t>c. đồng sàng dị </a:t>
            </a:r>
            <a:r>
              <a:rPr lang="vi-VN" sz="4000" dirty="0" smtClean="0">
                <a:solidFill>
                  <a:schemeClr val="tx1"/>
                </a:solidFill>
                <a:cs typeface="Arial" panose="020B0604020202020204" pitchFamily="34" charset="0"/>
              </a:rPr>
              <a:t>mộng</a:t>
            </a:r>
            <a:endParaRPr lang="vi-VN" sz="4000" dirty="0">
              <a:solidFill>
                <a:schemeClr val="tx1"/>
              </a:solidFill>
              <a:cs typeface="Arial" panose="020B0604020202020204" pitchFamily="34" charset="0"/>
            </a:endParaRPr>
          </a:p>
        </p:txBody>
      </p:sp>
      <p:sp>
        <p:nvSpPr>
          <p:cNvPr id="21" name="Rounded Rectangle 20"/>
          <p:cNvSpPr/>
          <p:nvPr/>
        </p:nvSpPr>
        <p:spPr>
          <a:xfrm>
            <a:off x="10165564" y="4675092"/>
            <a:ext cx="6329357" cy="3300824"/>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50000"/>
              </a:lnSpc>
            </a:pPr>
            <a:r>
              <a:rPr lang="vi-VN" sz="4000" dirty="0" smtClean="0">
                <a:solidFill>
                  <a:schemeClr val="tx1"/>
                </a:solidFill>
                <a:cs typeface="Arial" panose="020B0604020202020204" pitchFamily="34" charset="0"/>
              </a:rPr>
              <a:t>d</a:t>
            </a:r>
            <a:r>
              <a:rPr lang="vi-VN" sz="4000" dirty="0">
                <a:solidFill>
                  <a:schemeClr val="tx1"/>
                </a:solidFill>
                <a:cs typeface="Arial" panose="020B0604020202020204" pitchFamily="34" charset="0"/>
              </a:rPr>
              <a:t>. chúng khẩu đồng từ</a:t>
            </a:r>
          </a:p>
          <a:p>
            <a:pPr indent="457200" algn="just">
              <a:lnSpc>
                <a:spcPct val="150000"/>
              </a:lnSpc>
            </a:pPr>
            <a:r>
              <a:rPr lang="vi-VN" sz="4000" dirty="0">
                <a:solidFill>
                  <a:schemeClr val="tx1"/>
                </a:solidFill>
                <a:cs typeface="Arial" panose="020B0604020202020204" pitchFamily="34" charset="0"/>
              </a:rPr>
              <a:t>e. độc nhất vô nhị</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strVal val="#ppt_x"/>
                                          </p:val>
                                        </p:tav>
                                        <p:tav tm="100000">
                                          <p:val>
                                            <p:strVal val="#ppt_x"/>
                                          </p:val>
                                        </p:tav>
                                      </p:tavLst>
                                    </p:anim>
                                    <p:anim calcmode="lin" valueType="num">
                                      <p:cBhvr>
                                        <p:cTn id="22"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3" name="Freeform 3"/>
          <p:cNvSpPr/>
          <p:nvPr/>
        </p:nvSpPr>
        <p:spPr>
          <a:xfrm>
            <a:off x="0" y="0"/>
            <a:ext cx="1028700" cy="10287000"/>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cap="sq">
            <a:noFill/>
            <a:prstDash val="solid"/>
            <a:miter/>
          </a:ln>
        </p:spPr>
      </p:sp>
      <p:grpSp>
        <p:nvGrpSpPr>
          <p:cNvPr id="5" name="Group 5"/>
          <p:cNvGrpSpPr/>
          <p:nvPr/>
        </p:nvGrpSpPr>
        <p:grpSpPr>
          <a:xfrm>
            <a:off x="17259300" y="0"/>
            <a:ext cx="1028700" cy="10287000"/>
            <a:chOff x="0" y="0"/>
            <a:chExt cx="270933" cy="2709333"/>
          </a:xfrm>
        </p:grpSpPr>
        <p:sp>
          <p:nvSpPr>
            <p:cNvPr id="6" name="Freeform 6"/>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cap="sq">
              <a:noFill/>
              <a:prstDash val="solid"/>
              <a:miter/>
            </a:ln>
          </p:spPr>
        </p:sp>
        <p:sp>
          <p:nvSpPr>
            <p:cNvPr id="7" name="TextBox 7"/>
            <p:cNvSpPr txBox="1"/>
            <p:nvPr/>
          </p:nvSpPr>
          <p:spPr>
            <a:xfrm>
              <a:off x="0" y="-47625"/>
              <a:ext cx="812800" cy="860425"/>
            </a:xfrm>
            <a:prstGeom prst="rect">
              <a:avLst/>
            </a:prstGeom>
          </p:spPr>
          <p:txBody>
            <a:bodyPr lIns="50800" tIns="50800" rIns="50800" bIns="50800" rtlCol="0" anchor="ctr"/>
            <a:lstStyle/>
            <a:p>
              <a:pPr marL="0" lvl="0" indent="0" algn="ctr">
                <a:lnSpc>
                  <a:spcPts val="3473"/>
                </a:lnSpc>
                <a:spcBef>
                  <a:spcPct val="0"/>
                </a:spcBef>
              </a:pPr>
              <a:endParaRPr/>
            </a:p>
          </p:txBody>
        </p:sp>
      </p:grpSp>
      <p:sp>
        <p:nvSpPr>
          <p:cNvPr id="11" name="Freeform 11"/>
          <p:cNvSpPr/>
          <p:nvPr/>
        </p:nvSpPr>
        <p:spPr>
          <a:xfrm rot="5817933">
            <a:off x="15846491" y="8929527"/>
            <a:ext cx="2825617" cy="2300523"/>
          </a:xfrm>
          <a:custGeom>
            <a:avLst/>
            <a:gdLst/>
            <a:ahLst/>
            <a:cxnLst/>
            <a:rect l="l" t="t" r="r" b="b"/>
            <a:pathLst>
              <a:path w="2825617" h="2300523">
                <a:moveTo>
                  <a:pt x="0" y="0"/>
                </a:moveTo>
                <a:lnTo>
                  <a:pt x="2825617" y="0"/>
                </a:lnTo>
                <a:lnTo>
                  <a:pt x="2825617" y="2300524"/>
                </a:lnTo>
                <a:lnTo>
                  <a:pt x="0" y="23005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317765" y="230530"/>
            <a:ext cx="2213892" cy="2115189"/>
          </a:xfrm>
          <a:custGeom>
            <a:avLst/>
            <a:gdLst/>
            <a:ahLst/>
            <a:cxnLst/>
            <a:rect l="l" t="t" r="r" b="b"/>
            <a:pathLst>
              <a:path w="2213892" h="2115189">
                <a:moveTo>
                  <a:pt x="0" y="0"/>
                </a:moveTo>
                <a:lnTo>
                  <a:pt x="2213892" y="0"/>
                </a:lnTo>
                <a:lnTo>
                  <a:pt x="2213892" y="2115189"/>
                </a:lnTo>
                <a:lnTo>
                  <a:pt x="0" y="21151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Pentagon 9"/>
          <p:cNvSpPr/>
          <p:nvPr/>
        </p:nvSpPr>
        <p:spPr>
          <a:xfrm flipH="1">
            <a:off x="12573000" y="221325"/>
            <a:ext cx="5715000" cy="1066800"/>
          </a:xfrm>
          <a:prstGeom prst="homePlat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bg1"/>
                </a:solidFill>
                <a:latin typeface="Arial" panose="020B0604020202020204" pitchFamily="34" charset="0"/>
                <a:cs typeface="Arial" panose="020B0604020202020204" pitchFamily="34" charset="0"/>
              </a:rPr>
              <a:t>Đáp án</a:t>
            </a:r>
            <a:endParaRPr lang="en-US" sz="4500" b="1" dirty="0">
              <a:solidFill>
                <a:schemeClr val="bg1"/>
              </a:solidFill>
              <a:latin typeface="Arial" panose="020B0604020202020204" pitchFamily="34" charset="0"/>
              <a:cs typeface="Arial" panose="020B0604020202020204" pitchFamily="34" charset="0"/>
            </a:endParaRPr>
          </a:p>
        </p:txBody>
      </p:sp>
      <p:sp>
        <p:nvSpPr>
          <p:cNvPr id="13" name="Rounded Rectangle 12"/>
          <p:cNvSpPr/>
          <p:nvPr/>
        </p:nvSpPr>
        <p:spPr>
          <a:xfrm>
            <a:off x="5710136" y="1020123"/>
            <a:ext cx="6329357" cy="1130426"/>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lnSpc>
                <a:spcPct val="150000"/>
              </a:lnSpc>
            </a:pPr>
            <a:r>
              <a:rPr lang="vi-VN" sz="4000" dirty="0">
                <a:solidFill>
                  <a:schemeClr val="tx1"/>
                </a:solidFill>
                <a:cs typeface="Arial" panose="020B0604020202020204" pitchFamily="34" charset="0"/>
              </a:rPr>
              <a:t>a. vô tiền khoáng </a:t>
            </a:r>
            <a:r>
              <a:rPr lang="vi-VN" sz="4000" dirty="0" smtClean="0">
                <a:solidFill>
                  <a:schemeClr val="tx1"/>
                </a:solidFill>
                <a:cs typeface="Arial" panose="020B0604020202020204" pitchFamily="34" charset="0"/>
              </a:rPr>
              <a:t>hậu</a:t>
            </a:r>
            <a:endParaRPr lang="vi-VN" sz="4000" dirty="0">
              <a:solidFill>
                <a:schemeClr val="tx1"/>
              </a:solidFill>
              <a:cs typeface="Arial" panose="020B0604020202020204" pitchFamily="34" charset="0"/>
            </a:endParaRPr>
          </a:p>
        </p:txBody>
      </p:sp>
      <p:sp>
        <p:nvSpPr>
          <p:cNvPr id="14" name="Rounded Rectangle 13"/>
          <p:cNvSpPr/>
          <p:nvPr/>
        </p:nvSpPr>
        <p:spPr>
          <a:xfrm>
            <a:off x="1649474" y="2293837"/>
            <a:ext cx="15336496" cy="2891621"/>
          </a:xfrm>
          <a:prstGeom prst="roundRect">
            <a:avLst>
              <a:gd name="adj" fmla="val 0"/>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b="1" dirty="0">
                <a:solidFill>
                  <a:schemeClr val="tx1"/>
                </a:solidFill>
                <a:cs typeface="Arial" panose="020B0604020202020204" pitchFamily="34" charset="0"/>
              </a:rPr>
              <a:t>Giải thích: </a:t>
            </a:r>
            <a:r>
              <a:rPr lang="vi-VN" sz="4000" dirty="0">
                <a:solidFill>
                  <a:schemeClr val="tx1"/>
                </a:solidFill>
                <a:cs typeface="Arial" panose="020B0604020202020204" pitchFamily="34" charset="0"/>
              </a:rPr>
              <a:t>Điều chưa từng xảy ra trong quá khứ và cũng rất khó xảy ra trong tương lai</a:t>
            </a:r>
            <a:r>
              <a:rPr lang="vi-VN" sz="4000" dirty="0" smtClean="0">
                <a:solidFill>
                  <a:schemeClr val="tx1"/>
                </a:solidFill>
                <a:cs typeface="Arial" panose="020B0604020202020204" pitchFamily="34" charset="0"/>
              </a:rPr>
              <a:t>.</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en-US" sz="4000" b="1" dirty="0">
                <a:solidFill>
                  <a:schemeClr val="tx1"/>
                </a:solidFill>
                <a:latin typeface="Arial" panose="020B0604020202020204" pitchFamily="34" charset="0"/>
                <a:cs typeface="Arial" panose="020B0604020202020204" pitchFamily="34" charset="0"/>
              </a:rPr>
              <a:t>Đặt câu: </a:t>
            </a:r>
            <a:r>
              <a:rPr lang="en-US" sz="4000" dirty="0">
                <a:solidFill>
                  <a:schemeClr val="tx1"/>
                </a:solidFill>
                <a:latin typeface="Arial" panose="020B0604020202020204" pitchFamily="34" charset="0"/>
                <a:cs typeface="Arial" panose="020B0604020202020204" pitchFamily="34" charset="0"/>
              </a:rPr>
              <a:t>Thành tích của anh ấy là vô tiền khoáng hậu.</a:t>
            </a:r>
          </a:p>
        </p:txBody>
      </p:sp>
      <p:sp>
        <p:nvSpPr>
          <p:cNvPr id="15" name="Right Arrow 14"/>
          <p:cNvSpPr/>
          <p:nvPr/>
        </p:nvSpPr>
        <p:spPr>
          <a:xfrm>
            <a:off x="392174" y="2520447"/>
            <a:ext cx="990600" cy="1219200"/>
          </a:xfrm>
          <a:prstGeom prst="rightArrow">
            <a:avLst/>
          </a:prstGeom>
          <a:solidFill>
            <a:srgbClr val="D76F6F"/>
          </a:solidFill>
          <a:ln>
            <a:solidFill>
              <a:srgbClr val="D7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9" name="Straight Connector 8"/>
          <p:cNvCxnSpPr/>
          <p:nvPr/>
        </p:nvCxnSpPr>
        <p:spPr>
          <a:xfrm flipV="1">
            <a:off x="0" y="5306697"/>
            <a:ext cx="18288000" cy="20266"/>
          </a:xfrm>
          <a:prstGeom prst="line">
            <a:avLst/>
          </a:prstGeom>
          <a:ln w="57150">
            <a:solidFill>
              <a:srgbClr val="D76F6F"/>
            </a:solidFill>
            <a:prstDash val="dash"/>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673032" y="5714137"/>
            <a:ext cx="6329357" cy="1234678"/>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lnSpc>
                <a:spcPct val="150000"/>
              </a:lnSpc>
            </a:pPr>
            <a:r>
              <a:rPr lang="en-US" sz="4000" dirty="0" smtClean="0">
                <a:solidFill>
                  <a:schemeClr val="tx1"/>
                </a:solidFill>
                <a:cs typeface="Arial" panose="020B0604020202020204" pitchFamily="34" charset="0"/>
              </a:rPr>
              <a:t>b</a:t>
            </a:r>
            <a:r>
              <a:rPr lang="vi-VN" sz="4000" dirty="0">
                <a:solidFill>
                  <a:schemeClr val="tx1"/>
                </a:solidFill>
                <a:cs typeface="Arial" panose="020B0604020202020204" pitchFamily="34" charset="0"/>
              </a:rPr>
              <a:t>. dĩ hòa vi quý</a:t>
            </a:r>
          </a:p>
        </p:txBody>
      </p:sp>
      <p:sp>
        <p:nvSpPr>
          <p:cNvPr id="18" name="Right Arrow 17"/>
          <p:cNvSpPr/>
          <p:nvPr/>
        </p:nvSpPr>
        <p:spPr>
          <a:xfrm>
            <a:off x="392174" y="7547559"/>
            <a:ext cx="990600" cy="1219200"/>
          </a:xfrm>
          <a:prstGeom prst="rightArrow">
            <a:avLst/>
          </a:prstGeom>
          <a:solidFill>
            <a:srgbClr val="D76F6F"/>
          </a:solidFill>
          <a:ln>
            <a:solidFill>
              <a:srgbClr val="D7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ounded Rectangle 18"/>
          <p:cNvSpPr/>
          <p:nvPr/>
        </p:nvSpPr>
        <p:spPr>
          <a:xfrm>
            <a:off x="1922804" y="7092103"/>
            <a:ext cx="14982422" cy="2891621"/>
          </a:xfrm>
          <a:prstGeom prst="roundRect">
            <a:avLst>
              <a:gd name="adj" fmla="val 0"/>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b="1" dirty="0">
                <a:solidFill>
                  <a:schemeClr val="tx1"/>
                </a:solidFill>
                <a:cs typeface="Arial" panose="020B0604020202020204" pitchFamily="34" charset="0"/>
              </a:rPr>
              <a:t>Giải thích: </a:t>
            </a:r>
            <a:r>
              <a:rPr lang="vi-VN" sz="4000" dirty="0">
                <a:solidFill>
                  <a:schemeClr val="tx1"/>
                </a:solidFill>
                <a:cs typeface="Arial" panose="020B0604020202020204" pitchFamily="34" charset="0"/>
              </a:rPr>
              <a:t>Lấy sự hài hoà, hoà khí là mục đích cao nhất.</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en-US" sz="4000" b="1" dirty="0">
                <a:solidFill>
                  <a:schemeClr val="tx1"/>
                </a:solidFill>
                <a:latin typeface="Arial" panose="020B0604020202020204" pitchFamily="34" charset="0"/>
                <a:cs typeface="Arial" panose="020B0604020202020204" pitchFamily="34" charset="0"/>
              </a:rPr>
              <a:t>Đặt câu: </a:t>
            </a:r>
            <a:r>
              <a:rPr lang="vi-VN" sz="4000" dirty="0">
                <a:solidFill>
                  <a:schemeClr val="tx1"/>
                </a:solidFill>
                <a:cs typeface="Arial" panose="020B0604020202020204" pitchFamily="34" charset="0"/>
              </a:rPr>
              <a:t>Anh em với nhau thì không nên tranh chấp như vậy, dĩ hoà vi quý là hơn</a:t>
            </a:r>
            <a:r>
              <a:rPr lang="en-US" sz="4000"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cxnSp>
        <p:nvCxnSpPr>
          <p:cNvPr id="21" name="Straight Connector 20"/>
          <p:cNvCxnSpPr/>
          <p:nvPr/>
        </p:nvCxnSpPr>
        <p:spPr>
          <a:xfrm>
            <a:off x="10210800" y="4991100"/>
            <a:ext cx="4343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31657" y="9791700"/>
            <a:ext cx="287854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5" dur="500"/>
                                        <p:tgtEl>
                                          <p:spTgt spid="14">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46" dur="500"/>
                                        <p:tgtEl>
                                          <p:spTgt spid="1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51" dur="500"/>
                                        <p:tgtEl>
                                          <p:spTgt spid="19">
                                            <p:txEl>
                                              <p:pRg st="1" end="1"/>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uiExpand="1" build="p"/>
      <p:bldP spid="15" grpId="0" animBg="1"/>
      <p:bldP spid="17" grpId="0" animBg="1"/>
      <p:bldP spid="18" grpId="0" animBg="1"/>
      <p:bldP spid="1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3" name="Freeform 3"/>
          <p:cNvSpPr/>
          <p:nvPr/>
        </p:nvSpPr>
        <p:spPr>
          <a:xfrm>
            <a:off x="0" y="0"/>
            <a:ext cx="1028700" cy="10287000"/>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cap="sq">
            <a:noFill/>
            <a:prstDash val="solid"/>
            <a:miter/>
          </a:ln>
        </p:spPr>
      </p:sp>
      <p:sp>
        <p:nvSpPr>
          <p:cNvPr id="6" name="Freeform 6"/>
          <p:cNvSpPr/>
          <p:nvPr/>
        </p:nvSpPr>
        <p:spPr>
          <a:xfrm>
            <a:off x="17259300" y="0"/>
            <a:ext cx="1028700" cy="10287000"/>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cap="sq">
            <a:noFill/>
            <a:prstDash val="solid"/>
            <a:miter/>
          </a:ln>
        </p:spPr>
      </p:sp>
      <p:sp>
        <p:nvSpPr>
          <p:cNvPr id="13" name="Rounded Rectangle 12"/>
          <p:cNvSpPr/>
          <p:nvPr/>
        </p:nvSpPr>
        <p:spPr>
          <a:xfrm>
            <a:off x="5791200" y="548365"/>
            <a:ext cx="6329357" cy="1130426"/>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lnSpc>
                <a:spcPct val="150000"/>
              </a:lnSpc>
            </a:pPr>
            <a:r>
              <a:rPr lang="en-US" sz="4000" dirty="0" smtClean="0">
                <a:solidFill>
                  <a:schemeClr val="tx1"/>
                </a:solidFill>
                <a:latin typeface="Arial" panose="020B0604020202020204" pitchFamily="34" charset="0"/>
                <a:cs typeface="Arial" panose="020B0604020202020204" pitchFamily="34" charset="0"/>
              </a:rPr>
              <a:t>c</a:t>
            </a:r>
            <a:r>
              <a:rPr lang="vi-VN" sz="4000" dirty="0">
                <a:solidFill>
                  <a:schemeClr val="tx1"/>
                </a:solidFill>
                <a:latin typeface="Arial" panose="020B0604020202020204" pitchFamily="34" charset="0"/>
                <a:cs typeface="Arial" panose="020B0604020202020204" pitchFamily="34" charset="0"/>
              </a:rPr>
              <a:t>. đồng sàng dị mộng</a:t>
            </a:r>
          </a:p>
        </p:txBody>
      </p:sp>
      <p:sp>
        <p:nvSpPr>
          <p:cNvPr id="14" name="Rounded Rectangle 13"/>
          <p:cNvSpPr/>
          <p:nvPr/>
        </p:nvSpPr>
        <p:spPr>
          <a:xfrm>
            <a:off x="1180313" y="2017850"/>
            <a:ext cx="16054272" cy="5050577"/>
          </a:xfrm>
          <a:prstGeom prst="roundRect">
            <a:avLst>
              <a:gd name="adj" fmla="val 0"/>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b="1" dirty="0">
                <a:solidFill>
                  <a:schemeClr val="tx1"/>
                </a:solidFill>
                <a:latin typeface="Arial" panose="020B0604020202020204" pitchFamily="34" charset="0"/>
                <a:cs typeface="Arial" panose="020B0604020202020204" pitchFamily="34" charset="0"/>
              </a:rPr>
              <a:t>Giải thích: </a:t>
            </a:r>
            <a:r>
              <a:rPr lang="vi-VN" sz="4000" dirty="0">
                <a:solidFill>
                  <a:schemeClr val="tx1"/>
                </a:solidFill>
                <a:latin typeface="Arial" panose="020B0604020202020204" pitchFamily="34" charset="0"/>
                <a:cs typeface="Arial" panose="020B0604020202020204" pitchFamily="34" charset="0"/>
              </a:rPr>
              <a:t>Ngủ cùng giường nhưng mơ những giấc mơ khác nhau (cùng sống với nhau nhưng tâm tư tình cảm không giống nhau hoặc làm việc chung nhưng không cùng chí hướng).</a:t>
            </a:r>
            <a:endParaRPr lang="en-US" sz="4000" dirty="0" smtClean="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1" dirty="0">
                <a:solidFill>
                  <a:schemeClr val="tx1"/>
                </a:solidFill>
                <a:latin typeface="Arial" panose="020B0604020202020204" pitchFamily="34" charset="0"/>
                <a:cs typeface="Arial" panose="020B0604020202020204" pitchFamily="34" charset="0"/>
              </a:rPr>
              <a:t>Đặt câu: </a:t>
            </a:r>
            <a:r>
              <a:rPr lang="vi-VN" sz="4000" dirty="0">
                <a:solidFill>
                  <a:schemeClr val="tx1"/>
                </a:solidFill>
                <a:latin typeface="Arial" panose="020B0604020202020204" pitchFamily="34" charset="0"/>
                <a:cs typeface="Arial" panose="020B0604020202020204" pitchFamily="34" charset="0"/>
              </a:rPr>
              <a:t>Tôi và anh chỉ là đồng sàng dị mộng mà thôi, không thể hợp tác trong công việc này được</a:t>
            </a:r>
            <a:r>
              <a:rPr lang="en-US" sz="4000"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15" name="Right Arrow 14"/>
          <p:cNvSpPr/>
          <p:nvPr/>
        </p:nvSpPr>
        <p:spPr>
          <a:xfrm>
            <a:off x="189713" y="3162300"/>
            <a:ext cx="990600" cy="1219200"/>
          </a:xfrm>
          <a:prstGeom prst="rightArrow">
            <a:avLst/>
          </a:prstGeom>
          <a:solidFill>
            <a:srgbClr val="D76F6F"/>
          </a:solidFill>
          <a:ln>
            <a:solidFill>
              <a:srgbClr val="D7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1127889" y="6286500"/>
            <a:ext cx="4533896" cy="3802805"/>
          </a:xfrm>
          <a:prstGeom prst="rect">
            <a:avLst/>
          </a:prstGeom>
          <a:ln>
            <a:noFill/>
          </a:ln>
          <a:effectLst>
            <a:outerShdw blurRad="292100" dist="139700" dir="2700000" algn="tl" rotWithShape="0">
              <a:srgbClr val="333333">
                <a:alpha val="65000"/>
              </a:srgbClr>
            </a:outerShdw>
          </a:effectLst>
        </p:spPr>
      </p:pic>
      <p:cxnSp>
        <p:nvCxnSpPr>
          <p:cNvPr id="20" name="Straight Connector 19"/>
          <p:cNvCxnSpPr/>
          <p:nvPr/>
        </p:nvCxnSpPr>
        <p:spPr>
          <a:xfrm>
            <a:off x="8229600" y="5829300"/>
            <a:ext cx="4343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Freeform 5"/>
          <p:cNvSpPr/>
          <p:nvPr/>
        </p:nvSpPr>
        <p:spPr>
          <a:xfrm>
            <a:off x="514350" y="7886700"/>
            <a:ext cx="3143250" cy="2202605"/>
          </a:xfrm>
          <a:custGeom>
            <a:avLst/>
            <a:gdLst/>
            <a:ahLst/>
            <a:cxnLst/>
            <a:rect l="l" t="t" r="r" b="b"/>
            <a:pathLst>
              <a:path w="2515256" h="1824609">
                <a:moveTo>
                  <a:pt x="0" y="0"/>
                </a:moveTo>
                <a:lnTo>
                  <a:pt x="2515256" y="0"/>
                </a:lnTo>
                <a:lnTo>
                  <a:pt x="2515256" y="1824608"/>
                </a:lnTo>
                <a:lnTo>
                  <a:pt x="0" y="18246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2" name="Freeform 8"/>
          <p:cNvSpPr/>
          <p:nvPr/>
        </p:nvSpPr>
        <p:spPr>
          <a:xfrm flipH="1">
            <a:off x="15478283" y="504257"/>
            <a:ext cx="1404774" cy="1218641"/>
          </a:xfrm>
          <a:custGeom>
            <a:avLst/>
            <a:gdLst/>
            <a:ahLst/>
            <a:cxnLst/>
            <a:rect l="l" t="t" r="r" b="b"/>
            <a:pathLst>
              <a:path w="1404774" h="1218641">
                <a:moveTo>
                  <a:pt x="1404774" y="0"/>
                </a:moveTo>
                <a:lnTo>
                  <a:pt x="0" y="0"/>
                </a:lnTo>
                <a:lnTo>
                  <a:pt x="0" y="1218641"/>
                </a:lnTo>
                <a:lnTo>
                  <a:pt x="1404774" y="1218641"/>
                </a:lnTo>
                <a:lnTo>
                  <a:pt x="1404774" y="0"/>
                </a:lnTo>
                <a:close/>
              </a:path>
            </a:pathLst>
          </a:custGeom>
          <a:blipFill>
            <a:blip r:embed="rId5">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39628042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5" dur="500"/>
                                        <p:tgtEl>
                                          <p:spTgt spid="14">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uiExpand="1" build="p"/>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3" name="Freeform 3"/>
          <p:cNvSpPr/>
          <p:nvPr/>
        </p:nvSpPr>
        <p:spPr>
          <a:xfrm>
            <a:off x="0" y="0"/>
            <a:ext cx="1028700" cy="10287000"/>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cap="sq">
            <a:noFill/>
            <a:prstDash val="solid"/>
            <a:miter/>
          </a:ln>
        </p:spPr>
      </p:sp>
      <p:sp>
        <p:nvSpPr>
          <p:cNvPr id="6" name="Freeform 6"/>
          <p:cNvSpPr/>
          <p:nvPr/>
        </p:nvSpPr>
        <p:spPr>
          <a:xfrm>
            <a:off x="17259300" y="0"/>
            <a:ext cx="1028700" cy="10287000"/>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cap="sq">
            <a:noFill/>
            <a:prstDash val="solid"/>
            <a:miter/>
          </a:ln>
        </p:spPr>
      </p:sp>
      <p:sp>
        <p:nvSpPr>
          <p:cNvPr id="13" name="Rounded Rectangle 12"/>
          <p:cNvSpPr/>
          <p:nvPr/>
        </p:nvSpPr>
        <p:spPr>
          <a:xfrm>
            <a:off x="5673032" y="887424"/>
            <a:ext cx="6329357" cy="1130426"/>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lnSpc>
                <a:spcPct val="150000"/>
              </a:lnSpc>
            </a:pPr>
            <a:r>
              <a:rPr lang="en-US" sz="4000" dirty="0" smtClean="0">
                <a:solidFill>
                  <a:schemeClr val="tx1"/>
                </a:solidFill>
                <a:latin typeface="Arial" panose="020B0604020202020204" pitchFamily="34" charset="0"/>
                <a:cs typeface="Arial" panose="020B0604020202020204" pitchFamily="34" charset="0"/>
              </a:rPr>
              <a:t>d</a:t>
            </a:r>
            <a:r>
              <a:rPr lang="vi-VN" sz="4000" dirty="0">
                <a:solidFill>
                  <a:schemeClr val="tx1"/>
                </a:solidFill>
                <a:latin typeface="Arial" panose="020B0604020202020204" pitchFamily="34" charset="0"/>
                <a:cs typeface="Arial" panose="020B0604020202020204" pitchFamily="34" charset="0"/>
              </a:rPr>
              <a:t>. chúng khẩu đồng từ</a:t>
            </a:r>
          </a:p>
        </p:txBody>
      </p:sp>
      <p:sp>
        <p:nvSpPr>
          <p:cNvPr id="14" name="Rounded Rectangle 13"/>
          <p:cNvSpPr/>
          <p:nvPr/>
        </p:nvSpPr>
        <p:spPr>
          <a:xfrm>
            <a:off x="2341808" y="2036536"/>
            <a:ext cx="13552422" cy="2891621"/>
          </a:xfrm>
          <a:prstGeom prst="roundRect">
            <a:avLst>
              <a:gd name="adj" fmla="val 0"/>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b="1" dirty="0">
                <a:solidFill>
                  <a:schemeClr val="tx1"/>
                </a:solidFill>
                <a:latin typeface="Arial" panose="020B0604020202020204" pitchFamily="34" charset="0"/>
                <a:cs typeface="Arial" panose="020B0604020202020204" pitchFamily="34" charset="0"/>
              </a:rPr>
              <a:t>Giải thích: </a:t>
            </a:r>
            <a:r>
              <a:rPr lang="vi-VN" sz="4000" dirty="0">
                <a:solidFill>
                  <a:schemeClr val="tx1"/>
                </a:solidFill>
                <a:latin typeface="Arial" panose="020B0604020202020204" pitchFamily="34" charset="0"/>
                <a:cs typeface="Arial" panose="020B0604020202020204" pitchFamily="34" charset="0"/>
              </a:rPr>
              <a:t>Nhiều người cùng nói một ý giống nhau</a:t>
            </a:r>
            <a:r>
              <a:rPr lang="vi-VN" sz="4000" dirty="0" smtClean="0">
                <a:solidFill>
                  <a:schemeClr val="tx1"/>
                </a:solidFill>
                <a:latin typeface="Arial" panose="020B0604020202020204" pitchFamily="34" charset="0"/>
                <a:cs typeface="Arial" panose="020B0604020202020204" pitchFamily="34" charset="0"/>
              </a:rPr>
              <a:t>.</a:t>
            </a:r>
            <a:endParaRPr lang="en-US" sz="4000" dirty="0" smtClean="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1" dirty="0" smtClean="0">
                <a:solidFill>
                  <a:schemeClr val="tx1"/>
                </a:solidFill>
                <a:latin typeface="Arial" panose="020B0604020202020204" pitchFamily="34" charset="0"/>
                <a:cs typeface="Arial" panose="020B0604020202020204" pitchFamily="34" charset="0"/>
              </a:rPr>
              <a:t>Đặt </a:t>
            </a:r>
            <a:r>
              <a:rPr lang="en-US" sz="4000" b="1" dirty="0">
                <a:solidFill>
                  <a:schemeClr val="tx1"/>
                </a:solidFill>
                <a:latin typeface="Arial" panose="020B0604020202020204" pitchFamily="34" charset="0"/>
                <a:cs typeface="Arial" panose="020B0604020202020204" pitchFamily="34" charset="0"/>
              </a:rPr>
              <a:t>câu: </a:t>
            </a:r>
            <a:r>
              <a:rPr lang="vi-VN" sz="4000" dirty="0">
                <a:solidFill>
                  <a:schemeClr val="tx1"/>
                </a:solidFill>
                <a:latin typeface="Arial" panose="020B0604020202020204" pitchFamily="34" charset="0"/>
                <a:cs typeface="Arial" panose="020B0604020202020204" pitchFamily="34" charset="0"/>
              </a:rPr>
              <a:t>Bọn nó chúng khẩu đồng từ như vậy, ai mà cãi lại được</a:t>
            </a:r>
            <a:r>
              <a:rPr lang="en-US" sz="4000"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15" name="Right Arrow 14"/>
          <p:cNvSpPr/>
          <p:nvPr/>
        </p:nvSpPr>
        <p:spPr>
          <a:xfrm>
            <a:off x="485152" y="2159088"/>
            <a:ext cx="990600" cy="1219200"/>
          </a:xfrm>
          <a:prstGeom prst="rightArrow">
            <a:avLst/>
          </a:prstGeom>
          <a:solidFill>
            <a:srgbClr val="D76F6F"/>
          </a:solidFill>
          <a:ln>
            <a:solidFill>
              <a:srgbClr val="D7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9" name="Straight Connector 8"/>
          <p:cNvCxnSpPr/>
          <p:nvPr/>
        </p:nvCxnSpPr>
        <p:spPr>
          <a:xfrm flipV="1">
            <a:off x="-25981" y="5131007"/>
            <a:ext cx="18288000" cy="20266"/>
          </a:xfrm>
          <a:prstGeom prst="line">
            <a:avLst/>
          </a:prstGeom>
          <a:ln w="57150">
            <a:solidFill>
              <a:srgbClr val="D76F6F"/>
            </a:solidFill>
            <a:prstDash val="dash"/>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673032" y="5644003"/>
            <a:ext cx="6329357" cy="1234678"/>
          </a:xfrm>
          <a:prstGeom prst="roundRect">
            <a:avLst>
              <a:gd name="adj" fmla="val 12043"/>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lnSpc>
                <a:spcPct val="150000"/>
              </a:lnSpc>
            </a:pPr>
            <a:r>
              <a:rPr lang="en-US" sz="4000" dirty="0" smtClean="0">
                <a:solidFill>
                  <a:schemeClr val="tx1"/>
                </a:solidFill>
                <a:latin typeface="Arial" panose="020B0604020202020204" pitchFamily="34" charset="0"/>
                <a:cs typeface="Arial" panose="020B0604020202020204" pitchFamily="34" charset="0"/>
              </a:rPr>
              <a:t>e</a:t>
            </a:r>
            <a:r>
              <a:rPr lang="vi-VN" sz="4000" dirty="0">
                <a:solidFill>
                  <a:schemeClr val="tx1"/>
                </a:solidFill>
                <a:latin typeface="Arial" panose="020B0604020202020204" pitchFamily="34" charset="0"/>
                <a:cs typeface="Arial" panose="020B0604020202020204" pitchFamily="34" charset="0"/>
              </a:rPr>
              <a:t>. độc nhất vô nhị</a:t>
            </a:r>
          </a:p>
        </p:txBody>
      </p:sp>
      <p:sp>
        <p:nvSpPr>
          <p:cNvPr id="18" name="Right Arrow 17"/>
          <p:cNvSpPr/>
          <p:nvPr/>
        </p:nvSpPr>
        <p:spPr>
          <a:xfrm>
            <a:off x="438663" y="7247108"/>
            <a:ext cx="990600" cy="1219200"/>
          </a:xfrm>
          <a:prstGeom prst="rightArrow">
            <a:avLst/>
          </a:prstGeom>
          <a:solidFill>
            <a:srgbClr val="D76F6F"/>
          </a:solidFill>
          <a:ln>
            <a:solidFill>
              <a:srgbClr val="D7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ounded Rectangle 18"/>
          <p:cNvSpPr/>
          <p:nvPr/>
        </p:nvSpPr>
        <p:spPr>
          <a:xfrm>
            <a:off x="1475752" y="7145519"/>
            <a:ext cx="15690570" cy="1982117"/>
          </a:xfrm>
          <a:prstGeom prst="roundRect">
            <a:avLst>
              <a:gd name="adj" fmla="val 0"/>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b="1" dirty="0">
                <a:solidFill>
                  <a:schemeClr val="tx1"/>
                </a:solidFill>
                <a:latin typeface="Arial" panose="020B0604020202020204" pitchFamily="34" charset="0"/>
                <a:cs typeface="Arial" panose="020B0604020202020204" pitchFamily="34" charset="0"/>
              </a:rPr>
              <a:t>Giải thích: </a:t>
            </a:r>
            <a:r>
              <a:rPr lang="vi-VN" sz="4000" dirty="0">
                <a:solidFill>
                  <a:schemeClr val="tx1"/>
                </a:solidFill>
                <a:latin typeface="Arial" panose="020B0604020202020204" pitchFamily="34" charset="0"/>
                <a:cs typeface="Arial" panose="020B0604020202020204" pitchFamily="34" charset="0"/>
              </a:rPr>
              <a:t>Thứ độc đáo, chỉ có một mà không có hai.</a:t>
            </a:r>
            <a:endParaRPr lang="en-US" sz="4000" dirty="0" smtClean="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1" dirty="0">
                <a:solidFill>
                  <a:schemeClr val="tx1"/>
                </a:solidFill>
                <a:latin typeface="Arial" panose="020B0604020202020204" pitchFamily="34" charset="0"/>
                <a:cs typeface="Arial" panose="020B0604020202020204" pitchFamily="34" charset="0"/>
              </a:rPr>
              <a:t>Đặt câu: </a:t>
            </a:r>
            <a:r>
              <a:rPr lang="vi-VN" sz="4000" dirty="0">
                <a:solidFill>
                  <a:schemeClr val="tx1"/>
                </a:solidFill>
                <a:latin typeface="Arial" panose="020B0604020202020204" pitchFamily="34" charset="0"/>
                <a:cs typeface="Arial" panose="020B0604020202020204" pitchFamily="34" charset="0"/>
              </a:rPr>
              <a:t>Món quà cô ấy làm tặng cha là món quà độc nhất vô nhị</a:t>
            </a:r>
            <a:r>
              <a:rPr lang="en-US" sz="4000"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cxnSp>
        <p:nvCxnSpPr>
          <p:cNvPr id="21" name="Straight Connector 20"/>
          <p:cNvCxnSpPr/>
          <p:nvPr/>
        </p:nvCxnSpPr>
        <p:spPr>
          <a:xfrm flipV="1">
            <a:off x="6934200" y="3820939"/>
            <a:ext cx="4585468" cy="2716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452625" y="8953500"/>
            <a:ext cx="3522268" cy="1870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Freeform 6"/>
          <p:cNvSpPr/>
          <p:nvPr/>
        </p:nvSpPr>
        <p:spPr>
          <a:xfrm>
            <a:off x="16149700" y="191835"/>
            <a:ext cx="1981200" cy="1941904"/>
          </a:xfrm>
          <a:custGeom>
            <a:avLst/>
            <a:gdLst/>
            <a:ahLst/>
            <a:cxnLst/>
            <a:rect l="l" t="t" r="r" b="b"/>
            <a:pathLst>
              <a:path w="1192324" h="1179904">
                <a:moveTo>
                  <a:pt x="0" y="0"/>
                </a:moveTo>
                <a:lnTo>
                  <a:pt x="1192324" y="0"/>
                </a:lnTo>
                <a:lnTo>
                  <a:pt x="1192324" y="1179904"/>
                </a:lnTo>
                <a:lnTo>
                  <a:pt x="0" y="1179904"/>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1551959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0" dur="500"/>
                                        <p:tgtEl>
                                          <p:spTgt spid="14">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46" dur="500"/>
                                        <p:tgtEl>
                                          <p:spTgt spid="19">
                                            <p:txEl>
                                              <p:pRg st="1" end="1"/>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uiExpand="1" build="p"/>
      <p:bldP spid="15" grpId="0" animBg="1"/>
      <p:bldP spid="17" grpId="0" animBg="1"/>
      <p:bldP spid="18" grpId="0" animBg="1"/>
      <p:bldP spid="1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5" name="Freeform 5"/>
          <p:cNvSpPr/>
          <p:nvPr/>
        </p:nvSpPr>
        <p:spPr>
          <a:xfrm>
            <a:off x="152400" y="8265311"/>
            <a:ext cx="2515256" cy="1824609"/>
          </a:xfrm>
          <a:custGeom>
            <a:avLst/>
            <a:gdLst/>
            <a:ahLst/>
            <a:cxnLst/>
            <a:rect l="l" t="t" r="r" b="b"/>
            <a:pathLst>
              <a:path w="2515256" h="1824609">
                <a:moveTo>
                  <a:pt x="0" y="0"/>
                </a:moveTo>
                <a:lnTo>
                  <a:pt x="2515256" y="0"/>
                </a:lnTo>
                <a:lnTo>
                  <a:pt x="2515256" y="1824608"/>
                </a:lnTo>
                <a:lnTo>
                  <a:pt x="0" y="18246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rot="-1690702">
            <a:off x="16312787" y="8186815"/>
            <a:ext cx="1698398" cy="1981602"/>
          </a:xfrm>
          <a:custGeom>
            <a:avLst/>
            <a:gdLst/>
            <a:ahLst/>
            <a:cxnLst/>
            <a:rect l="l" t="t" r="r" b="b"/>
            <a:pathLst>
              <a:path w="1698398" h="1981602">
                <a:moveTo>
                  <a:pt x="0" y="0"/>
                </a:moveTo>
                <a:lnTo>
                  <a:pt x="1698398" y="0"/>
                </a:lnTo>
                <a:lnTo>
                  <a:pt x="1698398" y="1981602"/>
                </a:lnTo>
                <a:lnTo>
                  <a:pt x="0" y="1981602"/>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10" name="Freeform 10"/>
          <p:cNvSpPr/>
          <p:nvPr/>
        </p:nvSpPr>
        <p:spPr>
          <a:xfrm flipH="1">
            <a:off x="1554910" y="876300"/>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TextBox 9"/>
          <p:cNvSpPr txBox="1"/>
          <p:nvPr/>
        </p:nvSpPr>
        <p:spPr>
          <a:xfrm>
            <a:off x="4235847" y="1847430"/>
            <a:ext cx="10438184" cy="1335237"/>
          </a:xfrm>
          <a:prstGeom prst="rect">
            <a:avLst/>
          </a:prstGeom>
          <a:noFill/>
          <a:ln w="38100">
            <a:noFill/>
          </a:ln>
        </p:spPr>
        <p:txBody>
          <a:bodyPr wrap="square" lIns="0" tIns="0" rIns="0" bIns="0" rtlCol="0" anchor="t">
            <a:spAutoFit/>
          </a:bodyPr>
          <a:lstStyle/>
          <a:p>
            <a:pPr algn="ctr">
              <a:lnSpc>
                <a:spcPct val="150000"/>
              </a:lnSpc>
            </a:pPr>
            <a:r>
              <a:rPr lang="vi-VN" sz="6600" b="1" dirty="0" smtClean="0">
                <a:solidFill>
                  <a:srgbClr val="D76F6F"/>
                </a:solidFill>
                <a:latin typeface="Arial"/>
              </a:rPr>
              <a:t>HƯỚNG DẪN VỀ NHÀ</a:t>
            </a:r>
            <a:endParaRPr lang="en-US" sz="6600" b="1" dirty="0">
              <a:solidFill>
                <a:srgbClr val="D76F6F"/>
              </a:solidFill>
              <a:latin typeface="Arial"/>
            </a:endParaRPr>
          </a:p>
        </p:txBody>
      </p:sp>
      <p:sp>
        <p:nvSpPr>
          <p:cNvPr id="11" name="Rounded Rectangle 10"/>
          <p:cNvSpPr/>
          <p:nvPr/>
        </p:nvSpPr>
        <p:spPr>
          <a:xfrm>
            <a:off x="1066801" y="4152900"/>
            <a:ext cx="7772399" cy="3618093"/>
          </a:xfrm>
          <a:prstGeom prst="roundRect">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Ôn tập </a:t>
            </a:r>
            <a:r>
              <a:rPr lang="vi-VN" sz="4000" b="1" dirty="0" smtClean="0">
                <a:solidFill>
                  <a:schemeClr val="tx1"/>
                </a:solidFill>
                <a:latin typeface="Arial" panose="020B0604020202020204" pitchFamily="34" charset="0"/>
                <a:cs typeface="Arial" panose="020B0604020202020204" pitchFamily="34" charset="0"/>
              </a:rPr>
              <a:t>Thực hành tiếng Việt:</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Nghĩa của một số từ, thành ngữ Hán Việt</a:t>
            </a:r>
            <a:endParaRPr lang="en-US" sz="40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9234862" y="4152900"/>
            <a:ext cx="7300538" cy="3621484"/>
          </a:xfrm>
          <a:prstGeom prst="roundRect">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tx1"/>
                </a:solidFill>
                <a:latin typeface="Arial" panose="020B0604020202020204" pitchFamily="34" charset="0"/>
                <a:cs typeface="Arial" panose="020B0604020202020204" pitchFamily="34" charset="0"/>
              </a:rPr>
              <a:t>Soạn </a:t>
            </a:r>
            <a:r>
              <a:rPr lang="en-US" sz="4000" b="1" dirty="0" smtClean="0">
                <a:solidFill>
                  <a:schemeClr val="tx1"/>
                </a:solidFill>
                <a:latin typeface="Arial" panose="020B0604020202020204" pitchFamily="34" charset="0"/>
                <a:cs typeface="Arial" panose="020B0604020202020204" pitchFamily="34" charset="0"/>
              </a:rPr>
              <a:t>Văn bản</a:t>
            </a:r>
            <a:r>
              <a:rPr lang="vi-VN" sz="4000" b="1" dirty="0" smtClean="0">
                <a:solidFill>
                  <a:schemeClr val="tx1"/>
                </a:solidFill>
                <a:latin typeface="Arial" panose="020B0604020202020204" pitchFamily="34" charset="0"/>
                <a:cs typeface="Arial" panose="020B0604020202020204" pitchFamily="34" charset="0"/>
              </a:rPr>
              <a:t>:</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 Lai Tân </a:t>
            </a:r>
            <a:r>
              <a:rPr lang="vi-VN" sz="4000" dirty="0"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Arial" panose="020B0604020202020204" pitchFamily="34" charset="0"/>
                <a:cs typeface="Arial" panose="020B0604020202020204" pitchFamily="34" charset="0"/>
              </a:rPr>
              <a:t>Hồ Chí Minh</a:t>
            </a:r>
            <a:endParaRPr lang="en-US" sz="40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2480" y="0"/>
            <a:ext cx="8548119" cy="10370373"/>
          </a:xfrm>
          <a:custGeom>
            <a:avLst/>
            <a:gdLst/>
            <a:ahLst/>
            <a:cxnLst/>
            <a:rect l="l" t="t" r="r" b="b"/>
            <a:pathLst>
              <a:path w="7500814" h="10370373">
                <a:moveTo>
                  <a:pt x="0" y="0"/>
                </a:moveTo>
                <a:lnTo>
                  <a:pt x="7500814" y="0"/>
                </a:lnTo>
                <a:lnTo>
                  <a:pt x="7500814" y="10370373"/>
                </a:lnTo>
                <a:lnTo>
                  <a:pt x="0" y="1037037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r="-38256"/>
            </a:stretch>
          </a:blipFill>
        </p:spPr>
      </p:sp>
      <p:sp>
        <p:nvSpPr>
          <p:cNvPr id="5" name="Freeform 2"/>
          <p:cNvSpPr/>
          <p:nvPr/>
        </p:nvSpPr>
        <p:spPr>
          <a:xfrm>
            <a:off x="8610599" y="0"/>
            <a:ext cx="9677401" cy="10370373"/>
          </a:xfrm>
          <a:custGeom>
            <a:avLst/>
            <a:gdLst/>
            <a:ahLst/>
            <a:cxnLst/>
            <a:rect l="l" t="t" r="r" b="b"/>
            <a:pathLst>
              <a:path w="7500814" h="10370373">
                <a:moveTo>
                  <a:pt x="0" y="0"/>
                </a:moveTo>
                <a:lnTo>
                  <a:pt x="7500814" y="0"/>
                </a:lnTo>
                <a:lnTo>
                  <a:pt x="7500814" y="10370373"/>
                </a:lnTo>
                <a:lnTo>
                  <a:pt x="0" y="1037037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r="-38256"/>
            </a:stretch>
          </a:blipFill>
        </p:spPr>
      </p:sp>
      <p:sp>
        <p:nvSpPr>
          <p:cNvPr id="6" name="Freeform 8"/>
          <p:cNvSpPr/>
          <p:nvPr/>
        </p:nvSpPr>
        <p:spPr>
          <a:xfrm flipH="1">
            <a:off x="1752600" y="1485900"/>
            <a:ext cx="1404774" cy="1218641"/>
          </a:xfrm>
          <a:custGeom>
            <a:avLst/>
            <a:gdLst/>
            <a:ahLst/>
            <a:cxnLst/>
            <a:rect l="l" t="t" r="r" b="b"/>
            <a:pathLst>
              <a:path w="1404774" h="1218641">
                <a:moveTo>
                  <a:pt x="1404774" y="0"/>
                </a:moveTo>
                <a:lnTo>
                  <a:pt x="0" y="0"/>
                </a:lnTo>
                <a:lnTo>
                  <a:pt x="0" y="1218641"/>
                </a:lnTo>
                <a:lnTo>
                  <a:pt x="1404774" y="1218641"/>
                </a:lnTo>
                <a:lnTo>
                  <a:pt x="1404774"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7" name="TextBox 6"/>
          <p:cNvSpPr txBox="1"/>
          <p:nvPr/>
        </p:nvSpPr>
        <p:spPr>
          <a:xfrm>
            <a:off x="417293" y="3292360"/>
            <a:ext cx="17678400" cy="3557512"/>
          </a:xfrm>
          <a:prstGeom prst="rect">
            <a:avLst/>
          </a:prstGeom>
          <a:noFill/>
        </p:spPr>
        <p:txBody>
          <a:bodyPr wrap="square" rtlCol="0">
            <a:spAutoFit/>
          </a:bodyPr>
          <a:lstStyle/>
          <a:p>
            <a:pPr algn="ctr">
              <a:lnSpc>
                <a:spcPct val="150000"/>
              </a:lnSpc>
            </a:pPr>
            <a:r>
              <a:rPr lang="vi-VN" sz="8000" b="1" dirty="0" smtClean="0">
                <a:solidFill>
                  <a:srgbClr val="D76F6F"/>
                </a:solidFill>
                <a:cs typeface="Arial" panose="020B0604020202020204" pitchFamily="34" charset="0"/>
              </a:rPr>
              <a:t>CẢM ƠN CÁC EM ĐÃ LẮNG NGHE, HẸN GẶP LẠI!</a:t>
            </a:r>
            <a:endParaRPr lang="en-US" sz="8000" b="1" dirty="0">
              <a:solidFill>
                <a:srgbClr val="D76F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119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131" y="-41687"/>
            <a:ext cx="9666269" cy="10370373"/>
          </a:xfrm>
          <a:custGeom>
            <a:avLst/>
            <a:gdLst/>
            <a:ahLst/>
            <a:cxnLst/>
            <a:rect l="l" t="t" r="r" b="b"/>
            <a:pathLst>
              <a:path w="7494549" h="10370373">
                <a:moveTo>
                  <a:pt x="0" y="0"/>
                </a:moveTo>
                <a:lnTo>
                  <a:pt x="7494550" y="0"/>
                </a:lnTo>
                <a:lnTo>
                  <a:pt x="7494550" y="10370374"/>
                </a:lnTo>
                <a:lnTo>
                  <a:pt x="0" y="10370374"/>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6706" r="-21665"/>
            </a:stretch>
          </a:blipFill>
        </p:spPr>
      </p:sp>
      <p:sp>
        <p:nvSpPr>
          <p:cNvPr id="3" name="Freeform 3"/>
          <p:cNvSpPr/>
          <p:nvPr/>
        </p:nvSpPr>
        <p:spPr>
          <a:xfrm flipH="1">
            <a:off x="9753771" y="-20843"/>
            <a:ext cx="8554495" cy="10370373"/>
          </a:xfrm>
          <a:custGeom>
            <a:avLst/>
            <a:gdLst/>
            <a:ahLst/>
            <a:cxnLst/>
            <a:rect l="l" t="t" r="r" b="b"/>
            <a:pathLst>
              <a:path w="7494549" h="10370373">
                <a:moveTo>
                  <a:pt x="7494549" y="0"/>
                </a:moveTo>
                <a:lnTo>
                  <a:pt x="0" y="0"/>
                </a:lnTo>
                <a:lnTo>
                  <a:pt x="0" y="10370373"/>
                </a:lnTo>
                <a:lnTo>
                  <a:pt x="7494549" y="10370373"/>
                </a:lnTo>
                <a:lnTo>
                  <a:pt x="7494549" y="0"/>
                </a:lnTo>
                <a:close/>
              </a:path>
            </a:pathLst>
          </a:custGeom>
          <a:blipFill>
            <a:blip r:embed="rId2">
              <a:alphaModFix amt="30000"/>
              <a:extLst>
                <a:ext uri="{96DAC541-7B7A-43D3-8B79-37D633B846F1}">
                  <asvg:svgBlip xmlns:asvg="http://schemas.microsoft.com/office/drawing/2016/SVG/main" xmlns="" r:embed="rId3"/>
                </a:ext>
              </a:extLst>
            </a:blip>
            <a:stretch>
              <a:fillRect l="-16706" r="-21665"/>
            </a:stretch>
          </a:blipFill>
        </p:spPr>
      </p:sp>
      <p:sp>
        <p:nvSpPr>
          <p:cNvPr id="4" name="Freeform 7"/>
          <p:cNvSpPr/>
          <p:nvPr/>
        </p:nvSpPr>
        <p:spPr>
          <a:xfrm>
            <a:off x="0" y="0"/>
            <a:ext cx="1028700" cy="10328687"/>
          </a:xfrm>
          <a:custGeom>
            <a:avLst/>
            <a:gdLst/>
            <a:ahLst/>
            <a:cxnLst/>
            <a:rect l="l" t="t" r="r" b="b"/>
            <a:pathLst>
              <a:path w="270933" h="2720313">
                <a:moveTo>
                  <a:pt x="0" y="0"/>
                </a:moveTo>
                <a:lnTo>
                  <a:pt x="270933" y="0"/>
                </a:lnTo>
                <a:lnTo>
                  <a:pt x="270933" y="2720313"/>
                </a:lnTo>
                <a:lnTo>
                  <a:pt x="0" y="2720313"/>
                </a:lnTo>
                <a:close/>
              </a:path>
            </a:pathLst>
          </a:custGeom>
          <a:solidFill>
            <a:srgbClr val="F1C6CD"/>
          </a:solidFill>
        </p:spPr>
      </p:sp>
      <p:sp>
        <p:nvSpPr>
          <p:cNvPr id="5" name="Freeform 7"/>
          <p:cNvSpPr/>
          <p:nvPr/>
        </p:nvSpPr>
        <p:spPr>
          <a:xfrm>
            <a:off x="17279566" y="-41687"/>
            <a:ext cx="1028700" cy="10328687"/>
          </a:xfrm>
          <a:custGeom>
            <a:avLst/>
            <a:gdLst/>
            <a:ahLst/>
            <a:cxnLst/>
            <a:rect l="l" t="t" r="r" b="b"/>
            <a:pathLst>
              <a:path w="270933" h="2720313">
                <a:moveTo>
                  <a:pt x="0" y="0"/>
                </a:moveTo>
                <a:lnTo>
                  <a:pt x="270933" y="0"/>
                </a:lnTo>
                <a:lnTo>
                  <a:pt x="270933" y="2720313"/>
                </a:lnTo>
                <a:lnTo>
                  <a:pt x="0" y="2720313"/>
                </a:lnTo>
                <a:close/>
              </a:path>
            </a:pathLst>
          </a:custGeom>
          <a:solidFill>
            <a:srgbClr val="F1C6CD"/>
          </a:solidFill>
        </p:spPr>
      </p:sp>
      <p:sp>
        <p:nvSpPr>
          <p:cNvPr id="6" name="Pentagon 5"/>
          <p:cNvSpPr/>
          <p:nvPr/>
        </p:nvSpPr>
        <p:spPr>
          <a:xfrm>
            <a:off x="6610435" y="0"/>
            <a:ext cx="4838529" cy="1066800"/>
          </a:xfrm>
          <a:prstGeom prst="homePlate">
            <a:avLst>
              <a:gd name="adj" fmla="val 0"/>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bg1"/>
                </a:solidFill>
                <a:latin typeface="Arial" panose="020B0604020202020204" pitchFamily="34" charset="0"/>
                <a:cs typeface="Arial" panose="020B0604020202020204" pitchFamily="34" charset="0"/>
              </a:rPr>
              <a:t>Đáp án</a:t>
            </a:r>
            <a:endParaRPr lang="en-US" sz="4500" b="1"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685800" y="8307306"/>
            <a:ext cx="7238999" cy="1636794"/>
          </a:xfrm>
          <a:prstGeom prst="roundRect">
            <a:avLst>
              <a:gd name="adj" fmla="val 7647"/>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700" dirty="0">
                <a:solidFill>
                  <a:schemeClr val="tx1"/>
                </a:solidFill>
                <a:cs typeface="Arial" panose="020B0604020202020204" pitchFamily="34" charset="0"/>
              </a:rPr>
              <a:t>5. Nhất tự vi sư, bán tự vi sư</a:t>
            </a:r>
          </a:p>
        </p:txBody>
      </p:sp>
      <p:sp>
        <p:nvSpPr>
          <p:cNvPr id="8" name="Rounded Rectangle 7"/>
          <p:cNvSpPr/>
          <p:nvPr/>
        </p:nvSpPr>
        <p:spPr>
          <a:xfrm>
            <a:off x="10134600" y="8307306"/>
            <a:ext cx="7467599" cy="1636794"/>
          </a:xfrm>
          <a:prstGeom prst="roundRect">
            <a:avLst>
              <a:gd name="adj" fmla="val 7647"/>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700" dirty="0">
                <a:solidFill>
                  <a:schemeClr val="tx1"/>
                </a:solidFill>
                <a:cs typeface="Arial" panose="020B0604020202020204" pitchFamily="34" charset="0"/>
              </a:rPr>
              <a:t>e. Tinh thông một nghề, sẽ được hưởng vinh quang.</a:t>
            </a:r>
          </a:p>
        </p:txBody>
      </p:sp>
      <p:sp>
        <p:nvSpPr>
          <p:cNvPr id="9" name="Rounded Rectangle 8"/>
          <p:cNvSpPr/>
          <p:nvPr/>
        </p:nvSpPr>
        <p:spPr>
          <a:xfrm>
            <a:off x="685800" y="6491479"/>
            <a:ext cx="7239000" cy="1599389"/>
          </a:xfrm>
          <a:prstGeom prst="roundRect">
            <a:avLst>
              <a:gd name="adj" fmla="val 7647"/>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700" dirty="0">
                <a:solidFill>
                  <a:schemeClr val="tx1"/>
                </a:solidFill>
                <a:cs typeface="Arial" panose="020B0604020202020204" pitchFamily="34" charset="0"/>
              </a:rPr>
              <a:t>4. Nhất nghệ tinh, nhất thân vinh</a:t>
            </a:r>
          </a:p>
        </p:txBody>
      </p:sp>
      <p:sp>
        <p:nvSpPr>
          <p:cNvPr id="10" name="Rounded Rectangle 9"/>
          <p:cNvSpPr/>
          <p:nvPr/>
        </p:nvSpPr>
        <p:spPr>
          <a:xfrm>
            <a:off x="10111902" y="6491478"/>
            <a:ext cx="7467599" cy="1599391"/>
          </a:xfrm>
          <a:prstGeom prst="roundRect">
            <a:avLst>
              <a:gd name="adj" fmla="val 7647"/>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700" dirty="0">
                <a:solidFill>
                  <a:schemeClr val="tx1"/>
                </a:solidFill>
                <a:cs typeface="Arial" panose="020B0604020202020204" pitchFamily="34" charset="0"/>
              </a:rPr>
              <a:t>d. Tai họa không chỉ đến một lần, phúc thì không đến lần thứ hai.</a:t>
            </a:r>
          </a:p>
        </p:txBody>
      </p:sp>
      <p:sp>
        <p:nvSpPr>
          <p:cNvPr id="11" name="Rounded Rectangle 10"/>
          <p:cNvSpPr/>
          <p:nvPr/>
        </p:nvSpPr>
        <p:spPr>
          <a:xfrm>
            <a:off x="685800" y="5004071"/>
            <a:ext cx="7238999" cy="1270970"/>
          </a:xfrm>
          <a:prstGeom prst="roundRect">
            <a:avLst>
              <a:gd name="adj" fmla="val 7647"/>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700" dirty="0">
                <a:solidFill>
                  <a:schemeClr val="tx1"/>
                </a:solidFill>
                <a:cs typeface="Arial" panose="020B0604020202020204" pitchFamily="34" charset="0"/>
              </a:rPr>
              <a:t>3. Ngưu tầm ngưu, mã tầm mã</a:t>
            </a:r>
          </a:p>
        </p:txBody>
      </p:sp>
      <p:sp>
        <p:nvSpPr>
          <p:cNvPr id="12" name="Rounded Rectangle 11"/>
          <p:cNvSpPr/>
          <p:nvPr/>
        </p:nvSpPr>
        <p:spPr>
          <a:xfrm>
            <a:off x="10111901" y="5004071"/>
            <a:ext cx="7467600" cy="1270970"/>
          </a:xfrm>
          <a:prstGeom prst="roundRect">
            <a:avLst>
              <a:gd name="adj" fmla="val 7647"/>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700" dirty="0">
                <a:solidFill>
                  <a:schemeClr val="tx1"/>
                </a:solidFill>
                <a:cs typeface="Arial" panose="020B0604020202020204" pitchFamily="34" charset="0"/>
              </a:rPr>
              <a:t>c. Trâu tìm trâu, ngựa tìm ngựa.</a:t>
            </a:r>
          </a:p>
        </p:txBody>
      </p:sp>
      <p:sp>
        <p:nvSpPr>
          <p:cNvPr id="13" name="Rounded Rectangle 12"/>
          <p:cNvSpPr/>
          <p:nvPr/>
        </p:nvSpPr>
        <p:spPr>
          <a:xfrm>
            <a:off x="685800" y="3202832"/>
            <a:ext cx="7239000" cy="1626143"/>
          </a:xfrm>
          <a:prstGeom prst="roundRect">
            <a:avLst>
              <a:gd name="adj" fmla="val 7647"/>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700" dirty="0">
                <a:solidFill>
                  <a:schemeClr val="tx1"/>
                </a:solidFill>
                <a:cs typeface="Arial" panose="020B0604020202020204" pitchFamily="34" charset="0"/>
              </a:rPr>
              <a:t>2. Họa vô đơn chí, phúc bất trùng lai</a:t>
            </a:r>
          </a:p>
        </p:txBody>
      </p:sp>
      <p:sp>
        <p:nvSpPr>
          <p:cNvPr id="14" name="Rounded Rectangle 13"/>
          <p:cNvSpPr/>
          <p:nvPr/>
        </p:nvSpPr>
        <p:spPr>
          <a:xfrm>
            <a:off x="10111903" y="3202831"/>
            <a:ext cx="7467598" cy="1626143"/>
          </a:xfrm>
          <a:prstGeom prst="roundRect">
            <a:avLst>
              <a:gd name="adj" fmla="val 7647"/>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700" dirty="0">
                <a:solidFill>
                  <a:schemeClr val="tx1"/>
                </a:solidFill>
                <a:cs typeface="Arial" panose="020B0604020202020204" pitchFamily="34" charset="0"/>
              </a:rPr>
              <a:t>b. Tôn kính thầy, coi trọng đạo lí.</a:t>
            </a:r>
          </a:p>
        </p:txBody>
      </p:sp>
      <p:sp>
        <p:nvSpPr>
          <p:cNvPr id="15" name="Rounded Rectangle 14"/>
          <p:cNvSpPr/>
          <p:nvPr/>
        </p:nvSpPr>
        <p:spPr>
          <a:xfrm>
            <a:off x="685800" y="1348090"/>
            <a:ext cx="7212115" cy="1679643"/>
          </a:xfrm>
          <a:prstGeom prst="roundRect">
            <a:avLst>
              <a:gd name="adj" fmla="val 7647"/>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700" dirty="0">
                <a:solidFill>
                  <a:schemeClr val="tx1"/>
                </a:solidFill>
                <a:cs typeface="Arial" panose="020B0604020202020204" pitchFamily="34" charset="0"/>
              </a:rPr>
              <a:t>1. Tôn sư trọng đạo</a:t>
            </a:r>
          </a:p>
        </p:txBody>
      </p:sp>
      <p:sp>
        <p:nvSpPr>
          <p:cNvPr id="16" name="Rounded Rectangle 15"/>
          <p:cNvSpPr/>
          <p:nvPr/>
        </p:nvSpPr>
        <p:spPr>
          <a:xfrm>
            <a:off x="10111902" y="1351334"/>
            <a:ext cx="7467599" cy="1676400"/>
          </a:xfrm>
          <a:prstGeom prst="roundRect">
            <a:avLst>
              <a:gd name="adj" fmla="val 7647"/>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700" dirty="0">
                <a:solidFill>
                  <a:schemeClr val="tx1"/>
                </a:solidFill>
                <a:cs typeface="Arial" panose="020B0604020202020204" pitchFamily="34" charset="0"/>
              </a:rPr>
              <a:t>a. Dạy một chữ cũng làm thầy, dạy nửa chữ cũng làm thầy.</a:t>
            </a:r>
          </a:p>
        </p:txBody>
      </p:sp>
      <p:cxnSp>
        <p:nvCxnSpPr>
          <p:cNvPr id="18" name="Straight Arrow Connector 17"/>
          <p:cNvCxnSpPr>
            <a:stCxn id="15" idx="3"/>
            <a:endCxn id="14" idx="1"/>
          </p:cNvCxnSpPr>
          <p:nvPr/>
        </p:nvCxnSpPr>
        <p:spPr>
          <a:xfrm>
            <a:off x="7897915" y="2187912"/>
            <a:ext cx="2213988" cy="1827991"/>
          </a:xfrm>
          <a:prstGeom prst="straightConnector1">
            <a:avLst/>
          </a:prstGeom>
          <a:ln w="38100">
            <a:solidFill>
              <a:srgbClr val="D76F6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3"/>
            <a:endCxn id="10" idx="1"/>
          </p:cNvCxnSpPr>
          <p:nvPr/>
        </p:nvCxnSpPr>
        <p:spPr>
          <a:xfrm>
            <a:off x="7924800" y="4015904"/>
            <a:ext cx="2187102" cy="3275270"/>
          </a:xfrm>
          <a:prstGeom prst="straightConnector1">
            <a:avLst/>
          </a:prstGeom>
          <a:ln w="38100">
            <a:solidFill>
              <a:srgbClr val="D76F6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3"/>
            <a:endCxn id="12" idx="1"/>
          </p:cNvCxnSpPr>
          <p:nvPr/>
        </p:nvCxnSpPr>
        <p:spPr>
          <a:xfrm>
            <a:off x="7924799" y="5639556"/>
            <a:ext cx="2187102" cy="0"/>
          </a:xfrm>
          <a:prstGeom prst="straightConnector1">
            <a:avLst/>
          </a:prstGeom>
          <a:ln w="38100">
            <a:solidFill>
              <a:srgbClr val="D76F6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a:endCxn id="16" idx="1"/>
          </p:cNvCxnSpPr>
          <p:nvPr/>
        </p:nvCxnSpPr>
        <p:spPr>
          <a:xfrm flipV="1">
            <a:off x="7924799" y="2189534"/>
            <a:ext cx="2187103" cy="6936169"/>
          </a:xfrm>
          <a:prstGeom prst="straightConnector1">
            <a:avLst/>
          </a:prstGeom>
          <a:ln w="38100">
            <a:solidFill>
              <a:srgbClr val="D76F6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3"/>
            <a:endCxn id="8" idx="1"/>
          </p:cNvCxnSpPr>
          <p:nvPr/>
        </p:nvCxnSpPr>
        <p:spPr>
          <a:xfrm>
            <a:off x="7924800" y="7291174"/>
            <a:ext cx="2209800" cy="1834529"/>
          </a:xfrm>
          <a:prstGeom prst="straightConnector1">
            <a:avLst/>
          </a:prstGeom>
          <a:ln w="38100">
            <a:solidFill>
              <a:srgbClr val="D76F6F"/>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9581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2"/>
          <p:cNvSpPr/>
          <p:nvPr/>
        </p:nvSpPr>
        <p:spPr>
          <a:xfrm>
            <a:off x="9104890" y="0"/>
            <a:ext cx="9159985" cy="10189607"/>
          </a:xfrm>
          <a:custGeom>
            <a:avLst/>
            <a:gdLst/>
            <a:ahLst/>
            <a:cxnLst/>
            <a:rect l="l" t="t" r="r" b="b"/>
            <a:pathLst>
              <a:path w="8080663" h="8046423">
                <a:moveTo>
                  <a:pt x="0" y="0"/>
                </a:moveTo>
                <a:lnTo>
                  <a:pt x="8080663" y="0"/>
                </a:lnTo>
                <a:lnTo>
                  <a:pt x="8080663" y="8046423"/>
                </a:lnTo>
                <a:lnTo>
                  <a:pt x="0" y="8046423"/>
                </a:lnTo>
                <a:lnTo>
                  <a:pt x="0" y="0"/>
                </a:lnTo>
                <a:close/>
              </a:path>
            </a:pathLst>
          </a:custGeom>
          <a:blipFill>
            <a:blip r:embed="rId2">
              <a:alphaModFix amt="70000"/>
              <a:extLst>
                <a:ext uri="{96DAC541-7B7A-43D3-8B79-37D633B846F1}">
                  <asvg:svgBlip xmlns:asvg="http://schemas.microsoft.com/office/drawing/2016/SVG/main" xmlns="" r:embed="rId3"/>
                </a:ext>
              </a:extLst>
            </a:blip>
            <a:stretch>
              <a:fillRect l="-12923" t="-12815" r="-15463" b="-16118"/>
            </a:stretch>
          </a:blipFill>
        </p:spPr>
      </p:sp>
      <p:sp>
        <p:nvSpPr>
          <p:cNvPr id="3" name="Freeform 3"/>
          <p:cNvSpPr/>
          <p:nvPr/>
        </p:nvSpPr>
        <p:spPr>
          <a:xfrm flipH="1">
            <a:off x="52728" y="0"/>
            <a:ext cx="9052161" cy="10211758"/>
          </a:xfrm>
          <a:custGeom>
            <a:avLst/>
            <a:gdLst/>
            <a:ahLst/>
            <a:cxnLst/>
            <a:rect l="l" t="t" r="r" b="b"/>
            <a:pathLst>
              <a:path w="8069865" h="8035671">
                <a:moveTo>
                  <a:pt x="8069865" y="0"/>
                </a:moveTo>
                <a:lnTo>
                  <a:pt x="0" y="0"/>
                </a:lnTo>
                <a:lnTo>
                  <a:pt x="0" y="8035671"/>
                </a:lnTo>
                <a:lnTo>
                  <a:pt x="8069865" y="8035671"/>
                </a:lnTo>
                <a:lnTo>
                  <a:pt x="8069865" y="0"/>
                </a:lnTo>
                <a:close/>
              </a:path>
            </a:pathLst>
          </a:custGeom>
          <a:blipFill>
            <a:blip r:embed="rId2">
              <a:alphaModFix amt="70000"/>
              <a:extLst>
                <a:ext uri="{96DAC541-7B7A-43D3-8B79-37D633B846F1}">
                  <asvg:svgBlip xmlns:asvg="http://schemas.microsoft.com/office/drawing/2016/SVG/main" xmlns="" r:embed="rId3"/>
                </a:ext>
              </a:extLst>
            </a:blip>
            <a:stretch>
              <a:fillRect l="-12923" t="-12815" r="-15463" b="-16118"/>
            </a:stretch>
          </a:blipFill>
        </p:spPr>
      </p:sp>
      <p:grpSp>
        <p:nvGrpSpPr>
          <p:cNvPr id="4" name="Group 3"/>
          <p:cNvGrpSpPr/>
          <p:nvPr/>
        </p:nvGrpSpPr>
        <p:grpSpPr>
          <a:xfrm>
            <a:off x="-10545" y="-16067"/>
            <a:ext cx="18287996" cy="2276475"/>
            <a:chOff x="-10545" y="-16067"/>
            <a:chExt cx="18287996" cy="2276475"/>
          </a:xfrm>
        </p:grpSpPr>
        <p:sp>
          <p:nvSpPr>
            <p:cNvPr id="6" name="Freeform 6"/>
            <p:cNvSpPr/>
            <p:nvPr/>
          </p:nvSpPr>
          <p:spPr>
            <a:xfrm>
              <a:off x="-10545" y="-16067"/>
              <a:ext cx="18287996" cy="2276475"/>
            </a:xfrm>
            <a:custGeom>
              <a:avLst/>
              <a:gdLst/>
              <a:ahLst/>
              <a:cxnLst/>
              <a:rect l="l" t="t" r="r" b="b"/>
              <a:pathLst>
                <a:path w="4816592" h="599565">
                  <a:moveTo>
                    <a:pt x="0" y="0"/>
                  </a:moveTo>
                  <a:lnTo>
                    <a:pt x="4816592" y="0"/>
                  </a:lnTo>
                  <a:lnTo>
                    <a:pt x="4816592" y="599565"/>
                  </a:lnTo>
                  <a:lnTo>
                    <a:pt x="0" y="599565"/>
                  </a:lnTo>
                  <a:close/>
                </a:path>
              </a:pathLst>
            </a:custGeom>
            <a:solidFill>
              <a:srgbClr val="E19292"/>
            </a:solidFill>
            <a:ln>
              <a:solidFill>
                <a:srgbClr val="E19292"/>
              </a:solidFill>
            </a:ln>
          </p:spPr>
        </p:sp>
        <p:sp>
          <p:nvSpPr>
            <p:cNvPr id="13" name="TextBox 12"/>
            <p:cNvSpPr txBox="1"/>
            <p:nvPr/>
          </p:nvSpPr>
          <p:spPr>
            <a:xfrm>
              <a:off x="481721" y="537395"/>
              <a:ext cx="17303464" cy="1169551"/>
            </a:xfrm>
            <a:prstGeom prst="rect">
              <a:avLst/>
            </a:prstGeom>
            <a:noFill/>
          </p:spPr>
          <p:txBody>
            <a:bodyPr wrap="square" rtlCol="0">
              <a:spAutoFit/>
            </a:bodyPr>
            <a:lstStyle/>
            <a:p>
              <a:pPr algn="ctr"/>
              <a:r>
                <a:rPr lang="en-US" sz="7000" b="1" dirty="0" smtClean="0">
                  <a:solidFill>
                    <a:schemeClr val="bg1"/>
                  </a:solidFill>
                  <a:latin typeface="Arial" panose="020B0604020202020204" pitchFamily="34" charset="0"/>
                  <a:cs typeface="Arial" panose="020B0604020202020204" pitchFamily="34" charset="0"/>
                </a:rPr>
                <a:t>Bài 4: Tiếng cười trào phúng trong thơ</a:t>
              </a:r>
              <a:endParaRPr lang="en-US" sz="7000" b="1" dirty="0">
                <a:solidFill>
                  <a:schemeClr val="bg1"/>
                </a:solidFill>
                <a:latin typeface="Arial" panose="020B0604020202020204" pitchFamily="34" charset="0"/>
                <a:cs typeface="Arial" panose="020B0604020202020204" pitchFamily="34" charset="0"/>
              </a:endParaRPr>
            </a:p>
          </p:txBody>
        </p:sp>
      </p:grpSp>
      <p:sp>
        <p:nvSpPr>
          <p:cNvPr id="14" name="TextBox 13"/>
          <p:cNvSpPr txBox="1"/>
          <p:nvPr/>
        </p:nvSpPr>
        <p:spPr>
          <a:xfrm>
            <a:off x="-33670" y="2710637"/>
            <a:ext cx="18298545" cy="7478970"/>
          </a:xfrm>
          <a:prstGeom prst="rect">
            <a:avLst/>
          </a:prstGeom>
          <a:noFill/>
        </p:spPr>
        <p:txBody>
          <a:bodyPr wrap="square" rtlCol="0">
            <a:spAutoFit/>
          </a:bodyPr>
          <a:lstStyle/>
          <a:p>
            <a:pPr algn="ctr">
              <a:lnSpc>
                <a:spcPct val="150000"/>
              </a:lnSpc>
            </a:pPr>
            <a:r>
              <a:rPr lang="vi-VN" sz="9000" b="1" dirty="0" smtClean="0">
                <a:solidFill>
                  <a:srgbClr val="4B44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 hành tiếng Việt</a:t>
            </a:r>
            <a:endParaRPr lang="en-US" sz="9000" b="1" dirty="0" smtClean="0">
              <a:solidFill>
                <a:srgbClr val="4B44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pPr>
            <a:r>
              <a:rPr lang="en-US" sz="11500" b="1" dirty="0" smtClean="0">
                <a:solidFill>
                  <a:srgbClr val="E1929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NGHĨA CỦA MỘT SỐ TỪ, THÀNH NGỮ HÁN VIỆT</a:t>
            </a:r>
            <a:endParaRPr lang="en-US" sz="11500" b="1" dirty="0">
              <a:solidFill>
                <a:srgbClr val="E1929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Freeform 11"/>
          <p:cNvSpPr/>
          <p:nvPr/>
        </p:nvSpPr>
        <p:spPr>
          <a:xfrm>
            <a:off x="14249400" y="2386860"/>
            <a:ext cx="1348384" cy="1366351"/>
          </a:xfrm>
          <a:custGeom>
            <a:avLst/>
            <a:gdLst/>
            <a:ahLst/>
            <a:cxnLst/>
            <a:rect l="l" t="t" r="r" b="b"/>
            <a:pathLst>
              <a:path w="1723217" h="1667213">
                <a:moveTo>
                  <a:pt x="0" y="0"/>
                </a:moveTo>
                <a:lnTo>
                  <a:pt x="1723217" y="0"/>
                </a:lnTo>
                <a:lnTo>
                  <a:pt x="1723217" y="1667212"/>
                </a:lnTo>
                <a:lnTo>
                  <a:pt x="0" y="1667212"/>
                </a:lnTo>
                <a:lnTo>
                  <a:pt x="0" y="0"/>
                </a:lnTo>
                <a:close/>
              </a:path>
            </a:pathLst>
          </a:custGeom>
          <a:blipFill>
            <a:blip r:embed="rId4">
              <a:extLst>
                <a:ext uri="{96DAC541-7B7A-43D3-8B79-37D633B846F1}">
                  <asvg:svgBlip xmlns:asvg="http://schemas.microsoft.com/office/drawing/2016/SVG/main" xmlns="" r:embed="rId13"/>
                </a:ext>
              </a:extLst>
            </a:blip>
            <a:stretch>
              <a:fillRect/>
            </a:stretch>
          </a:blipFill>
        </p:spPr>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3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style.rotation</p:attrName>
                                        </p:attrNameLst>
                                      </p:cBhvr>
                                      <p:tavLst>
                                        <p:tav tm="0">
                                          <p:val>
                                            <p:fltVal val="90"/>
                                          </p:val>
                                        </p:tav>
                                        <p:tav tm="100000">
                                          <p:val>
                                            <p:fltVal val="0"/>
                                          </p:val>
                                        </p:tav>
                                      </p:tavLst>
                                    </p:anim>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4"/>
          <p:cNvSpPr/>
          <p:nvPr/>
        </p:nvSpPr>
        <p:spPr>
          <a:xfrm>
            <a:off x="14706600" y="8115300"/>
            <a:ext cx="3103598" cy="2171700"/>
          </a:xfrm>
          <a:custGeom>
            <a:avLst/>
            <a:gdLst/>
            <a:ahLst/>
            <a:cxnLst/>
            <a:rect l="l" t="t" r="r" b="b"/>
            <a:pathLst>
              <a:path w="2798798" h="1908272">
                <a:moveTo>
                  <a:pt x="0" y="0"/>
                </a:moveTo>
                <a:lnTo>
                  <a:pt x="2798799" y="0"/>
                </a:lnTo>
                <a:lnTo>
                  <a:pt x="2798799" y="1908271"/>
                </a:lnTo>
                <a:lnTo>
                  <a:pt x="0" y="1908271"/>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9"/>
          <p:cNvSpPr/>
          <p:nvPr/>
        </p:nvSpPr>
        <p:spPr>
          <a:xfrm rot="275448" flipH="1">
            <a:off x="214294" y="376776"/>
            <a:ext cx="2856384" cy="2639775"/>
          </a:xfrm>
          <a:custGeom>
            <a:avLst/>
            <a:gdLst/>
            <a:ahLst/>
            <a:cxnLst/>
            <a:rect l="l" t="t" r="r" b="b"/>
            <a:pathLst>
              <a:path w="2856384" h="2639775">
                <a:moveTo>
                  <a:pt x="2856383" y="0"/>
                </a:moveTo>
                <a:lnTo>
                  <a:pt x="0" y="0"/>
                </a:lnTo>
                <a:lnTo>
                  <a:pt x="0" y="2639774"/>
                </a:lnTo>
                <a:lnTo>
                  <a:pt x="2856383" y="2639774"/>
                </a:lnTo>
                <a:lnTo>
                  <a:pt x="2856383" y="0"/>
                </a:lnTo>
                <a:close/>
              </a:path>
            </a:pathLst>
          </a:custGeom>
          <a:blipFill>
            <a:blip r:embed="rId6">
              <a:extLst>
                <a:ext uri="{96DAC541-7B7A-43D3-8B79-37D633B846F1}">
                  <asvg:svgBlip xmlns:asvg="http://schemas.microsoft.com/office/drawing/2016/SVG/main" xmlns="" r:embed="rId9"/>
                </a:ext>
              </a:extLst>
            </a:blip>
            <a:stretch>
              <a:fillRect/>
            </a:stretch>
          </a:blipFill>
        </p:spPr>
      </p:sp>
      <p:grpSp>
        <p:nvGrpSpPr>
          <p:cNvPr id="4" name="Group 3"/>
          <p:cNvGrpSpPr/>
          <p:nvPr/>
        </p:nvGrpSpPr>
        <p:grpSpPr>
          <a:xfrm>
            <a:off x="1600200" y="3818773"/>
            <a:ext cx="7350250" cy="4361064"/>
            <a:chOff x="2315970" y="3818773"/>
            <a:chExt cx="6634480" cy="4361064"/>
          </a:xfrm>
        </p:grpSpPr>
        <p:sp>
          <p:nvSpPr>
            <p:cNvPr id="5" name="Rounded Rectangle 4"/>
            <p:cNvSpPr/>
            <p:nvPr/>
          </p:nvSpPr>
          <p:spPr>
            <a:xfrm>
              <a:off x="2321050" y="3818773"/>
              <a:ext cx="6629400" cy="1255914"/>
            </a:xfrm>
            <a:prstGeom prst="roundRect">
              <a:avLst>
                <a:gd name="adj" fmla="val 7647"/>
              </a:avLst>
            </a:prstGeom>
            <a:solidFill>
              <a:srgbClr val="E19292"/>
            </a:solidFill>
            <a:ln>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chemeClr val="bg1"/>
                  </a:solidFill>
                  <a:latin typeface="Arial" panose="020B0604020202020204" pitchFamily="34" charset="0"/>
                  <a:cs typeface="Arial" panose="020B0604020202020204" pitchFamily="34" charset="0"/>
                </a:rPr>
                <a:t>1</a:t>
              </a:r>
              <a:endParaRPr lang="vi-VN" sz="7000" b="1" dirty="0">
                <a:solidFill>
                  <a:schemeClr val="bg1"/>
                </a:solidFill>
                <a:latin typeface="Arial" panose="020B0604020202020204" pitchFamily="34" charset="0"/>
                <a:cs typeface="Arial" panose="020B0604020202020204" pitchFamily="34" charset="0"/>
              </a:endParaRPr>
            </a:p>
          </p:txBody>
        </p:sp>
        <p:sp>
          <p:nvSpPr>
            <p:cNvPr id="6" name="Rounded Rectangle 5"/>
            <p:cNvSpPr/>
            <p:nvPr/>
          </p:nvSpPr>
          <p:spPr>
            <a:xfrm>
              <a:off x="2315970" y="5305284"/>
              <a:ext cx="6629400" cy="2874553"/>
            </a:xfrm>
            <a:prstGeom prst="roundRect">
              <a:avLst>
                <a:gd name="adj" fmla="val 7647"/>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500" dirty="0" smtClean="0">
                  <a:solidFill>
                    <a:schemeClr val="tx1"/>
                  </a:solidFill>
                  <a:cs typeface="Arial" panose="020B0604020202020204" pitchFamily="34" charset="0"/>
                </a:rPr>
                <a:t>Lưu </a:t>
              </a:r>
              <a:r>
                <a:rPr lang="vi-VN" sz="4500" dirty="0">
                  <a:solidFill>
                    <a:schemeClr val="tx1"/>
                  </a:solidFill>
                  <a:cs typeface="Arial" panose="020B0604020202020204" pitchFamily="34" charset="0"/>
                </a:rPr>
                <a:t>ý về từ Hán Việt</a:t>
              </a:r>
              <a:endParaRPr lang="vi-VN" sz="4500" dirty="0">
                <a:solidFill>
                  <a:schemeClr val="tx1"/>
                </a:solidFill>
                <a:latin typeface="Arial" panose="020B0604020202020204" pitchFamily="34" charset="0"/>
                <a:cs typeface="Arial" panose="020B0604020202020204" pitchFamily="34" charset="0"/>
              </a:endParaRPr>
            </a:p>
          </p:txBody>
        </p:sp>
      </p:grpSp>
      <p:grpSp>
        <p:nvGrpSpPr>
          <p:cNvPr id="7" name="Group 6"/>
          <p:cNvGrpSpPr/>
          <p:nvPr/>
        </p:nvGrpSpPr>
        <p:grpSpPr>
          <a:xfrm>
            <a:off x="9402570" y="3818773"/>
            <a:ext cx="7437630" cy="4361064"/>
            <a:chOff x="9402570" y="3818773"/>
            <a:chExt cx="6634480" cy="4361064"/>
          </a:xfrm>
        </p:grpSpPr>
        <p:sp>
          <p:nvSpPr>
            <p:cNvPr id="8" name="Rounded Rectangle 7"/>
            <p:cNvSpPr/>
            <p:nvPr/>
          </p:nvSpPr>
          <p:spPr>
            <a:xfrm>
              <a:off x="9407650" y="3818773"/>
              <a:ext cx="6629400" cy="1255914"/>
            </a:xfrm>
            <a:prstGeom prst="roundRect">
              <a:avLst>
                <a:gd name="adj" fmla="val 7647"/>
              </a:avLst>
            </a:prstGeom>
            <a:solidFill>
              <a:srgbClr val="E19292"/>
            </a:solidFill>
            <a:ln>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chemeClr val="bg1"/>
                  </a:solidFill>
                  <a:latin typeface="Arial" panose="020B0604020202020204" pitchFamily="34" charset="0"/>
                  <a:cs typeface="Arial" panose="020B0604020202020204" pitchFamily="34" charset="0"/>
                </a:rPr>
                <a:t>2</a:t>
              </a:r>
              <a:endParaRPr lang="vi-VN" sz="7000" b="1" dirty="0">
                <a:solidFill>
                  <a:schemeClr val="bg1"/>
                </a:solidFill>
                <a:latin typeface="Arial" panose="020B0604020202020204" pitchFamily="34" charset="0"/>
                <a:cs typeface="Arial" panose="020B0604020202020204" pitchFamily="34" charset="0"/>
              </a:endParaRPr>
            </a:p>
          </p:txBody>
        </p:sp>
        <p:sp>
          <p:nvSpPr>
            <p:cNvPr id="9" name="Rounded Rectangle 8"/>
            <p:cNvSpPr/>
            <p:nvPr/>
          </p:nvSpPr>
          <p:spPr>
            <a:xfrm>
              <a:off x="9402570" y="5305284"/>
              <a:ext cx="6629400" cy="2874553"/>
            </a:xfrm>
            <a:prstGeom prst="roundRect">
              <a:avLst>
                <a:gd name="adj" fmla="val 7647"/>
              </a:avLst>
            </a:prstGeom>
            <a:solidFill>
              <a:schemeClr val="bg1"/>
            </a:solidFill>
            <a:ln w="38100">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500" dirty="0" smtClean="0">
                  <a:solidFill>
                    <a:schemeClr val="tx1"/>
                  </a:solidFill>
                  <a:cs typeface="Arial" panose="020B0604020202020204" pitchFamily="34" charset="0"/>
                </a:rPr>
                <a:t>Hiện </a:t>
              </a:r>
              <a:r>
                <a:rPr lang="vi-VN" sz="4500" dirty="0">
                  <a:solidFill>
                    <a:schemeClr val="tx1"/>
                  </a:solidFill>
                  <a:cs typeface="Arial" panose="020B0604020202020204" pitchFamily="34" charset="0"/>
                </a:rPr>
                <a:t>tượng đồng âm giữa một số yếu tố Hán Việt</a:t>
              </a:r>
              <a:endParaRPr lang="vi-VN" sz="4500" dirty="0">
                <a:solidFill>
                  <a:schemeClr val="tx1"/>
                </a:solidFill>
                <a:latin typeface="Arial" panose="020B0604020202020204" pitchFamily="34" charset="0"/>
                <a:cs typeface="Arial" panose="020B0604020202020204" pitchFamily="34" charset="0"/>
              </a:endParaRPr>
            </a:p>
          </p:txBody>
        </p:sp>
      </p:grpSp>
      <p:sp>
        <p:nvSpPr>
          <p:cNvPr id="10" name="TextBox 9"/>
          <p:cNvSpPr txBox="1"/>
          <p:nvPr/>
        </p:nvSpPr>
        <p:spPr>
          <a:xfrm>
            <a:off x="4495800" y="1949206"/>
            <a:ext cx="9331022" cy="1015663"/>
          </a:xfrm>
          <a:prstGeom prst="rect">
            <a:avLst/>
          </a:prstGeom>
          <a:ln>
            <a:noFill/>
          </a:ln>
        </p:spPr>
        <p:txBody>
          <a:bodyPr wrap="square" lIns="0" tIns="0" rIns="0" bIns="0" rtlCol="0" anchor="t">
            <a:spAutoFit/>
          </a:bodyPr>
          <a:lstStyle/>
          <a:p>
            <a:pPr algn="ctr"/>
            <a:r>
              <a:rPr lang="vi-VN" sz="6600" b="1" dirty="0" smtClean="0">
                <a:solidFill>
                  <a:srgbClr val="D76F6F"/>
                </a:solidFill>
                <a:latin typeface="Arial"/>
              </a:rPr>
              <a:t>NỘI DUNG BÀI HỌC </a:t>
            </a:r>
            <a:endParaRPr lang="en-US" sz="6600" b="1" dirty="0">
              <a:solidFill>
                <a:srgbClr val="D76F6F"/>
              </a:solidFill>
              <a:latin typeface="Arial"/>
            </a:endParaRPr>
          </a:p>
        </p:txBody>
      </p:sp>
    </p:spTree>
    <p:extLst>
      <p:ext uri="{BB962C8B-B14F-4D97-AF65-F5344CB8AC3E}">
        <p14:creationId xmlns:p14="http://schemas.microsoft.com/office/powerpoint/2010/main" val="29240872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131" y="-41687"/>
            <a:ext cx="9666269" cy="10370373"/>
          </a:xfrm>
          <a:custGeom>
            <a:avLst/>
            <a:gdLst/>
            <a:ahLst/>
            <a:cxnLst/>
            <a:rect l="l" t="t" r="r" b="b"/>
            <a:pathLst>
              <a:path w="7494549" h="10370373">
                <a:moveTo>
                  <a:pt x="0" y="0"/>
                </a:moveTo>
                <a:lnTo>
                  <a:pt x="7494550" y="0"/>
                </a:lnTo>
                <a:lnTo>
                  <a:pt x="7494550" y="10370374"/>
                </a:lnTo>
                <a:lnTo>
                  <a:pt x="0" y="10370374"/>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6706" r="-21665"/>
            </a:stretch>
          </a:blipFill>
        </p:spPr>
      </p:sp>
      <p:sp>
        <p:nvSpPr>
          <p:cNvPr id="3" name="Freeform 3"/>
          <p:cNvSpPr/>
          <p:nvPr/>
        </p:nvSpPr>
        <p:spPr>
          <a:xfrm flipH="1">
            <a:off x="9753771" y="-20843"/>
            <a:ext cx="8554495" cy="10370373"/>
          </a:xfrm>
          <a:custGeom>
            <a:avLst/>
            <a:gdLst/>
            <a:ahLst/>
            <a:cxnLst/>
            <a:rect l="l" t="t" r="r" b="b"/>
            <a:pathLst>
              <a:path w="7494549" h="10370373">
                <a:moveTo>
                  <a:pt x="7494549" y="0"/>
                </a:moveTo>
                <a:lnTo>
                  <a:pt x="0" y="0"/>
                </a:lnTo>
                <a:lnTo>
                  <a:pt x="0" y="10370373"/>
                </a:lnTo>
                <a:lnTo>
                  <a:pt x="7494549" y="10370373"/>
                </a:lnTo>
                <a:lnTo>
                  <a:pt x="7494549" y="0"/>
                </a:lnTo>
                <a:close/>
              </a:path>
            </a:pathLst>
          </a:custGeom>
          <a:blipFill>
            <a:blip r:embed="rId2">
              <a:alphaModFix amt="30000"/>
              <a:extLst>
                <a:ext uri="{96DAC541-7B7A-43D3-8B79-37D633B846F1}">
                  <asvg:svgBlip xmlns:asvg="http://schemas.microsoft.com/office/drawing/2016/SVG/main" xmlns="" r:embed="rId3"/>
                </a:ext>
              </a:extLst>
            </a:blip>
            <a:stretch>
              <a:fillRect l="-16706" r="-21665"/>
            </a:stretch>
          </a:blipFill>
        </p:spPr>
      </p:sp>
      <p:sp>
        <p:nvSpPr>
          <p:cNvPr id="7" name="Freeform 7"/>
          <p:cNvSpPr/>
          <p:nvPr/>
        </p:nvSpPr>
        <p:spPr>
          <a:xfrm>
            <a:off x="0" y="0"/>
            <a:ext cx="1028700" cy="10328687"/>
          </a:xfrm>
          <a:custGeom>
            <a:avLst/>
            <a:gdLst/>
            <a:ahLst/>
            <a:cxnLst/>
            <a:rect l="l" t="t" r="r" b="b"/>
            <a:pathLst>
              <a:path w="270933" h="2720313">
                <a:moveTo>
                  <a:pt x="0" y="0"/>
                </a:moveTo>
                <a:lnTo>
                  <a:pt x="270933" y="0"/>
                </a:lnTo>
                <a:lnTo>
                  <a:pt x="270933" y="2720313"/>
                </a:lnTo>
                <a:lnTo>
                  <a:pt x="0" y="2720313"/>
                </a:lnTo>
                <a:close/>
              </a:path>
            </a:pathLst>
          </a:custGeom>
          <a:solidFill>
            <a:srgbClr val="F1C6CD"/>
          </a:solidFill>
        </p:spPr>
      </p:sp>
      <p:sp>
        <p:nvSpPr>
          <p:cNvPr id="10" name="Freeform 10"/>
          <p:cNvSpPr/>
          <p:nvPr/>
        </p:nvSpPr>
        <p:spPr>
          <a:xfrm>
            <a:off x="17259300" y="-41687"/>
            <a:ext cx="1028700" cy="10328687"/>
          </a:xfrm>
          <a:custGeom>
            <a:avLst/>
            <a:gdLst/>
            <a:ahLst/>
            <a:cxnLst/>
            <a:rect l="l" t="t" r="r" b="b"/>
            <a:pathLst>
              <a:path w="270933" h="2720313">
                <a:moveTo>
                  <a:pt x="0" y="0"/>
                </a:moveTo>
                <a:lnTo>
                  <a:pt x="270933" y="0"/>
                </a:lnTo>
                <a:lnTo>
                  <a:pt x="270933" y="2720313"/>
                </a:lnTo>
                <a:lnTo>
                  <a:pt x="0" y="2720313"/>
                </a:lnTo>
                <a:close/>
              </a:path>
            </a:pathLst>
          </a:custGeom>
          <a:solidFill>
            <a:srgbClr val="F1C6CD"/>
          </a:solidFill>
        </p:spPr>
      </p:sp>
      <p:sp>
        <p:nvSpPr>
          <p:cNvPr id="12" name="Freeform 12"/>
          <p:cNvSpPr/>
          <p:nvPr/>
        </p:nvSpPr>
        <p:spPr>
          <a:xfrm rot="-905726">
            <a:off x="1665854" y="814274"/>
            <a:ext cx="1599792" cy="1305830"/>
          </a:xfrm>
          <a:custGeom>
            <a:avLst/>
            <a:gdLst/>
            <a:ahLst/>
            <a:cxnLst/>
            <a:rect l="l" t="t" r="r" b="b"/>
            <a:pathLst>
              <a:path w="1599792" h="1305830">
                <a:moveTo>
                  <a:pt x="0" y="0"/>
                </a:moveTo>
                <a:lnTo>
                  <a:pt x="1599792" y="0"/>
                </a:lnTo>
                <a:lnTo>
                  <a:pt x="1599792" y="1305831"/>
                </a:lnTo>
                <a:lnTo>
                  <a:pt x="0" y="13058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rot="806931">
            <a:off x="15217800" y="229646"/>
            <a:ext cx="1606052" cy="1643020"/>
          </a:xfrm>
          <a:custGeom>
            <a:avLst/>
            <a:gdLst/>
            <a:ahLst/>
            <a:cxnLst/>
            <a:rect l="l" t="t" r="r" b="b"/>
            <a:pathLst>
              <a:path w="1606052" h="1643020">
                <a:moveTo>
                  <a:pt x="0" y="0"/>
                </a:moveTo>
                <a:lnTo>
                  <a:pt x="1606052" y="0"/>
                </a:lnTo>
                <a:lnTo>
                  <a:pt x="1606052" y="1643020"/>
                </a:lnTo>
                <a:lnTo>
                  <a:pt x="0" y="16430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3162476" y="397431"/>
            <a:ext cx="811385" cy="829001"/>
          </a:xfrm>
          <a:custGeom>
            <a:avLst/>
            <a:gdLst/>
            <a:ahLst/>
            <a:cxnLst/>
            <a:rect l="l" t="t" r="r" b="b"/>
            <a:pathLst>
              <a:path w="811385" h="829001">
                <a:moveTo>
                  <a:pt x="0" y="0"/>
                </a:moveTo>
                <a:lnTo>
                  <a:pt x="811384" y="0"/>
                </a:lnTo>
                <a:lnTo>
                  <a:pt x="811384" y="829001"/>
                </a:lnTo>
                <a:lnTo>
                  <a:pt x="0" y="82900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5" name="Freeform 15"/>
          <p:cNvSpPr/>
          <p:nvPr/>
        </p:nvSpPr>
        <p:spPr>
          <a:xfrm flipH="1">
            <a:off x="13970968" y="614200"/>
            <a:ext cx="811385" cy="829001"/>
          </a:xfrm>
          <a:custGeom>
            <a:avLst/>
            <a:gdLst/>
            <a:ahLst/>
            <a:cxnLst/>
            <a:rect l="l" t="t" r="r" b="b"/>
            <a:pathLst>
              <a:path w="811385" h="829001">
                <a:moveTo>
                  <a:pt x="811385" y="0"/>
                </a:moveTo>
                <a:lnTo>
                  <a:pt x="0" y="0"/>
                </a:lnTo>
                <a:lnTo>
                  <a:pt x="0" y="829000"/>
                </a:lnTo>
                <a:lnTo>
                  <a:pt x="811385" y="829000"/>
                </a:lnTo>
                <a:lnTo>
                  <a:pt x="811385"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Rounded Rectangle 15"/>
          <p:cNvSpPr/>
          <p:nvPr/>
        </p:nvSpPr>
        <p:spPr>
          <a:xfrm>
            <a:off x="1763502" y="3757673"/>
            <a:ext cx="8942600" cy="5387304"/>
          </a:xfrm>
          <a:prstGeom prst="roundRect">
            <a:avLst>
              <a:gd name="adj" fmla="val 12707"/>
            </a:avLst>
          </a:prstGeom>
          <a:solidFill>
            <a:schemeClr val="bg1"/>
          </a:solidFill>
          <a:ln w="38100">
            <a:solidFill>
              <a:srgbClr val="E1929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rgbClr val="C00000"/>
                </a:solidFill>
                <a:latin typeface="Arial" panose="020B0604020202020204" pitchFamily="34" charset="0"/>
                <a:cs typeface="Arial" panose="020B0604020202020204" pitchFamily="34" charset="0"/>
              </a:rPr>
              <a:t>Em hãy trả lời câu hỏi sau:</a:t>
            </a:r>
          </a:p>
          <a:p>
            <a:pPr marL="571500" indent="-571500" algn="just">
              <a:lnSpc>
                <a:spcPct val="150000"/>
              </a:lnSpc>
              <a:buFont typeface="Arial" panose="020B0604020202020204" pitchFamily="34" charset="0"/>
              <a:buChar char="•"/>
            </a:pPr>
            <a:r>
              <a:rPr lang="en-US" sz="4000" dirty="0">
                <a:solidFill>
                  <a:schemeClr val="tx1"/>
                </a:solidFill>
                <a:latin typeface="Arial" panose="020B0604020202020204" pitchFamily="34" charset="0"/>
                <a:cs typeface="Arial" panose="020B0604020202020204" pitchFamily="34" charset="0"/>
              </a:rPr>
              <a:t>Em hãy nêu hiểu biết của em về từ Hán </a:t>
            </a:r>
            <a:r>
              <a:rPr lang="en-US" sz="4000" dirty="0" smtClean="0">
                <a:solidFill>
                  <a:schemeClr val="tx1"/>
                </a:solidFill>
                <a:latin typeface="Arial" panose="020B0604020202020204" pitchFamily="34" charset="0"/>
                <a:cs typeface="Arial" panose="020B0604020202020204" pitchFamily="34" charset="0"/>
              </a:rPr>
              <a:t>Việt.</a:t>
            </a:r>
          </a:p>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Em hãy trình bày hiện tượng đồng âm giữa một số yếu tố Hán </a:t>
            </a:r>
            <a:r>
              <a:rPr lang="vi-VN" sz="4000" dirty="0" smtClean="0">
                <a:solidFill>
                  <a:schemeClr val="tx1"/>
                </a:solidFill>
                <a:cs typeface="Arial" panose="020B0604020202020204" pitchFamily="34" charset="0"/>
              </a:rPr>
              <a:t>Việt</a:t>
            </a:r>
            <a:r>
              <a:rPr lang="en-US" sz="4000" dirty="0" smtClean="0">
                <a:solidFill>
                  <a:schemeClr val="tx1"/>
                </a:solidFill>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0"/>
          <a:stretch>
            <a:fillRect/>
          </a:stretch>
        </p:blipFill>
        <p:spPr>
          <a:xfrm>
            <a:off x="11465061" y="2009116"/>
            <a:ext cx="5131914" cy="774369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10" name="Freeform 10"/>
          <p:cNvSpPr/>
          <p:nvPr/>
        </p:nvSpPr>
        <p:spPr>
          <a:xfrm rot="-622414">
            <a:off x="288454" y="5102942"/>
            <a:ext cx="1802174" cy="1674746"/>
          </a:xfrm>
          <a:custGeom>
            <a:avLst/>
            <a:gdLst/>
            <a:ahLst/>
            <a:cxnLst/>
            <a:rect l="l" t="t" r="r" b="b"/>
            <a:pathLst>
              <a:path w="1540674" h="1478405">
                <a:moveTo>
                  <a:pt x="0" y="0"/>
                </a:moveTo>
                <a:lnTo>
                  <a:pt x="1540674" y="0"/>
                </a:lnTo>
                <a:lnTo>
                  <a:pt x="1540674" y="1478406"/>
                </a:lnTo>
                <a:lnTo>
                  <a:pt x="0" y="14784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406399" y="3447193"/>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5" name="Rectangle 4"/>
          <p:cNvSpPr/>
          <p:nvPr/>
        </p:nvSpPr>
        <p:spPr>
          <a:xfrm>
            <a:off x="0" y="571500"/>
            <a:ext cx="18288000" cy="1676400"/>
          </a:xfrm>
          <a:prstGeom prst="rect">
            <a:avLst/>
          </a:prstGeom>
          <a:solidFill>
            <a:srgbClr val="E19292"/>
          </a:solidFill>
          <a:ln>
            <a:solidFill>
              <a:srgbClr val="E1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schemeClr val="bg1"/>
                </a:solidFill>
                <a:latin typeface="Arial" panose="020B0604020202020204" pitchFamily="34" charset="0"/>
                <a:cs typeface="Arial" panose="020B0604020202020204" pitchFamily="34" charset="0"/>
              </a:rPr>
              <a:t>1. </a:t>
            </a:r>
            <a:r>
              <a:rPr lang="vi-VN" sz="5000" b="1" dirty="0" smtClean="0">
                <a:solidFill>
                  <a:schemeClr val="bg1"/>
                </a:solidFill>
                <a:latin typeface="Arial" panose="020B0604020202020204" pitchFamily="34" charset="0"/>
                <a:cs typeface="Arial" panose="020B0604020202020204" pitchFamily="34" charset="0"/>
              </a:rPr>
              <a:t>Lưu </a:t>
            </a:r>
            <a:r>
              <a:rPr lang="vi-VN" sz="5000" b="1" dirty="0">
                <a:solidFill>
                  <a:schemeClr val="bg1"/>
                </a:solidFill>
                <a:latin typeface="Arial" panose="020B0604020202020204" pitchFamily="34" charset="0"/>
                <a:cs typeface="Arial" panose="020B0604020202020204" pitchFamily="34" charset="0"/>
              </a:rPr>
              <a:t>ý về từ Hán Việt </a:t>
            </a:r>
            <a:endParaRPr lang="en-US" sz="50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1600200" y="2807084"/>
            <a:ext cx="15521073" cy="1924981"/>
          </a:xfrm>
          <a:prstGeom prst="roundRect">
            <a:avLst>
              <a:gd name="adj" fmla="val 12707"/>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Mỗi một từ Hán Việt lại là một từ đơn trong ngôn ngữ Hán, khi được du nhập vào tiếng Việt nó cũng luôn có nghĩa.</a:t>
            </a:r>
            <a:endParaRPr lang="en-US" sz="4000"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2514600" y="5207105"/>
            <a:ext cx="15011401" cy="1661128"/>
          </a:xfrm>
          <a:prstGeom prst="roundRect">
            <a:avLst>
              <a:gd name="adj" fmla="val 12707"/>
            </a:avLst>
          </a:prstGeom>
          <a:solidFill>
            <a:schemeClr val="bg1"/>
          </a:solidFill>
          <a:ln w="38100">
            <a:solidFill>
              <a:srgbClr val="FFDC7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Mỗi yếu tố này thường có nhiều nghĩa.</a:t>
            </a:r>
            <a:endParaRPr lang="en-US" sz="4000"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1569720" y="7315292"/>
            <a:ext cx="15521072" cy="1731663"/>
          </a:xfrm>
          <a:prstGeom prst="roundRect">
            <a:avLst>
              <a:gd name="adj" fmla="val 12707"/>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Cần phân biệt hiện tượng nhiều nghĩa với hiện tượng đồng âm. </a:t>
            </a:r>
            <a:endParaRPr lang="en-US" sz="40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596"/>
            <a:ext cx="10027496" cy="10370373"/>
          </a:xfrm>
          <a:custGeom>
            <a:avLst/>
            <a:gdLst/>
            <a:ahLst/>
            <a:cxnLst/>
            <a:rect l="l" t="t" r="r" b="b"/>
            <a:pathLst>
              <a:path w="9118284" h="10370373">
                <a:moveTo>
                  <a:pt x="0" y="0"/>
                </a:moveTo>
                <a:lnTo>
                  <a:pt x="9118284" y="0"/>
                </a:lnTo>
                <a:lnTo>
                  <a:pt x="9118284" y="10370374"/>
                </a:lnTo>
                <a:lnTo>
                  <a:pt x="0" y="10370374"/>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3731"/>
            </a:stretch>
          </a:blipFill>
        </p:spPr>
      </p:sp>
      <p:sp>
        <p:nvSpPr>
          <p:cNvPr id="3" name="Freeform 3"/>
          <p:cNvSpPr/>
          <p:nvPr/>
        </p:nvSpPr>
        <p:spPr>
          <a:xfrm>
            <a:off x="10038627" y="-28496"/>
            <a:ext cx="8238687" cy="10357183"/>
          </a:xfrm>
          <a:custGeom>
            <a:avLst/>
            <a:gdLst/>
            <a:ahLst/>
            <a:cxnLst/>
            <a:rect l="l" t="t" r="r" b="b"/>
            <a:pathLst>
              <a:path w="7694024" h="10357183">
                <a:moveTo>
                  <a:pt x="0" y="0"/>
                </a:moveTo>
                <a:lnTo>
                  <a:pt x="7694024" y="0"/>
                </a:lnTo>
                <a:lnTo>
                  <a:pt x="7694024" y="10357183"/>
                </a:lnTo>
                <a:lnTo>
                  <a:pt x="0" y="10357183"/>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l="-18896" t="-127" r="-15888"/>
            </a:stretch>
          </a:blipFill>
        </p:spPr>
      </p:sp>
      <p:sp>
        <p:nvSpPr>
          <p:cNvPr id="8" name="Freeform 8"/>
          <p:cNvSpPr/>
          <p:nvPr/>
        </p:nvSpPr>
        <p:spPr>
          <a:xfrm rot="600777">
            <a:off x="17234659" y="4784261"/>
            <a:ext cx="935729" cy="1090170"/>
          </a:xfrm>
          <a:custGeom>
            <a:avLst/>
            <a:gdLst/>
            <a:ahLst/>
            <a:cxnLst/>
            <a:rect l="l" t="t" r="r" b="b"/>
            <a:pathLst>
              <a:path w="935729" h="1090170">
                <a:moveTo>
                  <a:pt x="0" y="0"/>
                </a:moveTo>
                <a:lnTo>
                  <a:pt x="935729" y="0"/>
                </a:lnTo>
                <a:lnTo>
                  <a:pt x="935729" y="1090170"/>
                </a:lnTo>
                <a:lnTo>
                  <a:pt x="0" y="1090170"/>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1036994" y="21514"/>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Rounded Rectangle 13"/>
          <p:cNvSpPr/>
          <p:nvPr/>
        </p:nvSpPr>
        <p:spPr>
          <a:xfrm>
            <a:off x="1293904" y="297004"/>
            <a:ext cx="16344898" cy="12954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dirty="0" smtClean="0">
                <a:solidFill>
                  <a:srgbClr val="D76F6F"/>
                </a:solidFill>
                <a:latin typeface="Arial" panose="020B0604020202020204" pitchFamily="34" charset="0"/>
                <a:cs typeface="Arial" panose="020B0604020202020204" pitchFamily="34" charset="0"/>
              </a:rPr>
              <a:t>2</a:t>
            </a:r>
            <a:r>
              <a:rPr lang="vi-VN" sz="5000" b="1" dirty="0" smtClean="0">
                <a:solidFill>
                  <a:srgbClr val="D76F6F"/>
                </a:solidFill>
                <a:latin typeface="Arial" panose="020B0604020202020204" pitchFamily="34" charset="0"/>
                <a:cs typeface="Arial" panose="020B0604020202020204" pitchFamily="34" charset="0"/>
              </a:rPr>
              <a:t>. </a:t>
            </a:r>
            <a:r>
              <a:rPr lang="vi-VN" sz="5000" b="1" dirty="0">
                <a:solidFill>
                  <a:srgbClr val="D76F6F"/>
                </a:solidFill>
                <a:latin typeface="Arial" panose="020B0604020202020204" pitchFamily="34" charset="0"/>
                <a:cs typeface="Arial" panose="020B0604020202020204" pitchFamily="34" charset="0"/>
              </a:rPr>
              <a:t>Hiện tượng đồng âm giữa một số yếu tố Hán Việt</a:t>
            </a:r>
          </a:p>
        </p:txBody>
      </p:sp>
      <p:sp>
        <p:nvSpPr>
          <p:cNvPr id="15" name="Rounded Rectangle 14"/>
          <p:cNvSpPr/>
          <p:nvPr/>
        </p:nvSpPr>
        <p:spPr>
          <a:xfrm>
            <a:off x="1072217" y="1825239"/>
            <a:ext cx="3848100" cy="2153263"/>
          </a:xfrm>
          <a:prstGeom prst="roundRect">
            <a:avLst>
              <a:gd name="adj" fmla="val 12707"/>
            </a:avLst>
          </a:prstGeom>
          <a:solidFill>
            <a:schemeClr val="bg1"/>
          </a:solidFill>
          <a:ln w="38100">
            <a:solidFill>
              <a:srgbClr val="D76F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Hiện </a:t>
            </a:r>
            <a:r>
              <a:rPr lang="vi-VN" sz="4000" dirty="0">
                <a:solidFill>
                  <a:schemeClr val="tx1"/>
                </a:solidFill>
                <a:latin typeface="Arial" panose="020B0604020202020204" pitchFamily="34" charset="0"/>
                <a:cs typeface="Arial" panose="020B0604020202020204" pitchFamily="34" charset="0"/>
              </a:rPr>
              <a:t>tượng đồng </a:t>
            </a:r>
            <a:r>
              <a:rPr lang="vi-VN" sz="4000" dirty="0" smtClean="0">
                <a:solidFill>
                  <a:schemeClr val="tx1"/>
                </a:solidFill>
                <a:latin typeface="Arial" panose="020B0604020202020204" pitchFamily="34" charset="0"/>
                <a:cs typeface="Arial" panose="020B0604020202020204" pitchFamily="34" charset="0"/>
              </a:rPr>
              <a:t>âm</a:t>
            </a:r>
            <a:endParaRPr lang="en-US" sz="4000"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6908800" y="1840456"/>
            <a:ext cx="10979984" cy="2153263"/>
          </a:xfrm>
          <a:prstGeom prst="roundRect">
            <a:avLst>
              <a:gd name="adj" fmla="val 12707"/>
            </a:avLst>
          </a:prstGeom>
          <a:solidFill>
            <a:schemeClr val="bg1"/>
          </a:solidFill>
          <a:ln w="38100">
            <a:solidFill>
              <a:srgbClr val="D76F6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latin typeface="Arial" panose="020B0604020202020204" pitchFamily="34" charset="0"/>
                <a:cs typeface="Arial" panose="020B0604020202020204" pitchFamily="34" charset="0"/>
              </a:rPr>
              <a:t>Các </a:t>
            </a:r>
            <a:r>
              <a:rPr lang="vi-VN" sz="4000" dirty="0">
                <a:solidFill>
                  <a:schemeClr val="tx1"/>
                </a:solidFill>
                <a:latin typeface="Arial" panose="020B0604020202020204" pitchFamily="34" charset="0"/>
                <a:cs typeface="Arial" panose="020B0604020202020204" pitchFamily="34" charset="0"/>
              </a:rPr>
              <a:t>yếu tố Hán Việt cùng âm, nhưng lại có nghĩa xa nhau và không liên quan đến nhau. </a:t>
            </a:r>
            <a:endParaRPr lang="en-US" sz="4000" dirty="0">
              <a:solidFill>
                <a:schemeClr val="tx1"/>
              </a:solidFill>
              <a:latin typeface="Arial" panose="020B0604020202020204" pitchFamily="34" charset="0"/>
              <a:cs typeface="Arial" panose="020B0604020202020204" pitchFamily="34" charset="0"/>
            </a:endParaRPr>
          </a:p>
        </p:txBody>
      </p:sp>
      <p:sp>
        <p:nvSpPr>
          <p:cNvPr id="17" name="Right Arrow 16"/>
          <p:cNvSpPr/>
          <p:nvPr/>
        </p:nvSpPr>
        <p:spPr>
          <a:xfrm>
            <a:off x="5419258" y="2292270"/>
            <a:ext cx="990600" cy="1219200"/>
          </a:xfrm>
          <a:prstGeom prst="rightArrow">
            <a:avLst/>
          </a:prstGeom>
          <a:solidFill>
            <a:srgbClr val="D76F6F"/>
          </a:solidFill>
          <a:ln>
            <a:solidFill>
              <a:srgbClr val="D7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ounded Rectangle 17"/>
          <p:cNvSpPr/>
          <p:nvPr/>
        </p:nvSpPr>
        <p:spPr>
          <a:xfrm>
            <a:off x="697567" y="4219627"/>
            <a:ext cx="4648200" cy="1060175"/>
          </a:xfrm>
          <a:prstGeom prst="roundRect">
            <a:avLst>
              <a:gd name="adj" fmla="val 6724"/>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sz="4000" b="1" dirty="0" smtClean="0">
                <a:solidFill>
                  <a:srgbClr val="C00000"/>
                </a:solidFill>
                <a:latin typeface="Arial" panose="020B0604020202020204" pitchFamily="34" charset="0"/>
                <a:cs typeface="Arial" panose="020B0604020202020204" pitchFamily="34" charset="0"/>
              </a:rPr>
              <a:t>Ví dụ: </a:t>
            </a:r>
            <a:r>
              <a:rPr lang="en-US" sz="4000" dirty="0" smtClean="0">
                <a:solidFill>
                  <a:schemeClr val="tx1"/>
                </a:solidFill>
                <a:latin typeface="Arial" panose="020B0604020202020204" pitchFamily="34" charset="0"/>
                <a:cs typeface="Arial" panose="020B0604020202020204" pitchFamily="34" charset="0"/>
              </a:rPr>
              <a:t>Từ </a:t>
            </a:r>
            <a:r>
              <a:rPr lang="en-US" sz="4000" b="1" dirty="0" smtClean="0">
                <a:solidFill>
                  <a:schemeClr val="tx1"/>
                </a:solidFill>
                <a:latin typeface="Arial" panose="020B0604020202020204" pitchFamily="34" charset="0"/>
                <a:cs typeface="Arial" panose="020B0604020202020204" pitchFamily="34" charset="0"/>
              </a:rPr>
              <a:t>“giới” </a:t>
            </a:r>
            <a:endParaRPr lang="vi-VN" sz="4000" b="1" dirty="0">
              <a:solidFill>
                <a:schemeClr val="tx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0"/>
          <a:stretch>
            <a:fillRect/>
          </a:stretch>
        </p:blipFill>
        <p:spPr>
          <a:xfrm>
            <a:off x="5193773" y="6730130"/>
            <a:ext cx="4272580" cy="3204435"/>
          </a:xfrm>
          <a:prstGeom prst="rect">
            <a:avLst/>
          </a:prstGeom>
          <a:ln>
            <a:noFill/>
          </a:ln>
          <a:effectLst>
            <a:outerShdw blurRad="292100" dist="139700" dir="2700000" algn="tl" rotWithShape="0">
              <a:srgbClr val="333333">
                <a:alpha val="65000"/>
              </a:srgbClr>
            </a:outerShdw>
          </a:effectLst>
        </p:spPr>
      </p:pic>
      <p:sp>
        <p:nvSpPr>
          <p:cNvPr id="20" name="Rounded Rectangle 19"/>
          <p:cNvSpPr/>
          <p:nvPr/>
        </p:nvSpPr>
        <p:spPr>
          <a:xfrm>
            <a:off x="315506" y="5515930"/>
            <a:ext cx="4630211" cy="4388781"/>
          </a:xfrm>
          <a:prstGeom prst="roundRect">
            <a:avLst>
              <a:gd name="adj" fmla="val 5614"/>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(1) Giới nghĩa là </a:t>
            </a:r>
            <a:r>
              <a:rPr lang="vi-VN" sz="4000" b="1" i="1" dirty="0" smtClean="0">
                <a:solidFill>
                  <a:schemeClr val="tx1"/>
                </a:solidFill>
                <a:latin typeface="Arial" panose="020B0604020202020204" pitchFamily="34" charset="0"/>
                <a:cs typeface="Arial" panose="020B0604020202020204" pitchFamily="34" charset="0"/>
              </a:rPr>
              <a:t>cõi</a:t>
            </a:r>
            <a:r>
              <a:rPr lang="vi-VN" sz="4000" b="1" i="1" dirty="0">
                <a:solidFill>
                  <a:schemeClr val="tx1"/>
                </a:solidFill>
                <a:latin typeface="Arial" panose="020B0604020202020204" pitchFamily="34" charset="0"/>
                <a:cs typeface="Arial" panose="020B0604020202020204" pitchFamily="34" charset="0"/>
              </a:rPr>
              <a:t>, nơi tiếp </a:t>
            </a:r>
            <a:r>
              <a:rPr lang="vi-VN" sz="4000" b="1" i="1" dirty="0" smtClean="0">
                <a:solidFill>
                  <a:schemeClr val="tx1"/>
                </a:solidFill>
                <a:latin typeface="Arial" panose="020B0604020202020204" pitchFamily="34" charset="0"/>
                <a:cs typeface="Arial" panose="020B0604020202020204" pitchFamily="34" charset="0"/>
              </a:rPr>
              <a:t>giáp</a:t>
            </a:r>
            <a:r>
              <a:rPr lang="en-US" sz="4000" dirty="0" smtClean="0">
                <a:solidFill>
                  <a:schemeClr val="tx1"/>
                </a:solidFill>
                <a:latin typeface="Arial" panose="020B0604020202020204" pitchFamily="34" charset="0"/>
                <a:cs typeface="Arial" panose="020B0604020202020204" pitchFamily="34" charset="0"/>
              </a:rPr>
              <a:t>: giới </a:t>
            </a:r>
            <a:r>
              <a:rPr lang="en-US" sz="4000" dirty="0">
                <a:solidFill>
                  <a:schemeClr val="tx1"/>
                </a:solidFill>
                <a:latin typeface="Arial" panose="020B0604020202020204" pitchFamily="34" charset="0"/>
                <a:cs typeface="Arial" panose="020B0604020202020204" pitchFamily="34" charset="0"/>
              </a:rPr>
              <a:t>hạn, giới tuyến, biên </a:t>
            </a:r>
            <a:r>
              <a:rPr lang="en-US" sz="4000" dirty="0" smtClean="0">
                <a:solidFill>
                  <a:schemeClr val="tx1"/>
                </a:solidFill>
                <a:latin typeface="Arial" panose="020B0604020202020204" pitchFamily="34" charset="0"/>
                <a:cs typeface="Arial" panose="020B0604020202020204" pitchFamily="34" charset="0"/>
              </a:rPr>
              <a:t>giới…</a:t>
            </a:r>
            <a:endParaRPr lang="en-US" sz="40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9714409" y="5515930"/>
            <a:ext cx="3752937" cy="3530110"/>
          </a:xfrm>
          <a:prstGeom prst="roundRect">
            <a:avLst>
              <a:gd name="adj" fmla="val 12707"/>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(2) Giới nghĩa là </a:t>
            </a:r>
            <a:r>
              <a:rPr lang="vi-VN" sz="4000" b="1" i="1" dirty="0">
                <a:solidFill>
                  <a:schemeClr val="tx1"/>
                </a:solidFill>
                <a:cs typeface="Arial" panose="020B0604020202020204" pitchFamily="34" charset="0"/>
              </a:rPr>
              <a:t>răn, kiêng</a:t>
            </a:r>
            <a:r>
              <a:rPr lang="en-US" sz="4000" dirty="0">
                <a:solidFill>
                  <a:schemeClr val="tx1"/>
                </a:solidFill>
                <a:latin typeface="Arial" panose="020B0604020202020204" pitchFamily="34" charset="0"/>
                <a:cs typeface="Arial" panose="020B0604020202020204" pitchFamily="34" charset="0"/>
              </a:rPr>
              <a:t>: giới nghiêm, cảnh </a:t>
            </a:r>
            <a:r>
              <a:rPr lang="en-US" sz="4000" dirty="0" smtClean="0">
                <a:solidFill>
                  <a:schemeClr val="tx1"/>
                </a:solidFill>
                <a:latin typeface="Arial" panose="020B0604020202020204" pitchFamily="34" charset="0"/>
                <a:cs typeface="Arial" panose="020B0604020202020204" pitchFamily="34" charset="0"/>
              </a:rPr>
              <a:t>giới…</a:t>
            </a:r>
            <a:endParaRPr lang="en-US" sz="4000" dirty="0">
              <a:solidFill>
                <a:schemeClr val="tx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rotWithShape="1">
          <a:blip r:embed="rId11"/>
          <a:srcRect r="12405"/>
          <a:stretch/>
        </p:blipFill>
        <p:spPr>
          <a:xfrm>
            <a:off x="13715402" y="6730131"/>
            <a:ext cx="4173382" cy="3174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71246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90"/>
                                          </p:val>
                                        </p:tav>
                                        <p:tav tm="100000">
                                          <p:val>
                                            <p:fltVal val="0"/>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par>
                                <p:cTn id="36" presetID="16" presetClass="entr" presetSubtype="21"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anim calcmode="lin" valueType="num">
                                      <p:cBhvr>
                                        <p:cTn id="44" dur="500" fill="hold"/>
                                        <p:tgtEl>
                                          <p:spTgt spid="21"/>
                                        </p:tgtEl>
                                        <p:attrNameLst>
                                          <p:attrName>ppt_x</p:attrName>
                                        </p:attrNameLst>
                                      </p:cBhvr>
                                      <p:tavLst>
                                        <p:tav tm="0">
                                          <p:val>
                                            <p:strVal val="#ppt_x"/>
                                          </p:val>
                                        </p:tav>
                                        <p:tav tm="100000">
                                          <p:val>
                                            <p:strVal val="#ppt_x"/>
                                          </p:val>
                                        </p:tav>
                                      </p:tavLst>
                                    </p:anim>
                                    <p:anim calcmode="lin" valueType="num">
                                      <p:cBhvr>
                                        <p:cTn id="45" dur="500" fill="hold"/>
                                        <p:tgtEl>
                                          <p:spTgt spid="21"/>
                                        </p:tgtEl>
                                        <p:attrNameLst>
                                          <p:attrName>ppt_y</p:attrName>
                                        </p:attrNameLst>
                                      </p:cBhvr>
                                      <p:tavLst>
                                        <p:tav tm="0">
                                          <p:val>
                                            <p:strVal val="#ppt_y+.1"/>
                                          </p:val>
                                        </p:tav>
                                        <p:tav tm="100000">
                                          <p:val>
                                            <p:strVal val="#ppt_y"/>
                                          </p:val>
                                        </p:tav>
                                      </p:tavLst>
                                    </p:anim>
                                  </p:childTnLst>
                                </p:cTn>
                              </p:par>
                              <p:par>
                                <p:cTn id="46" presetID="16" presetClass="entr" presetSubtype="21"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sp>
        <p:nvSpPr>
          <p:cNvPr id="2" name="Freeform 11"/>
          <p:cNvSpPr/>
          <p:nvPr/>
        </p:nvSpPr>
        <p:spPr>
          <a:xfrm rot="698660">
            <a:off x="167557" y="8450207"/>
            <a:ext cx="1628814" cy="1725895"/>
          </a:xfrm>
          <a:custGeom>
            <a:avLst/>
            <a:gdLst/>
            <a:ahLst/>
            <a:cxnLst/>
            <a:rect l="l" t="t" r="r" b="b"/>
            <a:pathLst>
              <a:path w="1628814" h="1725895">
                <a:moveTo>
                  <a:pt x="0" y="0"/>
                </a:moveTo>
                <a:lnTo>
                  <a:pt x="1628814" y="0"/>
                </a:lnTo>
                <a:lnTo>
                  <a:pt x="1628814" y="1725895"/>
                </a:lnTo>
                <a:lnTo>
                  <a:pt x="0" y="1725895"/>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13"/>
          <p:cNvSpPr/>
          <p:nvPr/>
        </p:nvSpPr>
        <p:spPr>
          <a:xfrm flipH="1">
            <a:off x="3405100" y="163065"/>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7"/>
          <p:cNvSpPr/>
          <p:nvPr/>
        </p:nvSpPr>
        <p:spPr>
          <a:xfrm rot="-823402">
            <a:off x="16621497" y="281623"/>
            <a:ext cx="1148200" cy="1235730"/>
          </a:xfrm>
          <a:custGeom>
            <a:avLst/>
            <a:gdLst/>
            <a:ahLst/>
            <a:cxnLst/>
            <a:rect l="l" t="t" r="r" b="b"/>
            <a:pathLst>
              <a:path w="1148200" h="1235730">
                <a:moveTo>
                  <a:pt x="0" y="0"/>
                </a:moveTo>
                <a:lnTo>
                  <a:pt x="1148199" y="0"/>
                </a:lnTo>
                <a:lnTo>
                  <a:pt x="1148199" y="1235731"/>
                </a:lnTo>
                <a:lnTo>
                  <a:pt x="0" y="123573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Rounded Rectangle 5"/>
          <p:cNvSpPr/>
          <p:nvPr/>
        </p:nvSpPr>
        <p:spPr>
          <a:xfrm>
            <a:off x="1676400" y="426720"/>
            <a:ext cx="2225040" cy="1030660"/>
          </a:xfrm>
          <a:prstGeom prst="roundRect">
            <a:avLst>
              <a:gd name="adj" fmla="val 6724"/>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sz="4000" b="1" dirty="0" smtClean="0">
                <a:solidFill>
                  <a:srgbClr val="C00000"/>
                </a:solidFill>
                <a:latin typeface="Arial" panose="020B0604020202020204" pitchFamily="34" charset="0"/>
                <a:cs typeface="Arial" panose="020B0604020202020204" pitchFamily="34" charset="0"/>
              </a:rPr>
              <a:t>Ví dụ: </a:t>
            </a:r>
            <a:endParaRPr lang="vi-VN" sz="4000" b="1" dirty="0">
              <a:solidFill>
                <a:srgbClr val="C00000"/>
              </a:solidFill>
              <a:latin typeface="Arial" panose="020B0604020202020204" pitchFamily="34" charset="0"/>
              <a:cs typeface="Arial" panose="020B0604020202020204" pitchFamily="34" charset="0"/>
            </a:endParaRPr>
          </a:p>
        </p:txBody>
      </p:sp>
      <p:sp>
        <p:nvSpPr>
          <p:cNvPr id="9" name="Rounded Rectangle 8"/>
          <p:cNvSpPr/>
          <p:nvPr/>
        </p:nvSpPr>
        <p:spPr>
          <a:xfrm>
            <a:off x="1046526" y="1862815"/>
            <a:ext cx="5715000" cy="2837010"/>
          </a:xfrm>
          <a:prstGeom prst="roundRect">
            <a:avLst>
              <a:gd name="adj" fmla="val 12707"/>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(3) Giới nghĩa là </a:t>
            </a:r>
            <a:r>
              <a:rPr lang="vi-VN" sz="4000" dirty="0">
                <a:solidFill>
                  <a:schemeClr val="tx1"/>
                </a:solidFill>
                <a:latin typeface="Arial" panose="020B0604020202020204" pitchFamily="34" charset="0"/>
                <a:cs typeface="Arial" panose="020B0604020202020204" pitchFamily="34" charset="0"/>
              </a:rPr>
              <a:t>ở </a:t>
            </a:r>
            <a:r>
              <a:rPr lang="vi-VN" sz="4000" b="1" i="1" dirty="0">
                <a:solidFill>
                  <a:schemeClr val="tx1"/>
                </a:solidFill>
                <a:latin typeface="Arial" panose="020B0604020202020204" pitchFamily="34" charset="0"/>
                <a:cs typeface="Arial" panose="020B0604020202020204" pitchFamily="34" charset="0"/>
              </a:rPr>
              <a:t>giữa, làm trung gian</a:t>
            </a:r>
            <a:r>
              <a:rPr lang="en-US" sz="4000" dirty="0">
                <a:solidFill>
                  <a:schemeClr val="tx1"/>
                </a:solidFill>
                <a:latin typeface="Arial" panose="020B0604020202020204" pitchFamily="34" charset="0"/>
                <a:cs typeface="Arial" panose="020B0604020202020204" pitchFamily="34" charset="0"/>
              </a:rPr>
              <a:t>: giới thiệu, môi giới…</a:t>
            </a:r>
          </a:p>
        </p:txBody>
      </p:sp>
      <p:pic>
        <p:nvPicPr>
          <p:cNvPr id="10" name="Picture 9"/>
          <p:cNvPicPr>
            <a:picLocks noChangeAspect="1"/>
          </p:cNvPicPr>
          <p:nvPr/>
        </p:nvPicPr>
        <p:blipFill rotWithShape="1">
          <a:blip r:embed="rId10"/>
          <a:srcRect l="13289" r="5648"/>
          <a:stretch/>
        </p:blipFill>
        <p:spPr>
          <a:xfrm>
            <a:off x="1219200" y="5969000"/>
            <a:ext cx="5542326" cy="3260748"/>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a:xfrm>
            <a:off x="7210600" y="1862815"/>
            <a:ext cx="4876800" cy="2837010"/>
          </a:xfrm>
          <a:prstGeom prst="roundRect">
            <a:avLst>
              <a:gd name="adj" fmla="val 12707"/>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(4) Giới nghĩa là </a:t>
            </a:r>
            <a:r>
              <a:rPr lang="vi-VN" sz="4000" b="1" i="1" dirty="0">
                <a:solidFill>
                  <a:schemeClr val="tx1"/>
                </a:solidFill>
                <a:latin typeface="Arial" panose="020B0604020202020204" pitchFamily="34" charset="0"/>
                <a:cs typeface="Arial" panose="020B0604020202020204" pitchFamily="34" charset="0"/>
              </a:rPr>
              <a:t>đồ kim khí, kim khí</a:t>
            </a:r>
            <a:r>
              <a:rPr lang="en-US" sz="4000" dirty="0" smtClean="0">
                <a:solidFill>
                  <a:schemeClr val="tx1"/>
                </a:solidFill>
                <a:latin typeface="Arial" panose="020B0604020202020204" pitchFamily="34" charset="0"/>
                <a:cs typeface="Arial" panose="020B0604020202020204" pitchFamily="34" charset="0"/>
              </a:rPr>
              <a:t>: </a:t>
            </a:r>
            <a:r>
              <a:rPr lang="vi-VN" sz="4000" dirty="0">
                <a:solidFill>
                  <a:schemeClr val="tx1"/>
                </a:solidFill>
                <a:latin typeface="Arial" panose="020B0604020202020204" pitchFamily="34" charset="0"/>
                <a:cs typeface="Arial" panose="020B0604020202020204" pitchFamily="34" charset="0"/>
              </a:rPr>
              <a:t>cơ giới, binh giới</a:t>
            </a:r>
            <a:r>
              <a:rPr lang="en-US" sz="4000"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12783337" y="1862815"/>
            <a:ext cx="4876800" cy="2837010"/>
          </a:xfrm>
          <a:prstGeom prst="roundRect">
            <a:avLst>
              <a:gd name="adj" fmla="val 12021"/>
            </a:avLst>
          </a:prstGeom>
          <a:solidFill>
            <a:schemeClr val="bg1"/>
          </a:solidFill>
          <a:ln w="38100">
            <a:solidFill>
              <a:srgbClr val="E1929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(5) Giới nghĩa là </a:t>
            </a:r>
            <a:r>
              <a:rPr lang="vi-VN" sz="4000" b="1" i="1" dirty="0">
                <a:solidFill>
                  <a:schemeClr val="tx1"/>
                </a:solidFill>
                <a:latin typeface="Arial" panose="020B0604020202020204" pitchFamily="34" charset="0"/>
                <a:cs typeface="Arial" panose="020B0604020202020204" pitchFamily="34" charset="0"/>
              </a:rPr>
              <a:t>chỉ một loài cây</a:t>
            </a:r>
            <a:r>
              <a:rPr lang="en-US" sz="4000" dirty="0"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Arial" panose="020B0604020202020204" pitchFamily="34" charset="0"/>
                <a:cs typeface="Arial" panose="020B0604020202020204" pitchFamily="34" charset="0"/>
              </a:rPr>
              <a:t>cây </a:t>
            </a:r>
            <a:r>
              <a:rPr lang="vi-VN" sz="4000" dirty="0" smtClean="0">
                <a:solidFill>
                  <a:schemeClr val="tx1"/>
                </a:solidFill>
                <a:latin typeface="Arial" panose="020B0604020202020204" pitchFamily="34" charset="0"/>
                <a:cs typeface="Arial" panose="020B0604020202020204" pitchFamily="34" charset="0"/>
              </a:rPr>
              <a:t>kinh giới</a:t>
            </a:r>
            <a:r>
              <a:rPr lang="en-US" sz="4000"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stretch>
            <a:fillRect/>
          </a:stretch>
        </p:blipFill>
        <p:spPr>
          <a:xfrm>
            <a:off x="13173862" y="5551499"/>
            <a:ext cx="4095750" cy="409575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2"/>
          <a:stretch>
            <a:fillRect/>
          </a:stretch>
        </p:blipFill>
        <p:spPr>
          <a:xfrm>
            <a:off x="7236000" y="5969000"/>
            <a:ext cx="5010600" cy="3344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23924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16" presetClass="entr" presetSubtype="21"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par>
                                <p:cTn id="38" presetID="16" presetClass="entr" presetSubtype="2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1574</Words>
  <Application>Microsoft Office PowerPoint</Application>
  <PresentationFormat>Custom</PresentationFormat>
  <Paragraphs>204</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cp:lastModifiedBy>Giang Lưu</cp:lastModifiedBy>
  <cp:revision>38</cp:revision>
  <dcterms:created xsi:type="dcterms:W3CDTF">2006-08-16T00:00:00Z</dcterms:created>
  <dcterms:modified xsi:type="dcterms:W3CDTF">2023-10-08T13:37:36Z</dcterms:modified>
  <dc:identifier>DAFuycK7hwI</dc:identifier>
</cp:coreProperties>
</file>