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1"/>
  </p:notesMasterIdLst>
  <p:sldIdLst>
    <p:sldId id="267" r:id="rId2"/>
    <p:sldId id="268" r:id="rId3"/>
    <p:sldId id="257" r:id="rId4"/>
    <p:sldId id="286" r:id="rId5"/>
    <p:sldId id="266" r:id="rId6"/>
    <p:sldId id="315" r:id="rId7"/>
    <p:sldId id="256" r:id="rId8"/>
    <p:sldId id="285" r:id="rId9"/>
    <p:sldId id="258" r:id="rId10"/>
    <p:sldId id="293" r:id="rId11"/>
    <p:sldId id="259" r:id="rId12"/>
    <p:sldId id="316" r:id="rId13"/>
    <p:sldId id="287" r:id="rId14"/>
    <p:sldId id="290" r:id="rId15"/>
    <p:sldId id="301" r:id="rId16"/>
    <p:sldId id="317" r:id="rId17"/>
    <p:sldId id="288" r:id="rId18"/>
    <p:sldId id="299" r:id="rId19"/>
    <p:sldId id="291" r:id="rId20"/>
    <p:sldId id="300" r:id="rId21"/>
    <p:sldId id="318" r:id="rId22"/>
    <p:sldId id="292" r:id="rId23"/>
    <p:sldId id="320" r:id="rId24"/>
    <p:sldId id="302" r:id="rId25"/>
    <p:sldId id="269" r:id="rId26"/>
    <p:sldId id="319" r:id="rId27"/>
    <p:sldId id="260" r:id="rId28"/>
    <p:sldId id="261" r:id="rId29"/>
    <p:sldId id="321" r:id="rId30"/>
    <p:sldId id="313" r:id="rId31"/>
    <p:sldId id="322" r:id="rId32"/>
    <p:sldId id="305" r:id="rId33"/>
    <p:sldId id="289" r:id="rId34"/>
    <p:sldId id="271" r:id="rId35"/>
    <p:sldId id="295" r:id="rId36"/>
    <p:sldId id="309" r:id="rId37"/>
    <p:sldId id="273" r:id="rId38"/>
    <p:sldId id="278" r:id="rId39"/>
    <p:sldId id="279" r:id="rId40"/>
    <p:sldId id="280" r:id="rId41"/>
    <p:sldId id="281" r:id="rId42"/>
    <p:sldId id="282" r:id="rId43"/>
    <p:sldId id="283" r:id="rId44"/>
    <p:sldId id="284" r:id="rId45"/>
    <p:sldId id="277" r:id="rId46"/>
    <p:sldId id="265" r:id="rId47"/>
    <p:sldId id="274" r:id="rId48"/>
    <p:sldId id="272" r:id="rId49"/>
    <p:sldId id="264" r:id="rId50"/>
  </p:sldIdLst>
  <p:sldSz cx="18288000" cy="10287000"/>
  <p:notesSz cx="6858000" cy="9144000"/>
  <p:embeddedFontLst>
    <p:embeddedFont>
      <p:font typeface="Calibri" panose="020F0502020204030204" pitchFamily="34" charset="0"/>
      <p:regular r:id="rId52"/>
      <p:bold r:id="rId53"/>
      <p:italic r:id="rId54"/>
      <p:boldItalic r:id="rId55"/>
    </p:embeddedFont>
    <p:embeddedFont>
      <p:font typeface="Arial" panose="020B0604020202020204" pitchFamily="34" charset="0"/>
      <p:regular r:id="rId5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699E"/>
    <a:srgbClr val="DF57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9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2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5.fntdata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1.fntdata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391887-AB83-4DA5-BBDD-C9FC5824A152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A613C4-B0D3-45CA-A874-F0874C51C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6246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613C4-B0D3-45CA-A874-F0874C51CEFD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281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4.sv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.png"/><Relationship Id="rId3" Type="http://schemas.openxmlformats.org/officeDocument/2006/relationships/image" Target="../media/image2.svg"/><Relationship Id="rId12" Type="http://schemas.openxmlformats.org/officeDocument/2006/relationships/image" Target="../media/image2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8.svg"/><Relationship Id="rId4" Type="http://schemas.openxmlformats.org/officeDocument/2006/relationships/image" Target="../media/image20.png"/><Relationship Id="rId1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7" Type="http://schemas.openxmlformats.org/officeDocument/2006/relationships/image" Target="../media/image32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24.png"/><Relationship Id="rId9" Type="http://schemas.openxmlformats.org/officeDocument/2006/relationships/image" Target="../media/image3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17" Type="http://schemas.openxmlformats.org/officeDocument/2006/relationships/image" Target="../media/image11.png"/><Relationship Id="rId2" Type="http://schemas.openxmlformats.org/officeDocument/2006/relationships/image" Target="../media/image9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6.svg"/><Relationship Id="rId15" Type="http://schemas.openxmlformats.org/officeDocument/2006/relationships/image" Target="../media/image14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Relationship Id="rId9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7.png"/><Relationship Id="rId12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.svg"/><Relationship Id="rId5" Type="http://schemas.openxmlformats.org/officeDocument/2006/relationships/image" Target="../media/image4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28.png"/><Relationship Id="rId4" Type="http://schemas.openxmlformats.org/officeDocument/2006/relationships/image" Target="../media/image13.png"/><Relationship Id="rId9" Type="http://schemas.openxmlformats.org/officeDocument/2006/relationships/image" Target="../media/image34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17" Type="http://schemas.openxmlformats.org/officeDocument/2006/relationships/image" Target="../media/image11.png"/><Relationship Id="rId2" Type="http://schemas.openxmlformats.org/officeDocument/2006/relationships/image" Target="../media/image9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6.svg"/><Relationship Id="rId15" Type="http://schemas.openxmlformats.org/officeDocument/2006/relationships/image" Target="../media/image14.sv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9.png"/><Relationship Id="rId12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.png"/><Relationship Id="rId12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.svg"/><Relationship Id="rId5" Type="http://schemas.openxmlformats.org/officeDocument/2006/relationships/image" Target="../media/image4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7" Type="http://schemas.openxmlformats.org/officeDocument/2006/relationships/image" Target="../media/image32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32.png"/><Relationship Id="rId9" Type="http://schemas.openxmlformats.org/officeDocument/2006/relationships/image" Target="../media/image34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Relationship Id="rId9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7" Type="http://schemas.openxmlformats.org/officeDocument/2006/relationships/image" Target="../media/image32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22.png"/><Relationship Id="rId9" Type="http://schemas.openxmlformats.org/officeDocument/2006/relationships/image" Target="../media/image34.sv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4.png"/><Relationship Id="rId12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Relationship Id="rId9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7" Type="http://schemas.openxmlformats.org/officeDocument/2006/relationships/image" Target="../media/image32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7.png"/><Relationship Id="rId10" Type="http://schemas.openxmlformats.org/officeDocument/2006/relationships/image" Target="../media/image22.png"/><Relationship Id="rId9" Type="http://schemas.openxmlformats.org/officeDocument/2006/relationships/image" Target="../media/image34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12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38.svg"/><Relationship Id="rId5" Type="http://schemas.openxmlformats.org/officeDocument/2006/relationships/image" Target="../media/image46.svg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7" Type="http://schemas.openxmlformats.org/officeDocument/2006/relationships/image" Target="../media/image32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43.png"/><Relationship Id="rId9" Type="http://schemas.openxmlformats.org/officeDocument/2006/relationships/image" Target="../media/image34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0.svg"/><Relationship Id="rId9" Type="http://schemas.openxmlformats.org/officeDocument/2006/relationships/image" Target="../media/image24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7" Type="http://schemas.openxmlformats.org/officeDocument/2006/relationships/image" Target="../media/image3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6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7" Type="http://schemas.openxmlformats.org/officeDocument/2006/relationships/image" Target="../media/image32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9" Type="http://schemas.openxmlformats.org/officeDocument/2006/relationships/image" Target="../media/image34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7" Type="http://schemas.openxmlformats.org/officeDocument/2006/relationships/image" Target="../media/image4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38.svg"/><Relationship Id="rId4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17" Type="http://schemas.openxmlformats.org/officeDocument/2006/relationships/image" Target="../media/image11.png"/><Relationship Id="rId2" Type="http://schemas.openxmlformats.org/officeDocument/2006/relationships/image" Target="../media/image9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6.svg"/><Relationship Id="rId15" Type="http://schemas.openxmlformats.org/officeDocument/2006/relationships/image" Target="../media/image14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Relationship Id="rId9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8.png"/><Relationship Id="rId12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.svg"/><Relationship Id="rId5" Type="http://schemas.openxmlformats.org/officeDocument/2006/relationships/image" Target="../media/image4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38.svg"/><Relationship Id="rId4" Type="http://schemas.openxmlformats.org/officeDocument/2006/relationships/image" Target="../media/image20.png"/></Relationships>
</file>

<file path=ppt/slides/_rels/slide3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1.png"/><Relationship Id="rId3" Type="http://schemas.openxmlformats.org/officeDocument/2006/relationships/image" Target="../media/image44.svg"/><Relationship Id="rId12" Type="http://schemas.openxmlformats.org/officeDocument/2006/relationships/image" Target="../media/image5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38.svg"/><Relationship Id="rId5" Type="http://schemas.openxmlformats.org/officeDocument/2006/relationships/image" Target="../media/image46.svg"/><Relationship Id="rId4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microsoft.com/office/2007/relationships/media" Target="../media/media2.mp3"/><Relationship Id="rId7" Type="http://schemas.openxmlformats.org/officeDocument/2006/relationships/image" Target="../media/image5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2.png"/><Relationship Id="rId5" Type="http://schemas.openxmlformats.org/officeDocument/2006/relationships/slideLayout" Target="../slideLayouts/slideLayout7.xml"/><Relationship Id="rId10" Type="http://schemas.openxmlformats.org/officeDocument/2006/relationships/image" Target="NULL"/><Relationship Id="rId4" Type="http://schemas.openxmlformats.org/officeDocument/2006/relationships/audio" Target="../media/media2.mp3"/><Relationship Id="rId9" Type="http://schemas.openxmlformats.org/officeDocument/2006/relationships/image" Target="../media/image5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microsoft.com/office/2007/relationships/media" Target="../media/media2.mp3"/><Relationship Id="rId7" Type="http://schemas.openxmlformats.org/officeDocument/2006/relationships/image" Target="../media/image5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2.png"/><Relationship Id="rId5" Type="http://schemas.openxmlformats.org/officeDocument/2006/relationships/slideLayout" Target="../slideLayouts/slideLayout7.xml"/><Relationship Id="rId10" Type="http://schemas.openxmlformats.org/officeDocument/2006/relationships/image" Target="NULL"/><Relationship Id="rId4" Type="http://schemas.openxmlformats.org/officeDocument/2006/relationships/audio" Target="../media/media2.mp3"/><Relationship Id="rId9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microsoft.com/office/2007/relationships/media" Target="../media/media2.mp3"/><Relationship Id="rId7" Type="http://schemas.openxmlformats.org/officeDocument/2006/relationships/image" Target="../media/image5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2.png"/><Relationship Id="rId5" Type="http://schemas.openxmlformats.org/officeDocument/2006/relationships/slideLayout" Target="../slideLayouts/slideLayout7.xml"/><Relationship Id="rId10" Type="http://schemas.openxmlformats.org/officeDocument/2006/relationships/image" Target="NULL"/><Relationship Id="rId4" Type="http://schemas.openxmlformats.org/officeDocument/2006/relationships/audio" Target="../media/media2.mp3"/><Relationship Id="rId9" Type="http://schemas.openxmlformats.org/officeDocument/2006/relationships/image" Target="../media/image5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microsoft.com/office/2007/relationships/media" Target="../media/media2.mp3"/><Relationship Id="rId7" Type="http://schemas.openxmlformats.org/officeDocument/2006/relationships/image" Target="../media/image5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2.png"/><Relationship Id="rId5" Type="http://schemas.openxmlformats.org/officeDocument/2006/relationships/slideLayout" Target="../slideLayouts/slideLayout7.xml"/><Relationship Id="rId10" Type="http://schemas.openxmlformats.org/officeDocument/2006/relationships/image" Target="NULL"/><Relationship Id="rId4" Type="http://schemas.openxmlformats.org/officeDocument/2006/relationships/audio" Target="../media/media2.mp3"/><Relationship Id="rId9" Type="http://schemas.openxmlformats.org/officeDocument/2006/relationships/image" Target="../media/image5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microsoft.com/office/2007/relationships/media" Target="../media/media2.mp3"/><Relationship Id="rId7" Type="http://schemas.openxmlformats.org/officeDocument/2006/relationships/image" Target="../media/image5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2.png"/><Relationship Id="rId5" Type="http://schemas.openxmlformats.org/officeDocument/2006/relationships/slideLayout" Target="../slideLayouts/slideLayout7.xml"/><Relationship Id="rId10" Type="http://schemas.openxmlformats.org/officeDocument/2006/relationships/image" Target="NULL"/><Relationship Id="rId4" Type="http://schemas.openxmlformats.org/officeDocument/2006/relationships/audio" Target="../media/media2.mp3"/><Relationship Id="rId9" Type="http://schemas.openxmlformats.org/officeDocument/2006/relationships/image" Target="../media/image5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microsoft.com/office/2007/relationships/media" Target="../media/media2.mp3"/><Relationship Id="rId7" Type="http://schemas.openxmlformats.org/officeDocument/2006/relationships/image" Target="../media/image5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2.png"/><Relationship Id="rId5" Type="http://schemas.openxmlformats.org/officeDocument/2006/relationships/slideLayout" Target="../slideLayouts/slideLayout7.xml"/><Relationship Id="rId10" Type="http://schemas.openxmlformats.org/officeDocument/2006/relationships/image" Target="NULL"/><Relationship Id="rId4" Type="http://schemas.openxmlformats.org/officeDocument/2006/relationships/audio" Target="../media/media2.mp3"/><Relationship Id="rId9" Type="http://schemas.openxmlformats.org/officeDocument/2006/relationships/image" Target="../media/image5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microsoft.com/office/2007/relationships/media" Target="../media/media2.mp3"/><Relationship Id="rId7" Type="http://schemas.openxmlformats.org/officeDocument/2006/relationships/image" Target="../media/image5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2.png"/><Relationship Id="rId5" Type="http://schemas.openxmlformats.org/officeDocument/2006/relationships/slideLayout" Target="../slideLayouts/slideLayout7.xml"/><Relationship Id="rId10" Type="http://schemas.openxmlformats.org/officeDocument/2006/relationships/image" Target="NULL"/><Relationship Id="rId4" Type="http://schemas.openxmlformats.org/officeDocument/2006/relationships/audio" Target="../media/media2.mp3"/><Relationship Id="rId9" Type="http://schemas.openxmlformats.org/officeDocument/2006/relationships/image" Target="../media/image54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media" Target="../media/media2.mp3"/><Relationship Id="rId7" Type="http://schemas.openxmlformats.org/officeDocument/2006/relationships/image" Target="../media/image5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.xml"/><Relationship Id="rId11" Type="http://schemas.openxmlformats.org/officeDocument/2006/relationships/image" Target="NUL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4.png"/><Relationship Id="rId4" Type="http://schemas.openxmlformats.org/officeDocument/2006/relationships/audio" Target="../media/media2.mp3"/><Relationship Id="rId9" Type="http://schemas.openxmlformats.org/officeDocument/2006/relationships/image" Target="NUL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svg"/><Relationship Id="rId7" Type="http://schemas.openxmlformats.org/officeDocument/2006/relationships/image" Target="../media/image42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56.png"/><Relationship Id="rId9" Type="http://schemas.openxmlformats.org/officeDocument/2006/relationships/image" Target="../media/image55.png"/></Relationships>
</file>

<file path=ppt/slides/_rels/slide4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8.png"/><Relationship Id="rId3" Type="http://schemas.openxmlformats.org/officeDocument/2006/relationships/image" Target="../media/image44.svg"/><Relationship Id="rId12" Type="http://schemas.openxmlformats.org/officeDocument/2006/relationships/image" Target="../media/image5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38.svg"/><Relationship Id="rId5" Type="http://schemas.openxmlformats.org/officeDocument/2006/relationships/image" Target="../media/image46.svg"/><Relationship Id="rId4" Type="http://schemas.openxmlformats.org/officeDocument/2006/relationships/image" Target="../media/image4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17" Type="http://schemas.openxmlformats.org/officeDocument/2006/relationships/image" Target="../media/image11.png"/><Relationship Id="rId2" Type="http://schemas.openxmlformats.org/officeDocument/2006/relationships/image" Target="../media/image9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6.svg"/><Relationship Id="rId15" Type="http://schemas.openxmlformats.org/officeDocument/2006/relationships/image" Target="../media/image1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15.png"/><Relationship Id="rId4" Type="http://schemas.openxmlformats.org/officeDocument/2006/relationships/image" Target="../media/image13.png"/><Relationship Id="rId9" Type="http://schemas.openxmlformats.org/officeDocument/2006/relationships/image" Target="../media/image3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1.wdp"/><Relationship Id="rId7" Type="http://schemas.openxmlformats.org/officeDocument/2006/relationships/image" Target="../media/image6.svg"/><Relationship Id="rId12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image" Target="../media/image3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6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7" Type="http://schemas.openxmlformats.org/officeDocument/2006/relationships/image" Target="../media/image32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19.png"/><Relationship Id="rId9" Type="http://schemas.openxmlformats.org/officeDocument/2006/relationships/image" Target="../media/image3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5667960" y="7670235"/>
            <a:ext cx="2620040" cy="2616765"/>
          </a:xfrm>
          <a:custGeom>
            <a:avLst/>
            <a:gdLst/>
            <a:ahLst/>
            <a:cxnLst/>
            <a:rect l="l" t="t" r="r" b="b"/>
            <a:pathLst>
              <a:path w="2620040" h="2616765">
                <a:moveTo>
                  <a:pt x="0" y="0"/>
                </a:moveTo>
                <a:lnTo>
                  <a:pt x="2620040" y="0"/>
                </a:lnTo>
                <a:lnTo>
                  <a:pt x="2620040" y="2616765"/>
                </a:lnTo>
                <a:lnTo>
                  <a:pt x="0" y="26167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351199">
            <a:off x="-633937" y="-1058648"/>
            <a:ext cx="3050975" cy="3389972"/>
          </a:xfrm>
          <a:custGeom>
            <a:avLst/>
            <a:gdLst/>
            <a:ahLst/>
            <a:cxnLst/>
            <a:rect l="l" t="t" r="r" b="b"/>
            <a:pathLst>
              <a:path w="3050975" h="3389972">
                <a:moveTo>
                  <a:pt x="0" y="0"/>
                </a:moveTo>
                <a:lnTo>
                  <a:pt x="3050975" y="0"/>
                </a:lnTo>
                <a:lnTo>
                  <a:pt x="3050975" y="3389972"/>
                </a:lnTo>
                <a:lnTo>
                  <a:pt x="0" y="33899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4"/>
          <p:cNvSpPr txBox="1"/>
          <p:nvPr/>
        </p:nvSpPr>
        <p:spPr>
          <a:xfrm>
            <a:off x="3144918" y="2247900"/>
            <a:ext cx="12333907" cy="5404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 smtClean="0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BÀI GIẢNG HÔM NAY!</a:t>
            </a:r>
            <a:endParaRPr lang="en-US" sz="8000" b="1" dirty="0">
              <a:solidFill>
                <a:srgbClr val="606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02852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5667960" y="7670235"/>
            <a:ext cx="2620040" cy="2616765"/>
          </a:xfrm>
          <a:custGeom>
            <a:avLst/>
            <a:gdLst/>
            <a:ahLst/>
            <a:cxnLst/>
            <a:rect l="l" t="t" r="r" b="b"/>
            <a:pathLst>
              <a:path w="2620040" h="2616765">
                <a:moveTo>
                  <a:pt x="0" y="0"/>
                </a:moveTo>
                <a:lnTo>
                  <a:pt x="2620040" y="0"/>
                </a:lnTo>
                <a:lnTo>
                  <a:pt x="2620040" y="2616765"/>
                </a:lnTo>
                <a:lnTo>
                  <a:pt x="0" y="26167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351199">
            <a:off x="-633937" y="-1058648"/>
            <a:ext cx="3050975" cy="3389972"/>
          </a:xfrm>
          <a:custGeom>
            <a:avLst/>
            <a:gdLst/>
            <a:ahLst/>
            <a:cxnLst/>
            <a:rect l="l" t="t" r="r" b="b"/>
            <a:pathLst>
              <a:path w="3050975" h="3389972">
                <a:moveTo>
                  <a:pt x="0" y="0"/>
                </a:moveTo>
                <a:lnTo>
                  <a:pt x="3050975" y="0"/>
                </a:lnTo>
                <a:lnTo>
                  <a:pt x="3050975" y="3389972"/>
                </a:lnTo>
                <a:lnTo>
                  <a:pt x="0" y="33899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Rounded Rectangle 4"/>
          <p:cNvSpPr/>
          <p:nvPr/>
        </p:nvSpPr>
        <p:spPr>
          <a:xfrm>
            <a:off x="4724400" y="342900"/>
            <a:ext cx="12555290" cy="1783287"/>
          </a:xfrm>
          <a:prstGeom prst="roundRect">
            <a:avLst>
              <a:gd name="adj" fmla="val 7892"/>
            </a:avLst>
          </a:prstGeom>
          <a:solidFill>
            <a:schemeClr val="bg1"/>
          </a:solidFill>
          <a:ln w="38100">
            <a:solidFill>
              <a:srgbClr val="6069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 </a:t>
            </a: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 cười để phê phán những cái chưa hay, chưa đẹp hoặc cái tiêu cực, xấu </a:t>
            </a: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Down Arrow 5"/>
          <p:cNvSpPr/>
          <p:nvPr/>
        </p:nvSpPr>
        <p:spPr>
          <a:xfrm rot="16200000">
            <a:off x="2878280" y="477453"/>
            <a:ext cx="1526711" cy="1257605"/>
          </a:xfrm>
          <a:prstGeom prst="downArrow">
            <a:avLst/>
          </a:prstGeom>
          <a:solidFill>
            <a:srgbClr val="60699E"/>
          </a:solidFill>
          <a:ln>
            <a:solidFill>
              <a:srgbClr val="6069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54993" y="342899"/>
            <a:ext cx="2042283" cy="9649427"/>
          </a:xfrm>
          <a:prstGeom prst="roundRect">
            <a:avLst>
              <a:gd name="adj" fmla="val 7892"/>
            </a:avLst>
          </a:prstGeom>
          <a:solidFill>
            <a:schemeClr val="bg1"/>
          </a:solidFill>
          <a:ln w="38100">
            <a:solidFill>
              <a:srgbClr val="6069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5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Nội dung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693920" y="2460966"/>
            <a:ext cx="12555290" cy="1753957"/>
          </a:xfrm>
          <a:prstGeom prst="roundRect">
            <a:avLst>
              <a:gd name="adj" fmla="val 7892"/>
            </a:avLst>
          </a:prstGeom>
          <a:solidFill>
            <a:schemeClr val="bg1"/>
          </a:solidFill>
          <a:ln w="38100">
            <a:solidFill>
              <a:srgbClr val="6069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</a:t>
            </a: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người tới các giá trị thẩm mĩ, nhân văn hoặc lí tưởng sống cao đẹp.</a:t>
            </a:r>
            <a:endParaRPr lang="en-US" sz="4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Down Arrow 8"/>
          <p:cNvSpPr/>
          <p:nvPr/>
        </p:nvSpPr>
        <p:spPr>
          <a:xfrm rot="16200000">
            <a:off x="2956168" y="6569005"/>
            <a:ext cx="1526706" cy="1219200"/>
          </a:xfrm>
          <a:prstGeom prst="downArrow">
            <a:avLst/>
          </a:prstGeom>
          <a:solidFill>
            <a:srgbClr val="60699E"/>
          </a:solidFill>
          <a:ln>
            <a:solidFill>
              <a:srgbClr val="6069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Down Arrow 10"/>
          <p:cNvSpPr/>
          <p:nvPr/>
        </p:nvSpPr>
        <p:spPr>
          <a:xfrm rot="16200000">
            <a:off x="2936963" y="2709143"/>
            <a:ext cx="1526711" cy="1257605"/>
          </a:xfrm>
          <a:prstGeom prst="downArrow">
            <a:avLst/>
          </a:prstGeom>
          <a:solidFill>
            <a:srgbClr val="60699E"/>
          </a:solidFill>
          <a:ln>
            <a:solidFill>
              <a:srgbClr val="6069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724400" y="4549705"/>
            <a:ext cx="12555290" cy="5442622"/>
          </a:xfrm>
          <a:prstGeom prst="roundRect">
            <a:avLst>
              <a:gd name="adj" fmla="val 6695"/>
            </a:avLst>
          </a:prstGeom>
          <a:solidFill>
            <a:schemeClr val="bg1"/>
          </a:solidFill>
          <a:ln w="38100">
            <a:solidFill>
              <a:srgbClr val="6069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nhận diện: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 </a:t>
            </a: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 bằng hình thức </a:t>
            </a: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 tượng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 </a:t>
            </a: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 chưa hay, chưa đẹp hoặc cái tiêu cực, xấu </a:t>
            </a: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 </a:t>
            </a: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 cười giễu cợt, mỉa mai, </a:t>
            </a: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 </a:t>
            </a: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 hiện xúc cảm, thái độ đối với đối </a:t>
            </a: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361133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863680" y="-517358"/>
            <a:ext cx="3014898" cy="2952088"/>
          </a:xfrm>
          <a:custGeom>
            <a:avLst/>
            <a:gdLst/>
            <a:ahLst/>
            <a:cxnLst/>
            <a:rect l="l" t="t" r="r" b="b"/>
            <a:pathLst>
              <a:path w="3014898" h="2952088">
                <a:moveTo>
                  <a:pt x="0" y="0"/>
                </a:moveTo>
                <a:lnTo>
                  <a:pt x="3014898" y="0"/>
                </a:lnTo>
                <a:lnTo>
                  <a:pt x="3014898" y="2952088"/>
                </a:lnTo>
                <a:lnTo>
                  <a:pt x="0" y="29520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222031">
            <a:off x="219288" y="8631"/>
            <a:ext cx="1300056" cy="1726446"/>
          </a:xfrm>
          <a:custGeom>
            <a:avLst/>
            <a:gdLst/>
            <a:ahLst/>
            <a:cxnLst/>
            <a:rect l="l" t="t" r="r" b="b"/>
            <a:pathLst>
              <a:path w="1300056" h="1726446">
                <a:moveTo>
                  <a:pt x="0" y="0"/>
                </a:moveTo>
                <a:lnTo>
                  <a:pt x="1300056" y="0"/>
                </a:lnTo>
                <a:lnTo>
                  <a:pt x="1300056" y="1726447"/>
                </a:lnTo>
                <a:lnTo>
                  <a:pt x="0" y="17264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694922" y="5600700"/>
            <a:ext cx="3676207" cy="4115157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6367051" y="522441"/>
            <a:ext cx="5562600" cy="13716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5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LƯU Ý</a:t>
            </a:r>
            <a:endParaRPr lang="en-US" sz="5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0210800" y="2989850"/>
            <a:ext cx="7620000" cy="1391088"/>
          </a:xfrm>
          <a:prstGeom prst="roundRect">
            <a:avLst>
              <a:gd name="adj" fmla="val 0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dirty="0" smtClean="0">
                <a:solidFill>
                  <a:srgbClr val="2623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 tượng</a:t>
            </a:r>
            <a:r>
              <a:rPr lang="en-US" sz="4000" dirty="0" smtClean="0">
                <a:solidFill>
                  <a:srgbClr val="2623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4000" dirty="0" smtClean="0">
                <a:solidFill>
                  <a:srgbClr val="2623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 </a:t>
            </a:r>
            <a:r>
              <a:rPr lang="vi-VN" sz="4000" dirty="0">
                <a:solidFill>
                  <a:srgbClr val="2623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xấu, cái tiêu </a:t>
            </a:r>
            <a:r>
              <a:rPr lang="vi-VN" sz="4000" dirty="0" smtClean="0">
                <a:solidFill>
                  <a:srgbClr val="2623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r>
              <a:rPr lang="en-US" sz="4000" dirty="0" smtClean="0">
                <a:solidFill>
                  <a:srgbClr val="2623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4000" dirty="0">
              <a:solidFill>
                <a:srgbClr val="26232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792408">
            <a:off x="9886834" y="2833228"/>
            <a:ext cx="1148128" cy="698417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1853492" y="7308165"/>
            <a:ext cx="11658600" cy="2107541"/>
          </a:xfrm>
          <a:prstGeom prst="roundRect">
            <a:avLst>
              <a:gd name="adj" fmla="val 0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Mục tiêu</a:t>
            </a:r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</a:t>
            </a:r>
            <a:r>
              <a:rPr lang="vi-VN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người tới các giá trị thẩm mĩ, nhân văn hoặc lí tưởng sống cao </a:t>
            </a:r>
            <a:r>
              <a:rPr lang="vi-VN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505026" flipV="1">
            <a:off x="6421110" y="6931838"/>
            <a:ext cx="899144" cy="73538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05842" y="2691358"/>
            <a:ext cx="7319259" cy="38108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3151184">
            <a:off x="15842233" y="849315"/>
            <a:ext cx="2763304" cy="563023"/>
          </a:xfrm>
          <a:custGeom>
            <a:avLst/>
            <a:gdLst/>
            <a:ahLst/>
            <a:cxnLst/>
            <a:rect l="l" t="t" r="r" b="b"/>
            <a:pathLst>
              <a:path w="2763304" h="563023">
                <a:moveTo>
                  <a:pt x="0" y="0"/>
                </a:moveTo>
                <a:lnTo>
                  <a:pt x="2763305" y="0"/>
                </a:lnTo>
                <a:lnTo>
                  <a:pt x="2763305" y="563023"/>
                </a:lnTo>
                <a:lnTo>
                  <a:pt x="0" y="5630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3862143">
            <a:off x="289245" y="7788362"/>
            <a:ext cx="2342542" cy="2961082"/>
          </a:xfrm>
          <a:custGeom>
            <a:avLst/>
            <a:gdLst/>
            <a:ahLst/>
            <a:cxnLst/>
            <a:rect l="l" t="t" r="r" b="b"/>
            <a:pathLst>
              <a:path w="1361556" h="2187239">
                <a:moveTo>
                  <a:pt x="0" y="0"/>
                </a:moveTo>
                <a:lnTo>
                  <a:pt x="1361556" y="0"/>
                </a:lnTo>
                <a:lnTo>
                  <a:pt x="1361556" y="2187238"/>
                </a:lnTo>
                <a:lnTo>
                  <a:pt x="0" y="21872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Rounded Rectangle 5"/>
          <p:cNvSpPr/>
          <p:nvPr/>
        </p:nvSpPr>
        <p:spPr>
          <a:xfrm>
            <a:off x="7315200" y="665806"/>
            <a:ext cx="5017163" cy="1403123"/>
          </a:xfrm>
          <a:prstGeom prst="roundRect">
            <a:avLst>
              <a:gd name="adj" fmla="val 14770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5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Nghệ thuật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65321" y="2966994"/>
            <a:ext cx="12204034" cy="1389380"/>
          </a:xfrm>
          <a:prstGeom prst="roundRect">
            <a:avLst>
              <a:gd name="adj" fmla="val 20749"/>
            </a:avLst>
          </a:prstGeom>
          <a:solidFill>
            <a:schemeClr val="bg1"/>
          </a:solidFill>
          <a:ln w="38100">
            <a:solidFill>
              <a:srgbClr val="6069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 dụng các biện pháp tu từ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65320" y="5711943"/>
            <a:ext cx="3825354" cy="1389380"/>
          </a:xfrm>
          <a:prstGeom prst="roundRect">
            <a:avLst>
              <a:gd name="adj" fmla="val 16362"/>
            </a:avLst>
          </a:prstGeom>
          <a:solidFill>
            <a:schemeClr val="bg1"/>
          </a:solidFill>
          <a:ln w="38100">
            <a:solidFill>
              <a:srgbClr val="6069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954660" y="5711943"/>
            <a:ext cx="3825354" cy="1389380"/>
          </a:xfrm>
          <a:prstGeom prst="roundRect">
            <a:avLst>
              <a:gd name="adj" fmla="val 14899"/>
            </a:avLst>
          </a:prstGeom>
          <a:solidFill>
            <a:schemeClr val="bg1"/>
          </a:solidFill>
          <a:ln w="38100">
            <a:solidFill>
              <a:srgbClr val="6069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Ẩn 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9144000" y="5711943"/>
            <a:ext cx="3825354" cy="1389380"/>
          </a:xfrm>
          <a:prstGeom prst="roundRect">
            <a:avLst>
              <a:gd name="adj" fmla="val 11974"/>
            </a:avLst>
          </a:prstGeom>
          <a:solidFill>
            <a:schemeClr val="bg1"/>
          </a:solidFill>
          <a:ln w="38100">
            <a:solidFill>
              <a:srgbClr val="6069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 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</a:p>
        </p:txBody>
      </p:sp>
      <p:sp>
        <p:nvSpPr>
          <p:cNvPr id="16" name="Down Arrow 15"/>
          <p:cNvSpPr/>
          <p:nvPr/>
        </p:nvSpPr>
        <p:spPr>
          <a:xfrm>
            <a:off x="2004234" y="4516343"/>
            <a:ext cx="1347525" cy="990600"/>
          </a:xfrm>
          <a:prstGeom prst="downArrow">
            <a:avLst/>
          </a:prstGeom>
          <a:solidFill>
            <a:srgbClr val="60699E"/>
          </a:solidFill>
          <a:ln>
            <a:solidFill>
              <a:srgbClr val="6069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Down Arrow 16"/>
          <p:cNvSpPr/>
          <p:nvPr/>
        </p:nvSpPr>
        <p:spPr>
          <a:xfrm>
            <a:off x="6193574" y="4536318"/>
            <a:ext cx="1347525" cy="990600"/>
          </a:xfrm>
          <a:prstGeom prst="downArrow">
            <a:avLst/>
          </a:prstGeom>
          <a:solidFill>
            <a:srgbClr val="60699E"/>
          </a:solidFill>
          <a:ln>
            <a:solidFill>
              <a:srgbClr val="6069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Down Arrow 17"/>
          <p:cNvSpPr/>
          <p:nvPr/>
        </p:nvSpPr>
        <p:spPr>
          <a:xfrm>
            <a:off x="10382914" y="4559893"/>
            <a:ext cx="1347525" cy="990600"/>
          </a:xfrm>
          <a:prstGeom prst="downArrow">
            <a:avLst/>
          </a:prstGeom>
          <a:solidFill>
            <a:srgbClr val="60699E"/>
          </a:solidFill>
          <a:ln>
            <a:solidFill>
              <a:srgbClr val="6069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331568" y="2966994"/>
            <a:ext cx="4658260" cy="7312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7938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0" grpId="0" animBg="1"/>
      <p:bldP spid="16" grpId="0" animBg="1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/>
        </p:nvSpPr>
        <p:spPr>
          <a:xfrm>
            <a:off x="-685800" y="7658100"/>
            <a:ext cx="2514600" cy="2227453"/>
          </a:xfrm>
          <a:custGeom>
            <a:avLst/>
            <a:gdLst/>
            <a:ahLst/>
            <a:cxnLst/>
            <a:rect l="l" t="t" r="r" b="b"/>
            <a:pathLst>
              <a:path w="1592267" h="1389253">
                <a:moveTo>
                  <a:pt x="0" y="0"/>
                </a:moveTo>
                <a:lnTo>
                  <a:pt x="1592266" y="0"/>
                </a:lnTo>
                <a:lnTo>
                  <a:pt x="1592266" y="1389252"/>
                </a:lnTo>
                <a:lnTo>
                  <a:pt x="0" y="13892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2"/>
          <p:cNvSpPr/>
          <p:nvPr/>
        </p:nvSpPr>
        <p:spPr>
          <a:xfrm>
            <a:off x="15863680" y="-517358"/>
            <a:ext cx="3014898" cy="2952088"/>
          </a:xfrm>
          <a:custGeom>
            <a:avLst/>
            <a:gdLst/>
            <a:ahLst/>
            <a:cxnLst/>
            <a:rect l="l" t="t" r="r" b="b"/>
            <a:pathLst>
              <a:path w="3014898" h="2952088">
                <a:moveTo>
                  <a:pt x="0" y="0"/>
                </a:moveTo>
                <a:lnTo>
                  <a:pt x="3014898" y="0"/>
                </a:lnTo>
                <a:lnTo>
                  <a:pt x="3014898" y="2952088"/>
                </a:lnTo>
                <a:lnTo>
                  <a:pt x="0" y="295208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5"/>
          <p:cNvGrpSpPr/>
          <p:nvPr/>
        </p:nvGrpSpPr>
        <p:grpSpPr>
          <a:xfrm>
            <a:off x="2057400" y="2019300"/>
            <a:ext cx="14589228" cy="4408032"/>
            <a:chOff x="1600200" y="2095500"/>
            <a:chExt cx="14589228" cy="4408032"/>
          </a:xfrm>
        </p:grpSpPr>
        <p:sp>
          <p:nvSpPr>
            <p:cNvPr id="4" name="Freeform 6"/>
            <p:cNvSpPr/>
            <p:nvPr/>
          </p:nvSpPr>
          <p:spPr>
            <a:xfrm>
              <a:off x="2514600" y="2095500"/>
              <a:ext cx="12344400" cy="4408032"/>
            </a:xfrm>
            <a:custGeom>
              <a:avLst/>
              <a:gdLst/>
              <a:ahLst/>
              <a:cxnLst/>
              <a:rect l="l" t="t" r="r" b="b"/>
              <a:pathLst>
                <a:path w="8732753" h="2838145">
                  <a:moveTo>
                    <a:pt x="0" y="0"/>
                  </a:moveTo>
                  <a:lnTo>
                    <a:pt x="8732754" y="0"/>
                  </a:lnTo>
                  <a:lnTo>
                    <a:pt x="8732754" y="2838145"/>
                  </a:lnTo>
                  <a:lnTo>
                    <a:pt x="0" y="28381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Rounded Rectangle 4"/>
            <p:cNvSpPr/>
            <p:nvPr/>
          </p:nvSpPr>
          <p:spPr>
            <a:xfrm>
              <a:off x="1600200" y="3771900"/>
              <a:ext cx="14589228" cy="25146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0" b="1" dirty="0" smtClean="0">
                  <a:solidFill>
                    <a:srgbClr val="60699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II. TÌM HIỂU CHUNG</a:t>
              </a:r>
              <a:endParaRPr lang="en-US" sz="7000" b="1" dirty="0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23281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85800" y="7505700"/>
            <a:ext cx="3104261" cy="3077099"/>
          </a:xfrm>
          <a:custGeom>
            <a:avLst/>
            <a:gdLst/>
            <a:ahLst/>
            <a:cxnLst/>
            <a:rect l="l" t="t" r="r" b="b"/>
            <a:pathLst>
              <a:path w="3104261" h="3077099">
                <a:moveTo>
                  <a:pt x="0" y="0"/>
                </a:moveTo>
                <a:lnTo>
                  <a:pt x="3104262" y="0"/>
                </a:lnTo>
                <a:lnTo>
                  <a:pt x="3104262" y="3077098"/>
                </a:lnTo>
                <a:lnTo>
                  <a:pt x="0" y="30770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4"/>
          <p:cNvSpPr/>
          <p:nvPr/>
        </p:nvSpPr>
        <p:spPr>
          <a:xfrm rot="17198526">
            <a:off x="16204135" y="-1492612"/>
            <a:ext cx="2080986" cy="3880626"/>
          </a:xfrm>
          <a:custGeom>
            <a:avLst/>
            <a:gdLst/>
            <a:ahLst/>
            <a:cxnLst/>
            <a:rect l="l" t="t" r="r" b="b"/>
            <a:pathLst>
              <a:path w="2080986" h="3880626">
                <a:moveTo>
                  <a:pt x="0" y="0"/>
                </a:moveTo>
                <a:lnTo>
                  <a:pt x="2080986" y="0"/>
                </a:lnTo>
                <a:lnTo>
                  <a:pt x="2080986" y="3880627"/>
                </a:lnTo>
                <a:lnTo>
                  <a:pt x="0" y="38806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Rounded Rectangle 3"/>
          <p:cNvSpPr/>
          <p:nvPr/>
        </p:nvSpPr>
        <p:spPr>
          <a:xfrm>
            <a:off x="9491186" y="2957663"/>
            <a:ext cx="5943600" cy="12934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NHÓM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467600" y="4403367"/>
            <a:ext cx="10134600" cy="5181599"/>
          </a:xfrm>
          <a:prstGeom prst="roundRect">
            <a:avLst>
              <a:gd name="adj" fmla="val 12867"/>
            </a:avLst>
          </a:prstGeom>
          <a:solidFill>
            <a:schemeClr val="bg1"/>
          </a:solidFill>
          <a:ln w="38100">
            <a:solidFill>
              <a:srgbClr val="6069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rgbClr val="60699E"/>
                </a:solidFill>
                <a:cs typeface="Arial" panose="020B0604020202020204" pitchFamily="34" charset="0"/>
              </a:rPr>
              <a:t>Em hãy trả lời các câu hỏi sau: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schemeClr val="tx1"/>
                </a:solidFill>
                <a:cs typeface="Arial" panose="020B0604020202020204" pitchFamily="34" charset="0"/>
              </a:rPr>
              <a:t>Trình bày hiểu biết của em về tác giả Trần Tế Xương?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schemeClr val="tx1"/>
                </a:solidFill>
                <a:cs typeface="Arial" panose="020B0604020202020204" pitchFamily="34" charset="0"/>
              </a:rPr>
              <a:t>Em hãy trình bày xuất xứ của văn bản </a:t>
            </a:r>
            <a:r>
              <a:rPr lang="vi-VN" sz="4000" i="1" dirty="0">
                <a:solidFill>
                  <a:schemeClr val="tx1"/>
                </a:solidFill>
                <a:cs typeface="Arial" panose="020B0604020202020204" pitchFamily="34" charset="0"/>
              </a:rPr>
              <a:t>“Lễ xướng danh khoa Đinh </a:t>
            </a:r>
            <a:r>
              <a:rPr lang="vi-VN" sz="4000" i="1" dirty="0" smtClean="0">
                <a:solidFill>
                  <a:schemeClr val="tx1"/>
                </a:solidFill>
                <a:cs typeface="Arial" panose="020B0604020202020204" pitchFamily="34" charset="0"/>
              </a:rPr>
              <a:t>Dậu”</a:t>
            </a:r>
            <a:r>
              <a:rPr lang="vi-VN" sz="4000" dirty="0" smtClean="0">
                <a:solidFill>
                  <a:schemeClr val="tx1"/>
                </a:solidFill>
                <a:cs typeface="Arial" panose="020B0604020202020204" pitchFamily="34" charset="0"/>
              </a:rPr>
              <a:t>.</a:t>
            </a:r>
            <a:endParaRPr lang="vi-VN" sz="40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3000" y="1104900"/>
            <a:ext cx="6138754" cy="85619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249400" y="417041"/>
            <a:ext cx="3665376" cy="2630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1082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7"/>
          <p:cNvSpPr/>
          <p:nvPr/>
        </p:nvSpPr>
        <p:spPr>
          <a:xfrm rot="769930">
            <a:off x="1420549" y="873628"/>
            <a:ext cx="1178625" cy="1259523"/>
          </a:xfrm>
          <a:custGeom>
            <a:avLst/>
            <a:gdLst/>
            <a:ahLst/>
            <a:cxnLst/>
            <a:rect l="l" t="t" r="r" b="b"/>
            <a:pathLst>
              <a:path w="1178625" h="1259523">
                <a:moveTo>
                  <a:pt x="0" y="0"/>
                </a:moveTo>
                <a:lnTo>
                  <a:pt x="1178624" y="0"/>
                </a:lnTo>
                <a:lnTo>
                  <a:pt x="1178624" y="1259523"/>
                </a:lnTo>
                <a:lnTo>
                  <a:pt x="0" y="12595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667960" y="7670235"/>
            <a:ext cx="2620040" cy="2616765"/>
          </a:xfrm>
          <a:custGeom>
            <a:avLst/>
            <a:gdLst/>
            <a:ahLst/>
            <a:cxnLst/>
            <a:rect l="l" t="t" r="r" b="b"/>
            <a:pathLst>
              <a:path w="2620040" h="2616765">
                <a:moveTo>
                  <a:pt x="0" y="0"/>
                </a:moveTo>
                <a:lnTo>
                  <a:pt x="2620040" y="0"/>
                </a:lnTo>
                <a:lnTo>
                  <a:pt x="2620040" y="2616765"/>
                </a:lnTo>
                <a:lnTo>
                  <a:pt x="0" y="261676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Rounded Rectangle 3"/>
          <p:cNvSpPr/>
          <p:nvPr/>
        </p:nvSpPr>
        <p:spPr>
          <a:xfrm>
            <a:off x="4822190" y="388111"/>
            <a:ext cx="7620000" cy="1295400"/>
          </a:xfrm>
          <a:prstGeom prst="roundRect">
            <a:avLst>
              <a:gd name="adj" fmla="val 17853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5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Tác giả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34200" y="2059735"/>
            <a:ext cx="11015981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uê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quán: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Nam Định.</a:t>
            </a:r>
            <a:endParaRPr lang="vi-VN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Là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người có tài nhưng lận đận thi cử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Phong cách sáng tác: 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đậm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chất trữ tình và 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trào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phúng, phản ánh rõ 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hiện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thực 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xã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hội 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cuối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thế kỉ 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XIX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đầu thế kỉ 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XX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ở nước ta.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Các tác phẩm tiêu biểu: </a:t>
            </a:r>
            <a:r>
              <a:rPr lang="vi-VN" sz="4000" i="1" dirty="0">
                <a:latin typeface="Arial" panose="020B0604020202020204" pitchFamily="34" charset="0"/>
                <a:cs typeface="Arial" panose="020B0604020202020204" pitchFamily="34" charset="0"/>
              </a:rPr>
              <a:t>Năm mới chúc nhau, Thương vợ, Áo bông che </a:t>
            </a:r>
            <a:r>
              <a:rPr lang="vi-VN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vi-VN" sz="4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54344" y="2781300"/>
            <a:ext cx="6395720" cy="6640077"/>
            <a:chOff x="354344" y="2781300"/>
            <a:chExt cx="6395720" cy="664007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456704" y="2781300"/>
              <a:ext cx="4191000" cy="601271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8" name="Rounded Rectangle 7"/>
            <p:cNvSpPr/>
            <p:nvPr/>
          </p:nvSpPr>
          <p:spPr>
            <a:xfrm>
              <a:off x="354344" y="8535857"/>
              <a:ext cx="6395720" cy="8855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0699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700" dirty="0">
                  <a:solidFill>
                    <a:schemeClr val="tx1"/>
                  </a:solidFill>
                  <a:cs typeface="Arial" panose="020B0604020202020204" pitchFamily="34" charset="0"/>
                </a:rPr>
                <a:t>Trần Tế Xương (</a:t>
              </a:r>
              <a:r>
                <a:rPr lang="vi-VN" sz="3700" dirty="0" smtClean="0">
                  <a:solidFill>
                    <a:schemeClr val="tx1"/>
                  </a:solidFill>
                  <a:cs typeface="Arial" panose="020B0604020202020204" pitchFamily="34" charset="0"/>
                </a:rPr>
                <a:t>1870</a:t>
              </a:r>
              <a:r>
                <a:rPr lang="en-US" sz="3700" dirty="0" smtClean="0">
                  <a:solidFill>
                    <a:schemeClr val="tx1"/>
                  </a:solidFill>
                  <a:cs typeface="Arial" panose="020B0604020202020204" pitchFamily="34" charset="0"/>
                </a:rPr>
                <a:t> </a:t>
              </a:r>
              <a:r>
                <a:rPr lang="vi-VN" sz="3700" dirty="0" smtClean="0">
                  <a:solidFill>
                    <a:schemeClr val="tx1"/>
                  </a:solidFill>
                  <a:cs typeface="Arial" panose="020B0604020202020204" pitchFamily="34" charset="0"/>
                </a:rPr>
                <a:t>-</a:t>
              </a:r>
              <a:r>
                <a:rPr lang="en-US" sz="3700" dirty="0" smtClean="0">
                  <a:solidFill>
                    <a:schemeClr val="tx1"/>
                  </a:solidFill>
                  <a:cs typeface="Arial" panose="020B0604020202020204" pitchFamily="34" charset="0"/>
                </a:rPr>
                <a:t> </a:t>
              </a:r>
              <a:r>
                <a:rPr lang="vi-VN" sz="3700" dirty="0" smtClean="0">
                  <a:solidFill>
                    <a:schemeClr val="tx1"/>
                  </a:solidFill>
                  <a:cs typeface="Arial" panose="020B0604020202020204" pitchFamily="34" charset="0"/>
                </a:rPr>
                <a:t>1907</a:t>
              </a:r>
              <a:r>
                <a:rPr lang="vi-VN" sz="3700" dirty="0">
                  <a:solidFill>
                    <a:schemeClr val="tx1"/>
                  </a:solidFill>
                  <a:cs typeface="Arial" panose="020B0604020202020204" pitchFamily="34" charset="0"/>
                </a:rPr>
                <a:t>)</a:t>
              </a:r>
              <a:endParaRPr lang="en-US" sz="3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15565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601439" y="8453121"/>
            <a:ext cx="1991361" cy="2341790"/>
          </a:xfrm>
          <a:custGeom>
            <a:avLst/>
            <a:gdLst/>
            <a:ahLst/>
            <a:cxnLst/>
            <a:rect l="l" t="t" r="r" b="b"/>
            <a:pathLst>
              <a:path w="2093226" h="2329041">
                <a:moveTo>
                  <a:pt x="0" y="0"/>
                </a:moveTo>
                <a:lnTo>
                  <a:pt x="2093225" y="0"/>
                </a:lnTo>
                <a:lnTo>
                  <a:pt x="2093225" y="2329041"/>
                </a:lnTo>
                <a:lnTo>
                  <a:pt x="0" y="23290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3151184">
            <a:off x="16143191" y="754300"/>
            <a:ext cx="2763304" cy="563023"/>
          </a:xfrm>
          <a:custGeom>
            <a:avLst/>
            <a:gdLst/>
            <a:ahLst/>
            <a:cxnLst/>
            <a:rect l="l" t="t" r="r" b="b"/>
            <a:pathLst>
              <a:path w="2763304" h="563023">
                <a:moveTo>
                  <a:pt x="0" y="0"/>
                </a:moveTo>
                <a:lnTo>
                  <a:pt x="2763305" y="0"/>
                </a:lnTo>
                <a:lnTo>
                  <a:pt x="2763305" y="563023"/>
                </a:lnTo>
                <a:lnTo>
                  <a:pt x="0" y="5630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3862143">
            <a:off x="289245" y="7788362"/>
            <a:ext cx="2342542" cy="2961082"/>
          </a:xfrm>
          <a:custGeom>
            <a:avLst/>
            <a:gdLst/>
            <a:ahLst/>
            <a:cxnLst/>
            <a:rect l="l" t="t" r="r" b="b"/>
            <a:pathLst>
              <a:path w="1361556" h="2187239">
                <a:moveTo>
                  <a:pt x="0" y="0"/>
                </a:moveTo>
                <a:lnTo>
                  <a:pt x="1361556" y="0"/>
                </a:lnTo>
                <a:lnTo>
                  <a:pt x="1361556" y="2187238"/>
                </a:lnTo>
                <a:lnTo>
                  <a:pt x="0" y="21872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Rounded Rectangle 5"/>
          <p:cNvSpPr/>
          <p:nvPr/>
        </p:nvSpPr>
        <p:spPr>
          <a:xfrm>
            <a:off x="4822190" y="388111"/>
            <a:ext cx="7620000" cy="1295400"/>
          </a:xfrm>
          <a:prstGeom prst="roundRect">
            <a:avLst>
              <a:gd name="adj" fmla="val 17853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5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Tác phẩm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7837" y="3543300"/>
            <a:ext cx="7652762" cy="54572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9448800" y="1828033"/>
            <a:ext cx="8305800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Tên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gọi 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khác là </a:t>
            </a:r>
            <a:r>
              <a:rPr 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vi-VN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Vịnh </a:t>
            </a:r>
            <a:r>
              <a:rPr lang="vi-VN" sz="4000" i="1" dirty="0">
                <a:latin typeface="Arial" panose="020B0604020202020204" pitchFamily="34" charset="0"/>
                <a:cs typeface="Arial" panose="020B0604020202020204" pitchFamily="34" charset="0"/>
              </a:rPr>
              <a:t>khoa thi </a:t>
            </a:r>
            <a:r>
              <a:rPr lang="vi-VN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Sáng tác năm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1897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Đề tài: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thi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cử.</a:t>
            </a:r>
          </a:p>
          <a:p>
            <a:pPr marL="571500" indent="-571500" algn="just">
              <a:lnSpc>
                <a:spcPct val="150000"/>
              </a:lnSpc>
              <a:buFont typeface="Symbol" panose="05050102010706020507" pitchFamily="18" charset="2"/>
              <a:buChar char=""/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Thể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hiện thái độ mỉa mai phẫn uất của nhà thơ đối với chế độ thi cử đương thời và con đường khoa cử của riêng ông.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3744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/>
        </p:nvSpPr>
        <p:spPr>
          <a:xfrm>
            <a:off x="-685800" y="7658100"/>
            <a:ext cx="2514600" cy="2227453"/>
          </a:xfrm>
          <a:custGeom>
            <a:avLst/>
            <a:gdLst/>
            <a:ahLst/>
            <a:cxnLst/>
            <a:rect l="l" t="t" r="r" b="b"/>
            <a:pathLst>
              <a:path w="1592267" h="1389253">
                <a:moveTo>
                  <a:pt x="0" y="0"/>
                </a:moveTo>
                <a:lnTo>
                  <a:pt x="1592266" y="0"/>
                </a:lnTo>
                <a:lnTo>
                  <a:pt x="1592266" y="1389252"/>
                </a:lnTo>
                <a:lnTo>
                  <a:pt x="0" y="13892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2"/>
          <p:cNvSpPr/>
          <p:nvPr/>
        </p:nvSpPr>
        <p:spPr>
          <a:xfrm>
            <a:off x="15863680" y="-517358"/>
            <a:ext cx="3014898" cy="2952088"/>
          </a:xfrm>
          <a:custGeom>
            <a:avLst/>
            <a:gdLst/>
            <a:ahLst/>
            <a:cxnLst/>
            <a:rect l="l" t="t" r="r" b="b"/>
            <a:pathLst>
              <a:path w="3014898" h="2952088">
                <a:moveTo>
                  <a:pt x="0" y="0"/>
                </a:moveTo>
                <a:lnTo>
                  <a:pt x="3014898" y="0"/>
                </a:lnTo>
                <a:lnTo>
                  <a:pt x="3014898" y="2952088"/>
                </a:lnTo>
                <a:lnTo>
                  <a:pt x="0" y="295208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5"/>
          <p:cNvGrpSpPr/>
          <p:nvPr/>
        </p:nvGrpSpPr>
        <p:grpSpPr>
          <a:xfrm>
            <a:off x="2057400" y="2019300"/>
            <a:ext cx="14589228" cy="4408032"/>
            <a:chOff x="1600200" y="2095500"/>
            <a:chExt cx="14589228" cy="4408032"/>
          </a:xfrm>
        </p:grpSpPr>
        <p:sp>
          <p:nvSpPr>
            <p:cNvPr id="4" name="Freeform 6"/>
            <p:cNvSpPr/>
            <p:nvPr/>
          </p:nvSpPr>
          <p:spPr>
            <a:xfrm>
              <a:off x="2514600" y="2095500"/>
              <a:ext cx="12344400" cy="4408032"/>
            </a:xfrm>
            <a:custGeom>
              <a:avLst/>
              <a:gdLst/>
              <a:ahLst/>
              <a:cxnLst/>
              <a:rect l="l" t="t" r="r" b="b"/>
              <a:pathLst>
                <a:path w="8732753" h="2838145">
                  <a:moveTo>
                    <a:pt x="0" y="0"/>
                  </a:moveTo>
                  <a:lnTo>
                    <a:pt x="8732754" y="0"/>
                  </a:lnTo>
                  <a:lnTo>
                    <a:pt x="8732754" y="2838145"/>
                  </a:lnTo>
                  <a:lnTo>
                    <a:pt x="0" y="28381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Rounded Rectangle 4"/>
            <p:cNvSpPr/>
            <p:nvPr/>
          </p:nvSpPr>
          <p:spPr>
            <a:xfrm>
              <a:off x="1600200" y="3771900"/>
              <a:ext cx="14589228" cy="25146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0" b="1" dirty="0" smtClean="0">
                  <a:solidFill>
                    <a:srgbClr val="60699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III. TÌM HIỂU CHI TIẾT</a:t>
              </a:r>
              <a:endParaRPr lang="en-US" sz="7000" b="1" dirty="0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39105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7"/>
          <p:cNvSpPr/>
          <p:nvPr/>
        </p:nvSpPr>
        <p:spPr>
          <a:xfrm rot="769930">
            <a:off x="15843885" y="8390242"/>
            <a:ext cx="1576441" cy="1403362"/>
          </a:xfrm>
          <a:custGeom>
            <a:avLst/>
            <a:gdLst/>
            <a:ahLst/>
            <a:cxnLst/>
            <a:rect l="l" t="t" r="r" b="b"/>
            <a:pathLst>
              <a:path w="1178625" h="1259523">
                <a:moveTo>
                  <a:pt x="0" y="0"/>
                </a:moveTo>
                <a:lnTo>
                  <a:pt x="1178624" y="0"/>
                </a:lnTo>
                <a:lnTo>
                  <a:pt x="1178624" y="1259523"/>
                </a:lnTo>
                <a:lnTo>
                  <a:pt x="0" y="12595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0800000">
            <a:off x="0" y="0"/>
            <a:ext cx="2620040" cy="2616765"/>
          </a:xfrm>
          <a:custGeom>
            <a:avLst/>
            <a:gdLst/>
            <a:ahLst/>
            <a:cxnLst/>
            <a:rect l="l" t="t" r="r" b="b"/>
            <a:pathLst>
              <a:path w="2620040" h="2616765">
                <a:moveTo>
                  <a:pt x="0" y="0"/>
                </a:moveTo>
                <a:lnTo>
                  <a:pt x="2620040" y="0"/>
                </a:lnTo>
                <a:lnTo>
                  <a:pt x="2620040" y="2616765"/>
                </a:lnTo>
                <a:lnTo>
                  <a:pt x="0" y="261676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Rounded Rectangle 3"/>
          <p:cNvSpPr/>
          <p:nvPr/>
        </p:nvSpPr>
        <p:spPr>
          <a:xfrm>
            <a:off x="4522885" y="660683"/>
            <a:ext cx="9833333" cy="1295400"/>
          </a:xfrm>
          <a:prstGeom prst="roundRect">
            <a:avLst>
              <a:gd name="adj" fmla="val 23991"/>
            </a:avLst>
          </a:prstGeom>
          <a:solidFill>
            <a:schemeClr val="bg1"/>
          </a:solidFill>
          <a:ln w="38100">
            <a:solidFill>
              <a:srgbClr val="6069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5000" b="1" dirty="0" smtClean="0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5000" b="1" dirty="0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 xáo trộn của trường thi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8382000" y="4443723"/>
            <a:ext cx="9144000" cy="4648200"/>
          </a:xfrm>
          <a:prstGeom prst="roundRect">
            <a:avLst>
              <a:gd name="adj" fmla="val 5594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hãy trả lời các câu hỏi sau: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biết cảnh trường thi được tác giả miêu tả như thế nào?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Kì </a:t>
            </a: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 này có gì đặc biệt? Qua đó em hãy nhận xét về kì thi </a:t>
            </a: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677400" y="3063133"/>
            <a:ext cx="6553200" cy="12934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500" b="1" dirty="0">
                <a:solidFill>
                  <a:srgbClr val="DF57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NHÓM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7200" y="4047507"/>
            <a:ext cx="7420075" cy="5440633"/>
          </a:xfrm>
          <a:prstGeom prst="roundRect">
            <a:avLst>
              <a:gd name="adj" fmla="val 845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163800" y="876301"/>
            <a:ext cx="2819656" cy="270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1793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85800" y="7505700"/>
            <a:ext cx="3104261" cy="3077099"/>
          </a:xfrm>
          <a:custGeom>
            <a:avLst/>
            <a:gdLst/>
            <a:ahLst/>
            <a:cxnLst/>
            <a:rect l="l" t="t" r="r" b="b"/>
            <a:pathLst>
              <a:path w="3104261" h="3077099">
                <a:moveTo>
                  <a:pt x="0" y="0"/>
                </a:moveTo>
                <a:lnTo>
                  <a:pt x="3104262" y="0"/>
                </a:lnTo>
                <a:lnTo>
                  <a:pt x="3104262" y="3077098"/>
                </a:lnTo>
                <a:lnTo>
                  <a:pt x="0" y="30770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4"/>
          <p:cNvSpPr/>
          <p:nvPr/>
        </p:nvSpPr>
        <p:spPr>
          <a:xfrm rot="17198526">
            <a:off x="16204135" y="-1492612"/>
            <a:ext cx="2080986" cy="3880626"/>
          </a:xfrm>
          <a:custGeom>
            <a:avLst/>
            <a:gdLst/>
            <a:ahLst/>
            <a:cxnLst/>
            <a:rect l="l" t="t" r="r" b="b"/>
            <a:pathLst>
              <a:path w="2080986" h="3880626">
                <a:moveTo>
                  <a:pt x="0" y="0"/>
                </a:moveTo>
                <a:lnTo>
                  <a:pt x="2080986" y="0"/>
                </a:lnTo>
                <a:lnTo>
                  <a:pt x="2080986" y="3880627"/>
                </a:lnTo>
                <a:lnTo>
                  <a:pt x="0" y="38806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Rounded Rectangle 3"/>
          <p:cNvSpPr/>
          <p:nvPr/>
        </p:nvSpPr>
        <p:spPr>
          <a:xfrm>
            <a:off x="929050" y="3839111"/>
            <a:ext cx="9709827" cy="2514600"/>
          </a:xfrm>
          <a:prstGeom prst="roundRect">
            <a:avLst>
              <a:gd name="adj" fmla="val 0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914400" algn="just">
              <a:lnSpc>
                <a:spcPct val="150000"/>
              </a:lnSpc>
            </a:pPr>
            <a:r>
              <a:rPr lang="vi-VN" sz="4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“Nhà nước ba năm mở một khoa,</a:t>
            </a:r>
          </a:p>
          <a:p>
            <a:pPr indent="914400" algn="just">
              <a:lnSpc>
                <a:spcPct val="150000"/>
              </a:lnSpc>
            </a:pPr>
            <a:r>
              <a:rPr lang="vi-VN" sz="4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 Nam thi lẫn với trường Hà.”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4651691" y="4982112"/>
            <a:ext cx="1781536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023830" y="5972712"/>
            <a:ext cx="133732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4961566" y="642711"/>
            <a:ext cx="4855857" cy="2772312"/>
          </a:xfrm>
          <a:prstGeom prst="roundRect">
            <a:avLst>
              <a:gd name="adj" fmla="val 5594"/>
            </a:avLst>
          </a:prstGeom>
          <a:solidFill>
            <a:schemeClr val="bg1"/>
          </a:solidFill>
          <a:ln w="38100">
            <a:solidFill>
              <a:srgbClr val="6069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Bề ngoài thì bình thường – kì thi theo đúng thông lệ.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57200" y="7048500"/>
            <a:ext cx="8305800" cy="1700997"/>
          </a:xfrm>
          <a:prstGeom prst="roundRect">
            <a:avLst>
              <a:gd name="adj" fmla="val 5594"/>
            </a:avLst>
          </a:prstGeom>
          <a:solidFill>
            <a:schemeClr val="bg1"/>
          </a:solidFill>
          <a:ln w="38100">
            <a:solidFill>
              <a:srgbClr val="DF57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 thi gộp chung trường Nam (Nam Định) và trường Hà (Hà Nội).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7567802" flipH="1" flipV="1">
            <a:off x="5057830" y="6397855"/>
            <a:ext cx="941012" cy="62043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584125" flipH="1">
            <a:off x="5827461" y="3391703"/>
            <a:ext cx="941012" cy="641122"/>
          </a:xfrm>
          <a:prstGeom prst="rect">
            <a:avLst/>
          </a:prstGeom>
        </p:spPr>
      </p:pic>
      <p:sp>
        <p:nvSpPr>
          <p:cNvPr id="19" name="Right Brace 18"/>
          <p:cNvSpPr/>
          <p:nvPr/>
        </p:nvSpPr>
        <p:spPr>
          <a:xfrm>
            <a:off x="9953989" y="419100"/>
            <a:ext cx="942212" cy="8558997"/>
          </a:xfrm>
          <a:prstGeom prst="rightBrace">
            <a:avLst>
              <a:gd name="adj1" fmla="val 62249"/>
              <a:gd name="adj2" fmla="val 27643"/>
            </a:avLst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1122502" y="1718190"/>
            <a:ext cx="6765782" cy="2852265"/>
          </a:xfrm>
          <a:prstGeom prst="roundRect">
            <a:avLst>
              <a:gd name="adj" fmla="val 0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thức tổ chức bất thường, báo hiệu sự thiếu nghiêm túc, ô hợp, láo </a:t>
            </a: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nháo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Down Arrow 20"/>
          <p:cNvSpPr/>
          <p:nvPr/>
        </p:nvSpPr>
        <p:spPr>
          <a:xfrm>
            <a:off x="13916481" y="4881861"/>
            <a:ext cx="1359524" cy="929708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1243166" y="5972712"/>
            <a:ext cx="6765782" cy="2852265"/>
          </a:xfrm>
          <a:prstGeom prst="roundRect">
            <a:avLst>
              <a:gd name="adj" fmla="val 0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 </a:t>
            </a:r>
            <a:r>
              <a:rPr lang="vi-VN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 tình cảnh của đất nước cũng như sự áp đảo của ngoại bang </a:t>
            </a: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vi-VN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bấy giờ</a:t>
            </a: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457200" y="1018831"/>
            <a:ext cx="3684012" cy="2693433"/>
          </a:xfrm>
          <a:prstGeom prst="roundRect">
            <a:avLst>
              <a:gd name="adj" fmla="val 5594"/>
            </a:avLst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 tổ chức không phải là triều </a:t>
            </a: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2133600" y="4982112"/>
            <a:ext cx="247650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8275625" flipH="1" flipV="1">
            <a:off x="2937174" y="3495975"/>
            <a:ext cx="941012" cy="6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225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 animBg="1"/>
      <p:bldP spid="16" grpId="0" animBg="1"/>
      <p:bldP spid="19" grpId="0" animBg="1"/>
      <p:bldP spid="20" grpId="0"/>
      <p:bldP spid="21" grpId="0" animBg="1"/>
      <p:bldP spid="22" grpId="0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002000" y="7192121"/>
            <a:ext cx="3104261" cy="3077099"/>
          </a:xfrm>
          <a:custGeom>
            <a:avLst/>
            <a:gdLst/>
            <a:ahLst/>
            <a:cxnLst/>
            <a:rect l="l" t="t" r="r" b="b"/>
            <a:pathLst>
              <a:path w="3104261" h="3077099">
                <a:moveTo>
                  <a:pt x="0" y="0"/>
                </a:moveTo>
                <a:lnTo>
                  <a:pt x="3104262" y="0"/>
                </a:lnTo>
                <a:lnTo>
                  <a:pt x="3104262" y="3077098"/>
                </a:lnTo>
                <a:lnTo>
                  <a:pt x="0" y="30770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4"/>
          <p:cNvSpPr/>
          <p:nvPr/>
        </p:nvSpPr>
        <p:spPr>
          <a:xfrm rot="-7753335">
            <a:off x="-403401" y="-1164625"/>
            <a:ext cx="2080986" cy="3880626"/>
          </a:xfrm>
          <a:custGeom>
            <a:avLst/>
            <a:gdLst/>
            <a:ahLst/>
            <a:cxnLst/>
            <a:rect l="l" t="t" r="r" b="b"/>
            <a:pathLst>
              <a:path w="2080986" h="3880626">
                <a:moveTo>
                  <a:pt x="0" y="0"/>
                </a:moveTo>
                <a:lnTo>
                  <a:pt x="2080986" y="0"/>
                </a:lnTo>
                <a:lnTo>
                  <a:pt x="2080986" y="3880627"/>
                </a:lnTo>
                <a:lnTo>
                  <a:pt x="0" y="38806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Rounded Rectangle 3"/>
          <p:cNvSpPr/>
          <p:nvPr/>
        </p:nvSpPr>
        <p:spPr>
          <a:xfrm>
            <a:off x="5486400" y="876300"/>
            <a:ext cx="6858000" cy="1672213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6600" b="1" dirty="0">
              <a:solidFill>
                <a:srgbClr val="606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400800" y="4107779"/>
            <a:ext cx="11641538" cy="5562600"/>
          </a:xfrm>
          <a:prstGeom prst="roundRect">
            <a:avLst>
              <a:gd name="adj" fmla="val 4743"/>
            </a:avLst>
          </a:prstGeom>
          <a:solidFill>
            <a:schemeClr val="bg1"/>
          </a:solidFill>
          <a:ln w="38100">
            <a:solidFill>
              <a:srgbClr val="6069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hãy tìm hiểu và cho biết: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schemeClr val="tx1"/>
                </a:solidFill>
                <a:cs typeface="Arial" panose="020B0604020202020204" pitchFamily="34" charset="0"/>
              </a:rPr>
              <a:t>Nhà nước phong kiến xưa tổ chức kì thi cho các sĩ tử tham gia nhằm mục đích gì?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 smtClean="0">
                <a:solidFill>
                  <a:schemeClr val="tx1"/>
                </a:solidFill>
                <a:cs typeface="Arial" panose="020B0604020202020204" pitchFamily="34" charset="0"/>
              </a:rPr>
              <a:t>Sau </a:t>
            </a:r>
            <a:r>
              <a:rPr lang="vi-VN" sz="4000" dirty="0">
                <a:solidFill>
                  <a:schemeClr val="tx1"/>
                </a:solidFill>
                <a:cs typeface="Arial" panose="020B0604020202020204" pitchFamily="34" charset="0"/>
              </a:rPr>
              <a:t>cuộc thi (thể thao, nghệ thuật, giáo </a:t>
            </a:r>
            <a:r>
              <a:rPr lang="vi-VN" sz="4000" dirty="0" smtClean="0">
                <a:solidFill>
                  <a:schemeClr val="tx1"/>
                </a:solidFill>
                <a:cs typeface="Arial" panose="020B0604020202020204" pitchFamily="34" charset="0"/>
              </a:rPr>
              <a:t>dục…) </a:t>
            </a:r>
            <a:r>
              <a:rPr lang="vi-VN" sz="4000" dirty="0">
                <a:solidFill>
                  <a:schemeClr val="tx1"/>
                </a:solidFill>
                <a:cs typeface="Arial" panose="020B0604020202020204" pitchFamily="34" charset="0"/>
              </a:rPr>
              <a:t>thường sẽ có một buổi lễ xướng danh và trao giải. Mục đích của lễ xướng danh là gì?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40569" y="266700"/>
            <a:ext cx="5088339" cy="36166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8600" y="4686299"/>
            <a:ext cx="5965330" cy="4405559"/>
          </a:xfrm>
          <a:prstGeom prst="roundRect">
            <a:avLst>
              <a:gd name="adj" fmla="val 1088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568238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7"/>
          <p:cNvSpPr/>
          <p:nvPr/>
        </p:nvSpPr>
        <p:spPr>
          <a:xfrm rot="769930">
            <a:off x="16984227" y="1186340"/>
            <a:ext cx="1178625" cy="1259523"/>
          </a:xfrm>
          <a:custGeom>
            <a:avLst/>
            <a:gdLst/>
            <a:ahLst/>
            <a:cxnLst/>
            <a:rect l="l" t="t" r="r" b="b"/>
            <a:pathLst>
              <a:path w="1178625" h="1259523">
                <a:moveTo>
                  <a:pt x="0" y="0"/>
                </a:moveTo>
                <a:lnTo>
                  <a:pt x="1178624" y="0"/>
                </a:lnTo>
                <a:lnTo>
                  <a:pt x="1178624" y="1259523"/>
                </a:lnTo>
                <a:lnTo>
                  <a:pt x="0" y="12595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667960" y="7670235"/>
            <a:ext cx="2620040" cy="2616765"/>
          </a:xfrm>
          <a:custGeom>
            <a:avLst/>
            <a:gdLst/>
            <a:ahLst/>
            <a:cxnLst/>
            <a:rect l="l" t="t" r="r" b="b"/>
            <a:pathLst>
              <a:path w="2620040" h="2616765">
                <a:moveTo>
                  <a:pt x="0" y="0"/>
                </a:moveTo>
                <a:lnTo>
                  <a:pt x="2620040" y="0"/>
                </a:lnTo>
                <a:lnTo>
                  <a:pt x="2620040" y="2616765"/>
                </a:lnTo>
                <a:lnTo>
                  <a:pt x="0" y="261676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Down Arrow 3"/>
          <p:cNvSpPr/>
          <p:nvPr/>
        </p:nvSpPr>
        <p:spPr>
          <a:xfrm rot="16200000">
            <a:off x="2590800" y="1299504"/>
            <a:ext cx="1185594" cy="1033194"/>
          </a:xfrm>
          <a:prstGeom prst="downArrow">
            <a:avLst/>
          </a:prstGeom>
          <a:solidFill>
            <a:srgbClr val="60699E"/>
          </a:solidFill>
          <a:ln>
            <a:solidFill>
              <a:srgbClr val="6069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038600" y="881964"/>
            <a:ext cx="11963400" cy="1868274"/>
          </a:xfrm>
          <a:prstGeom prst="roundRect">
            <a:avLst>
              <a:gd name="adj" fmla="val 0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câu đề tả không khí, bối cảnh chung của kì thi Hương năm Đinh Dậu 1897.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5800" y="4381500"/>
            <a:ext cx="6705600" cy="4869365"/>
          </a:xfrm>
          <a:prstGeom prst="roundRect">
            <a:avLst>
              <a:gd name="adj" fmla="val 498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Down Arrow 6"/>
          <p:cNvSpPr/>
          <p:nvPr/>
        </p:nvSpPr>
        <p:spPr>
          <a:xfrm>
            <a:off x="11734800" y="3043215"/>
            <a:ext cx="1081420" cy="999588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8327730" y="4453982"/>
            <a:ext cx="7895560" cy="4724400"/>
          </a:xfrm>
          <a:prstGeom prst="roundRect">
            <a:avLst>
              <a:gd name="adj" fmla="val 0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 </a:t>
            </a:r>
            <a:r>
              <a:rPr lang="vi-VN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 thái độ mỉa mai, châm biếm kín </a:t>
            </a:r>
            <a:r>
              <a:rPr lang="vi-VN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đáo</a:t>
            </a: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Bộc </a:t>
            </a:r>
            <a:r>
              <a:rPr lang="vi-VN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lộ nỗi buồn sâu lắng của tác giả trước cảnh đất nước bị mất quyền độc lập, tự chủ</a:t>
            </a:r>
          </a:p>
        </p:txBody>
      </p:sp>
    </p:spTree>
    <p:extLst>
      <p:ext uri="{BB962C8B-B14F-4D97-AF65-F5344CB8AC3E}">
        <p14:creationId xmlns:p14="http://schemas.microsoft.com/office/powerpoint/2010/main" val="2034655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8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3151184">
            <a:off x="15842233" y="849315"/>
            <a:ext cx="2763304" cy="563023"/>
          </a:xfrm>
          <a:custGeom>
            <a:avLst/>
            <a:gdLst/>
            <a:ahLst/>
            <a:cxnLst/>
            <a:rect l="l" t="t" r="r" b="b"/>
            <a:pathLst>
              <a:path w="2763304" h="563023">
                <a:moveTo>
                  <a:pt x="0" y="0"/>
                </a:moveTo>
                <a:lnTo>
                  <a:pt x="2763305" y="0"/>
                </a:lnTo>
                <a:lnTo>
                  <a:pt x="2763305" y="563023"/>
                </a:lnTo>
                <a:lnTo>
                  <a:pt x="0" y="5630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3862143">
            <a:off x="289245" y="7788362"/>
            <a:ext cx="2342542" cy="2961082"/>
          </a:xfrm>
          <a:custGeom>
            <a:avLst/>
            <a:gdLst/>
            <a:ahLst/>
            <a:cxnLst/>
            <a:rect l="l" t="t" r="r" b="b"/>
            <a:pathLst>
              <a:path w="1361556" h="2187239">
                <a:moveTo>
                  <a:pt x="0" y="0"/>
                </a:moveTo>
                <a:lnTo>
                  <a:pt x="1361556" y="0"/>
                </a:lnTo>
                <a:lnTo>
                  <a:pt x="1361556" y="2187238"/>
                </a:lnTo>
                <a:lnTo>
                  <a:pt x="0" y="21872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Rounded Rectangle 5"/>
          <p:cNvSpPr/>
          <p:nvPr/>
        </p:nvSpPr>
        <p:spPr>
          <a:xfrm>
            <a:off x="1876079" y="140219"/>
            <a:ext cx="14304010" cy="1295400"/>
          </a:xfrm>
          <a:prstGeom prst="roundRect">
            <a:avLst>
              <a:gd name="adj" fmla="val 17853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5000" b="1" dirty="0" smtClean="0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vi-VN" sz="5000" b="1" dirty="0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ảnh các sĩ tử và quan viên người Việt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743200" y="3314700"/>
            <a:ext cx="15041799" cy="6707333"/>
          </a:xfrm>
          <a:prstGeom prst="roundRect">
            <a:avLst>
              <a:gd name="adj" fmla="val 4967"/>
            </a:avLst>
          </a:prstGeom>
          <a:solidFill>
            <a:schemeClr val="bg1"/>
          </a:solidFill>
          <a:ln w="38100">
            <a:solidFill>
              <a:srgbClr val="6069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hãy trả lời các câu hỏi sau: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hai câu thơ này đã xuất hiện những hình ảnh nào? Các hình ảnh đó đã được diễn tả ra sao?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Biện </a:t>
            </a: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 tu từ nào đã được sử dụng trong cách diễn đạt </a:t>
            </a:r>
            <a:r>
              <a:rPr lang="vi-VN" sz="4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“Lôi thôi sĩ tử vai đeo lọ” </a:t>
            </a: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</a:t>
            </a:r>
            <a:r>
              <a:rPr lang="vi-VN" sz="4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“Ậm ọe quan trường miệng thét </a:t>
            </a:r>
            <a:r>
              <a:rPr lang="vi-VN" sz="4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loa</a:t>
            </a:r>
            <a:r>
              <a:rPr lang="en-US" sz="4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 </a:t>
            </a: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rõ tác dụng của biện pháp tu từ đó trong việc tái hiện hình ảnh các sĩ tử và quan viên người Việt.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987499" y="1893693"/>
            <a:ext cx="6553200" cy="12934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500" b="1" dirty="0">
                <a:solidFill>
                  <a:srgbClr val="DF57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</a:t>
            </a:r>
            <a:r>
              <a:rPr lang="en-US" sz="4500" b="1" dirty="0" smtClean="0">
                <a:solidFill>
                  <a:srgbClr val="DF57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CẶP ĐÔI</a:t>
            </a:r>
            <a:endParaRPr lang="en-US" sz="4500" b="1" dirty="0">
              <a:solidFill>
                <a:srgbClr val="DF57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44016" y="1486706"/>
            <a:ext cx="3022632" cy="310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1857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50814" y="8102750"/>
            <a:ext cx="3104261" cy="3077099"/>
          </a:xfrm>
          <a:custGeom>
            <a:avLst/>
            <a:gdLst/>
            <a:ahLst/>
            <a:cxnLst/>
            <a:rect l="l" t="t" r="r" b="b"/>
            <a:pathLst>
              <a:path w="3104261" h="3077099">
                <a:moveTo>
                  <a:pt x="0" y="0"/>
                </a:moveTo>
                <a:lnTo>
                  <a:pt x="3104262" y="0"/>
                </a:lnTo>
                <a:lnTo>
                  <a:pt x="3104262" y="3077098"/>
                </a:lnTo>
                <a:lnTo>
                  <a:pt x="0" y="30770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4"/>
          <p:cNvSpPr/>
          <p:nvPr/>
        </p:nvSpPr>
        <p:spPr>
          <a:xfrm rot="17198526">
            <a:off x="16204135" y="-1492612"/>
            <a:ext cx="2080986" cy="3880626"/>
          </a:xfrm>
          <a:custGeom>
            <a:avLst/>
            <a:gdLst/>
            <a:ahLst/>
            <a:cxnLst/>
            <a:rect l="l" t="t" r="r" b="b"/>
            <a:pathLst>
              <a:path w="2080986" h="3880626">
                <a:moveTo>
                  <a:pt x="0" y="0"/>
                </a:moveTo>
                <a:lnTo>
                  <a:pt x="2080986" y="0"/>
                </a:lnTo>
                <a:lnTo>
                  <a:pt x="2080986" y="3880627"/>
                </a:lnTo>
                <a:lnTo>
                  <a:pt x="0" y="38806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Rounded Rectangle 3"/>
          <p:cNvSpPr/>
          <p:nvPr/>
        </p:nvSpPr>
        <p:spPr>
          <a:xfrm>
            <a:off x="1524000" y="3845977"/>
            <a:ext cx="9829800" cy="2514600"/>
          </a:xfrm>
          <a:prstGeom prst="roundRect">
            <a:avLst>
              <a:gd name="adj" fmla="val 0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914400" algn="just">
              <a:lnSpc>
                <a:spcPct val="150000"/>
              </a:lnSpc>
            </a:pPr>
            <a:r>
              <a:rPr lang="vi-VN" sz="4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“Lôi thôi sĩ tử vai đeo lọ,</a:t>
            </a:r>
          </a:p>
          <a:p>
            <a:pPr indent="914400" algn="just">
              <a:lnSpc>
                <a:spcPct val="150000"/>
              </a:lnSpc>
            </a:pPr>
            <a:r>
              <a:rPr lang="vi-VN" sz="4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Ậm ọe quan trường miệng thét </a:t>
            </a:r>
            <a:r>
              <a:rPr lang="vi-VN" sz="42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loa</a:t>
            </a:r>
            <a:r>
              <a:rPr lang="en-US" sz="42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vi-VN" sz="42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vi-VN" sz="42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2723261" y="4949555"/>
            <a:ext cx="1502019" cy="0"/>
          </a:xfrm>
          <a:prstGeom prst="line">
            <a:avLst/>
          </a:prstGeom>
          <a:ln w="57150">
            <a:solidFill>
              <a:srgbClr val="6069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648960" y="4964795"/>
            <a:ext cx="2362200" cy="0"/>
          </a:xfrm>
          <a:prstGeom prst="line">
            <a:avLst/>
          </a:prstGeom>
          <a:ln w="57150">
            <a:solidFill>
              <a:srgbClr val="6069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438400" y="5922375"/>
            <a:ext cx="1502019" cy="0"/>
          </a:xfrm>
          <a:prstGeom prst="line">
            <a:avLst/>
          </a:prstGeom>
          <a:ln w="57150">
            <a:solidFill>
              <a:srgbClr val="6069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7260150" y="5922375"/>
            <a:ext cx="3484050" cy="5080"/>
          </a:xfrm>
          <a:prstGeom prst="line">
            <a:avLst/>
          </a:prstGeom>
          <a:ln w="57150">
            <a:solidFill>
              <a:srgbClr val="6069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4082849" y="5226456"/>
            <a:ext cx="3177301" cy="92141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4467859" y="4265077"/>
            <a:ext cx="1295401" cy="8382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900824" y="854764"/>
            <a:ext cx="17365405" cy="2884790"/>
          </a:xfrm>
          <a:prstGeom prst="roundRect">
            <a:avLst>
              <a:gd name="adj" fmla="val 5594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ảnh sĩ tử: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Luộm </a:t>
            </a: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thuộm, vất vả, bế </a:t>
            </a: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 có </a:t>
            </a: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 thế của những sĩ tử đi </a:t>
            </a: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những người làm chủ kiến thức.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4539367" flipH="1" flipV="1">
            <a:off x="1502498" y="3823275"/>
            <a:ext cx="941012" cy="686275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1953447" y="6706969"/>
            <a:ext cx="8382622" cy="2832073"/>
          </a:xfrm>
          <a:prstGeom prst="roundRect">
            <a:avLst>
              <a:gd name="adj" fmla="val 5594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ảnh quan trường: </a:t>
            </a:r>
            <a:r>
              <a:rPr lang="vi-VN" sz="4000" dirty="0" smtClean="0">
                <a:solidFill>
                  <a:schemeClr val="tx1"/>
                </a:solidFill>
                <a:cs typeface="Arial" panose="020B0604020202020204" pitchFamily="34" charset="0"/>
              </a:rPr>
              <a:t>Ra </a:t>
            </a:r>
            <a:r>
              <a:rPr lang="vi-VN" sz="4000" dirty="0">
                <a:solidFill>
                  <a:schemeClr val="tx1"/>
                </a:solidFill>
                <a:cs typeface="Arial" panose="020B0604020202020204" pitchFamily="34" charset="0"/>
              </a:rPr>
              <a:t>oai, nạt nộ nhưng đó là cái ra oai giả vờ, ra oai gượng gạo</a:t>
            </a:r>
            <a:r>
              <a:rPr lang="vi-VN" sz="4000" dirty="0" smtClean="0">
                <a:solidFill>
                  <a:schemeClr val="tx1"/>
                </a:solidFill>
                <a:cs typeface="Arial" panose="020B0604020202020204" pitchFamily="34" charset="0"/>
              </a:rPr>
              <a:t>.</a:t>
            </a:r>
            <a:endParaRPr lang="en-US" sz="4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5670582" flipH="1">
            <a:off x="3215349" y="6313425"/>
            <a:ext cx="941012" cy="85871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50469" y="4739494"/>
            <a:ext cx="6730899" cy="4951682"/>
          </a:xfrm>
          <a:prstGeom prst="roundRect">
            <a:avLst>
              <a:gd name="adj" fmla="val 831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120956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 animBg="1"/>
      <p:bldP spid="19" grpId="0" animBg="1"/>
      <p:bldP spid="20" grpId="0"/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3151184">
            <a:off x="16217864" y="307562"/>
            <a:ext cx="2763304" cy="563023"/>
          </a:xfrm>
          <a:custGeom>
            <a:avLst/>
            <a:gdLst/>
            <a:ahLst/>
            <a:cxnLst/>
            <a:rect l="l" t="t" r="r" b="b"/>
            <a:pathLst>
              <a:path w="2763304" h="563023">
                <a:moveTo>
                  <a:pt x="0" y="0"/>
                </a:moveTo>
                <a:lnTo>
                  <a:pt x="2763305" y="0"/>
                </a:lnTo>
                <a:lnTo>
                  <a:pt x="2763305" y="563023"/>
                </a:lnTo>
                <a:lnTo>
                  <a:pt x="0" y="5630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3862143">
            <a:off x="-411775" y="7852613"/>
            <a:ext cx="2342542" cy="2961082"/>
          </a:xfrm>
          <a:custGeom>
            <a:avLst/>
            <a:gdLst/>
            <a:ahLst/>
            <a:cxnLst/>
            <a:rect l="l" t="t" r="r" b="b"/>
            <a:pathLst>
              <a:path w="1361556" h="2187239">
                <a:moveTo>
                  <a:pt x="0" y="0"/>
                </a:moveTo>
                <a:lnTo>
                  <a:pt x="1361556" y="0"/>
                </a:lnTo>
                <a:lnTo>
                  <a:pt x="1361556" y="2187238"/>
                </a:lnTo>
                <a:lnTo>
                  <a:pt x="0" y="21872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Rounded Rectangle 5"/>
          <p:cNvSpPr/>
          <p:nvPr/>
        </p:nvSpPr>
        <p:spPr>
          <a:xfrm>
            <a:off x="5269727" y="1331046"/>
            <a:ext cx="9829800" cy="2514600"/>
          </a:xfrm>
          <a:prstGeom prst="roundRect">
            <a:avLst>
              <a:gd name="adj" fmla="val 0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914400" algn="just">
              <a:lnSpc>
                <a:spcPct val="150000"/>
              </a:lnSpc>
            </a:pPr>
            <a:r>
              <a:rPr lang="vi-VN" sz="4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“Lôi thôi sĩ tử vai đeo lọ,</a:t>
            </a:r>
          </a:p>
          <a:p>
            <a:pPr indent="914400" algn="just">
              <a:lnSpc>
                <a:spcPct val="150000"/>
              </a:lnSpc>
            </a:pPr>
            <a:r>
              <a:rPr lang="vi-VN" sz="4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Ậm ọe quan trường miệng thét </a:t>
            </a:r>
            <a:r>
              <a:rPr lang="vi-VN" sz="42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loa</a:t>
            </a:r>
            <a:r>
              <a:rPr lang="en-US" sz="42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vi-VN" sz="42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vi-VN" sz="42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488927" y="2431791"/>
            <a:ext cx="28194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260327" y="3422391"/>
            <a:ext cx="44958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5784412" y="343881"/>
            <a:ext cx="7731616" cy="1202232"/>
          </a:xfrm>
          <a:prstGeom prst="roundRect">
            <a:avLst>
              <a:gd name="adj" fmla="val 5594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Biện pháp tu từ: </a:t>
            </a: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Đảo ngữ, đối.</a:t>
            </a:r>
          </a:p>
        </p:txBody>
      </p:sp>
      <p:sp>
        <p:nvSpPr>
          <p:cNvPr id="13" name="Down Arrow 12"/>
          <p:cNvSpPr/>
          <p:nvPr/>
        </p:nvSpPr>
        <p:spPr>
          <a:xfrm rot="16200000">
            <a:off x="1803610" y="6889285"/>
            <a:ext cx="1185594" cy="1033194"/>
          </a:xfrm>
          <a:prstGeom prst="downArrow">
            <a:avLst/>
          </a:prstGeom>
          <a:solidFill>
            <a:srgbClr val="60699E"/>
          </a:solidFill>
          <a:ln>
            <a:solidFill>
              <a:srgbClr val="6069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66360" y="758512"/>
            <a:ext cx="4669301" cy="4558811"/>
          </a:xfrm>
          <a:prstGeom prst="roundRect">
            <a:avLst>
              <a:gd name="adj" fmla="val 5619"/>
            </a:avLst>
          </a:prstGeom>
          <a:solidFill>
            <a:schemeClr val="bg1"/>
          </a:solidFill>
          <a:ln w="38100">
            <a:solidFill>
              <a:srgbClr val="6069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000" dirty="0" smtClean="0">
                <a:solidFill>
                  <a:schemeClr val="tx1"/>
                </a:solidFill>
                <a:cs typeface="Arial" panose="020B0604020202020204" pitchFamily="34" charset="0"/>
              </a:rPr>
              <a:t>Thể </a:t>
            </a:r>
            <a:r>
              <a:rPr lang="vi-VN" sz="4000" dirty="0">
                <a:solidFill>
                  <a:schemeClr val="tx1"/>
                </a:solidFill>
                <a:cs typeface="Arial" panose="020B0604020202020204" pitchFamily="34" charset="0"/>
              </a:rPr>
              <a:t>hiện vẻ nhếch nhác, không gọn gàng, không đúng tư thế của những sĩ tử đi </a:t>
            </a:r>
            <a:r>
              <a:rPr lang="vi-VN" sz="4000" dirty="0" smtClean="0">
                <a:solidFill>
                  <a:schemeClr val="tx1"/>
                </a:solidFill>
                <a:cs typeface="Arial" panose="020B0604020202020204" pitchFamily="34" charset="0"/>
              </a:rPr>
              <a:t>thi.</a:t>
            </a:r>
            <a:endParaRPr lang="en-US" sz="4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224997" y="6478844"/>
            <a:ext cx="10872003" cy="3605227"/>
          </a:xfrm>
          <a:prstGeom prst="roundRect">
            <a:avLst>
              <a:gd name="adj" fmla="val 5594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schemeClr val="tx1"/>
                </a:solidFill>
                <a:cs typeface="Arial" panose="020B0604020202020204" pitchFamily="34" charset="0"/>
              </a:rPr>
              <a:t>Giúp người đọc hình dung cụ thể hình dáng, cử chỉ, lời nói của các đối </a:t>
            </a:r>
            <a:r>
              <a:rPr lang="vi-VN" sz="4000" dirty="0" smtClean="0">
                <a:solidFill>
                  <a:schemeClr val="tx1"/>
                </a:solidFill>
                <a:cs typeface="Arial" panose="020B0604020202020204" pitchFamily="34" charset="0"/>
              </a:rPr>
              <a:t>tượng</a:t>
            </a:r>
            <a:r>
              <a:rPr lang="en-US" sz="4000" dirty="0" smtClean="0">
                <a:solidFill>
                  <a:schemeClr val="tx1"/>
                </a:solidFill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 smtClean="0">
                <a:solidFill>
                  <a:schemeClr val="tx1"/>
                </a:solidFill>
                <a:cs typeface="Arial" panose="020B0604020202020204" pitchFamily="34" charset="0"/>
              </a:rPr>
              <a:t>Sự </a:t>
            </a:r>
            <a:r>
              <a:rPr lang="vi-VN" sz="4000" dirty="0">
                <a:solidFill>
                  <a:schemeClr val="tx1"/>
                </a:solidFill>
                <a:cs typeface="Arial" panose="020B0604020202020204" pitchFamily="34" charset="0"/>
              </a:rPr>
              <a:t>suy tàn của một nền học vấn, kì thi không nghiêm túc, không hiệu </a:t>
            </a:r>
            <a:r>
              <a:rPr lang="vi-VN" sz="4000" dirty="0" smtClean="0">
                <a:solidFill>
                  <a:schemeClr val="tx1"/>
                </a:solidFill>
                <a:cs typeface="Arial" panose="020B0604020202020204" pitchFamily="34" charset="0"/>
              </a:rPr>
              <a:t>quả</a:t>
            </a:r>
            <a:r>
              <a:rPr lang="en-US" sz="4000" dirty="0" smtClean="0">
                <a:solidFill>
                  <a:schemeClr val="tx1"/>
                </a:solidFill>
                <a:cs typeface="Arial" panose="020B0604020202020204" pitchFamily="34" charset="0"/>
              </a:rPr>
              <a:t>.</a:t>
            </a:r>
            <a:endParaRPr lang="en-US" sz="4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998699" y="4121422"/>
            <a:ext cx="12039600" cy="1895412"/>
          </a:xfrm>
          <a:prstGeom prst="roundRect">
            <a:avLst>
              <a:gd name="adj" fmla="val 5619"/>
            </a:avLst>
          </a:prstGeom>
          <a:solidFill>
            <a:schemeClr val="bg1"/>
          </a:solidFill>
          <a:ln w="38100">
            <a:solidFill>
              <a:srgbClr val="6069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chemeClr val="tx1"/>
                </a:solidFill>
                <a:cs typeface="Arial" panose="020B0604020202020204" pitchFamily="34" charset="0"/>
              </a:rPr>
              <a:t>Làm nổi bật đối tượng người coi thi không </a:t>
            </a:r>
            <a:r>
              <a:rPr lang="vi-VN" sz="4000" dirty="0" smtClean="0">
                <a:solidFill>
                  <a:schemeClr val="tx1"/>
                </a:solidFill>
                <a:cs typeface="Arial" panose="020B0604020202020204" pitchFamily="34" charset="0"/>
              </a:rPr>
              <a:t>chuẩn </a:t>
            </a:r>
            <a:r>
              <a:rPr lang="vi-VN" sz="4000" dirty="0">
                <a:solidFill>
                  <a:schemeClr val="tx1"/>
                </a:solidFill>
                <a:cs typeface="Arial" panose="020B0604020202020204" pitchFamily="34" charset="0"/>
              </a:rPr>
              <a:t>mực: nói năng ậm ọe, ấp úng, ra oai gượng gạo.</a:t>
            </a:r>
            <a:endParaRPr lang="en-US" sz="4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3735510" flipH="1" flipV="1">
            <a:off x="4805970" y="1668848"/>
            <a:ext cx="941012" cy="68627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86700" flipH="1" flipV="1">
            <a:off x="7180733" y="3651507"/>
            <a:ext cx="941012" cy="6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2900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3" grpId="0" animBg="1"/>
      <p:bldP spid="15" grpId="0" animBg="1"/>
      <p:bldP spid="16" grpId="0" build="p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7"/>
          <p:cNvSpPr/>
          <p:nvPr/>
        </p:nvSpPr>
        <p:spPr>
          <a:xfrm rot="769930">
            <a:off x="353749" y="6274023"/>
            <a:ext cx="1178625" cy="1259523"/>
          </a:xfrm>
          <a:custGeom>
            <a:avLst/>
            <a:gdLst/>
            <a:ahLst/>
            <a:cxnLst/>
            <a:rect l="l" t="t" r="r" b="b"/>
            <a:pathLst>
              <a:path w="1178625" h="1259523">
                <a:moveTo>
                  <a:pt x="0" y="0"/>
                </a:moveTo>
                <a:lnTo>
                  <a:pt x="1178624" y="0"/>
                </a:lnTo>
                <a:lnTo>
                  <a:pt x="1178624" y="1259523"/>
                </a:lnTo>
                <a:lnTo>
                  <a:pt x="0" y="12595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667960" y="7670235"/>
            <a:ext cx="2620040" cy="2616765"/>
          </a:xfrm>
          <a:custGeom>
            <a:avLst/>
            <a:gdLst/>
            <a:ahLst/>
            <a:cxnLst/>
            <a:rect l="l" t="t" r="r" b="b"/>
            <a:pathLst>
              <a:path w="2620040" h="2616765">
                <a:moveTo>
                  <a:pt x="0" y="0"/>
                </a:moveTo>
                <a:lnTo>
                  <a:pt x="2620040" y="0"/>
                </a:lnTo>
                <a:lnTo>
                  <a:pt x="2620040" y="2616765"/>
                </a:lnTo>
                <a:lnTo>
                  <a:pt x="0" y="261676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Down Arrow 3"/>
          <p:cNvSpPr/>
          <p:nvPr/>
        </p:nvSpPr>
        <p:spPr>
          <a:xfrm>
            <a:off x="8305800" y="342900"/>
            <a:ext cx="1119520" cy="923048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997841" y="1207770"/>
            <a:ext cx="15501317" cy="2843227"/>
          </a:xfrm>
          <a:prstGeom prst="roundRect">
            <a:avLst>
              <a:gd name="adj" fmla="val 5594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 </a:t>
            </a:r>
            <a:r>
              <a:rPr lang="vi-VN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thiệu hai kiểu nhân vật vốn là chủ nhân nơi trường </a:t>
            </a:r>
            <a:r>
              <a:rPr lang="vi-VN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 </a:t>
            </a:r>
            <a:r>
              <a:rPr lang="vi-VN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</a:t>
            </a: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 trở nên </a:t>
            </a:r>
            <a:r>
              <a:rPr lang="vi-VN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nhếch </a:t>
            </a:r>
            <a:r>
              <a:rPr lang="vi-VN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nhác, kém cỏi, thảm hại, thiếu tư cách và không phù hợp với khung cảnh thi cử.</a:t>
            </a:r>
            <a:endParaRPr lang="en-US" sz="40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64243" y="4535564"/>
            <a:ext cx="7315037" cy="52784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ounded Rectangle 6"/>
          <p:cNvSpPr/>
          <p:nvPr/>
        </p:nvSpPr>
        <p:spPr>
          <a:xfrm>
            <a:off x="2177083" y="7353300"/>
            <a:ext cx="7467601" cy="2441479"/>
          </a:xfrm>
          <a:prstGeom prst="roundRect">
            <a:avLst>
              <a:gd name="adj" fmla="val 10968"/>
            </a:avLst>
          </a:prstGeom>
          <a:solidFill>
            <a:schemeClr val="bg1"/>
          </a:solidFill>
          <a:ln w="38100">
            <a:solidFill>
              <a:srgbClr val="6069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700" dirty="0">
                <a:solidFill>
                  <a:schemeClr val="tx1"/>
                </a:solidFill>
                <a:cs typeface="Arial" panose="020B0604020202020204" pitchFamily="34" charset="0"/>
              </a:rPr>
              <a:t>Các vị khảo quan trong lễ xướng danh khoa thi năm Đinh Dậu (Nam Định, ngày </a:t>
            </a:r>
            <a:r>
              <a:rPr lang="vi-VN" sz="3700" dirty="0" smtClean="0">
                <a:solidFill>
                  <a:schemeClr val="tx1"/>
                </a:solidFill>
                <a:cs typeface="Arial" panose="020B0604020202020204" pitchFamily="34" charset="0"/>
              </a:rPr>
              <a:t>27</a:t>
            </a:r>
            <a:r>
              <a:rPr lang="en-US" sz="3700" dirty="0" smtClean="0">
                <a:solidFill>
                  <a:schemeClr val="tx1"/>
                </a:solidFill>
                <a:cs typeface="Arial" panose="020B0604020202020204" pitchFamily="34" charset="0"/>
              </a:rPr>
              <a:t>/</a:t>
            </a:r>
            <a:r>
              <a:rPr lang="vi-VN" sz="3700" dirty="0" smtClean="0">
                <a:solidFill>
                  <a:schemeClr val="tx1"/>
                </a:solidFill>
                <a:cs typeface="Arial" panose="020B0604020202020204" pitchFamily="34" charset="0"/>
              </a:rPr>
              <a:t>12</a:t>
            </a:r>
            <a:r>
              <a:rPr lang="en-US" sz="3700" dirty="0" smtClean="0">
                <a:solidFill>
                  <a:schemeClr val="tx1"/>
                </a:solidFill>
                <a:cs typeface="Arial" panose="020B0604020202020204" pitchFamily="34" charset="0"/>
              </a:rPr>
              <a:t>/</a:t>
            </a:r>
            <a:r>
              <a:rPr lang="vi-VN" sz="3700" dirty="0" smtClean="0">
                <a:solidFill>
                  <a:schemeClr val="tx1"/>
                </a:solidFill>
                <a:cs typeface="Arial" panose="020B0604020202020204" pitchFamily="34" charset="0"/>
              </a:rPr>
              <a:t>1897</a:t>
            </a:r>
            <a:r>
              <a:rPr lang="vi-VN" sz="3700" dirty="0">
                <a:solidFill>
                  <a:schemeClr val="tx1"/>
                </a:solidFill>
                <a:cs typeface="Arial" panose="020B0604020202020204" pitchFamily="34" charset="0"/>
              </a:rPr>
              <a:t>)</a:t>
            </a:r>
            <a:endParaRPr lang="en-US" sz="3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86700" flipH="1" flipV="1">
            <a:off x="9174178" y="8382409"/>
            <a:ext cx="941012" cy="6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5334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306800" y="7886004"/>
            <a:ext cx="3104261" cy="3077099"/>
          </a:xfrm>
          <a:custGeom>
            <a:avLst/>
            <a:gdLst/>
            <a:ahLst/>
            <a:cxnLst/>
            <a:rect l="l" t="t" r="r" b="b"/>
            <a:pathLst>
              <a:path w="3104261" h="3077099">
                <a:moveTo>
                  <a:pt x="0" y="0"/>
                </a:moveTo>
                <a:lnTo>
                  <a:pt x="3104262" y="0"/>
                </a:lnTo>
                <a:lnTo>
                  <a:pt x="3104262" y="3077098"/>
                </a:lnTo>
                <a:lnTo>
                  <a:pt x="0" y="30770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4"/>
          <p:cNvSpPr/>
          <p:nvPr/>
        </p:nvSpPr>
        <p:spPr>
          <a:xfrm rot="-7753335">
            <a:off x="-403401" y="-1164625"/>
            <a:ext cx="2080986" cy="3880626"/>
          </a:xfrm>
          <a:custGeom>
            <a:avLst/>
            <a:gdLst/>
            <a:ahLst/>
            <a:cxnLst/>
            <a:rect l="l" t="t" r="r" b="b"/>
            <a:pathLst>
              <a:path w="2080986" h="3880626">
                <a:moveTo>
                  <a:pt x="0" y="0"/>
                </a:moveTo>
                <a:lnTo>
                  <a:pt x="2080986" y="0"/>
                </a:lnTo>
                <a:lnTo>
                  <a:pt x="2080986" y="3880627"/>
                </a:lnTo>
                <a:lnTo>
                  <a:pt x="0" y="38806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Rounded Rectangle 3"/>
          <p:cNvSpPr/>
          <p:nvPr/>
        </p:nvSpPr>
        <p:spPr>
          <a:xfrm>
            <a:off x="2438400" y="419100"/>
            <a:ext cx="14304010" cy="2081995"/>
          </a:xfrm>
          <a:prstGeom prst="roundRect">
            <a:avLst>
              <a:gd name="adj" fmla="val 17853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5000" b="1" dirty="0" smtClean="0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vi-VN" sz="5000" b="1" dirty="0">
                <a:solidFill>
                  <a:srgbClr val="60699E"/>
                </a:solidFill>
                <a:cs typeface="Arial" panose="020B0604020202020204" pitchFamily="34" charset="0"/>
              </a:rPr>
              <a:t>Sự hiện diện của những người nước ngoài trong trường thi</a:t>
            </a:r>
            <a:endParaRPr lang="vi-VN" sz="5000" b="1" dirty="0">
              <a:solidFill>
                <a:srgbClr val="606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924800" y="4449074"/>
            <a:ext cx="9144000" cy="4648200"/>
          </a:xfrm>
          <a:prstGeom prst="roundRect">
            <a:avLst>
              <a:gd name="adj" fmla="val 5594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hãy trả lời các câu hỏi sau: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schemeClr val="tx1"/>
                </a:solidFill>
                <a:cs typeface="Arial" panose="020B0604020202020204" pitchFamily="34" charset="0"/>
              </a:rPr>
              <a:t>Hình ảnh </a:t>
            </a:r>
            <a:r>
              <a:rPr lang="vi-VN" sz="4000" i="1" dirty="0">
                <a:solidFill>
                  <a:schemeClr val="tx1"/>
                </a:solidFill>
                <a:cs typeface="Arial" panose="020B0604020202020204" pitchFamily="34" charset="0"/>
              </a:rPr>
              <a:t>“quan sứ”</a:t>
            </a:r>
            <a:r>
              <a:rPr lang="vi-VN" sz="4000" dirty="0">
                <a:solidFill>
                  <a:schemeClr val="tx1"/>
                </a:solidFill>
                <a:cs typeface="Arial" panose="020B0604020202020204" pitchFamily="34" charset="0"/>
              </a:rPr>
              <a:t> và </a:t>
            </a:r>
            <a:r>
              <a:rPr lang="vi-VN" sz="4000" i="1" dirty="0">
                <a:solidFill>
                  <a:schemeClr val="tx1"/>
                </a:solidFill>
                <a:cs typeface="Arial" panose="020B0604020202020204" pitchFamily="34" charset="0"/>
              </a:rPr>
              <a:t>“mụ đầm”</a:t>
            </a:r>
            <a:r>
              <a:rPr lang="vi-VN" sz="4000" dirty="0">
                <a:solidFill>
                  <a:schemeClr val="tx1"/>
                </a:solidFill>
                <a:cs typeface="Arial" panose="020B0604020202020204" pitchFamily="34" charset="0"/>
              </a:rPr>
              <a:t> đã được diễn tả như thế </a:t>
            </a:r>
            <a:r>
              <a:rPr lang="vi-VN" sz="4000" dirty="0" smtClean="0">
                <a:solidFill>
                  <a:schemeClr val="tx1"/>
                </a:solidFill>
                <a:cs typeface="Arial" panose="020B0604020202020204" pitchFamily="34" charset="0"/>
              </a:rPr>
              <a:t>nào?</a:t>
            </a:r>
            <a:endParaRPr lang="en-US" sz="4000" dirty="0" smtClean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 smtClean="0">
                <a:solidFill>
                  <a:schemeClr val="tx1"/>
                </a:solidFill>
                <a:cs typeface="Arial" panose="020B0604020202020204" pitchFamily="34" charset="0"/>
              </a:rPr>
              <a:t>Hai </a:t>
            </a:r>
            <a:r>
              <a:rPr lang="vi-VN" sz="4000" dirty="0">
                <a:solidFill>
                  <a:schemeClr val="tx1"/>
                </a:solidFill>
                <a:cs typeface="Arial" panose="020B0604020202020204" pitchFamily="34" charset="0"/>
              </a:rPr>
              <a:t>hình ảnh đó góp phần thể hiện tiếng cười châm biếm ra sao?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9220200" y="2962676"/>
            <a:ext cx="6553200" cy="12934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500" b="1" dirty="0">
                <a:solidFill>
                  <a:srgbClr val="DF57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</a:t>
            </a:r>
            <a:r>
              <a:rPr lang="en-US" sz="4500" b="1" dirty="0" smtClean="0">
                <a:solidFill>
                  <a:srgbClr val="DF57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CẶP ĐÔI</a:t>
            </a:r>
            <a:endParaRPr lang="en-US" sz="4500" b="1" dirty="0">
              <a:solidFill>
                <a:srgbClr val="DF57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2311" y="5006193"/>
            <a:ext cx="6832542" cy="4967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43250" y="1622472"/>
            <a:ext cx="3975765" cy="3076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3344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3151184">
            <a:off x="15842233" y="849315"/>
            <a:ext cx="2763304" cy="563023"/>
          </a:xfrm>
          <a:custGeom>
            <a:avLst/>
            <a:gdLst/>
            <a:ahLst/>
            <a:cxnLst/>
            <a:rect l="l" t="t" r="r" b="b"/>
            <a:pathLst>
              <a:path w="2763304" h="563023">
                <a:moveTo>
                  <a:pt x="0" y="0"/>
                </a:moveTo>
                <a:lnTo>
                  <a:pt x="2763305" y="0"/>
                </a:lnTo>
                <a:lnTo>
                  <a:pt x="2763305" y="563023"/>
                </a:lnTo>
                <a:lnTo>
                  <a:pt x="0" y="5630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3862143">
            <a:off x="289245" y="7788362"/>
            <a:ext cx="2342542" cy="2961082"/>
          </a:xfrm>
          <a:custGeom>
            <a:avLst/>
            <a:gdLst/>
            <a:ahLst/>
            <a:cxnLst/>
            <a:rect l="l" t="t" r="r" b="b"/>
            <a:pathLst>
              <a:path w="1361556" h="2187239">
                <a:moveTo>
                  <a:pt x="0" y="0"/>
                </a:moveTo>
                <a:lnTo>
                  <a:pt x="1361556" y="0"/>
                </a:lnTo>
                <a:lnTo>
                  <a:pt x="1361556" y="2187238"/>
                </a:lnTo>
                <a:lnTo>
                  <a:pt x="0" y="21872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Rounded Rectangle 5"/>
          <p:cNvSpPr/>
          <p:nvPr/>
        </p:nvSpPr>
        <p:spPr>
          <a:xfrm>
            <a:off x="4519335" y="304187"/>
            <a:ext cx="9829800" cy="2438400"/>
          </a:xfrm>
          <a:prstGeom prst="roundRect">
            <a:avLst>
              <a:gd name="adj" fmla="val 0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914400" algn="just">
              <a:lnSpc>
                <a:spcPct val="150000"/>
              </a:lnSpc>
            </a:pPr>
            <a:r>
              <a:rPr lang="vi-VN" sz="42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42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Cờ kéo rợp trời, quan sứ đến,</a:t>
            </a:r>
          </a:p>
          <a:p>
            <a:pPr indent="914400" algn="just">
              <a:lnSpc>
                <a:spcPct val="150000"/>
              </a:lnSpc>
            </a:pPr>
            <a:r>
              <a:rPr lang="en-US" sz="42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Váy lê quét đất, mụ đầm ra.</a:t>
            </a:r>
            <a:r>
              <a:rPr lang="vi-VN" sz="42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vi-VN" sz="42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38535" y="1370987"/>
            <a:ext cx="3484050" cy="5080"/>
          </a:xfrm>
          <a:prstGeom prst="line">
            <a:avLst/>
          </a:prstGeom>
          <a:ln w="57150">
            <a:solidFill>
              <a:srgbClr val="6069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5664376" y="2416252"/>
            <a:ext cx="3484050" cy="5080"/>
          </a:xfrm>
          <a:prstGeom prst="line">
            <a:avLst/>
          </a:prstGeom>
          <a:ln w="57150">
            <a:solidFill>
              <a:srgbClr val="6069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9624735" y="1370987"/>
            <a:ext cx="19812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9396135" y="2416252"/>
            <a:ext cx="19812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463336" y="2963643"/>
            <a:ext cx="5679359" cy="3886295"/>
          </a:xfrm>
          <a:prstGeom prst="roundRect">
            <a:avLst>
              <a:gd name="adj" fmla="val 5619"/>
            </a:avLst>
          </a:prstGeom>
          <a:solidFill>
            <a:schemeClr val="bg1"/>
          </a:solidFill>
          <a:ln w="38100">
            <a:solidFill>
              <a:srgbClr val="6069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 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đón tiếp trang nghiêm, linh 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đình.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 </a:t>
            </a: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ấn tượng về sự phô 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trương</a:t>
            </a: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 </a:t>
            </a: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oai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7446904" flipH="1">
            <a:off x="3904281" y="1290288"/>
            <a:ext cx="1346008" cy="1215051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7391400" y="2711113"/>
            <a:ext cx="10551415" cy="2065685"/>
          </a:xfrm>
          <a:prstGeom prst="roundRect">
            <a:avLst>
              <a:gd name="adj" fmla="val 5619"/>
            </a:avLst>
          </a:prstGeom>
          <a:solidFill>
            <a:schemeClr val="bg1"/>
          </a:solidFill>
          <a:ln w="38100">
            <a:solidFill>
              <a:srgbClr val="6069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</a:t>
            </a: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 mặc thể hiện sự loè </a:t>
            </a: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ẹ</a:t>
            </a: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lố lăng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 </a:t>
            </a: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phô trương, kệch </a:t>
            </a: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cỡm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5928615" flipH="1" flipV="1">
            <a:off x="12182762" y="2151026"/>
            <a:ext cx="968693" cy="83993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72600" y="5166692"/>
            <a:ext cx="6234510" cy="46910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8" name="Down Arrow 17"/>
          <p:cNvSpPr/>
          <p:nvPr/>
        </p:nvSpPr>
        <p:spPr>
          <a:xfrm rot="16200000">
            <a:off x="2376368" y="7754590"/>
            <a:ext cx="1185594" cy="1033194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3280251" y="7216744"/>
            <a:ext cx="5724888" cy="1906657"/>
          </a:xfrm>
          <a:prstGeom prst="roundRect">
            <a:avLst>
              <a:gd name="adj" fmla="val 5594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rgbClr val="C00000"/>
                </a:solidFill>
                <a:cs typeface="Arial" panose="020B0604020202020204" pitchFamily="34" charset="0"/>
              </a:rPr>
              <a:t>Tiếng cười đả </a:t>
            </a:r>
            <a:r>
              <a:rPr lang="vi-VN" sz="4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kích</a:t>
            </a:r>
            <a:r>
              <a:rPr lang="en-US" sz="4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.</a:t>
            </a:r>
            <a:endParaRPr lang="en-US" sz="40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5951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 animBg="1"/>
      <p:bldP spid="13" grpId="0" animBg="1"/>
      <p:bldP spid="18" grpId="0" animBg="1"/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164122">
            <a:off x="-1314912" y="7853837"/>
            <a:ext cx="3991877" cy="3682506"/>
          </a:xfrm>
          <a:custGeom>
            <a:avLst/>
            <a:gdLst/>
            <a:ahLst/>
            <a:cxnLst/>
            <a:rect l="l" t="t" r="r" b="b"/>
            <a:pathLst>
              <a:path w="3991877" h="3682506">
                <a:moveTo>
                  <a:pt x="0" y="0"/>
                </a:moveTo>
                <a:lnTo>
                  <a:pt x="3991877" y="0"/>
                </a:lnTo>
                <a:lnTo>
                  <a:pt x="3991877" y="3682507"/>
                </a:lnTo>
                <a:lnTo>
                  <a:pt x="0" y="36825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097185" y="636389"/>
            <a:ext cx="1003485" cy="1332607"/>
          </a:xfrm>
          <a:custGeom>
            <a:avLst/>
            <a:gdLst/>
            <a:ahLst/>
            <a:cxnLst/>
            <a:rect l="l" t="t" r="r" b="b"/>
            <a:pathLst>
              <a:path w="1003485" h="1332607">
                <a:moveTo>
                  <a:pt x="0" y="0"/>
                </a:moveTo>
                <a:lnTo>
                  <a:pt x="1003485" y="0"/>
                </a:lnTo>
                <a:lnTo>
                  <a:pt x="1003485" y="1332607"/>
                </a:lnTo>
                <a:lnTo>
                  <a:pt x="0" y="13326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026" y="4853197"/>
            <a:ext cx="6705600" cy="488432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Down Arrow 4"/>
          <p:cNvSpPr/>
          <p:nvPr/>
        </p:nvSpPr>
        <p:spPr>
          <a:xfrm rot="16200000">
            <a:off x="977348" y="1145211"/>
            <a:ext cx="1185594" cy="1033194"/>
          </a:xfrm>
          <a:prstGeom prst="downArrow">
            <a:avLst/>
          </a:prstGeom>
          <a:solidFill>
            <a:srgbClr val="60699E"/>
          </a:solidFill>
          <a:ln>
            <a:solidFill>
              <a:srgbClr val="6069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356979" y="772130"/>
            <a:ext cx="14496473" cy="1906657"/>
          </a:xfrm>
          <a:prstGeom prst="roundRect">
            <a:avLst>
              <a:gd name="adj" fmla="val 5594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ảnh quan sứ và mụ đầm được thể hiện một cách phô trương, hình thức, không phù hợp với lễ nghi của một kì </a:t>
            </a: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</a:t>
            </a:r>
          </a:p>
        </p:txBody>
      </p:sp>
      <p:sp>
        <p:nvSpPr>
          <p:cNvPr id="7" name="Plus 6"/>
          <p:cNvSpPr/>
          <p:nvPr/>
        </p:nvSpPr>
        <p:spPr>
          <a:xfrm>
            <a:off x="11557551" y="2678787"/>
            <a:ext cx="1905000" cy="1905000"/>
          </a:xfrm>
          <a:prstGeom prst="mathPlus">
            <a:avLst>
              <a:gd name="adj1" fmla="val 21387"/>
            </a:avLst>
          </a:prstGeom>
          <a:solidFill>
            <a:srgbClr val="DF5745"/>
          </a:solidFill>
          <a:ln>
            <a:solidFill>
              <a:srgbClr val="DF57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8166651" y="4381501"/>
            <a:ext cx="8686801" cy="3733800"/>
          </a:xfrm>
          <a:prstGeom prst="roundRect">
            <a:avLst>
              <a:gd name="adj" fmla="val 5594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0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Thủ </a:t>
            </a:r>
            <a:r>
              <a:rPr lang="vi-VN" sz="4000" b="1" dirty="0">
                <a:solidFill>
                  <a:schemeClr val="tx1"/>
                </a:solidFill>
                <a:cs typeface="Arial" panose="020B0604020202020204" pitchFamily="34" charset="0"/>
              </a:rPr>
              <a:t>pháp </a:t>
            </a:r>
            <a:r>
              <a:rPr lang="vi-VN" sz="40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đối</a:t>
            </a:r>
            <a:r>
              <a:rPr lang="en-US" sz="40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: 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sứ &gt;&lt; mụ 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đầm.</a:t>
            </a:r>
          </a:p>
          <a:p>
            <a:pPr algn="just">
              <a:lnSpc>
                <a:spcPct val="150000"/>
              </a:lnSpc>
            </a:pP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vi-VN" sz="4000" dirty="0" smtClean="0">
                <a:solidFill>
                  <a:schemeClr val="tx1"/>
                </a:solidFill>
                <a:cs typeface="Arial" panose="020B0604020202020204" pitchFamily="34" charset="0"/>
              </a:rPr>
              <a:t>danh </a:t>
            </a:r>
            <a:r>
              <a:rPr lang="vi-VN" sz="4000" dirty="0">
                <a:solidFill>
                  <a:schemeClr val="tx1"/>
                </a:solidFill>
                <a:cs typeface="Arial" panose="020B0604020202020204" pitchFamily="34" charset="0"/>
              </a:rPr>
              <a:t>xưng của một chức vụ quan trọng &gt;&lt; danh xưng thường được dùng với thái độ giễu cợt)</a:t>
            </a:r>
            <a:endParaRPr lang="en-US" sz="4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Down Arrow 8"/>
          <p:cNvSpPr/>
          <p:nvPr/>
        </p:nvSpPr>
        <p:spPr>
          <a:xfrm rot="16200000">
            <a:off x="8240117" y="8640447"/>
            <a:ext cx="1185594" cy="1033194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9319031" y="8560592"/>
            <a:ext cx="8153400" cy="1131958"/>
          </a:xfrm>
          <a:prstGeom prst="roundRect">
            <a:avLst>
              <a:gd name="adj" fmla="val 5594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rgbClr val="C00000"/>
                </a:solidFill>
                <a:cs typeface="Arial" panose="020B0604020202020204" pitchFamily="34" charset="0"/>
              </a:rPr>
              <a:t>Tiếng cười châm biếm sâu cay</a:t>
            </a:r>
            <a:r>
              <a:rPr lang="en-US" sz="4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.</a:t>
            </a:r>
            <a:endParaRPr lang="en-US" sz="40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/>
      <p:bldP spid="9" grpId="0" animBg="1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381139" y="-1737059"/>
            <a:ext cx="4547501" cy="3882429"/>
          </a:xfrm>
          <a:custGeom>
            <a:avLst/>
            <a:gdLst/>
            <a:ahLst/>
            <a:cxnLst/>
            <a:rect l="l" t="t" r="r" b="b"/>
            <a:pathLst>
              <a:path w="4547501" h="3882429">
                <a:moveTo>
                  <a:pt x="0" y="0"/>
                </a:moveTo>
                <a:lnTo>
                  <a:pt x="4547501" y="0"/>
                </a:lnTo>
                <a:lnTo>
                  <a:pt x="4547501" y="3882429"/>
                </a:lnTo>
                <a:lnTo>
                  <a:pt x="0" y="38824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31617">
            <a:off x="16420069" y="7811900"/>
            <a:ext cx="2059870" cy="3309028"/>
          </a:xfrm>
          <a:custGeom>
            <a:avLst/>
            <a:gdLst/>
            <a:ahLst/>
            <a:cxnLst/>
            <a:rect l="l" t="t" r="r" b="b"/>
            <a:pathLst>
              <a:path w="2059870" h="3309028">
                <a:moveTo>
                  <a:pt x="0" y="0"/>
                </a:moveTo>
                <a:lnTo>
                  <a:pt x="2059870" y="0"/>
                </a:lnTo>
                <a:lnTo>
                  <a:pt x="2059870" y="3309028"/>
                </a:lnTo>
                <a:lnTo>
                  <a:pt x="0" y="33090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693424" y="722299"/>
            <a:ext cx="1003485" cy="1332607"/>
          </a:xfrm>
          <a:custGeom>
            <a:avLst/>
            <a:gdLst/>
            <a:ahLst/>
            <a:cxnLst/>
            <a:rect l="l" t="t" r="r" b="b"/>
            <a:pathLst>
              <a:path w="1003485" h="1332607">
                <a:moveTo>
                  <a:pt x="0" y="0"/>
                </a:moveTo>
                <a:lnTo>
                  <a:pt x="1003486" y="0"/>
                </a:lnTo>
                <a:lnTo>
                  <a:pt x="1003486" y="1332607"/>
                </a:lnTo>
                <a:lnTo>
                  <a:pt x="0" y="13326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60089" y="4196083"/>
            <a:ext cx="6632918" cy="48513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Rounded Rectangle 5"/>
          <p:cNvSpPr/>
          <p:nvPr/>
        </p:nvSpPr>
        <p:spPr>
          <a:xfrm>
            <a:off x="3505711" y="1026206"/>
            <a:ext cx="7091169" cy="2057400"/>
          </a:xfrm>
          <a:prstGeom prst="roundRect">
            <a:avLst>
              <a:gd name="adj" fmla="val 5619"/>
            </a:avLst>
          </a:prstGeom>
          <a:solidFill>
            <a:schemeClr val="bg1"/>
          </a:solidFill>
          <a:ln w="38100">
            <a:solidFill>
              <a:srgbClr val="6069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Vạch </a:t>
            </a: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trần sự nhếch nhác, tuỳ tiện của khoa cử thời bấy </a:t>
            </a: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513331" y="3788324"/>
            <a:ext cx="7091169" cy="1844429"/>
          </a:xfrm>
          <a:prstGeom prst="roundRect">
            <a:avLst>
              <a:gd name="adj" fmla="val 5619"/>
            </a:avLst>
          </a:prstGeom>
          <a:solidFill>
            <a:schemeClr val="bg1"/>
          </a:solidFill>
          <a:ln w="38100">
            <a:solidFill>
              <a:srgbClr val="6069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 </a:t>
            </a: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 một sự sa sút về chất lượng trong thi </a:t>
            </a: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513331" y="6621773"/>
            <a:ext cx="7091169" cy="2834653"/>
          </a:xfrm>
          <a:prstGeom prst="roundRect">
            <a:avLst>
              <a:gd name="adj" fmla="val 5619"/>
            </a:avLst>
          </a:prstGeom>
          <a:solidFill>
            <a:schemeClr val="bg1"/>
          </a:solidFill>
          <a:ln w="38100">
            <a:solidFill>
              <a:srgbClr val="6069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Ngầm </a:t>
            </a: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 hiện nỗi xót xa chua chát của nhà </a:t>
            </a: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trước bối cảnh xã hội lúc bấy giờ.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70411" y="3162300"/>
            <a:ext cx="2362200" cy="3096478"/>
          </a:xfrm>
          <a:prstGeom prst="roundRect">
            <a:avLst>
              <a:gd name="adj" fmla="val 5619"/>
            </a:avLst>
          </a:prstGeom>
          <a:solidFill>
            <a:schemeClr val="bg1"/>
          </a:solidFill>
          <a:ln w="38100">
            <a:solidFill>
              <a:srgbClr val="6069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câu </a:t>
            </a:r>
            <a:r>
              <a:rPr lang="vi-VN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endParaRPr lang="en-US" sz="4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 rot="16200000">
            <a:off x="1661530" y="6194919"/>
            <a:ext cx="1780322" cy="1908040"/>
            <a:chOff x="-19050" y="-1"/>
            <a:chExt cx="2538642" cy="1484072"/>
          </a:xfrm>
        </p:grpSpPr>
        <p:cxnSp>
          <p:nvCxnSpPr>
            <p:cNvPr id="12" name="Straight Connector 11"/>
            <p:cNvCxnSpPr/>
            <p:nvPr/>
          </p:nvCxnSpPr>
          <p:spPr>
            <a:xfrm flipH="1">
              <a:off x="-19050" y="0"/>
              <a:ext cx="2538642" cy="0"/>
            </a:xfrm>
            <a:prstGeom prst="line">
              <a:avLst/>
            </a:prstGeom>
            <a:ln w="38100">
              <a:solidFill>
                <a:srgbClr val="60699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-19050" y="-1"/>
              <a:ext cx="0" cy="1484072"/>
            </a:xfrm>
            <a:prstGeom prst="line">
              <a:avLst/>
            </a:prstGeom>
            <a:ln w="38100">
              <a:solidFill>
                <a:srgbClr val="60699E"/>
              </a:solidFill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 rot="16200000" flipH="1">
            <a:off x="1942091" y="1598680"/>
            <a:ext cx="1219200" cy="1908040"/>
            <a:chOff x="-19050" y="-1"/>
            <a:chExt cx="2538642" cy="1484072"/>
          </a:xfrm>
        </p:grpSpPr>
        <p:cxnSp>
          <p:nvCxnSpPr>
            <p:cNvPr id="15" name="Straight Connector 14"/>
            <p:cNvCxnSpPr/>
            <p:nvPr/>
          </p:nvCxnSpPr>
          <p:spPr>
            <a:xfrm flipH="1">
              <a:off x="-19050" y="0"/>
              <a:ext cx="2538642" cy="0"/>
            </a:xfrm>
            <a:prstGeom prst="line">
              <a:avLst/>
            </a:prstGeom>
            <a:ln w="38100">
              <a:solidFill>
                <a:srgbClr val="60699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-19050" y="-1"/>
              <a:ext cx="0" cy="1484072"/>
            </a:xfrm>
            <a:prstGeom prst="line">
              <a:avLst/>
            </a:prstGeom>
            <a:ln w="38100">
              <a:solidFill>
                <a:srgbClr val="60699E"/>
              </a:solidFill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" name="Straight Connector 16"/>
          <p:cNvCxnSpPr/>
          <p:nvPr/>
        </p:nvCxnSpPr>
        <p:spPr>
          <a:xfrm>
            <a:off x="2832611" y="4713079"/>
            <a:ext cx="680720" cy="0"/>
          </a:xfrm>
          <a:prstGeom prst="line">
            <a:avLst/>
          </a:prstGeom>
          <a:ln w="38100">
            <a:solidFill>
              <a:srgbClr val="60699E"/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3151184">
            <a:off x="16906349" y="1207294"/>
            <a:ext cx="2763304" cy="563023"/>
          </a:xfrm>
          <a:custGeom>
            <a:avLst/>
            <a:gdLst/>
            <a:ahLst/>
            <a:cxnLst/>
            <a:rect l="l" t="t" r="r" b="b"/>
            <a:pathLst>
              <a:path w="2763304" h="563023">
                <a:moveTo>
                  <a:pt x="0" y="0"/>
                </a:moveTo>
                <a:lnTo>
                  <a:pt x="2763305" y="0"/>
                </a:lnTo>
                <a:lnTo>
                  <a:pt x="2763305" y="563023"/>
                </a:lnTo>
                <a:lnTo>
                  <a:pt x="0" y="5630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3862143">
            <a:off x="289245" y="7788362"/>
            <a:ext cx="2342542" cy="2961082"/>
          </a:xfrm>
          <a:custGeom>
            <a:avLst/>
            <a:gdLst/>
            <a:ahLst/>
            <a:cxnLst/>
            <a:rect l="l" t="t" r="r" b="b"/>
            <a:pathLst>
              <a:path w="1361556" h="2187239">
                <a:moveTo>
                  <a:pt x="0" y="0"/>
                </a:moveTo>
                <a:lnTo>
                  <a:pt x="1361556" y="0"/>
                </a:lnTo>
                <a:lnTo>
                  <a:pt x="1361556" y="2187238"/>
                </a:lnTo>
                <a:lnTo>
                  <a:pt x="0" y="21872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Rounded Rectangle 5"/>
          <p:cNvSpPr/>
          <p:nvPr/>
        </p:nvSpPr>
        <p:spPr>
          <a:xfrm>
            <a:off x="723900" y="177497"/>
            <a:ext cx="16383000" cy="2007544"/>
          </a:xfrm>
          <a:prstGeom prst="roundRect">
            <a:avLst>
              <a:gd name="adj" fmla="val 17853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5000" b="1" dirty="0" smtClean="0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vi-VN" sz="5000" b="1" dirty="0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 thức tỉnh các kẻ sĩ và nỗi xót xa của nhà thơ trước cảnh nước mất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143000" y="3695700"/>
            <a:ext cx="15599410" cy="6404005"/>
          </a:xfrm>
          <a:prstGeom prst="roundRect">
            <a:avLst>
              <a:gd name="adj" fmla="val 5594"/>
            </a:avLst>
          </a:prstGeom>
          <a:solidFill>
            <a:schemeClr val="bg1"/>
          </a:solidFill>
          <a:ln w="38100">
            <a:solidFill>
              <a:srgbClr val="6069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hãy trả lời các câu hỏi sau: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hãy nhận xét về giọng điệu ở hai câu kết và nêu tác dụng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nêu cách hiểu của mình về </a:t>
            </a:r>
            <a:r>
              <a:rPr lang="vi-VN" sz="4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“nhân tài đất Bắc</a:t>
            </a:r>
            <a:r>
              <a:rPr lang="vi-VN" sz="4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em, tác giả muốn nhắn nhủ tới người đọc điều gì qua câu thơ </a:t>
            </a:r>
            <a:r>
              <a:rPr lang="vi-VN" sz="4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“Ngoảnh cổ mà trông cảnh nước nhà”</a:t>
            </a: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nhận xét về tâm trạng, nỗi niềm của nhà thơ được thể hiện quan hai câu </a:t>
            </a: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638800" y="2439056"/>
            <a:ext cx="6553200" cy="100262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500" b="1" dirty="0">
                <a:solidFill>
                  <a:srgbClr val="DF57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</a:t>
            </a:r>
            <a:r>
              <a:rPr lang="en-US" sz="4500" b="1" dirty="0" smtClean="0">
                <a:solidFill>
                  <a:srgbClr val="DF57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CẶP ĐÔI</a:t>
            </a:r>
            <a:endParaRPr lang="en-US" sz="4500" b="1" dirty="0">
              <a:solidFill>
                <a:srgbClr val="DF57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725400" y="1257300"/>
            <a:ext cx="5237743" cy="276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229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668127">
            <a:off x="-416189" y="6601801"/>
            <a:ext cx="2391354" cy="4723663"/>
          </a:xfrm>
          <a:custGeom>
            <a:avLst/>
            <a:gdLst/>
            <a:ahLst/>
            <a:cxnLst/>
            <a:rect l="l" t="t" r="r" b="b"/>
            <a:pathLst>
              <a:path w="2391354" h="4723663">
                <a:moveTo>
                  <a:pt x="0" y="0"/>
                </a:moveTo>
                <a:lnTo>
                  <a:pt x="2391354" y="0"/>
                </a:lnTo>
                <a:lnTo>
                  <a:pt x="2391354" y="4723663"/>
                </a:lnTo>
                <a:lnTo>
                  <a:pt x="0" y="47236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147750">
            <a:off x="16242538" y="7067488"/>
            <a:ext cx="3211501" cy="4571532"/>
          </a:xfrm>
          <a:custGeom>
            <a:avLst/>
            <a:gdLst/>
            <a:ahLst/>
            <a:cxnLst/>
            <a:rect l="l" t="t" r="r" b="b"/>
            <a:pathLst>
              <a:path w="3211501" h="4571532">
                <a:moveTo>
                  <a:pt x="0" y="0"/>
                </a:moveTo>
                <a:lnTo>
                  <a:pt x="3211501" y="0"/>
                </a:lnTo>
                <a:lnTo>
                  <a:pt x="3211501" y="4571532"/>
                </a:lnTo>
                <a:lnTo>
                  <a:pt x="0" y="45715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7"/>
          <p:cNvSpPr txBox="1"/>
          <p:nvPr/>
        </p:nvSpPr>
        <p:spPr>
          <a:xfrm>
            <a:off x="779489" y="352629"/>
            <a:ext cx="170688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b="1" dirty="0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-US" sz="7000" b="1" dirty="0" smtClean="0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4: Tiếng cười trào phúng trong thơ</a:t>
            </a:r>
            <a:endParaRPr lang="en-US" sz="7000" b="1" dirty="0">
              <a:solidFill>
                <a:srgbClr val="606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560" y="1625927"/>
            <a:ext cx="18288000" cy="8633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9000" b="1" dirty="0">
                <a:solidFill>
                  <a:srgbClr val="84C5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Văn bản </a:t>
            </a:r>
          </a:p>
          <a:p>
            <a:pPr algn="ctr">
              <a:lnSpc>
                <a:spcPct val="150000"/>
              </a:lnSpc>
            </a:pPr>
            <a:r>
              <a:rPr lang="en-US" sz="14000" b="1" dirty="0" smtClean="0">
                <a:solidFill>
                  <a:srgbClr val="DF57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LỄ XƯỚNG DANH KHOA ĐINH DẬU</a:t>
            </a:r>
            <a:endParaRPr lang="en-US" sz="14000" b="1" dirty="0">
              <a:solidFill>
                <a:srgbClr val="DF574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2351199">
            <a:off x="-633937" y="-1058648"/>
            <a:ext cx="3050975" cy="3389972"/>
          </a:xfrm>
          <a:custGeom>
            <a:avLst/>
            <a:gdLst/>
            <a:ahLst/>
            <a:cxnLst/>
            <a:rect l="l" t="t" r="r" b="b"/>
            <a:pathLst>
              <a:path w="3050975" h="3389972">
                <a:moveTo>
                  <a:pt x="0" y="0"/>
                </a:moveTo>
                <a:lnTo>
                  <a:pt x="3050975" y="0"/>
                </a:lnTo>
                <a:lnTo>
                  <a:pt x="3050975" y="3389972"/>
                </a:lnTo>
                <a:lnTo>
                  <a:pt x="0" y="3389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863680" y="7427979"/>
            <a:ext cx="3041186" cy="3988440"/>
          </a:xfrm>
          <a:custGeom>
            <a:avLst/>
            <a:gdLst/>
            <a:ahLst/>
            <a:cxnLst/>
            <a:rect l="l" t="t" r="r" b="b"/>
            <a:pathLst>
              <a:path w="3041186" h="3988440">
                <a:moveTo>
                  <a:pt x="0" y="0"/>
                </a:moveTo>
                <a:lnTo>
                  <a:pt x="3041186" y="0"/>
                </a:lnTo>
                <a:lnTo>
                  <a:pt x="3041186" y="3988440"/>
                </a:lnTo>
                <a:lnTo>
                  <a:pt x="0" y="39884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Rounded Rectangle 4"/>
          <p:cNvSpPr/>
          <p:nvPr/>
        </p:nvSpPr>
        <p:spPr>
          <a:xfrm>
            <a:off x="4876800" y="3162300"/>
            <a:ext cx="10058400" cy="2438400"/>
          </a:xfrm>
          <a:prstGeom prst="roundRect">
            <a:avLst>
              <a:gd name="adj" fmla="val 0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914400" algn="just">
              <a:lnSpc>
                <a:spcPct val="150000"/>
              </a:lnSpc>
            </a:pPr>
            <a:r>
              <a:rPr lang="vi-VN" sz="4200" i="1" dirty="0">
                <a:solidFill>
                  <a:schemeClr val="tx1"/>
                </a:solidFill>
                <a:cs typeface="Arial" panose="020B0604020202020204" pitchFamily="34" charset="0"/>
              </a:rPr>
              <a:t>“Nhân tài đất Bắc nào ai đó,</a:t>
            </a:r>
          </a:p>
          <a:p>
            <a:pPr indent="914400" algn="just">
              <a:lnSpc>
                <a:spcPct val="150000"/>
              </a:lnSpc>
            </a:pPr>
            <a:r>
              <a:rPr lang="vi-VN" sz="4200" i="1" dirty="0">
                <a:solidFill>
                  <a:schemeClr val="tx1"/>
                </a:solidFill>
                <a:cs typeface="Arial" panose="020B0604020202020204" pitchFamily="34" charset="0"/>
              </a:rPr>
              <a:t>Ngoảnh cổ mà trông cảnh nước </a:t>
            </a:r>
            <a:r>
              <a:rPr lang="vi-VN" sz="4200" i="1" dirty="0" smtClean="0">
                <a:solidFill>
                  <a:schemeClr val="tx1"/>
                </a:solidFill>
                <a:cs typeface="Arial" panose="020B0604020202020204" pitchFamily="34" charset="0"/>
              </a:rPr>
              <a:t>nhà</a:t>
            </a:r>
            <a:r>
              <a:rPr lang="en-US" sz="42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vi-VN" sz="42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vi-VN" sz="42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096000" y="4248815"/>
            <a:ext cx="37338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867400" y="5239415"/>
            <a:ext cx="2590800" cy="0"/>
          </a:xfrm>
          <a:prstGeom prst="line">
            <a:avLst/>
          </a:prstGeom>
          <a:ln w="57150">
            <a:solidFill>
              <a:srgbClr val="6069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9525000" y="5239415"/>
            <a:ext cx="4876800" cy="0"/>
          </a:xfrm>
          <a:prstGeom prst="line">
            <a:avLst/>
          </a:prstGeom>
          <a:ln w="57150">
            <a:solidFill>
              <a:srgbClr val="6069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381000" y="255424"/>
            <a:ext cx="6553200" cy="2586107"/>
          </a:xfrm>
          <a:prstGeom prst="roundRect">
            <a:avLst>
              <a:gd name="adj" fmla="val 5619"/>
            </a:avLst>
          </a:prstGeom>
          <a:solidFill>
            <a:schemeClr val="bg1"/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chemeClr val="tx1"/>
                </a:solidFill>
                <a:cs typeface="Arial" panose="020B0604020202020204" pitchFamily="34" charset="0"/>
              </a:rPr>
              <a:t>Giọng thơ trữ </a:t>
            </a:r>
            <a:r>
              <a:rPr lang="vi-VN" sz="4000" dirty="0" smtClean="0">
                <a:solidFill>
                  <a:schemeClr val="tx1"/>
                </a:solidFill>
                <a:cs typeface="Arial" panose="020B0604020202020204" pitchFamily="34" charset="0"/>
              </a:rPr>
              <a:t>tình</a:t>
            </a:r>
            <a:r>
              <a:rPr lang="en-US" sz="4000" dirty="0" smtClean="0">
                <a:solidFill>
                  <a:schemeClr val="tx1"/>
                </a:solidFill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 typeface="Symbol" panose="05050102010706020507" pitchFamily="18" charset="2"/>
              <a:buChar char=""/>
            </a:pPr>
            <a:r>
              <a:rPr lang="en-US" sz="4000" dirty="0" smtClean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vi-VN" sz="4000" dirty="0" smtClean="0">
                <a:solidFill>
                  <a:schemeClr val="tx1"/>
                </a:solidFill>
                <a:cs typeface="Arial" panose="020B0604020202020204" pitchFamily="34" charset="0"/>
              </a:rPr>
              <a:t>Lay </a:t>
            </a:r>
            <a:r>
              <a:rPr lang="vi-VN" sz="4000" dirty="0">
                <a:solidFill>
                  <a:schemeClr val="tx1"/>
                </a:solidFill>
                <a:cs typeface="Arial" panose="020B0604020202020204" pitchFamily="34" charset="0"/>
              </a:rPr>
              <a:t>gọi, thức tỉnh lương </a:t>
            </a:r>
            <a:r>
              <a:rPr lang="vi-VN" sz="4000" dirty="0" smtClean="0">
                <a:solidFill>
                  <a:schemeClr val="tx1"/>
                </a:solidFill>
                <a:cs typeface="Arial" panose="020B0604020202020204" pitchFamily="34" charset="0"/>
              </a:rPr>
              <a:t>tri</a:t>
            </a:r>
            <a:r>
              <a:rPr lang="en-US" sz="4000" dirty="0" smtClean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vi-VN" sz="4000" dirty="0" smtClean="0">
                <a:solidFill>
                  <a:schemeClr val="tx1"/>
                </a:solidFill>
                <a:cs typeface="Arial" panose="020B0604020202020204" pitchFamily="34" charset="0"/>
              </a:rPr>
              <a:t>của </a:t>
            </a:r>
            <a:r>
              <a:rPr lang="vi-VN" sz="4000" dirty="0">
                <a:solidFill>
                  <a:schemeClr val="tx1"/>
                </a:solidFill>
                <a:cs typeface="Arial" panose="020B0604020202020204" pitchFamily="34" charset="0"/>
              </a:rPr>
              <a:t>các sĩ </a:t>
            </a:r>
            <a:r>
              <a:rPr lang="vi-VN" sz="4000" dirty="0" smtClean="0">
                <a:solidFill>
                  <a:schemeClr val="tx1"/>
                </a:solidFill>
                <a:cs typeface="Arial" panose="020B0604020202020204" pitchFamily="34" charset="0"/>
              </a:rPr>
              <a:t>tử</a:t>
            </a:r>
            <a:r>
              <a:rPr lang="en-US" sz="4000" dirty="0" smtClean="0">
                <a:solidFill>
                  <a:schemeClr val="tx1"/>
                </a:solidFill>
                <a:cs typeface="Arial" panose="020B0604020202020204" pitchFamily="34" charset="0"/>
              </a:rPr>
              <a:t>.</a:t>
            </a:r>
            <a:endParaRPr lang="en-US" sz="4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164073" y="138777"/>
            <a:ext cx="9220200" cy="2819400"/>
          </a:xfrm>
          <a:prstGeom prst="roundRect">
            <a:avLst>
              <a:gd name="adj" fmla="val 5619"/>
            </a:avLst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000" dirty="0" smtClean="0">
                <a:solidFill>
                  <a:schemeClr val="tx1"/>
                </a:solidFill>
                <a:cs typeface="Arial" panose="020B0604020202020204" pitchFamily="34" charset="0"/>
              </a:rPr>
              <a:t>Có </a:t>
            </a:r>
            <a:r>
              <a:rPr lang="vi-VN" sz="4000" dirty="0">
                <a:solidFill>
                  <a:schemeClr val="tx1"/>
                </a:solidFill>
                <a:cs typeface="Arial" panose="020B0604020202020204" pitchFamily="34" charset="0"/>
              </a:rPr>
              <a:t>thể </a:t>
            </a:r>
            <a:r>
              <a:rPr lang="vi-VN" sz="4000" dirty="0" smtClean="0">
                <a:solidFill>
                  <a:schemeClr val="tx1"/>
                </a:solidFill>
                <a:cs typeface="Arial" panose="020B0604020202020204" pitchFamily="34" charset="0"/>
              </a:rPr>
              <a:t>là </a:t>
            </a:r>
            <a:r>
              <a:rPr lang="vi-VN" sz="4000" dirty="0">
                <a:solidFill>
                  <a:schemeClr val="tx1"/>
                </a:solidFill>
                <a:cs typeface="Arial" panose="020B0604020202020204" pitchFamily="34" charset="0"/>
              </a:rPr>
              <a:t>quan trường/ sĩ tử/ những người tài giỏi </a:t>
            </a:r>
            <a:r>
              <a:rPr lang="vi-VN" sz="4000" dirty="0" smtClean="0">
                <a:solidFill>
                  <a:schemeClr val="tx1"/>
                </a:solidFill>
                <a:cs typeface="Arial" panose="020B0604020202020204" pitchFamily="34" charset="0"/>
              </a:rPr>
              <a:t>có </a:t>
            </a:r>
            <a:r>
              <a:rPr lang="vi-VN" sz="4000" dirty="0">
                <a:solidFill>
                  <a:schemeClr val="tx1"/>
                </a:solidFill>
                <a:cs typeface="Arial" panose="020B0604020202020204" pitchFamily="34" charset="0"/>
              </a:rPr>
              <a:t>lương tri, biết trăn trở trước tình cảnh của dân </a:t>
            </a:r>
            <a:r>
              <a:rPr lang="vi-VN" sz="4000" dirty="0" smtClean="0">
                <a:solidFill>
                  <a:schemeClr val="tx1"/>
                </a:solidFill>
                <a:cs typeface="Arial" panose="020B0604020202020204" pitchFamily="34" charset="0"/>
              </a:rPr>
              <a:t>tộc</a:t>
            </a:r>
            <a:r>
              <a:rPr lang="en-US" sz="4000" dirty="0" smtClean="0">
                <a:solidFill>
                  <a:schemeClr val="tx1"/>
                </a:solidFill>
                <a:cs typeface="Arial" panose="020B0604020202020204" pitchFamily="34" charset="0"/>
              </a:rPr>
              <a:t>.</a:t>
            </a:r>
            <a:endParaRPr lang="en-US" sz="4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181425" flipH="1">
            <a:off x="9023592" y="2761715"/>
            <a:ext cx="820809" cy="74095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489275" y="3266016"/>
            <a:ext cx="4442450" cy="6492968"/>
          </a:xfrm>
          <a:prstGeom prst="roundRect">
            <a:avLst>
              <a:gd name="adj" fmla="val 5619"/>
            </a:avLst>
          </a:prstGeom>
          <a:solidFill>
            <a:schemeClr val="bg1"/>
          </a:solidFill>
          <a:ln w="38100">
            <a:solidFill>
              <a:srgbClr val="6069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000" dirty="0" smtClean="0">
                <a:solidFill>
                  <a:schemeClr val="tx1"/>
                </a:solidFill>
                <a:cs typeface="Arial" panose="020B0604020202020204" pitchFamily="34" charset="0"/>
              </a:rPr>
              <a:t>Tiếng </a:t>
            </a:r>
            <a:r>
              <a:rPr lang="vi-VN" sz="4000" dirty="0">
                <a:solidFill>
                  <a:schemeClr val="tx1"/>
                </a:solidFill>
                <a:cs typeface="Arial" panose="020B0604020202020204" pitchFamily="34" charset="0"/>
              </a:rPr>
              <a:t>gọi hướng những ai biết nghĩ đến nỗi nhục vong quốc và tự hào về truyền thống tốt đẹp của ông cha </a:t>
            </a:r>
            <a:r>
              <a:rPr lang="vi-VN" sz="4000" dirty="0" smtClean="0">
                <a:solidFill>
                  <a:schemeClr val="tx1"/>
                </a:solidFill>
                <a:cs typeface="Arial" panose="020B0604020202020204" pitchFamily="34" charset="0"/>
              </a:rPr>
              <a:t>ta</a:t>
            </a:r>
            <a:r>
              <a:rPr lang="en-US" sz="4000" dirty="0" smtClean="0">
                <a:solidFill>
                  <a:schemeClr val="tx1"/>
                </a:solidFill>
                <a:cs typeface="Arial" panose="020B0604020202020204" pitchFamily="34" charset="0"/>
              </a:rPr>
              <a:t>.</a:t>
            </a:r>
            <a:endParaRPr lang="en-US" sz="4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2229885">
            <a:off x="4277284" y="4752819"/>
            <a:ext cx="1199033" cy="740950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7325873" y="6218417"/>
            <a:ext cx="10058400" cy="3633380"/>
          </a:xfrm>
          <a:prstGeom prst="roundRect">
            <a:avLst>
              <a:gd name="adj" fmla="val 5619"/>
            </a:avLst>
          </a:prstGeom>
          <a:solidFill>
            <a:schemeClr val="bg1"/>
          </a:solidFill>
          <a:ln w="38100">
            <a:solidFill>
              <a:srgbClr val="6069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schemeClr val="tx1"/>
                </a:solidFill>
                <a:cs typeface="Arial" panose="020B0604020202020204" pitchFamily="34" charset="0"/>
              </a:rPr>
              <a:t>Ngoảnh cổ: thái độ, tâm thế không cam tâm sống mãi trong cảnh đời nô </a:t>
            </a:r>
            <a:r>
              <a:rPr lang="vi-VN" sz="4000" dirty="0" smtClean="0">
                <a:solidFill>
                  <a:schemeClr val="tx1"/>
                </a:solidFill>
                <a:cs typeface="Arial" panose="020B0604020202020204" pitchFamily="34" charset="0"/>
              </a:rPr>
              <a:t>lệ</a:t>
            </a:r>
            <a:r>
              <a:rPr lang="en-US" sz="4000" dirty="0" smtClean="0">
                <a:solidFill>
                  <a:schemeClr val="tx1"/>
                </a:solidFill>
                <a:cs typeface="Arial" panose="020B0604020202020204" pitchFamily="34" charset="0"/>
              </a:rPr>
              <a:t>.</a:t>
            </a:r>
            <a:endParaRPr lang="vi-VN" sz="40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 smtClean="0">
                <a:solidFill>
                  <a:schemeClr val="tx1"/>
                </a:solidFill>
                <a:cs typeface="Arial" panose="020B0604020202020204" pitchFamily="34" charset="0"/>
              </a:rPr>
              <a:t>Cảnh </a:t>
            </a:r>
            <a:r>
              <a:rPr lang="vi-VN" sz="4000" dirty="0">
                <a:solidFill>
                  <a:schemeClr val="tx1"/>
                </a:solidFill>
                <a:cs typeface="Arial" panose="020B0604020202020204" pitchFamily="34" charset="0"/>
              </a:rPr>
              <a:t>nước nhà: ý nói về hiện trạng đất nước và nỗi nhục mất </a:t>
            </a:r>
            <a:r>
              <a:rPr lang="vi-VN" sz="4000" dirty="0" smtClean="0">
                <a:solidFill>
                  <a:schemeClr val="tx1"/>
                </a:solidFill>
                <a:cs typeface="Arial" panose="020B0604020202020204" pitchFamily="34" charset="0"/>
              </a:rPr>
              <a:t>nước</a:t>
            </a:r>
            <a:r>
              <a:rPr lang="en-US" sz="4000" dirty="0" smtClean="0">
                <a:solidFill>
                  <a:schemeClr val="tx1"/>
                </a:solidFill>
                <a:cs typeface="Arial" panose="020B0604020202020204" pitchFamily="34" charset="0"/>
              </a:rPr>
              <a:t>.</a:t>
            </a:r>
            <a:endParaRPr lang="vi-VN" sz="40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1841106" flipH="1">
            <a:off x="10531213" y="5550993"/>
            <a:ext cx="820809" cy="74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8206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 animBg="1"/>
      <p:bldP spid="14" grpId="0" animBg="1"/>
      <p:bldP spid="16" grpId="0" animBg="1"/>
      <p:bldP spid="1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3151184">
            <a:off x="15842233" y="849315"/>
            <a:ext cx="2763304" cy="563023"/>
          </a:xfrm>
          <a:custGeom>
            <a:avLst/>
            <a:gdLst/>
            <a:ahLst/>
            <a:cxnLst/>
            <a:rect l="l" t="t" r="r" b="b"/>
            <a:pathLst>
              <a:path w="2763304" h="563023">
                <a:moveTo>
                  <a:pt x="0" y="0"/>
                </a:moveTo>
                <a:lnTo>
                  <a:pt x="2763305" y="0"/>
                </a:lnTo>
                <a:lnTo>
                  <a:pt x="2763305" y="563023"/>
                </a:lnTo>
                <a:lnTo>
                  <a:pt x="0" y="5630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3862143">
            <a:off x="289245" y="7788362"/>
            <a:ext cx="2342542" cy="2961082"/>
          </a:xfrm>
          <a:custGeom>
            <a:avLst/>
            <a:gdLst/>
            <a:ahLst/>
            <a:cxnLst/>
            <a:rect l="l" t="t" r="r" b="b"/>
            <a:pathLst>
              <a:path w="1361556" h="2187239">
                <a:moveTo>
                  <a:pt x="0" y="0"/>
                </a:moveTo>
                <a:lnTo>
                  <a:pt x="1361556" y="0"/>
                </a:lnTo>
                <a:lnTo>
                  <a:pt x="1361556" y="2187238"/>
                </a:lnTo>
                <a:lnTo>
                  <a:pt x="0" y="21872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Rounded Rectangle 5"/>
          <p:cNvSpPr/>
          <p:nvPr/>
        </p:nvSpPr>
        <p:spPr>
          <a:xfrm>
            <a:off x="1460516" y="638244"/>
            <a:ext cx="16065484" cy="1524000"/>
          </a:xfrm>
          <a:prstGeom prst="roundRect">
            <a:avLst>
              <a:gd name="adj" fmla="val 5619"/>
            </a:avLst>
          </a:prstGeom>
          <a:solidFill>
            <a:schemeClr val="bg1"/>
          </a:solidFill>
          <a:ln w="38100">
            <a:solidFill>
              <a:srgbClr val="6069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 trạng, thái độ của tác giả</a:t>
            </a:r>
            <a:endParaRPr lang="en-US" sz="4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465596" y="3176676"/>
            <a:ext cx="3352800" cy="6172200"/>
          </a:xfrm>
          <a:prstGeom prst="roundRect">
            <a:avLst>
              <a:gd name="adj" fmla="val 5619"/>
            </a:avLst>
          </a:prstGeom>
          <a:solidFill>
            <a:schemeClr val="bg1"/>
          </a:solidFill>
          <a:ln w="38100">
            <a:solidFill>
              <a:srgbClr val="6069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Ngao ngán, xót xa trước sự sa sút của đất nước. </a:t>
            </a:r>
            <a:endParaRPr lang="en-US" sz="4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491480" y="3176676"/>
            <a:ext cx="4724400" cy="6172200"/>
          </a:xfrm>
          <a:prstGeom prst="roundRect">
            <a:avLst>
              <a:gd name="adj" fmla="val 5619"/>
            </a:avLst>
          </a:prstGeom>
          <a:solidFill>
            <a:schemeClr val="bg1"/>
          </a:solidFill>
          <a:ln w="38100">
            <a:solidFill>
              <a:srgbClr val="6069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 </a:t>
            </a: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 yêu nước, căm ghét bọn thực dân xâm lược và thể hiện mong muốn thức tỉnh lòng tự tôn dân </a:t>
            </a: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tộc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1130280" y="3176676"/>
            <a:ext cx="6400800" cy="6172200"/>
          </a:xfrm>
          <a:prstGeom prst="roundRect">
            <a:avLst>
              <a:gd name="adj" fmla="val 5619"/>
            </a:avLst>
          </a:prstGeom>
          <a:solidFill>
            <a:schemeClr val="bg1"/>
          </a:solidFill>
          <a:ln w="38100">
            <a:solidFill>
              <a:srgbClr val="6069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 giả m</a:t>
            </a: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ỉa </a:t>
            </a: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mai, buồn chán, phẫn uất </a:t>
            </a: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 </a:t>
            </a: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 độ thi cử đương thời, </a:t>
            </a: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 khoa cử của riêng ông và với hiện thực của nước nhà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Down Arrow 9"/>
          <p:cNvSpPr/>
          <p:nvPr/>
        </p:nvSpPr>
        <p:spPr>
          <a:xfrm>
            <a:off x="2549199" y="2143482"/>
            <a:ext cx="1185594" cy="1033194"/>
          </a:xfrm>
          <a:prstGeom prst="downArrow">
            <a:avLst/>
          </a:prstGeom>
          <a:solidFill>
            <a:srgbClr val="60699E"/>
          </a:solidFill>
          <a:ln>
            <a:solidFill>
              <a:srgbClr val="6069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7260883" y="2162244"/>
            <a:ext cx="1185594" cy="1033194"/>
          </a:xfrm>
          <a:prstGeom prst="downArrow">
            <a:avLst/>
          </a:prstGeom>
          <a:solidFill>
            <a:srgbClr val="60699E"/>
          </a:solidFill>
          <a:ln>
            <a:solidFill>
              <a:srgbClr val="6069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13737883" y="2162244"/>
            <a:ext cx="1185594" cy="1033194"/>
          </a:xfrm>
          <a:prstGeom prst="downArrow">
            <a:avLst/>
          </a:prstGeom>
          <a:solidFill>
            <a:srgbClr val="60699E"/>
          </a:solidFill>
          <a:ln>
            <a:solidFill>
              <a:srgbClr val="6069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9356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164122">
            <a:off x="-1314912" y="7853837"/>
            <a:ext cx="3991877" cy="3682506"/>
          </a:xfrm>
          <a:custGeom>
            <a:avLst/>
            <a:gdLst/>
            <a:ahLst/>
            <a:cxnLst/>
            <a:rect l="l" t="t" r="r" b="b"/>
            <a:pathLst>
              <a:path w="3991877" h="3682506">
                <a:moveTo>
                  <a:pt x="0" y="0"/>
                </a:moveTo>
                <a:lnTo>
                  <a:pt x="3991877" y="0"/>
                </a:lnTo>
                <a:lnTo>
                  <a:pt x="3991877" y="3682507"/>
                </a:lnTo>
                <a:lnTo>
                  <a:pt x="0" y="36825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255845" y="193276"/>
            <a:ext cx="1003485" cy="1332607"/>
          </a:xfrm>
          <a:custGeom>
            <a:avLst/>
            <a:gdLst/>
            <a:ahLst/>
            <a:cxnLst/>
            <a:rect l="l" t="t" r="r" b="b"/>
            <a:pathLst>
              <a:path w="1003485" h="1332607">
                <a:moveTo>
                  <a:pt x="0" y="0"/>
                </a:moveTo>
                <a:lnTo>
                  <a:pt x="1003485" y="0"/>
                </a:lnTo>
                <a:lnTo>
                  <a:pt x="1003485" y="1332607"/>
                </a:lnTo>
                <a:lnTo>
                  <a:pt x="0" y="13326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Down Arrow 3"/>
          <p:cNvSpPr/>
          <p:nvPr/>
        </p:nvSpPr>
        <p:spPr>
          <a:xfrm rot="16200000">
            <a:off x="1013131" y="615896"/>
            <a:ext cx="1185594" cy="1033194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107285" y="478260"/>
            <a:ext cx="15087600" cy="1151513"/>
          </a:xfrm>
          <a:prstGeom prst="roundRect">
            <a:avLst>
              <a:gd name="adj" fmla="val 5594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 giả gửi </a:t>
            </a:r>
            <a:r>
              <a:rPr lang="vi-VN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 </a:t>
            </a:r>
            <a:r>
              <a:rPr lang="vi-VN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nhắn nhủ </a:t>
            </a:r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tới </a:t>
            </a:r>
            <a:r>
              <a:rPr lang="vi-VN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</a:t>
            </a:r>
            <a:r>
              <a:rPr lang="vi-VN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sĩ tử về nỗi nhục mất </a:t>
            </a:r>
            <a:r>
              <a:rPr lang="vi-VN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53246" y="2208907"/>
            <a:ext cx="4478184" cy="2776672"/>
          </a:xfrm>
          <a:prstGeom prst="roundRect">
            <a:avLst>
              <a:gd name="adj" fmla="val 5619"/>
            </a:avLst>
          </a:prstGeom>
          <a:solidFill>
            <a:schemeClr val="bg1"/>
          </a:solidFill>
          <a:ln w="38100">
            <a:solidFill>
              <a:srgbClr val="6069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 thơ hỏi người nhưng cũng chính là hỏi </a:t>
            </a: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Down Arrow 6"/>
          <p:cNvSpPr/>
          <p:nvPr/>
        </p:nvSpPr>
        <p:spPr>
          <a:xfrm rot="16200000">
            <a:off x="4796422" y="3080646"/>
            <a:ext cx="1185594" cy="1033194"/>
          </a:xfrm>
          <a:prstGeom prst="downArrow">
            <a:avLst/>
          </a:prstGeom>
          <a:solidFill>
            <a:srgbClr val="60699E"/>
          </a:solidFill>
          <a:ln>
            <a:solidFill>
              <a:srgbClr val="6069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047008" y="2559798"/>
            <a:ext cx="11796677" cy="2074887"/>
          </a:xfrm>
          <a:prstGeom prst="roundRect">
            <a:avLst>
              <a:gd name="adj" fmla="val 5619"/>
            </a:avLst>
          </a:prstGeom>
          <a:solidFill>
            <a:schemeClr val="bg1"/>
          </a:solidFill>
          <a:ln w="38100">
            <a:solidFill>
              <a:srgbClr val="6069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nổi bật lên tâm trạng của nhà thơ: </a:t>
            </a:r>
            <a:r>
              <a:rPr lang="vi-VN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Buồn chán trước cảnh thi cử và hiện thực nước </a:t>
            </a:r>
            <a:r>
              <a:rPr lang="vi-VN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13988" y="5502241"/>
            <a:ext cx="5943600" cy="4279391"/>
          </a:xfrm>
          <a:prstGeom prst="snip2DiagRect">
            <a:avLst>
              <a:gd name="adj1" fmla="val 0"/>
              <a:gd name="adj2" fmla="val 13083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1600" y="5502241"/>
            <a:ext cx="5901209" cy="4279391"/>
          </a:xfrm>
          <a:prstGeom prst="snip2DiagRect">
            <a:avLst>
              <a:gd name="adj1" fmla="val 17865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805484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 animBg="1"/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/>
        </p:nvSpPr>
        <p:spPr>
          <a:xfrm>
            <a:off x="-685800" y="7658100"/>
            <a:ext cx="2514600" cy="2227453"/>
          </a:xfrm>
          <a:custGeom>
            <a:avLst/>
            <a:gdLst/>
            <a:ahLst/>
            <a:cxnLst/>
            <a:rect l="l" t="t" r="r" b="b"/>
            <a:pathLst>
              <a:path w="1592267" h="1389253">
                <a:moveTo>
                  <a:pt x="0" y="0"/>
                </a:moveTo>
                <a:lnTo>
                  <a:pt x="1592266" y="0"/>
                </a:lnTo>
                <a:lnTo>
                  <a:pt x="1592266" y="1389252"/>
                </a:lnTo>
                <a:lnTo>
                  <a:pt x="0" y="13892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2"/>
          <p:cNvSpPr/>
          <p:nvPr/>
        </p:nvSpPr>
        <p:spPr>
          <a:xfrm>
            <a:off x="15863680" y="-517358"/>
            <a:ext cx="3014898" cy="2952088"/>
          </a:xfrm>
          <a:custGeom>
            <a:avLst/>
            <a:gdLst/>
            <a:ahLst/>
            <a:cxnLst/>
            <a:rect l="l" t="t" r="r" b="b"/>
            <a:pathLst>
              <a:path w="3014898" h="2952088">
                <a:moveTo>
                  <a:pt x="0" y="0"/>
                </a:moveTo>
                <a:lnTo>
                  <a:pt x="3014898" y="0"/>
                </a:lnTo>
                <a:lnTo>
                  <a:pt x="3014898" y="2952088"/>
                </a:lnTo>
                <a:lnTo>
                  <a:pt x="0" y="295208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5"/>
          <p:cNvGrpSpPr/>
          <p:nvPr/>
        </p:nvGrpSpPr>
        <p:grpSpPr>
          <a:xfrm>
            <a:off x="1849120" y="2247900"/>
            <a:ext cx="14817828" cy="4408032"/>
            <a:chOff x="1600200" y="2095500"/>
            <a:chExt cx="14589228" cy="4408032"/>
          </a:xfrm>
        </p:grpSpPr>
        <p:sp>
          <p:nvSpPr>
            <p:cNvPr id="4" name="Freeform 6"/>
            <p:cNvSpPr/>
            <p:nvPr/>
          </p:nvSpPr>
          <p:spPr>
            <a:xfrm>
              <a:off x="1750249" y="2095500"/>
              <a:ext cx="13954545" cy="4408032"/>
            </a:xfrm>
            <a:custGeom>
              <a:avLst/>
              <a:gdLst/>
              <a:ahLst/>
              <a:cxnLst/>
              <a:rect l="l" t="t" r="r" b="b"/>
              <a:pathLst>
                <a:path w="8732753" h="2838145">
                  <a:moveTo>
                    <a:pt x="0" y="0"/>
                  </a:moveTo>
                  <a:lnTo>
                    <a:pt x="8732754" y="0"/>
                  </a:lnTo>
                  <a:lnTo>
                    <a:pt x="8732754" y="2838145"/>
                  </a:lnTo>
                  <a:lnTo>
                    <a:pt x="0" y="28381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Rounded Rectangle 4"/>
            <p:cNvSpPr/>
            <p:nvPr/>
          </p:nvSpPr>
          <p:spPr>
            <a:xfrm>
              <a:off x="1600200" y="3771900"/>
              <a:ext cx="14589228" cy="25146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0" b="1" dirty="0" smtClean="0">
                  <a:solidFill>
                    <a:srgbClr val="60699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IV. KẾT LUẬN THEO THỂ LOẠI</a:t>
              </a:r>
              <a:endParaRPr lang="en-US" sz="7000" b="1" dirty="0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83900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002000" y="7192121"/>
            <a:ext cx="3104261" cy="3077099"/>
          </a:xfrm>
          <a:custGeom>
            <a:avLst/>
            <a:gdLst/>
            <a:ahLst/>
            <a:cxnLst/>
            <a:rect l="l" t="t" r="r" b="b"/>
            <a:pathLst>
              <a:path w="3104261" h="3077099">
                <a:moveTo>
                  <a:pt x="0" y="0"/>
                </a:moveTo>
                <a:lnTo>
                  <a:pt x="3104262" y="0"/>
                </a:lnTo>
                <a:lnTo>
                  <a:pt x="3104262" y="3077098"/>
                </a:lnTo>
                <a:lnTo>
                  <a:pt x="0" y="30770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4"/>
          <p:cNvSpPr/>
          <p:nvPr/>
        </p:nvSpPr>
        <p:spPr>
          <a:xfrm rot="-7753335">
            <a:off x="-403401" y="-1164625"/>
            <a:ext cx="2080986" cy="3880626"/>
          </a:xfrm>
          <a:custGeom>
            <a:avLst/>
            <a:gdLst/>
            <a:ahLst/>
            <a:cxnLst/>
            <a:rect l="l" t="t" r="r" b="b"/>
            <a:pathLst>
              <a:path w="2080986" h="3880626">
                <a:moveTo>
                  <a:pt x="0" y="0"/>
                </a:moveTo>
                <a:lnTo>
                  <a:pt x="2080986" y="0"/>
                </a:lnTo>
                <a:lnTo>
                  <a:pt x="2080986" y="3880627"/>
                </a:lnTo>
                <a:lnTo>
                  <a:pt x="0" y="38806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Rounded Rectangle 3"/>
          <p:cNvSpPr/>
          <p:nvPr/>
        </p:nvSpPr>
        <p:spPr>
          <a:xfrm>
            <a:off x="914400" y="4000500"/>
            <a:ext cx="8376076" cy="3973171"/>
          </a:xfrm>
          <a:prstGeom prst="roundRect">
            <a:avLst>
              <a:gd name="adj" fmla="val 7138"/>
            </a:avLst>
          </a:prstGeom>
          <a:solidFill>
            <a:schemeClr val="bg1"/>
          </a:solidFill>
          <a:ln w="38100">
            <a:solidFill>
              <a:srgbClr val="6069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rgbClr val="2623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hãy trả lời câu hỏi sau: </a:t>
            </a:r>
          </a:p>
          <a:p>
            <a:pPr algn="just">
              <a:lnSpc>
                <a:spcPct val="150000"/>
              </a:lnSpc>
            </a:pP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 </a:t>
            </a: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 những đặc sắc về ngôn ngữ, bố cục, thể loại của văn bản </a:t>
            </a:r>
            <a:r>
              <a:rPr lang="en-US" sz="4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vi-VN" sz="4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Lễ </a:t>
            </a:r>
            <a:r>
              <a:rPr lang="vi-VN" sz="4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xướng danh khoa Đinh </a:t>
            </a:r>
            <a:r>
              <a:rPr lang="vi-VN" sz="4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Dậu</a:t>
            </a:r>
            <a:r>
              <a:rPr lang="en-US" sz="4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  <a:endParaRPr lang="vi-VN" sz="40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9730739" y="3640161"/>
            <a:ext cx="8295541" cy="6225199"/>
            <a:chOff x="9730739" y="3640161"/>
            <a:chExt cx="8295541" cy="622519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875520" y="3640161"/>
              <a:ext cx="8005981" cy="509050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" name="Rounded Rectangle 5"/>
            <p:cNvSpPr/>
            <p:nvPr/>
          </p:nvSpPr>
          <p:spPr>
            <a:xfrm>
              <a:off x="9730739" y="8343900"/>
              <a:ext cx="8295541" cy="15214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DF57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3500" dirty="0">
                  <a:solidFill>
                    <a:schemeClr val="tx1"/>
                  </a:solidFill>
                  <a:cs typeface="Arial" panose="020B0604020202020204" pitchFamily="34" charset="0"/>
                </a:rPr>
                <a:t>Các quan tân khoa được vua ban áo mũ vào chầu quan tỉnh tạ ơn</a:t>
              </a:r>
              <a:endPara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19600" y="495300"/>
            <a:ext cx="4312185" cy="290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5517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7"/>
          <p:cNvSpPr/>
          <p:nvPr/>
        </p:nvSpPr>
        <p:spPr>
          <a:xfrm rot="769930">
            <a:off x="1039549" y="669727"/>
            <a:ext cx="1178625" cy="1259523"/>
          </a:xfrm>
          <a:custGeom>
            <a:avLst/>
            <a:gdLst/>
            <a:ahLst/>
            <a:cxnLst/>
            <a:rect l="l" t="t" r="r" b="b"/>
            <a:pathLst>
              <a:path w="1178625" h="1259523">
                <a:moveTo>
                  <a:pt x="0" y="0"/>
                </a:moveTo>
                <a:lnTo>
                  <a:pt x="1178624" y="0"/>
                </a:lnTo>
                <a:lnTo>
                  <a:pt x="1178624" y="1259523"/>
                </a:lnTo>
                <a:lnTo>
                  <a:pt x="0" y="12595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667960" y="7670235"/>
            <a:ext cx="2620040" cy="2616765"/>
          </a:xfrm>
          <a:custGeom>
            <a:avLst/>
            <a:gdLst/>
            <a:ahLst/>
            <a:cxnLst/>
            <a:rect l="l" t="t" r="r" b="b"/>
            <a:pathLst>
              <a:path w="2620040" h="2616765">
                <a:moveTo>
                  <a:pt x="0" y="0"/>
                </a:moveTo>
                <a:lnTo>
                  <a:pt x="2620040" y="0"/>
                </a:lnTo>
                <a:lnTo>
                  <a:pt x="2620040" y="2616765"/>
                </a:lnTo>
                <a:lnTo>
                  <a:pt x="0" y="261676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Rounded Rectangle 6"/>
          <p:cNvSpPr/>
          <p:nvPr/>
        </p:nvSpPr>
        <p:spPr>
          <a:xfrm>
            <a:off x="1280365" y="4550706"/>
            <a:ext cx="7208930" cy="4936194"/>
          </a:xfrm>
          <a:prstGeom prst="roundRect">
            <a:avLst>
              <a:gd name="adj" fmla="val 7138"/>
            </a:avLst>
          </a:prstGeom>
          <a:solidFill>
            <a:schemeClr val="bg1"/>
          </a:solidFill>
          <a:ln w="38100">
            <a:solidFill>
              <a:srgbClr val="6069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 bản </a:t>
            </a:r>
            <a:r>
              <a:rPr lang="en-US" sz="4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vi-VN" sz="4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Lễ xướng danh khoa Đinh </a:t>
            </a:r>
            <a:r>
              <a:rPr lang="vi-VN" sz="4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Dậu</a:t>
            </a:r>
            <a:r>
              <a:rPr lang="en-US" sz="4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 dụng ngôn ngữ n</a:t>
            </a: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 </a:t>
            </a: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nhàng nhưng 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 </a:t>
            </a: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hàm </a:t>
            </a: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chứa ý trào phúng mỉa mai sâu </a:t>
            </a: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cay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057400" y="2324100"/>
            <a:ext cx="5654859" cy="166721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6069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Ngôn ngữ</a:t>
            </a:r>
            <a:endParaRPr lang="en-US" sz="50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4021302" y="3991315"/>
            <a:ext cx="1371600" cy="838200"/>
          </a:xfrm>
          <a:prstGeom prst="downArrow">
            <a:avLst/>
          </a:prstGeom>
          <a:solidFill>
            <a:srgbClr val="60699E"/>
          </a:solidFill>
          <a:ln>
            <a:solidFill>
              <a:srgbClr val="6069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32876" y="1236106"/>
            <a:ext cx="6066760" cy="825079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528567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164122">
            <a:off x="-1314912" y="7853837"/>
            <a:ext cx="3991877" cy="3682506"/>
          </a:xfrm>
          <a:custGeom>
            <a:avLst/>
            <a:gdLst/>
            <a:ahLst/>
            <a:cxnLst/>
            <a:rect l="l" t="t" r="r" b="b"/>
            <a:pathLst>
              <a:path w="3991877" h="3682506">
                <a:moveTo>
                  <a:pt x="0" y="0"/>
                </a:moveTo>
                <a:lnTo>
                  <a:pt x="3991877" y="0"/>
                </a:lnTo>
                <a:lnTo>
                  <a:pt x="3991877" y="3682507"/>
                </a:lnTo>
                <a:lnTo>
                  <a:pt x="0" y="36825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840200" y="876300"/>
            <a:ext cx="1003485" cy="1332607"/>
          </a:xfrm>
          <a:custGeom>
            <a:avLst/>
            <a:gdLst/>
            <a:ahLst/>
            <a:cxnLst/>
            <a:rect l="l" t="t" r="r" b="b"/>
            <a:pathLst>
              <a:path w="1003485" h="1332607">
                <a:moveTo>
                  <a:pt x="0" y="0"/>
                </a:moveTo>
                <a:lnTo>
                  <a:pt x="1003485" y="0"/>
                </a:lnTo>
                <a:lnTo>
                  <a:pt x="1003485" y="1332607"/>
                </a:lnTo>
                <a:lnTo>
                  <a:pt x="0" y="13326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Rounded Rectangle 3"/>
          <p:cNvSpPr/>
          <p:nvPr/>
        </p:nvSpPr>
        <p:spPr>
          <a:xfrm>
            <a:off x="12847730" y="4686300"/>
            <a:ext cx="4602071" cy="3505200"/>
          </a:xfrm>
          <a:prstGeom prst="roundRect">
            <a:avLst>
              <a:gd name="adj" fmla="val 7138"/>
            </a:avLst>
          </a:prstGeom>
          <a:solidFill>
            <a:schemeClr val="bg1"/>
          </a:solidFill>
          <a:ln w="38100">
            <a:solidFill>
              <a:srgbClr val="6069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chemeClr val="tx1"/>
                </a:solidFill>
                <a:cs typeface="Arial" panose="020B0604020202020204" pitchFamily="34" charset="0"/>
              </a:rPr>
              <a:t>Kết hợp hài hoà giữa trào phúng và trữ tình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391400" y="2459695"/>
            <a:ext cx="10058402" cy="166721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6069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5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Đặc sắc bố cục thể loại</a:t>
            </a:r>
          </a:p>
        </p:txBody>
      </p:sp>
      <p:sp>
        <p:nvSpPr>
          <p:cNvPr id="6" name="Down Arrow 5"/>
          <p:cNvSpPr/>
          <p:nvPr/>
        </p:nvSpPr>
        <p:spPr>
          <a:xfrm>
            <a:off x="13936571" y="4126909"/>
            <a:ext cx="1371600" cy="838200"/>
          </a:xfrm>
          <a:prstGeom prst="downArrow">
            <a:avLst/>
          </a:prstGeom>
          <a:solidFill>
            <a:srgbClr val="60699E"/>
          </a:solidFill>
          <a:ln>
            <a:solidFill>
              <a:srgbClr val="6069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7391400" y="4686300"/>
            <a:ext cx="4911909" cy="3505200"/>
          </a:xfrm>
          <a:prstGeom prst="roundRect">
            <a:avLst>
              <a:gd name="adj" fmla="val 7138"/>
            </a:avLst>
          </a:prstGeom>
          <a:solidFill>
            <a:schemeClr val="bg1"/>
          </a:solidFill>
          <a:ln w="38100">
            <a:solidFill>
              <a:srgbClr val="6069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chemeClr val="tx1"/>
                </a:solidFill>
                <a:cs typeface="Arial" panose="020B0604020202020204" pitchFamily="34" charset="0"/>
              </a:rPr>
              <a:t>Tuân thủ theo đúng luật thơ đường luật thất ngôn bát </a:t>
            </a:r>
            <a:r>
              <a:rPr lang="vi-VN" sz="4000" dirty="0" smtClean="0">
                <a:solidFill>
                  <a:schemeClr val="tx1"/>
                </a:solidFill>
                <a:cs typeface="Arial" panose="020B0604020202020204" pitchFamily="34" charset="0"/>
              </a:rPr>
              <a:t>cú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9161554" y="4126909"/>
            <a:ext cx="1371600" cy="838200"/>
          </a:xfrm>
          <a:prstGeom prst="downArrow">
            <a:avLst/>
          </a:prstGeom>
          <a:solidFill>
            <a:srgbClr val="60699E"/>
          </a:solidFill>
          <a:ln>
            <a:solidFill>
              <a:srgbClr val="6069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079" y="1542603"/>
            <a:ext cx="5732244" cy="7880598"/>
          </a:xfrm>
          <a:prstGeom prst="roundRect">
            <a:avLst>
              <a:gd name="adj" fmla="val 7096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877551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381139" y="-1737059"/>
            <a:ext cx="4547501" cy="3882429"/>
          </a:xfrm>
          <a:custGeom>
            <a:avLst/>
            <a:gdLst/>
            <a:ahLst/>
            <a:cxnLst/>
            <a:rect l="l" t="t" r="r" b="b"/>
            <a:pathLst>
              <a:path w="4547501" h="3882429">
                <a:moveTo>
                  <a:pt x="0" y="0"/>
                </a:moveTo>
                <a:lnTo>
                  <a:pt x="4547501" y="0"/>
                </a:lnTo>
                <a:lnTo>
                  <a:pt x="4547501" y="3882429"/>
                </a:lnTo>
                <a:lnTo>
                  <a:pt x="0" y="38824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31617">
            <a:off x="16420069" y="7811900"/>
            <a:ext cx="2059870" cy="3309028"/>
          </a:xfrm>
          <a:custGeom>
            <a:avLst/>
            <a:gdLst/>
            <a:ahLst/>
            <a:cxnLst/>
            <a:rect l="l" t="t" r="r" b="b"/>
            <a:pathLst>
              <a:path w="2059870" h="3309028">
                <a:moveTo>
                  <a:pt x="0" y="0"/>
                </a:moveTo>
                <a:lnTo>
                  <a:pt x="2059870" y="0"/>
                </a:lnTo>
                <a:lnTo>
                  <a:pt x="2059870" y="3309028"/>
                </a:lnTo>
                <a:lnTo>
                  <a:pt x="0" y="33090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456679" y="495300"/>
            <a:ext cx="1003485" cy="1332607"/>
          </a:xfrm>
          <a:custGeom>
            <a:avLst/>
            <a:gdLst/>
            <a:ahLst/>
            <a:cxnLst/>
            <a:rect l="l" t="t" r="r" b="b"/>
            <a:pathLst>
              <a:path w="1003485" h="1332607">
                <a:moveTo>
                  <a:pt x="0" y="0"/>
                </a:moveTo>
                <a:lnTo>
                  <a:pt x="1003486" y="0"/>
                </a:lnTo>
                <a:lnTo>
                  <a:pt x="1003486" y="1332607"/>
                </a:lnTo>
                <a:lnTo>
                  <a:pt x="0" y="13326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5" name="Rounded Rectangle 4"/>
          <p:cNvSpPr/>
          <p:nvPr/>
        </p:nvSpPr>
        <p:spPr>
          <a:xfrm>
            <a:off x="6570352" y="691617"/>
            <a:ext cx="6649381" cy="1542673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6600" b="1" dirty="0">
              <a:solidFill>
                <a:srgbClr val="606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53804" y="3043069"/>
            <a:ext cx="769620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 vụ 1: </a:t>
            </a:r>
          </a:p>
          <a:p>
            <a:pPr algn="ctr">
              <a:lnSpc>
                <a:spcPct val="150000"/>
              </a:lnSpc>
            </a:pP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Trả lời câu hỏi trắc nghiệm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04800" y="2933700"/>
            <a:ext cx="8730135" cy="6779260"/>
            <a:chOff x="264686" y="3009900"/>
            <a:chExt cx="8730135" cy="677926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60942" y="3009900"/>
              <a:ext cx="8537621" cy="556368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" name="Rounded Rectangle 9"/>
            <p:cNvSpPr/>
            <p:nvPr/>
          </p:nvSpPr>
          <p:spPr>
            <a:xfrm>
              <a:off x="264686" y="8267700"/>
              <a:ext cx="8730135" cy="15214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0699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3500" dirty="0">
                  <a:solidFill>
                    <a:schemeClr val="tx1"/>
                  </a:solidFill>
                  <a:cs typeface="Arial" panose="020B0604020202020204" pitchFamily="34" charset="0"/>
                </a:rPr>
                <a:t>Xem bảng danh sách những người thi đỗ Trường Nam Định, khoa Đinh </a:t>
              </a:r>
              <a:r>
                <a:rPr lang="vi-VN" sz="3500" dirty="0" smtClean="0">
                  <a:solidFill>
                    <a:schemeClr val="tx1"/>
                  </a:solidFill>
                  <a:cs typeface="Arial" panose="020B0604020202020204" pitchFamily="34" charset="0"/>
                </a:rPr>
                <a:t>Dậu </a:t>
              </a:r>
              <a:r>
                <a:rPr lang="vi-VN" sz="3500" dirty="0">
                  <a:solidFill>
                    <a:schemeClr val="tx1"/>
                  </a:solidFill>
                  <a:cs typeface="Arial" panose="020B0604020202020204" pitchFamily="34" charset="0"/>
                </a:rPr>
                <a:t>1897.</a:t>
              </a:r>
              <a:endPara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087304" y="5715541"/>
            <a:ext cx="5029200" cy="3630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880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âu hỏi">
            <a:extLst>
              <a:ext uri="{FF2B5EF4-FFF2-40B4-BE49-F238E27FC236}">
                <a16:creationId xmlns:a16="http://schemas.microsoft.com/office/drawing/2014/main" id="{4ADFFF1A-F500-CC57-185E-00F4826D0836}"/>
              </a:ext>
            </a:extLst>
          </p:cNvPr>
          <p:cNvSpPr/>
          <p:nvPr/>
        </p:nvSpPr>
        <p:spPr>
          <a:xfrm>
            <a:off x="1066800" y="465135"/>
            <a:ext cx="16237528" cy="24851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5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</a:t>
            </a:r>
            <a:r>
              <a:rPr lang="en-US" sz="4500" b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 </a:t>
            </a:r>
            <a:r>
              <a:rPr lang="vi-VN" sz="45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 </a:t>
            </a:r>
            <a:r>
              <a:rPr lang="vi-VN" sz="45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 phải </a:t>
            </a:r>
            <a:r>
              <a:rPr lang="vi-VN" sz="45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 đặc điểm của thơ trào phúng?</a:t>
            </a:r>
            <a:r>
              <a:rPr lang="en-US" sz="45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45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Đáp án đúng">
            <a:extLst>
              <a:ext uri="{FF2B5EF4-FFF2-40B4-BE49-F238E27FC236}">
                <a16:creationId xmlns:a16="http://schemas.microsoft.com/office/drawing/2014/main" id="{8B66CBE4-2DB9-BCF7-D1C4-281B894BFE17}"/>
              </a:ext>
            </a:extLst>
          </p:cNvPr>
          <p:cNvSpPr/>
          <p:nvPr/>
        </p:nvSpPr>
        <p:spPr>
          <a:xfrm>
            <a:off x="838200" y="6455346"/>
            <a:ext cx="8830424" cy="356495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 cảm xúc và suy tư của nhà thơ hoặc của nhân vật trước các hiện tượng đời sống được thể hiện một cách trực tiếp</a:t>
            </a:r>
          </a:p>
        </p:txBody>
      </p:sp>
      <p:sp>
        <p:nvSpPr>
          <p:cNvPr id="4" name="Đáp án sai 1">
            <a:extLst>
              <a:ext uri="{FF2B5EF4-FFF2-40B4-BE49-F238E27FC236}">
                <a16:creationId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838199" y="3449436"/>
            <a:ext cx="8789783" cy="268604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 tiếng cười để phê phán những cái chưa hay, chưa đẹp hoặc cái tiêu cực, xấu </a:t>
            </a:r>
            <a:r>
              <a:rPr lang="vi-VN" sz="40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r>
              <a:rPr lang="en-US" sz="40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vi-VN" sz="40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Đáp án sai 2">
            <a:extLst>
              <a:ext uri="{FF2B5EF4-FFF2-40B4-BE49-F238E27FC236}">
                <a16:creationId xmlns:a16="http://schemas.microsoft.com/office/drawing/2014/main" id="{6A919885-0285-0403-1E09-FA94D8BC080B}"/>
              </a:ext>
            </a:extLst>
          </p:cNvPr>
          <p:cNvSpPr/>
          <p:nvPr/>
        </p:nvSpPr>
        <p:spPr>
          <a:xfrm>
            <a:off x="10216663" y="3449437"/>
            <a:ext cx="7037183" cy="270890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 sử dụng các biện pháp tu từ so sánh, ẩn dụ, nói </a:t>
            </a:r>
            <a:r>
              <a:rPr lang="vi-VN" sz="40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40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vi-VN" sz="40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Đáp án sai 3">
            <a:extLst>
              <a:ext uri="{FF2B5EF4-FFF2-40B4-BE49-F238E27FC236}">
                <a16:creationId xmlns:a16="http://schemas.microsoft.com/office/drawing/2014/main" id="{2E7D83A4-3758-8699-4DD0-010A80780539}"/>
              </a:ext>
            </a:extLst>
          </p:cNvPr>
          <p:cNvSpPr/>
          <p:nvPr/>
        </p:nvSpPr>
        <p:spPr>
          <a:xfrm>
            <a:off x="10216663" y="6455346"/>
            <a:ext cx="7037183" cy="356495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con người tới các giá trị thẩm mĩ, nhân văn hoặc lí tưởng sống cao đẹp</a:t>
            </a:r>
          </a:p>
        </p:txBody>
      </p:sp>
      <p:pic>
        <p:nvPicPr>
          <p:cNvPr id="7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3544" y="-955900"/>
            <a:ext cx="731045" cy="731045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153400" y="8680818"/>
            <a:ext cx="1279569" cy="11137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5577806" y="5022272"/>
            <a:ext cx="1275183" cy="1136072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5978663" y="8528656"/>
            <a:ext cx="1275183" cy="11360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8153400" y="4999412"/>
            <a:ext cx="1275183" cy="1136072"/>
          </a:xfrm>
          <a:prstGeom prst="rect">
            <a:avLst/>
          </a:prstGeom>
        </p:spPr>
      </p:pic>
      <p:pic>
        <p:nvPicPr>
          <p:cNvPr id="12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53838" y="-955900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864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8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âu hỏi">
            <a:extLst>
              <a:ext uri="{FF2B5EF4-FFF2-40B4-BE49-F238E27FC236}">
                <a16:creationId xmlns:a16="http://schemas.microsoft.com/office/drawing/2014/main" id="{4ADFFF1A-F500-CC57-185E-00F4826D0836}"/>
              </a:ext>
            </a:extLst>
          </p:cNvPr>
          <p:cNvSpPr/>
          <p:nvPr/>
        </p:nvSpPr>
        <p:spPr>
          <a:xfrm>
            <a:off x="1763089" y="1197629"/>
            <a:ext cx="14644256" cy="299258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8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</a:t>
            </a:r>
            <a:r>
              <a:rPr lang="en-US" sz="4800" b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2: </a:t>
            </a:r>
            <a:r>
              <a:rPr lang="en-US" sz="4800" b="1" i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vi-VN" sz="4800" i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Lễ </a:t>
            </a:r>
            <a:r>
              <a:rPr lang="vi-VN" sz="4800" i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xướng danh khoa Đinh </a:t>
            </a:r>
            <a:r>
              <a:rPr lang="vi-VN" sz="4800" i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Dậu</a:t>
            </a:r>
            <a:r>
              <a:rPr lang="en-US" sz="4800" i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vi-VN" sz="4800" i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 viết theo thể thơ gì?</a:t>
            </a:r>
          </a:p>
        </p:txBody>
      </p:sp>
      <p:sp>
        <p:nvSpPr>
          <p:cNvPr id="3" name="Đáp án đúng">
            <a:extLst>
              <a:ext uri="{FF2B5EF4-FFF2-40B4-BE49-F238E27FC236}">
                <a16:creationId xmlns:a16="http://schemas.microsoft.com/office/drawing/2014/main" id="{8B66CBE4-2DB9-BCF7-D1C4-281B894BFE17}"/>
              </a:ext>
            </a:extLst>
          </p:cNvPr>
          <p:cNvSpPr/>
          <p:nvPr/>
        </p:nvSpPr>
        <p:spPr>
          <a:xfrm>
            <a:off x="1763089" y="4647410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Thất ngôn bát cú </a:t>
            </a:r>
            <a:endParaRPr lang="vi-VN" sz="48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Đáp án sai 1">
            <a:extLst>
              <a:ext uri="{FF2B5EF4-FFF2-40B4-BE49-F238E27FC236}">
                <a16:creationId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1763089" y="7099661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Thất ngôn tứ tuyệt</a:t>
            </a:r>
            <a:endParaRPr lang="vi-VN" sz="48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Đáp án sai 2">
            <a:extLst>
              <a:ext uri="{FF2B5EF4-FFF2-40B4-BE49-F238E27FC236}">
                <a16:creationId xmlns:a16="http://schemas.microsoft.com/office/drawing/2014/main" id="{6A919885-0285-0403-1E09-FA94D8BC080B}"/>
              </a:ext>
            </a:extLst>
          </p:cNvPr>
          <p:cNvSpPr/>
          <p:nvPr/>
        </p:nvSpPr>
        <p:spPr>
          <a:xfrm>
            <a:off x="9604762" y="4647410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Ngũ ngôn tứ tuyệt</a:t>
            </a:r>
            <a:endParaRPr lang="vi-VN" sz="48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Đáp án sai 3">
            <a:extLst>
              <a:ext uri="{FF2B5EF4-FFF2-40B4-BE49-F238E27FC236}">
                <a16:creationId xmlns:a16="http://schemas.microsoft.com/office/drawing/2014/main" id="{2E7D83A4-3758-8699-4DD0-010A80780539}"/>
              </a:ext>
            </a:extLst>
          </p:cNvPr>
          <p:cNvSpPr/>
          <p:nvPr/>
        </p:nvSpPr>
        <p:spPr>
          <a:xfrm>
            <a:off x="9604760" y="7099661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Ngũ ngôn bát cú</a:t>
            </a:r>
            <a:endParaRPr lang="vi-VN" sz="48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04760" y="-1857236"/>
            <a:ext cx="731045" cy="731045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7165863" y="5088065"/>
            <a:ext cx="1279569" cy="11137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5132159" y="5054386"/>
            <a:ext cx="1275183" cy="1136072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5132159" y="7529150"/>
            <a:ext cx="1275183" cy="11360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7170249" y="7529150"/>
            <a:ext cx="1275183" cy="1136072"/>
          </a:xfrm>
          <a:prstGeom prst="rect">
            <a:avLst/>
          </a:prstGeom>
        </p:spPr>
      </p:pic>
      <p:pic>
        <p:nvPicPr>
          <p:cNvPr id="12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95055" y="-1857236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0002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8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/>
          <p:cNvSpPr/>
          <p:nvPr/>
        </p:nvSpPr>
        <p:spPr>
          <a:xfrm rot="2615443">
            <a:off x="-1525488" y="226557"/>
            <a:ext cx="3050975" cy="3389972"/>
          </a:xfrm>
          <a:custGeom>
            <a:avLst/>
            <a:gdLst/>
            <a:ahLst/>
            <a:cxnLst/>
            <a:rect l="l" t="t" r="r" b="b"/>
            <a:pathLst>
              <a:path w="3050975" h="3389972">
                <a:moveTo>
                  <a:pt x="0" y="0"/>
                </a:moveTo>
                <a:lnTo>
                  <a:pt x="3050975" y="0"/>
                </a:lnTo>
                <a:lnTo>
                  <a:pt x="3050975" y="3389972"/>
                </a:lnTo>
                <a:lnTo>
                  <a:pt x="0" y="3389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Rounded Rectangle 3"/>
          <p:cNvSpPr/>
          <p:nvPr/>
        </p:nvSpPr>
        <p:spPr>
          <a:xfrm>
            <a:off x="9374296" y="308205"/>
            <a:ext cx="8563388" cy="135693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2192000" y="1954054"/>
            <a:ext cx="5815409" cy="3037060"/>
            <a:chOff x="1094508" y="2658439"/>
            <a:chExt cx="5815409" cy="3037060"/>
          </a:xfrm>
        </p:grpSpPr>
        <p:sp>
          <p:nvSpPr>
            <p:cNvPr id="6" name="TextBox 5"/>
            <p:cNvSpPr txBox="1"/>
            <p:nvPr/>
          </p:nvSpPr>
          <p:spPr>
            <a:xfrm>
              <a:off x="1094508" y="2658439"/>
              <a:ext cx="5815409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5000" b="1" dirty="0" smtClean="0">
                  <a:solidFill>
                    <a:srgbClr val="4B443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II. </a:t>
              </a:r>
              <a:r>
                <a:rPr lang="en-US" sz="5000" b="1" dirty="0">
                  <a:solidFill>
                    <a:srgbClr val="4B443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 hiểu chung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094510" y="3756507"/>
              <a:ext cx="4876799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indent="-742950" algn="just">
                <a:lnSpc>
                  <a:spcPct val="150000"/>
                </a:lnSpc>
                <a:buAutoNum type="arabicPeriod"/>
              </a:pPr>
              <a:r>
                <a:rPr lang="en-US" sz="4000" dirty="0">
                  <a:solidFill>
                    <a:srgbClr val="4B443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Tác </a:t>
              </a:r>
              <a:r>
                <a:rPr lang="en-US" sz="4000" dirty="0" smtClean="0">
                  <a:solidFill>
                    <a:srgbClr val="4B443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</a:t>
              </a:r>
              <a:endParaRPr lang="en-US" sz="4000" dirty="0">
                <a:solidFill>
                  <a:srgbClr val="4B443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742950" indent="-742950" algn="just">
                <a:lnSpc>
                  <a:spcPct val="150000"/>
                </a:lnSpc>
                <a:buAutoNum type="arabicPeriod"/>
              </a:pPr>
              <a:r>
                <a:rPr lang="en-US" sz="4000" dirty="0" smtClean="0">
                  <a:solidFill>
                    <a:srgbClr val="4B443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Tác phẩm</a:t>
              </a:r>
              <a:endParaRPr lang="en-US" sz="4000" dirty="0">
                <a:solidFill>
                  <a:srgbClr val="4B443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95076" y="3306136"/>
            <a:ext cx="10637998" cy="6702856"/>
            <a:chOff x="9251307" y="3204561"/>
            <a:chExt cx="8349215" cy="6702856"/>
          </a:xfrm>
        </p:grpSpPr>
        <p:sp>
          <p:nvSpPr>
            <p:cNvPr id="9" name="TextBox 8"/>
            <p:cNvSpPr txBox="1"/>
            <p:nvPr/>
          </p:nvSpPr>
          <p:spPr>
            <a:xfrm>
              <a:off x="9601200" y="3204561"/>
              <a:ext cx="5131893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5000" b="1" dirty="0" smtClean="0">
                  <a:solidFill>
                    <a:srgbClr val="4B443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III. </a:t>
              </a:r>
              <a:r>
                <a:rPr lang="en-US" sz="5000" b="1" dirty="0">
                  <a:solidFill>
                    <a:srgbClr val="4B443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 hiểu chi tiết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251307" y="4275106"/>
              <a:ext cx="8349215" cy="5632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indent="-742950" algn="just">
                <a:lnSpc>
                  <a:spcPct val="150000"/>
                </a:lnSpc>
                <a:buAutoNum type="arabicPeriod"/>
              </a:pPr>
              <a:r>
                <a:rPr lang="vi-VN" sz="4000" dirty="0">
                  <a:solidFill>
                    <a:srgbClr val="4B4439"/>
                  </a:solidFill>
                  <a:cs typeface="Arial" panose="020B0604020202020204" pitchFamily="34" charset="0"/>
                </a:rPr>
                <a:t>Sự xáo trộn của trường </a:t>
              </a:r>
              <a:r>
                <a:rPr lang="vi-VN" sz="4000" dirty="0" smtClean="0">
                  <a:solidFill>
                    <a:srgbClr val="4B4439"/>
                  </a:solidFill>
                  <a:cs typeface="Arial" panose="020B0604020202020204" pitchFamily="34" charset="0"/>
                </a:rPr>
                <a:t>thi</a:t>
              </a:r>
              <a:endParaRPr lang="en-US" sz="4000" dirty="0" smtClean="0">
                <a:solidFill>
                  <a:srgbClr val="4B4439"/>
                </a:solidFill>
                <a:cs typeface="Arial" panose="020B0604020202020204" pitchFamily="34" charset="0"/>
              </a:endParaRPr>
            </a:p>
            <a:p>
              <a:pPr marL="742950" indent="-742950" algn="just">
                <a:lnSpc>
                  <a:spcPct val="150000"/>
                </a:lnSpc>
                <a:buAutoNum type="arabicPeriod"/>
              </a:pPr>
              <a:r>
                <a:rPr lang="vi-VN" sz="4000" dirty="0">
                  <a:solidFill>
                    <a:srgbClr val="4B4439"/>
                  </a:solidFill>
                  <a:cs typeface="Arial" panose="020B0604020202020204" pitchFamily="34" charset="0"/>
                </a:rPr>
                <a:t>Hình ảnh các sĩ tử và quan viên người </a:t>
              </a:r>
              <a:r>
                <a:rPr lang="vi-VN" sz="4000" dirty="0" smtClean="0">
                  <a:solidFill>
                    <a:srgbClr val="4B4439"/>
                  </a:solidFill>
                  <a:cs typeface="Arial" panose="020B0604020202020204" pitchFamily="34" charset="0"/>
                </a:rPr>
                <a:t>Việt</a:t>
              </a:r>
              <a:endParaRPr lang="en-US" sz="4000" dirty="0" smtClean="0">
                <a:solidFill>
                  <a:srgbClr val="4B4439"/>
                </a:solidFill>
                <a:cs typeface="Arial" panose="020B0604020202020204" pitchFamily="34" charset="0"/>
              </a:endParaRPr>
            </a:p>
            <a:p>
              <a:pPr marL="742950" indent="-742950" algn="just">
                <a:lnSpc>
                  <a:spcPct val="150000"/>
                </a:lnSpc>
                <a:buAutoNum type="arabicPeriod"/>
              </a:pPr>
              <a:r>
                <a:rPr lang="vi-VN" sz="4000" dirty="0">
                  <a:solidFill>
                    <a:srgbClr val="4B4439"/>
                  </a:solidFill>
                  <a:cs typeface="Arial" panose="020B0604020202020204" pitchFamily="34" charset="0"/>
                </a:rPr>
                <a:t>Sự hiện diện của những người nước ngoài trong trường </a:t>
              </a:r>
              <a:r>
                <a:rPr lang="vi-VN" sz="4000" dirty="0" smtClean="0">
                  <a:solidFill>
                    <a:srgbClr val="4B4439"/>
                  </a:solidFill>
                  <a:cs typeface="Arial" panose="020B0604020202020204" pitchFamily="34" charset="0"/>
                </a:rPr>
                <a:t>thi</a:t>
              </a:r>
              <a:endParaRPr lang="en-US" sz="4000" dirty="0" smtClean="0">
                <a:solidFill>
                  <a:srgbClr val="4B4439"/>
                </a:solidFill>
                <a:cs typeface="Arial" panose="020B0604020202020204" pitchFamily="34" charset="0"/>
              </a:endParaRPr>
            </a:p>
            <a:p>
              <a:pPr marL="742950" indent="-742950" algn="just">
                <a:lnSpc>
                  <a:spcPct val="150000"/>
                </a:lnSpc>
                <a:buAutoNum type="arabicPeriod"/>
              </a:pPr>
              <a:r>
                <a:rPr lang="vi-VN" sz="4000" dirty="0">
                  <a:solidFill>
                    <a:srgbClr val="4B4439"/>
                  </a:solidFill>
                  <a:cs typeface="Arial" panose="020B0604020202020204" pitchFamily="34" charset="0"/>
                </a:rPr>
                <a:t>Sự thức tỉnh </a:t>
              </a:r>
              <a:r>
                <a:rPr lang="vi-VN" sz="4000" dirty="0" smtClean="0">
                  <a:solidFill>
                    <a:srgbClr val="4B4439"/>
                  </a:solidFill>
                  <a:cs typeface="Arial" panose="020B0604020202020204" pitchFamily="34" charset="0"/>
                </a:rPr>
                <a:t>kẻ </a:t>
              </a:r>
              <a:r>
                <a:rPr lang="vi-VN" sz="4000" dirty="0">
                  <a:solidFill>
                    <a:srgbClr val="4B4439"/>
                  </a:solidFill>
                  <a:cs typeface="Arial" panose="020B0604020202020204" pitchFamily="34" charset="0"/>
                </a:rPr>
                <a:t>sĩ và nỗi xót xa của nhà thơ trước cảnh nước </a:t>
              </a:r>
              <a:r>
                <a:rPr lang="vi-VN" sz="4000" dirty="0" smtClean="0">
                  <a:solidFill>
                    <a:srgbClr val="4B4439"/>
                  </a:solidFill>
                  <a:cs typeface="Arial" panose="020B0604020202020204" pitchFamily="34" charset="0"/>
                </a:rPr>
                <a:t>mất</a:t>
              </a:r>
              <a:endParaRPr lang="en-US" sz="4000" dirty="0" smtClean="0">
                <a:solidFill>
                  <a:srgbClr val="4B4439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2233565" y="4968561"/>
            <a:ext cx="5195455" cy="5059602"/>
            <a:chOff x="1391919" y="5169047"/>
            <a:chExt cx="5195455" cy="5161745"/>
          </a:xfrm>
        </p:grpSpPr>
        <p:sp>
          <p:nvSpPr>
            <p:cNvPr id="12" name="TextBox 11"/>
            <p:cNvSpPr txBox="1"/>
            <p:nvPr/>
          </p:nvSpPr>
          <p:spPr>
            <a:xfrm>
              <a:off x="1444352" y="5169047"/>
              <a:ext cx="5143022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5000" b="1" dirty="0" smtClean="0">
                  <a:solidFill>
                    <a:srgbClr val="4B443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IV. </a:t>
              </a:r>
              <a:r>
                <a:rPr lang="en-US" sz="5000" b="1" dirty="0">
                  <a:solidFill>
                    <a:srgbClr val="4B443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Kết luận theo thể loại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391919" y="7468470"/>
              <a:ext cx="5195455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indent="-742950" algn="just">
                <a:lnSpc>
                  <a:spcPct val="150000"/>
                </a:lnSpc>
                <a:buAutoNum type="arabicPeriod"/>
              </a:pPr>
              <a:r>
                <a:rPr lang="en-US" sz="4000" dirty="0">
                  <a:solidFill>
                    <a:srgbClr val="4B443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Ngôn </a:t>
              </a:r>
              <a:r>
                <a:rPr lang="en-US" sz="4000" dirty="0" smtClean="0">
                  <a:solidFill>
                    <a:srgbClr val="4B443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ngữ</a:t>
              </a:r>
            </a:p>
            <a:p>
              <a:pPr marL="742950" indent="-742950" algn="just">
                <a:lnSpc>
                  <a:spcPct val="150000"/>
                </a:lnSpc>
                <a:buAutoNum type="arabicPeriod"/>
              </a:pPr>
              <a:r>
                <a:rPr lang="en-US" sz="4000" dirty="0">
                  <a:solidFill>
                    <a:srgbClr val="4B443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 sắc bố cục thể loại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09381" y="228563"/>
            <a:ext cx="7467600" cy="3049246"/>
            <a:chOff x="9601200" y="3204561"/>
            <a:chExt cx="7467600" cy="3031773"/>
          </a:xfrm>
        </p:grpSpPr>
        <p:sp>
          <p:nvSpPr>
            <p:cNvPr id="15" name="TextBox 14"/>
            <p:cNvSpPr txBox="1"/>
            <p:nvPr/>
          </p:nvSpPr>
          <p:spPr>
            <a:xfrm>
              <a:off x="9601200" y="3204561"/>
              <a:ext cx="7467600" cy="10975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5000" b="1" dirty="0" smtClean="0">
                  <a:solidFill>
                    <a:srgbClr val="4B443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I. Tìm hiểu bài học</a:t>
              </a:r>
              <a:endParaRPr lang="en-US" sz="5000" b="1" dirty="0">
                <a:solidFill>
                  <a:srgbClr val="4B443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9753600" y="4308453"/>
              <a:ext cx="5540816" cy="1927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indent="-742950" algn="just">
                <a:lnSpc>
                  <a:spcPct val="150000"/>
                </a:lnSpc>
                <a:buAutoNum type="arabicPeriod"/>
              </a:pPr>
              <a:r>
                <a:rPr lang="en-US" sz="4000" dirty="0" smtClean="0">
                  <a:solidFill>
                    <a:srgbClr val="4B443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Giới thiệu bài học</a:t>
              </a:r>
            </a:p>
            <a:p>
              <a:pPr marL="742950" indent="-742950" algn="just">
                <a:lnSpc>
                  <a:spcPct val="150000"/>
                </a:lnSpc>
                <a:buAutoNum type="arabicPeriod"/>
              </a:pPr>
              <a:r>
                <a:rPr lang="en-US" sz="4000" dirty="0" smtClean="0">
                  <a:solidFill>
                    <a:srgbClr val="4B443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Thơ trào phúng</a:t>
              </a:r>
            </a:p>
          </p:txBody>
        </p:sp>
      </p:grpSp>
      <p:cxnSp>
        <p:nvCxnSpPr>
          <p:cNvPr id="17" name="Straight Connector 16"/>
          <p:cNvCxnSpPr/>
          <p:nvPr/>
        </p:nvCxnSpPr>
        <p:spPr>
          <a:xfrm>
            <a:off x="7042809" y="1040466"/>
            <a:ext cx="5149191" cy="1803772"/>
          </a:xfrm>
          <a:prstGeom prst="line">
            <a:avLst/>
          </a:prstGeom>
          <a:ln w="76200">
            <a:solidFill>
              <a:srgbClr val="60699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7042809" y="2872565"/>
            <a:ext cx="5190756" cy="1023615"/>
          </a:xfrm>
          <a:prstGeom prst="line">
            <a:avLst/>
          </a:prstGeom>
          <a:ln w="76200">
            <a:solidFill>
              <a:srgbClr val="DF574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042809" y="3942306"/>
            <a:ext cx="5201624" cy="1927555"/>
          </a:xfrm>
          <a:prstGeom prst="line">
            <a:avLst/>
          </a:prstGeom>
          <a:ln w="76200">
            <a:solidFill>
              <a:srgbClr val="60699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reeform 3"/>
          <p:cNvSpPr/>
          <p:nvPr/>
        </p:nvSpPr>
        <p:spPr>
          <a:xfrm rot="-2351199">
            <a:off x="15621171" y="8567004"/>
            <a:ext cx="3050975" cy="3389972"/>
          </a:xfrm>
          <a:custGeom>
            <a:avLst/>
            <a:gdLst/>
            <a:ahLst/>
            <a:cxnLst/>
            <a:rect l="l" t="t" r="r" b="b"/>
            <a:pathLst>
              <a:path w="3050975" h="3389972">
                <a:moveTo>
                  <a:pt x="0" y="0"/>
                </a:moveTo>
                <a:lnTo>
                  <a:pt x="3050975" y="0"/>
                </a:lnTo>
                <a:lnTo>
                  <a:pt x="3050975" y="3389972"/>
                </a:lnTo>
                <a:lnTo>
                  <a:pt x="0" y="3389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4476628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âu hỏi">
            <a:extLst>
              <a:ext uri="{FF2B5EF4-FFF2-40B4-BE49-F238E27FC236}">
                <a16:creationId xmlns:a16="http://schemas.microsoft.com/office/drawing/2014/main" id="{4ADFFF1A-F500-CC57-185E-00F4826D0836}"/>
              </a:ext>
            </a:extLst>
          </p:cNvPr>
          <p:cNvSpPr/>
          <p:nvPr/>
        </p:nvSpPr>
        <p:spPr>
          <a:xfrm>
            <a:off x="1821872" y="1165515"/>
            <a:ext cx="14644256" cy="299258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8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</a:t>
            </a:r>
            <a:r>
              <a:rPr lang="en-US" sz="4800" b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3: </a:t>
            </a:r>
            <a:r>
              <a:rPr lang="en-US" sz="4800" b="1" i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vi-VN" sz="4800" i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Lễ </a:t>
            </a:r>
            <a:r>
              <a:rPr lang="vi-VN" sz="4800" i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xướng danh khoa Đinh </a:t>
            </a:r>
            <a:r>
              <a:rPr lang="vi-VN" sz="4800" i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Dậu</a:t>
            </a:r>
            <a:r>
              <a:rPr lang="en-US" sz="4800" i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vi-VN" sz="4800" i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thuộc đề tài gì?</a:t>
            </a:r>
          </a:p>
        </p:txBody>
      </p:sp>
      <p:sp>
        <p:nvSpPr>
          <p:cNvPr id="3" name="Đáp án đúng">
            <a:extLst>
              <a:ext uri="{FF2B5EF4-FFF2-40B4-BE49-F238E27FC236}">
                <a16:creationId xmlns:a16="http://schemas.microsoft.com/office/drawing/2014/main" id="{8B66CBE4-2DB9-BCF7-D1C4-281B894BFE17}"/>
              </a:ext>
            </a:extLst>
          </p:cNvPr>
          <p:cNvSpPr/>
          <p:nvPr/>
        </p:nvSpPr>
        <p:spPr>
          <a:xfrm>
            <a:off x="9663544" y="7076198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Thi cử</a:t>
            </a:r>
            <a:endParaRPr lang="vi-VN" sz="48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Đáp án sai 1">
            <a:extLst>
              <a:ext uri="{FF2B5EF4-FFF2-40B4-BE49-F238E27FC236}">
                <a16:creationId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1821872" y="4615297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Chiến tranh</a:t>
            </a:r>
            <a:endParaRPr lang="vi-VN" sz="48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Đáp án sai 2">
            <a:extLst>
              <a:ext uri="{FF2B5EF4-FFF2-40B4-BE49-F238E27FC236}">
                <a16:creationId xmlns:a16="http://schemas.microsoft.com/office/drawing/2014/main" id="{6A919885-0285-0403-1E09-FA94D8BC080B}"/>
              </a:ext>
            </a:extLst>
          </p:cNvPr>
          <p:cNvSpPr/>
          <p:nvPr/>
        </p:nvSpPr>
        <p:spPr>
          <a:xfrm>
            <a:off x="1821872" y="7076198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Thiên nhiên</a:t>
            </a:r>
            <a:endParaRPr lang="vi-VN" sz="48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Đáp án sai 3">
            <a:extLst>
              <a:ext uri="{FF2B5EF4-FFF2-40B4-BE49-F238E27FC236}">
                <a16:creationId xmlns:a16="http://schemas.microsoft.com/office/drawing/2014/main" id="{2E7D83A4-3758-8699-4DD0-010A80780539}"/>
              </a:ext>
            </a:extLst>
          </p:cNvPr>
          <p:cNvSpPr/>
          <p:nvPr/>
        </p:nvSpPr>
        <p:spPr>
          <a:xfrm>
            <a:off x="9663544" y="4615295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Tình bằng hữu</a:t>
            </a:r>
            <a:endParaRPr lang="vi-VN" sz="48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3544" y="-955900"/>
            <a:ext cx="731045" cy="731045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5190943" y="7519367"/>
            <a:ext cx="1279569" cy="11137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7229036" y="7497037"/>
            <a:ext cx="1275183" cy="1136072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5190943" y="5022271"/>
            <a:ext cx="1275183" cy="11360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7229036" y="5022272"/>
            <a:ext cx="1275183" cy="1136072"/>
          </a:xfrm>
          <a:prstGeom prst="rect">
            <a:avLst/>
          </a:prstGeom>
        </p:spPr>
      </p:pic>
      <p:pic>
        <p:nvPicPr>
          <p:cNvPr id="12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53838" y="-955900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9865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8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âu hỏi">
            <a:extLst>
              <a:ext uri="{FF2B5EF4-FFF2-40B4-BE49-F238E27FC236}">
                <a16:creationId xmlns:a16="http://schemas.microsoft.com/office/drawing/2014/main" id="{4ADFFF1A-F500-CC57-185E-00F4826D0836}"/>
              </a:ext>
            </a:extLst>
          </p:cNvPr>
          <p:cNvSpPr/>
          <p:nvPr/>
        </p:nvSpPr>
        <p:spPr>
          <a:xfrm>
            <a:off x="1821872" y="899097"/>
            <a:ext cx="14644256" cy="325899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8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</a:t>
            </a:r>
            <a:r>
              <a:rPr lang="en-US" sz="4800" b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4: </a:t>
            </a:r>
            <a:r>
              <a:rPr lang="vi-VN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 độ và tâm trạng của tác giả thể hiện như thế nào trước cảnh trường thi trong </a:t>
            </a:r>
            <a:r>
              <a:rPr lang="en-US" sz="4800" i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vi-VN" sz="4800" i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Lễ </a:t>
            </a:r>
            <a:r>
              <a:rPr lang="vi-VN" sz="4800" i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xướng danh khoa Đinh </a:t>
            </a:r>
            <a:r>
              <a:rPr lang="vi-VN" sz="4800" i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Dậu</a:t>
            </a:r>
            <a:r>
              <a:rPr lang="en-US" sz="4800" i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vi-VN" sz="48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n-US" sz="48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48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Đáp án đúng">
            <a:extLst>
              <a:ext uri="{FF2B5EF4-FFF2-40B4-BE49-F238E27FC236}">
                <a16:creationId xmlns:a16="http://schemas.microsoft.com/office/drawing/2014/main" id="{8B66CBE4-2DB9-BCF7-D1C4-281B894BFE17}"/>
              </a:ext>
            </a:extLst>
          </p:cNvPr>
          <p:cNvSpPr/>
          <p:nvPr/>
        </p:nvSpPr>
        <p:spPr>
          <a:xfrm>
            <a:off x="9060872" y="7011840"/>
            <a:ext cx="7938656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5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Phẫn uất, ngậm ngùi</a:t>
            </a:r>
            <a:endParaRPr lang="vi-VN" sz="45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Đáp án sai 1">
            <a:extLst>
              <a:ext uri="{FF2B5EF4-FFF2-40B4-BE49-F238E27FC236}">
                <a16:creationId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1219200" y="4550939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5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Vui mừng và tự hào</a:t>
            </a:r>
            <a:endParaRPr lang="vi-VN" sz="45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Đáp án sai 2">
            <a:extLst>
              <a:ext uri="{FF2B5EF4-FFF2-40B4-BE49-F238E27FC236}">
                <a16:creationId xmlns:a16="http://schemas.microsoft.com/office/drawing/2014/main" id="{6A919885-0285-0403-1E09-FA94D8BC080B}"/>
              </a:ext>
            </a:extLst>
          </p:cNvPr>
          <p:cNvSpPr/>
          <p:nvPr/>
        </p:nvSpPr>
        <p:spPr>
          <a:xfrm>
            <a:off x="1219200" y="7011840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5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Chán ngán, xót xa, đau đớn</a:t>
            </a:r>
            <a:endParaRPr lang="vi-VN" sz="45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Đáp án sai 3">
            <a:extLst>
              <a:ext uri="{FF2B5EF4-FFF2-40B4-BE49-F238E27FC236}">
                <a16:creationId xmlns:a16="http://schemas.microsoft.com/office/drawing/2014/main" id="{2E7D83A4-3758-8699-4DD0-010A80780539}"/>
              </a:ext>
            </a:extLst>
          </p:cNvPr>
          <p:cNvSpPr/>
          <p:nvPr/>
        </p:nvSpPr>
        <p:spPr>
          <a:xfrm>
            <a:off x="9060872" y="4550937"/>
            <a:ext cx="7938656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5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Tiếc nuối, bâng khuâng</a:t>
            </a:r>
            <a:endParaRPr lang="vi-VN" sz="45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3544" y="-955900"/>
            <a:ext cx="731045" cy="731045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5730119" y="7669942"/>
            <a:ext cx="1279569" cy="11137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6626364" y="7432679"/>
            <a:ext cx="1275183" cy="1136072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5551728" y="5086148"/>
            <a:ext cx="1275183" cy="11360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6626364" y="4957914"/>
            <a:ext cx="1275183" cy="1136072"/>
          </a:xfrm>
          <a:prstGeom prst="rect">
            <a:avLst/>
          </a:prstGeom>
        </p:spPr>
      </p:pic>
      <p:pic>
        <p:nvPicPr>
          <p:cNvPr id="12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53838" y="-955900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500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8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âu hỏi">
            <a:extLst>
              <a:ext uri="{FF2B5EF4-FFF2-40B4-BE49-F238E27FC236}">
                <a16:creationId xmlns:a16="http://schemas.microsoft.com/office/drawing/2014/main" id="{4ADFFF1A-F500-CC57-185E-00F4826D0836}"/>
              </a:ext>
            </a:extLst>
          </p:cNvPr>
          <p:cNvSpPr/>
          <p:nvPr/>
        </p:nvSpPr>
        <p:spPr>
          <a:xfrm>
            <a:off x="914400" y="1165515"/>
            <a:ext cx="16950576" cy="299258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5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</a:t>
            </a:r>
            <a:r>
              <a:rPr lang="en-US" sz="4500" b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5: </a:t>
            </a:r>
            <a:r>
              <a:rPr lang="vi-VN" sz="45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bài </a:t>
            </a:r>
            <a:r>
              <a:rPr lang="en-US" sz="4500" i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vi-VN" sz="4500" i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Lễ </a:t>
            </a:r>
            <a:r>
              <a:rPr lang="vi-VN" sz="4500" i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xướng danh khoa Đinh </a:t>
            </a:r>
            <a:r>
              <a:rPr lang="vi-VN" sz="4500" i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Dậu</a:t>
            </a:r>
            <a:r>
              <a:rPr lang="en-US" sz="4500" i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vi-VN" sz="45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45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 giả đề cập đến sự khác thường của kì thi này ở câu thơ nào dưới đây?</a:t>
            </a:r>
          </a:p>
        </p:txBody>
      </p:sp>
      <p:sp>
        <p:nvSpPr>
          <p:cNvPr id="3" name="Đáp án đúng">
            <a:extLst>
              <a:ext uri="{FF2B5EF4-FFF2-40B4-BE49-F238E27FC236}">
                <a16:creationId xmlns:a16="http://schemas.microsoft.com/office/drawing/2014/main" id="{8B66CBE4-2DB9-BCF7-D1C4-281B894BFE17}"/>
              </a:ext>
            </a:extLst>
          </p:cNvPr>
          <p:cNvSpPr/>
          <p:nvPr/>
        </p:nvSpPr>
        <p:spPr>
          <a:xfrm>
            <a:off x="914401" y="6899912"/>
            <a:ext cx="7710058" cy="25717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 nước ba năm mở một </a:t>
            </a:r>
            <a:r>
              <a:rPr lang="vi-VN" sz="40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khoa</a:t>
            </a:r>
            <a:r>
              <a:rPr lang="en-US" sz="40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vi-VN" sz="40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 </a:t>
            </a:r>
            <a:r>
              <a:rPr lang="vi-VN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 thi lẫn với trường Hà</a:t>
            </a:r>
          </a:p>
        </p:txBody>
      </p:sp>
      <p:sp>
        <p:nvSpPr>
          <p:cNvPr id="4" name="Đáp án sai 1">
            <a:extLst>
              <a:ext uri="{FF2B5EF4-FFF2-40B4-BE49-F238E27FC236}">
                <a16:creationId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914400" y="4447661"/>
            <a:ext cx="7710055" cy="220460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Lôi thôi sĩ tử vai đeo </a:t>
            </a:r>
            <a:r>
              <a:rPr lang="vi-VN" sz="40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lọ</a:t>
            </a:r>
            <a:r>
              <a:rPr lang="en-US" sz="40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vi-VN" sz="40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 </a:t>
            </a:r>
            <a:r>
              <a:rPr lang="vi-VN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ọe quan trường miệng thét loa</a:t>
            </a:r>
          </a:p>
        </p:txBody>
      </p:sp>
      <p:sp>
        <p:nvSpPr>
          <p:cNvPr id="5" name="Đáp án sai 2">
            <a:extLst>
              <a:ext uri="{FF2B5EF4-FFF2-40B4-BE49-F238E27FC236}">
                <a16:creationId xmlns:a16="http://schemas.microsoft.com/office/drawing/2014/main" id="{6A919885-0285-0403-1E09-FA94D8BC080B}"/>
              </a:ext>
            </a:extLst>
          </p:cNvPr>
          <p:cNvSpPr/>
          <p:nvPr/>
        </p:nvSpPr>
        <p:spPr>
          <a:xfrm>
            <a:off x="9240521" y="4447661"/>
            <a:ext cx="8624456" cy="220460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Lọng cắm rợp trời quan sứ </a:t>
            </a:r>
            <a:r>
              <a:rPr lang="en-US" sz="40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đến/ Váy </a:t>
            </a:r>
            <a:r>
              <a:rPr lang="en-US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 quét đất mụ đầm ra</a:t>
            </a:r>
          </a:p>
        </p:txBody>
      </p:sp>
      <p:sp>
        <p:nvSpPr>
          <p:cNvPr id="6" name="Đáp án sai 3">
            <a:extLst>
              <a:ext uri="{FF2B5EF4-FFF2-40B4-BE49-F238E27FC236}">
                <a16:creationId xmlns:a16="http://schemas.microsoft.com/office/drawing/2014/main" id="{2E7D83A4-3758-8699-4DD0-010A80780539}"/>
              </a:ext>
            </a:extLst>
          </p:cNvPr>
          <p:cNvSpPr/>
          <p:nvPr/>
        </p:nvSpPr>
        <p:spPr>
          <a:xfrm>
            <a:off x="9240520" y="6896100"/>
            <a:ext cx="8624456" cy="25717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4000" noProof="1">
                <a:solidFill>
                  <a:schemeClr val="tx1"/>
                </a:solidFill>
                <a:cs typeface="Arial" panose="020B0604020202020204" pitchFamily="34" charset="0"/>
              </a:rPr>
              <a:t>Nhân tài đất Bắc nào ai </a:t>
            </a:r>
            <a:r>
              <a:rPr lang="vi-VN" sz="4000" noProof="1" smtClean="0">
                <a:solidFill>
                  <a:schemeClr val="tx1"/>
                </a:solidFill>
                <a:cs typeface="Arial" panose="020B0604020202020204" pitchFamily="34" charset="0"/>
              </a:rPr>
              <a:t>đó</a:t>
            </a:r>
            <a:r>
              <a:rPr lang="en-US" sz="4000" noProof="1" smtClean="0">
                <a:solidFill>
                  <a:schemeClr val="tx1"/>
                </a:solidFill>
                <a:cs typeface="Arial" panose="020B0604020202020204" pitchFamily="34" charset="0"/>
              </a:rPr>
              <a:t>/ </a:t>
            </a:r>
            <a:r>
              <a:rPr lang="vi-VN" sz="4000" noProof="1" smtClean="0">
                <a:solidFill>
                  <a:schemeClr val="tx1"/>
                </a:solidFill>
                <a:cs typeface="Arial" panose="020B0604020202020204" pitchFamily="34" charset="0"/>
              </a:rPr>
              <a:t>Ngoảnh </a:t>
            </a:r>
            <a:r>
              <a:rPr lang="vi-VN" sz="4000" noProof="1">
                <a:solidFill>
                  <a:schemeClr val="tx1"/>
                </a:solidFill>
                <a:cs typeface="Arial" panose="020B0604020202020204" pitchFamily="34" charset="0"/>
              </a:rPr>
              <a:t>cổ mà trông cảnh nước nhà</a:t>
            </a:r>
          </a:p>
        </p:txBody>
      </p:sp>
      <p:pic>
        <p:nvPicPr>
          <p:cNvPr id="7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3544" y="-955900"/>
            <a:ext cx="731045" cy="731045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7284520" y="7976749"/>
            <a:ext cx="1279569" cy="11137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6579633" y="5230869"/>
            <a:ext cx="1275183" cy="1136072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6154400" y="7954418"/>
            <a:ext cx="1275183" cy="11360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7229036" y="5314519"/>
            <a:ext cx="1275183" cy="1136072"/>
          </a:xfrm>
          <a:prstGeom prst="rect">
            <a:avLst/>
          </a:prstGeom>
        </p:spPr>
      </p:pic>
      <p:pic>
        <p:nvPicPr>
          <p:cNvPr id="12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53838" y="-955900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5059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8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âu hỏi">
            <a:extLst>
              <a:ext uri="{FF2B5EF4-FFF2-40B4-BE49-F238E27FC236}">
                <a16:creationId xmlns:a16="http://schemas.microsoft.com/office/drawing/2014/main" id="{4ADFFF1A-F500-CC57-185E-00F4826D0836}"/>
              </a:ext>
            </a:extLst>
          </p:cNvPr>
          <p:cNvSpPr/>
          <p:nvPr/>
        </p:nvSpPr>
        <p:spPr>
          <a:xfrm>
            <a:off x="1821872" y="723901"/>
            <a:ext cx="14644256" cy="343419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5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</a:t>
            </a:r>
            <a:r>
              <a:rPr lang="en-US" sz="45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4500" b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45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 giả đã sử dụng thủ pháp nghệ thuật gì trong hai câu thơ: </a:t>
            </a:r>
            <a:r>
              <a:rPr lang="vi-VN" sz="4500" i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“Lôi thôi sĩ tử vai đeo lọ/ Ậm oẹ quan trường miệng thét loa”</a:t>
            </a:r>
            <a:r>
              <a:rPr lang="vi-VN" sz="45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" name="Đáp án đúng">
            <a:extLst>
              <a:ext uri="{FF2B5EF4-FFF2-40B4-BE49-F238E27FC236}">
                <a16:creationId xmlns:a16="http://schemas.microsoft.com/office/drawing/2014/main" id="{8B66CBE4-2DB9-BCF7-D1C4-281B894BFE17}"/>
              </a:ext>
            </a:extLst>
          </p:cNvPr>
          <p:cNvSpPr/>
          <p:nvPr/>
        </p:nvSpPr>
        <p:spPr>
          <a:xfrm>
            <a:off x="1821875" y="7067548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5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Đảo ngữ</a:t>
            </a:r>
            <a:endParaRPr lang="vi-VN" sz="45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Đáp án sai 1">
            <a:extLst>
              <a:ext uri="{FF2B5EF4-FFF2-40B4-BE49-F238E27FC236}">
                <a16:creationId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1821872" y="4615297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5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45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Cường điệu</a:t>
            </a:r>
          </a:p>
        </p:txBody>
      </p:sp>
      <p:sp>
        <p:nvSpPr>
          <p:cNvPr id="5" name="Đáp án sai 2">
            <a:extLst>
              <a:ext uri="{FF2B5EF4-FFF2-40B4-BE49-F238E27FC236}">
                <a16:creationId xmlns:a16="http://schemas.microsoft.com/office/drawing/2014/main" id="{6A919885-0285-0403-1E09-FA94D8BC080B}"/>
              </a:ext>
            </a:extLst>
          </p:cNvPr>
          <p:cNvSpPr/>
          <p:nvPr/>
        </p:nvSpPr>
        <p:spPr>
          <a:xfrm>
            <a:off x="9663545" y="4615297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5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So sánh</a:t>
            </a:r>
            <a:endParaRPr lang="vi-VN" sz="45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Đáp án sai 3">
            <a:extLst>
              <a:ext uri="{FF2B5EF4-FFF2-40B4-BE49-F238E27FC236}">
                <a16:creationId xmlns:a16="http://schemas.microsoft.com/office/drawing/2014/main" id="{2E7D83A4-3758-8699-4DD0-010A80780539}"/>
              </a:ext>
            </a:extLst>
          </p:cNvPr>
          <p:cNvSpPr/>
          <p:nvPr/>
        </p:nvSpPr>
        <p:spPr>
          <a:xfrm>
            <a:off x="9663544" y="7067548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5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Phép đối</a:t>
            </a:r>
            <a:endParaRPr lang="vi-VN" sz="45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3544" y="-955900"/>
            <a:ext cx="731045" cy="731045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7224650" y="7508202"/>
            <a:ext cx="1279569" cy="11137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5190943" y="5022272"/>
            <a:ext cx="1275183" cy="1136072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5190943" y="7497037"/>
            <a:ext cx="1275183" cy="11360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7229036" y="5022272"/>
            <a:ext cx="1275183" cy="1136072"/>
          </a:xfrm>
          <a:prstGeom prst="rect">
            <a:avLst/>
          </a:prstGeom>
        </p:spPr>
      </p:pic>
      <p:pic>
        <p:nvPicPr>
          <p:cNvPr id="12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53838" y="-955900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1739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8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âu hỏi">
            <a:extLst>
              <a:ext uri="{FF2B5EF4-FFF2-40B4-BE49-F238E27FC236}">
                <a16:creationId xmlns:a16="http://schemas.microsoft.com/office/drawing/2014/main" id="{4ADFFF1A-F500-CC57-185E-00F4826D0836}"/>
              </a:ext>
            </a:extLst>
          </p:cNvPr>
          <p:cNvSpPr/>
          <p:nvPr/>
        </p:nvSpPr>
        <p:spPr>
          <a:xfrm>
            <a:off x="1752600" y="843084"/>
            <a:ext cx="14644256" cy="299258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5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</a:t>
            </a:r>
            <a:r>
              <a:rPr lang="en-US" sz="4500" b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7: </a:t>
            </a:r>
            <a:r>
              <a:rPr lang="vi-VN" sz="45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 trạng, thái độ tác giả trước cảnh tượng trường thi được thể hiện như thế nào qua hai câu kết?</a:t>
            </a:r>
            <a:r>
              <a:rPr lang="en-US" sz="45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45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Đáp án đúng">
            <a:extLst>
              <a:ext uri="{FF2B5EF4-FFF2-40B4-BE49-F238E27FC236}">
                <a16:creationId xmlns:a16="http://schemas.microsoft.com/office/drawing/2014/main" id="{8B66CBE4-2DB9-BCF7-D1C4-281B894BFE17}"/>
              </a:ext>
            </a:extLst>
          </p:cNvPr>
          <p:cNvSpPr/>
          <p:nvPr/>
        </p:nvSpPr>
        <p:spPr>
          <a:xfrm>
            <a:off x="1073727" y="4218150"/>
            <a:ext cx="7304711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5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45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Ngao ngán, xót xa trước sự sa sút của đất nước</a:t>
            </a:r>
          </a:p>
        </p:txBody>
      </p:sp>
      <p:sp>
        <p:nvSpPr>
          <p:cNvPr id="4" name="Đáp án sai 1">
            <a:extLst>
              <a:ext uri="{FF2B5EF4-FFF2-40B4-BE49-F238E27FC236}">
                <a16:creationId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1073727" y="6670401"/>
            <a:ext cx="7304711" cy="292063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5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45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 hiện sự vững tin và tự hào đối với nền khoa cử của đất nước</a:t>
            </a:r>
          </a:p>
        </p:txBody>
      </p:sp>
      <p:sp>
        <p:nvSpPr>
          <p:cNvPr id="5" name="Đáp án sai 2">
            <a:extLst>
              <a:ext uri="{FF2B5EF4-FFF2-40B4-BE49-F238E27FC236}">
                <a16:creationId xmlns:a16="http://schemas.microsoft.com/office/drawing/2014/main" id="{6A919885-0285-0403-1E09-FA94D8BC080B}"/>
              </a:ext>
            </a:extLst>
          </p:cNvPr>
          <p:cNvSpPr/>
          <p:nvPr/>
        </p:nvSpPr>
        <p:spPr>
          <a:xfrm>
            <a:off x="8915400" y="4218150"/>
            <a:ext cx="7921238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5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Động viên các sĩ tử đi thi</a:t>
            </a:r>
            <a:endParaRPr lang="vi-VN" sz="45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Đáp án sai 3">
            <a:extLst>
              <a:ext uri="{FF2B5EF4-FFF2-40B4-BE49-F238E27FC236}">
                <a16:creationId xmlns:a16="http://schemas.microsoft.com/office/drawing/2014/main" id="{2E7D83A4-3758-8699-4DD0-010A80780539}"/>
              </a:ext>
            </a:extLst>
          </p:cNvPr>
          <p:cNvSpPr/>
          <p:nvPr/>
        </p:nvSpPr>
        <p:spPr>
          <a:xfrm>
            <a:off x="8915398" y="6670401"/>
            <a:ext cx="7921240" cy="292063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5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Tất cả các đáp án trên</a:t>
            </a:r>
            <a:endParaRPr lang="vi-VN" sz="45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04760" y="-1857236"/>
            <a:ext cx="731045" cy="731045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7187302" y="5142041"/>
            <a:ext cx="1279569" cy="11137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5551294" y="4983120"/>
            <a:ext cx="1275183" cy="1136072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5551295" y="8235962"/>
            <a:ext cx="1275183" cy="11360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7103255" y="8392752"/>
            <a:ext cx="1275183" cy="1136072"/>
          </a:xfrm>
          <a:prstGeom prst="rect">
            <a:avLst/>
          </a:prstGeom>
        </p:spPr>
      </p:pic>
      <p:pic>
        <p:nvPicPr>
          <p:cNvPr id="12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95055" y="-1857236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2845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8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âu hỏi">
            <a:extLst>
              <a:ext uri="{FF2B5EF4-FFF2-40B4-BE49-F238E27FC236}">
                <a16:creationId xmlns:a16="http://schemas.microsoft.com/office/drawing/2014/main" id="{4ADFFF1A-F500-CC57-185E-00F4826D0836}"/>
              </a:ext>
            </a:extLst>
          </p:cNvPr>
          <p:cNvSpPr/>
          <p:nvPr/>
        </p:nvSpPr>
        <p:spPr>
          <a:xfrm>
            <a:off x="1447800" y="758889"/>
            <a:ext cx="15627928" cy="299258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3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</a:t>
            </a:r>
            <a:r>
              <a:rPr lang="en-US" sz="4300" b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8: </a:t>
            </a:r>
            <a:r>
              <a:rPr lang="vi-VN" sz="43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 trị tư tưởng thể hiện ở hai câu cuối </a:t>
            </a:r>
            <a:r>
              <a:rPr lang="vi-VN" sz="4300" i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“Nhân tài đất Bắc nào ai đó/ Ngoảnh cổ mà trông cảnh nước nhà”</a:t>
            </a:r>
            <a:r>
              <a:rPr lang="vi-VN" sz="43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 gì?</a:t>
            </a:r>
            <a:r>
              <a:rPr lang="en-US" sz="43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43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Đáp án đúng">
            <a:extLst>
              <a:ext uri="{FF2B5EF4-FFF2-40B4-BE49-F238E27FC236}">
                <a16:creationId xmlns:a16="http://schemas.microsoft.com/office/drawing/2014/main" id="{8B66CBE4-2DB9-BCF7-D1C4-281B894BFE17}"/>
              </a:ext>
            </a:extLst>
          </p:cNvPr>
          <p:cNvSpPr/>
          <p:nvPr/>
        </p:nvSpPr>
        <p:spPr>
          <a:xfrm>
            <a:off x="1447801" y="6783182"/>
            <a:ext cx="7176658" cy="28561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 đánh thức ý thức dân tộc trong mỗi người, nhất là những người tài</a:t>
            </a:r>
          </a:p>
        </p:txBody>
      </p:sp>
      <p:sp>
        <p:nvSpPr>
          <p:cNvPr id="4" name="Đáp án sai 1">
            <a:extLst>
              <a:ext uri="{FF2B5EF4-FFF2-40B4-BE49-F238E27FC236}">
                <a16:creationId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1447800" y="3924301"/>
            <a:ext cx="7176655" cy="26860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 nhắc nhở với những người dự thi về hoàn cảnh đất nước</a:t>
            </a:r>
          </a:p>
        </p:txBody>
      </p:sp>
      <p:sp>
        <p:nvSpPr>
          <p:cNvPr id="5" name="Đáp án sai 2">
            <a:extLst>
              <a:ext uri="{FF2B5EF4-FFF2-40B4-BE49-F238E27FC236}">
                <a16:creationId xmlns:a16="http://schemas.microsoft.com/office/drawing/2014/main" id="{6A919885-0285-0403-1E09-FA94D8BC080B}"/>
              </a:ext>
            </a:extLst>
          </p:cNvPr>
          <p:cNvSpPr/>
          <p:nvPr/>
        </p:nvSpPr>
        <p:spPr>
          <a:xfrm>
            <a:off x="9663545" y="3924301"/>
            <a:ext cx="7412183" cy="268604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 khơi gợi tình yêu dân tộc trong mỗi người, nhất là người tài</a:t>
            </a:r>
          </a:p>
        </p:txBody>
      </p:sp>
      <p:sp>
        <p:nvSpPr>
          <p:cNvPr id="6" name="Đáp án sai 3">
            <a:extLst>
              <a:ext uri="{FF2B5EF4-FFF2-40B4-BE49-F238E27FC236}">
                <a16:creationId xmlns:a16="http://schemas.microsoft.com/office/drawing/2014/main" id="{2E7D83A4-3758-8699-4DD0-010A80780539}"/>
              </a:ext>
            </a:extLst>
          </p:cNvPr>
          <p:cNvSpPr/>
          <p:nvPr/>
        </p:nvSpPr>
        <p:spPr>
          <a:xfrm>
            <a:off x="9663544" y="6783181"/>
            <a:ext cx="7412184" cy="28561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 nhấn mạnh tình yêu nước với mỗi thí sinh dự thi</a:t>
            </a:r>
          </a:p>
        </p:txBody>
      </p:sp>
      <p:pic>
        <p:nvPicPr>
          <p:cNvPr id="7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63544" y="-955900"/>
            <a:ext cx="731045" cy="731045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7344886" y="8335644"/>
            <a:ext cx="1279569" cy="11137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5468600" y="5370716"/>
            <a:ext cx="1275183" cy="1136072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5468600" y="8353424"/>
            <a:ext cx="1275183" cy="11360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7229036" y="5022272"/>
            <a:ext cx="1275183" cy="1136072"/>
          </a:xfrm>
          <a:prstGeom prst="rect">
            <a:avLst/>
          </a:prstGeom>
        </p:spPr>
      </p:pic>
      <p:pic>
        <p:nvPicPr>
          <p:cNvPr id="12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53838" y="-955900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3090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8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1164122">
            <a:off x="-1314912" y="7853837"/>
            <a:ext cx="3991877" cy="3682506"/>
          </a:xfrm>
          <a:custGeom>
            <a:avLst/>
            <a:gdLst/>
            <a:ahLst/>
            <a:cxnLst/>
            <a:rect l="l" t="t" r="r" b="b"/>
            <a:pathLst>
              <a:path w="3991877" h="3682506">
                <a:moveTo>
                  <a:pt x="0" y="0"/>
                </a:moveTo>
                <a:lnTo>
                  <a:pt x="3991877" y="0"/>
                </a:lnTo>
                <a:lnTo>
                  <a:pt x="3991877" y="3682507"/>
                </a:lnTo>
                <a:lnTo>
                  <a:pt x="0" y="36825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Rounded Rectangle 7"/>
          <p:cNvSpPr/>
          <p:nvPr/>
        </p:nvSpPr>
        <p:spPr>
          <a:xfrm>
            <a:off x="4114798" y="372251"/>
            <a:ext cx="10154581" cy="1542673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6600" b="1" dirty="0">
              <a:solidFill>
                <a:srgbClr val="606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9">
            <a:extLst>
              <a:ext uri="{FF2B5EF4-FFF2-40B4-BE49-F238E27FC236}">
                <a16:creationId xmlns:a16="http://schemas.microsoft.com/office/drawing/2014/main" id="{9C32A399-88AE-6CED-F8E6-AA6A7A3F7739}"/>
              </a:ext>
            </a:extLst>
          </p:cNvPr>
          <p:cNvSpPr/>
          <p:nvPr/>
        </p:nvSpPr>
        <p:spPr>
          <a:xfrm>
            <a:off x="7644045" y="5266977"/>
            <a:ext cx="9172111" cy="4191000"/>
          </a:xfrm>
          <a:prstGeom prst="roundRect">
            <a:avLst>
              <a:gd name="adj" fmla="val 7960"/>
            </a:avLst>
          </a:prstGeom>
          <a:solidFill>
            <a:schemeClr val="bg1"/>
          </a:solidFill>
          <a:ln w="38100">
            <a:solidFill>
              <a:srgbClr val="60699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 1 đoạn văn khoảng </a:t>
            </a: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phân tích một chi tiết có tính chất trào phúng mà em ấn tượng nhất trong bài thơ </a:t>
            </a:r>
            <a:r>
              <a:rPr lang="en-US" sz="4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vi-VN" sz="4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Lễ </a:t>
            </a:r>
            <a:r>
              <a:rPr lang="vi-VN" sz="4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xướng danh khoa Đinh </a:t>
            </a:r>
            <a:r>
              <a:rPr lang="vi-VN" sz="4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Dậu</a:t>
            </a:r>
            <a:r>
              <a:rPr lang="en-US" sz="4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C32A399-88AE-6CED-F8E6-AA6A7A3F7739}"/>
              </a:ext>
            </a:extLst>
          </p:cNvPr>
          <p:cNvSpPr/>
          <p:nvPr/>
        </p:nvSpPr>
        <p:spPr>
          <a:xfrm>
            <a:off x="8382000" y="2830055"/>
            <a:ext cx="7696200" cy="2070520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5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 vụ 2</a:t>
            </a:r>
          </a:p>
          <a:p>
            <a:pPr algn="ctr">
              <a:lnSpc>
                <a:spcPct val="150000"/>
              </a:lnSpc>
            </a:pPr>
            <a:r>
              <a:rPr lang="en-US" sz="45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 theo văn bản</a:t>
            </a:r>
            <a:endParaRPr lang="en-US" sz="45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reeform 2"/>
          <p:cNvSpPr/>
          <p:nvPr/>
        </p:nvSpPr>
        <p:spPr>
          <a:xfrm>
            <a:off x="16383000" y="-1037164"/>
            <a:ext cx="3014898" cy="2952088"/>
          </a:xfrm>
          <a:custGeom>
            <a:avLst/>
            <a:gdLst/>
            <a:ahLst/>
            <a:cxnLst/>
            <a:rect l="l" t="t" r="r" b="b"/>
            <a:pathLst>
              <a:path w="3014898" h="2952088">
                <a:moveTo>
                  <a:pt x="0" y="0"/>
                </a:moveTo>
                <a:lnTo>
                  <a:pt x="3014898" y="0"/>
                </a:lnTo>
                <a:lnTo>
                  <a:pt x="3014898" y="2952088"/>
                </a:lnTo>
                <a:lnTo>
                  <a:pt x="0" y="29520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1182" y="2171700"/>
            <a:ext cx="6267231" cy="77060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185888" y="1595202"/>
            <a:ext cx="3704561" cy="246970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381139" y="-1737059"/>
            <a:ext cx="4547501" cy="3882429"/>
          </a:xfrm>
          <a:custGeom>
            <a:avLst/>
            <a:gdLst/>
            <a:ahLst/>
            <a:cxnLst/>
            <a:rect l="l" t="t" r="r" b="b"/>
            <a:pathLst>
              <a:path w="4547501" h="3882429">
                <a:moveTo>
                  <a:pt x="0" y="0"/>
                </a:moveTo>
                <a:lnTo>
                  <a:pt x="4547501" y="0"/>
                </a:lnTo>
                <a:lnTo>
                  <a:pt x="4547501" y="3882429"/>
                </a:lnTo>
                <a:lnTo>
                  <a:pt x="0" y="38824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31617">
            <a:off x="16420069" y="7811900"/>
            <a:ext cx="2059870" cy="3309028"/>
          </a:xfrm>
          <a:custGeom>
            <a:avLst/>
            <a:gdLst/>
            <a:ahLst/>
            <a:cxnLst/>
            <a:rect l="l" t="t" r="r" b="b"/>
            <a:pathLst>
              <a:path w="2059870" h="3309028">
                <a:moveTo>
                  <a:pt x="0" y="0"/>
                </a:moveTo>
                <a:lnTo>
                  <a:pt x="2059870" y="0"/>
                </a:lnTo>
                <a:lnTo>
                  <a:pt x="2059870" y="3309028"/>
                </a:lnTo>
                <a:lnTo>
                  <a:pt x="0" y="33090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456679" y="495300"/>
            <a:ext cx="1003485" cy="1332607"/>
          </a:xfrm>
          <a:custGeom>
            <a:avLst/>
            <a:gdLst/>
            <a:ahLst/>
            <a:cxnLst/>
            <a:rect l="l" t="t" r="r" b="b"/>
            <a:pathLst>
              <a:path w="1003485" h="1332607">
                <a:moveTo>
                  <a:pt x="0" y="0"/>
                </a:moveTo>
                <a:lnTo>
                  <a:pt x="1003486" y="0"/>
                </a:lnTo>
                <a:lnTo>
                  <a:pt x="1003486" y="1332607"/>
                </a:lnTo>
                <a:lnTo>
                  <a:pt x="0" y="13326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5" name="Rounded Rectangle 4"/>
          <p:cNvSpPr/>
          <p:nvPr/>
        </p:nvSpPr>
        <p:spPr>
          <a:xfrm>
            <a:off x="5193281" y="991800"/>
            <a:ext cx="6858000" cy="1672213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6600" b="1" dirty="0">
              <a:solidFill>
                <a:srgbClr val="606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85261" y="2933700"/>
            <a:ext cx="841603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hãy trả lời câu hỏi sau:</a:t>
            </a:r>
          </a:p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Phân tích tâm trạng, thái độ của nhà thơ được thể hiện qua </a:t>
            </a:r>
            <a:r>
              <a:rPr 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vi-VN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Lễ </a:t>
            </a:r>
            <a:r>
              <a:rPr lang="vi-VN" sz="4000" i="1" dirty="0">
                <a:latin typeface="Arial" panose="020B0604020202020204" pitchFamily="34" charset="0"/>
                <a:cs typeface="Arial" panose="020B0604020202020204" pitchFamily="34" charset="0"/>
              </a:rPr>
              <a:t>xướng danh khoa Đinh </a:t>
            </a:r>
            <a:r>
              <a:rPr lang="vi-VN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Dậu</a:t>
            </a:r>
            <a:r>
              <a:rPr 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  <a:endParaRPr lang="en-US" sz="4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2"/>
          <a:srcRect t="1501"/>
          <a:stretch/>
        </p:blipFill>
        <p:spPr>
          <a:xfrm>
            <a:off x="11811000" y="1666307"/>
            <a:ext cx="5991721" cy="811054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82375" y="6134100"/>
            <a:ext cx="3108356" cy="3885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6228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907554" y="7353300"/>
            <a:ext cx="3104261" cy="3077099"/>
          </a:xfrm>
          <a:custGeom>
            <a:avLst/>
            <a:gdLst/>
            <a:ahLst/>
            <a:cxnLst/>
            <a:rect l="l" t="t" r="r" b="b"/>
            <a:pathLst>
              <a:path w="3104261" h="3077099">
                <a:moveTo>
                  <a:pt x="0" y="0"/>
                </a:moveTo>
                <a:lnTo>
                  <a:pt x="3104262" y="0"/>
                </a:lnTo>
                <a:lnTo>
                  <a:pt x="3104262" y="3077098"/>
                </a:lnTo>
                <a:lnTo>
                  <a:pt x="0" y="30770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4"/>
          <p:cNvSpPr/>
          <p:nvPr/>
        </p:nvSpPr>
        <p:spPr>
          <a:xfrm rot="-7753335">
            <a:off x="53801" y="-635740"/>
            <a:ext cx="2080986" cy="3880626"/>
          </a:xfrm>
          <a:custGeom>
            <a:avLst/>
            <a:gdLst/>
            <a:ahLst/>
            <a:cxnLst/>
            <a:rect l="l" t="t" r="r" b="b"/>
            <a:pathLst>
              <a:path w="2080986" h="3880626">
                <a:moveTo>
                  <a:pt x="0" y="0"/>
                </a:moveTo>
                <a:lnTo>
                  <a:pt x="2080986" y="0"/>
                </a:lnTo>
                <a:lnTo>
                  <a:pt x="2080986" y="3880627"/>
                </a:lnTo>
                <a:lnTo>
                  <a:pt x="0" y="38806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Rounded Rectangle 3"/>
          <p:cNvSpPr/>
          <p:nvPr/>
        </p:nvSpPr>
        <p:spPr>
          <a:xfrm>
            <a:off x="4114800" y="1257300"/>
            <a:ext cx="10154581" cy="1981200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340759" y="4196345"/>
            <a:ext cx="7886594" cy="353795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6069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tập Văn bản</a:t>
            </a:r>
          </a:p>
          <a:p>
            <a:pPr algn="ctr">
              <a:lnSpc>
                <a:spcPct val="150000"/>
              </a:lnSpc>
            </a:pP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Lễ xướng danh khoa Đinh Dậu – Trần Tế Xương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573091" y="4196345"/>
            <a:ext cx="7886594" cy="353795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6069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Soạn </a:t>
            </a:r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hành tiếng Việt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 của một số từ, thành ngữ Hán Việt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4005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5667960" y="7670235"/>
            <a:ext cx="2620040" cy="2616765"/>
          </a:xfrm>
          <a:custGeom>
            <a:avLst/>
            <a:gdLst/>
            <a:ahLst/>
            <a:cxnLst/>
            <a:rect l="l" t="t" r="r" b="b"/>
            <a:pathLst>
              <a:path w="2620040" h="2616765">
                <a:moveTo>
                  <a:pt x="0" y="0"/>
                </a:moveTo>
                <a:lnTo>
                  <a:pt x="2620040" y="0"/>
                </a:lnTo>
                <a:lnTo>
                  <a:pt x="2620040" y="2616765"/>
                </a:lnTo>
                <a:lnTo>
                  <a:pt x="0" y="26167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351199">
            <a:off x="-633937" y="-1058648"/>
            <a:ext cx="3050975" cy="3389972"/>
          </a:xfrm>
          <a:custGeom>
            <a:avLst/>
            <a:gdLst/>
            <a:ahLst/>
            <a:cxnLst/>
            <a:rect l="l" t="t" r="r" b="b"/>
            <a:pathLst>
              <a:path w="3050975" h="3389972">
                <a:moveTo>
                  <a:pt x="0" y="0"/>
                </a:moveTo>
                <a:lnTo>
                  <a:pt x="3050975" y="0"/>
                </a:lnTo>
                <a:lnTo>
                  <a:pt x="3050975" y="3389972"/>
                </a:lnTo>
                <a:lnTo>
                  <a:pt x="0" y="33899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4"/>
          <p:cNvSpPr txBox="1"/>
          <p:nvPr/>
        </p:nvSpPr>
        <p:spPr>
          <a:xfrm>
            <a:off x="2667000" y="2581441"/>
            <a:ext cx="12756551" cy="5404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8000" b="1" dirty="0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TRÂN TRỌNG CẢM ƠN SỰ QUAN TÂM THEO DÕI CỦA CÁC EM</a:t>
            </a:r>
            <a:r>
              <a:rPr lang="en-US" sz="8000" b="1" dirty="0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/>
        </p:nvSpPr>
        <p:spPr>
          <a:xfrm>
            <a:off x="-685800" y="7658100"/>
            <a:ext cx="2514600" cy="2227453"/>
          </a:xfrm>
          <a:custGeom>
            <a:avLst/>
            <a:gdLst/>
            <a:ahLst/>
            <a:cxnLst/>
            <a:rect l="l" t="t" r="r" b="b"/>
            <a:pathLst>
              <a:path w="1592267" h="1389253">
                <a:moveTo>
                  <a:pt x="0" y="0"/>
                </a:moveTo>
                <a:lnTo>
                  <a:pt x="1592266" y="0"/>
                </a:lnTo>
                <a:lnTo>
                  <a:pt x="1592266" y="1389252"/>
                </a:lnTo>
                <a:lnTo>
                  <a:pt x="0" y="13892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2"/>
          <p:cNvSpPr/>
          <p:nvPr/>
        </p:nvSpPr>
        <p:spPr>
          <a:xfrm>
            <a:off x="15863680" y="-517358"/>
            <a:ext cx="3014898" cy="2952088"/>
          </a:xfrm>
          <a:custGeom>
            <a:avLst/>
            <a:gdLst/>
            <a:ahLst/>
            <a:cxnLst/>
            <a:rect l="l" t="t" r="r" b="b"/>
            <a:pathLst>
              <a:path w="3014898" h="2952088">
                <a:moveTo>
                  <a:pt x="0" y="0"/>
                </a:moveTo>
                <a:lnTo>
                  <a:pt x="3014898" y="0"/>
                </a:lnTo>
                <a:lnTo>
                  <a:pt x="3014898" y="2952088"/>
                </a:lnTo>
                <a:lnTo>
                  <a:pt x="0" y="295208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5"/>
          <p:cNvGrpSpPr/>
          <p:nvPr/>
        </p:nvGrpSpPr>
        <p:grpSpPr>
          <a:xfrm>
            <a:off x="2057400" y="2019300"/>
            <a:ext cx="14589228" cy="4408032"/>
            <a:chOff x="1600200" y="2095500"/>
            <a:chExt cx="14589228" cy="4408032"/>
          </a:xfrm>
        </p:grpSpPr>
        <p:sp>
          <p:nvSpPr>
            <p:cNvPr id="4" name="Freeform 6"/>
            <p:cNvSpPr/>
            <p:nvPr/>
          </p:nvSpPr>
          <p:spPr>
            <a:xfrm>
              <a:off x="2514600" y="2095500"/>
              <a:ext cx="12344400" cy="4408032"/>
            </a:xfrm>
            <a:custGeom>
              <a:avLst/>
              <a:gdLst/>
              <a:ahLst/>
              <a:cxnLst/>
              <a:rect l="l" t="t" r="r" b="b"/>
              <a:pathLst>
                <a:path w="8732753" h="2838145">
                  <a:moveTo>
                    <a:pt x="0" y="0"/>
                  </a:moveTo>
                  <a:lnTo>
                    <a:pt x="8732754" y="0"/>
                  </a:lnTo>
                  <a:lnTo>
                    <a:pt x="8732754" y="2838145"/>
                  </a:lnTo>
                  <a:lnTo>
                    <a:pt x="0" y="28381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Rounded Rectangle 4"/>
            <p:cNvSpPr/>
            <p:nvPr/>
          </p:nvSpPr>
          <p:spPr>
            <a:xfrm>
              <a:off x="1600200" y="3771900"/>
              <a:ext cx="14589228" cy="25146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0" b="1" dirty="0" smtClean="0">
                  <a:solidFill>
                    <a:srgbClr val="60699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I. TÌM HIỂU BÀI HỌC</a:t>
              </a:r>
              <a:endParaRPr lang="en-US" sz="7000" b="1" dirty="0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8194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194775" y="7957959"/>
            <a:ext cx="2093226" cy="2329041"/>
          </a:xfrm>
          <a:custGeom>
            <a:avLst/>
            <a:gdLst/>
            <a:ahLst/>
            <a:cxnLst/>
            <a:rect l="l" t="t" r="r" b="b"/>
            <a:pathLst>
              <a:path w="2093226" h="2329041">
                <a:moveTo>
                  <a:pt x="0" y="0"/>
                </a:moveTo>
                <a:lnTo>
                  <a:pt x="2093225" y="0"/>
                </a:lnTo>
                <a:lnTo>
                  <a:pt x="2093225" y="2329041"/>
                </a:lnTo>
                <a:lnTo>
                  <a:pt x="0" y="23290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3151184">
            <a:off x="15842233" y="849315"/>
            <a:ext cx="2763304" cy="563023"/>
          </a:xfrm>
          <a:custGeom>
            <a:avLst/>
            <a:gdLst/>
            <a:ahLst/>
            <a:cxnLst/>
            <a:rect l="l" t="t" r="r" b="b"/>
            <a:pathLst>
              <a:path w="2763304" h="563023">
                <a:moveTo>
                  <a:pt x="0" y="0"/>
                </a:moveTo>
                <a:lnTo>
                  <a:pt x="2763305" y="0"/>
                </a:lnTo>
                <a:lnTo>
                  <a:pt x="2763305" y="563023"/>
                </a:lnTo>
                <a:lnTo>
                  <a:pt x="0" y="5630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3862143">
            <a:off x="289245" y="7788362"/>
            <a:ext cx="2342542" cy="2961082"/>
          </a:xfrm>
          <a:custGeom>
            <a:avLst/>
            <a:gdLst/>
            <a:ahLst/>
            <a:cxnLst/>
            <a:rect l="l" t="t" r="r" b="b"/>
            <a:pathLst>
              <a:path w="1361556" h="2187239">
                <a:moveTo>
                  <a:pt x="0" y="0"/>
                </a:moveTo>
                <a:lnTo>
                  <a:pt x="1361556" y="0"/>
                </a:lnTo>
                <a:lnTo>
                  <a:pt x="1361556" y="2187238"/>
                </a:lnTo>
                <a:lnTo>
                  <a:pt x="0" y="21872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Rounded Rectangle 5"/>
          <p:cNvSpPr/>
          <p:nvPr/>
        </p:nvSpPr>
        <p:spPr>
          <a:xfrm>
            <a:off x="5882640" y="957636"/>
            <a:ext cx="7696200" cy="13664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6069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 smtClean="0">
                <a:solidFill>
                  <a:srgbClr val="2623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5000" b="1" dirty="0">
                <a:solidFill>
                  <a:srgbClr val="2623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 thiệu bài học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973280" y="2933015"/>
            <a:ext cx="10225205" cy="4639429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hãy trả lời các câu hỏi sau: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phần </a:t>
            </a:r>
            <a:r>
              <a:rPr lang="en-US" sz="4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 thiệu bài học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khái quát chủ đề </a:t>
            </a:r>
            <a:r>
              <a:rPr lang="en-US" sz="4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 cười trào phúng trong thơ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 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 và thể loại các 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 bản 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chính và 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 bản 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kết nối chủ đề.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05000" y="2193168"/>
            <a:ext cx="4724400" cy="809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9305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5667960" y="7670235"/>
            <a:ext cx="2620040" cy="2616765"/>
          </a:xfrm>
          <a:custGeom>
            <a:avLst/>
            <a:gdLst/>
            <a:ahLst/>
            <a:cxnLst/>
            <a:rect l="l" t="t" r="r" b="b"/>
            <a:pathLst>
              <a:path w="2620040" h="2616765">
                <a:moveTo>
                  <a:pt x="0" y="0"/>
                </a:moveTo>
                <a:lnTo>
                  <a:pt x="2620040" y="0"/>
                </a:lnTo>
                <a:lnTo>
                  <a:pt x="2620040" y="2616765"/>
                </a:lnTo>
                <a:lnTo>
                  <a:pt x="0" y="26167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351199">
            <a:off x="-415120" y="-1058649"/>
            <a:ext cx="3050975" cy="3389972"/>
          </a:xfrm>
          <a:custGeom>
            <a:avLst/>
            <a:gdLst/>
            <a:ahLst/>
            <a:cxnLst/>
            <a:rect l="l" t="t" r="r" b="b"/>
            <a:pathLst>
              <a:path w="3050975" h="3389972">
                <a:moveTo>
                  <a:pt x="0" y="0"/>
                </a:moveTo>
                <a:lnTo>
                  <a:pt x="3050975" y="0"/>
                </a:lnTo>
                <a:lnTo>
                  <a:pt x="3050975" y="3389972"/>
                </a:lnTo>
                <a:lnTo>
                  <a:pt x="0" y="33899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69930">
            <a:off x="16660549" y="6576"/>
            <a:ext cx="1178625" cy="1259523"/>
          </a:xfrm>
          <a:custGeom>
            <a:avLst/>
            <a:gdLst/>
            <a:ahLst/>
            <a:cxnLst/>
            <a:rect l="l" t="t" r="r" b="b"/>
            <a:pathLst>
              <a:path w="1178625" h="1259523">
                <a:moveTo>
                  <a:pt x="0" y="0"/>
                </a:moveTo>
                <a:lnTo>
                  <a:pt x="1178624" y="0"/>
                </a:lnTo>
                <a:lnTo>
                  <a:pt x="1178624" y="1259523"/>
                </a:lnTo>
                <a:lnTo>
                  <a:pt x="0" y="1259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Rounded Rectangle 13"/>
          <p:cNvSpPr/>
          <p:nvPr/>
        </p:nvSpPr>
        <p:spPr>
          <a:xfrm>
            <a:off x="9363962" y="1181100"/>
            <a:ext cx="7880819" cy="5200435"/>
          </a:xfrm>
          <a:prstGeom prst="roundRect">
            <a:avLst>
              <a:gd name="adj" fmla="val 10159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000" dirty="0" smtClean="0">
                <a:solidFill>
                  <a:schemeClr val="tx1"/>
                </a:solidFill>
                <a:cs typeface="Arial" panose="020B0604020202020204" pitchFamily="34" charset="0"/>
              </a:rPr>
              <a:t>Gồm </a:t>
            </a:r>
            <a:r>
              <a:rPr lang="vi-VN" sz="4000" dirty="0">
                <a:solidFill>
                  <a:schemeClr val="tx1"/>
                </a:solidFill>
                <a:cs typeface="Arial" panose="020B0604020202020204" pitchFamily="34" charset="0"/>
              </a:rPr>
              <a:t>các văn </a:t>
            </a:r>
            <a:r>
              <a:rPr lang="vi-VN" sz="4000" dirty="0" smtClean="0">
                <a:solidFill>
                  <a:schemeClr val="tx1"/>
                </a:solidFill>
                <a:cs typeface="Arial" panose="020B0604020202020204" pitchFamily="34" charset="0"/>
              </a:rPr>
              <a:t>bản</a:t>
            </a:r>
            <a:r>
              <a:rPr lang="en-US" sz="4000" dirty="0" smtClean="0">
                <a:solidFill>
                  <a:schemeClr val="tx1"/>
                </a:solidFill>
                <a:cs typeface="Arial" panose="020B0604020202020204" pitchFamily="34" charset="0"/>
              </a:rPr>
              <a:t>: 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 smtClean="0">
                <a:solidFill>
                  <a:schemeClr val="tx1"/>
                </a:solidFill>
                <a:cs typeface="Arial" panose="020B0604020202020204" pitchFamily="34" charset="0"/>
              </a:rPr>
              <a:t>Trào </a:t>
            </a:r>
            <a:r>
              <a:rPr lang="vi-VN" sz="4000" dirty="0">
                <a:solidFill>
                  <a:schemeClr val="tx1"/>
                </a:solidFill>
                <a:cs typeface="Arial" panose="020B0604020202020204" pitchFamily="34" charset="0"/>
              </a:rPr>
              <a:t>phúng nhằm phê phán cái xấu, tiêu </a:t>
            </a:r>
            <a:r>
              <a:rPr lang="vi-VN" sz="4000" dirty="0" smtClean="0">
                <a:solidFill>
                  <a:schemeClr val="tx1"/>
                </a:solidFill>
                <a:cs typeface="Arial" panose="020B0604020202020204" pitchFamily="34" charset="0"/>
              </a:rPr>
              <a:t>cực</a:t>
            </a:r>
            <a:r>
              <a:rPr lang="en-US" sz="4000" dirty="0" smtClean="0">
                <a:solidFill>
                  <a:schemeClr val="tx1"/>
                </a:solidFill>
                <a:cs typeface="Arial" panose="020B0604020202020204" pitchFamily="34" charset="0"/>
              </a:rPr>
              <a:t>.</a:t>
            </a:r>
            <a:endParaRPr lang="en-US" sz="40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 smtClean="0">
                <a:solidFill>
                  <a:schemeClr val="tx1"/>
                </a:solidFill>
                <a:cs typeface="Arial" panose="020B0604020202020204" pitchFamily="34" charset="0"/>
              </a:rPr>
              <a:t>Hướng </a:t>
            </a:r>
            <a:r>
              <a:rPr lang="vi-VN" sz="4000" dirty="0">
                <a:solidFill>
                  <a:schemeClr val="tx1"/>
                </a:solidFill>
                <a:cs typeface="Arial" panose="020B0604020202020204" pitchFamily="34" charset="0"/>
              </a:rPr>
              <a:t>tới những điều tốt đẹp trong suy nghĩ và hành động.</a:t>
            </a:r>
            <a:endParaRPr lang="en-US" sz="4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Down Arrow 14"/>
          <p:cNvSpPr/>
          <p:nvPr/>
        </p:nvSpPr>
        <p:spPr>
          <a:xfrm rot="16200000">
            <a:off x="7478303" y="3147399"/>
            <a:ext cx="1371600" cy="870417"/>
          </a:xfrm>
          <a:prstGeom prst="downArrow">
            <a:avLst/>
          </a:prstGeom>
          <a:solidFill>
            <a:srgbClr val="60699E"/>
          </a:solidFill>
          <a:ln>
            <a:solidFill>
              <a:srgbClr val="6069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947872" y="2171698"/>
            <a:ext cx="5928191" cy="2838233"/>
          </a:xfrm>
          <a:prstGeom prst="roundRect">
            <a:avLst>
              <a:gd name="adj" fmla="val 20779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dirty="0">
                <a:solidFill>
                  <a:schemeClr val="tx1"/>
                </a:solidFill>
                <a:cs typeface="Arial" panose="020B0604020202020204" pitchFamily="34" charset="0"/>
              </a:rPr>
              <a:t>Chủ đề </a:t>
            </a:r>
            <a:endParaRPr lang="en-US" sz="4000" dirty="0" smtClean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40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Tiếng </a:t>
            </a:r>
            <a:r>
              <a:rPr lang="vi-VN" sz="4000" b="1" dirty="0">
                <a:solidFill>
                  <a:schemeClr val="tx1"/>
                </a:solidFill>
                <a:cs typeface="Arial" panose="020B0604020202020204" pitchFamily="34" charset="0"/>
              </a:rPr>
              <a:t>cười trào phúng trong thơ </a:t>
            </a:r>
            <a:endParaRPr lang="en-US" sz="4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7734" y1="26273" x2="35449" y2="28935"/>
                        <a14:foregroundMark x1="76074" y1="58333" x2="88086" y2="93634"/>
                        <a14:backgroundMark x1="20410" y1="78588" x2="21680" y2="820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43400" y="5161609"/>
            <a:ext cx="5793971" cy="4888664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/>
          <p:cNvSpPr/>
          <p:nvPr/>
        </p:nvSpPr>
        <p:spPr>
          <a:xfrm rot="-2351199">
            <a:off x="15967880" y="-1512839"/>
            <a:ext cx="3050975" cy="3389972"/>
          </a:xfrm>
          <a:custGeom>
            <a:avLst/>
            <a:gdLst/>
            <a:ahLst/>
            <a:cxnLst/>
            <a:rect l="l" t="t" r="r" b="b"/>
            <a:pathLst>
              <a:path w="3050975" h="3389972">
                <a:moveTo>
                  <a:pt x="0" y="0"/>
                </a:moveTo>
                <a:lnTo>
                  <a:pt x="3050975" y="0"/>
                </a:lnTo>
                <a:lnTo>
                  <a:pt x="3050975" y="3389972"/>
                </a:lnTo>
                <a:lnTo>
                  <a:pt x="0" y="3389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4"/>
          <p:cNvSpPr/>
          <p:nvPr/>
        </p:nvSpPr>
        <p:spPr>
          <a:xfrm rot="5400000">
            <a:off x="-1126573" y="7147726"/>
            <a:ext cx="3041186" cy="3988440"/>
          </a:xfrm>
          <a:custGeom>
            <a:avLst/>
            <a:gdLst/>
            <a:ahLst/>
            <a:cxnLst/>
            <a:rect l="l" t="t" r="r" b="b"/>
            <a:pathLst>
              <a:path w="3041186" h="3988440">
                <a:moveTo>
                  <a:pt x="0" y="0"/>
                </a:moveTo>
                <a:lnTo>
                  <a:pt x="3041186" y="0"/>
                </a:lnTo>
                <a:lnTo>
                  <a:pt x="3041186" y="3988440"/>
                </a:lnTo>
                <a:lnTo>
                  <a:pt x="0" y="39884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4503988"/>
              </p:ext>
            </p:extLst>
          </p:nvPr>
        </p:nvGraphicFramePr>
        <p:xfrm>
          <a:off x="1555440" y="2792923"/>
          <a:ext cx="15290160" cy="5521439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9257977">
                  <a:extLst>
                    <a:ext uri="{9D8B030D-6E8A-4147-A177-3AD203B41FA5}">
                      <a16:colId xmlns:a16="http://schemas.microsoft.com/office/drawing/2014/main" val="3770608085"/>
                    </a:ext>
                  </a:extLst>
                </a:gridCol>
                <a:gridCol w="6032183">
                  <a:extLst>
                    <a:ext uri="{9D8B030D-6E8A-4147-A177-3AD203B41FA5}">
                      <a16:colId xmlns:a16="http://schemas.microsoft.com/office/drawing/2014/main" val="2823503021"/>
                    </a:ext>
                  </a:extLst>
                </a:gridCol>
              </a:tblGrid>
              <a:tr h="98241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 văn bản</a:t>
                      </a: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Thể loại</a:t>
                      </a: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2715872"/>
                  </a:ext>
                </a:extLst>
              </a:tr>
              <a:tr h="12430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4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Lễ xướng danh khoa Đinh Dậu</a:t>
                      </a: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4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Thơ trào phúng</a:t>
                      </a: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8712411"/>
                  </a:ext>
                </a:extLst>
              </a:tr>
              <a:tr h="140359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Lai Tân</a:t>
                      </a: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4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Thơ trào phúng</a:t>
                      </a: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0731826"/>
                  </a:ext>
                </a:extLst>
              </a:tr>
              <a:tr h="186898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4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Một số tiếng cười trong thơ trào phúng</a:t>
                      </a: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Văn bản</a:t>
                      </a: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1765157"/>
                  </a:ext>
                </a:extLst>
              </a:tr>
            </a:tbl>
          </a:graphicData>
        </a:graphic>
      </p:graphicFrame>
      <p:sp>
        <p:nvSpPr>
          <p:cNvPr id="6" name="Rounded Rectangle 5"/>
          <p:cNvSpPr/>
          <p:nvPr/>
        </p:nvSpPr>
        <p:spPr>
          <a:xfrm>
            <a:off x="2418720" y="986637"/>
            <a:ext cx="13563600" cy="1786310"/>
          </a:xfrm>
          <a:prstGeom prst="roundRect">
            <a:avLst>
              <a:gd name="adj" fmla="val 0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</a:t>
            </a:r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 bản</a:t>
            </a:r>
            <a:r>
              <a:rPr lang="vi-VN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chính và </a:t>
            </a:r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 bản</a:t>
            </a:r>
            <a:r>
              <a:rPr lang="vi-VN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kết nối chủ </a:t>
            </a:r>
            <a:r>
              <a:rPr lang="vi-VN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6754274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3151184">
            <a:off x="15842233" y="849315"/>
            <a:ext cx="2763304" cy="563023"/>
          </a:xfrm>
          <a:custGeom>
            <a:avLst/>
            <a:gdLst/>
            <a:ahLst/>
            <a:cxnLst/>
            <a:rect l="l" t="t" r="r" b="b"/>
            <a:pathLst>
              <a:path w="2763304" h="563023">
                <a:moveTo>
                  <a:pt x="0" y="0"/>
                </a:moveTo>
                <a:lnTo>
                  <a:pt x="2763305" y="0"/>
                </a:lnTo>
                <a:lnTo>
                  <a:pt x="2763305" y="563023"/>
                </a:lnTo>
                <a:lnTo>
                  <a:pt x="0" y="5630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3862143">
            <a:off x="289245" y="7788362"/>
            <a:ext cx="2342542" cy="2961082"/>
          </a:xfrm>
          <a:custGeom>
            <a:avLst/>
            <a:gdLst/>
            <a:ahLst/>
            <a:cxnLst/>
            <a:rect l="l" t="t" r="r" b="b"/>
            <a:pathLst>
              <a:path w="1361556" h="2187239">
                <a:moveTo>
                  <a:pt x="0" y="0"/>
                </a:moveTo>
                <a:lnTo>
                  <a:pt x="1361556" y="0"/>
                </a:lnTo>
                <a:lnTo>
                  <a:pt x="1361556" y="2187238"/>
                </a:lnTo>
                <a:lnTo>
                  <a:pt x="0" y="21872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Rounded Rectangle 5"/>
          <p:cNvSpPr/>
          <p:nvPr/>
        </p:nvSpPr>
        <p:spPr>
          <a:xfrm>
            <a:off x="5562600" y="882242"/>
            <a:ext cx="7696200" cy="1366464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 smtClean="0">
                <a:solidFill>
                  <a:srgbClr val="2623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vi-VN" sz="5000" b="1" dirty="0">
                <a:solidFill>
                  <a:srgbClr val="26232E"/>
                </a:solidFill>
                <a:cs typeface="Arial" panose="020B0604020202020204" pitchFamily="34" charset="0"/>
              </a:rPr>
              <a:t>Thơ trào phúng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990600" y="3467100"/>
            <a:ext cx="10340340" cy="362593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6069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hãy thực hiện yêu cầu sau:</a:t>
            </a:r>
          </a:p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chemeClr val="tx1"/>
                </a:solidFill>
                <a:cs typeface="Arial" panose="020B0604020202020204" pitchFamily="34" charset="0"/>
              </a:rPr>
              <a:t>Đọc các thông tin về đặc điểm của thơ trào phúng trong phần </a:t>
            </a:r>
            <a:r>
              <a:rPr lang="vi-VN" sz="4000" i="1" dirty="0">
                <a:solidFill>
                  <a:schemeClr val="tx1"/>
                </a:solidFill>
                <a:cs typeface="Arial" panose="020B0604020202020204" pitchFamily="34" charset="0"/>
              </a:rPr>
              <a:t>Tri thức Ngữ văn.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935605" y="2265541"/>
            <a:ext cx="5867400" cy="8021459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1046</TotalTime>
  <Words>2696</Words>
  <Application>Microsoft Office PowerPoint</Application>
  <PresentationFormat>Custom</PresentationFormat>
  <Paragraphs>223</Paragraphs>
  <Slides>49</Slides>
  <Notes>1</Notes>
  <HiddenSlides>0</HiddenSlides>
  <MMClips>16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3" baseType="lpstr">
      <vt:lpstr>Calibri</vt:lpstr>
      <vt:lpstr>Arial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Bailey Dupont</dc:title>
  <cp:lastModifiedBy>Giang Lưu</cp:lastModifiedBy>
  <cp:revision>75</cp:revision>
  <dcterms:created xsi:type="dcterms:W3CDTF">2006-08-16T00:00:00Z</dcterms:created>
  <dcterms:modified xsi:type="dcterms:W3CDTF">2023-10-08T13:35:44Z</dcterms:modified>
  <dc:identifier>DAFuycK7hwI</dc:identifier>
</cp:coreProperties>
</file>