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60" r:id="rId4"/>
    <p:sldId id="262" r:id="rId5"/>
    <p:sldId id="263" r:id="rId6"/>
    <p:sldId id="276" r:id="rId7"/>
    <p:sldId id="275" r:id="rId8"/>
    <p:sldId id="267" r:id="rId9"/>
    <p:sldId id="273" r:id="rId10"/>
    <p:sldId id="269" r:id="rId11"/>
    <p:sldId id="277" r:id="rId12"/>
    <p:sldId id="274" r:id="rId13"/>
    <p:sldId id="265" r:id="rId14"/>
    <p:sldId id="278" r:id="rId15"/>
    <p:sldId id="261" r:id="rId16"/>
    <p:sldId id="257" r:id="rId17"/>
    <p:sldId id="264" r:id="rId18"/>
    <p:sldId id="266" r:id="rId19"/>
    <p:sldId id="271" r:id="rId20"/>
  </p:sldIdLst>
  <p:sldSz cx="18288000" cy="10287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12114"/>
    <a:srgbClr val="F8F6EB"/>
    <a:srgbClr val="3A33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FAEC-5875-4D95-A690-727EF8AD9AC7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5F0B-2FF3-4123-9ED6-4EBF6E149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C13D-E99F-4928-B328-2BC8669C48C1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5375-5EC0-4F3B-83DB-7DBB012ED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462A-CA2F-4B18-88D1-1DF265FBC331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CF09-6DB2-4F43-96DB-21C0116C8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267C-5D19-4657-9927-E240A32F0967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5889-11CA-4EAE-980C-45F6E263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AE91-E411-43F3-B16F-AAC12B4A50FA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6F11-965F-406E-8F2B-21416233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6201-2221-4EF6-88F5-DD1251ECCDA7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3411-5CD3-42AD-A82A-64618977C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825B-5FDC-47D6-9086-18DDFE1EC3B3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C0B4-2DD9-4D7B-8568-1DD7110D3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75AE-8B29-466E-886C-F246A0DDD4F8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8E2A-1E8E-48C2-8967-5C213A5D1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7EF0-0EBB-4489-9C01-845E1BA1D83E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BFEB-506B-44E6-81FB-7F641A382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791F-19D6-4148-8554-C3FE4EB911CC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AAC8-5651-457F-8D11-B1762AA3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385B-19C0-4E05-AC60-AE3A9AC6273E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626F-4E45-4C1B-8D3A-A3A0B8313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7CA11-EBE2-4D67-98D3-E013636D785A}" type="datetimeFigureOut">
              <a:rPr lang="en-US"/>
              <a:pPr>
                <a:defRPr/>
              </a:pPr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29A5B-D0AB-4639-AA34-B6D8FF36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91200" y="520700"/>
            <a:ext cx="6391275" cy="1730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547938"/>
            <a:ext cx="94488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trình bày một vấn đề trong đời sống phù hợp với lứa tuổi (ý thức trách nhiệm với cộng đồng) mà em quan tâm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5491163"/>
            <a:ext cx="5983288" cy="4398962"/>
            <a:chOff x="990600" y="5905500"/>
            <a:chExt cx="5983569" cy="43980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905500"/>
              <a:ext cx="5983569" cy="3903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1536726" y="9316299"/>
              <a:ext cx="4891318" cy="9872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toàn giao thông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88463" y="5410200"/>
            <a:ext cx="8855075" cy="4697413"/>
            <a:chOff x="8907893" y="5408294"/>
            <a:chExt cx="8854214" cy="4697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9000" y="5408294"/>
              <a:ext cx="5867400" cy="4400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8907893" y="9089814"/>
              <a:ext cx="8854214" cy="1016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 gìn sự trong sáng của tiếng Việt 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73475">
            <a:off x="2665413" y="1403350"/>
            <a:ext cx="30051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24700" y="2476500"/>
            <a:ext cx="4267200" cy="1304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6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8763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743200" y="4305300"/>
            <a:ext cx="13792200" cy="3429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Để tránh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ý kiến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chung chung hoặc lan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man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trọng tâm vào vấn đề cần thảo luận</a:t>
            </a:r>
          </a:p>
          <a:p>
            <a:pPr marL="571500" indent="-5715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soát thời gian phát biểu</a:t>
            </a:r>
            <a:endParaRPr lang="vi-VN" sz="4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>
            <a:spLocks/>
          </p:cNvSpPr>
          <p:nvPr/>
        </p:nvSpPr>
        <p:spPr bwMode="auto">
          <a:xfrm rot="-1485190">
            <a:off x="7962900" y="4741863"/>
            <a:ext cx="11811000" cy="459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32235" y="0"/>
              </a:cxn>
              <a:cxn ang="0">
                <a:pos x="14132235" y="6449438"/>
              </a:cxn>
              <a:cxn ang="0">
                <a:pos x="0" y="6449438"/>
              </a:cxn>
              <a:cxn ang="0">
                <a:pos x="0" y="0"/>
              </a:cxn>
            </a:cxnLst>
            <a:rect l="0" t="0" r="r" b="b"/>
            <a:pathLst>
              <a:path w="14132235" h="6449438">
                <a:moveTo>
                  <a:pt x="0" y="0"/>
                </a:moveTo>
                <a:lnTo>
                  <a:pt x="14132235" y="0"/>
                </a:lnTo>
                <a:lnTo>
                  <a:pt x="14132235" y="6449438"/>
                </a:lnTo>
                <a:lnTo>
                  <a:pt x="0" y="64494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756025" y="2171700"/>
            <a:ext cx="11174413" cy="4414838"/>
            <a:chOff x="3660472" y="2400300"/>
            <a:chExt cx="11175336" cy="4415085"/>
          </a:xfrm>
        </p:grpSpPr>
        <p:pic>
          <p:nvPicPr>
            <p:cNvPr id="24583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6200" y="24003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Box 18"/>
            <p:cNvSpPr txBox="1">
              <a:spLocks noChangeArrowheads="1"/>
            </p:cNvSpPr>
            <p:nvPr/>
          </p:nvSpPr>
          <p:spPr bwMode="auto">
            <a:xfrm>
              <a:off x="8562340" y="2709620"/>
              <a:ext cx="1371600" cy="171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02</a:t>
              </a:r>
            </a:p>
          </p:txBody>
        </p:sp>
        <p:sp>
          <p:nvSpPr>
            <p:cNvPr id="24585" name="TextBox 19"/>
            <p:cNvSpPr txBox="1">
              <a:spLocks noChangeArrowheads="1"/>
            </p:cNvSpPr>
            <p:nvPr/>
          </p:nvSpPr>
          <p:spPr bwMode="auto">
            <a:xfrm>
              <a:off x="3660472" y="4876393"/>
              <a:ext cx="1117533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THẢO LUẬN VẤN ĐỀ</a:t>
              </a:r>
            </a:p>
          </p:txBody>
        </p:sp>
      </p:grpSp>
      <p:sp>
        <p:nvSpPr>
          <p:cNvPr id="21" name="Freeform 4"/>
          <p:cNvSpPr>
            <a:spLocks/>
          </p:cNvSpPr>
          <p:nvPr/>
        </p:nvSpPr>
        <p:spPr bwMode="auto">
          <a:xfrm rot="-1614001">
            <a:off x="3670300" y="839788"/>
            <a:ext cx="1141413" cy="1249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0620" y="0"/>
              </a:cxn>
              <a:cxn ang="0">
                <a:pos x="1140620" y="1249683"/>
              </a:cxn>
              <a:cxn ang="0">
                <a:pos x="0" y="1249683"/>
              </a:cxn>
              <a:cxn ang="0">
                <a:pos x="0" y="0"/>
              </a:cxn>
            </a:cxnLst>
            <a:rect l="0" t="0" r="r" b="b"/>
            <a:pathLst>
              <a:path w="1140620" h="1249683">
                <a:moveTo>
                  <a:pt x="0" y="0"/>
                </a:moveTo>
                <a:lnTo>
                  <a:pt x="1140620" y="0"/>
                </a:lnTo>
                <a:lnTo>
                  <a:pt x="1140620" y="1249683"/>
                </a:lnTo>
                <a:lnTo>
                  <a:pt x="0" y="12496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rot="-1614001">
            <a:off x="4498975" y="2720975"/>
            <a:ext cx="496888" cy="544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6389" y="0"/>
              </a:cxn>
              <a:cxn ang="0">
                <a:pos x="496389" y="543852"/>
              </a:cxn>
              <a:cxn ang="0">
                <a:pos x="0" y="543852"/>
              </a:cxn>
              <a:cxn ang="0">
                <a:pos x="0" y="0"/>
              </a:cxn>
            </a:cxnLst>
            <a:rect l="0" t="0" r="r" b="b"/>
            <a:pathLst>
              <a:path w="496388" h="543852">
                <a:moveTo>
                  <a:pt x="0" y="0"/>
                </a:moveTo>
                <a:lnTo>
                  <a:pt x="496389" y="0"/>
                </a:lnTo>
                <a:lnTo>
                  <a:pt x="496389" y="543852"/>
                </a:lnTo>
                <a:lnTo>
                  <a:pt x="0" y="5438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rot="-1614001">
            <a:off x="6053138" y="1208088"/>
            <a:ext cx="849312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8380" y="0"/>
              </a:cxn>
              <a:cxn ang="0">
                <a:pos x="848380" y="929500"/>
              </a:cxn>
              <a:cxn ang="0">
                <a:pos x="0" y="929500"/>
              </a:cxn>
              <a:cxn ang="0">
                <a:pos x="0" y="0"/>
              </a:cxn>
            </a:cxnLst>
            <a:rect l="0" t="0" r="r" b="b"/>
            <a:pathLst>
              <a:path w="848380" h="929500">
                <a:moveTo>
                  <a:pt x="0" y="0"/>
                </a:moveTo>
                <a:lnTo>
                  <a:pt x="848380" y="0"/>
                </a:lnTo>
                <a:lnTo>
                  <a:pt x="848380" y="929500"/>
                </a:lnTo>
                <a:lnTo>
                  <a:pt x="0" y="929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6088" y="842963"/>
            <a:ext cx="4926012" cy="5730875"/>
            <a:chOff x="408449" y="618595"/>
            <a:chExt cx="4925551" cy="5731226"/>
          </a:xfrm>
        </p:grpSpPr>
        <p:pic>
          <p:nvPicPr>
            <p:cNvPr id="25610" name="Picture 3"/>
            <p:cNvPicPr>
              <a:picLocks noChangeAspect="1"/>
            </p:cNvPicPr>
            <p:nvPr/>
          </p:nvPicPr>
          <p:blipFill>
            <a:blip r:embed="rId2"/>
            <a:srcRect t="2" b="49263"/>
            <a:stretch>
              <a:fillRect/>
            </a:stretch>
          </p:blipFill>
          <p:spPr bwMode="auto">
            <a:xfrm>
              <a:off x="609600" y="618595"/>
              <a:ext cx="4724400" cy="482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408449" y="4914633"/>
              <a:ext cx="4890629" cy="14351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 điều hành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487400" y="4943475"/>
            <a:ext cx="4279900" cy="4581525"/>
            <a:chOff x="13792200" y="4892396"/>
            <a:chExt cx="4280391" cy="4581447"/>
          </a:xfrm>
        </p:grpSpPr>
        <p:pic>
          <p:nvPicPr>
            <p:cNvPr id="25608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35200" y="4892396"/>
              <a:ext cx="2908044" cy="411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3792200" y="8038767"/>
              <a:ext cx="4280391" cy="14350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 kí 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5943600" y="2128838"/>
            <a:ext cx="1295400" cy="1219200"/>
          </a:xfrm>
          <a:prstGeom prst="rightArrow">
            <a:avLst/>
          </a:prstGeom>
          <a:solidFill>
            <a:schemeClr val="accent2"/>
          </a:solidFill>
          <a:ln>
            <a:solidFill>
              <a:srgbClr val="C12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1400" y="1454150"/>
            <a:ext cx="96901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Nhắc lại đề tài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Nêu định hướng và mục đích thảo luận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Tổng kết ý kiến, vấn đề</a:t>
            </a:r>
          </a:p>
        </p:txBody>
      </p:sp>
      <p:sp>
        <p:nvSpPr>
          <p:cNvPr id="11" name="Right Arrow 10"/>
          <p:cNvSpPr/>
          <p:nvPr/>
        </p:nvSpPr>
        <p:spPr>
          <a:xfrm flipH="1">
            <a:off x="11782425" y="7137400"/>
            <a:ext cx="1423988" cy="1219200"/>
          </a:xfrm>
          <a:prstGeom prst="rightArrow">
            <a:avLst/>
          </a:prstGeom>
          <a:solidFill>
            <a:schemeClr val="accent2"/>
          </a:solidFill>
          <a:ln>
            <a:solidFill>
              <a:srgbClr val="C12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4913" y="7137400"/>
            <a:ext cx="52276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Ghi chép các ý kiến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1325" y="3771900"/>
            <a:ext cx="5257800" cy="5943600"/>
            <a:chOff x="319458" y="2350041"/>
            <a:chExt cx="5562599" cy="5889020"/>
          </a:xfrm>
        </p:grpSpPr>
        <p:pic>
          <p:nvPicPr>
            <p:cNvPr id="2663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350041"/>
              <a:ext cx="5287116" cy="5742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319458" y="6483680"/>
              <a:ext cx="5562599" cy="1755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thành viên tham gia thảo luận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704763" y="3390900"/>
            <a:ext cx="5562600" cy="6324600"/>
            <a:chOff x="12344400" y="2252983"/>
            <a:chExt cx="5562599" cy="6324599"/>
          </a:xfrm>
        </p:grpSpPr>
        <p:pic>
          <p:nvPicPr>
            <p:cNvPr id="26631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50519" y="2252983"/>
              <a:ext cx="4641644" cy="579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2344400" y="6820220"/>
              <a:ext cx="5562599" cy="17573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thành viên tham gia thảo luận</a:t>
              </a:r>
              <a:endPara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1889125"/>
            <a:ext cx="79867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Lần lượt phát biểu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Tập trung vào trọng tâm vấn đề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Phân tích các khía cạnh</a:t>
            </a: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4000"/>
              <a:t>Sử dụng lí lẽ và bằng chứng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86833">
            <a:off x="5397500" y="7532688"/>
            <a:ext cx="27797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48784" flipH="1">
            <a:off x="10263188" y="6999288"/>
            <a:ext cx="2819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>
            <a:spLocks/>
          </p:cNvSpPr>
          <p:nvPr/>
        </p:nvSpPr>
        <p:spPr bwMode="auto">
          <a:xfrm rot="-1485190">
            <a:off x="7962900" y="4741863"/>
            <a:ext cx="11811000" cy="459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32235" y="0"/>
              </a:cxn>
              <a:cxn ang="0">
                <a:pos x="14132235" y="6449438"/>
              </a:cxn>
              <a:cxn ang="0">
                <a:pos x="0" y="6449438"/>
              </a:cxn>
              <a:cxn ang="0">
                <a:pos x="0" y="0"/>
              </a:cxn>
            </a:cxnLst>
            <a:rect l="0" t="0" r="r" b="b"/>
            <a:pathLst>
              <a:path w="14132235" h="6449438">
                <a:moveTo>
                  <a:pt x="0" y="0"/>
                </a:moveTo>
                <a:lnTo>
                  <a:pt x="14132235" y="0"/>
                </a:lnTo>
                <a:lnTo>
                  <a:pt x="14132235" y="6449438"/>
                </a:lnTo>
                <a:lnTo>
                  <a:pt x="0" y="64494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257550" y="2171700"/>
            <a:ext cx="11658600" cy="4691063"/>
            <a:chOff x="3162300" y="2400300"/>
            <a:chExt cx="11658600" cy="4691718"/>
          </a:xfrm>
        </p:grpSpPr>
        <p:pic>
          <p:nvPicPr>
            <p:cNvPr id="27655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6200" y="24003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Box 18"/>
            <p:cNvSpPr txBox="1">
              <a:spLocks noChangeArrowheads="1"/>
            </p:cNvSpPr>
            <p:nvPr/>
          </p:nvSpPr>
          <p:spPr bwMode="auto">
            <a:xfrm>
              <a:off x="8562340" y="2709620"/>
              <a:ext cx="1371600" cy="171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03</a:t>
              </a:r>
            </a:p>
          </p:txBody>
        </p:sp>
        <p:sp>
          <p:nvSpPr>
            <p:cNvPr id="27657" name="TextBox 19"/>
            <p:cNvSpPr txBox="1">
              <a:spLocks noChangeArrowheads="1"/>
            </p:cNvSpPr>
            <p:nvPr/>
          </p:nvSpPr>
          <p:spPr bwMode="auto">
            <a:xfrm>
              <a:off x="3162300" y="5153026"/>
              <a:ext cx="116586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ĐÁNH GIÁ THẢO LUẬN</a:t>
              </a:r>
            </a:p>
          </p:txBody>
        </p:sp>
      </p:grpSp>
      <p:sp>
        <p:nvSpPr>
          <p:cNvPr id="21" name="Freeform 4"/>
          <p:cNvSpPr>
            <a:spLocks/>
          </p:cNvSpPr>
          <p:nvPr/>
        </p:nvSpPr>
        <p:spPr bwMode="auto">
          <a:xfrm rot="-1614001">
            <a:off x="3670300" y="839788"/>
            <a:ext cx="1141413" cy="1249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0620" y="0"/>
              </a:cxn>
              <a:cxn ang="0">
                <a:pos x="1140620" y="1249683"/>
              </a:cxn>
              <a:cxn ang="0">
                <a:pos x="0" y="1249683"/>
              </a:cxn>
              <a:cxn ang="0">
                <a:pos x="0" y="0"/>
              </a:cxn>
            </a:cxnLst>
            <a:rect l="0" t="0" r="r" b="b"/>
            <a:pathLst>
              <a:path w="1140620" h="1249683">
                <a:moveTo>
                  <a:pt x="0" y="0"/>
                </a:moveTo>
                <a:lnTo>
                  <a:pt x="1140620" y="0"/>
                </a:lnTo>
                <a:lnTo>
                  <a:pt x="1140620" y="1249683"/>
                </a:lnTo>
                <a:lnTo>
                  <a:pt x="0" y="12496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rot="-1614001">
            <a:off x="4498975" y="2720975"/>
            <a:ext cx="496888" cy="544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6389" y="0"/>
              </a:cxn>
              <a:cxn ang="0">
                <a:pos x="496389" y="543852"/>
              </a:cxn>
              <a:cxn ang="0">
                <a:pos x="0" y="543852"/>
              </a:cxn>
              <a:cxn ang="0">
                <a:pos x="0" y="0"/>
              </a:cxn>
            </a:cxnLst>
            <a:rect l="0" t="0" r="r" b="b"/>
            <a:pathLst>
              <a:path w="496388" h="543852">
                <a:moveTo>
                  <a:pt x="0" y="0"/>
                </a:moveTo>
                <a:lnTo>
                  <a:pt x="496389" y="0"/>
                </a:lnTo>
                <a:lnTo>
                  <a:pt x="496389" y="543852"/>
                </a:lnTo>
                <a:lnTo>
                  <a:pt x="0" y="5438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rot="-1614001">
            <a:off x="6053138" y="1208088"/>
            <a:ext cx="849312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8380" y="0"/>
              </a:cxn>
              <a:cxn ang="0">
                <a:pos x="848380" y="929500"/>
              </a:cxn>
              <a:cxn ang="0">
                <a:pos x="0" y="929500"/>
              </a:cxn>
              <a:cxn ang="0">
                <a:pos x="0" y="0"/>
              </a:cxn>
            </a:cxnLst>
            <a:rect l="0" t="0" r="r" b="b"/>
            <a:pathLst>
              <a:path w="848380" h="929500">
                <a:moveTo>
                  <a:pt x="0" y="0"/>
                </a:moveTo>
                <a:lnTo>
                  <a:pt x="848380" y="0"/>
                </a:lnTo>
                <a:lnTo>
                  <a:pt x="848380" y="929500"/>
                </a:lnTo>
                <a:lnTo>
                  <a:pt x="0" y="929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2"/>
          <p:cNvSpPr txBox="1">
            <a:spLocks noChangeArrowheads="1"/>
          </p:cNvSpPr>
          <p:nvPr/>
        </p:nvSpPr>
        <p:spPr bwMode="auto">
          <a:xfrm>
            <a:off x="2519363" y="3033713"/>
            <a:ext cx="9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238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0400" y="0"/>
            <a:ext cx="48768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b="1" u="sng">
                <a:solidFill>
                  <a:srgbClr val="C00000"/>
                </a:solidFill>
              </a:rPr>
              <a:t>Phiếu đánh giá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62100"/>
          <a:ext cx="17373600" cy="8407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95400">
                  <a:extLst>
                    <a:ext uri="{9D8B030D-6E8A-4147-A177-3AD203B41FA5}"/>
                  </a:extLst>
                </a:gridCol>
                <a:gridCol w="12725400">
                  <a:extLst>
                    <a:ext uri="{9D8B030D-6E8A-4147-A177-3AD203B41FA5}"/>
                  </a:extLst>
                </a:gridCol>
                <a:gridCol w="1219200">
                  <a:extLst>
                    <a:ext uri="{9D8B030D-6E8A-4147-A177-3AD203B41FA5}"/>
                  </a:extLst>
                </a:gridCol>
                <a:gridCol w="2133600">
                  <a:extLst>
                    <a:ext uri="{9D8B030D-6E8A-4147-A177-3AD203B41FA5}"/>
                  </a:extLst>
                </a:gridCol>
              </a:tblGrid>
              <a:tr h="8111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đánh giá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quả đánh giá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11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đạt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99636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đầu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 chào ban đầu và tự giới thiệu nếu cần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00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Giới thiệu tên vấn đề mà em lựa chọn để trình bày bài nói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64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 khái quát nội dung thảo luận (có thể điểm qua các phần ý chính)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383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chính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 bày về vấn đề theo góc nhìn riêng, tán thành hay phản đối ý kiến của người phát biểu trước trên cơ sở đó khẳng định quan điểm của mình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32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ý kiến quan điểm phải được trình bày dưới nhiều góc nhìn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26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Tùy theo từng đề tài và thời gian có thể trình bày ý kiến về một vài khía cạnh: hiện trạng, tầm quan trọng…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19100"/>
          <a:ext cx="17754600" cy="96662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5806">
                  <a:extLst>
                    <a:ext uri="{9D8B030D-6E8A-4147-A177-3AD203B41FA5}"/>
                  </a:extLst>
                </a:gridCol>
                <a:gridCol w="11552120">
                  <a:extLst>
                    <a:ext uri="{9D8B030D-6E8A-4147-A177-3AD203B41FA5}"/>
                  </a:extLst>
                </a:gridCol>
                <a:gridCol w="1705682">
                  <a:extLst>
                    <a:ext uri="{9D8B030D-6E8A-4147-A177-3AD203B41FA5}"/>
                  </a:extLst>
                </a:gridCol>
                <a:gridCol w="2480992">
                  <a:extLst>
                    <a:ext uri="{9D8B030D-6E8A-4147-A177-3AD203B41FA5}"/>
                  </a:extLst>
                </a:gridCol>
              </a:tblGrid>
              <a:tr h="55403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đánh giá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quả đánh giá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54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đạt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  <a:tr h="110807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 thúc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Tóm lược và nhấn mạnh nội dung </a:t>
                      </a: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luận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11080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Nêu vấn đề thảo luận, mời gọi phản hồi từ phía người nghe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80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 ơn và chào kết thúc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80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 năng trình bày, tương tác với người nghe</a:t>
                      </a:r>
                      <a:endParaRPr lang="en-US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 dụng ngôn ngữ cơ thể (cử chỉ, điệu bộ, nét mặt…) và điều chỉnh ngữ điệu nói cho phù hợp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80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 đạt rõ ràng, gãy gọn, đáp ứng yêu cầu của bài thảo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luận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80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 tác tích cực với người nghe trong suốt quá trình </a:t>
                      </a:r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r>
                        <a:rPr lang="en-US" sz="3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luận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080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 hồi thỏa đáng những câu hỏi, ý kiến của người nghe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19800" y="1409700"/>
            <a:ext cx="6391275" cy="1730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2713" y="4457700"/>
            <a:ext cx="11049000" cy="381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trả lời câu hỏi sau: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Hãy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viết bài văn ngắn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về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một vấn đề trong đời sống phù hợp với lứa tuổi mà em quan tâm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8725" y="1638300"/>
            <a:ext cx="5227638" cy="811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-166688" y="0"/>
            <a:ext cx="11912601" cy="5437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913213" y="0"/>
              </a:cxn>
              <a:cxn ang="0">
                <a:pos x="11913213" y="5436757"/>
              </a:cxn>
              <a:cxn ang="0">
                <a:pos x="0" y="5436757"/>
              </a:cxn>
              <a:cxn ang="0">
                <a:pos x="0" y="0"/>
              </a:cxn>
            </a:cxnLst>
            <a:rect l="0" t="0" r="r" b="b"/>
            <a:pathLst>
              <a:path w="11913213" h="5436757">
                <a:moveTo>
                  <a:pt x="0" y="0"/>
                </a:moveTo>
                <a:lnTo>
                  <a:pt x="11913213" y="0"/>
                </a:lnTo>
                <a:lnTo>
                  <a:pt x="11913213" y="5436757"/>
                </a:lnTo>
                <a:lnTo>
                  <a:pt x="0" y="543675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86200" y="1485900"/>
            <a:ext cx="10363200" cy="1730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4143375"/>
            <a:ext cx="8621713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nghe 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 về một vấn đề đời sống phù  hợp với lứa tuổi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(ý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trách nhiệm với cộng đồng của học sinh)</a:t>
            </a:r>
            <a:endParaRPr lang="vi-VN" sz="4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58400" y="4143375"/>
            <a:ext cx="7620000" cy="426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Văn bản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Lễ xướng danh khoa Đinh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Dậu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Trần Tế Xương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3"/>
          <p:cNvSpPr>
            <a:spLocks/>
          </p:cNvSpPr>
          <p:nvPr/>
        </p:nvSpPr>
        <p:spPr bwMode="auto">
          <a:xfrm>
            <a:off x="-34925" y="7664450"/>
            <a:ext cx="11620500" cy="261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32787" y="0"/>
              </a:cxn>
              <a:cxn ang="0">
                <a:pos x="9632787" y="4396053"/>
              </a:cxn>
              <a:cxn ang="0">
                <a:pos x="0" y="4396053"/>
              </a:cxn>
              <a:cxn ang="0">
                <a:pos x="0" y="0"/>
              </a:cxn>
            </a:cxnLst>
            <a:rect l="0" t="0" r="r" b="b"/>
            <a:pathLst>
              <a:path w="9632787" h="4396054">
                <a:moveTo>
                  <a:pt x="0" y="0"/>
                </a:moveTo>
                <a:lnTo>
                  <a:pt x="9632787" y="0"/>
                </a:lnTo>
                <a:lnTo>
                  <a:pt x="9632787" y="4396053"/>
                </a:lnTo>
                <a:lnTo>
                  <a:pt x="0" y="439605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Freeform 4"/>
          <p:cNvSpPr>
            <a:spLocks/>
          </p:cNvSpPr>
          <p:nvPr/>
        </p:nvSpPr>
        <p:spPr bwMode="auto">
          <a:xfrm>
            <a:off x="14098588" y="806450"/>
            <a:ext cx="1141412" cy="1249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0620" y="0"/>
              </a:cxn>
              <a:cxn ang="0">
                <a:pos x="1140620" y="1249683"/>
              </a:cxn>
              <a:cxn ang="0">
                <a:pos x="0" y="1249683"/>
              </a:cxn>
              <a:cxn ang="0">
                <a:pos x="0" y="0"/>
              </a:cxn>
            </a:cxnLst>
            <a:rect l="0" t="0" r="r" b="b"/>
            <a:pathLst>
              <a:path w="1140620" h="1249683">
                <a:moveTo>
                  <a:pt x="0" y="0"/>
                </a:moveTo>
                <a:lnTo>
                  <a:pt x="1140620" y="0"/>
                </a:lnTo>
                <a:lnTo>
                  <a:pt x="1140620" y="1249683"/>
                </a:lnTo>
                <a:lnTo>
                  <a:pt x="0" y="12496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14775" y="2328863"/>
            <a:ext cx="105283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9000" b="1">
                <a:solidFill>
                  <a:schemeClr val="accent2"/>
                </a:solidFill>
              </a:rPr>
              <a:t>CẢM ƠN CÁC EM ĐÃ LẮNG NGHE, HẸN GẶP LẠI!</a:t>
            </a:r>
            <a:r>
              <a:rPr lang="en-US" sz="9000" b="1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32773" name="Freeform 7"/>
          <p:cNvSpPr>
            <a:spLocks/>
          </p:cNvSpPr>
          <p:nvPr/>
        </p:nvSpPr>
        <p:spPr bwMode="auto">
          <a:xfrm>
            <a:off x="12693650" y="1890713"/>
            <a:ext cx="496888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6389" y="0"/>
              </a:cxn>
              <a:cxn ang="0">
                <a:pos x="496389" y="543852"/>
              </a:cxn>
              <a:cxn ang="0">
                <a:pos x="0" y="543852"/>
              </a:cxn>
              <a:cxn ang="0">
                <a:pos x="0" y="0"/>
              </a:cxn>
            </a:cxnLst>
            <a:rect l="0" t="0" r="r" b="b"/>
            <a:pathLst>
              <a:path w="496388" h="543852">
                <a:moveTo>
                  <a:pt x="0" y="0"/>
                </a:moveTo>
                <a:lnTo>
                  <a:pt x="496389" y="0"/>
                </a:lnTo>
                <a:lnTo>
                  <a:pt x="496389" y="543852"/>
                </a:lnTo>
                <a:lnTo>
                  <a:pt x="0" y="5438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8"/>
          <p:cNvSpPr>
            <a:spLocks/>
          </p:cNvSpPr>
          <p:nvPr/>
        </p:nvSpPr>
        <p:spPr bwMode="auto">
          <a:xfrm>
            <a:off x="15240000" y="3009900"/>
            <a:ext cx="847725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8380" y="0"/>
              </a:cxn>
              <a:cxn ang="0">
                <a:pos x="848380" y="929500"/>
              </a:cxn>
              <a:cxn ang="0">
                <a:pos x="0" y="929500"/>
              </a:cxn>
              <a:cxn ang="0">
                <a:pos x="0" y="0"/>
              </a:cxn>
            </a:cxnLst>
            <a:rect l="0" t="0" r="r" b="b"/>
            <a:pathLst>
              <a:path w="848380" h="929500">
                <a:moveTo>
                  <a:pt x="0" y="0"/>
                </a:moveTo>
                <a:lnTo>
                  <a:pt x="848380" y="0"/>
                </a:lnTo>
                <a:lnTo>
                  <a:pt x="848380" y="929500"/>
                </a:lnTo>
                <a:lnTo>
                  <a:pt x="0" y="929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643188" y="1698625"/>
            <a:ext cx="4176712" cy="935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29892" y="0"/>
              </a:cxn>
              <a:cxn ang="0">
                <a:pos x="8029892" y="1051186"/>
              </a:cxn>
              <a:cxn ang="0">
                <a:pos x="0" y="1051186"/>
              </a:cxn>
              <a:cxn ang="0">
                <a:pos x="0" y="0"/>
              </a:cxn>
            </a:cxnLst>
            <a:rect l="0" t="0" r="r" b="b"/>
            <a:pathLst>
              <a:path w="8029892" h="1051186">
                <a:moveTo>
                  <a:pt x="0" y="0"/>
                </a:moveTo>
                <a:lnTo>
                  <a:pt x="8029892" y="0"/>
                </a:lnTo>
                <a:lnTo>
                  <a:pt x="8029892" y="1051186"/>
                </a:lnTo>
                <a:lnTo>
                  <a:pt x="0" y="105118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-2388406">
            <a:off x="13765213" y="1417638"/>
            <a:ext cx="1487487" cy="140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6941" y="0"/>
              </a:cxn>
              <a:cxn ang="0">
                <a:pos x="1486941" y="1408539"/>
              </a:cxn>
              <a:cxn ang="0">
                <a:pos x="0" y="1408539"/>
              </a:cxn>
              <a:cxn ang="0">
                <a:pos x="0" y="0"/>
              </a:cxn>
            </a:cxnLst>
            <a:rect l="0" t="0" r="r" b="b"/>
            <a:pathLst>
              <a:path w="1486941" h="1408539">
                <a:moveTo>
                  <a:pt x="0" y="0"/>
                </a:moveTo>
                <a:lnTo>
                  <a:pt x="1486941" y="0"/>
                </a:lnTo>
                <a:lnTo>
                  <a:pt x="1486941" y="1408539"/>
                </a:lnTo>
                <a:lnTo>
                  <a:pt x="0" y="140853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202925">
            <a:off x="15555913" y="2147888"/>
            <a:ext cx="912812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121" y="0"/>
              </a:cxn>
              <a:cxn ang="0">
                <a:pos x="912121" y="864027"/>
              </a:cxn>
              <a:cxn ang="0">
                <a:pos x="0" y="864027"/>
              </a:cxn>
              <a:cxn ang="0">
                <a:pos x="0" y="0"/>
              </a:cxn>
            </a:cxnLst>
            <a:rect l="0" t="0" r="r" b="b"/>
            <a:pathLst>
              <a:path w="912120" h="864027">
                <a:moveTo>
                  <a:pt x="0" y="0"/>
                </a:moveTo>
                <a:lnTo>
                  <a:pt x="912121" y="0"/>
                </a:lnTo>
                <a:lnTo>
                  <a:pt x="912121" y="864027"/>
                </a:lnTo>
                <a:lnTo>
                  <a:pt x="0" y="8640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rot="-2700000">
            <a:off x="14766925" y="3176588"/>
            <a:ext cx="642938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3084" y="0"/>
              </a:cxn>
              <a:cxn ang="0">
                <a:pos x="643084" y="609176"/>
              </a:cxn>
              <a:cxn ang="0">
                <a:pos x="0" y="609176"/>
              </a:cxn>
              <a:cxn ang="0">
                <a:pos x="0" y="0"/>
              </a:cxn>
            </a:cxnLst>
            <a:rect l="0" t="0" r="r" b="b"/>
            <a:pathLst>
              <a:path w="643084" h="609176">
                <a:moveTo>
                  <a:pt x="0" y="0"/>
                </a:moveTo>
                <a:lnTo>
                  <a:pt x="643084" y="0"/>
                </a:lnTo>
                <a:lnTo>
                  <a:pt x="643084" y="609176"/>
                </a:lnTo>
                <a:lnTo>
                  <a:pt x="0" y="6091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32338" y="280988"/>
            <a:ext cx="8361362" cy="1509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Lời sông núi</a:t>
            </a:r>
            <a:endParaRPr lang="en-US" sz="7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06575"/>
            <a:ext cx="18027650" cy="8540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lang="en-US" sz="8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THẢO LUẬN VỀ MỘT VẤN ĐỀ TRONG ĐỜI SỐNG PHÙ HỢP VỚI LỨA TUỔI</a:t>
            </a:r>
            <a:endParaRPr lang="en-US" sz="9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0" y="952500"/>
            <a:ext cx="9601200" cy="1730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292225" y="3351213"/>
            <a:ext cx="8445500" cy="2752725"/>
            <a:chOff x="1971040" y="3162300"/>
            <a:chExt cx="8445500" cy="2752726"/>
          </a:xfrm>
        </p:grpSpPr>
        <p:pic>
          <p:nvPicPr>
            <p:cNvPr id="16396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1040" y="31623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TextBox 14"/>
            <p:cNvSpPr txBox="1">
              <a:spLocks noChangeArrowheads="1"/>
            </p:cNvSpPr>
            <p:nvPr/>
          </p:nvSpPr>
          <p:spPr bwMode="auto">
            <a:xfrm>
              <a:off x="2814320" y="3643787"/>
              <a:ext cx="1371600" cy="15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0" b="1"/>
                <a:t>01</a:t>
              </a:r>
            </a:p>
          </p:txBody>
        </p:sp>
        <p:sp>
          <p:nvSpPr>
            <p:cNvPr id="16398" name="TextBox 17"/>
            <p:cNvSpPr txBox="1">
              <a:spLocks noChangeArrowheads="1"/>
            </p:cNvSpPr>
            <p:nvPr/>
          </p:nvSpPr>
          <p:spPr bwMode="auto">
            <a:xfrm>
              <a:off x="4262120" y="3791558"/>
              <a:ext cx="6154420" cy="136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500"/>
                <a:t>Chuẩn bị thảo luận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292225" y="6197600"/>
            <a:ext cx="9029700" cy="2752725"/>
            <a:chOff x="1971040" y="6819900"/>
            <a:chExt cx="9029700" cy="2752726"/>
          </a:xfrm>
        </p:grpSpPr>
        <p:pic>
          <p:nvPicPr>
            <p:cNvPr id="16393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71040" y="68199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Box 16"/>
            <p:cNvSpPr txBox="1">
              <a:spLocks noChangeArrowheads="1"/>
            </p:cNvSpPr>
            <p:nvPr/>
          </p:nvSpPr>
          <p:spPr bwMode="auto">
            <a:xfrm>
              <a:off x="2814320" y="7277100"/>
              <a:ext cx="1371600" cy="15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0" b="1"/>
                <a:t>03</a:t>
              </a:r>
            </a:p>
          </p:txBody>
        </p:sp>
        <p:sp>
          <p:nvSpPr>
            <p:cNvPr id="16395" name="TextBox 18"/>
            <p:cNvSpPr txBox="1">
              <a:spLocks noChangeArrowheads="1"/>
            </p:cNvSpPr>
            <p:nvPr/>
          </p:nvSpPr>
          <p:spPr bwMode="auto">
            <a:xfrm>
              <a:off x="4272280" y="7634387"/>
              <a:ext cx="6728460" cy="136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500"/>
                <a:t>Đánh giá thảo luận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737725" y="4656138"/>
            <a:ext cx="7854950" cy="2752725"/>
            <a:chOff x="10287000" y="3162300"/>
            <a:chExt cx="7853680" cy="2752726"/>
          </a:xfrm>
        </p:grpSpPr>
        <p:pic>
          <p:nvPicPr>
            <p:cNvPr id="16390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87000" y="31623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Box 15"/>
            <p:cNvSpPr txBox="1">
              <a:spLocks noChangeArrowheads="1"/>
            </p:cNvSpPr>
            <p:nvPr/>
          </p:nvSpPr>
          <p:spPr bwMode="auto">
            <a:xfrm>
              <a:off x="11125200" y="3643788"/>
              <a:ext cx="1371600" cy="15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7000" b="1"/>
                <a:t>02</a:t>
              </a:r>
            </a:p>
          </p:txBody>
        </p:sp>
        <p:sp>
          <p:nvSpPr>
            <p:cNvPr id="16392" name="TextBox 19"/>
            <p:cNvSpPr txBox="1">
              <a:spLocks noChangeArrowheads="1"/>
            </p:cNvSpPr>
            <p:nvPr/>
          </p:nvSpPr>
          <p:spPr bwMode="auto">
            <a:xfrm>
              <a:off x="12496800" y="3791558"/>
              <a:ext cx="5643880" cy="1205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5500"/>
                <a:t>Thảo luận vấn đề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>
            <a:spLocks/>
          </p:cNvSpPr>
          <p:nvPr/>
        </p:nvSpPr>
        <p:spPr bwMode="auto">
          <a:xfrm rot="-1485190">
            <a:off x="7962900" y="4741863"/>
            <a:ext cx="11811000" cy="459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32235" y="0"/>
              </a:cxn>
              <a:cxn ang="0">
                <a:pos x="14132235" y="6449438"/>
              </a:cxn>
              <a:cxn ang="0">
                <a:pos x="0" y="6449438"/>
              </a:cxn>
              <a:cxn ang="0">
                <a:pos x="0" y="0"/>
              </a:cxn>
            </a:cxnLst>
            <a:rect l="0" t="0" r="r" b="b"/>
            <a:pathLst>
              <a:path w="14132235" h="6449438">
                <a:moveTo>
                  <a:pt x="0" y="0"/>
                </a:moveTo>
                <a:lnTo>
                  <a:pt x="14132235" y="0"/>
                </a:lnTo>
                <a:lnTo>
                  <a:pt x="14132235" y="6449438"/>
                </a:lnTo>
                <a:lnTo>
                  <a:pt x="0" y="644943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14725" y="2171700"/>
            <a:ext cx="11658600" cy="4414838"/>
            <a:chOff x="3418840" y="2400300"/>
            <a:chExt cx="11658600" cy="4415085"/>
          </a:xfrm>
        </p:grpSpPr>
        <p:pic>
          <p:nvPicPr>
            <p:cNvPr id="17415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96200" y="2400300"/>
              <a:ext cx="2590800" cy="2752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TextBox 18"/>
            <p:cNvSpPr txBox="1">
              <a:spLocks noChangeArrowheads="1"/>
            </p:cNvSpPr>
            <p:nvPr/>
          </p:nvSpPr>
          <p:spPr bwMode="auto">
            <a:xfrm>
              <a:off x="8562340" y="2709620"/>
              <a:ext cx="1371600" cy="1710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01</a:t>
              </a:r>
            </a:p>
          </p:txBody>
        </p:sp>
        <p:sp>
          <p:nvSpPr>
            <p:cNvPr id="17417" name="TextBox 19"/>
            <p:cNvSpPr txBox="1">
              <a:spLocks noChangeArrowheads="1"/>
            </p:cNvSpPr>
            <p:nvPr/>
          </p:nvSpPr>
          <p:spPr bwMode="auto">
            <a:xfrm>
              <a:off x="3418840" y="4876393"/>
              <a:ext cx="116586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000" b="1">
                  <a:solidFill>
                    <a:schemeClr val="accent2"/>
                  </a:solidFill>
                </a:rPr>
                <a:t>CHUẨN BỊ THẢO LUẬN</a:t>
              </a:r>
            </a:p>
          </p:txBody>
        </p:sp>
      </p:grpSp>
      <p:sp>
        <p:nvSpPr>
          <p:cNvPr id="21" name="Freeform 4"/>
          <p:cNvSpPr>
            <a:spLocks/>
          </p:cNvSpPr>
          <p:nvPr/>
        </p:nvSpPr>
        <p:spPr bwMode="auto">
          <a:xfrm rot="-1614001">
            <a:off x="3670300" y="839788"/>
            <a:ext cx="1141413" cy="1249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0620" y="0"/>
              </a:cxn>
              <a:cxn ang="0">
                <a:pos x="1140620" y="1249683"/>
              </a:cxn>
              <a:cxn ang="0">
                <a:pos x="0" y="1249683"/>
              </a:cxn>
              <a:cxn ang="0">
                <a:pos x="0" y="0"/>
              </a:cxn>
            </a:cxnLst>
            <a:rect l="0" t="0" r="r" b="b"/>
            <a:pathLst>
              <a:path w="1140620" h="1249683">
                <a:moveTo>
                  <a:pt x="0" y="0"/>
                </a:moveTo>
                <a:lnTo>
                  <a:pt x="1140620" y="0"/>
                </a:lnTo>
                <a:lnTo>
                  <a:pt x="1140620" y="1249683"/>
                </a:lnTo>
                <a:lnTo>
                  <a:pt x="0" y="124968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rot="-1614001">
            <a:off x="4297363" y="2709863"/>
            <a:ext cx="496887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6389" y="0"/>
              </a:cxn>
              <a:cxn ang="0">
                <a:pos x="496389" y="543852"/>
              </a:cxn>
              <a:cxn ang="0">
                <a:pos x="0" y="543852"/>
              </a:cxn>
              <a:cxn ang="0">
                <a:pos x="0" y="0"/>
              </a:cxn>
            </a:cxnLst>
            <a:rect l="0" t="0" r="r" b="b"/>
            <a:pathLst>
              <a:path w="496388" h="543852">
                <a:moveTo>
                  <a:pt x="0" y="0"/>
                </a:moveTo>
                <a:lnTo>
                  <a:pt x="496389" y="0"/>
                </a:lnTo>
                <a:lnTo>
                  <a:pt x="496389" y="543852"/>
                </a:lnTo>
                <a:lnTo>
                  <a:pt x="0" y="54385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 rot="-1614001">
            <a:off x="6053138" y="1208088"/>
            <a:ext cx="849312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8380" y="0"/>
              </a:cxn>
              <a:cxn ang="0">
                <a:pos x="848380" y="929500"/>
              </a:cxn>
              <a:cxn ang="0">
                <a:pos x="0" y="929500"/>
              </a:cxn>
              <a:cxn ang="0">
                <a:pos x="0" y="0"/>
              </a:cxn>
            </a:cxnLst>
            <a:rect l="0" t="0" r="r" b="b"/>
            <a:pathLst>
              <a:path w="848380" h="929500">
                <a:moveTo>
                  <a:pt x="0" y="0"/>
                </a:moveTo>
                <a:lnTo>
                  <a:pt x="848380" y="0"/>
                </a:lnTo>
                <a:lnTo>
                  <a:pt x="848380" y="929500"/>
                </a:lnTo>
                <a:lnTo>
                  <a:pt x="0" y="9295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459538" y="1698625"/>
            <a:ext cx="5638800" cy="1731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Yêu cầu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0" y="3452813"/>
            <a:ext cx="5143500" cy="71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3249613" y="4305300"/>
            <a:ext cx="12058650" cy="3352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yêu cầu về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ý kiến về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vấn đề trong đời sống phù hợp với lứa tuổi (ý thức trách nhiệm với cộng đồng của học sinh)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66900"/>
            <a:ext cx="40655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0" y="444500"/>
            <a:ext cx="7315200" cy="1693863"/>
          </a:xfrm>
          <a:prstGeom prst="roundRect">
            <a:avLst/>
          </a:prstGeom>
          <a:solidFill>
            <a:schemeClr val="bg1"/>
          </a:solidFill>
          <a:ln>
            <a:solidFill>
              <a:srgbClr val="C12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Yêu cầu</a:t>
            </a:r>
            <a:endParaRPr lang="en-US" sz="6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3600" y="2476500"/>
            <a:ext cx="14801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C00000"/>
                </a:solidFill>
              </a:rPr>
              <a:t>Em sẽ thảo luận về một vấn đề trong đời sống phù hợp với lứa tuổi (ý thức trách nhiệm với cộng đồng của học sinh)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0150" y="5829300"/>
            <a:ext cx="5886450" cy="297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Nêu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được vấn đề cần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và hiểu về vấn đề cần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13800" y="6178550"/>
            <a:ext cx="7924800" cy="3352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Ý </a:t>
            </a:r>
            <a:r>
              <a:rPr lang="vi-VN" sz="4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thức trách nhiệm cá nhân đối với cộng đồng, từ đó có phương hướng để hành động đúng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53469" flipV="1">
            <a:off x="12053094" y="5047456"/>
            <a:ext cx="20193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3911600"/>
            <a:ext cx="12684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0" y="190500"/>
            <a:ext cx="9185275" cy="4038600"/>
            <a:chOff x="4710289" y="2137026"/>
            <a:chExt cx="9185769" cy="4538059"/>
          </a:xfrm>
        </p:grpSpPr>
        <p:pic>
          <p:nvPicPr>
            <p:cNvPr id="20486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0289" y="2137026"/>
              <a:ext cx="9185769" cy="453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6005759" y="3209107"/>
              <a:ext cx="6064576" cy="202107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đề tài </a:t>
              </a:r>
              <a:endParaRPr lang="en-US" sz="6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685800" y="6413500"/>
            <a:ext cx="17321213" cy="11001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có trách nhiệm như thế nào với vấn đề trật tự an toàn giao thông?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556125"/>
            <a:ext cx="15621000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có cần quan tâm đến những vấn đề lớn lao của đất nước?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763" y="8228013"/>
            <a:ext cx="15621000" cy="1003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cần làm gì để góp phần giữ gìn tiếng nói của dân tộc?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4"/>
          <p:cNvSpPr>
            <a:spLocks/>
          </p:cNvSpPr>
          <p:nvPr/>
        </p:nvSpPr>
        <p:spPr bwMode="auto">
          <a:xfrm>
            <a:off x="-1201738" y="6783388"/>
            <a:ext cx="5240338" cy="5138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41299" y="0"/>
              </a:cxn>
              <a:cxn ang="0">
                <a:pos x="5241299" y="5138036"/>
              </a:cxn>
              <a:cxn ang="0">
                <a:pos x="0" y="5138036"/>
              </a:cxn>
              <a:cxn ang="0">
                <a:pos x="0" y="0"/>
              </a:cxn>
            </a:cxnLst>
            <a:rect l="0" t="0" r="r" b="b"/>
            <a:pathLst>
              <a:path w="5241299" h="5138036">
                <a:moveTo>
                  <a:pt x="0" y="0"/>
                </a:moveTo>
                <a:lnTo>
                  <a:pt x="5241299" y="0"/>
                </a:lnTo>
                <a:lnTo>
                  <a:pt x="5241299" y="5138036"/>
                </a:lnTo>
                <a:lnTo>
                  <a:pt x="0" y="51380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 rot="-4932320">
            <a:off x="13877132" y="5766594"/>
            <a:ext cx="3213100" cy="5589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2621" y="0"/>
              </a:cxn>
              <a:cxn ang="0">
                <a:pos x="3212621" y="5589374"/>
              </a:cxn>
              <a:cxn ang="0">
                <a:pos x="0" y="5589374"/>
              </a:cxn>
              <a:cxn ang="0">
                <a:pos x="0" y="0"/>
              </a:cxn>
            </a:cxnLst>
            <a:rect l="0" t="0" r="r" b="b"/>
            <a:pathLst>
              <a:path w="3212621" h="5589373">
                <a:moveTo>
                  <a:pt x="0" y="0"/>
                </a:moveTo>
                <a:lnTo>
                  <a:pt x="3212621" y="0"/>
                </a:lnTo>
                <a:lnTo>
                  <a:pt x="3212621" y="5589374"/>
                </a:lnTo>
                <a:lnTo>
                  <a:pt x="0" y="558937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67250" y="1104900"/>
            <a:ext cx="8877300" cy="1693863"/>
          </a:xfrm>
          <a:prstGeom prst="roundRect">
            <a:avLst/>
          </a:prstGeom>
          <a:solidFill>
            <a:schemeClr val="bg1"/>
          </a:solidFill>
          <a:ln>
            <a:solidFill>
              <a:srgbClr val="C12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Chuẩn bị thảo luận</a:t>
            </a:r>
            <a:endParaRPr lang="en-US" sz="6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0" y="3162300"/>
            <a:ext cx="9448800" cy="401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về một vấn đề trong đời sống phù hợp với lứa tuổi (ý thức trách nhiệm với cộng đồng của học sinh)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10400" y="1028700"/>
            <a:ext cx="489585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thảo luận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39838" y="3733800"/>
            <a:ext cx="2617787" cy="56769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trước vấn đề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86250" y="3733800"/>
            <a:ext cx="3021013" cy="56769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tài liệu có liên quan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35888" y="3725863"/>
            <a:ext cx="2738437" cy="56848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quan điểm của bản thân về vấn đề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901363" y="3733800"/>
            <a:ext cx="2562225" cy="56038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ý kiến để phát biểu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892213" y="3725863"/>
            <a:ext cx="3367087" cy="56769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một số dữ liệu, dẫn chứng sử dụng trong lập luận 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>
            <a:stCxn id="2" idx="2"/>
            <a:endCxn id="30" idx="0"/>
          </p:cNvCxnSpPr>
          <p:nvPr/>
        </p:nvCxnSpPr>
        <p:spPr>
          <a:xfrm flipH="1">
            <a:off x="2547938" y="2400300"/>
            <a:ext cx="6910387" cy="1333500"/>
          </a:xfrm>
          <a:prstGeom prst="straightConnector1">
            <a:avLst/>
          </a:prstGeom>
          <a:ln w="28575">
            <a:solidFill>
              <a:srgbClr val="C121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" idx="2"/>
            <a:endCxn id="31" idx="0"/>
          </p:cNvCxnSpPr>
          <p:nvPr/>
        </p:nvCxnSpPr>
        <p:spPr>
          <a:xfrm flipH="1">
            <a:off x="5795963" y="2400300"/>
            <a:ext cx="3662362" cy="1333500"/>
          </a:xfrm>
          <a:prstGeom prst="straightConnector1">
            <a:avLst/>
          </a:prstGeom>
          <a:ln w="28575">
            <a:solidFill>
              <a:srgbClr val="C121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" idx="2"/>
            <a:endCxn id="32" idx="0"/>
          </p:cNvCxnSpPr>
          <p:nvPr/>
        </p:nvCxnSpPr>
        <p:spPr>
          <a:xfrm flipH="1">
            <a:off x="9104313" y="2400300"/>
            <a:ext cx="354012" cy="1325563"/>
          </a:xfrm>
          <a:prstGeom prst="straightConnector1">
            <a:avLst/>
          </a:prstGeom>
          <a:ln w="28575">
            <a:solidFill>
              <a:srgbClr val="C121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" idx="2"/>
            <a:endCxn id="33" idx="0"/>
          </p:cNvCxnSpPr>
          <p:nvPr/>
        </p:nvCxnSpPr>
        <p:spPr>
          <a:xfrm>
            <a:off x="9458325" y="2400300"/>
            <a:ext cx="2724150" cy="1333500"/>
          </a:xfrm>
          <a:prstGeom prst="straightConnector1">
            <a:avLst/>
          </a:prstGeom>
          <a:ln w="28575">
            <a:solidFill>
              <a:srgbClr val="C121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" idx="2"/>
            <a:endCxn id="34" idx="0"/>
          </p:cNvCxnSpPr>
          <p:nvPr/>
        </p:nvCxnSpPr>
        <p:spPr>
          <a:xfrm>
            <a:off x="9458325" y="2400300"/>
            <a:ext cx="6116638" cy="1325563"/>
          </a:xfrm>
          <a:prstGeom prst="straightConnector1">
            <a:avLst/>
          </a:prstGeom>
          <a:ln w="28575">
            <a:solidFill>
              <a:srgbClr val="C121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8"/>
          <p:cNvSpPr>
            <a:spLocks/>
          </p:cNvSpPr>
          <p:nvPr/>
        </p:nvSpPr>
        <p:spPr bwMode="auto">
          <a:xfrm rot="-2388406">
            <a:off x="13606463" y="679450"/>
            <a:ext cx="1485900" cy="140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6941" y="0"/>
              </a:cxn>
              <a:cxn ang="0">
                <a:pos x="1486941" y="1408539"/>
              </a:cxn>
              <a:cxn ang="0">
                <a:pos x="0" y="1408539"/>
              </a:cxn>
              <a:cxn ang="0">
                <a:pos x="0" y="0"/>
              </a:cxn>
            </a:cxnLst>
            <a:rect l="0" t="0" r="r" b="b"/>
            <a:pathLst>
              <a:path w="1486941" h="1408539">
                <a:moveTo>
                  <a:pt x="0" y="0"/>
                </a:moveTo>
                <a:lnTo>
                  <a:pt x="1486941" y="0"/>
                </a:lnTo>
                <a:lnTo>
                  <a:pt x="1486941" y="1408539"/>
                </a:lnTo>
                <a:lnTo>
                  <a:pt x="0" y="140853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 rot="202925">
            <a:off x="15395575" y="1409700"/>
            <a:ext cx="912813" cy="86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121" y="0"/>
              </a:cxn>
              <a:cxn ang="0">
                <a:pos x="912121" y="864027"/>
              </a:cxn>
              <a:cxn ang="0">
                <a:pos x="0" y="864027"/>
              </a:cxn>
              <a:cxn ang="0">
                <a:pos x="0" y="0"/>
              </a:cxn>
            </a:cxnLst>
            <a:rect l="0" t="0" r="r" b="b"/>
            <a:pathLst>
              <a:path w="912120" h="864027">
                <a:moveTo>
                  <a:pt x="0" y="0"/>
                </a:moveTo>
                <a:lnTo>
                  <a:pt x="912121" y="0"/>
                </a:lnTo>
                <a:lnTo>
                  <a:pt x="912121" y="864027"/>
                </a:lnTo>
                <a:lnTo>
                  <a:pt x="0" y="86402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-2700000">
            <a:off x="14606588" y="2438400"/>
            <a:ext cx="642937" cy="608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3084" y="0"/>
              </a:cxn>
              <a:cxn ang="0">
                <a:pos x="643084" y="609176"/>
              </a:cxn>
              <a:cxn ang="0">
                <a:pos x="0" y="609176"/>
              </a:cxn>
              <a:cxn ang="0">
                <a:pos x="0" y="0"/>
              </a:cxn>
            </a:cxnLst>
            <a:rect l="0" t="0" r="r" b="b"/>
            <a:pathLst>
              <a:path w="643084" h="609176">
                <a:moveTo>
                  <a:pt x="0" y="0"/>
                </a:moveTo>
                <a:lnTo>
                  <a:pt x="643084" y="0"/>
                </a:lnTo>
                <a:lnTo>
                  <a:pt x="643084" y="609176"/>
                </a:lnTo>
                <a:lnTo>
                  <a:pt x="0" y="6091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735</Words>
  <Application>Microsoft Office PowerPoint</Application>
  <PresentationFormat>Custom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Red, White and Dark Grey Doodle Granny's Recipe Book Educational Presentation</dc:title>
  <cp:lastModifiedBy>Windows User</cp:lastModifiedBy>
  <cp:revision>29</cp:revision>
  <dcterms:created xsi:type="dcterms:W3CDTF">2006-08-16T00:00:00Z</dcterms:created>
  <dcterms:modified xsi:type="dcterms:W3CDTF">2023-10-15T05:53:36Z</dcterms:modified>
</cp:coreProperties>
</file>