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7" r:id="rId3"/>
    <p:sldId id="256" r:id="rId4"/>
    <p:sldId id="261" r:id="rId5"/>
    <p:sldId id="262" r:id="rId6"/>
    <p:sldId id="278" r:id="rId7"/>
    <p:sldId id="269" r:id="rId8"/>
    <p:sldId id="285" r:id="rId9"/>
    <p:sldId id="284" r:id="rId10"/>
    <p:sldId id="281" r:id="rId11"/>
    <p:sldId id="287" r:id="rId12"/>
    <p:sldId id="272" r:id="rId13"/>
    <p:sldId id="270" r:id="rId14"/>
    <p:sldId id="264" r:id="rId15"/>
    <p:sldId id="282" r:id="rId16"/>
    <p:sldId id="286" r:id="rId17"/>
    <p:sldId id="271" r:id="rId18"/>
    <p:sldId id="265" r:id="rId19"/>
    <p:sldId id="288" r:id="rId20"/>
    <p:sldId id="276" r:id="rId21"/>
    <p:sldId id="277" r:id="rId22"/>
    <p:sldId id="283" r:id="rId23"/>
    <p:sldId id="275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" panose="020B0604020202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038"/>
    <a:srgbClr val="E6F5D3"/>
    <a:srgbClr val="9FBA4E"/>
    <a:srgbClr val="CDE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9" Type="http://schemas.openxmlformats.org/officeDocument/2006/relationships/image" Target="../media/image7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9" Type="http://schemas.openxmlformats.org/officeDocument/2006/relationships/image" Target="../media/image7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27" Type="http://schemas.openxmlformats.org/officeDocument/2006/relationships/image" Target="../media/image1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9" Type="http://schemas.openxmlformats.org/officeDocument/2006/relationships/image" Target="../media/image7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9" Type="http://schemas.openxmlformats.org/officeDocument/2006/relationships/image" Target="../media/image7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-149647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6" name="TextBox 75"/>
          <p:cNvSpPr txBox="1"/>
          <p:nvPr/>
        </p:nvSpPr>
        <p:spPr>
          <a:xfrm>
            <a:off x="2262491" y="1717932"/>
            <a:ext cx="14055436" cy="611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CẢ LỚP! </a:t>
            </a:r>
          </a:p>
          <a:p>
            <a:pPr algn="ctr">
              <a:lnSpc>
                <a:spcPct val="150000"/>
              </a:lnSpc>
            </a:pPr>
            <a:r>
              <a:rPr lang="en-US" sz="9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TỚI BUỔI HỌC NÀY!</a:t>
            </a:r>
            <a:endParaRPr lang="en-US" sz="9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23259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Rounded Rectangle 41"/>
          <p:cNvSpPr/>
          <p:nvPr/>
        </p:nvSpPr>
        <p:spPr>
          <a:xfrm>
            <a:off x="198190" y="936021"/>
            <a:ext cx="2599481" cy="12632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60655" y="939453"/>
            <a:ext cx="2599481" cy="12632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bài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4794504" y="936021"/>
            <a:ext cx="2599481" cy="12632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</a:t>
            </a:r>
            <a:endParaRPr lang="vi-VN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>
            <a:stCxn id="42" idx="3"/>
            <a:endCxn id="43" idx="1"/>
          </p:cNvCxnSpPr>
          <p:nvPr/>
        </p:nvCxnSpPr>
        <p:spPr>
          <a:xfrm>
            <a:off x="2797671" y="1567642"/>
            <a:ext cx="5262984" cy="3432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44" idx="1"/>
          </p:cNvCxnSpPr>
          <p:nvPr/>
        </p:nvCxnSpPr>
        <p:spPr>
          <a:xfrm flipV="1">
            <a:off x="10660136" y="1567642"/>
            <a:ext cx="4134368" cy="3432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03722" y="2979049"/>
            <a:ext cx="2535743" cy="72030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được sự cần thiết của hiểu biết về lịch sử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169827" y="2976842"/>
            <a:ext cx="4287794" cy="7203051"/>
          </a:xfrm>
          <a:prstGeom prst="roundRect">
            <a:avLst>
              <a:gd name="adj" fmla="val 9985"/>
            </a:avLst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biết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đem lại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lòng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nước, tự hào dân tộc, đồng thời 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ra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 nghiệm quý báu để giải quyết các vấn đề của cuộc sống hiện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vi-VN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876893" y="2989754"/>
            <a:ext cx="3111034" cy="7191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lịch sử cho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truyền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đấu tranh dựng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nước vẻ vang của tổ tiên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16427" y="3006743"/>
            <a:ext cx="3604464" cy="7191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nay có một bộ phận 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học môn lịch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biết 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sử,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hệ quả tiêu cực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4379697" y="2976842"/>
            <a:ext cx="3748042" cy="72030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sự cần thiết của việc hiểu biết về lịch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sử,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khơi gợi thái độ cần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người và nêu cách thức hành động</a:t>
            </a:r>
          </a:p>
        </p:txBody>
      </p:sp>
      <p:cxnSp>
        <p:nvCxnSpPr>
          <p:cNvPr id="63" name="Straight Arrow Connector 62"/>
          <p:cNvCxnSpPr>
            <a:stCxn id="42" idx="2"/>
            <a:endCxn id="52" idx="0"/>
          </p:cNvCxnSpPr>
          <p:nvPr/>
        </p:nvCxnSpPr>
        <p:spPr>
          <a:xfrm flipH="1">
            <a:off x="1471594" y="2199262"/>
            <a:ext cx="26337" cy="779787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3" idx="2"/>
            <a:endCxn id="56" idx="0"/>
          </p:cNvCxnSpPr>
          <p:nvPr/>
        </p:nvCxnSpPr>
        <p:spPr>
          <a:xfrm flipH="1">
            <a:off x="4432410" y="2202694"/>
            <a:ext cx="4927986" cy="787060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3" idx="2"/>
            <a:endCxn id="55" idx="0"/>
          </p:cNvCxnSpPr>
          <p:nvPr/>
        </p:nvCxnSpPr>
        <p:spPr>
          <a:xfrm flipH="1">
            <a:off x="8313724" y="2202694"/>
            <a:ext cx="1046672" cy="774148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3" idx="2"/>
            <a:endCxn id="57" idx="0"/>
          </p:cNvCxnSpPr>
          <p:nvPr/>
        </p:nvCxnSpPr>
        <p:spPr>
          <a:xfrm>
            <a:off x="9360396" y="2202694"/>
            <a:ext cx="3058263" cy="804049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4" idx="2"/>
            <a:endCxn id="58" idx="0"/>
          </p:cNvCxnSpPr>
          <p:nvPr/>
        </p:nvCxnSpPr>
        <p:spPr>
          <a:xfrm>
            <a:off x="16094245" y="2199262"/>
            <a:ext cx="159473" cy="777580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40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2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>
          <a:xfrm>
            <a:off x="228600" y="190500"/>
            <a:ext cx="17641413" cy="9863741"/>
            <a:chOff x="0" y="0"/>
            <a:chExt cx="23521884" cy="13151655"/>
          </a:xfrm>
        </p:grpSpPr>
        <p:sp>
          <p:nvSpPr>
            <p:cNvPr id="59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2"/>
          <p:cNvGrpSpPr/>
          <p:nvPr/>
        </p:nvGrpSpPr>
        <p:grpSpPr>
          <a:xfrm>
            <a:off x="8076875" y="2015150"/>
            <a:ext cx="2435360" cy="2185187"/>
            <a:chOff x="1230046" y="3392857"/>
            <a:chExt cx="2435360" cy="2185187"/>
          </a:xfrm>
        </p:grpSpPr>
        <p:sp>
          <p:nvSpPr>
            <p:cNvPr id="42" name="Freeform 49"/>
            <p:cNvSpPr/>
            <p:nvPr/>
          </p:nvSpPr>
          <p:spPr>
            <a:xfrm>
              <a:off x="1230046" y="3392857"/>
              <a:ext cx="2435360" cy="2185187"/>
            </a:xfrm>
            <a:custGeom>
              <a:avLst/>
              <a:gdLst/>
              <a:ahLst/>
              <a:cxnLst/>
              <a:rect l="l" t="t" r="r" b="b"/>
              <a:pathLst>
                <a:path w="3240925" h="3240925">
                  <a:moveTo>
                    <a:pt x="0" y="0"/>
                  </a:moveTo>
                  <a:lnTo>
                    <a:pt x="3240925" y="0"/>
                  </a:lnTo>
                  <a:lnTo>
                    <a:pt x="3240925" y="3240925"/>
                  </a:lnTo>
                  <a:lnTo>
                    <a:pt x="0" y="3240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" name="TextBox 1"/>
            <p:cNvSpPr txBox="1"/>
            <p:nvPr/>
          </p:nvSpPr>
          <p:spPr>
            <a:xfrm>
              <a:off x="1749706" y="3412276"/>
              <a:ext cx="1326004" cy="171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0" b="1" dirty="0" smtClean="0">
                  <a:solidFill>
                    <a:srgbClr val="9FBA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8000" b="1" dirty="0">
                <a:solidFill>
                  <a:srgbClr val="9FBA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86224" y="4308039"/>
            <a:ext cx="99857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799038"/>
                </a:solidFill>
                <a:cs typeface="Arial" panose="020B0604020202020204" pitchFamily="34" charset="0"/>
              </a:rPr>
              <a:t>THỰC HÀNH VIẾT THEO CÁC BƯỚC</a:t>
            </a:r>
          </a:p>
        </p:txBody>
      </p:sp>
    </p:spTree>
    <p:extLst>
      <p:ext uri="{BB962C8B-B14F-4D97-AF65-F5344CB8AC3E}">
        <p14:creationId xmlns:p14="http://schemas.microsoft.com/office/powerpoint/2010/main" val="392214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9319" y="405941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Rounded Rectangle 43"/>
          <p:cNvSpPr/>
          <p:nvPr/>
        </p:nvSpPr>
        <p:spPr>
          <a:xfrm>
            <a:off x="2906393" y="774827"/>
            <a:ext cx="12250402" cy="1480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lựa chọn một trong các đề tài sau: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0" y="251547"/>
            <a:ext cx="3256415" cy="3336082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483787" y="2614362"/>
            <a:ext cx="13311875" cy="1356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Học sinh với vấn đề xây dựng trường học thân thiện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19185" y="4358426"/>
            <a:ext cx="13258800" cy="1397760"/>
          </a:xfrm>
          <a:prstGeom prst="roundRect">
            <a:avLst/>
          </a:prstGeom>
          <a:solidFill>
            <a:srgbClr val="799038"/>
          </a:solidFill>
          <a:ln w="38100"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Học sinh với việc giữ gìn sự trong sáng của tiếng Việt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483787" y="6144678"/>
            <a:ext cx="13349621" cy="21110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Giữ gìn và phát huy giá trị văn hóa của dân tộc thông qua việc tổ chức một lễ hội ở quê em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483787" y="8567471"/>
            <a:ext cx="13349621" cy="1268932"/>
          </a:xfrm>
          <a:prstGeom prst="roundRect">
            <a:avLst/>
          </a:prstGeom>
          <a:solidFill>
            <a:srgbClr val="799038"/>
          </a:solidFill>
          <a:ln w="38100"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Trách nhiệm của con người đối với nơi mình sinh sống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7706" y="7717515"/>
            <a:ext cx="2267909" cy="23166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3" name="TextBox 42"/>
          <p:cNvSpPr txBox="1"/>
          <p:nvPr/>
        </p:nvSpPr>
        <p:spPr>
          <a:xfrm>
            <a:off x="6462427" y="1100204"/>
            <a:ext cx="5443794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Chuẩn bị viết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48066" y="2908931"/>
            <a:ext cx="6375398" cy="2590800"/>
          </a:xfrm>
          <a:prstGeom prst="roundRect">
            <a:avLst/>
          </a:prstGeom>
          <a:solidFill>
            <a:schemeClr val="bg1"/>
          </a:solidFill>
          <a:ln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 </a:t>
            </a:r>
            <a:r>
              <a:rPr lang="en-US" sz="4000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nghĩ, tìm </a:t>
            </a:r>
            <a:r>
              <a:rPr lang="en-US" sz="4000" dirty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các khía cạnh của đề tài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603065" y="2898289"/>
            <a:ext cx="6375398" cy="2590800"/>
          </a:xfrm>
          <a:prstGeom prst="roundRect">
            <a:avLst/>
          </a:prstGeom>
          <a:solidFill>
            <a:schemeClr val="bg1"/>
          </a:solidFill>
          <a:ln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</a:t>
            </a:r>
            <a:r>
              <a:rPr lang="en-US" sz="4000" dirty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các câu hỏi xoay quanh đề tài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813600" y="6555548"/>
            <a:ext cx="6375398" cy="2590800"/>
          </a:xfrm>
          <a:prstGeom prst="roundRect">
            <a:avLst/>
          </a:prstGeom>
          <a:solidFill>
            <a:schemeClr val="bg1"/>
          </a:solidFill>
          <a:ln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nhanh ra giấy những gì tìm hiểu được</a:t>
            </a:r>
            <a:endParaRPr lang="en-US" sz="4000" dirty="0">
              <a:solidFill>
                <a:srgbClr val="799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52715" y="1256477"/>
            <a:ext cx="2823552" cy="3182388"/>
          </a:xfrm>
          <a:prstGeom prst="rect">
            <a:avLst/>
          </a:prstGeom>
        </p:spPr>
      </p:pic>
      <p:cxnSp>
        <p:nvCxnSpPr>
          <p:cNvPr id="49" name="Straight Arrow Connector 48"/>
          <p:cNvCxnSpPr>
            <a:stCxn id="44" idx="2"/>
            <a:endCxn id="46" idx="0"/>
          </p:cNvCxnSpPr>
          <p:nvPr/>
        </p:nvCxnSpPr>
        <p:spPr>
          <a:xfrm>
            <a:off x="5735765" y="5499731"/>
            <a:ext cx="3265534" cy="1055817"/>
          </a:xfrm>
          <a:prstGeom prst="straightConnector1">
            <a:avLst/>
          </a:prstGeom>
          <a:ln w="5715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2"/>
            <a:endCxn id="46" idx="0"/>
          </p:cNvCxnSpPr>
          <p:nvPr/>
        </p:nvCxnSpPr>
        <p:spPr>
          <a:xfrm flipH="1">
            <a:off x="9001299" y="5489089"/>
            <a:ext cx="3789465" cy="1066459"/>
          </a:xfrm>
          <a:prstGeom prst="straightConnector1">
            <a:avLst/>
          </a:prstGeom>
          <a:ln w="5715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TextBox 41"/>
          <p:cNvSpPr txBox="1"/>
          <p:nvPr/>
        </p:nvSpPr>
        <p:spPr>
          <a:xfrm>
            <a:off x="5839525" y="611056"/>
            <a:ext cx="65540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Tìm ý và lập dàn ý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11412" y="2309630"/>
            <a:ext cx="15428311" cy="13565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vấn đề cần bàn luận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706146" y="4013515"/>
            <a:ext cx="15428311" cy="21264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Ý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nghĩa, tầm quan  trọng của vấn đề: Phải nêu và xác định được ý nghĩa tầm quan trọng của vấn đề đó đối với cộng đồng, đất nước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11412" y="6390657"/>
            <a:ext cx="15428311" cy="14110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Các khía cạnh cơ bản của vấn đề kèm dẫn chứng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664733" y="8160757"/>
            <a:ext cx="15428311" cy="12689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Ý nghĩa của vấn đề bàn luận và phương hướng hành động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2" name="Freeform 8"/>
          <p:cNvSpPr/>
          <p:nvPr/>
        </p:nvSpPr>
        <p:spPr>
          <a:xfrm rot="713443">
            <a:off x="15403505" y="7033431"/>
            <a:ext cx="2174197" cy="2097685"/>
          </a:xfrm>
          <a:custGeom>
            <a:avLst/>
            <a:gdLst/>
            <a:ahLst/>
            <a:cxnLst/>
            <a:rect l="l" t="t" r="r" b="b"/>
            <a:pathLst>
              <a:path w="1555969" h="1386227">
                <a:moveTo>
                  <a:pt x="0" y="0"/>
                </a:moveTo>
                <a:lnTo>
                  <a:pt x="1555969" y="0"/>
                </a:lnTo>
                <a:lnTo>
                  <a:pt x="1555969" y="1386227"/>
                </a:lnTo>
                <a:lnTo>
                  <a:pt x="0" y="1386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724" y="336696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Rounded Rectangle 41"/>
          <p:cNvSpPr/>
          <p:nvPr/>
        </p:nvSpPr>
        <p:spPr>
          <a:xfrm>
            <a:off x="375762" y="3543300"/>
            <a:ext cx="3070287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 bài </a:t>
            </a:r>
            <a:endParaRPr lang="en-US" sz="4500" b="1" dirty="0">
              <a:solidFill>
                <a:srgbClr val="799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81610" y="870756"/>
            <a:ext cx="2793017" cy="15790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212635" y="4125363"/>
            <a:ext cx="2838740" cy="15790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bài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245279" y="7663895"/>
            <a:ext cx="2829348" cy="15790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824965" y="804432"/>
            <a:ext cx="5302811" cy="1613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vấn đề nghị luận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850842" y="3060704"/>
            <a:ext cx="4327300" cy="36796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Lập luận làm sáng tỏ ý kiến và thuyết phục người đọc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861554" y="7058417"/>
            <a:ext cx="5920164" cy="2790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Nêu ý nghĩa của vấn đề nghị luận và phương hướng hành động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3625422" y="1893546"/>
            <a:ext cx="4388715" cy="1613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Vì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sao lại có ý kiến như vậy?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3630502" y="3654843"/>
            <a:ext cx="4383635" cy="1613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Ý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kiến đó đúng đắn như thế nào?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3706392" y="5471029"/>
            <a:ext cx="4307745" cy="1613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mở rộng vấn đề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/>
          <p:cNvCxnSpPr>
            <a:stCxn id="42" idx="3"/>
            <a:endCxn id="43" idx="1"/>
          </p:cNvCxnSpPr>
          <p:nvPr/>
        </p:nvCxnSpPr>
        <p:spPr>
          <a:xfrm flipV="1">
            <a:off x="3446049" y="1660293"/>
            <a:ext cx="835561" cy="3254607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4" idx="1"/>
          </p:cNvCxnSpPr>
          <p:nvPr/>
        </p:nvCxnSpPr>
        <p:spPr>
          <a:xfrm>
            <a:off x="3446049" y="4914900"/>
            <a:ext cx="766586" cy="0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2" idx="3"/>
            <a:endCxn id="45" idx="1"/>
          </p:cNvCxnSpPr>
          <p:nvPr/>
        </p:nvCxnSpPr>
        <p:spPr>
          <a:xfrm>
            <a:off x="3446049" y="4914900"/>
            <a:ext cx="799230" cy="3538532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3"/>
            <a:endCxn id="46" idx="1"/>
          </p:cNvCxnSpPr>
          <p:nvPr/>
        </p:nvCxnSpPr>
        <p:spPr>
          <a:xfrm flipV="1">
            <a:off x="7074627" y="1611294"/>
            <a:ext cx="750338" cy="48999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4" idx="3"/>
            <a:endCxn id="47" idx="1"/>
          </p:cNvCxnSpPr>
          <p:nvPr/>
        </p:nvCxnSpPr>
        <p:spPr>
          <a:xfrm flipV="1">
            <a:off x="7051375" y="4900535"/>
            <a:ext cx="799467" cy="14365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5" idx="3"/>
            <a:endCxn id="48" idx="1"/>
          </p:cNvCxnSpPr>
          <p:nvPr/>
        </p:nvCxnSpPr>
        <p:spPr>
          <a:xfrm>
            <a:off x="7074627" y="8453432"/>
            <a:ext cx="786927" cy="0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7" idx="3"/>
            <a:endCxn id="49" idx="1"/>
          </p:cNvCxnSpPr>
          <p:nvPr/>
        </p:nvCxnSpPr>
        <p:spPr>
          <a:xfrm flipV="1">
            <a:off x="12178142" y="2700408"/>
            <a:ext cx="1447280" cy="2200127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7" idx="3"/>
            <a:endCxn id="50" idx="1"/>
          </p:cNvCxnSpPr>
          <p:nvPr/>
        </p:nvCxnSpPr>
        <p:spPr>
          <a:xfrm flipV="1">
            <a:off x="12178142" y="4461705"/>
            <a:ext cx="1452360" cy="438830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7" idx="3"/>
            <a:endCxn id="51" idx="1"/>
          </p:cNvCxnSpPr>
          <p:nvPr/>
        </p:nvCxnSpPr>
        <p:spPr>
          <a:xfrm>
            <a:off x="12178142" y="4900535"/>
            <a:ext cx="1528250" cy="1377356"/>
          </a:xfrm>
          <a:prstGeom prst="straightConnector1">
            <a:avLst/>
          </a:prstGeom>
          <a:ln w="38100">
            <a:solidFill>
              <a:srgbClr val="7990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616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>
          <a:xfrm>
            <a:off x="228600" y="190500"/>
            <a:ext cx="17641413" cy="9863741"/>
            <a:chOff x="0" y="0"/>
            <a:chExt cx="23521884" cy="13151655"/>
          </a:xfrm>
        </p:grpSpPr>
        <p:sp>
          <p:nvSpPr>
            <p:cNvPr id="59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2"/>
          <p:cNvGrpSpPr/>
          <p:nvPr/>
        </p:nvGrpSpPr>
        <p:grpSpPr>
          <a:xfrm>
            <a:off x="8051619" y="2443376"/>
            <a:ext cx="2435360" cy="2185187"/>
            <a:chOff x="1230046" y="3392857"/>
            <a:chExt cx="2435360" cy="2185187"/>
          </a:xfrm>
        </p:grpSpPr>
        <p:sp>
          <p:nvSpPr>
            <p:cNvPr id="42" name="Freeform 49"/>
            <p:cNvSpPr/>
            <p:nvPr/>
          </p:nvSpPr>
          <p:spPr>
            <a:xfrm>
              <a:off x="1230046" y="3392857"/>
              <a:ext cx="2435360" cy="2185187"/>
            </a:xfrm>
            <a:custGeom>
              <a:avLst/>
              <a:gdLst/>
              <a:ahLst/>
              <a:cxnLst/>
              <a:rect l="l" t="t" r="r" b="b"/>
              <a:pathLst>
                <a:path w="3240925" h="3240925">
                  <a:moveTo>
                    <a:pt x="0" y="0"/>
                  </a:moveTo>
                  <a:lnTo>
                    <a:pt x="3240925" y="0"/>
                  </a:lnTo>
                  <a:lnTo>
                    <a:pt x="3240925" y="3240925"/>
                  </a:lnTo>
                  <a:lnTo>
                    <a:pt x="0" y="3240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" name="TextBox 1"/>
            <p:cNvSpPr txBox="1"/>
            <p:nvPr/>
          </p:nvSpPr>
          <p:spPr>
            <a:xfrm>
              <a:off x="1749706" y="3412276"/>
              <a:ext cx="1326004" cy="171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0" b="1" dirty="0" smtClean="0">
                  <a:solidFill>
                    <a:srgbClr val="9FBA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8000" b="1" dirty="0">
                <a:solidFill>
                  <a:srgbClr val="9FBA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12179" y="4766761"/>
            <a:ext cx="14114240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BÀI</a:t>
            </a:r>
            <a:endParaRPr lang="en-US" sz="7000" b="1" dirty="0">
              <a:solidFill>
                <a:srgbClr val="799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38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467" y="528252"/>
            <a:ext cx="1938696" cy="194479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195758" y="1256431"/>
            <a:ext cx="218129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95481" y="2804664"/>
            <a:ext cx="16809824" cy="6941240"/>
          </a:xfrm>
          <a:prstGeom prst="roundRect">
            <a:avLst/>
          </a:prstGeom>
          <a:solidFill>
            <a:schemeClr val="bg1"/>
          </a:solidFill>
          <a:ln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ý trong dàn ý cần được triển khai thành một đoạn văn: từng đoạn văn đều có câu chủ đề, được đặt ở vị trí thích hợp.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ẫn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câu văn có thể minh hoạ tốt cho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được nêu, kèm theo những lời bình, phân tích phù hợp, tránh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nói chung chung thiếu căn cứ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hể hiện được sự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biết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sự của mình trước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nghị luận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tránh lối nói đại ngôn hay lạm dụng những câu cảm thán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858000" y="112856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chí đánh giá 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05688"/>
              </p:ext>
            </p:extLst>
          </p:nvPr>
        </p:nvGraphicFramePr>
        <p:xfrm>
          <a:off x="228600" y="1309957"/>
          <a:ext cx="17907000" cy="877903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23260">
                  <a:extLst>
                    <a:ext uri="{9D8B030D-6E8A-4147-A177-3AD203B41FA5}">
                      <a16:colId xmlns:a16="http://schemas.microsoft.com/office/drawing/2014/main" val="3119652718"/>
                    </a:ext>
                  </a:extLst>
                </a:gridCol>
                <a:gridCol w="10852727">
                  <a:extLst>
                    <a:ext uri="{9D8B030D-6E8A-4147-A177-3AD203B41FA5}">
                      <a16:colId xmlns:a16="http://schemas.microsoft.com/office/drawing/2014/main" val="406726542"/>
                    </a:ext>
                  </a:extLst>
                </a:gridCol>
                <a:gridCol w="1745013">
                  <a:extLst>
                    <a:ext uri="{9D8B030D-6E8A-4147-A177-3AD203B41FA5}">
                      <a16:colId xmlns:a16="http://schemas.microsoft.com/office/drawing/2014/main" val="409886504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85848129"/>
                    </a:ext>
                  </a:extLst>
                </a:gridCol>
              </a:tblGrid>
              <a:tr h="1095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kiểm tra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3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đạt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500332"/>
                  </a:ext>
                </a:extLst>
              </a:tr>
              <a:tr h="12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bài</a:t>
                      </a:r>
                      <a:endParaRPr lang="en-US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 vấn đề cần nghị luận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353730"/>
                  </a:ext>
                </a:extLst>
              </a:tr>
              <a:tr h="158393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bài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vi-VN" sz="3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 luận làm sáng tỏ ý kiến và thuyết phục người đọc</a:t>
                      </a:r>
                      <a:r>
                        <a:rPr lang="en-US" sz="3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sao lại có ý kiến như vậy? (lí lẽ, bằng chứng)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49610"/>
                  </a:ext>
                </a:extLst>
              </a:tr>
              <a:tr h="164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kiến đó đúng đắn như thế nào? (lí lẽ, bằng chứng)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804370"/>
                  </a:ext>
                </a:extLst>
              </a:tr>
              <a:tr h="13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 hệ mở rộng vấn đề (lí lẽ, bằng chứng)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106993"/>
                  </a:ext>
                </a:extLst>
              </a:tr>
              <a:tr h="1660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bài</a:t>
                      </a:r>
                      <a:endParaRPr lang="en-US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 ý nghĩa của vấn đề nghị luận và phương hướng hành động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734934"/>
                  </a:ext>
                </a:extLst>
              </a:tr>
            </a:tbl>
          </a:graphicData>
        </a:graphic>
      </p:graphicFrame>
      <p:sp>
        <p:nvSpPr>
          <p:cNvPr id="47" name="Freeform 43"/>
          <p:cNvSpPr/>
          <p:nvPr/>
        </p:nvSpPr>
        <p:spPr>
          <a:xfrm rot="621902">
            <a:off x="-184509" y="758865"/>
            <a:ext cx="1671034" cy="1488739"/>
          </a:xfrm>
          <a:custGeom>
            <a:avLst/>
            <a:gdLst/>
            <a:ahLst/>
            <a:cxnLst/>
            <a:rect l="l" t="t" r="r" b="b"/>
            <a:pathLst>
              <a:path w="1671034" h="1488739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858000" y="444667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chí đánh giá 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84268"/>
              </p:ext>
            </p:extLst>
          </p:nvPr>
        </p:nvGraphicFramePr>
        <p:xfrm>
          <a:off x="457200" y="2095500"/>
          <a:ext cx="17602200" cy="7543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119652718"/>
                    </a:ext>
                  </a:extLst>
                </a:gridCol>
                <a:gridCol w="10439400">
                  <a:extLst>
                    <a:ext uri="{9D8B030D-6E8A-4147-A177-3AD203B41FA5}">
                      <a16:colId xmlns:a16="http://schemas.microsoft.com/office/drawing/2014/main" val="406726542"/>
                    </a:ext>
                  </a:extLst>
                </a:gridCol>
                <a:gridCol w="1569396">
                  <a:extLst>
                    <a:ext uri="{9D8B030D-6E8A-4147-A177-3AD203B41FA5}">
                      <a16:colId xmlns:a16="http://schemas.microsoft.com/office/drawing/2014/main" val="4098865040"/>
                    </a:ext>
                  </a:extLst>
                </a:gridCol>
                <a:gridCol w="2621604">
                  <a:extLst>
                    <a:ext uri="{9D8B030D-6E8A-4147-A177-3AD203B41FA5}">
                      <a16:colId xmlns:a16="http://schemas.microsoft.com/office/drawing/2014/main" val="3985848129"/>
                    </a:ext>
                  </a:extLst>
                </a:gridCol>
              </a:tblGrid>
              <a:tr h="127963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kiểm tra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3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đạt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500332"/>
                  </a:ext>
                </a:extLst>
              </a:tr>
              <a:tr h="143610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 năng, trình bày diễn đạt</a:t>
                      </a:r>
                      <a:endParaRPr lang="en-US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Sắp xếp luận điểm, lí lẽ và bằng chứng hợp lí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49610"/>
                  </a:ext>
                </a:extLst>
              </a:tr>
              <a:tr h="143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 luận chặt chẽ, trình bày mạch lạc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804370"/>
                  </a:ext>
                </a:extLst>
              </a:tr>
              <a:tr h="1453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 đạt rõ ràng, gãy gọn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106993"/>
                  </a:ext>
                </a:extLst>
              </a:tr>
              <a:tr h="1938363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 dụng các từ ngữ, câu văn để liên kết các luận điểm, bằng chứng, lí lẽ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734934"/>
                  </a:ext>
                </a:extLst>
              </a:tr>
            </a:tbl>
          </a:graphicData>
        </a:graphic>
      </p:graphicFrame>
      <p:sp>
        <p:nvSpPr>
          <p:cNvPr id="47" name="Freeform 43"/>
          <p:cNvSpPr/>
          <p:nvPr/>
        </p:nvSpPr>
        <p:spPr>
          <a:xfrm rot="621902">
            <a:off x="137908" y="1217120"/>
            <a:ext cx="2518185" cy="2043744"/>
          </a:xfrm>
          <a:custGeom>
            <a:avLst/>
            <a:gdLst/>
            <a:ahLst/>
            <a:cxnLst/>
            <a:rect l="l" t="t" r="r" b="b"/>
            <a:pathLst>
              <a:path w="1671034" h="1488739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8715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TextBox 45"/>
          <p:cNvSpPr txBox="1"/>
          <p:nvPr/>
        </p:nvSpPr>
        <p:spPr>
          <a:xfrm>
            <a:off x="827088" y="3111205"/>
            <a:ext cx="100019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trả lời câu hỏi sau: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cuộc sống có rất nhiều vấn đề đang xảy ra xung quanh em là chủ đề đáng để bàn luận.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nêu một vài ví dụ về các vấn đề mà theo em là đáng quan tâm?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96682" y="736483"/>
            <a:ext cx="6392051" cy="1731155"/>
          </a:xfrm>
          <a:prstGeom prst="roundRect">
            <a:avLst/>
          </a:prstGeom>
          <a:solidFill>
            <a:schemeClr val="bg1"/>
          </a:solidFill>
          <a:ln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rgbClr val="9FB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7000" b="1" dirty="0">
              <a:solidFill>
                <a:srgbClr val="9FBA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350690" y="1311071"/>
            <a:ext cx="5779981" cy="4196217"/>
            <a:chOff x="11806428" y="2092788"/>
            <a:chExt cx="6035192" cy="419621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/>
            <a:srcRect t="6454"/>
            <a:stretch/>
          </p:blipFill>
          <p:spPr>
            <a:xfrm>
              <a:off x="11806428" y="2092788"/>
              <a:ext cx="6035192" cy="34884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0" name="Rounded Rectangle 49"/>
            <p:cNvSpPr/>
            <p:nvPr/>
          </p:nvSpPr>
          <p:spPr>
            <a:xfrm>
              <a:off x="12374394" y="5301258"/>
              <a:ext cx="5105905" cy="9877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FBA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 nhiễm môi trường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787026" y="5681928"/>
            <a:ext cx="5105905" cy="4508317"/>
            <a:chOff x="12361918" y="5707365"/>
            <a:chExt cx="5105905" cy="450831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/>
            <a:srcRect t="15425" b="8012"/>
            <a:stretch/>
          </p:blipFill>
          <p:spPr>
            <a:xfrm>
              <a:off x="12741055" y="5707365"/>
              <a:ext cx="4354767" cy="3906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1" name="Rounded Rectangle 50"/>
            <p:cNvSpPr/>
            <p:nvPr/>
          </p:nvSpPr>
          <p:spPr>
            <a:xfrm>
              <a:off x="12361918" y="9227935"/>
              <a:ext cx="5105905" cy="9877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FBA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Bạo lực học đường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24908" y="6584642"/>
            <a:ext cx="2894540" cy="2617856"/>
            <a:chOff x="9483615" y="6692908"/>
            <a:chExt cx="2894540" cy="261785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83615" y="6692908"/>
              <a:ext cx="2894540" cy="261785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0146051" y="7612974"/>
              <a:ext cx="1878542" cy="100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5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</a:t>
              </a:r>
              <a:endParaRPr lang="en-US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Freeform 44"/>
          <p:cNvSpPr/>
          <p:nvPr/>
        </p:nvSpPr>
        <p:spPr>
          <a:xfrm rot="1243482">
            <a:off x="11639132" y="1025587"/>
            <a:ext cx="2144018" cy="1785383"/>
          </a:xfrm>
          <a:custGeom>
            <a:avLst/>
            <a:gdLst/>
            <a:ahLst/>
            <a:cxnLst/>
            <a:rect l="l" t="t" r="r" b="b"/>
            <a:pathLst>
              <a:path w="2144018" h="1785383">
                <a:moveTo>
                  <a:pt x="0" y="0"/>
                </a:moveTo>
                <a:lnTo>
                  <a:pt x="2144019" y="0"/>
                </a:lnTo>
                <a:lnTo>
                  <a:pt x="2144019" y="1785382"/>
                </a:lnTo>
                <a:lnTo>
                  <a:pt x="0" y="1785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Rounded Rectangle 44"/>
          <p:cNvSpPr/>
          <p:nvPr/>
        </p:nvSpPr>
        <p:spPr>
          <a:xfrm>
            <a:off x="5822117" y="962762"/>
            <a:ext cx="6392051" cy="1961115"/>
          </a:xfrm>
          <a:prstGeom prst="roundRect">
            <a:avLst/>
          </a:prstGeom>
          <a:solidFill>
            <a:schemeClr val="bg1"/>
          </a:solidFill>
          <a:ln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rgbClr val="9FB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000" b="1" dirty="0">
              <a:solidFill>
                <a:srgbClr val="9FBA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03744" y="3193434"/>
            <a:ext cx="692129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hoàn thiện bài viết của mình trước khi nộp bài!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97100" y="5045948"/>
            <a:ext cx="5715000" cy="4894821"/>
            <a:chOff x="819588" y="5219111"/>
            <a:chExt cx="5715000" cy="489482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/>
            <a:srcRect t="5060" b="12274"/>
            <a:stretch/>
          </p:blipFill>
          <p:spPr>
            <a:xfrm>
              <a:off x="819588" y="5219111"/>
              <a:ext cx="5715000" cy="472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6" name="Rounded Rectangle 45"/>
            <p:cNvSpPr/>
            <p:nvPr/>
          </p:nvSpPr>
          <p:spPr>
            <a:xfrm>
              <a:off x="957238" y="9319878"/>
              <a:ext cx="5341786" cy="7940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FBA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học thân thiện</a:t>
              </a:r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092994" y="4266070"/>
            <a:ext cx="5728242" cy="5818867"/>
            <a:chOff x="11560001" y="4229661"/>
            <a:chExt cx="5728242" cy="581886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1667" y1="23889" x2="23611" y2="31667"/>
                          <a14:foregroundMark x1="54722" y1="21389" x2="65278" y2="25556"/>
                          <a14:foregroundMark x1="80833" y1="21389" x2="89444" y2="28333"/>
                          <a14:backgroundMark x1="54722" y1="64167" x2="54722" y2="64167"/>
                          <a14:backgroundMark x1="56944" y1="50556" x2="56944" y2="50556"/>
                          <a14:backgroundMark x1="77222" y1="50556" x2="77222" y2="50556"/>
                          <a14:backgroundMark x1="19722" y1="54722" x2="19722" y2="547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001" y="4229661"/>
              <a:ext cx="5728242" cy="5728242"/>
            </a:xfrm>
            <a:prstGeom prst="rect">
              <a:avLst/>
            </a:prstGeom>
          </p:spPr>
        </p:pic>
        <p:sp>
          <p:nvSpPr>
            <p:cNvPr id="49" name="Rounded Rectangle 48"/>
            <p:cNvSpPr/>
            <p:nvPr/>
          </p:nvSpPr>
          <p:spPr>
            <a:xfrm>
              <a:off x="11784408" y="8585677"/>
              <a:ext cx="5341786" cy="1462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FBA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Gìn giữ giá trị lễ hội truyền thống </a:t>
              </a:r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352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5" name="Rounded Rectangle 44"/>
          <p:cNvSpPr/>
          <p:nvPr/>
        </p:nvSpPr>
        <p:spPr>
          <a:xfrm>
            <a:off x="5786493" y="1147635"/>
            <a:ext cx="6392051" cy="19611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000" b="1" dirty="0">
              <a:solidFill>
                <a:srgbClr val="799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23217" y="3434610"/>
            <a:ext cx="8227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yêu cầu </a:t>
            </a:r>
            <a:r>
              <a:rPr lang="vi-VN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cs typeface="Arial" panose="020B0604020202020204" pitchFamily="34" charset="0"/>
              </a:rPr>
              <a:t>Hãy viết một bài văn nghị luận về một vấn đề đời sống mà em cho rằng đáng quan tâm nhất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19"/>
          <p:cNvSpPr/>
          <p:nvPr/>
        </p:nvSpPr>
        <p:spPr>
          <a:xfrm flipH="1">
            <a:off x="12265245" y="2497940"/>
            <a:ext cx="4503483" cy="7305778"/>
          </a:xfrm>
          <a:custGeom>
            <a:avLst/>
            <a:gdLst/>
            <a:ahLst/>
            <a:cxnLst/>
            <a:rect l="l" t="t" r="r" b="b"/>
            <a:pathLst>
              <a:path w="1253161" h="2057429">
                <a:moveTo>
                  <a:pt x="1253161" y="0"/>
                </a:moveTo>
                <a:lnTo>
                  <a:pt x="0" y="0"/>
                </a:lnTo>
                <a:lnTo>
                  <a:pt x="0" y="2057428"/>
                </a:lnTo>
                <a:lnTo>
                  <a:pt x="1253161" y="2057428"/>
                </a:lnTo>
                <a:lnTo>
                  <a:pt x="12531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664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190500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Rounded Rectangle 41"/>
          <p:cNvSpPr/>
          <p:nvPr/>
        </p:nvSpPr>
        <p:spPr>
          <a:xfrm>
            <a:off x="4115489" y="965405"/>
            <a:ext cx="10281387" cy="1961115"/>
          </a:xfrm>
          <a:prstGeom prst="roundRect">
            <a:avLst/>
          </a:prstGeom>
          <a:solidFill>
            <a:schemeClr val="bg1"/>
          </a:solidFill>
          <a:ln>
            <a:solidFill>
              <a:srgbClr val="9FB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rgbClr val="9FB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000" b="1" dirty="0">
              <a:solidFill>
                <a:srgbClr val="9FBA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124797" y="3723128"/>
            <a:ext cx="7968058" cy="4473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Viết: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văn nghị luận về một vấn đề đời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297642" y="3693502"/>
            <a:ext cx="7968058" cy="45031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nghe: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về một vấn đề trong đời sống phù hợp với lứa tuổi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29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TextBox 41"/>
          <p:cNvSpPr txBox="1"/>
          <p:nvPr/>
        </p:nvSpPr>
        <p:spPr>
          <a:xfrm>
            <a:off x="2203859" y="1736187"/>
            <a:ext cx="14055436" cy="611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90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TRÂN TRỌNG CẢM ƠN SỰ QUAN TÂM THEO DÕI CỦA CÁC EM!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3" name="TextBox 52"/>
          <p:cNvSpPr txBox="1"/>
          <p:nvPr/>
        </p:nvSpPr>
        <p:spPr>
          <a:xfrm>
            <a:off x="5139092" y="792356"/>
            <a:ext cx="8361893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Lời sông núi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8483" y="2425320"/>
            <a:ext cx="18027796" cy="7155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9000" b="1" dirty="0" smtClean="0">
                <a:solidFill>
                  <a:srgbClr val="8D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9000" b="1" dirty="0" smtClean="0">
              <a:solidFill>
                <a:srgbClr val="8DA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0500" b="1" dirty="0" smtClean="0">
                <a:solidFill>
                  <a:srgbClr val="E58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 BÀI VĂN NGHỊ LUẬN VỀ MỘT VẤN ĐỀ ĐỜI SỐNG</a:t>
            </a:r>
            <a:endParaRPr lang="en-US" sz="10500" b="1" dirty="0">
              <a:solidFill>
                <a:srgbClr val="E587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820305" y="1726263"/>
            <a:ext cx="1671034" cy="1488739"/>
          </a:xfrm>
          <a:custGeom>
            <a:avLst/>
            <a:gdLst/>
            <a:ahLst/>
            <a:cxnLst/>
            <a:rect l="l" t="t" r="r" b="b"/>
            <a:pathLst>
              <a:path w="1671034" h="1488739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Rounded Rectangle 41"/>
          <p:cNvSpPr/>
          <p:nvPr/>
        </p:nvSpPr>
        <p:spPr>
          <a:xfrm>
            <a:off x="4090971" y="596318"/>
            <a:ext cx="9748233" cy="1460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000" b="1" dirty="0">
              <a:solidFill>
                <a:srgbClr val="799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35091" y="2344443"/>
            <a:ext cx="10207019" cy="2096381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đối với viết bài văn nghị luận về một vấn đề đời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52151" y="4623347"/>
            <a:ext cx="10207019" cy="1651732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và phân tích bài viết tham khảo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7511" y="6414116"/>
            <a:ext cx="10207019" cy="1573620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hành viết theo các bước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777551" y="8172588"/>
            <a:ext cx="10207019" cy="1577250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Viết bài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b="34631"/>
          <a:stretch/>
        </p:blipFill>
        <p:spPr>
          <a:xfrm>
            <a:off x="1213474" y="2094627"/>
            <a:ext cx="4904253" cy="80744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>
          <a:xfrm>
            <a:off x="228600" y="190500"/>
            <a:ext cx="17641413" cy="9863741"/>
            <a:chOff x="0" y="0"/>
            <a:chExt cx="23521884" cy="13151655"/>
          </a:xfrm>
        </p:grpSpPr>
        <p:sp>
          <p:nvSpPr>
            <p:cNvPr id="59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2"/>
          <p:cNvGrpSpPr/>
          <p:nvPr/>
        </p:nvGrpSpPr>
        <p:grpSpPr>
          <a:xfrm>
            <a:off x="8076875" y="2015150"/>
            <a:ext cx="2435360" cy="2185187"/>
            <a:chOff x="1230046" y="3392857"/>
            <a:chExt cx="2435360" cy="2185187"/>
          </a:xfrm>
        </p:grpSpPr>
        <p:sp>
          <p:nvSpPr>
            <p:cNvPr id="42" name="Freeform 49"/>
            <p:cNvSpPr/>
            <p:nvPr/>
          </p:nvSpPr>
          <p:spPr>
            <a:xfrm>
              <a:off x="1230046" y="3392857"/>
              <a:ext cx="2435360" cy="2185187"/>
            </a:xfrm>
            <a:custGeom>
              <a:avLst/>
              <a:gdLst/>
              <a:ahLst/>
              <a:cxnLst/>
              <a:rect l="l" t="t" r="r" b="b"/>
              <a:pathLst>
                <a:path w="3240925" h="3240925">
                  <a:moveTo>
                    <a:pt x="0" y="0"/>
                  </a:moveTo>
                  <a:lnTo>
                    <a:pt x="3240925" y="0"/>
                  </a:lnTo>
                  <a:lnTo>
                    <a:pt x="3240925" y="3240925"/>
                  </a:lnTo>
                  <a:lnTo>
                    <a:pt x="0" y="3240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" name="TextBox 1"/>
            <p:cNvSpPr txBox="1"/>
            <p:nvPr/>
          </p:nvSpPr>
          <p:spPr>
            <a:xfrm>
              <a:off x="1749706" y="3412276"/>
              <a:ext cx="1326004" cy="171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0" b="1" dirty="0" smtClean="0">
                  <a:solidFill>
                    <a:srgbClr val="9FBA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8000" b="1" dirty="0">
                <a:solidFill>
                  <a:srgbClr val="9FBA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49131" y="4136469"/>
            <a:ext cx="14114240" cy="474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ĐỐI VỚI VIẾT BÀI VĂN NGHỊ LUẬN VỀ MỘT VẤN ĐỀ ĐỜI SỐNG</a:t>
            </a:r>
            <a:endParaRPr lang="en-US" sz="7000" b="1" dirty="0">
              <a:solidFill>
                <a:srgbClr val="799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293" y="326504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TextBox 41"/>
          <p:cNvSpPr txBox="1"/>
          <p:nvPr/>
        </p:nvSpPr>
        <p:spPr>
          <a:xfrm>
            <a:off x="6382815" y="2270451"/>
            <a:ext cx="7010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539993" y="3762428"/>
            <a:ext cx="12250402" cy="4564130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nhóm hãy trả lời câu hỏi sau:</a:t>
            </a:r>
          </a:p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em, một bài văn nghị luận về một vấn đề đời sống (con người trong mối quan hệ với cộng đồng đất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đảm bảo các yêu cầu gì?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7972">
            <a:off x="2202853" y="1264095"/>
            <a:ext cx="3621716" cy="31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2"/>
          <p:cNvGrpSpPr/>
          <p:nvPr/>
        </p:nvGrpSpPr>
        <p:grpSpPr>
          <a:xfrm>
            <a:off x="20320" y="114300"/>
            <a:ext cx="17641413" cy="9863741"/>
            <a:chOff x="0" y="0"/>
            <a:chExt cx="23521884" cy="13151655"/>
          </a:xfrm>
        </p:grpSpPr>
        <p:sp>
          <p:nvSpPr>
            <p:cNvPr id="72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1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2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3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4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5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7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8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9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0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3" name="Rounded Rectangle 52"/>
          <p:cNvSpPr/>
          <p:nvPr/>
        </p:nvSpPr>
        <p:spPr>
          <a:xfrm>
            <a:off x="97920" y="3345614"/>
            <a:ext cx="4544965" cy="2634322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 khái quát về vấn đề mà em quan tâm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905365" y="3294562"/>
            <a:ext cx="6284565" cy="2685374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ra những luận điểm xác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phân tích thuyết phục người nghe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3225138" y="3345614"/>
            <a:ext cx="4884535" cy="2634322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 định lại vấn đề một lần nữa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308454" y="682985"/>
            <a:ext cx="3401381" cy="1318811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</a:t>
            </a:r>
            <a:endParaRPr lang="vi-VN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169011" y="2014538"/>
            <a:ext cx="14030177" cy="1235993"/>
            <a:chOff x="2324914" y="-481973"/>
            <a:chExt cx="14030177" cy="145235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2324914" y="0"/>
              <a:ext cx="14030177" cy="11453"/>
            </a:xfrm>
            <a:prstGeom prst="line">
              <a:avLst/>
            </a:prstGeom>
            <a:ln w="57150">
              <a:solidFill>
                <a:srgbClr val="799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324914" y="-5712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203551" y="-481973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6345714" y="-19069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203551" y="17856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/>
          <p:cNvSpPr/>
          <p:nvPr/>
        </p:nvSpPr>
        <p:spPr>
          <a:xfrm>
            <a:off x="11807151" y="6953081"/>
            <a:ext cx="3269031" cy="2901099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mở rộng vấn đề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245321" y="6962316"/>
            <a:ext cx="3716791" cy="2891864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Ý kiến đó đúng đắn như thế nào?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3405710" y="6953081"/>
            <a:ext cx="3151428" cy="2901099"/>
          </a:xfrm>
          <a:prstGeom prst="roundRect">
            <a:avLst/>
          </a:prstGeom>
          <a:solidFill>
            <a:schemeClr val="bg1"/>
          </a:solidFill>
          <a:ln>
            <a:solidFill>
              <a:srgbClr val="C1B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Vì sao em lại có ý kiến như vậy?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051521" y="5989748"/>
            <a:ext cx="8265158" cy="913324"/>
            <a:chOff x="2324914" y="-481973"/>
            <a:chExt cx="14030177" cy="1452352"/>
          </a:xfrm>
        </p:grpSpPr>
        <p:cxnSp>
          <p:nvCxnSpPr>
            <p:cNvPr id="113" name="Straight Connector 112"/>
            <p:cNvCxnSpPr/>
            <p:nvPr/>
          </p:nvCxnSpPr>
          <p:spPr>
            <a:xfrm flipV="1">
              <a:off x="2324914" y="0"/>
              <a:ext cx="14030177" cy="11453"/>
            </a:xfrm>
            <a:prstGeom prst="line">
              <a:avLst/>
            </a:prstGeom>
            <a:ln w="57150">
              <a:solidFill>
                <a:srgbClr val="799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324914" y="-5712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9203551" y="-481973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6345714" y="-19069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9203551" y="17856"/>
              <a:ext cx="0" cy="952523"/>
            </a:xfrm>
            <a:prstGeom prst="line">
              <a:avLst/>
            </a:prstGeom>
            <a:ln w="57150">
              <a:solidFill>
                <a:srgbClr val="79903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69" grpId="0" animBg="1"/>
      <p:bldP spid="70" grpId="0" animBg="1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>
          <a:xfrm>
            <a:off x="228600" y="190500"/>
            <a:ext cx="17641413" cy="9863741"/>
            <a:chOff x="0" y="0"/>
            <a:chExt cx="23521884" cy="13151655"/>
          </a:xfrm>
        </p:grpSpPr>
        <p:sp>
          <p:nvSpPr>
            <p:cNvPr id="59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2"/>
          <p:cNvGrpSpPr/>
          <p:nvPr/>
        </p:nvGrpSpPr>
        <p:grpSpPr>
          <a:xfrm>
            <a:off x="8076875" y="2015150"/>
            <a:ext cx="2435360" cy="2185187"/>
            <a:chOff x="1230046" y="3392857"/>
            <a:chExt cx="2435360" cy="2185187"/>
          </a:xfrm>
        </p:grpSpPr>
        <p:sp>
          <p:nvSpPr>
            <p:cNvPr id="42" name="Freeform 49"/>
            <p:cNvSpPr/>
            <p:nvPr/>
          </p:nvSpPr>
          <p:spPr>
            <a:xfrm>
              <a:off x="1230046" y="3392857"/>
              <a:ext cx="2435360" cy="2185187"/>
            </a:xfrm>
            <a:custGeom>
              <a:avLst/>
              <a:gdLst/>
              <a:ahLst/>
              <a:cxnLst/>
              <a:rect l="l" t="t" r="r" b="b"/>
              <a:pathLst>
                <a:path w="3240925" h="3240925">
                  <a:moveTo>
                    <a:pt x="0" y="0"/>
                  </a:moveTo>
                  <a:lnTo>
                    <a:pt x="3240925" y="0"/>
                  </a:lnTo>
                  <a:lnTo>
                    <a:pt x="3240925" y="3240925"/>
                  </a:lnTo>
                  <a:lnTo>
                    <a:pt x="0" y="3240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" name="TextBox 1"/>
            <p:cNvSpPr txBox="1"/>
            <p:nvPr/>
          </p:nvSpPr>
          <p:spPr>
            <a:xfrm>
              <a:off x="1749706" y="3412276"/>
              <a:ext cx="1326004" cy="171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0" b="1" dirty="0" smtClean="0">
                  <a:solidFill>
                    <a:srgbClr val="9FBA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8000" b="1" dirty="0">
                <a:solidFill>
                  <a:srgbClr val="9FBA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49131" y="4258584"/>
            <a:ext cx="14114240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799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VÀ PHÂN TÍCH BÀI VIẾT THAM KHẢO</a:t>
            </a:r>
          </a:p>
        </p:txBody>
      </p:sp>
    </p:spTree>
    <p:extLst>
      <p:ext uri="{BB962C8B-B14F-4D97-AF65-F5344CB8AC3E}">
        <p14:creationId xmlns:p14="http://schemas.microsoft.com/office/powerpoint/2010/main" val="1560181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57" y="189760"/>
            <a:ext cx="17641413" cy="9863741"/>
            <a:chOff x="0" y="0"/>
            <a:chExt cx="23521884" cy="13151655"/>
          </a:xfrm>
        </p:grpSpPr>
        <p:sp>
          <p:nvSpPr>
            <p:cNvPr id="3" name="Freeform 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TextBox 41"/>
          <p:cNvSpPr txBox="1"/>
          <p:nvPr/>
        </p:nvSpPr>
        <p:spPr>
          <a:xfrm>
            <a:off x="6203242" y="489851"/>
            <a:ext cx="7010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7145" y="2539383"/>
            <a:ext cx="1207320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bài đã nêu vấn đề gì?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thân bài triển khai những luận điểm nào?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khẳng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định điều gì?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958" y="1475911"/>
            <a:ext cx="17905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bài viết tham khảo: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Hiểu biết về lịch sử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và trả lời các câu hỏi dưới đây: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1884514" y="5574859"/>
            <a:ext cx="5867556" cy="4571875"/>
            <a:chOff x="515428" y="5594473"/>
            <a:chExt cx="5867556" cy="457187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428" y="5594473"/>
              <a:ext cx="5867556" cy="3992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8" name="Rounded Rectangle 47"/>
            <p:cNvSpPr/>
            <p:nvPr/>
          </p:nvSpPr>
          <p:spPr>
            <a:xfrm>
              <a:off x="635710" y="8852011"/>
              <a:ext cx="5341786" cy="13143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FBA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 Quyền chiến thắng trên sông Bạch Đằng</a:t>
              </a:r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98710" y="5138786"/>
            <a:ext cx="5341786" cy="5038291"/>
            <a:chOff x="12722238" y="5124487"/>
            <a:chExt cx="5341786" cy="503829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28" l="1802" r="98874">
                          <a14:backgroundMark x1="57432" y1="14093" x2="68243" y2="20849"/>
                          <a14:backgroundMark x1="52477" y1="22008" x2="52477" y2="22008"/>
                          <a14:backgroundMark x1="51577" y1="30502" x2="51577" y2="30502"/>
                          <a14:backgroundMark x1="49099" y1="15637" x2="49099" y2="15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4343" y="5124487"/>
              <a:ext cx="4248490" cy="4953899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>
              <a:off x="12722238" y="9121989"/>
              <a:ext cx="5341786" cy="10407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FBA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nghĩa Hai Bà Trưng</a:t>
              </a:r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286" y="5889701"/>
            <a:ext cx="5341786" cy="4181118"/>
            <a:chOff x="6899587" y="5669758"/>
            <a:chExt cx="5341786" cy="418111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3967" y="5669758"/>
              <a:ext cx="38100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4" name="Rounded Rectangle 53"/>
            <p:cNvSpPr/>
            <p:nvPr/>
          </p:nvSpPr>
          <p:spPr>
            <a:xfrm>
              <a:off x="6899587" y="9056822"/>
              <a:ext cx="5341786" cy="7940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FBA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Vua Hùng dựng nước</a:t>
              </a:r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820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1089</Words>
  <Application>Microsoft Office PowerPoint</Application>
  <PresentationFormat>Custom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Biology Subject for kids: The Five Senses Green and Yellow Cute Illustrative Educational Presentation</dc:title>
  <cp:lastModifiedBy>Giang Lưu</cp:lastModifiedBy>
  <cp:revision>35</cp:revision>
  <dcterms:created xsi:type="dcterms:W3CDTF">2006-08-16T00:00:00Z</dcterms:created>
  <dcterms:modified xsi:type="dcterms:W3CDTF">2023-08-10T07:56:33Z</dcterms:modified>
  <dc:identifier>DAFqqBQeJ68</dc:identifier>
</cp:coreProperties>
</file>