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7" r:id="rId2"/>
    <p:sldId id="260" r:id="rId3"/>
    <p:sldId id="273" r:id="rId4"/>
    <p:sldId id="256" r:id="rId5"/>
    <p:sldId id="258" r:id="rId6"/>
    <p:sldId id="261" r:id="rId7"/>
    <p:sldId id="262" r:id="rId8"/>
    <p:sldId id="263" r:id="rId9"/>
    <p:sldId id="259" r:id="rId10"/>
    <p:sldId id="274" r:id="rId11"/>
    <p:sldId id="275" r:id="rId12"/>
    <p:sldId id="264" r:id="rId13"/>
    <p:sldId id="265" r:id="rId14"/>
    <p:sldId id="266" r:id="rId15"/>
    <p:sldId id="267" r:id="rId16"/>
    <p:sldId id="278" r:id="rId17"/>
    <p:sldId id="280" r:id="rId18"/>
    <p:sldId id="276" r:id="rId19"/>
    <p:sldId id="268" r:id="rId20"/>
    <p:sldId id="277" r:id="rId21"/>
    <p:sldId id="279" r:id="rId22"/>
    <p:sldId id="271" r:id="rId23"/>
  </p:sldIdLst>
  <p:sldSz cx="18288000" cy="10287000"/>
  <p:notesSz cx="6858000" cy="9144000"/>
  <p:embeddedFontLst>
    <p:embeddedFont>
      <p:font typeface="Arial" panose="020B0604020202020204" pitchFamily="34" charset="0"/>
      <p:regular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62"/>
    <a:srgbClr val="2F6E91"/>
    <a:srgbClr val="635FD2"/>
    <a:srgbClr val="8C8C8C"/>
    <a:srgbClr val="3A3A3A"/>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B63C2-DA46-4D1F-9767-5B23E87EAD15}"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FC4B6-99BB-4179-9469-C1F4CCAD2D8C}" type="slidenum">
              <a:rPr lang="en-US" smtClean="0"/>
              <a:t>‹#›</a:t>
            </a:fld>
            <a:endParaRPr lang="en-US"/>
          </a:p>
        </p:txBody>
      </p:sp>
    </p:spTree>
    <p:extLst>
      <p:ext uri="{BB962C8B-B14F-4D97-AF65-F5344CB8AC3E}">
        <p14:creationId xmlns:p14="http://schemas.microsoft.com/office/powerpoint/2010/main" val="48412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4FC4B6-99BB-4179-9469-C1F4CCAD2D8C}" type="slidenum">
              <a:rPr lang="en-US" smtClean="0"/>
              <a:t>13</a:t>
            </a:fld>
            <a:endParaRPr lang="en-US"/>
          </a:p>
        </p:txBody>
      </p:sp>
    </p:spTree>
    <p:extLst>
      <p:ext uri="{BB962C8B-B14F-4D97-AF65-F5344CB8AC3E}">
        <p14:creationId xmlns:p14="http://schemas.microsoft.com/office/powerpoint/2010/main" val="274811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rot="-648937">
            <a:off x="14959278" y="7705550"/>
            <a:ext cx="4021671" cy="2796797"/>
          </a:xfrm>
          <a:custGeom>
            <a:avLst/>
            <a:gdLst/>
            <a:ahLst/>
            <a:cxnLst/>
            <a:rect l="l" t="t" r="r" b="b"/>
            <a:pathLst>
              <a:path w="4021671" h="2796797">
                <a:moveTo>
                  <a:pt x="0" y="0"/>
                </a:moveTo>
                <a:lnTo>
                  <a:pt x="4021671" y="0"/>
                </a:lnTo>
                <a:lnTo>
                  <a:pt x="4021671" y="2796797"/>
                </a:lnTo>
                <a:lnTo>
                  <a:pt x="0" y="2796797"/>
                </a:lnTo>
                <a:lnTo>
                  <a:pt x="0" y="0"/>
                </a:lnTo>
                <a:close/>
              </a:path>
            </a:pathLst>
          </a:custGeom>
          <a:blipFill>
            <a:blip r:embed="rId3"/>
            <a:stretch>
              <a:fillRect/>
            </a:stretch>
          </a:blipFill>
        </p:spPr>
      </p:sp>
      <p:sp>
        <p:nvSpPr>
          <p:cNvPr id="4" name="Freeform 4"/>
          <p:cNvSpPr/>
          <p:nvPr/>
        </p:nvSpPr>
        <p:spPr>
          <a:xfrm>
            <a:off x="16303573" y="1395478"/>
            <a:ext cx="2000708" cy="2038938"/>
          </a:xfrm>
          <a:custGeom>
            <a:avLst/>
            <a:gdLst/>
            <a:ahLst/>
            <a:cxnLst/>
            <a:rect l="l" t="t" r="r" b="b"/>
            <a:pathLst>
              <a:path w="2000708" h="2038938">
                <a:moveTo>
                  <a:pt x="0" y="0"/>
                </a:moveTo>
                <a:lnTo>
                  <a:pt x="2000708" y="0"/>
                </a:lnTo>
                <a:lnTo>
                  <a:pt x="2000708" y="2038939"/>
                </a:lnTo>
                <a:lnTo>
                  <a:pt x="0" y="2038939"/>
                </a:lnTo>
                <a:lnTo>
                  <a:pt x="0" y="0"/>
                </a:lnTo>
                <a:close/>
              </a:path>
            </a:pathLst>
          </a:custGeom>
          <a:blipFill>
            <a:blip r:embed="rId4"/>
            <a:stretch>
              <a:fillRect/>
            </a:stretch>
          </a:blipFill>
        </p:spPr>
      </p:sp>
      <p:sp>
        <p:nvSpPr>
          <p:cNvPr id="5" name="TextBox 4"/>
          <p:cNvSpPr txBox="1"/>
          <p:nvPr/>
        </p:nvSpPr>
        <p:spPr>
          <a:xfrm>
            <a:off x="895350" y="1981096"/>
            <a:ext cx="16497300" cy="6324808"/>
          </a:xfrm>
          <a:prstGeom prst="rect">
            <a:avLst/>
          </a:prstGeom>
          <a:noFill/>
        </p:spPr>
        <p:txBody>
          <a:bodyPr wrap="square" rtlCol="0">
            <a:spAutoFit/>
          </a:bodyPr>
          <a:lstStyle/>
          <a:p>
            <a:pPr algn="ctr">
              <a:lnSpc>
                <a:spcPct val="150000"/>
              </a:lnSpc>
            </a:pPr>
            <a:r>
              <a:rPr lang="en-US" sz="9000" b="1" dirty="0" smtClean="0">
                <a:latin typeface="Arial" panose="020B0604020202020204" pitchFamily="34" charset="0"/>
                <a:cs typeface="Arial" panose="020B0604020202020204" pitchFamily="34" charset="0"/>
              </a:rPr>
              <a:t>NHIỆT LIỆT CHÀO MỪNG CÁC EM HỌC SINH THAM DỰ BUỔI HỌC HÔM NAY!</a:t>
            </a:r>
            <a:endParaRPr lang="en-US" sz="9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4" name="Freeform 4"/>
          <p:cNvSpPr/>
          <p:nvPr/>
        </p:nvSpPr>
        <p:spPr>
          <a:xfrm>
            <a:off x="16977360" y="5105400"/>
            <a:ext cx="2000708" cy="2038938"/>
          </a:xfrm>
          <a:custGeom>
            <a:avLst/>
            <a:gdLst/>
            <a:ahLst/>
            <a:cxnLst/>
            <a:rect l="l" t="t" r="r" b="b"/>
            <a:pathLst>
              <a:path w="2000708" h="2038938">
                <a:moveTo>
                  <a:pt x="0" y="0"/>
                </a:moveTo>
                <a:lnTo>
                  <a:pt x="2000709" y="0"/>
                </a:lnTo>
                <a:lnTo>
                  <a:pt x="2000709" y="2038938"/>
                </a:lnTo>
                <a:lnTo>
                  <a:pt x="0" y="2038938"/>
                </a:lnTo>
                <a:lnTo>
                  <a:pt x="0" y="0"/>
                </a:lnTo>
                <a:close/>
              </a:path>
            </a:pathLst>
          </a:custGeom>
          <a:blipFill>
            <a:blip r:embed="rId3"/>
            <a:stretch>
              <a:fillRect/>
            </a:stretch>
          </a:blipFill>
        </p:spPr>
      </p:sp>
      <p:sp>
        <p:nvSpPr>
          <p:cNvPr id="6" name="TextBox 5"/>
          <p:cNvSpPr txBox="1"/>
          <p:nvPr/>
        </p:nvSpPr>
        <p:spPr>
          <a:xfrm>
            <a:off x="1272540" y="1485371"/>
            <a:ext cx="16184880" cy="5424562"/>
          </a:xfrm>
          <a:prstGeom prst="rect">
            <a:avLst/>
          </a:prstGeom>
          <a:noFill/>
        </p:spPr>
        <p:txBody>
          <a:bodyPr wrap="square" rtlCol="0">
            <a:spAutoFit/>
          </a:bodyPr>
          <a:lstStyle/>
          <a:p>
            <a:pPr algn="just">
              <a:lnSpc>
                <a:spcPct val="150000"/>
              </a:lnSpc>
            </a:pPr>
            <a:r>
              <a:rPr lang="en-US" sz="3300" i="1" dirty="0" smtClean="0">
                <a:latin typeface="Arial" panose="020B0604020202020204" pitchFamily="34" charset="0"/>
                <a:cs typeface="Arial" panose="020B0604020202020204" pitchFamily="34" charset="0"/>
              </a:rPr>
              <a:t>Bị cười, không phải mọi người đều phản ứng giống nhau. Có người tỏ thái độ mặc kệ, bất cần, ai cười, người ấy nghe. Có người, nhân bị thiên hạ cười mà nghiêm túc soi xét bản thân, lặng lẽ sửa mình. Nhưng cũng có những người, bị tiếng cười của đám đông nhắm tới, do thiếu bản lĩnh, nên hoảng hốt, lo âu và tưởng rằng khiếm khuyết của mình là rất nghiêm trọng. Rơi vào bế tắc, họ tìm lối thoát trong hành vi tiêu cực. Như vậy, sự cười nhạo chẳng phải đã vô tình làm hại người ta đó sao?</a:t>
            </a:r>
          </a:p>
          <a:p>
            <a:pPr algn="r">
              <a:lnSpc>
                <a:spcPct val="150000"/>
              </a:lnSpc>
            </a:pPr>
            <a:r>
              <a:rPr lang="en-US" sz="3300" dirty="0" smtClean="0">
                <a:latin typeface="Arial" panose="020B0604020202020204" pitchFamily="34" charset="0"/>
                <a:cs typeface="Arial" panose="020B0604020202020204" pitchFamily="34" charset="0"/>
              </a:rPr>
              <a:t>(Minh Đăng,</a:t>
            </a:r>
            <a:r>
              <a:rPr lang="en-US" sz="3300" i="1" dirty="0" smtClean="0">
                <a:latin typeface="Arial" panose="020B0604020202020204" pitchFamily="34" charset="0"/>
                <a:cs typeface="Arial" panose="020B0604020202020204" pitchFamily="34" charset="0"/>
              </a:rPr>
              <a:t> Tiếng cười không muốn nghe</a:t>
            </a:r>
            <a:r>
              <a:rPr lang="en-US" sz="3300" dirty="0" smtClean="0">
                <a:latin typeface="Arial" panose="020B0604020202020204" pitchFamily="34" charset="0"/>
                <a:cs typeface="Arial" panose="020B0604020202020204" pitchFamily="34" charset="0"/>
              </a:rPr>
              <a:t>)</a:t>
            </a:r>
            <a:endParaRPr lang="en-US" sz="3300" dirty="0">
              <a:latin typeface="Arial" panose="020B0604020202020204" pitchFamily="34" charset="0"/>
              <a:cs typeface="Arial" panose="020B0604020202020204" pitchFamily="34" charset="0"/>
            </a:endParaRPr>
          </a:p>
        </p:txBody>
      </p:sp>
      <p:sp>
        <p:nvSpPr>
          <p:cNvPr id="8" name="Rounded Rectangle 7"/>
          <p:cNvSpPr/>
          <p:nvPr/>
        </p:nvSpPr>
        <p:spPr>
          <a:xfrm>
            <a:off x="792480" y="6863780"/>
            <a:ext cx="17145000" cy="32004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Arial" panose="020B0604020202020204" pitchFamily="34" charset="0"/>
              <a:buChar char="•"/>
            </a:pPr>
            <a:r>
              <a:rPr lang="vi-VN" sz="3500" dirty="0">
                <a:solidFill>
                  <a:sysClr val="windowText" lastClr="000000"/>
                </a:solidFill>
                <a:cs typeface="Arial" panose="020B0604020202020204" pitchFamily="34" charset="0"/>
              </a:rPr>
              <a:t>Câu mở đầu (gạch chân đỏ): nêu chủ đề – mọi người sẽ có phản ứng khác nhau khi bị chê cười. </a:t>
            </a:r>
          </a:p>
          <a:p>
            <a:pPr marL="285750" indent="-285750" algn="just">
              <a:lnSpc>
                <a:spcPct val="150000"/>
              </a:lnSpc>
              <a:buFont typeface="Arial" panose="020B0604020202020204" pitchFamily="34" charset="0"/>
              <a:buChar char="•"/>
            </a:pPr>
            <a:r>
              <a:rPr lang="vi-VN" sz="3500" dirty="0">
                <a:solidFill>
                  <a:sysClr val="windowText" lastClr="000000"/>
                </a:solidFill>
                <a:cs typeface="Arial" panose="020B0604020202020204" pitchFamily="34" charset="0"/>
              </a:rPr>
              <a:t>Bốn câu tiếp: các kiểu phản ứng cụ thể </a:t>
            </a:r>
          </a:p>
          <a:p>
            <a:pPr marL="285750" indent="-285750" algn="just">
              <a:lnSpc>
                <a:spcPct val="150000"/>
              </a:lnSpc>
              <a:buFont typeface="Arial" panose="020B0604020202020204" pitchFamily="34" charset="0"/>
              <a:buChar char="•"/>
            </a:pPr>
            <a:r>
              <a:rPr lang="vi-VN" sz="3500" dirty="0">
                <a:solidFill>
                  <a:sysClr val="windowText" lastClr="000000"/>
                </a:solidFill>
                <a:cs typeface="Arial" panose="020B0604020202020204" pitchFamily="34" charset="0"/>
              </a:rPr>
              <a:t>Câu cuối (gạch chân xanh): khái quát tác hại của sự cười nhạo đối với con người</a:t>
            </a:r>
          </a:p>
        </p:txBody>
      </p:sp>
      <p:cxnSp>
        <p:nvCxnSpPr>
          <p:cNvPr id="10" name="Straight Connector 9"/>
          <p:cNvCxnSpPr/>
          <p:nvPr/>
        </p:nvCxnSpPr>
        <p:spPr>
          <a:xfrm>
            <a:off x="1272540" y="2171700"/>
            <a:ext cx="1053846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72540" y="5905500"/>
            <a:ext cx="13053060" cy="0"/>
          </a:xfrm>
          <a:prstGeom prst="line">
            <a:avLst/>
          </a:prstGeom>
          <a:ln w="57150">
            <a:solidFill>
              <a:srgbClr val="635FD2"/>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a:stretch>
            <a:fillRect/>
          </a:stretch>
        </p:blipFill>
        <p:spPr>
          <a:xfrm rot="18781619">
            <a:off x="88303" y="5431081"/>
            <a:ext cx="2078916" cy="1536325"/>
          </a:xfrm>
          <a:prstGeom prst="rect">
            <a:avLst/>
          </a:prstGeom>
        </p:spPr>
      </p:pic>
      <p:sp>
        <p:nvSpPr>
          <p:cNvPr id="20" name="Rounded Rectangle 19"/>
          <p:cNvSpPr/>
          <p:nvPr/>
        </p:nvSpPr>
        <p:spPr>
          <a:xfrm>
            <a:off x="6621780" y="397981"/>
            <a:ext cx="5486400" cy="1028101"/>
          </a:xfrm>
          <a:prstGeom prst="roundRect">
            <a:avLst/>
          </a:prstGeom>
          <a:solidFill>
            <a:schemeClr val="bg1"/>
          </a:solidFill>
          <a:ln>
            <a:solidFill>
              <a:srgbClr val="2F6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2F6E91"/>
                </a:solidFill>
                <a:latin typeface="Arial" panose="020B0604020202020204" pitchFamily="34" charset="0"/>
                <a:cs typeface="Arial" panose="020B0604020202020204" pitchFamily="34" charset="0"/>
              </a:rPr>
              <a:t>Ví dụ</a:t>
            </a:r>
            <a:endParaRPr lang="en-US" sz="4000" b="1" dirty="0">
              <a:solidFill>
                <a:srgbClr val="2F6E9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48979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5" name="Rounded Rectangle 4"/>
          <p:cNvSpPr/>
          <p:nvPr/>
        </p:nvSpPr>
        <p:spPr>
          <a:xfrm>
            <a:off x="1238250" y="810432"/>
            <a:ext cx="16497300" cy="13944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500" b="1" dirty="0">
                <a:solidFill>
                  <a:srgbClr val="2F6E91"/>
                </a:solidFill>
                <a:latin typeface="Arial" panose="020B0604020202020204" pitchFamily="34" charset="0"/>
                <a:cs typeface="Arial" panose="020B0604020202020204" pitchFamily="34" charset="0"/>
              </a:rPr>
              <a:t>2</a:t>
            </a:r>
            <a:r>
              <a:rPr lang="en-US" sz="4500" b="1" dirty="0" smtClean="0">
                <a:solidFill>
                  <a:srgbClr val="2F6E91"/>
                </a:solidFill>
                <a:latin typeface="Arial" panose="020B0604020202020204" pitchFamily="34" charset="0"/>
                <a:cs typeface="Arial" panose="020B0604020202020204" pitchFamily="34" charset="0"/>
              </a:rPr>
              <a:t>. Tác dụng của đoạn văn song song và đoạn văn phối hợp</a:t>
            </a:r>
            <a:endParaRPr lang="en-US" sz="4500" b="1" dirty="0">
              <a:solidFill>
                <a:srgbClr val="2F6E91"/>
              </a:solidFill>
              <a:latin typeface="Arial" panose="020B0604020202020204" pitchFamily="34" charset="0"/>
              <a:cs typeface="Arial" panose="020B0604020202020204" pitchFamily="34" charset="0"/>
            </a:endParaRPr>
          </a:p>
        </p:txBody>
      </p:sp>
      <p:sp>
        <p:nvSpPr>
          <p:cNvPr id="8" name="TextBox 7"/>
          <p:cNvSpPr txBox="1"/>
          <p:nvPr/>
        </p:nvSpPr>
        <p:spPr>
          <a:xfrm>
            <a:off x="6705600" y="2048708"/>
            <a:ext cx="5562600" cy="1015663"/>
          </a:xfrm>
          <a:prstGeom prst="rect">
            <a:avLst/>
          </a:prstGeom>
          <a:noFill/>
        </p:spPr>
        <p:txBody>
          <a:bodyPr wrap="square" rtlCol="0">
            <a:spAutoFit/>
          </a:bodyPr>
          <a:lstStyle/>
          <a:p>
            <a:pPr algn="just">
              <a:lnSpc>
                <a:spcPct val="150000"/>
              </a:lnSpc>
            </a:pPr>
            <a:r>
              <a:rPr lang="en-US" sz="4000" b="1" dirty="0" smtClean="0">
                <a:latin typeface="Arial" panose="020B0604020202020204" pitchFamily="34" charset="0"/>
                <a:cs typeface="Arial" panose="020B0604020202020204" pitchFamily="34" charset="0"/>
              </a:rPr>
              <a:t>Đoạn văn song song</a:t>
            </a:r>
            <a:endParaRPr lang="en-US" sz="4000" b="1" dirty="0">
              <a:latin typeface="Arial" panose="020B0604020202020204" pitchFamily="34" charset="0"/>
              <a:cs typeface="Arial" panose="020B0604020202020204" pitchFamily="34" charset="0"/>
            </a:endParaRPr>
          </a:p>
        </p:txBody>
      </p:sp>
      <p:grpSp>
        <p:nvGrpSpPr>
          <p:cNvPr id="19" name="Group 18"/>
          <p:cNvGrpSpPr/>
          <p:nvPr/>
        </p:nvGrpSpPr>
        <p:grpSpPr>
          <a:xfrm>
            <a:off x="5229225" y="3064371"/>
            <a:ext cx="8515350" cy="1408640"/>
            <a:chOff x="3962400" y="876300"/>
            <a:chExt cx="12115800" cy="2941836"/>
          </a:xfrm>
        </p:grpSpPr>
        <p:cxnSp>
          <p:nvCxnSpPr>
            <p:cNvPr id="12" name="Straight Connector 11"/>
            <p:cNvCxnSpPr/>
            <p:nvPr/>
          </p:nvCxnSpPr>
          <p:spPr>
            <a:xfrm>
              <a:off x="3962400" y="2270760"/>
              <a:ext cx="12115800" cy="0"/>
            </a:xfrm>
            <a:prstGeom prst="line">
              <a:avLst/>
            </a:prstGeom>
            <a:ln w="57150">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2270761"/>
              <a:ext cx="0" cy="1547375"/>
            </a:xfrm>
            <a:prstGeom prst="line">
              <a:avLst/>
            </a:prstGeom>
            <a:ln w="57150">
              <a:solidFill>
                <a:srgbClr val="8C8C8C"/>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078200" y="2270761"/>
              <a:ext cx="0" cy="1547375"/>
            </a:xfrm>
            <a:prstGeom prst="line">
              <a:avLst/>
            </a:prstGeom>
            <a:ln w="57150">
              <a:solidFill>
                <a:srgbClr val="8C8C8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0020300" y="876300"/>
              <a:ext cx="0" cy="1394460"/>
            </a:xfrm>
            <a:prstGeom prst="line">
              <a:avLst/>
            </a:prstGeom>
            <a:ln w="57150">
              <a:solidFill>
                <a:srgbClr val="8C8C8C"/>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3072449" y="4356231"/>
            <a:ext cx="5105400" cy="1015663"/>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Không </a:t>
            </a:r>
            <a:r>
              <a:rPr lang="en-US" sz="4000" dirty="0">
                <a:latin typeface="Arial" panose="020B0604020202020204" pitchFamily="34" charset="0"/>
                <a:cs typeface="Arial" panose="020B0604020202020204" pitchFamily="34" charset="0"/>
              </a:rPr>
              <a:t>có câu chủ đề</a:t>
            </a:r>
          </a:p>
        </p:txBody>
      </p:sp>
      <p:sp>
        <p:nvSpPr>
          <p:cNvPr id="20" name="TextBox 19"/>
          <p:cNvSpPr txBox="1"/>
          <p:nvPr/>
        </p:nvSpPr>
        <p:spPr>
          <a:xfrm>
            <a:off x="11280778" y="4235138"/>
            <a:ext cx="4841240" cy="193899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Nội </a:t>
            </a:r>
            <a:r>
              <a:rPr lang="en-US" sz="4000" dirty="0">
                <a:latin typeface="Arial" panose="020B0604020202020204" pitchFamily="34" charset="0"/>
                <a:cs typeface="Arial" panose="020B0604020202020204" pitchFamily="34" charset="0"/>
              </a:rPr>
              <a:t>dung của cả đoạn văn thống nhất</a:t>
            </a:r>
          </a:p>
        </p:txBody>
      </p:sp>
      <p:sp>
        <p:nvSpPr>
          <p:cNvPr id="23" name="Down Arrow 22"/>
          <p:cNvSpPr/>
          <p:nvPr/>
        </p:nvSpPr>
        <p:spPr>
          <a:xfrm rot="16200000">
            <a:off x="1953962" y="6115963"/>
            <a:ext cx="1160017" cy="1276350"/>
          </a:xfrm>
          <a:prstGeom prst="downArrow">
            <a:avLst>
              <a:gd name="adj1" fmla="val 50000"/>
              <a:gd name="adj2" fmla="val 4589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sp>
        <p:nvSpPr>
          <p:cNvPr id="4" name="TextBox 3"/>
          <p:cNvSpPr txBox="1"/>
          <p:nvPr/>
        </p:nvSpPr>
        <p:spPr>
          <a:xfrm>
            <a:off x="3379472" y="6129346"/>
            <a:ext cx="14077950" cy="3785652"/>
          </a:xfrm>
          <a:prstGeom prst="rect">
            <a:avLst/>
          </a:prstGeom>
          <a:noFill/>
        </p:spPr>
        <p:txBody>
          <a:bodyPr wrap="square" rtlCol="0">
            <a:spAutoFit/>
          </a:bodyPr>
          <a:lstStyle/>
          <a:p>
            <a:pPr>
              <a:lnSpc>
                <a:spcPct val="150000"/>
              </a:lnSpc>
            </a:pPr>
            <a:r>
              <a:rPr lang="en-US" sz="4000" dirty="0" smtClean="0">
                <a:latin typeface="Arial" panose="020B0604020202020204" pitchFamily="34" charset="0"/>
                <a:cs typeface="Arial" panose="020B0604020202020204" pitchFamily="34" charset="0"/>
              </a:rPr>
              <a:t>P</a:t>
            </a:r>
            <a:r>
              <a:rPr lang="vi-VN" sz="4000" dirty="0" smtClean="0">
                <a:latin typeface="Arial" panose="020B0604020202020204" pitchFamily="34" charset="0"/>
                <a:cs typeface="Arial" panose="020B0604020202020204" pitchFamily="34" charset="0"/>
              </a:rPr>
              <a:t>hù </a:t>
            </a:r>
            <a:r>
              <a:rPr lang="vi-VN" sz="4000" dirty="0">
                <a:latin typeface="Arial" panose="020B0604020202020204" pitchFamily="34" charset="0"/>
                <a:cs typeface="Arial" panose="020B0604020202020204" pitchFamily="34" charset="0"/>
              </a:rPr>
              <a:t>hợp với </a:t>
            </a:r>
            <a:endParaRPr lang="en-US" sz="4000" dirty="0" smtClean="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1" dirty="0">
                <a:latin typeface="Arial" panose="020B0604020202020204" pitchFamily="34" charset="0"/>
                <a:cs typeface="Arial" panose="020B0604020202020204" pitchFamily="34" charset="0"/>
              </a:rPr>
              <a:t>T</a:t>
            </a:r>
            <a:r>
              <a:rPr lang="vi-VN" sz="4000" b="1" dirty="0" smtClean="0">
                <a:latin typeface="Arial" panose="020B0604020202020204" pitchFamily="34" charset="0"/>
                <a:cs typeface="Arial" panose="020B0604020202020204" pitchFamily="34" charset="0"/>
              </a:rPr>
              <a:t>rình </a:t>
            </a:r>
            <a:r>
              <a:rPr lang="vi-VN" sz="4000" b="1" dirty="0">
                <a:latin typeface="Arial" panose="020B0604020202020204" pitchFamily="34" charset="0"/>
                <a:cs typeface="Arial" panose="020B0604020202020204" pitchFamily="34" charset="0"/>
              </a:rPr>
              <a:t>bày các thông tin khách </a:t>
            </a:r>
            <a:r>
              <a:rPr lang="vi-VN" sz="4000" b="1" dirty="0" smtClean="0">
                <a:latin typeface="Arial" panose="020B0604020202020204" pitchFamily="34" charset="0"/>
                <a:cs typeface="Arial" panose="020B0604020202020204" pitchFamily="34" charset="0"/>
              </a:rPr>
              <a:t>quan</a:t>
            </a:r>
            <a:endParaRPr lang="en-US" sz="4000" b="1" dirty="0" smtClean="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1" dirty="0">
                <a:latin typeface="Arial" panose="020B0604020202020204" pitchFamily="34" charset="0"/>
                <a:cs typeface="Arial" panose="020B0604020202020204" pitchFamily="34" charset="0"/>
              </a:rPr>
              <a:t>K</a:t>
            </a:r>
            <a:r>
              <a:rPr lang="vi-VN" sz="4000" b="1" dirty="0" smtClean="0">
                <a:latin typeface="Arial" panose="020B0604020202020204" pitchFamily="34" charset="0"/>
                <a:cs typeface="Arial" panose="020B0604020202020204" pitchFamily="34" charset="0"/>
              </a:rPr>
              <a:t>hông </a:t>
            </a:r>
            <a:r>
              <a:rPr lang="vi-VN" sz="4000" b="1" dirty="0">
                <a:latin typeface="Arial" panose="020B0604020202020204" pitchFamily="34" charset="0"/>
                <a:cs typeface="Arial" panose="020B0604020202020204" pitchFamily="34" charset="0"/>
              </a:rPr>
              <a:t>hàm chứa sự đánh giá chủ quan của người </a:t>
            </a:r>
            <a:r>
              <a:rPr lang="vi-VN" sz="4000" b="1" dirty="0" smtClean="0">
                <a:latin typeface="Arial" panose="020B0604020202020204" pitchFamily="34" charset="0"/>
                <a:cs typeface="Arial" panose="020B0604020202020204" pitchFamily="34" charset="0"/>
              </a:rPr>
              <a:t>viết</a:t>
            </a:r>
            <a:endParaRPr lang="en-US" sz="4000" b="1"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b="1" dirty="0">
                <a:cs typeface="Arial" panose="020B0604020202020204" pitchFamily="34" charset="0"/>
              </a:rPr>
              <a:t>Kết luận thế nào là do người đọc tự suy nghĩ và rút ra</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3361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anim calcmode="lin" valueType="num">
                                      <p:cBhvr>
                                        <p:cTn id="29" dur="500" fill="hold"/>
                                        <p:tgtEl>
                                          <p:spTgt spid="20"/>
                                        </p:tgtEl>
                                        <p:attrNameLst>
                                          <p:attrName>ppt_x</p:attrName>
                                        </p:attrNameLst>
                                      </p:cBhvr>
                                      <p:tavLst>
                                        <p:tav tm="0">
                                          <p:val>
                                            <p:strVal val="#ppt_x"/>
                                          </p:val>
                                        </p:tav>
                                        <p:tav tm="100000">
                                          <p:val>
                                            <p:strVal val="#ppt_x"/>
                                          </p:val>
                                        </p:tav>
                                      </p:tavLst>
                                    </p:anim>
                                    <p:anim calcmode="lin" valueType="num">
                                      <p:cBhvr>
                                        <p:cTn id="3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7" grpId="0"/>
      <p:bldP spid="20" grpId="0"/>
      <p:bldP spid="2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12" name="TextBox 11"/>
          <p:cNvSpPr txBox="1"/>
          <p:nvPr/>
        </p:nvSpPr>
        <p:spPr>
          <a:xfrm>
            <a:off x="6934200" y="1000281"/>
            <a:ext cx="4953000" cy="1015663"/>
          </a:xfrm>
          <a:prstGeom prst="rect">
            <a:avLst/>
          </a:prstGeom>
          <a:noFill/>
        </p:spPr>
        <p:txBody>
          <a:bodyPr wrap="square" rtlCol="0">
            <a:spAutoFit/>
          </a:bodyPr>
          <a:lstStyle/>
          <a:p>
            <a:pPr algn="just">
              <a:lnSpc>
                <a:spcPct val="150000"/>
              </a:lnSpc>
            </a:pPr>
            <a:r>
              <a:rPr lang="en-US" sz="4000" b="1" dirty="0" smtClean="0">
                <a:latin typeface="Arial" panose="020B0604020202020204" pitchFamily="34" charset="0"/>
                <a:cs typeface="Arial" panose="020B0604020202020204" pitchFamily="34" charset="0"/>
              </a:rPr>
              <a:t>Đoạn văn phối hợp</a:t>
            </a:r>
            <a:endParaRPr lang="en-US" sz="4000" b="1" dirty="0">
              <a:latin typeface="Arial" panose="020B0604020202020204" pitchFamily="34" charset="0"/>
              <a:cs typeface="Arial" panose="020B0604020202020204" pitchFamily="34" charset="0"/>
            </a:endParaRPr>
          </a:p>
        </p:txBody>
      </p:sp>
      <p:grpSp>
        <p:nvGrpSpPr>
          <p:cNvPr id="13" name="Group 12"/>
          <p:cNvGrpSpPr/>
          <p:nvPr/>
        </p:nvGrpSpPr>
        <p:grpSpPr>
          <a:xfrm>
            <a:off x="5153025" y="2120563"/>
            <a:ext cx="8515350" cy="1408640"/>
            <a:chOff x="3962400" y="876300"/>
            <a:chExt cx="12115800" cy="2941836"/>
          </a:xfrm>
        </p:grpSpPr>
        <p:cxnSp>
          <p:nvCxnSpPr>
            <p:cNvPr id="14" name="Straight Connector 13"/>
            <p:cNvCxnSpPr/>
            <p:nvPr/>
          </p:nvCxnSpPr>
          <p:spPr>
            <a:xfrm>
              <a:off x="3962400" y="2270760"/>
              <a:ext cx="12115800" cy="0"/>
            </a:xfrm>
            <a:prstGeom prst="line">
              <a:avLst/>
            </a:prstGeom>
            <a:ln w="57150">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2400" y="2270761"/>
              <a:ext cx="0" cy="1547375"/>
            </a:xfrm>
            <a:prstGeom prst="line">
              <a:avLst/>
            </a:prstGeom>
            <a:ln w="57150">
              <a:solidFill>
                <a:srgbClr val="8C8C8C"/>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078200" y="2270761"/>
              <a:ext cx="0" cy="1547375"/>
            </a:xfrm>
            <a:prstGeom prst="line">
              <a:avLst/>
            </a:prstGeom>
            <a:ln w="57150">
              <a:solidFill>
                <a:srgbClr val="8C8C8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0020300" y="876300"/>
              <a:ext cx="0" cy="1394460"/>
            </a:xfrm>
            <a:prstGeom prst="line">
              <a:avLst/>
            </a:prstGeom>
            <a:ln w="57150">
              <a:solidFill>
                <a:srgbClr val="8C8C8C"/>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335246" y="3410914"/>
            <a:ext cx="7635558" cy="1824923"/>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Cấu </a:t>
            </a:r>
            <a:r>
              <a:rPr lang="en-US" sz="4000" dirty="0">
                <a:latin typeface="Arial" panose="020B0604020202020204" pitchFamily="34" charset="0"/>
                <a:cs typeface="Arial" panose="020B0604020202020204" pitchFamily="34" charset="0"/>
              </a:rPr>
              <a:t>trúc rất chặt theo kiểu tổng hợp – phân tích – tổng hợp</a:t>
            </a:r>
          </a:p>
        </p:txBody>
      </p:sp>
      <p:sp>
        <p:nvSpPr>
          <p:cNvPr id="19" name="TextBox 18"/>
          <p:cNvSpPr txBox="1"/>
          <p:nvPr/>
        </p:nvSpPr>
        <p:spPr>
          <a:xfrm>
            <a:off x="10863264" y="3371697"/>
            <a:ext cx="5559422" cy="193899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Câu đầu và câu cuối đoạn đều là câu chủ đề</a:t>
            </a:r>
          </a:p>
        </p:txBody>
      </p:sp>
      <p:sp>
        <p:nvSpPr>
          <p:cNvPr id="20" name="Down Arrow 19"/>
          <p:cNvSpPr/>
          <p:nvPr/>
        </p:nvSpPr>
        <p:spPr>
          <a:xfrm rot="16200000">
            <a:off x="2191768" y="6881948"/>
            <a:ext cx="1160017" cy="1276350"/>
          </a:xfrm>
          <a:prstGeom prst="downArrow">
            <a:avLst>
              <a:gd name="adj1" fmla="val 50000"/>
              <a:gd name="adj2" fmla="val 4589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sp>
        <p:nvSpPr>
          <p:cNvPr id="21" name="TextBox 20"/>
          <p:cNvSpPr txBox="1"/>
          <p:nvPr/>
        </p:nvSpPr>
        <p:spPr>
          <a:xfrm>
            <a:off x="3581400" y="6550627"/>
            <a:ext cx="13258800" cy="193899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Phù hợp </a:t>
            </a:r>
            <a:r>
              <a:rPr lang="vi-VN" sz="4000" dirty="0" smtClean="0">
                <a:latin typeface="Arial" panose="020B0604020202020204" pitchFamily="34" charset="0"/>
                <a:cs typeface="Arial" panose="020B0604020202020204" pitchFamily="34" charset="0"/>
              </a:rPr>
              <a:t>với </a:t>
            </a:r>
            <a:r>
              <a:rPr lang="vi-VN" sz="4000" b="1" dirty="0">
                <a:latin typeface="Arial" panose="020B0604020202020204" pitchFamily="34" charset="0"/>
                <a:cs typeface="Arial" panose="020B0604020202020204" pitchFamily="34" charset="0"/>
              </a:rPr>
              <a:t>việc khẳng định chắc chắn điều mà người viết cho là chân lí</a:t>
            </a:r>
            <a:endParaRPr lang="en-US" sz="4000" b="1" dirty="0"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90"/>
                                          </p:val>
                                        </p:tav>
                                        <p:tav tm="100000">
                                          <p:val>
                                            <p:fltVal val="0"/>
                                          </p:val>
                                        </p:tav>
                                      </p:tavLst>
                                    </p:anim>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strVal val="#ppt_x"/>
                                          </p:val>
                                        </p:tav>
                                        <p:tav tm="100000">
                                          <p:val>
                                            <p:strVal val="#ppt_x"/>
                                          </p:val>
                                        </p:tav>
                                      </p:tavLst>
                                    </p:anim>
                                    <p:anim calcmode="lin" valueType="num">
                                      <p:cBhvr>
                                        <p:cTn id="20" dur="5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5111" b="-15111"/>
            </a:stretch>
          </a:blipFill>
        </p:spPr>
      </p:sp>
      <p:sp>
        <p:nvSpPr>
          <p:cNvPr id="7" name="Freeform 7"/>
          <p:cNvSpPr/>
          <p:nvPr/>
        </p:nvSpPr>
        <p:spPr>
          <a:xfrm>
            <a:off x="892910" y="-788896"/>
            <a:ext cx="2108714" cy="2349542"/>
          </a:xfrm>
          <a:custGeom>
            <a:avLst/>
            <a:gdLst/>
            <a:ahLst/>
            <a:cxnLst/>
            <a:rect l="l" t="t" r="r" b="b"/>
            <a:pathLst>
              <a:path w="2108714" h="2349542">
                <a:moveTo>
                  <a:pt x="0" y="0"/>
                </a:moveTo>
                <a:lnTo>
                  <a:pt x="2108714" y="0"/>
                </a:lnTo>
                <a:lnTo>
                  <a:pt x="2108714" y="2349542"/>
                </a:lnTo>
                <a:lnTo>
                  <a:pt x="0" y="2349542"/>
                </a:lnTo>
                <a:lnTo>
                  <a:pt x="0" y="0"/>
                </a:lnTo>
                <a:close/>
              </a:path>
            </a:pathLst>
          </a:custGeom>
          <a:blipFill>
            <a:blip r:embed="rId4"/>
            <a:stretch>
              <a:fillRect/>
            </a:stretch>
          </a:blipFill>
        </p:spPr>
      </p:sp>
      <p:sp>
        <p:nvSpPr>
          <p:cNvPr id="8" name="Freeform 8"/>
          <p:cNvSpPr/>
          <p:nvPr/>
        </p:nvSpPr>
        <p:spPr>
          <a:xfrm rot="4580657">
            <a:off x="15717170" y="7049899"/>
            <a:ext cx="3084261" cy="3037997"/>
          </a:xfrm>
          <a:custGeom>
            <a:avLst/>
            <a:gdLst/>
            <a:ahLst/>
            <a:cxnLst/>
            <a:rect l="l" t="t" r="r" b="b"/>
            <a:pathLst>
              <a:path w="3084261" h="3037997">
                <a:moveTo>
                  <a:pt x="0" y="0"/>
                </a:moveTo>
                <a:lnTo>
                  <a:pt x="3084260" y="0"/>
                </a:lnTo>
                <a:lnTo>
                  <a:pt x="3084260" y="3037997"/>
                </a:lnTo>
                <a:lnTo>
                  <a:pt x="0" y="3037997"/>
                </a:lnTo>
                <a:lnTo>
                  <a:pt x="0" y="0"/>
                </a:lnTo>
                <a:close/>
              </a:path>
            </a:pathLst>
          </a:custGeom>
          <a:blipFill>
            <a:blip r:embed="rId5"/>
            <a:stretch>
              <a:fillRect/>
            </a:stretch>
          </a:blipFill>
        </p:spPr>
      </p:sp>
      <p:sp>
        <p:nvSpPr>
          <p:cNvPr id="9" name="TextBox 8"/>
          <p:cNvSpPr txBox="1"/>
          <p:nvPr/>
        </p:nvSpPr>
        <p:spPr>
          <a:xfrm>
            <a:off x="6019800" y="778918"/>
            <a:ext cx="6248400" cy="1710853"/>
          </a:xfrm>
          <a:prstGeom prst="rect">
            <a:avLst/>
          </a:prstGeom>
          <a:noFill/>
        </p:spPr>
        <p:txBody>
          <a:bodyPr wrap="square" rtlCol="0">
            <a:spAutoFit/>
          </a:bodyPr>
          <a:lstStyle/>
          <a:p>
            <a:pPr algn="just">
              <a:lnSpc>
                <a:spcPct val="150000"/>
              </a:lnSpc>
            </a:pPr>
            <a:r>
              <a:rPr lang="en-US" sz="8000" b="1" dirty="0" smtClean="0">
                <a:solidFill>
                  <a:srgbClr val="2F6E91"/>
                </a:solidFill>
                <a:latin typeface="Arial" panose="020B0604020202020204" pitchFamily="34" charset="0"/>
                <a:cs typeface="Arial" panose="020B0604020202020204" pitchFamily="34" charset="0"/>
              </a:rPr>
              <a:t>LUYỆN TẬP</a:t>
            </a:r>
            <a:endParaRPr lang="en-US" sz="8000" b="1" dirty="0">
              <a:solidFill>
                <a:srgbClr val="2F6E91"/>
              </a:solidFill>
              <a:latin typeface="Arial" panose="020B0604020202020204" pitchFamily="34" charset="0"/>
              <a:cs typeface="Arial" panose="020B0604020202020204" pitchFamily="34" charset="0"/>
            </a:endParaRPr>
          </a:p>
        </p:txBody>
      </p:sp>
      <p:sp>
        <p:nvSpPr>
          <p:cNvPr id="11" name="TextBox 10"/>
          <p:cNvSpPr txBox="1"/>
          <p:nvPr/>
        </p:nvSpPr>
        <p:spPr>
          <a:xfrm>
            <a:off x="8110458" y="4000500"/>
            <a:ext cx="8010683" cy="1824923"/>
          </a:xfrm>
          <a:prstGeom prst="rect">
            <a:avLst/>
          </a:prstGeom>
          <a:noFill/>
        </p:spPr>
        <p:txBody>
          <a:bodyPr wrap="square" rtlCol="0">
            <a:spAutoFit/>
          </a:bodyPr>
          <a:lstStyle/>
          <a:p>
            <a:pPr algn="ctr">
              <a:lnSpc>
                <a:spcPct val="150000"/>
              </a:lnSpc>
            </a:pPr>
            <a:r>
              <a:rPr lang="vi-VN" sz="4000" b="1" dirty="0">
                <a:solidFill>
                  <a:srgbClr val="C00000"/>
                </a:solidFill>
                <a:latin typeface="Arial" panose="020B0604020202020204" pitchFamily="34" charset="0"/>
                <a:cs typeface="Arial" panose="020B0604020202020204" pitchFamily="34" charset="0"/>
              </a:rPr>
              <a:t>Hoàn thành các bài tập trong SGK </a:t>
            </a:r>
            <a:r>
              <a:rPr lang="vi-VN" sz="4000" b="1" dirty="0" smtClean="0">
                <a:solidFill>
                  <a:srgbClr val="C00000"/>
                </a:solidFill>
                <a:latin typeface="Arial" panose="020B0604020202020204" pitchFamily="34" charset="0"/>
                <a:cs typeface="Arial" panose="020B0604020202020204" pitchFamily="34" charset="0"/>
              </a:rPr>
              <a:t>trang</a:t>
            </a:r>
            <a:r>
              <a:rPr lang="en-US" sz="4000" b="1" dirty="0" smtClean="0">
                <a:solidFill>
                  <a:srgbClr val="C00000"/>
                </a:solidFill>
                <a:latin typeface="Arial" panose="020B0604020202020204" pitchFamily="34" charset="0"/>
                <a:cs typeface="Arial" panose="020B0604020202020204" pitchFamily="34" charset="0"/>
              </a:rPr>
              <a:t> 68, 69</a:t>
            </a:r>
            <a:endParaRPr lang="en-US" sz="4000" b="1" dirty="0">
              <a:solidFill>
                <a:srgbClr val="C0000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6"/>
          <a:stretch>
            <a:fillRect/>
          </a:stretch>
        </p:blipFill>
        <p:spPr>
          <a:xfrm>
            <a:off x="1092880" y="3305881"/>
            <a:ext cx="7017578" cy="561774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90"/>
                                          </p:val>
                                        </p:tav>
                                        <p:tav tm="100000">
                                          <p:val>
                                            <p:fltVal val="0"/>
                                          </p:val>
                                        </p:tav>
                                      </p:tavLst>
                                    </p:anim>
                                    <p:animEffect transition="in" filter="fade">
                                      <p:cBhvr>
                                        <p:cTn id="15" dur="500"/>
                                        <p:tgtEl>
                                          <p:spTgt spid="1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4" name="Rounded Rectangle 3"/>
          <p:cNvSpPr/>
          <p:nvPr/>
        </p:nvSpPr>
        <p:spPr>
          <a:xfrm>
            <a:off x="3619500" y="800100"/>
            <a:ext cx="11049000" cy="1123950"/>
          </a:xfrm>
          <a:prstGeom prst="roundRect">
            <a:avLst/>
          </a:prstGeom>
          <a:solidFill>
            <a:schemeClr val="bg1"/>
          </a:solidFill>
          <a:ln>
            <a:solidFill>
              <a:srgbClr val="2F6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2F6E91"/>
                </a:solidFill>
                <a:latin typeface="Arial" panose="020B0604020202020204" pitchFamily="34" charset="0"/>
                <a:cs typeface="Arial" panose="020B0604020202020204" pitchFamily="34" charset="0"/>
              </a:rPr>
              <a:t>Bài tập 1: SGK tr.68 </a:t>
            </a:r>
            <a:endParaRPr lang="en-US" sz="4000" b="1" dirty="0">
              <a:solidFill>
                <a:srgbClr val="2F6E91"/>
              </a:solidFill>
              <a:latin typeface="Arial" panose="020B0604020202020204" pitchFamily="34" charset="0"/>
              <a:cs typeface="Arial" panose="020B0604020202020204" pitchFamily="34" charset="0"/>
            </a:endParaRPr>
          </a:p>
        </p:txBody>
      </p:sp>
      <p:sp>
        <p:nvSpPr>
          <p:cNvPr id="5" name="TextBox 4"/>
          <p:cNvSpPr txBox="1"/>
          <p:nvPr/>
        </p:nvSpPr>
        <p:spPr>
          <a:xfrm>
            <a:off x="1714500" y="2278413"/>
            <a:ext cx="15525750" cy="1824923"/>
          </a:xfrm>
          <a:prstGeom prst="rect">
            <a:avLst/>
          </a:prstGeom>
          <a:noFill/>
        </p:spPr>
        <p:txBody>
          <a:bodyPr wrap="square" rtlCol="0">
            <a:spAutoFit/>
          </a:bodyPr>
          <a:lstStyle/>
          <a:p>
            <a:pPr algn="ctr">
              <a:lnSpc>
                <a:spcPct val="150000"/>
              </a:lnSpc>
            </a:pPr>
            <a:r>
              <a:rPr lang="vi-VN" sz="4000" b="1" dirty="0">
                <a:solidFill>
                  <a:srgbClr val="C00000"/>
                </a:solidFill>
                <a:latin typeface="Arial" panose="020B0604020202020204" pitchFamily="34" charset="0"/>
                <a:cs typeface="Arial" panose="020B0604020202020204" pitchFamily="34" charset="0"/>
              </a:rPr>
              <a:t>Xác định kiểu đoạn văn của những trường hợp sau. Phân tích tác dụng của từng cách thức tổ chức đoạn văn.</a:t>
            </a:r>
            <a:endParaRPr lang="en-US" sz="4000" b="1" dirty="0">
              <a:solidFill>
                <a:srgbClr val="C00000"/>
              </a:solidFill>
              <a:latin typeface="Arial" panose="020B0604020202020204" pitchFamily="34" charset="0"/>
              <a:cs typeface="Arial" panose="020B0604020202020204" pitchFamily="34" charset="0"/>
            </a:endParaRPr>
          </a:p>
        </p:txBody>
      </p:sp>
      <p:sp>
        <p:nvSpPr>
          <p:cNvPr id="6" name="TextBox 5"/>
          <p:cNvSpPr txBox="1"/>
          <p:nvPr/>
        </p:nvSpPr>
        <p:spPr>
          <a:xfrm>
            <a:off x="1428750" y="4457700"/>
            <a:ext cx="16097250" cy="4708981"/>
          </a:xfrm>
          <a:prstGeom prst="rect">
            <a:avLst/>
          </a:prstGeom>
          <a:noFill/>
        </p:spPr>
        <p:txBody>
          <a:bodyPr wrap="square" rtlCol="0">
            <a:spAutoFit/>
          </a:bodyPr>
          <a:lstStyle/>
          <a:p>
            <a:pPr algn="just">
              <a:lnSpc>
                <a:spcPct val="150000"/>
              </a:lnSpc>
            </a:pP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a:t>
            </a:r>
            <a:r>
              <a:rPr lang="vi-VN" sz="4000" i="1" dirty="0" smtClean="0">
                <a:latin typeface="Arial" panose="020B0604020202020204" pitchFamily="34" charset="0"/>
                <a:cs typeface="Arial" panose="020B0604020202020204" pitchFamily="34" charset="0"/>
              </a:rPr>
              <a:t>Nay </a:t>
            </a:r>
            <a:r>
              <a:rPr lang="vi-VN" sz="4000" i="1" dirty="0">
                <a:latin typeface="Arial" panose="020B0604020202020204" pitchFamily="34" charset="0"/>
                <a:cs typeface="Arial" panose="020B0604020202020204" pitchFamily="34" charset="0"/>
              </a:rPr>
              <a:t>ta chọn binh pháp các nhà hợp làm một quyền gọi là “Binh thư yếu lược”. Nếu các ngươi biết chuyên tập sách này, theo lời dạy bảo của ta thì mới phải đạo thần chủ; nhược bằng khinh bỏ sách này, trái lời dạy bảo của ta tức là kẻ nghịch thù. </a:t>
            </a:r>
          </a:p>
          <a:p>
            <a:pPr algn="r">
              <a:lnSpc>
                <a:spcPct val="150000"/>
              </a:lnSpc>
            </a:pPr>
            <a:r>
              <a:rPr lang="vi-VN" sz="4000" dirty="0" smtClean="0">
                <a:latin typeface="Arial" panose="020B0604020202020204" pitchFamily="34" charset="0"/>
                <a:cs typeface="Arial" panose="020B0604020202020204" pitchFamily="34" charset="0"/>
              </a:rPr>
              <a:t>(Trần </a:t>
            </a:r>
            <a:r>
              <a:rPr lang="vi-VN" sz="4000" dirty="0">
                <a:latin typeface="Arial" panose="020B0604020202020204" pitchFamily="34" charset="0"/>
                <a:cs typeface="Arial" panose="020B0604020202020204" pitchFamily="34" charset="0"/>
              </a:rPr>
              <a:t>Quốc Tuấn, </a:t>
            </a:r>
            <a:r>
              <a:rPr lang="vi-VN" sz="4000" i="1" dirty="0">
                <a:latin typeface="Arial" panose="020B0604020202020204" pitchFamily="34" charset="0"/>
                <a:cs typeface="Arial" panose="020B0604020202020204" pitchFamily="34" charset="0"/>
              </a:rPr>
              <a:t>Hịch tướng sĩ</a:t>
            </a:r>
            <a:r>
              <a:rPr lang="vi-VN" sz="4000" dirty="0">
                <a:latin typeface="Arial" panose="020B0604020202020204" pitchFamily="34" charset="0"/>
                <a:cs typeface="Arial" panose="020B0604020202020204" pitchFamily="34"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TextBox 2"/>
          <p:cNvSpPr txBox="1"/>
          <p:nvPr/>
        </p:nvSpPr>
        <p:spPr>
          <a:xfrm>
            <a:off x="647700" y="299770"/>
            <a:ext cx="16992600" cy="9787295"/>
          </a:xfrm>
          <a:prstGeom prst="rect">
            <a:avLst/>
          </a:prstGeom>
          <a:noFill/>
        </p:spPr>
        <p:txBody>
          <a:bodyPr wrap="square" rtlCol="0">
            <a:spAutoFit/>
          </a:bodyPr>
          <a:lstStyle/>
          <a:p>
            <a:pPr algn="just">
              <a:lnSpc>
                <a:spcPct val="150000"/>
              </a:lnSpc>
            </a:pPr>
            <a:r>
              <a:rPr lang="vi-VN" sz="3500" dirty="0" smtClean="0">
                <a:latin typeface="Arial" panose="020B0604020202020204" pitchFamily="34" charset="0"/>
                <a:cs typeface="Arial" panose="020B0604020202020204" pitchFamily="34" charset="0"/>
              </a:rPr>
              <a:t>b.</a:t>
            </a:r>
            <a:r>
              <a:rPr lang="en-US" sz="3500" dirty="0" smtClean="0">
                <a:latin typeface="Arial" panose="020B0604020202020204" pitchFamily="34" charset="0"/>
                <a:cs typeface="Arial" panose="020B0604020202020204" pitchFamily="34" charset="0"/>
              </a:rPr>
              <a:t> </a:t>
            </a:r>
            <a:r>
              <a:rPr lang="vi-VN" sz="3500" i="1" dirty="0" smtClean="0">
                <a:latin typeface="Arial" panose="020B0604020202020204" pitchFamily="34" charset="0"/>
                <a:cs typeface="Arial" panose="020B0604020202020204" pitchFamily="34" charset="0"/>
              </a:rPr>
              <a:t>Đồng </a:t>
            </a:r>
            <a:r>
              <a:rPr lang="vi-VN" sz="3500" i="1" dirty="0">
                <a:latin typeface="Arial" panose="020B0604020202020204" pitchFamily="34" charset="0"/>
                <a:cs typeface="Arial" panose="020B0604020202020204" pitchFamily="34" charset="0"/>
              </a:rPr>
              <a:t>bào ta ngày nay cũng rất xứng đáng với tổ tiên ta ngày trước. Từ cụ già tóc bạc đến các cháu nhi đồng trẻ thơ, từ kiều bào ở nước ngoài đến những đồng bào ở vùng tạm chiếm, từ nhân dân miền ngược đến miền xuôi, ai cũng một lòng nồng nàn yêu nước, ghét giặc. Từ những chiến sĩ ngoài mặt trận bám lấy giặc đặng tiêu diệt giặc, đến những công chức ở hậu phương nhịn ăn để ủng hộ bộ đội, từ những phụ nữ khuyên chồng con đi tòng quân mà mình thì xung phong giúp việc vận tải, cho đến các bà mẹ chiến sĩ săn sóc bộ đội như con đẻ của mình. Từ những nam nữ công nhân và nông dân thi đua tăng gia sản xuất, không quản khó nhọc để giúp một phần nào vào kháng chiến , cho đến những đồng bào điền chủ quyên ruộng đất cho Chính phủ... Những cử chỉ tuy khác nhau nơi việc làm, nhưng đều giống nhau nơi lòng nồng nàn yêu nước.</a:t>
            </a:r>
          </a:p>
          <a:p>
            <a:pPr algn="r">
              <a:lnSpc>
                <a:spcPct val="150000"/>
              </a:lnSpc>
            </a:pPr>
            <a:r>
              <a:rPr lang="vi-VN" sz="3500" dirty="0" smtClean="0">
                <a:latin typeface="Arial" panose="020B0604020202020204" pitchFamily="34" charset="0"/>
                <a:cs typeface="Arial" panose="020B0604020202020204" pitchFamily="34" charset="0"/>
              </a:rPr>
              <a:t>(Hồ </a:t>
            </a:r>
            <a:r>
              <a:rPr lang="vi-VN" sz="3500" dirty="0">
                <a:latin typeface="Arial" panose="020B0604020202020204" pitchFamily="34" charset="0"/>
                <a:cs typeface="Arial" panose="020B0604020202020204" pitchFamily="34" charset="0"/>
              </a:rPr>
              <a:t>Chí Minh, </a:t>
            </a:r>
            <a:r>
              <a:rPr lang="vi-VN" sz="3500" i="1" dirty="0">
                <a:latin typeface="Arial" panose="020B0604020202020204" pitchFamily="34" charset="0"/>
                <a:cs typeface="Arial" panose="020B0604020202020204" pitchFamily="34" charset="0"/>
              </a:rPr>
              <a:t>Tinh thần yêu nước của nhân dân ta</a:t>
            </a:r>
            <a:r>
              <a:rPr lang="vi-VN" sz="3500" dirty="0">
                <a:latin typeface="Arial" panose="020B0604020202020204" pitchFamily="34" charset="0"/>
                <a:cs typeface="Arial" panose="020B0604020202020204" pitchFamily="34"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4" name="TextBox 3"/>
          <p:cNvSpPr txBox="1"/>
          <p:nvPr/>
        </p:nvSpPr>
        <p:spPr>
          <a:xfrm>
            <a:off x="380875" y="674107"/>
            <a:ext cx="3858959" cy="1246495"/>
          </a:xfrm>
          <a:prstGeom prst="rect">
            <a:avLst/>
          </a:prstGeom>
          <a:noFill/>
        </p:spPr>
        <p:txBody>
          <a:bodyPr wrap="square" rtlCol="0">
            <a:spAutoFit/>
          </a:bodyPr>
          <a:lstStyle/>
          <a:p>
            <a:pPr algn="just">
              <a:lnSpc>
                <a:spcPct val="150000"/>
              </a:lnSpc>
            </a:pPr>
            <a:r>
              <a:rPr lang="en-US" sz="5000" b="1" dirty="0" smtClean="0">
                <a:solidFill>
                  <a:srgbClr val="C00000"/>
                </a:solidFill>
                <a:latin typeface="Arial" panose="020B0604020202020204" pitchFamily="34" charset="0"/>
                <a:cs typeface="Arial" panose="020B0604020202020204" pitchFamily="34" charset="0"/>
              </a:rPr>
              <a:t>Gợi ý trả lời</a:t>
            </a:r>
            <a:endParaRPr lang="en-US" sz="5000" b="1" dirty="0">
              <a:solidFill>
                <a:srgbClr val="C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52054" y="3943584"/>
            <a:ext cx="3858990" cy="6099258"/>
          </a:xfrm>
          <a:prstGeom prst="rect">
            <a:avLst/>
          </a:prstGeom>
          <a:ln>
            <a:noFill/>
          </a:ln>
          <a:effectLst>
            <a:softEdge rad="112500"/>
          </a:effectLst>
        </p:spPr>
      </p:pic>
      <p:sp>
        <p:nvSpPr>
          <p:cNvPr id="7" name="Oval 6"/>
          <p:cNvSpPr/>
          <p:nvPr/>
        </p:nvSpPr>
        <p:spPr>
          <a:xfrm>
            <a:off x="3395517" y="2673517"/>
            <a:ext cx="2900655" cy="1600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rgbClr val="626262"/>
                </a:solidFill>
                <a:latin typeface="Arial" panose="020B0604020202020204" pitchFamily="34" charset="0"/>
                <a:cs typeface="Arial" panose="020B0604020202020204" pitchFamily="34" charset="0"/>
              </a:rPr>
              <a:t>Câu a</a:t>
            </a:r>
            <a:endParaRPr lang="en-US" sz="4500" b="1" dirty="0">
              <a:solidFill>
                <a:srgbClr val="626262"/>
              </a:solidFill>
              <a:latin typeface="Arial" panose="020B0604020202020204" pitchFamily="34" charset="0"/>
              <a:cs typeface="Arial" panose="020B0604020202020204" pitchFamily="34" charset="0"/>
            </a:endParaRPr>
          </a:p>
        </p:txBody>
      </p:sp>
      <p:sp>
        <p:nvSpPr>
          <p:cNvPr id="8" name="TextBox 7"/>
          <p:cNvSpPr txBox="1"/>
          <p:nvPr/>
        </p:nvSpPr>
        <p:spPr>
          <a:xfrm>
            <a:off x="14752074" y="1203649"/>
            <a:ext cx="3307595" cy="8288231"/>
          </a:xfrm>
          <a:prstGeom prst="rect">
            <a:avLst/>
          </a:prstGeom>
          <a:noFill/>
        </p:spPr>
        <p:txBody>
          <a:bodyPr wrap="square" rtlCol="0">
            <a:spAutoFit/>
          </a:bodyPr>
          <a:lstStyle/>
          <a:p>
            <a:pPr algn="ctr">
              <a:lnSpc>
                <a:spcPct val="150000"/>
              </a:lnSpc>
            </a:pPr>
            <a:r>
              <a:rPr lang="en-US" sz="4000" dirty="0" smtClean="0">
                <a:latin typeface="Arial" panose="020B0604020202020204" pitchFamily="34" charset="0"/>
                <a:cs typeface="Arial" panose="020B0604020202020204" pitchFamily="34" charset="0"/>
              </a:rPr>
              <a:t>Đ</a:t>
            </a:r>
            <a:r>
              <a:rPr lang="vi-VN" sz="4000" dirty="0" smtClean="0">
                <a:latin typeface="Arial" panose="020B0604020202020204" pitchFamily="34" charset="0"/>
                <a:cs typeface="Arial" panose="020B0604020202020204" pitchFamily="34" charset="0"/>
              </a:rPr>
              <a:t>òi </a:t>
            </a:r>
            <a:r>
              <a:rPr lang="vi-VN" sz="4000" dirty="0">
                <a:latin typeface="Arial" panose="020B0604020202020204" pitchFamily="34" charset="0"/>
                <a:cs typeface="Arial" panose="020B0604020202020204" pitchFamily="34" charset="0"/>
              </a:rPr>
              <a:t>hỏi người đọc tự suy nghĩ, rút ra câu chủ đề ngầm ẩn thể hiện trong quan hệ về nội dung của các câu</a:t>
            </a:r>
          </a:p>
        </p:txBody>
      </p:sp>
      <p:sp>
        <p:nvSpPr>
          <p:cNvPr id="10" name="Rounded Rectangle 9"/>
          <p:cNvSpPr/>
          <p:nvPr/>
        </p:nvSpPr>
        <p:spPr>
          <a:xfrm>
            <a:off x="7085897" y="1019346"/>
            <a:ext cx="5793975" cy="13404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ysClr val="windowText" lastClr="000000"/>
                </a:solidFill>
                <a:latin typeface="Arial" panose="020B0604020202020204" pitchFamily="34" charset="0"/>
                <a:cs typeface="Arial" panose="020B0604020202020204" pitchFamily="34" charset="0"/>
              </a:rPr>
              <a:t>Đoạn này chỉ có hai câu</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11" name="Rounded Rectangle 10"/>
          <p:cNvSpPr/>
          <p:nvPr/>
        </p:nvSpPr>
        <p:spPr>
          <a:xfrm>
            <a:off x="6934708" y="3839963"/>
            <a:ext cx="6697675" cy="2607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ysClr val="windowText" lastClr="000000"/>
                </a:solidFill>
                <a:latin typeface="Arial" panose="020B0604020202020204" pitchFamily="34" charset="0"/>
                <a:cs typeface="Arial" panose="020B0604020202020204" pitchFamily="34" charset="0"/>
              </a:rPr>
              <a:t>Mỗi </a:t>
            </a:r>
            <a:r>
              <a:rPr lang="en-US" sz="4000" dirty="0">
                <a:solidFill>
                  <a:sysClr val="windowText" lastClr="000000"/>
                </a:solidFill>
                <a:latin typeface="Arial" panose="020B0604020202020204" pitchFamily="34" charset="0"/>
                <a:cs typeface="Arial" panose="020B0604020202020204" pitchFamily="34" charset="0"/>
              </a:rPr>
              <a:t>câu đề cập đến một nội dung cụ thể</a:t>
            </a:r>
            <a:endParaRPr lang="vi-VN" sz="4000" dirty="0">
              <a:solidFill>
                <a:sysClr val="windowText" lastClr="000000"/>
              </a:solidFill>
              <a:latin typeface="Arial" panose="020B0604020202020204" pitchFamily="34" charset="0"/>
              <a:cs typeface="Arial" panose="020B0604020202020204" pitchFamily="34" charset="0"/>
            </a:endParaRPr>
          </a:p>
        </p:txBody>
      </p:sp>
      <p:grpSp>
        <p:nvGrpSpPr>
          <p:cNvPr id="12" name="Group 11"/>
          <p:cNvGrpSpPr/>
          <p:nvPr/>
        </p:nvGrpSpPr>
        <p:grpSpPr>
          <a:xfrm rot="16200000">
            <a:off x="4749898" y="3011767"/>
            <a:ext cx="3627228" cy="1044769"/>
            <a:chOff x="3962400" y="876300"/>
            <a:chExt cx="12115800" cy="2941836"/>
          </a:xfrm>
        </p:grpSpPr>
        <p:cxnSp>
          <p:nvCxnSpPr>
            <p:cNvPr id="13" name="Straight Connector 12"/>
            <p:cNvCxnSpPr/>
            <p:nvPr/>
          </p:nvCxnSpPr>
          <p:spPr>
            <a:xfrm>
              <a:off x="3962400" y="2270760"/>
              <a:ext cx="12115800" cy="0"/>
            </a:xfrm>
            <a:prstGeom prst="line">
              <a:avLst/>
            </a:prstGeom>
            <a:ln w="57150">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2270761"/>
              <a:ext cx="0" cy="1547375"/>
            </a:xfrm>
            <a:prstGeom prst="line">
              <a:avLst/>
            </a:prstGeom>
            <a:ln w="57150">
              <a:solidFill>
                <a:srgbClr val="8C8C8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078200" y="2270761"/>
              <a:ext cx="0" cy="1547375"/>
            </a:xfrm>
            <a:prstGeom prst="line">
              <a:avLst/>
            </a:prstGeom>
            <a:ln w="57150">
              <a:solidFill>
                <a:srgbClr val="8C8C8C"/>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0020300" y="876300"/>
              <a:ext cx="0" cy="1394460"/>
            </a:xfrm>
            <a:prstGeom prst="line">
              <a:avLst/>
            </a:prstGeom>
            <a:ln w="57150">
              <a:solidFill>
                <a:srgbClr val="8C8C8C"/>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5715716" y="6321657"/>
            <a:ext cx="8206431" cy="193899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Đ</a:t>
            </a:r>
            <a:r>
              <a:rPr lang="vi-VN" sz="4000" dirty="0" smtClean="0">
                <a:latin typeface="Arial" panose="020B0604020202020204" pitchFamily="34" charset="0"/>
                <a:cs typeface="Arial" panose="020B0604020202020204" pitchFamily="34" charset="0"/>
              </a:rPr>
              <a:t>ều </a:t>
            </a:r>
            <a:r>
              <a:rPr lang="vi-VN" sz="4000" dirty="0">
                <a:latin typeface="Arial" panose="020B0604020202020204" pitchFamily="34" charset="0"/>
                <a:cs typeface="Arial" panose="020B0604020202020204" pitchFamily="34" charset="0"/>
              </a:rPr>
              <a:t>hướng </a:t>
            </a:r>
            <a:r>
              <a:rPr lang="vi-VN" sz="4000" dirty="0" smtClean="0">
                <a:latin typeface="Arial" panose="020B0604020202020204" pitchFamily="34" charset="0"/>
                <a:cs typeface="Arial" panose="020B0604020202020204" pitchFamily="34" charset="0"/>
              </a:rPr>
              <a:t>tới</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các </a:t>
            </a:r>
            <a:r>
              <a:rPr lang="vi-VN" sz="4000" dirty="0">
                <a:latin typeface="Arial" panose="020B0604020202020204" pitchFamily="34" charset="0"/>
                <a:cs typeface="Arial" panose="020B0604020202020204" pitchFamily="34" charset="0"/>
              </a:rPr>
              <a:t>tì tướng hãy học tập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Binh </a:t>
            </a:r>
            <a:r>
              <a:rPr lang="vi-VN" sz="4000" dirty="0">
                <a:latin typeface="Arial" panose="020B0604020202020204" pitchFamily="34" charset="0"/>
                <a:cs typeface="Arial" panose="020B0604020202020204" pitchFamily="34" charset="0"/>
              </a:rPr>
              <a:t>thư yếu </a:t>
            </a:r>
            <a:r>
              <a:rPr lang="vi-VN" sz="4000" dirty="0" smtClean="0">
                <a:latin typeface="Arial" panose="020B0604020202020204" pitchFamily="34" charset="0"/>
                <a:cs typeface="Arial" panose="020B0604020202020204" pitchFamily="34" charset="0"/>
              </a:rPr>
              <a:t>lược</a:t>
            </a:r>
            <a:r>
              <a:rPr lang="en-US" sz="4000" dirty="0" smtClean="0">
                <a:latin typeface="Arial" panose="020B0604020202020204" pitchFamily="34" charset="0"/>
                <a:cs typeface="Arial" panose="020B0604020202020204" pitchFamily="34" charset="0"/>
              </a:rPr>
              <a:t>”</a:t>
            </a:r>
            <a:endParaRPr lang="en-US" sz="4000" b="1" dirty="0" smtClean="0">
              <a:latin typeface="Arial" panose="020B0604020202020204" pitchFamily="34" charset="0"/>
              <a:cs typeface="Arial" panose="020B0604020202020204" pitchFamily="34" charset="0"/>
            </a:endParaRPr>
          </a:p>
        </p:txBody>
      </p:sp>
      <p:sp>
        <p:nvSpPr>
          <p:cNvPr id="19" name="Down Arrow 18"/>
          <p:cNvSpPr/>
          <p:nvPr/>
        </p:nvSpPr>
        <p:spPr>
          <a:xfrm rot="16200000">
            <a:off x="4726344" y="8559239"/>
            <a:ext cx="1160017" cy="1276350"/>
          </a:xfrm>
          <a:prstGeom prst="downArrow">
            <a:avLst>
              <a:gd name="adj1" fmla="val 50000"/>
              <a:gd name="adj2" fmla="val 4589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sp>
        <p:nvSpPr>
          <p:cNvPr id="20" name="TextBox 19"/>
          <p:cNvSpPr txBox="1"/>
          <p:nvPr/>
        </p:nvSpPr>
        <p:spPr>
          <a:xfrm>
            <a:off x="6384872" y="8689584"/>
            <a:ext cx="6070677" cy="1015663"/>
          </a:xfrm>
          <a:prstGeom prst="rect">
            <a:avLst/>
          </a:prstGeom>
          <a:noFill/>
        </p:spPr>
        <p:txBody>
          <a:bodyPr wrap="square" rtlCol="0">
            <a:spAutoFit/>
          </a:bodyPr>
          <a:lstStyle/>
          <a:p>
            <a:pPr algn="just">
              <a:lnSpc>
                <a:spcPct val="150000"/>
              </a:lnSpc>
            </a:pPr>
            <a:r>
              <a:rPr lang="en-US" sz="4000" b="1" dirty="0" smtClean="0">
                <a:latin typeface="Arial" panose="020B0604020202020204" pitchFamily="34" charset="0"/>
                <a:cs typeface="Arial" panose="020B0604020202020204" pitchFamily="34" charset="0"/>
              </a:rPr>
              <a:t>Là </a:t>
            </a:r>
            <a:r>
              <a:rPr lang="en-US" sz="4000" b="1" dirty="0">
                <a:latin typeface="Arial" panose="020B0604020202020204" pitchFamily="34" charset="0"/>
                <a:cs typeface="Arial" panose="020B0604020202020204" pitchFamily="34" charset="0"/>
              </a:rPr>
              <a:t>đoạn văn song song</a:t>
            </a:r>
            <a:endParaRPr lang="en-US" sz="4000" b="1" dirty="0" smtClean="0">
              <a:latin typeface="Arial" panose="020B0604020202020204" pitchFamily="34" charset="0"/>
              <a:cs typeface="Arial" panose="020B0604020202020204" pitchFamily="34" charset="0"/>
            </a:endParaRPr>
          </a:p>
        </p:txBody>
      </p:sp>
      <p:sp>
        <p:nvSpPr>
          <p:cNvPr id="21" name="Right Brace 20"/>
          <p:cNvSpPr/>
          <p:nvPr/>
        </p:nvSpPr>
        <p:spPr>
          <a:xfrm>
            <a:off x="13481194" y="1444301"/>
            <a:ext cx="1144544" cy="8399163"/>
          </a:xfrm>
          <a:prstGeom prst="rightBrace">
            <a:avLst>
              <a:gd name="adj1" fmla="val 38514"/>
              <a:gd name="adj2" fmla="val 49758"/>
            </a:avLst>
          </a:prstGeom>
          <a:ln w="57150">
            <a:solidFill>
              <a:srgbClr val="6262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Down Arrow 22"/>
          <p:cNvSpPr/>
          <p:nvPr/>
        </p:nvSpPr>
        <p:spPr>
          <a:xfrm rot="16200000">
            <a:off x="4334804" y="6458099"/>
            <a:ext cx="1160017" cy="1276350"/>
          </a:xfrm>
          <a:prstGeom prst="downArrow">
            <a:avLst>
              <a:gd name="adj1" fmla="val 50000"/>
              <a:gd name="adj2" fmla="val 4589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0128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3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90"/>
                                          </p:val>
                                        </p:tav>
                                        <p:tav tm="100000">
                                          <p:val>
                                            <p:fltVal val="0"/>
                                          </p:val>
                                        </p:tav>
                                      </p:tavLst>
                                    </p:anim>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anim calcmode="lin" valueType="num">
                                      <p:cBhvr>
                                        <p:cTn id="45" dur="500" fill="hold"/>
                                        <p:tgtEl>
                                          <p:spTgt spid="19"/>
                                        </p:tgtEl>
                                        <p:attrNameLst>
                                          <p:attrName>ppt_x</p:attrName>
                                        </p:attrNameLst>
                                      </p:cBhvr>
                                      <p:tavLst>
                                        <p:tav tm="0">
                                          <p:val>
                                            <p:strVal val="#ppt_x"/>
                                          </p:val>
                                        </p:tav>
                                        <p:tav tm="100000">
                                          <p:val>
                                            <p:strVal val="#ppt_x"/>
                                          </p:val>
                                        </p:tav>
                                      </p:tavLst>
                                    </p:anim>
                                    <p:anim calcmode="lin" valueType="num">
                                      <p:cBhvr>
                                        <p:cTn id="46" dur="500" fill="hold"/>
                                        <p:tgtEl>
                                          <p:spTgt spid="1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anim calcmode="lin" valueType="num">
                                      <p:cBhvr>
                                        <p:cTn id="50" dur="500" fill="hold"/>
                                        <p:tgtEl>
                                          <p:spTgt spid="20"/>
                                        </p:tgtEl>
                                        <p:attrNameLst>
                                          <p:attrName>ppt_x</p:attrName>
                                        </p:attrNameLst>
                                      </p:cBhvr>
                                      <p:tavLst>
                                        <p:tav tm="0">
                                          <p:val>
                                            <p:strVal val="#ppt_x"/>
                                          </p:val>
                                        </p:tav>
                                        <p:tav tm="100000">
                                          <p:val>
                                            <p:strVal val="#ppt_x"/>
                                          </p:val>
                                        </p:tav>
                                      </p:tavLst>
                                    </p:anim>
                                    <p:anim calcmode="lin" valueType="num">
                                      <p:cBhvr>
                                        <p:cTn id="5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arn(inVertical)">
                                      <p:cBhvr>
                                        <p:cTn id="56" dur="500"/>
                                        <p:tgtEl>
                                          <p:spTgt spid="21"/>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circle(in)">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P spid="18" grpId="0"/>
      <p:bldP spid="19" grpId="0" animBg="1"/>
      <p:bldP spid="20" grpId="0"/>
      <p:bldP spid="21"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54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4" name="Rounded Rectangle 3"/>
          <p:cNvSpPr/>
          <p:nvPr/>
        </p:nvSpPr>
        <p:spPr>
          <a:xfrm>
            <a:off x="914400" y="2650766"/>
            <a:ext cx="4203386" cy="4550134"/>
          </a:xfrm>
          <a:prstGeom prst="roundRect">
            <a:avLst/>
          </a:prstGeom>
          <a:solidFill>
            <a:schemeClr val="bg1"/>
          </a:solidFill>
          <a:ln>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ysClr val="windowText" lastClr="000000"/>
                </a:solidFill>
                <a:latin typeface="Arial" panose="020B0604020202020204" pitchFamily="34" charset="0"/>
                <a:cs typeface="Arial" panose="020B0604020202020204" pitchFamily="34" charset="0"/>
              </a:rPr>
              <a:t>Câu đầu đoạn</a:t>
            </a:r>
          </a:p>
          <a:p>
            <a:pPr algn="just">
              <a:lnSpc>
                <a:spcPct val="150000"/>
              </a:lnSpc>
            </a:pPr>
            <a:r>
              <a:rPr lang="en-US" sz="4000" i="1" dirty="0" smtClean="0">
                <a:solidFill>
                  <a:sysClr val="windowText" lastClr="000000"/>
                </a:solidFill>
                <a:latin typeface="Arial" panose="020B0604020202020204" pitchFamily="34" charset="0"/>
                <a:cs typeface="Arial" panose="020B0604020202020204" pitchFamily="34" charset="0"/>
              </a:rPr>
              <a:t>M</a:t>
            </a:r>
            <a:r>
              <a:rPr lang="vi-VN" sz="4000" i="1" dirty="0" smtClean="0">
                <a:solidFill>
                  <a:sysClr val="windowText" lastClr="000000"/>
                </a:solidFill>
                <a:latin typeface="Arial" panose="020B0604020202020204" pitchFamily="34" charset="0"/>
                <a:cs typeface="Arial" panose="020B0604020202020204" pitchFamily="34" charset="0"/>
              </a:rPr>
              <a:t>ọi </a:t>
            </a:r>
            <a:r>
              <a:rPr lang="vi-VN" sz="4000" i="1" dirty="0">
                <a:solidFill>
                  <a:sysClr val="windowText" lastClr="000000"/>
                </a:solidFill>
                <a:latin typeface="Arial" panose="020B0604020202020204" pitchFamily="34" charset="0"/>
                <a:cs typeface="Arial" panose="020B0604020202020204" pitchFamily="34" charset="0"/>
              </a:rPr>
              <a:t>người Việt Nam đều có lòng yêu nước nồng nàn</a:t>
            </a:r>
          </a:p>
        </p:txBody>
      </p:sp>
      <p:sp>
        <p:nvSpPr>
          <p:cNvPr id="11" name="Rounded Rectangle 10"/>
          <p:cNvSpPr/>
          <p:nvPr/>
        </p:nvSpPr>
        <p:spPr>
          <a:xfrm>
            <a:off x="5483872" y="2650767"/>
            <a:ext cx="4419599" cy="4550133"/>
          </a:xfrm>
          <a:prstGeom prst="roundRect">
            <a:avLst/>
          </a:prstGeom>
          <a:solidFill>
            <a:schemeClr val="bg1"/>
          </a:solidFill>
          <a:ln>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ysClr val="windowText" lastClr="000000"/>
                </a:solidFill>
                <a:latin typeface="Arial" panose="020B0604020202020204" pitchFamily="34" charset="0"/>
                <a:cs typeface="Arial" panose="020B0604020202020204" pitchFamily="34" charset="0"/>
              </a:rPr>
              <a:t>Ba câu tiếp:</a:t>
            </a:r>
          </a:p>
          <a:p>
            <a:pPr algn="just">
              <a:lnSpc>
                <a:spcPct val="150000"/>
              </a:lnSpc>
            </a:pPr>
            <a:r>
              <a:rPr lang="en-US" sz="4000" i="1" dirty="0" smtClean="0">
                <a:solidFill>
                  <a:sysClr val="windowText" lastClr="000000"/>
                </a:solidFill>
                <a:latin typeface="Arial" panose="020B0604020202020204" pitchFamily="34" charset="0"/>
                <a:cs typeface="Arial" panose="020B0604020202020204" pitchFamily="34" charset="0"/>
              </a:rPr>
              <a:t>H</a:t>
            </a:r>
            <a:r>
              <a:rPr lang="vi-VN" sz="4000" i="1" dirty="0" smtClean="0">
                <a:solidFill>
                  <a:sysClr val="windowText" lastClr="000000"/>
                </a:solidFill>
                <a:latin typeface="Arial" panose="020B0604020202020204" pitchFamily="34" charset="0"/>
                <a:cs typeface="Arial" panose="020B0604020202020204" pitchFamily="34" charset="0"/>
              </a:rPr>
              <a:t>ành </a:t>
            </a:r>
            <a:r>
              <a:rPr lang="vi-VN" sz="4000" i="1" dirty="0">
                <a:solidFill>
                  <a:sysClr val="windowText" lastClr="000000"/>
                </a:solidFill>
                <a:latin typeface="Arial" panose="020B0604020202020204" pitchFamily="34" charset="0"/>
                <a:cs typeface="Arial" panose="020B0604020202020204" pitchFamily="34" charset="0"/>
              </a:rPr>
              <a:t>động yêu nước của các </a:t>
            </a:r>
            <a:r>
              <a:rPr lang="vi-VN" sz="4000" i="1" dirty="0" smtClean="0">
                <a:solidFill>
                  <a:sysClr val="windowText" lastClr="000000"/>
                </a:solidFill>
                <a:latin typeface="Arial" panose="020B0604020202020204" pitchFamily="34" charset="0"/>
                <a:cs typeface="Arial" panose="020B0604020202020204" pitchFamily="34" charset="0"/>
              </a:rPr>
              <a:t>đối </a:t>
            </a:r>
            <a:r>
              <a:rPr lang="vi-VN" sz="4000" i="1" dirty="0">
                <a:solidFill>
                  <a:sysClr val="windowText" lastClr="000000"/>
                </a:solidFill>
                <a:latin typeface="Arial" panose="020B0604020202020204" pitchFamily="34" charset="0"/>
                <a:cs typeface="Arial" panose="020B0604020202020204" pitchFamily="34" charset="0"/>
              </a:rPr>
              <a:t>tượng cụ thể</a:t>
            </a:r>
          </a:p>
        </p:txBody>
      </p:sp>
      <p:sp>
        <p:nvSpPr>
          <p:cNvPr id="12" name="Rounded Rectangle 11"/>
          <p:cNvSpPr/>
          <p:nvPr/>
        </p:nvSpPr>
        <p:spPr>
          <a:xfrm>
            <a:off x="10287000" y="2656059"/>
            <a:ext cx="7424311" cy="4544841"/>
          </a:xfrm>
          <a:prstGeom prst="roundRect">
            <a:avLst/>
          </a:prstGeom>
          <a:solidFill>
            <a:schemeClr val="bg1"/>
          </a:solidFill>
          <a:ln>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ysClr val="windowText" lastClr="000000"/>
                </a:solidFill>
                <a:latin typeface="Arial" panose="020B0604020202020204" pitchFamily="34" charset="0"/>
                <a:cs typeface="Arial" panose="020B0604020202020204" pitchFamily="34" charset="0"/>
              </a:rPr>
              <a:t>Câu cuối đoạn:</a:t>
            </a:r>
          </a:p>
          <a:p>
            <a:pPr algn="just">
              <a:lnSpc>
                <a:spcPct val="150000"/>
              </a:lnSpc>
            </a:pPr>
            <a:r>
              <a:rPr lang="en-US" sz="4000" i="1" dirty="0" smtClean="0">
                <a:solidFill>
                  <a:sysClr val="windowText" lastClr="000000"/>
                </a:solidFill>
                <a:latin typeface="Arial" panose="020B0604020202020204" pitchFamily="34" charset="0"/>
                <a:cs typeface="Arial" panose="020B0604020202020204" pitchFamily="34" charset="0"/>
              </a:rPr>
              <a:t>Đ</a:t>
            </a:r>
            <a:r>
              <a:rPr lang="vi-VN" sz="4000" i="1" dirty="0" smtClean="0">
                <a:solidFill>
                  <a:sysClr val="windowText" lastClr="000000"/>
                </a:solidFill>
                <a:latin typeface="Arial" panose="020B0604020202020204" pitchFamily="34" charset="0"/>
                <a:cs typeface="Arial" panose="020B0604020202020204" pitchFamily="34" charset="0"/>
              </a:rPr>
              <a:t>iểm </a:t>
            </a:r>
            <a:r>
              <a:rPr lang="vi-VN" sz="4000" i="1" dirty="0">
                <a:solidFill>
                  <a:sysClr val="windowText" lastClr="000000"/>
                </a:solidFill>
                <a:latin typeface="Arial" panose="020B0604020202020204" pitchFamily="34" charset="0"/>
                <a:cs typeface="Arial" panose="020B0604020202020204" pitchFamily="34" charset="0"/>
              </a:rPr>
              <a:t>chung của các đối tượng vừa nêu, khẳng định lại lần nữa tinh thần yêu nước của mọi tầng lớp nhân dân</a:t>
            </a:r>
          </a:p>
        </p:txBody>
      </p:sp>
      <p:sp>
        <p:nvSpPr>
          <p:cNvPr id="14" name="Rounded Rectangle 13"/>
          <p:cNvSpPr/>
          <p:nvPr/>
        </p:nvSpPr>
        <p:spPr>
          <a:xfrm>
            <a:off x="7239000" y="495300"/>
            <a:ext cx="3810000" cy="1279459"/>
          </a:xfrm>
          <a:prstGeom prst="roundRect">
            <a:avLst/>
          </a:prstGeom>
          <a:solidFill>
            <a:schemeClr val="bg1"/>
          </a:solidFill>
          <a:ln>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000" b="1" dirty="0" smtClean="0">
                <a:solidFill>
                  <a:srgbClr val="626262"/>
                </a:solidFill>
                <a:latin typeface="Arial" panose="020B0604020202020204" pitchFamily="34" charset="0"/>
                <a:cs typeface="Arial" panose="020B0604020202020204" pitchFamily="34" charset="0"/>
              </a:rPr>
              <a:t>Câu b</a:t>
            </a:r>
            <a:endParaRPr lang="en-US" sz="5000" b="1" dirty="0">
              <a:solidFill>
                <a:srgbClr val="626262"/>
              </a:solidFill>
              <a:latin typeface="Arial" panose="020B0604020202020204" pitchFamily="34" charset="0"/>
              <a:cs typeface="Arial" panose="020B0604020202020204" pitchFamily="34" charset="0"/>
            </a:endParaRPr>
          </a:p>
        </p:txBody>
      </p:sp>
      <p:cxnSp>
        <p:nvCxnSpPr>
          <p:cNvPr id="16" name="Straight Arrow Connector 15"/>
          <p:cNvCxnSpPr>
            <a:stCxn id="14" idx="2"/>
            <a:endCxn id="4" idx="0"/>
          </p:cNvCxnSpPr>
          <p:nvPr/>
        </p:nvCxnSpPr>
        <p:spPr>
          <a:xfrm flipH="1">
            <a:off x="3016093" y="1774759"/>
            <a:ext cx="6127907" cy="876007"/>
          </a:xfrm>
          <a:prstGeom prst="straightConnector1">
            <a:avLst/>
          </a:prstGeom>
          <a:ln w="38100">
            <a:solidFill>
              <a:srgbClr val="62626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2"/>
            <a:endCxn id="11" idx="0"/>
          </p:cNvCxnSpPr>
          <p:nvPr/>
        </p:nvCxnSpPr>
        <p:spPr>
          <a:xfrm flipH="1">
            <a:off x="7693672" y="1774759"/>
            <a:ext cx="1450328" cy="876008"/>
          </a:xfrm>
          <a:prstGeom prst="straightConnector1">
            <a:avLst/>
          </a:prstGeom>
          <a:ln w="38100">
            <a:solidFill>
              <a:srgbClr val="62626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4" idx="2"/>
            <a:endCxn id="12" idx="0"/>
          </p:cNvCxnSpPr>
          <p:nvPr/>
        </p:nvCxnSpPr>
        <p:spPr>
          <a:xfrm>
            <a:off x="9144000" y="1774759"/>
            <a:ext cx="4855156" cy="881300"/>
          </a:xfrm>
          <a:prstGeom prst="straightConnector1">
            <a:avLst/>
          </a:prstGeom>
          <a:ln w="38100">
            <a:solidFill>
              <a:srgbClr val="626262"/>
            </a:solidFill>
            <a:tailEnd type="triangle"/>
          </a:ln>
        </p:spPr>
        <p:style>
          <a:lnRef idx="1">
            <a:schemeClr val="accent1"/>
          </a:lnRef>
          <a:fillRef idx="0">
            <a:schemeClr val="accent1"/>
          </a:fillRef>
          <a:effectRef idx="0">
            <a:schemeClr val="accent1"/>
          </a:effectRef>
          <a:fontRef idx="minor">
            <a:schemeClr val="tx1"/>
          </a:fontRef>
        </p:style>
      </p:cxnSp>
      <p:sp>
        <p:nvSpPr>
          <p:cNvPr id="31" name="Down Arrow 30"/>
          <p:cNvSpPr/>
          <p:nvPr/>
        </p:nvSpPr>
        <p:spPr>
          <a:xfrm rot="16200000">
            <a:off x="932406" y="8104504"/>
            <a:ext cx="1160017" cy="1276350"/>
          </a:xfrm>
          <a:prstGeom prst="downArrow">
            <a:avLst>
              <a:gd name="adj1" fmla="val 50000"/>
              <a:gd name="adj2" fmla="val 4589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sp>
        <p:nvSpPr>
          <p:cNvPr id="32" name="TextBox 31"/>
          <p:cNvSpPr txBox="1"/>
          <p:nvPr/>
        </p:nvSpPr>
        <p:spPr>
          <a:xfrm>
            <a:off x="2405220" y="8127278"/>
            <a:ext cx="6070677" cy="1015663"/>
          </a:xfrm>
          <a:prstGeom prst="rect">
            <a:avLst/>
          </a:prstGeom>
          <a:noFill/>
        </p:spPr>
        <p:txBody>
          <a:bodyPr wrap="square" rtlCol="0">
            <a:spAutoFit/>
          </a:bodyPr>
          <a:lstStyle/>
          <a:p>
            <a:pPr algn="just">
              <a:lnSpc>
                <a:spcPct val="150000"/>
              </a:lnSpc>
            </a:pPr>
            <a:r>
              <a:rPr lang="en-US" sz="4000" b="1" dirty="0" smtClean="0">
                <a:latin typeface="Arial" panose="020B0604020202020204" pitchFamily="34" charset="0"/>
                <a:cs typeface="Arial" panose="020B0604020202020204" pitchFamily="34" charset="0"/>
              </a:rPr>
              <a:t>Là </a:t>
            </a:r>
            <a:r>
              <a:rPr lang="en-US" sz="4000" b="1" dirty="0">
                <a:latin typeface="Arial" panose="020B0604020202020204" pitchFamily="34" charset="0"/>
                <a:cs typeface="Arial" panose="020B0604020202020204" pitchFamily="34" charset="0"/>
              </a:rPr>
              <a:t>đoạn văn </a:t>
            </a:r>
            <a:r>
              <a:rPr lang="en-US" sz="4000" b="1" dirty="0" smtClean="0">
                <a:latin typeface="Arial" panose="020B0604020202020204" pitchFamily="34" charset="0"/>
                <a:cs typeface="Arial" panose="020B0604020202020204" pitchFamily="34" charset="0"/>
              </a:rPr>
              <a:t>phối hợp</a:t>
            </a:r>
          </a:p>
        </p:txBody>
      </p:sp>
      <p:sp>
        <p:nvSpPr>
          <p:cNvPr id="33" name="TextBox 32"/>
          <p:cNvSpPr txBox="1"/>
          <p:nvPr/>
        </p:nvSpPr>
        <p:spPr>
          <a:xfrm>
            <a:off x="9858530" y="7722647"/>
            <a:ext cx="8178723" cy="1824923"/>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G</a:t>
            </a:r>
            <a:r>
              <a:rPr lang="vi-VN" sz="4000" dirty="0" smtClean="0">
                <a:latin typeface="Arial" panose="020B0604020202020204" pitchFamily="34" charset="0"/>
                <a:cs typeface="Arial" panose="020B0604020202020204" pitchFamily="34" charset="0"/>
              </a:rPr>
              <a:t>iúp </a:t>
            </a:r>
            <a:r>
              <a:rPr lang="vi-VN" sz="4000" dirty="0">
                <a:latin typeface="Arial" panose="020B0604020202020204" pitchFamily="34" charset="0"/>
                <a:cs typeface="Arial" panose="020B0604020202020204" pitchFamily="34" charset="0"/>
              </a:rPr>
              <a:t>người đọc dễ dàng nhận biết và nắm vững ý chính của đoạn</a:t>
            </a:r>
            <a:endParaRPr lang="en-US" sz="4000" dirty="0">
              <a:latin typeface="Arial" panose="020B0604020202020204" pitchFamily="34" charset="0"/>
              <a:cs typeface="Arial" panose="020B0604020202020204" pitchFamily="34" charset="0"/>
            </a:endParaRPr>
          </a:p>
        </p:txBody>
      </p:sp>
      <p:sp>
        <p:nvSpPr>
          <p:cNvPr id="35" name="Down Arrow 34"/>
          <p:cNvSpPr/>
          <p:nvPr/>
        </p:nvSpPr>
        <p:spPr>
          <a:xfrm rot="16200000">
            <a:off x="8389600" y="8104504"/>
            <a:ext cx="1160017" cy="1276350"/>
          </a:xfrm>
          <a:prstGeom prst="downArrow">
            <a:avLst>
              <a:gd name="adj1" fmla="val 50000"/>
              <a:gd name="adj2" fmla="val 4589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2878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down)">
                                      <p:cBhvr>
                                        <p:cTn id="45" dur="500"/>
                                        <p:tgtEl>
                                          <p:spTgt spid="3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inVertical)">
                                      <p:cBhvr>
                                        <p:cTn id="48" dur="500"/>
                                        <p:tgtEl>
                                          <p:spTgt spid="35"/>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circle(in)">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4" grpId="0" animBg="1"/>
      <p:bldP spid="31" grpId="0" animBg="1"/>
      <p:bldP spid="32" grpId="0"/>
      <p:bldP spid="33" grpId="0"/>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5" name="Rounded Rectangle 4"/>
          <p:cNvSpPr/>
          <p:nvPr/>
        </p:nvSpPr>
        <p:spPr>
          <a:xfrm>
            <a:off x="3619500" y="438150"/>
            <a:ext cx="11049000" cy="1123950"/>
          </a:xfrm>
          <a:prstGeom prst="roundRect">
            <a:avLst/>
          </a:prstGeom>
          <a:solidFill>
            <a:schemeClr val="bg1"/>
          </a:solidFill>
          <a:ln>
            <a:solidFill>
              <a:srgbClr val="2F6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2F6E91"/>
                </a:solidFill>
                <a:latin typeface="Arial" panose="020B0604020202020204" pitchFamily="34" charset="0"/>
                <a:cs typeface="Arial" panose="020B0604020202020204" pitchFamily="34" charset="0"/>
              </a:rPr>
              <a:t>Bài tập 2: SGK tr.68,69 </a:t>
            </a:r>
            <a:endParaRPr lang="en-US" sz="4000" b="1" dirty="0">
              <a:solidFill>
                <a:srgbClr val="2F6E91"/>
              </a:solidFill>
              <a:latin typeface="Arial" panose="020B0604020202020204" pitchFamily="34" charset="0"/>
              <a:cs typeface="Arial" panose="020B0604020202020204" pitchFamily="34" charset="0"/>
            </a:endParaRPr>
          </a:p>
        </p:txBody>
      </p:sp>
      <p:sp>
        <p:nvSpPr>
          <p:cNvPr id="6" name="TextBox 5"/>
          <p:cNvSpPr txBox="1"/>
          <p:nvPr/>
        </p:nvSpPr>
        <p:spPr>
          <a:xfrm>
            <a:off x="647700" y="2000250"/>
            <a:ext cx="17297400" cy="4839979"/>
          </a:xfrm>
          <a:prstGeom prst="rect">
            <a:avLst/>
          </a:prstGeom>
          <a:noFill/>
        </p:spPr>
        <p:txBody>
          <a:bodyPr wrap="square" rtlCol="0">
            <a:spAutoFit/>
          </a:bodyPr>
          <a:lstStyle/>
          <a:p>
            <a:pPr algn="just">
              <a:lnSpc>
                <a:spcPct val="150000"/>
              </a:lnSpc>
            </a:pPr>
            <a:r>
              <a:rPr lang="vi-VN" sz="3500" i="1" dirty="0">
                <a:latin typeface="Arial" panose="020B0604020202020204" pitchFamily="34" charset="0"/>
                <a:cs typeface="Arial" panose="020B0604020202020204" pitchFamily="34" charset="0"/>
              </a:rPr>
              <a:t>Không gian yên tĩnh bỗng bừng lên những âm thanh của dàn hòa tấu, bởi bốn nhạc khúc lưu thủy, kim tiền, xuân phong, long hổ du dương trầm bổng, réo rắt mở đầu đêm ca Huế. Nhạc công dùng các ngón đàn trau chuốt như ngón nhấn, mổ, vỗ, vả, ngón bấm, day, chớp, búng, ngón phi, ngón rãi. Tiếng đàn lúc khoan lúc nhặt làm nên tiết tấu xao động tận đáy hồn người</a:t>
            </a:r>
            <a:r>
              <a:rPr lang="vi-VN" sz="3500" i="1" dirty="0" smtClean="0">
                <a:latin typeface="Arial" panose="020B0604020202020204" pitchFamily="34" charset="0"/>
                <a:cs typeface="Arial" panose="020B0604020202020204" pitchFamily="34" charset="0"/>
              </a:rPr>
              <a:t>.</a:t>
            </a:r>
            <a:endParaRPr lang="en-US" sz="3500" i="1" dirty="0" smtClean="0">
              <a:latin typeface="Arial" panose="020B0604020202020204" pitchFamily="34" charset="0"/>
              <a:cs typeface="Arial" panose="020B0604020202020204" pitchFamily="34" charset="0"/>
            </a:endParaRPr>
          </a:p>
          <a:p>
            <a:pPr algn="r">
              <a:lnSpc>
                <a:spcPct val="150000"/>
              </a:lnSpc>
            </a:pPr>
            <a:r>
              <a:rPr lang="vi-VN" sz="3500" dirty="0">
                <a:latin typeface="Arial" panose="020B0604020202020204" pitchFamily="34" charset="0"/>
                <a:cs typeface="Arial" panose="020B0604020202020204" pitchFamily="34" charset="0"/>
              </a:rPr>
              <a:t>(Hà Ánh Minh, </a:t>
            </a:r>
            <a:r>
              <a:rPr lang="vi-VN" sz="3500" i="1" dirty="0">
                <a:latin typeface="Arial" panose="020B0604020202020204" pitchFamily="34" charset="0"/>
                <a:cs typeface="Arial" panose="020B0604020202020204" pitchFamily="34" charset="0"/>
              </a:rPr>
              <a:t>Ca Huế trên sông Hương</a:t>
            </a:r>
            <a:r>
              <a:rPr lang="vi-VN" sz="3500" dirty="0">
                <a:latin typeface="Arial" panose="020B0604020202020204" pitchFamily="34" charset="0"/>
                <a:cs typeface="Arial" panose="020B0604020202020204" pitchFamily="34" charset="0"/>
              </a:rPr>
              <a:t>)</a:t>
            </a:r>
          </a:p>
        </p:txBody>
      </p:sp>
      <p:sp>
        <p:nvSpPr>
          <p:cNvPr id="7" name="Rounded Rectangle 6"/>
          <p:cNvSpPr/>
          <p:nvPr/>
        </p:nvSpPr>
        <p:spPr>
          <a:xfrm>
            <a:off x="1143000" y="7962900"/>
            <a:ext cx="16306800" cy="19418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rgbClr val="C00000"/>
                </a:solidFill>
                <a:latin typeface="Arial" panose="020B0604020202020204" pitchFamily="34" charset="0"/>
                <a:cs typeface="Arial" panose="020B0604020202020204" pitchFamily="34" charset="0"/>
              </a:rPr>
              <a:t>Đoạn văn </a:t>
            </a:r>
            <a:r>
              <a:rPr lang="vi-VN" sz="4000" b="1" dirty="0" smtClean="0">
                <a:solidFill>
                  <a:srgbClr val="C00000"/>
                </a:solidFill>
                <a:latin typeface="Arial" panose="020B0604020202020204" pitchFamily="34" charset="0"/>
                <a:cs typeface="Arial" panose="020B0604020202020204" pitchFamily="34" charset="0"/>
              </a:rPr>
              <a:t>sau</a:t>
            </a:r>
            <a:r>
              <a:rPr lang="en-US" sz="4000" b="1" dirty="0" smtClean="0">
                <a:solidFill>
                  <a:srgbClr val="C00000"/>
                </a:solidFill>
                <a:latin typeface="Arial" panose="020B0604020202020204" pitchFamily="34" charset="0"/>
                <a:cs typeface="Arial" panose="020B0604020202020204" pitchFamily="34" charset="0"/>
              </a:rPr>
              <a:t> </a:t>
            </a:r>
            <a:r>
              <a:rPr lang="vi-VN" sz="4000" b="1" dirty="0" smtClean="0">
                <a:solidFill>
                  <a:srgbClr val="C00000"/>
                </a:solidFill>
                <a:latin typeface="Arial" panose="020B0604020202020204" pitchFamily="34" charset="0"/>
                <a:cs typeface="Arial" panose="020B0604020202020204" pitchFamily="34" charset="0"/>
              </a:rPr>
              <a:t>được </a:t>
            </a:r>
            <a:r>
              <a:rPr lang="vi-VN" sz="4000" b="1" dirty="0">
                <a:solidFill>
                  <a:srgbClr val="C00000"/>
                </a:solidFill>
                <a:latin typeface="Arial" panose="020B0604020202020204" pitchFamily="34" charset="0"/>
                <a:cs typeface="Arial" panose="020B0604020202020204" pitchFamily="34" charset="0"/>
              </a:rPr>
              <a:t>tổ chức theo kiểu nào? Chủ đề của đoạn văn là gì? Dựa vào đâu em nhận biết được điều đó?</a:t>
            </a:r>
          </a:p>
        </p:txBody>
      </p:sp>
      <p:pic>
        <p:nvPicPr>
          <p:cNvPr id="8" name="Picture 7"/>
          <p:cNvPicPr>
            <a:picLocks noChangeAspect="1"/>
          </p:cNvPicPr>
          <p:nvPr/>
        </p:nvPicPr>
        <p:blipFill>
          <a:blip r:embed="rId3"/>
          <a:stretch>
            <a:fillRect/>
          </a:stretch>
        </p:blipFill>
        <p:spPr>
          <a:xfrm>
            <a:off x="7467600" y="6014894"/>
            <a:ext cx="1999661" cy="2054530"/>
          </a:xfrm>
          <a:prstGeom prst="rect">
            <a:avLst/>
          </a:prstGeom>
        </p:spPr>
      </p:pic>
    </p:spTree>
    <p:extLst>
      <p:ext uri="{BB962C8B-B14F-4D97-AF65-F5344CB8AC3E}">
        <p14:creationId xmlns:p14="http://schemas.microsoft.com/office/powerpoint/2010/main" val="4197059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3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90"/>
                                          </p:val>
                                        </p:tav>
                                        <p:tav tm="100000">
                                          <p:val>
                                            <p:fltVal val="0"/>
                                          </p:val>
                                        </p:tav>
                                      </p:tavLst>
                                    </p:anim>
                                    <p:animEffect transition="in" filter="fade">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323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13128235" y="773707"/>
            <a:ext cx="3985443" cy="2474296"/>
          </a:xfrm>
          <a:custGeom>
            <a:avLst/>
            <a:gdLst/>
            <a:ahLst/>
            <a:cxnLst/>
            <a:rect l="l" t="t" r="r" b="b"/>
            <a:pathLst>
              <a:path w="3985443" h="2474296">
                <a:moveTo>
                  <a:pt x="0" y="0"/>
                </a:moveTo>
                <a:lnTo>
                  <a:pt x="3985443" y="0"/>
                </a:lnTo>
                <a:lnTo>
                  <a:pt x="3985443" y="2474295"/>
                </a:lnTo>
                <a:lnTo>
                  <a:pt x="0" y="2474295"/>
                </a:lnTo>
                <a:lnTo>
                  <a:pt x="0" y="0"/>
                </a:lnTo>
                <a:close/>
              </a:path>
            </a:pathLst>
          </a:custGeom>
          <a:blipFill>
            <a:blip r:embed="rId3"/>
            <a:stretch>
              <a:fillRect/>
            </a:stretch>
          </a:blipFill>
        </p:spPr>
      </p:sp>
      <p:sp>
        <p:nvSpPr>
          <p:cNvPr id="5" name="Freeform 5"/>
          <p:cNvSpPr/>
          <p:nvPr/>
        </p:nvSpPr>
        <p:spPr>
          <a:xfrm>
            <a:off x="14191097" y="-737364"/>
            <a:ext cx="5195121" cy="3225304"/>
          </a:xfrm>
          <a:custGeom>
            <a:avLst/>
            <a:gdLst/>
            <a:ahLst/>
            <a:cxnLst/>
            <a:rect l="l" t="t" r="r" b="b"/>
            <a:pathLst>
              <a:path w="5195121" h="3225304">
                <a:moveTo>
                  <a:pt x="0" y="0"/>
                </a:moveTo>
                <a:lnTo>
                  <a:pt x="5195120" y="0"/>
                </a:lnTo>
                <a:lnTo>
                  <a:pt x="5195120" y="3225304"/>
                </a:lnTo>
                <a:lnTo>
                  <a:pt x="0" y="3225304"/>
                </a:lnTo>
                <a:lnTo>
                  <a:pt x="0" y="0"/>
                </a:lnTo>
                <a:close/>
              </a:path>
            </a:pathLst>
          </a:custGeom>
          <a:blipFill>
            <a:blip r:embed="rId3"/>
            <a:stretch>
              <a:fillRect/>
            </a:stretch>
          </a:blipFill>
        </p:spPr>
      </p:sp>
      <p:sp>
        <p:nvSpPr>
          <p:cNvPr id="15" name="TextBox 14"/>
          <p:cNvSpPr txBox="1"/>
          <p:nvPr/>
        </p:nvSpPr>
        <p:spPr>
          <a:xfrm>
            <a:off x="8455942" y="150460"/>
            <a:ext cx="3858959" cy="1246495"/>
          </a:xfrm>
          <a:prstGeom prst="rect">
            <a:avLst/>
          </a:prstGeom>
          <a:noFill/>
        </p:spPr>
        <p:txBody>
          <a:bodyPr wrap="square" rtlCol="0">
            <a:spAutoFit/>
          </a:bodyPr>
          <a:lstStyle/>
          <a:p>
            <a:pPr algn="just">
              <a:lnSpc>
                <a:spcPct val="150000"/>
              </a:lnSpc>
            </a:pPr>
            <a:r>
              <a:rPr lang="en-US" sz="5000" b="1" dirty="0" smtClean="0">
                <a:solidFill>
                  <a:srgbClr val="C00000"/>
                </a:solidFill>
                <a:latin typeface="Arial" panose="020B0604020202020204" pitchFamily="34" charset="0"/>
                <a:cs typeface="Arial" panose="020B0604020202020204" pitchFamily="34" charset="0"/>
              </a:rPr>
              <a:t>Gợi ý trả lời</a:t>
            </a:r>
            <a:endParaRPr lang="en-US" sz="5000" b="1" dirty="0">
              <a:solidFill>
                <a:srgbClr val="C00000"/>
              </a:solidFill>
              <a:latin typeface="Arial" panose="020B0604020202020204" pitchFamily="34" charset="0"/>
              <a:cs typeface="Arial" panose="020B0604020202020204" pitchFamily="34" charset="0"/>
            </a:endParaRPr>
          </a:p>
        </p:txBody>
      </p:sp>
      <p:sp>
        <p:nvSpPr>
          <p:cNvPr id="23" name="Rounded Rectangle 22"/>
          <p:cNvSpPr/>
          <p:nvPr/>
        </p:nvSpPr>
        <p:spPr>
          <a:xfrm>
            <a:off x="228600" y="1528254"/>
            <a:ext cx="8651488" cy="1919373"/>
          </a:xfrm>
          <a:prstGeom prst="roundRect">
            <a:avLst/>
          </a:prstGeom>
          <a:solidFill>
            <a:schemeClr val="bg1"/>
          </a:solidFill>
          <a:ln>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dirty="0">
                <a:solidFill>
                  <a:sysClr val="windowText" lastClr="000000"/>
                </a:solidFill>
                <a:latin typeface="Arial" panose="020B0604020202020204" pitchFamily="34" charset="0"/>
                <a:cs typeface="Arial" panose="020B0604020202020204" pitchFamily="34" charset="0"/>
              </a:rPr>
              <a:t>Câu </a:t>
            </a:r>
            <a:r>
              <a:rPr lang="en-US" sz="4000" b="1" dirty="0" smtClean="0">
                <a:solidFill>
                  <a:sysClr val="windowText" lastClr="000000"/>
                </a:solidFill>
                <a:latin typeface="Arial" panose="020B0604020202020204" pitchFamily="34" charset="0"/>
                <a:cs typeface="Arial" panose="020B0604020202020204" pitchFamily="34" charset="0"/>
              </a:rPr>
              <a:t>1: </a:t>
            </a:r>
            <a:r>
              <a:rPr lang="en-US" sz="4000" dirty="0">
                <a:solidFill>
                  <a:sysClr val="windowText" lastClr="000000"/>
                </a:solidFill>
                <a:latin typeface="Arial" panose="020B0604020202020204" pitchFamily="34" charset="0"/>
                <a:cs typeface="Arial" panose="020B0604020202020204" pitchFamily="34" charset="0"/>
              </a:rPr>
              <a:t>nói về tên các khúc nhạc mở đầu đêm ca Huế</a:t>
            </a:r>
            <a:endParaRPr lang="vi-VN" sz="4000" i="1" dirty="0">
              <a:solidFill>
                <a:sysClr val="windowText" lastClr="000000"/>
              </a:solidFill>
              <a:latin typeface="Arial" panose="020B0604020202020204" pitchFamily="34" charset="0"/>
              <a:cs typeface="Arial" panose="020B0604020202020204" pitchFamily="34" charset="0"/>
            </a:endParaRPr>
          </a:p>
        </p:txBody>
      </p:sp>
      <p:sp>
        <p:nvSpPr>
          <p:cNvPr id="24" name="Rounded Rectangle 23"/>
          <p:cNvSpPr/>
          <p:nvPr/>
        </p:nvSpPr>
        <p:spPr>
          <a:xfrm>
            <a:off x="228600" y="4742585"/>
            <a:ext cx="8670059" cy="1919373"/>
          </a:xfrm>
          <a:prstGeom prst="roundRect">
            <a:avLst/>
          </a:prstGeom>
          <a:solidFill>
            <a:schemeClr val="bg1"/>
          </a:solidFill>
          <a:ln>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dirty="0">
                <a:solidFill>
                  <a:sysClr val="windowText" lastClr="000000"/>
                </a:solidFill>
                <a:latin typeface="Arial" panose="020B0604020202020204" pitchFamily="34" charset="0"/>
                <a:cs typeface="Arial" panose="020B0604020202020204" pitchFamily="34" charset="0"/>
              </a:rPr>
              <a:t>Câu </a:t>
            </a:r>
            <a:r>
              <a:rPr lang="vi-VN" sz="4000" b="1" dirty="0" smtClean="0">
                <a:solidFill>
                  <a:sysClr val="windowText" lastClr="000000"/>
                </a:solidFill>
                <a:latin typeface="Arial" panose="020B0604020202020204" pitchFamily="34" charset="0"/>
                <a:cs typeface="Arial" panose="020B0604020202020204" pitchFamily="34" charset="0"/>
              </a:rPr>
              <a:t>2</a:t>
            </a:r>
            <a:r>
              <a:rPr lang="en-US" sz="4000" b="1" dirty="0" smtClean="0">
                <a:solidFill>
                  <a:sysClr val="windowText" lastClr="000000"/>
                </a:solidFill>
                <a:latin typeface="Arial" panose="020B0604020202020204" pitchFamily="34" charset="0"/>
                <a:cs typeface="Arial" panose="020B0604020202020204" pitchFamily="34" charset="0"/>
              </a:rPr>
              <a:t>:</a:t>
            </a:r>
            <a:r>
              <a:rPr lang="vi-VN" sz="4000" b="1" dirty="0" smtClean="0">
                <a:solidFill>
                  <a:sysClr val="windowText" lastClr="000000"/>
                </a:solidFill>
                <a:latin typeface="Arial" panose="020B0604020202020204" pitchFamily="34" charset="0"/>
                <a:cs typeface="Arial" panose="020B0604020202020204" pitchFamily="34" charset="0"/>
              </a:rPr>
              <a:t> </a:t>
            </a:r>
            <a:r>
              <a:rPr lang="vi-VN" sz="4000" dirty="0">
                <a:solidFill>
                  <a:sysClr val="windowText" lastClr="000000"/>
                </a:solidFill>
                <a:latin typeface="Arial" panose="020B0604020202020204" pitchFamily="34" charset="0"/>
                <a:cs typeface="Arial" panose="020B0604020202020204" pitchFamily="34" charset="0"/>
              </a:rPr>
              <a:t>đề cập đến các ngón nghề (kỹ xảo chơi đàn) của nhạc công</a:t>
            </a:r>
            <a:endParaRPr lang="vi-VN" sz="4000" i="1" dirty="0">
              <a:solidFill>
                <a:sysClr val="windowText" lastClr="000000"/>
              </a:solidFill>
              <a:latin typeface="Arial" panose="020B0604020202020204" pitchFamily="34" charset="0"/>
              <a:cs typeface="Arial" panose="020B0604020202020204" pitchFamily="34" charset="0"/>
            </a:endParaRPr>
          </a:p>
        </p:txBody>
      </p:sp>
      <p:sp>
        <p:nvSpPr>
          <p:cNvPr id="25" name="Rounded Rectangle 24"/>
          <p:cNvSpPr/>
          <p:nvPr/>
        </p:nvSpPr>
        <p:spPr>
          <a:xfrm>
            <a:off x="228600" y="8082710"/>
            <a:ext cx="8628120" cy="1919373"/>
          </a:xfrm>
          <a:prstGeom prst="roundRect">
            <a:avLst/>
          </a:prstGeom>
          <a:solidFill>
            <a:schemeClr val="bg1"/>
          </a:solidFill>
          <a:ln>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dirty="0" smtClean="0">
                <a:solidFill>
                  <a:sysClr val="windowText" lastClr="000000"/>
                </a:solidFill>
                <a:latin typeface="Arial" panose="020B0604020202020204" pitchFamily="34" charset="0"/>
                <a:cs typeface="Arial" panose="020B0604020202020204" pitchFamily="34" charset="0"/>
              </a:rPr>
              <a:t>Câu 3</a:t>
            </a:r>
            <a:r>
              <a:rPr lang="en-US" sz="4000" b="1" dirty="0" smtClean="0">
                <a:solidFill>
                  <a:sysClr val="windowText" lastClr="000000"/>
                </a:solidFill>
                <a:latin typeface="Arial" panose="020B0604020202020204" pitchFamily="34" charset="0"/>
                <a:cs typeface="Arial" panose="020B0604020202020204" pitchFamily="34" charset="0"/>
              </a:rPr>
              <a:t>:</a:t>
            </a:r>
            <a:r>
              <a:rPr lang="vi-VN" sz="4000" b="1" dirty="0" smtClean="0">
                <a:solidFill>
                  <a:sysClr val="windowText" lastClr="000000"/>
                </a:solidFill>
                <a:latin typeface="Arial" panose="020B0604020202020204" pitchFamily="34" charset="0"/>
                <a:cs typeface="Arial" panose="020B0604020202020204" pitchFamily="34" charset="0"/>
              </a:rPr>
              <a:t> </a:t>
            </a:r>
            <a:r>
              <a:rPr lang="vi-VN" sz="4000" dirty="0">
                <a:solidFill>
                  <a:sysClr val="windowText" lastClr="000000"/>
                </a:solidFill>
                <a:latin typeface="Arial" panose="020B0604020202020204" pitchFamily="34" charset="0"/>
                <a:cs typeface="Arial" panose="020B0604020202020204" pitchFamily="34" charset="0"/>
              </a:rPr>
              <a:t>nói về âm vang, sự lay động của tiếng đàn đối với người nghe</a:t>
            </a:r>
            <a:endParaRPr lang="vi-VN" sz="4000" i="1" dirty="0">
              <a:solidFill>
                <a:sysClr val="windowText" lastClr="000000"/>
              </a:solidFill>
              <a:latin typeface="Arial" panose="020B0604020202020204" pitchFamily="34" charset="0"/>
              <a:cs typeface="Arial" panose="020B0604020202020204" pitchFamily="34" charset="0"/>
            </a:endParaRPr>
          </a:p>
        </p:txBody>
      </p:sp>
      <p:grpSp>
        <p:nvGrpSpPr>
          <p:cNvPr id="29" name="Group 28"/>
          <p:cNvGrpSpPr/>
          <p:nvPr/>
        </p:nvGrpSpPr>
        <p:grpSpPr>
          <a:xfrm>
            <a:off x="8898671" y="2362147"/>
            <a:ext cx="1647703" cy="6680247"/>
            <a:chOff x="9299861" y="2381310"/>
            <a:chExt cx="1647703" cy="6680247"/>
          </a:xfrm>
        </p:grpSpPr>
        <p:grpSp>
          <p:nvGrpSpPr>
            <p:cNvPr id="16" name="Group 15"/>
            <p:cNvGrpSpPr/>
            <p:nvPr/>
          </p:nvGrpSpPr>
          <p:grpSpPr>
            <a:xfrm rot="5400000">
              <a:off x="6333050" y="5348121"/>
              <a:ext cx="6680247" cy="746625"/>
              <a:chOff x="3905250" y="4673423"/>
              <a:chExt cx="11010900" cy="746625"/>
            </a:xfrm>
          </p:grpSpPr>
          <p:grpSp>
            <p:nvGrpSpPr>
              <p:cNvPr id="17" name="Group 16"/>
              <p:cNvGrpSpPr/>
              <p:nvPr/>
            </p:nvGrpSpPr>
            <p:grpSpPr>
              <a:xfrm>
                <a:off x="3905250" y="4673423"/>
                <a:ext cx="11010900" cy="740930"/>
                <a:chOff x="3962400" y="2270760"/>
                <a:chExt cx="12115800" cy="1547376"/>
              </a:xfrm>
            </p:grpSpPr>
            <p:cxnSp>
              <p:nvCxnSpPr>
                <p:cNvPr id="19" name="Straight Connector 18"/>
                <p:cNvCxnSpPr/>
                <p:nvPr/>
              </p:nvCxnSpPr>
              <p:spPr>
                <a:xfrm>
                  <a:off x="3962400" y="2270760"/>
                  <a:ext cx="12115800" cy="0"/>
                </a:xfrm>
                <a:prstGeom prst="line">
                  <a:avLst/>
                </a:prstGeom>
                <a:ln w="57150">
                  <a:solidFill>
                    <a:srgbClr val="62626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962400" y="2270761"/>
                  <a:ext cx="0" cy="1547375"/>
                </a:xfrm>
                <a:prstGeom prst="line">
                  <a:avLst/>
                </a:prstGeom>
                <a:ln w="57150">
                  <a:solidFill>
                    <a:srgbClr val="62626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078200" y="2270761"/>
                  <a:ext cx="0" cy="1547375"/>
                </a:xfrm>
                <a:prstGeom prst="line">
                  <a:avLst/>
                </a:prstGeom>
                <a:ln w="57150">
                  <a:solidFill>
                    <a:srgbClr val="626262"/>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a:off x="9410700" y="4686300"/>
                <a:ext cx="0" cy="733748"/>
              </a:xfrm>
              <a:prstGeom prst="line">
                <a:avLst/>
              </a:prstGeom>
              <a:ln w="57150">
                <a:solidFill>
                  <a:srgbClr val="626262"/>
                </a:solidFill>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flipV="1">
              <a:off x="9350825" y="5721433"/>
              <a:ext cx="1596739" cy="2"/>
            </a:xfrm>
            <a:prstGeom prst="straightConnector1">
              <a:avLst/>
            </a:prstGeom>
            <a:ln w="57150">
              <a:solidFill>
                <a:srgbClr val="626262"/>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Rounded Rectangle 30"/>
          <p:cNvSpPr/>
          <p:nvPr/>
        </p:nvSpPr>
        <p:spPr>
          <a:xfrm>
            <a:off x="10546374" y="4596993"/>
            <a:ext cx="3644723" cy="2210554"/>
          </a:xfrm>
          <a:prstGeom prst="roundRect">
            <a:avLst/>
          </a:prstGeom>
          <a:solidFill>
            <a:schemeClr val="bg1"/>
          </a:solidFill>
          <a:ln>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ysClr val="windowText" lastClr="000000"/>
                </a:solidFill>
                <a:latin typeface="Arial" panose="020B0604020202020204" pitchFamily="34" charset="0"/>
                <a:cs typeface="Arial" panose="020B0604020202020204" pitchFamily="34" charset="0"/>
              </a:rPr>
              <a:t>Đoạn văn song song</a:t>
            </a:r>
            <a:endParaRPr lang="vi-VN" sz="4000" b="1" i="1" dirty="0">
              <a:solidFill>
                <a:sysClr val="windowText" lastClr="000000"/>
              </a:solidFill>
              <a:latin typeface="Arial" panose="020B0604020202020204" pitchFamily="34" charset="0"/>
              <a:cs typeface="Arial" panose="020B0604020202020204" pitchFamily="34" charset="0"/>
            </a:endParaRPr>
          </a:p>
        </p:txBody>
      </p:sp>
      <p:cxnSp>
        <p:nvCxnSpPr>
          <p:cNvPr id="32" name="Straight Arrow Connector 31"/>
          <p:cNvCxnSpPr/>
          <p:nvPr/>
        </p:nvCxnSpPr>
        <p:spPr>
          <a:xfrm>
            <a:off x="14191097" y="5691262"/>
            <a:ext cx="901077" cy="11008"/>
          </a:xfrm>
          <a:prstGeom prst="straightConnector1">
            <a:avLst/>
          </a:prstGeom>
          <a:ln w="57150">
            <a:solidFill>
              <a:srgbClr val="626262"/>
            </a:solidFill>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15113945" y="2362146"/>
            <a:ext cx="2781256" cy="7277153"/>
          </a:xfrm>
          <a:prstGeom prst="roundRect">
            <a:avLst/>
          </a:prstGeom>
          <a:solidFill>
            <a:schemeClr val="bg1"/>
          </a:solidFill>
          <a:ln>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ysClr val="windowText" lastClr="000000"/>
                </a:solidFill>
                <a:latin typeface="Arial" panose="020B0604020202020204" pitchFamily="34" charset="0"/>
                <a:cs typeface="Arial" panose="020B0604020202020204" pitchFamily="34" charset="0"/>
              </a:rPr>
              <a:t>Chủ đề của đoạn: </a:t>
            </a:r>
            <a:r>
              <a:rPr lang="vi-VN" sz="4000" dirty="0">
                <a:solidFill>
                  <a:sysClr val="windowText" lastClr="000000"/>
                </a:solidFill>
                <a:latin typeface="Arial" panose="020B0604020202020204" pitchFamily="34" charset="0"/>
                <a:cs typeface="Arial" panose="020B0604020202020204" pitchFamily="34" charset="0"/>
              </a:rPr>
              <a:t>cách mở đầu đêm ca Huế trên sông Hương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90"/>
                                          </p:val>
                                        </p:tav>
                                        <p:tav tm="100000">
                                          <p:val>
                                            <p:fltVal val="0"/>
                                          </p:val>
                                        </p:tav>
                                      </p:tavLst>
                                    </p:anim>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anim calcmode="lin" valueType="num">
                                      <p:cBhvr>
                                        <p:cTn id="16" dur="500" fill="hold"/>
                                        <p:tgtEl>
                                          <p:spTgt spid="23"/>
                                        </p:tgtEl>
                                        <p:attrNameLst>
                                          <p:attrName>ppt_x</p:attrName>
                                        </p:attrNameLst>
                                      </p:cBhvr>
                                      <p:tavLst>
                                        <p:tav tm="0">
                                          <p:val>
                                            <p:strVal val="#ppt_x"/>
                                          </p:val>
                                        </p:tav>
                                        <p:tav tm="100000">
                                          <p:val>
                                            <p:strVal val="#ppt_x"/>
                                          </p:val>
                                        </p:tav>
                                      </p:tavLst>
                                    </p:anim>
                                    <p:anim calcmode="lin" valueType="num">
                                      <p:cBhvr>
                                        <p:cTn id="17" dur="5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strVal val="#ppt_x"/>
                                          </p:val>
                                        </p:tav>
                                        <p:tav tm="100000">
                                          <p:val>
                                            <p:strVal val="#ppt_x"/>
                                          </p:val>
                                        </p:tav>
                                      </p:tavLst>
                                    </p:anim>
                                    <p:anim calcmode="lin" valueType="num">
                                      <p:cBhvr>
                                        <p:cTn id="27"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arn(inVertical)">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arn(inVertical)">
                                      <p:cBhvr>
                                        <p:cTn id="40" dur="500"/>
                                        <p:tgtEl>
                                          <p:spTgt spid="32"/>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circle(in)">
                                      <p:cBhvr>
                                        <p:cTn id="4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animBg="1"/>
      <p:bldP spid="24" grpId="0" animBg="1"/>
      <p:bldP spid="25" grpId="0" animBg="1"/>
      <p:bldP spid="31"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4" name="TextBox 3"/>
          <p:cNvSpPr txBox="1"/>
          <p:nvPr/>
        </p:nvSpPr>
        <p:spPr>
          <a:xfrm>
            <a:off x="6019800" y="1333500"/>
            <a:ext cx="6248400" cy="1710853"/>
          </a:xfrm>
          <a:prstGeom prst="rect">
            <a:avLst/>
          </a:prstGeom>
          <a:noFill/>
        </p:spPr>
        <p:txBody>
          <a:bodyPr wrap="square" rtlCol="0">
            <a:spAutoFit/>
          </a:bodyPr>
          <a:lstStyle/>
          <a:p>
            <a:pPr algn="just">
              <a:lnSpc>
                <a:spcPct val="150000"/>
              </a:lnSpc>
            </a:pPr>
            <a:r>
              <a:rPr lang="en-US" sz="8000" b="1" dirty="0" smtClean="0">
                <a:solidFill>
                  <a:srgbClr val="002060"/>
                </a:solidFill>
                <a:latin typeface="Arial" panose="020B0604020202020204" pitchFamily="34" charset="0"/>
                <a:cs typeface="Arial" panose="020B0604020202020204" pitchFamily="34" charset="0"/>
              </a:rPr>
              <a:t>KHỞI ĐỘNG</a:t>
            </a:r>
            <a:endParaRPr lang="en-US" sz="8000" b="1" dirty="0">
              <a:solidFill>
                <a:srgbClr val="002060"/>
              </a:solidFill>
              <a:latin typeface="Arial" panose="020B0604020202020204" pitchFamily="34" charset="0"/>
              <a:cs typeface="Arial" panose="020B0604020202020204" pitchFamily="34" charset="0"/>
            </a:endParaRPr>
          </a:p>
        </p:txBody>
      </p:sp>
      <p:sp>
        <p:nvSpPr>
          <p:cNvPr id="5" name="Rounded Rectangle 4"/>
          <p:cNvSpPr/>
          <p:nvPr/>
        </p:nvSpPr>
        <p:spPr>
          <a:xfrm>
            <a:off x="3276600" y="3771900"/>
            <a:ext cx="11734800" cy="39624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rgbClr val="C00000"/>
                </a:solidFill>
                <a:latin typeface="Arial" panose="020B0604020202020204" pitchFamily="34" charset="0"/>
                <a:cs typeface="Arial" panose="020B0604020202020204" pitchFamily="34" charset="0"/>
              </a:rPr>
              <a:t>Em hãy trả lời câu hỏi sau:</a:t>
            </a:r>
          </a:p>
          <a:p>
            <a:pPr algn="ctr">
              <a:lnSpc>
                <a:spcPct val="150000"/>
              </a:lnSpc>
            </a:pPr>
            <a:r>
              <a:rPr lang="vi-VN" sz="4000" dirty="0" smtClean="0">
                <a:solidFill>
                  <a:schemeClr val="tx1"/>
                </a:solidFill>
                <a:latin typeface="Arial" panose="020B0604020202020204" pitchFamily="34" charset="0"/>
                <a:cs typeface="Arial" panose="020B0604020202020204" pitchFamily="34" charset="0"/>
              </a:rPr>
              <a:t>Ngoài </a:t>
            </a:r>
            <a:r>
              <a:rPr lang="vi-VN" sz="4000" dirty="0">
                <a:solidFill>
                  <a:schemeClr val="tx1"/>
                </a:solidFill>
                <a:latin typeface="Arial" panose="020B0604020202020204" pitchFamily="34" charset="0"/>
                <a:cs typeface="Arial" panose="020B0604020202020204" pitchFamily="34" charset="0"/>
              </a:rPr>
              <a:t>cách trình bày đoạn văn nghị luận theo phương pháp quy nạp hoặc diễn dịch em còn biết đến phương pháp nào nữa? </a:t>
            </a:r>
            <a:endParaRPr lang="en-US" sz="4000"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447800" y="2095500"/>
            <a:ext cx="3893572" cy="3654994"/>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4"/>
          <p:cNvSpPr/>
          <p:nvPr/>
        </p:nvSpPr>
        <p:spPr>
          <a:xfrm>
            <a:off x="533400" y="6362700"/>
            <a:ext cx="2000708" cy="2038938"/>
          </a:xfrm>
          <a:custGeom>
            <a:avLst/>
            <a:gdLst/>
            <a:ahLst/>
            <a:cxnLst/>
            <a:rect l="l" t="t" r="r" b="b"/>
            <a:pathLst>
              <a:path w="2000708" h="2038938">
                <a:moveTo>
                  <a:pt x="0" y="0"/>
                </a:moveTo>
                <a:lnTo>
                  <a:pt x="2000709" y="0"/>
                </a:lnTo>
                <a:lnTo>
                  <a:pt x="2000709" y="2038938"/>
                </a:lnTo>
                <a:lnTo>
                  <a:pt x="0" y="2038938"/>
                </a:lnTo>
                <a:lnTo>
                  <a:pt x="0" y="0"/>
                </a:lnTo>
                <a:close/>
              </a:path>
            </a:pathLst>
          </a:custGeom>
          <a:blipFill>
            <a:blip r:embed="rId3"/>
            <a:stretch>
              <a:fillRect/>
            </a:stretch>
          </a:blipFill>
        </p:spPr>
      </p:sp>
      <p:sp>
        <p:nvSpPr>
          <p:cNvPr id="4" name="Rounded Rectangle 3"/>
          <p:cNvSpPr/>
          <p:nvPr/>
        </p:nvSpPr>
        <p:spPr>
          <a:xfrm>
            <a:off x="3619500" y="1850766"/>
            <a:ext cx="11049000" cy="1447800"/>
          </a:xfrm>
          <a:prstGeom prst="roundRect">
            <a:avLst/>
          </a:prstGeom>
          <a:solidFill>
            <a:schemeClr val="bg1"/>
          </a:solidFill>
          <a:ln>
            <a:solidFill>
              <a:srgbClr val="2F6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2F6E91"/>
                </a:solidFill>
                <a:latin typeface="Arial" panose="020B0604020202020204" pitchFamily="34" charset="0"/>
                <a:cs typeface="Arial" panose="020B0604020202020204" pitchFamily="34" charset="0"/>
              </a:rPr>
              <a:t>Bài tập </a:t>
            </a:r>
            <a:r>
              <a:rPr lang="en-US" sz="4000" b="1" dirty="0">
                <a:solidFill>
                  <a:srgbClr val="2F6E91"/>
                </a:solidFill>
                <a:latin typeface="Arial" panose="020B0604020202020204" pitchFamily="34" charset="0"/>
                <a:cs typeface="Arial" panose="020B0604020202020204" pitchFamily="34" charset="0"/>
              </a:rPr>
              <a:t>3</a:t>
            </a:r>
            <a:r>
              <a:rPr lang="en-US" sz="4000" b="1" dirty="0" smtClean="0">
                <a:solidFill>
                  <a:srgbClr val="2F6E91"/>
                </a:solidFill>
                <a:latin typeface="Arial" panose="020B0604020202020204" pitchFamily="34" charset="0"/>
                <a:cs typeface="Arial" panose="020B0604020202020204" pitchFamily="34" charset="0"/>
              </a:rPr>
              <a:t>: SGK tr.69 </a:t>
            </a:r>
            <a:endParaRPr lang="en-US" sz="4000" b="1" dirty="0">
              <a:solidFill>
                <a:srgbClr val="2F6E91"/>
              </a:solidFill>
              <a:latin typeface="Arial" panose="020B0604020202020204" pitchFamily="34" charset="0"/>
              <a:cs typeface="Arial" panose="020B0604020202020204" pitchFamily="34" charset="0"/>
            </a:endParaRPr>
          </a:p>
        </p:txBody>
      </p:sp>
      <p:sp>
        <p:nvSpPr>
          <p:cNvPr id="5" name="TextBox 4"/>
          <p:cNvSpPr txBox="1"/>
          <p:nvPr/>
        </p:nvSpPr>
        <p:spPr>
          <a:xfrm>
            <a:off x="4838700" y="3769373"/>
            <a:ext cx="8610600" cy="2748253"/>
          </a:xfrm>
          <a:prstGeom prst="rect">
            <a:avLst/>
          </a:prstGeom>
          <a:noFill/>
        </p:spPr>
        <p:txBody>
          <a:bodyPr wrap="square" rtlCol="0">
            <a:spAutoFit/>
          </a:bodyPr>
          <a:lstStyle/>
          <a:p>
            <a:pPr algn="ctr">
              <a:lnSpc>
                <a:spcPct val="150000"/>
              </a:lnSpc>
            </a:pPr>
            <a:r>
              <a:rPr lang="en-US" sz="4000" b="1" dirty="0">
                <a:solidFill>
                  <a:srgbClr val="C00000"/>
                </a:solidFill>
                <a:latin typeface="Arial" panose="020B0604020202020204" pitchFamily="34" charset="0"/>
                <a:cs typeface="Arial" panose="020B0604020202020204" pitchFamily="34" charset="0"/>
              </a:rPr>
              <a:t>Viết một đoạn văn song song và một đoạn văn phối hợp từ </a:t>
            </a:r>
            <a:r>
              <a:rPr lang="en-US" sz="4000" b="1" dirty="0" smtClean="0">
                <a:solidFill>
                  <a:srgbClr val="C00000"/>
                </a:solidFill>
                <a:latin typeface="Arial" panose="020B0604020202020204" pitchFamily="34" charset="0"/>
                <a:cs typeface="Arial" panose="020B0604020202020204" pitchFamily="34" charset="0"/>
              </a:rPr>
              <a:t>7 - 9 </a:t>
            </a:r>
            <a:r>
              <a:rPr lang="en-US" sz="4000" b="1" dirty="0">
                <a:solidFill>
                  <a:srgbClr val="C00000"/>
                </a:solidFill>
                <a:latin typeface="Arial" panose="020B0604020202020204" pitchFamily="34" charset="0"/>
                <a:cs typeface="Arial" panose="020B0604020202020204" pitchFamily="34" charset="0"/>
              </a:rPr>
              <a:t>câu theo chủ đề tự chọn.</a:t>
            </a:r>
          </a:p>
        </p:txBody>
      </p:sp>
      <p:pic>
        <p:nvPicPr>
          <p:cNvPr id="6" name="Picture 5"/>
          <p:cNvPicPr>
            <a:picLocks noChangeAspect="1"/>
          </p:cNvPicPr>
          <p:nvPr/>
        </p:nvPicPr>
        <p:blipFill>
          <a:blip r:embed="rId4"/>
          <a:stretch>
            <a:fillRect/>
          </a:stretch>
        </p:blipFill>
        <p:spPr>
          <a:xfrm>
            <a:off x="13258800" y="2400300"/>
            <a:ext cx="4845122" cy="7886700"/>
          </a:xfrm>
          <a:prstGeom prst="rect">
            <a:avLst/>
          </a:prstGeom>
        </p:spPr>
      </p:pic>
    </p:spTree>
    <p:extLst>
      <p:ext uri="{BB962C8B-B14F-4D97-AF65-F5344CB8AC3E}">
        <p14:creationId xmlns:p14="http://schemas.microsoft.com/office/powerpoint/2010/main" val="14390292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TextBox 2"/>
          <p:cNvSpPr txBox="1"/>
          <p:nvPr/>
        </p:nvSpPr>
        <p:spPr>
          <a:xfrm>
            <a:off x="3467100" y="1049855"/>
            <a:ext cx="11353800" cy="1710853"/>
          </a:xfrm>
          <a:prstGeom prst="rect">
            <a:avLst/>
          </a:prstGeom>
          <a:noFill/>
        </p:spPr>
        <p:txBody>
          <a:bodyPr wrap="square" rtlCol="0">
            <a:spAutoFit/>
          </a:bodyPr>
          <a:lstStyle/>
          <a:p>
            <a:pPr algn="just">
              <a:lnSpc>
                <a:spcPct val="150000"/>
              </a:lnSpc>
            </a:pPr>
            <a:r>
              <a:rPr lang="en-US" sz="8000" b="1" dirty="0" smtClean="0">
                <a:solidFill>
                  <a:srgbClr val="2F6E91"/>
                </a:solidFill>
                <a:latin typeface="Arial" panose="020B0604020202020204" pitchFamily="34" charset="0"/>
                <a:cs typeface="Arial" panose="020B0604020202020204" pitchFamily="34" charset="0"/>
              </a:rPr>
              <a:t>HƯỚNG DẪN VỀ NHÀ</a:t>
            </a:r>
            <a:endParaRPr lang="en-US" sz="8000" b="1" dirty="0">
              <a:solidFill>
                <a:srgbClr val="2F6E91"/>
              </a:solidFill>
              <a:latin typeface="Arial" panose="020B0604020202020204" pitchFamily="34" charset="0"/>
              <a:cs typeface="Arial" panose="020B0604020202020204" pitchFamily="34" charset="0"/>
            </a:endParaRPr>
          </a:p>
        </p:txBody>
      </p:sp>
      <p:sp>
        <p:nvSpPr>
          <p:cNvPr id="5" name="Rounded Rectangle 4"/>
          <p:cNvSpPr/>
          <p:nvPr/>
        </p:nvSpPr>
        <p:spPr>
          <a:xfrm>
            <a:off x="1905000" y="3543300"/>
            <a:ext cx="7086600" cy="5291426"/>
          </a:xfrm>
          <a:prstGeom prst="roundRect">
            <a:avLst/>
          </a:prstGeom>
          <a:solidFill>
            <a:schemeClr val="bg1"/>
          </a:solidFill>
          <a:ln>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Ôn tập</a:t>
            </a:r>
          </a:p>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 Thực hành tiếng Việt - </a:t>
            </a:r>
            <a:r>
              <a:rPr lang="en-US" sz="4000" dirty="0">
                <a:solidFill>
                  <a:schemeClr val="tx1"/>
                </a:solidFill>
                <a:latin typeface="Arial" panose="020B0604020202020204" pitchFamily="34" charset="0"/>
                <a:cs typeface="Arial" panose="020B0604020202020204" pitchFamily="34" charset="0"/>
              </a:rPr>
              <a:t>Đoạn văn song song và đoạn văn phối hợp</a:t>
            </a:r>
          </a:p>
        </p:txBody>
      </p:sp>
      <p:sp>
        <p:nvSpPr>
          <p:cNvPr id="6" name="Rounded Rectangle 5"/>
          <p:cNvSpPr/>
          <p:nvPr/>
        </p:nvSpPr>
        <p:spPr>
          <a:xfrm>
            <a:off x="9372600" y="3543300"/>
            <a:ext cx="7086600" cy="5291426"/>
          </a:xfrm>
          <a:prstGeom prst="roundRect">
            <a:avLst/>
          </a:prstGeom>
          <a:solidFill>
            <a:schemeClr val="bg1"/>
          </a:solidFill>
          <a:ln>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smtClean="0">
                <a:solidFill>
                  <a:schemeClr val="tx1"/>
                </a:solidFill>
                <a:latin typeface="Arial" panose="020B0604020202020204" pitchFamily="34" charset="0"/>
                <a:cs typeface="Arial" panose="020B0604020202020204" pitchFamily="34" charset="0"/>
              </a:rPr>
              <a:t>Soạn </a:t>
            </a:r>
            <a:r>
              <a:rPr lang="en-US" sz="4000" b="1" dirty="0" smtClean="0">
                <a:solidFill>
                  <a:schemeClr val="tx1"/>
                </a:solidFill>
                <a:latin typeface="Arial" panose="020B0604020202020204" pitchFamily="34" charset="0"/>
                <a:cs typeface="Arial" panose="020B0604020202020204" pitchFamily="34" charset="0"/>
              </a:rPr>
              <a:t>bài</a:t>
            </a:r>
          </a:p>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Nam quốc sơn hà – Lý Thường Kiệt</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8500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rot="-648937">
            <a:off x="14959278" y="7705550"/>
            <a:ext cx="4021671" cy="2796797"/>
          </a:xfrm>
          <a:custGeom>
            <a:avLst/>
            <a:gdLst/>
            <a:ahLst/>
            <a:cxnLst/>
            <a:rect l="l" t="t" r="r" b="b"/>
            <a:pathLst>
              <a:path w="4021671" h="2796797">
                <a:moveTo>
                  <a:pt x="0" y="0"/>
                </a:moveTo>
                <a:lnTo>
                  <a:pt x="4021671" y="0"/>
                </a:lnTo>
                <a:lnTo>
                  <a:pt x="4021671" y="2796797"/>
                </a:lnTo>
                <a:lnTo>
                  <a:pt x="0" y="2796797"/>
                </a:lnTo>
                <a:lnTo>
                  <a:pt x="0" y="0"/>
                </a:lnTo>
                <a:close/>
              </a:path>
            </a:pathLst>
          </a:custGeom>
          <a:blipFill>
            <a:blip r:embed="rId3"/>
            <a:stretch>
              <a:fillRect/>
            </a:stretch>
          </a:blipFill>
        </p:spPr>
      </p:sp>
      <p:sp>
        <p:nvSpPr>
          <p:cNvPr id="4" name="Freeform 4"/>
          <p:cNvSpPr/>
          <p:nvPr/>
        </p:nvSpPr>
        <p:spPr>
          <a:xfrm>
            <a:off x="16303573" y="1395478"/>
            <a:ext cx="2000708" cy="2038938"/>
          </a:xfrm>
          <a:custGeom>
            <a:avLst/>
            <a:gdLst/>
            <a:ahLst/>
            <a:cxnLst/>
            <a:rect l="l" t="t" r="r" b="b"/>
            <a:pathLst>
              <a:path w="2000708" h="2038938">
                <a:moveTo>
                  <a:pt x="0" y="0"/>
                </a:moveTo>
                <a:lnTo>
                  <a:pt x="2000708" y="0"/>
                </a:lnTo>
                <a:lnTo>
                  <a:pt x="2000708" y="2038939"/>
                </a:lnTo>
                <a:lnTo>
                  <a:pt x="0" y="2038939"/>
                </a:lnTo>
                <a:lnTo>
                  <a:pt x="0" y="0"/>
                </a:lnTo>
                <a:close/>
              </a:path>
            </a:pathLst>
          </a:custGeom>
          <a:blipFill>
            <a:blip r:embed="rId4"/>
            <a:stretch>
              <a:fillRect/>
            </a:stretch>
          </a:blipFill>
        </p:spPr>
      </p:sp>
      <p:sp>
        <p:nvSpPr>
          <p:cNvPr id="5" name="TextBox 4"/>
          <p:cNvSpPr txBox="1"/>
          <p:nvPr/>
        </p:nvSpPr>
        <p:spPr>
          <a:xfrm>
            <a:off x="3467100" y="1981096"/>
            <a:ext cx="11353800" cy="6324808"/>
          </a:xfrm>
          <a:prstGeom prst="rect">
            <a:avLst/>
          </a:prstGeom>
          <a:noFill/>
        </p:spPr>
        <p:txBody>
          <a:bodyPr wrap="square" rtlCol="0">
            <a:spAutoFit/>
          </a:bodyPr>
          <a:lstStyle/>
          <a:p>
            <a:pPr algn="ctr">
              <a:lnSpc>
                <a:spcPct val="150000"/>
              </a:lnSpc>
            </a:pPr>
            <a:r>
              <a:rPr lang="vi-VN" sz="9000" b="1" dirty="0" smtClean="0">
                <a:latin typeface="Arial" panose="020B0604020202020204" pitchFamily="34" charset="0"/>
                <a:cs typeface="Arial" panose="020B0604020202020204" pitchFamily="34" charset="0"/>
              </a:rPr>
              <a:t>CẢM ƠN CÁC EM ĐÃ LẮNG NGHE, HẸN GẶP LẠI!</a:t>
            </a:r>
            <a:endParaRPr lang="en-US" sz="9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84733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Rounded Rectangle 2"/>
          <p:cNvSpPr/>
          <p:nvPr/>
        </p:nvSpPr>
        <p:spPr>
          <a:xfrm>
            <a:off x="1684550" y="843420"/>
            <a:ext cx="15143356" cy="1383524"/>
          </a:xfrm>
          <a:prstGeom prst="roundRect">
            <a:avLst/>
          </a:prstGeom>
          <a:solidFill>
            <a:schemeClr val="bg1"/>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smtClean="0">
                <a:solidFill>
                  <a:srgbClr val="3A3A3A"/>
                </a:solidFill>
                <a:latin typeface="Arial" panose="020B0604020202020204" pitchFamily="34" charset="0"/>
                <a:cs typeface="Arial" panose="020B0604020202020204" pitchFamily="34" charset="0"/>
              </a:rPr>
              <a:t>Cách trình bày văn nghị luận</a:t>
            </a:r>
            <a:endParaRPr lang="en-US" sz="4500" b="1" dirty="0">
              <a:solidFill>
                <a:srgbClr val="3A3A3A"/>
              </a:solidFill>
              <a:latin typeface="Arial" panose="020B0604020202020204" pitchFamily="34" charset="0"/>
              <a:cs typeface="Arial" panose="020B0604020202020204" pitchFamily="34" charset="0"/>
            </a:endParaRPr>
          </a:p>
        </p:txBody>
      </p:sp>
      <p:sp>
        <p:nvSpPr>
          <p:cNvPr id="4" name="Down Arrow 3"/>
          <p:cNvSpPr/>
          <p:nvPr/>
        </p:nvSpPr>
        <p:spPr>
          <a:xfrm>
            <a:off x="1684550" y="2718037"/>
            <a:ext cx="978306" cy="817582"/>
          </a:xfrm>
          <a:prstGeom prst="downArrow">
            <a:avLst/>
          </a:prstGeom>
          <a:solidFill>
            <a:srgbClr val="8C8C8C"/>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sp>
        <p:nvSpPr>
          <p:cNvPr id="5" name="Down Arrow 4"/>
          <p:cNvSpPr/>
          <p:nvPr/>
        </p:nvSpPr>
        <p:spPr>
          <a:xfrm>
            <a:off x="4517560" y="2718037"/>
            <a:ext cx="978306" cy="817582"/>
          </a:xfrm>
          <a:prstGeom prst="downArrow">
            <a:avLst/>
          </a:prstGeom>
          <a:solidFill>
            <a:srgbClr val="8C8C8C"/>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sp>
        <p:nvSpPr>
          <p:cNvPr id="6" name="Down Arrow 5"/>
          <p:cNvSpPr/>
          <p:nvPr/>
        </p:nvSpPr>
        <p:spPr>
          <a:xfrm>
            <a:off x="7350570" y="2718037"/>
            <a:ext cx="978306" cy="817582"/>
          </a:xfrm>
          <a:prstGeom prst="downArrow">
            <a:avLst/>
          </a:prstGeom>
          <a:solidFill>
            <a:srgbClr val="8C8C8C"/>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sp>
        <p:nvSpPr>
          <p:cNvPr id="7" name="Down Arrow 6"/>
          <p:cNvSpPr/>
          <p:nvPr/>
        </p:nvSpPr>
        <p:spPr>
          <a:xfrm>
            <a:off x="10183580" y="2718043"/>
            <a:ext cx="978306" cy="817582"/>
          </a:xfrm>
          <a:prstGeom prst="downArrow">
            <a:avLst/>
          </a:prstGeom>
          <a:solidFill>
            <a:srgbClr val="8C8C8C"/>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sp>
        <p:nvSpPr>
          <p:cNvPr id="8" name="Down Arrow 7"/>
          <p:cNvSpPr/>
          <p:nvPr/>
        </p:nvSpPr>
        <p:spPr>
          <a:xfrm>
            <a:off x="13016590" y="2718041"/>
            <a:ext cx="978306" cy="817582"/>
          </a:xfrm>
          <a:prstGeom prst="downArrow">
            <a:avLst/>
          </a:prstGeom>
          <a:solidFill>
            <a:srgbClr val="8C8C8C"/>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sp>
        <p:nvSpPr>
          <p:cNvPr id="9" name="Down Arrow 8"/>
          <p:cNvSpPr/>
          <p:nvPr/>
        </p:nvSpPr>
        <p:spPr>
          <a:xfrm>
            <a:off x="15849600" y="2718035"/>
            <a:ext cx="978306" cy="817582"/>
          </a:xfrm>
          <a:prstGeom prst="downArrow">
            <a:avLst/>
          </a:prstGeom>
          <a:solidFill>
            <a:srgbClr val="8C8C8C"/>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sp>
        <p:nvSpPr>
          <p:cNvPr id="10" name="Rounded Rectangle 9"/>
          <p:cNvSpPr/>
          <p:nvPr/>
        </p:nvSpPr>
        <p:spPr>
          <a:xfrm>
            <a:off x="719239" y="3890409"/>
            <a:ext cx="2732824" cy="1875634"/>
          </a:xfrm>
          <a:prstGeom prst="roundRect">
            <a:avLst/>
          </a:prstGeom>
          <a:solidFill>
            <a:schemeClr val="bg1"/>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ysClr val="windowText" lastClr="000000"/>
                </a:solidFill>
                <a:latin typeface="Arial" panose="020B0604020202020204" pitchFamily="34" charset="0"/>
                <a:cs typeface="Arial" panose="020B0604020202020204" pitchFamily="34" charset="0"/>
              </a:rPr>
              <a:t>Diễn dịch</a:t>
            </a:r>
            <a:endParaRPr lang="vi-VN" sz="4000" b="1" dirty="0">
              <a:solidFill>
                <a:sysClr val="windowText" lastClr="000000"/>
              </a:solidFill>
              <a:latin typeface="Arial" panose="020B0604020202020204" pitchFamily="34" charset="0"/>
              <a:cs typeface="Arial" panose="020B0604020202020204" pitchFamily="34" charset="0"/>
            </a:endParaRPr>
          </a:p>
        </p:txBody>
      </p:sp>
      <p:sp>
        <p:nvSpPr>
          <p:cNvPr id="11" name="Rounded Rectangle 10"/>
          <p:cNvSpPr/>
          <p:nvPr/>
        </p:nvSpPr>
        <p:spPr>
          <a:xfrm>
            <a:off x="6334933" y="3890411"/>
            <a:ext cx="2732824" cy="1875632"/>
          </a:xfrm>
          <a:prstGeom prst="roundRect">
            <a:avLst/>
          </a:prstGeom>
          <a:solidFill>
            <a:schemeClr val="bg1"/>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ysClr val="windowText" lastClr="000000"/>
                </a:solidFill>
                <a:latin typeface="Arial" panose="020B0604020202020204" pitchFamily="34" charset="0"/>
                <a:cs typeface="Arial" panose="020B0604020202020204" pitchFamily="34" charset="0"/>
              </a:rPr>
              <a:t>Phối hợp</a:t>
            </a:r>
            <a:endParaRPr lang="vi-VN" sz="4000" b="1" dirty="0">
              <a:solidFill>
                <a:sysClr val="windowText" lastClr="000000"/>
              </a:solidFill>
              <a:latin typeface="Arial" panose="020B0604020202020204" pitchFamily="34" charset="0"/>
              <a:cs typeface="Arial" panose="020B0604020202020204" pitchFamily="34" charset="0"/>
            </a:endParaRPr>
          </a:p>
        </p:txBody>
      </p:sp>
      <p:sp>
        <p:nvSpPr>
          <p:cNvPr id="12" name="Rounded Rectangle 11"/>
          <p:cNvSpPr/>
          <p:nvPr/>
        </p:nvSpPr>
        <p:spPr>
          <a:xfrm>
            <a:off x="11950627" y="3890413"/>
            <a:ext cx="2732824" cy="1875630"/>
          </a:xfrm>
          <a:prstGeom prst="roundRect">
            <a:avLst/>
          </a:prstGeom>
          <a:solidFill>
            <a:schemeClr val="bg1"/>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ysClr val="windowText" lastClr="000000"/>
                </a:solidFill>
                <a:latin typeface="Arial" panose="020B0604020202020204" pitchFamily="34" charset="0"/>
                <a:cs typeface="Arial" panose="020B0604020202020204" pitchFamily="34" charset="0"/>
              </a:rPr>
              <a:t>Móc xích </a:t>
            </a:r>
            <a:endParaRPr lang="vi-VN" sz="4000" b="1" dirty="0">
              <a:solidFill>
                <a:sysClr val="windowText" lastClr="000000"/>
              </a:solidFill>
              <a:latin typeface="Arial" panose="020B0604020202020204" pitchFamily="34" charset="0"/>
              <a:cs typeface="Arial" panose="020B0604020202020204" pitchFamily="34" charset="0"/>
            </a:endParaRPr>
          </a:p>
        </p:txBody>
      </p:sp>
      <p:sp>
        <p:nvSpPr>
          <p:cNvPr id="13" name="Rounded Rectangle 12"/>
          <p:cNvSpPr/>
          <p:nvPr/>
        </p:nvSpPr>
        <p:spPr>
          <a:xfrm>
            <a:off x="9148961" y="3890413"/>
            <a:ext cx="2732824" cy="1875630"/>
          </a:xfrm>
          <a:prstGeom prst="roundRect">
            <a:avLst/>
          </a:prstGeom>
          <a:solidFill>
            <a:schemeClr val="bg1"/>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ysClr val="windowText" lastClr="000000"/>
                </a:solidFill>
                <a:latin typeface="Arial" panose="020B0604020202020204" pitchFamily="34" charset="0"/>
                <a:cs typeface="Arial" panose="020B0604020202020204" pitchFamily="34" charset="0"/>
              </a:rPr>
              <a:t>Song song</a:t>
            </a:r>
            <a:endParaRPr lang="vi-VN" sz="4000" b="1" dirty="0">
              <a:solidFill>
                <a:sysClr val="windowText" lastClr="000000"/>
              </a:solidFill>
              <a:latin typeface="Arial" panose="020B0604020202020204" pitchFamily="34" charset="0"/>
              <a:cs typeface="Arial" panose="020B0604020202020204" pitchFamily="34" charset="0"/>
            </a:endParaRPr>
          </a:p>
        </p:txBody>
      </p:sp>
      <p:sp>
        <p:nvSpPr>
          <p:cNvPr id="14" name="Rounded Rectangle 13"/>
          <p:cNvSpPr/>
          <p:nvPr/>
        </p:nvSpPr>
        <p:spPr>
          <a:xfrm>
            <a:off x="14752293" y="3890413"/>
            <a:ext cx="3154706" cy="1875630"/>
          </a:xfrm>
          <a:prstGeom prst="roundRect">
            <a:avLst/>
          </a:prstGeom>
          <a:solidFill>
            <a:schemeClr val="bg1"/>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ysClr val="windowText" lastClr="000000"/>
                </a:solidFill>
                <a:latin typeface="Arial" panose="020B0604020202020204" pitchFamily="34" charset="0"/>
                <a:cs typeface="Arial" panose="020B0604020202020204" pitchFamily="34" charset="0"/>
              </a:rPr>
              <a:t>So sánh</a:t>
            </a:r>
            <a:endParaRPr lang="vi-VN" sz="4000" b="1" dirty="0">
              <a:solidFill>
                <a:sysClr val="windowText" lastClr="000000"/>
              </a:solidFill>
              <a:latin typeface="Arial" panose="020B0604020202020204" pitchFamily="34" charset="0"/>
              <a:cs typeface="Arial" panose="020B0604020202020204" pitchFamily="34" charset="0"/>
            </a:endParaRPr>
          </a:p>
        </p:txBody>
      </p:sp>
      <p:sp>
        <p:nvSpPr>
          <p:cNvPr id="15" name="Rounded Rectangle 14"/>
          <p:cNvSpPr/>
          <p:nvPr/>
        </p:nvSpPr>
        <p:spPr>
          <a:xfrm>
            <a:off x="3520905" y="3890409"/>
            <a:ext cx="2732824" cy="1875634"/>
          </a:xfrm>
          <a:prstGeom prst="roundRect">
            <a:avLst/>
          </a:prstGeom>
          <a:solidFill>
            <a:schemeClr val="bg1"/>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ysClr val="windowText" lastClr="000000"/>
                </a:solidFill>
                <a:latin typeface="Arial" panose="020B0604020202020204" pitchFamily="34" charset="0"/>
                <a:cs typeface="Arial" panose="020B0604020202020204" pitchFamily="34" charset="0"/>
              </a:rPr>
              <a:t>Quy nạp</a:t>
            </a:r>
            <a:endParaRPr lang="vi-VN" sz="4000" b="1" dirty="0">
              <a:solidFill>
                <a:sysClr val="windowText" lastClr="000000"/>
              </a:solidFill>
              <a:latin typeface="Arial" panose="020B0604020202020204" pitchFamily="34" charset="0"/>
              <a:cs typeface="Arial" panose="020B0604020202020204" pitchFamily="34" charset="0"/>
            </a:endParaRPr>
          </a:p>
        </p:txBody>
      </p:sp>
      <p:sp>
        <p:nvSpPr>
          <p:cNvPr id="16" name="Rounded Rectangle 15"/>
          <p:cNvSpPr/>
          <p:nvPr/>
        </p:nvSpPr>
        <p:spPr>
          <a:xfrm>
            <a:off x="696595" y="6081159"/>
            <a:ext cx="2732824" cy="4015338"/>
          </a:xfrm>
          <a:prstGeom prst="roundRect">
            <a:avLst/>
          </a:prstGeom>
          <a:solidFill>
            <a:schemeClr val="bg1"/>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dirty="0" smtClean="0">
                <a:solidFill>
                  <a:sysClr val="windowText" lastClr="000000"/>
                </a:solidFill>
                <a:latin typeface="Arial" panose="020B0604020202020204" pitchFamily="34" charset="0"/>
                <a:cs typeface="Arial" panose="020B0604020202020204" pitchFamily="34" charset="0"/>
              </a:rPr>
              <a:t>Câu chủ đề đứng ở đầu đoạn</a:t>
            </a:r>
            <a:endParaRPr lang="vi-VN" sz="3500" dirty="0">
              <a:solidFill>
                <a:sysClr val="windowText" lastClr="000000"/>
              </a:solidFill>
              <a:latin typeface="Arial" panose="020B0604020202020204" pitchFamily="34" charset="0"/>
              <a:cs typeface="Arial" panose="020B0604020202020204" pitchFamily="34" charset="0"/>
            </a:endParaRPr>
          </a:p>
        </p:txBody>
      </p:sp>
      <p:sp>
        <p:nvSpPr>
          <p:cNvPr id="17" name="Rounded Rectangle 16"/>
          <p:cNvSpPr/>
          <p:nvPr/>
        </p:nvSpPr>
        <p:spPr>
          <a:xfrm>
            <a:off x="3520905" y="6081159"/>
            <a:ext cx="2732824" cy="4015338"/>
          </a:xfrm>
          <a:prstGeom prst="roundRect">
            <a:avLst/>
          </a:prstGeom>
          <a:solidFill>
            <a:schemeClr val="bg1"/>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dirty="0" smtClean="0">
                <a:solidFill>
                  <a:sysClr val="windowText" lastClr="000000"/>
                </a:solidFill>
                <a:latin typeface="Arial" panose="020B0604020202020204" pitchFamily="34" charset="0"/>
                <a:cs typeface="Arial" panose="020B0604020202020204" pitchFamily="34" charset="0"/>
              </a:rPr>
              <a:t>Câu chủ đề đứng ở cuối đoạn </a:t>
            </a:r>
            <a:endParaRPr lang="vi-VN" sz="3500" dirty="0">
              <a:solidFill>
                <a:sysClr val="windowText" lastClr="000000"/>
              </a:solidFill>
              <a:latin typeface="Arial" panose="020B0604020202020204" pitchFamily="34" charset="0"/>
              <a:cs typeface="Arial" panose="020B0604020202020204" pitchFamily="34" charset="0"/>
            </a:endParaRPr>
          </a:p>
        </p:txBody>
      </p:sp>
      <p:sp>
        <p:nvSpPr>
          <p:cNvPr id="18" name="Rounded Rectangle 17"/>
          <p:cNvSpPr/>
          <p:nvPr/>
        </p:nvSpPr>
        <p:spPr>
          <a:xfrm>
            <a:off x="14834652" y="6102114"/>
            <a:ext cx="3072347" cy="3994386"/>
          </a:xfrm>
          <a:prstGeom prst="roundRect">
            <a:avLst/>
          </a:prstGeom>
          <a:solidFill>
            <a:schemeClr val="bg1"/>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dirty="0" smtClean="0">
                <a:solidFill>
                  <a:sysClr val="windowText" lastClr="000000"/>
                </a:solidFill>
                <a:latin typeface="Arial" panose="020B0604020202020204" pitchFamily="34" charset="0"/>
                <a:cs typeface="Arial" panose="020B0604020202020204" pitchFamily="34" charset="0"/>
              </a:rPr>
              <a:t>Có sự so sánh để làm nổi bật luận điểm trong đoạn văn</a:t>
            </a:r>
            <a:endParaRPr lang="vi-VN" sz="3500" dirty="0">
              <a:solidFill>
                <a:sysClr val="windowText" lastClr="000000"/>
              </a:solidFill>
              <a:latin typeface="Arial" panose="020B0604020202020204" pitchFamily="34" charset="0"/>
              <a:cs typeface="Arial" panose="020B0604020202020204" pitchFamily="34" charset="0"/>
            </a:endParaRPr>
          </a:p>
        </p:txBody>
      </p:sp>
      <p:sp>
        <p:nvSpPr>
          <p:cNvPr id="19" name="Rounded Rectangle 18"/>
          <p:cNvSpPr/>
          <p:nvPr/>
        </p:nvSpPr>
        <p:spPr>
          <a:xfrm>
            <a:off x="12019469" y="6081158"/>
            <a:ext cx="2732824" cy="4015341"/>
          </a:xfrm>
          <a:prstGeom prst="roundRect">
            <a:avLst/>
          </a:prstGeom>
          <a:solidFill>
            <a:schemeClr val="bg1"/>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dirty="0" smtClean="0">
                <a:solidFill>
                  <a:sysClr val="windowText" lastClr="000000"/>
                </a:solidFill>
                <a:latin typeface="Arial" panose="020B0604020202020204" pitchFamily="34" charset="0"/>
                <a:cs typeface="Arial" panose="020B0604020202020204" pitchFamily="34" charset="0"/>
              </a:rPr>
              <a:t>Câu văn trước làm tiền đề cho các câu văn sau</a:t>
            </a:r>
            <a:endParaRPr lang="vi-VN" sz="3500" dirty="0">
              <a:solidFill>
                <a:sysClr val="windowText" lastClr="000000"/>
              </a:solidFill>
              <a:latin typeface="Arial" panose="020B0604020202020204" pitchFamily="34" charset="0"/>
              <a:cs typeface="Arial" panose="020B0604020202020204" pitchFamily="34" charset="0"/>
            </a:endParaRPr>
          </a:p>
        </p:txBody>
      </p:sp>
      <p:sp>
        <p:nvSpPr>
          <p:cNvPr id="20" name="Rounded Rectangle 19"/>
          <p:cNvSpPr/>
          <p:nvPr/>
        </p:nvSpPr>
        <p:spPr>
          <a:xfrm>
            <a:off x="9204285" y="6099417"/>
            <a:ext cx="2732824" cy="3997081"/>
          </a:xfrm>
          <a:prstGeom prst="roundRect">
            <a:avLst/>
          </a:prstGeom>
          <a:solidFill>
            <a:schemeClr val="bg1"/>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dirty="0" smtClean="0">
                <a:solidFill>
                  <a:sysClr val="windowText" lastClr="000000"/>
                </a:solidFill>
                <a:latin typeface="Arial" panose="020B0604020202020204" pitchFamily="34" charset="0"/>
                <a:cs typeface="Arial" panose="020B0604020202020204" pitchFamily="34" charset="0"/>
              </a:rPr>
              <a:t>Các nội dung được trình bày độc lập</a:t>
            </a:r>
            <a:endParaRPr lang="vi-VN" sz="3500" dirty="0">
              <a:solidFill>
                <a:sysClr val="windowText" lastClr="000000"/>
              </a:solidFill>
              <a:latin typeface="Arial" panose="020B0604020202020204" pitchFamily="34" charset="0"/>
              <a:cs typeface="Arial" panose="020B0604020202020204" pitchFamily="34" charset="0"/>
            </a:endParaRPr>
          </a:p>
        </p:txBody>
      </p:sp>
      <p:sp>
        <p:nvSpPr>
          <p:cNvPr id="21" name="Rounded Rectangle 20"/>
          <p:cNvSpPr/>
          <p:nvPr/>
        </p:nvSpPr>
        <p:spPr>
          <a:xfrm>
            <a:off x="6362595" y="6081158"/>
            <a:ext cx="2732824" cy="4015339"/>
          </a:xfrm>
          <a:prstGeom prst="roundRect">
            <a:avLst/>
          </a:prstGeom>
          <a:solidFill>
            <a:schemeClr val="bg1"/>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dirty="0" smtClean="0">
                <a:solidFill>
                  <a:sysClr val="windowText" lastClr="000000"/>
                </a:solidFill>
                <a:latin typeface="Arial" panose="020B0604020202020204" pitchFamily="34" charset="0"/>
                <a:cs typeface="Arial" panose="020B0604020202020204" pitchFamily="34" charset="0"/>
              </a:rPr>
              <a:t>Câu </a:t>
            </a:r>
            <a:r>
              <a:rPr lang="en-US" sz="3500" dirty="0">
                <a:solidFill>
                  <a:sysClr val="windowText" lastClr="000000"/>
                </a:solidFill>
                <a:latin typeface="Arial" panose="020B0604020202020204" pitchFamily="34" charset="0"/>
                <a:cs typeface="Arial" panose="020B0604020202020204" pitchFamily="34" charset="0"/>
              </a:rPr>
              <a:t>chủ đề ở đầu và cuối </a:t>
            </a:r>
            <a:r>
              <a:rPr lang="en-US" sz="3500" dirty="0" smtClean="0">
                <a:solidFill>
                  <a:sysClr val="windowText" lastClr="000000"/>
                </a:solidFill>
                <a:latin typeface="Arial" panose="020B0604020202020204" pitchFamily="34" charset="0"/>
                <a:cs typeface="Arial" panose="020B0604020202020204" pitchFamily="34" charset="0"/>
              </a:rPr>
              <a:t>đoạn</a:t>
            </a:r>
            <a:endParaRPr lang="vi-VN" sz="35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6325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anim calcmode="lin" valueType="num">
                                      <p:cBhvr>
                                        <p:cTn id="58" dur="500" fill="hold"/>
                                        <p:tgtEl>
                                          <p:spTgt spid="7"/>
                                        </p:tgtEl>
                                        <p:attrNameLst>
                                          <p:attrName>ppt_x</p:attrName>
                                        </p:attrNameLst>
                                      </p:cBhvr>
                                      <p:tavLst>
                                        <p:tav tm="0">
                                          <p:val>
                                            <p:strVal val="#ppt_x"/>
                                          </p:val>
                                        </p:tav>
                                        <p:tav tm="100000">
                                          <p:val>
                                            <p:strVal val="#ppt_x"/>
                                          </p:val>
                                        </p:tav>
                                      </p:tavLst>
                                    </p:anim>
                                    <p:anim calcmode="lin" valueType="num">
                                      <p:cBhvr>
                                        <p:cTn id="59" dur="500" fill="hold"/>
                                        <p:tgtEl>
                                          <p:spTgt spid="7"/>
                                        </p:tgtEl>
                                        <p:attrNameLst>
                                          <p:attrName>ppt_y</p:attrName>
                                        </p:attrNameLst>
                                      </p:cBhvr>
                                      <p:tavLst>
                                        <p:tav tm="0">
                                          <p:val>
                                            <p:strVal val="#ppt_y+.1"/>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anim calcmode="lin" valueType="num">
                                      <p:cBhvr>
                                        <p:cTn id="73" dur="500" fill="hold"/>
                                        <p:tgtEl>
                                          <p:spTgt spid="8"/>
                                        </p:tgtEl>
                                        <p:attrNameLst>
                                          <p:attrName>ppt_x</p:attrName>
                                        </p:attrNameLst>
                                      </p:cBhvr>
                                      <p:tavLst>
                                        <p:tav tm="0">
                                          <p:val>
                                            <p:strVal val="#ppt_x"/>
                                          </p:val>
                                        </p:tav>
                                        <p:tav tm="100000">
                                          <p:val>
                                            <p:strVal val="#ppt_x"/>
                                          </p:val>
                                        </p:tav>
                                      </p:tavLst>
                                    </p:anim>
                                    <p:anim calcmode="lin" valueType="num">
                                      <p:cBhvr>
                                        <p:cTn id="74" dur="500" fill="hold"/>
                                        <p:tgtEl>
                                          <p:spTgt spid="8"/>
                                        </p:tgtEl>
                                        <p:attrNameLst>
                                          <p:attrName>ppt_y</p:attrName>
                                        </p:attrNameLst>
                                      </p:cBhvr>
                                      <p:tavLst>
                                        <p:tav tm="0">
                                          <p:val>
                                            <p:strVal val="#ppt_y+.1"/>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500"/>
                                        <p:tgtEl>
                                          <p:spTgt spid="9"/>
                                        </p:tgtEl>
                                      </p:cBhvr>
                                    </p:animEffect>
                                    <p:anim calcmode="lin" valueType="num">
                                      <p:cBhvr>
                                        <p:cTn id="88" dur="500" fill="hold"/>
                                        <p:tgtEl>
                                          <p:spTgt spid="9"/>
                                        </p:tgtEl>
                                        <p:attrNameLst>
                                          <p:attrName>ppt_x</p:attrName>
                                        </p:attrNameLst>
                                      </p:cBhvr>
                                      <p:tavLst>
                                        <p:tav tm="0">
                                          <p:val>
                                            <p:strVal val="#ppt_x"/>
                                          </p:val>
                                        </p:tav>
                                        <p:tav tm="100000">
                                          <p:val>
                                            <p:strVal val="#ppt_x"/>
                                          </p:val>
                                        </p:tav>
                                      </p:tavLst>
                                    </p:anim>
                                    <p:anim calcmode="lin" valueType="num">
                                      <p:cBhvr>
                                        <p:cTn id="89" dur="500" fill="hold"/>
                                        <p:tgtEl>
                                          <p:spTgt spid="9"/>
                                        </p:tgtEl>
                                        <p:attrNameLst>
                                          <p:attrName>ppt_y</p:attrName>
                                        </p:attrNameLst>
                                      </p:cBhvr>
                                      <p:tavLst>
                                        <p:tav tm="0">
                                          <p:val>
                                            <p:strVal val="#ppt_y+.1"/>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 calcmode="lin" valueType="num">
                                      <p:cBhvr additive="base">
                                        <p:cTn id="92" dur="500" fill="hold"/>
                                        <p:tgtEl>
                                          <p:spTgt spid="14"/>
                                        </p:tgtEl>
                                        <p:attrNameLst>
                                          <p:attrName>ppt_x</p:attrName>
                                        </p:attrNameLst>
                                      </p:cBhvr>
                                      <p:tavLst>
                                        <p:tav tm="0">
                                          <p:val>
                                            <p:strVal val="#ppt_x"/>
                                          </p:val>
                                        </p:tav>
                                        <p:tav tm="100000">
                                          <p:val>
                                            <p:strVal val="#ppt_x"/>
                                          </p:val>
                                        </p:tav>
                                      </p:tavLst>
                                    </p:anim>
                                    <p:anim calcmode="lin" valueType="num">
                                      <p:cBhvr additive="base">
                                        <p:cTn id="93" dur="500" fill="hold"/>
                                        <p:tgtEl>
                                          <p:spTgt spid="14"/>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additive="base">
                                        <p:cTn id="96" dur="500" fill="hold"/>
                                        <p:tgtEl>
                                          <p:spTgt spid="18"/>
                                        </p:tgtEl>
                                        <p:attrNameLst>
                                          <p:attrName>ppt_x</p:attrName>
                                        </p:attrNameLst>
                                      </p:cBhvr>
                                      <p:tavLst>
                                        <p:tav tm="0">
                                          <p:val>
                                            <p:strVal val="#ppt_x"/>
                                          </p:val>
                                        </p:tav>
                                        <p:tav tm="100000">
                                          <p:val>
                                            <p:strVal val="#ppt_x"/>
                                          </p:val>
                                        </p:tav>
                                      </p:tavLst>
                                    </p:anim>
                                    <p:anim calcmode="lin" valueType="num">
                                      <p:cBhvr additive="base">
                                        <p:cTn id="9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TextBox 2"/>
          <p:cNvSpPr txBox="1"/>
          <p:nvPr/>
        </p:nvSpPr>
        <p:spPr>
          <a:xfrm>
            <a:off x="4114798" y="800100"/>
            <a:ext cx="11049001" cy="1400383"/>
          </a:xfrm>
          <a:prstGeom prst="rect">
            <a:avLst/>
          </a:prstGeom>
          <a:noFill/>
        </p:spPr>
        <p:txBody>
          <a:bodyPr wrap="square" rtlCol="0">
            <a:spAutoFit/>
          </a:bodyPr>
          <a:lstStyle/>
          <a:p>
            <a:pPr algn="just"/>
            <a:r>
              <a:rPr lang="en-US" sz="8500" b="1" dirty="0" smtClean="0">
                <a:solidFill>
                  <a:srgbClr val="C00000"/>
                </a:solidFill>
                <a:latin typeface="Arial" panose="020B0604020202020204" pitchFamily="34" charset="0"/>
                <a:cs typeface="Arial" panose="020B0604020202020204" pitchFamily="34" charset="0"/>
              </a:rPr>
              <a:t>Bài 3: Lời sông núi</a:t>
            </a:r>
            <a:endParaRPr lang="en-US" sz="8500" b="1"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304800" y="2476500"/>
            <a:ext cx="17678400" cy="7248138"/>
          </a:xfrm>
          <a:prstGeom prst="rect">
            <a:avLst/>
          </a:prstGeom>
          <a:noFill/>
        </p:spPr>
        <p:txBody>
          <a:bodyPr wrap="square" rtlCol="0">
            <a:spAutoFit/>
          </a:bodyPr>
          <a:lstStyle/>
          <a:p>
            <a:pPr algn="ctr">
              <a:lnSpc>
                <a:spcPct val="150000"/>
              </a:lnSpc>
            </a:pPr>
            <a:r>
              <a:rPr lang="en-US" sz="9000" dirty="0" smtClean="0">
                <a:solidFill>
                  <a:srgbClr val="3A3A3A"/>
                </a:solidFill>
                <a:latin typeface="Arial" panose="020B0604020202020204" pitchFamily="34" charset="0"/>
                <a:cs typeface="Arial" panose="020B0604020202020204" pitchFamily="34" charset="0"/>
              </a:rPr>
              <a:t>Thực hành tiếng Việt </a:t>
            </a:r>
          </a:p>
          <a:p>
            <a:pPr algn="ctr">
              <a:lnSpc>
                <a:spcPct val="150000"/>
              </a:lnSpc>
            </a:pPr>
            <a:r>
              <a:rPr lang="en-US" sz="11000" b="1" dirty="0" smtClean="0">
                <a:solidFill>
                  <a:srgbClr val="635FD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 VĂN SONG SONG VÀ ĐOẠN VĂN PHỐI HỢP</a:t>
            </a:r>
            <a:endParaRPr lang="en-US" sz="11000" b="1" dirty="0">
              <a:solidFill>
                <a:srgbClr val="635FD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Freeform 3"/>
          <p:cNvSpPr/>
          <p:nvPr/>
        </p:nvSpPr>
        <p:spPr>
          <a:xfrm>
            <a:off x="-962339" y="1301238"/>
            <a:ext cx="3061992" cy="1900986"/>
          </a:xfrm>
          <a:custGeom>
            <a:avLst/>
            <a:gdLst/>
            <a:ahLst/>
            <a:cxnLst/>
            <a:rect l="l" t="t" r="r" b="b"/>
            <a:pathLst>
              <a:path w="3061992" h="1900986">
                <a:moveTo>
                  <a:pt x="0" y="0"/>
                </a:moveTo>
                <a:lnTo>
                  <a:pt x="3061992" y="0"/>
                </a:lnTo>
                <a:lnTo>
                  <a:pt x="3061992" y="1900986"/>
                </a:lnTo>
                <a:lnTo>
                  <a:pt x="0" y="1900986"/>
                </a:lnTo>
                <a:lnTo>
                  <a:pt x="0" y="0"/>
                </a:lnTo>
                <a:close/>
              </a:path>
            </a:pathLst>
          </a:custGeom>
          <a:blipFill>
            <a:blip r:embed="rId3"/>
            <a:stretch>
              <a:fillRect/>
            </a:stretch>
          </a:blipFill>
        </p:spPr>
      </p:sp>
      <p:sp>
        <p:nvSpPr>
          <p:cNvPr id="13" name="Freeform 4"/>
          <p:cNvSpPr/>
          <p:nvPr/>
        </p:nvSpPr>
        <p:spPr>
          <a:xfrm>
            <a:off x="16401116" y="2731221"/>
            <a:ext cx="3061992" cy="1900986"/>
          </a:xfrm>
          <a:custGeom>
            <a:avLst/>
            <a:gdLst/>
            <a:ahLst/>
            <a:cxnLst/>
            <a:rect l="l" t="t" r="r" b="b"/>
            <a:pathLst>
              <a:path w="3061992" h="1900986">
                <a:moveTo>
                  <a:pt x="0" y="0"/>
                </a:moveTo>
                <a:lnTo>
                  <a:pt x="3061992" y="0"/>
                </a:lnTo>
                <a:lnTo>
                  <a:pt x="3061992" y="1900987"/>
                </a:lnTo>
                <a:lnTo>
                  <a:pt x="0" y="1900987"/>
                </a:lnTo>
                <a:lnTo>
                  <a:pt x="0" y="0"/>
                </a:lnTo>
                <a:close/>
              </a:path>
            </a:pathLst>
          </a:custGeom>
          <a:blipFill>
            <a:blip r:embed="rId3"/>
            <a:stretch>
              <a:fillRect/>
            </a:stretch>
          </a:blipFill>
        </p:spPr>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4" name="Freeform 4"/>
          <p:cNvSpPr/>
          <p:nvPr/>
        </p:nvSpPr>
        <p:spPr>
          <a:xfrm>
            <a:off x="694198" y="897129"/>
            <a:ext cx="2834525" cy="2685712"/>
          </a:xfrm>
          <a:custGeom>
            <a:avLst/>
            <a:gdLst/>
            <a:ahLst/>
            <a:cxnLst/>
            <a:rect l="l" t="t" r="r" b="b"/>
            <a:pathLst>
              <a:path w="2834525" h="2685712">
                <a:moveTo>
                  <a:pt x="0" y="0"/>
                </a:moveTo>
                <a:lnTo>
                  <a:pt x="2834525" y="0"/>
                </a:lnTo>
                <a:lnTo>
                  <a:pt x="2834525" y="2685712"/>
                </a:lnTo>
                <a:lnTo>
                  <a:pt x="0" y="2685712"/>
                </a:lnTo>
                <a:lnTo>
                  <a:pt x="0" y="0"/>
                </a:lnTo>
                <a:close/>
              </a:path>
            </a:pathLst>
          </a:custGeom>
          <a:blipFill>
            <a:blip r:embed="rId3"/>
            <a:stretch>
              <a:fillRect/>
            </a:stretch>
          </a:blipFill>
        </p:spPr>
      </p:sp>
      <p:sp>
        <p:nvSpPr>
          <p:cNvPr id="5" name="Freeform 5"/>
          <p:cNvSpPr/>
          <p:nvPr/>
        </p:nvSpPr>
        <p:spPr>
          <a:xfrm rot="1730475">
            <a:off x="16010471" y="-356612"/>
            <a:ext cx="2575933" cy="2575933"/>
          </a:xfrm>
          <a:custGeom>
            <a:avLst/>
            <a:gdLst/>
            <a:ahLst/>
            <a:cxnLst/>
            <a:rect l="l" t="t" r="r" b="b"/>
            <a:pathLst>
              <a:path w="2575933" h="2575933">
                <a:moveTo>
                  <a:pt x="0" y="0"/>
                </a:moveTo>
                <a:lnTo>
                  <a:pt x="2575933" y="0"/>
                </a:lnTo>
                <a:lnTo>
                  <a:pt x="2575933" y="2575933"/>
                </a:lnTo>
                <a:lnTo>
                  <a:pt x="0" y="2575933"/>
                </a:lnTo>
                <a:lnTo>
                  <a:pt x="0" y="0"/>
                </a:lnTo>
                <a:close/>
              </a:path>
            </a:pathLst>
          </a:custGeom>
          <a:blipFill>
            <a:blip r:embed="rId4"/>
            <a:stretch>
              <a:fillRect/>
            </a:stretch>
          </a:blipFill>
        </p:spPr>
      </p:sp>
      <p:sp>
        <p:nvSpPr>
          <p:cNvPr id="7" name="TextBox 6"/>
          <p:cNvSpPr txBox="1"/>
          <p:nvPr/>
        </p:nvSpPr>
        <p:spPr>
          <a:xfrm>
            <a:off x="4495800" y="931354"/>
            <a:ext cx="10595935" cy="1710853"/>
          </a:xfrm>
          <a:prstGeom prst="rect">
            <a:avLst/>
          </a:prstGeom>
          <a:noFill/>
        </p:spPr>
        <p:txBody>
          <a:bodyPr wrap="square" rtlCol="0">
            <a:spAutoFit/>
          </a:bodyPr>
          <a:lstStyle/>
          <a:p>
            <a:pPr>
              <a:lnSpc>
                <a:spcPct val="150000"/>
              </a:lnSpc>
            </a:pPr>
            <a:r>
              <a:rPr lang="en-US" sz="8000" b="1" dirty="0" smtClean="0">
                <a:solidFill>
                  <a:srgbClr val="626262"/>
                </a:solidFill>
                <a:latin typeface="Arial" panose="020B0604020202020204" pitchFamily="34" charset="0"/>
                <a:cs typeface="Arial" panose="020B0604020202020204" pitchFamily="34" charset="0"/>
              </a:rPr>
              <a:t>NỘI DUNG BÀI HỌC </a:t>
            </a:r>
            <a:endParaRPr lang="en-US" sz="8000" b="1" dirty="0">
              <a:solidFill>
                <a:srgbClr val="626262"/>
              </a:solidFill>
              <a:latin typeface="Arial" panose="020B0604020202020204" pitchFamily="34" charset="0"/>
              <a:cs typeface="Arial" panose="020B0604020202020204" pitchFamily="34" charset="0"/>
            </a:endParaRPr>
          </a:p>
        </p:txBody>
      </p:sp>
      <p:sp>
        <p:nvSpPr>
          <p:cNvPr id="8" name="TextBox 7"/>
          <p:cNvSpPr txBox="1"/>
          <p:nvPr/>
        </p:nvSpPr>
        <p:spPr>
          <a:xfrm>
            <a:off x="2633980" y="3612211"/>
            <a:ext cx="6934200" cy="1246495"/>
          </a:xfrm>
          <a:prstGeom prst="rect">
            <a:avLst/>
          </a:prstGeom>
          <a:noFill/>
        </p:spPr>
        <p:txBody>
          <a:bodyPr wrap="square" rtlCol="0">
            <a:spAutoFit/>
          </a:bodyPr>
          <a:lstStyle/>
          <a:p>
            <a:pPr>
              <a:lnSpc>
                <a:spcPct val="150000"/>
              </a:lnSpc>
            </a:pPr>
            <a:r>
              <a:rPr lang="en-US" sz="5000" b="1" dirty="0" smtClean="0">
                <a:latin typeface="Arial" panose="020B0604020202020204" pitchFamily="34" charset="0"/>
                <a:cs typeface="Arial" panose="020B0604020202020204" pitchFamily="34" charset="0"/>
              </a:rPr>
              <a:t>I. ÔN TẬP KIẾN THỨC</a:t>
            </a:r>
            <a:endParaRPr lang="en-US" sz="5000" b="1" dirty="0">
              <a:latin typeface="Arial" panose="020B0604020202020204" pitchFamily="34" charset="0"/>
              <a:cs typeface="Arial" panose="020B0604020202020204" pitchFamily="34" charset="0"/>
            </a:endParaRPr>
          </a:p>
        </p:txBody>
      </p:sp>
      <p:sp>
        <p:nvSpPr>
          <p:cNvPr id="9" name="TextBox 8"/>
          <p:cNvSpPr txBox="1"/>
          <p:nvPr/>
        </p:nvSpPr>
        <p:spPr>
          <a:xfrm>
            <a:off x="10668000" y="3612211"/>
            <a:ext cx="6934200" cy="1103892"/>
          </a:xfrm>
          <a:prstGeom prst="rect">
            <a:avLst/>
          </a:prstGeom>
          <a:noFill/>
        </p:spPr>
        <p:txBody>
          <a:bodyPr wrap="square" rtlCol="0">
            <a:spAutoFit/>
          </a:bodyPr>
          <a:lstStyle/>
          <a:p>
            <a:pPr>
              <a:lnSpc>
                <a:spcPct val="150000"/>
              </a:lnSpc>
            </a:pPr>
            <a:r>
              <a:rPr lang="en-US" sz="5000" b="1" dirty="0" smtClean="0">
                <a:latin typeface="Arial" panose="020B0604020202020204" pitchFamily="34" charset="0"/>
                <a:cs typeface="Arial" panose="020B0604020202020204" pitchFamily="34" charset="0"/>
              </a:rPr>
              <a:t>II. LUYỆN TẬP</a:t>
            </a:r>
            <a:endParaRPr lang="en-US" sz="5000" b="1" dirty="0">
              <a:latin typeface="Arial" panose="020B0604020202020204" pitchFamily="34" charset="0"/>
              <a:cs typeface="Arial" panose="020B0604020202020204" pitchFamily="34" charset="0"/>
            </a:endParaRPr>
          </a:p>
        </p:txBody>
      </p:sp>
      <p:sp>
        <p:nvSpPr>
          <p:cNvPr id="10" name="TextBox 9"/>
          <p:cNvSpPr txBox="1"/>
          <p:nvPr/>
        </p:nvSpPr>
        <p:spPr>
          <a:xfrm>
            <a:off x="2187660" y="4716103"/>
            <a:ext cx="8480340" cy="3785652"/>
          </a:xfrm>
          <a:prstGeom prst="rect">
            <a:avLst/>
          </a:prstGeom>
          <a:noFill/>
        </p:spPr>
        <p:txBody>
          <a:bodyPr wrap="square" rtlCol="0">
            <a:spAutoFit/>
          </a:bodyPr>
          <a:lstStyle/>
          <a:p>
            <a:pPr marL="342900" indent="-342900">
              <a:lnSpc>
                <a:spcPct val="150000"/>
              </a:lnSpc>
              <a:buAutoNum type="arabicPeriod"/>
            </a:pPr>
            <a:r>
              <a:rPr lang="en-US" sz="4000" dirty="0" smtClean="0">
                <a:latin typeface="Arial" panose="020B0604020202020204" pitchFamily="34" charset="0"/>
                <a:cs typeface="Arial" panose="020B0604020202020204" pitchFamily="34" charset="0"/>
              </a:rPr>
              <a:t> Khái niệm đoạn văn song song và đoạn văn phối hợp</a:t>
            </a:r>
          </a:p>
          <a:p>
            <a:pPr marL="342900" indent="-342900">
              <a:lnSpc>
                <a:spcPct val="150000"/>
              </a:lnSpc>
              <a:buAutoNum type="arabicPeriod"/>
            </a:pPr>
            <a:r>
              <a:rPr lang="en-US" sz="4000" dirty="0" smtClean="0">
                <a:latin typeface="Arial" panose="020B0604020202020204" pitchFamily="34" charset="0"/>
                <a:cs typeface="Arial" panose="020B0604020202020204" pitchFamily="34" charset="0"/>
              </a:rPr>
              <a:t> Tác dụng của đoạn văn song song và đoạn văn phối hợp</a:t>
            </a:r>
            <a:endParaRPr lang="en-US" sz="40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anim calcmode="lin" valueType="num">
                                      <p:cBhvr>
                                        <p:cTn id="27" dur="500" fill="hold"/>
                                        <p:tgtEl>
                                          <p:spTgt spid="9"/>
                                        </p:tgtEl>
                                        <p:attrNameLst>
                                          <p:attrName>ppt_x</p:attrName>
                                        </p:attrNameLst>
                                      </p:cBhvr>
                                      <p:tavLst>
                                        <p:tav tm="0">
                                          <p:val>
                                            <p:strVal val="#ppt_x"/>
                                          </p:val>
                                        </p:tav>
                                        <p:tav tm="100000">
                                          <p:val>
                                            <p:strVal val="#ppt_x"/>
                                          </p:val>
                                        </p:tav>
                                      </p:tavLst>
                                    </p:anim>
                                    <p:anim calcmode="lin" valueType="num">
                                      <p:cBhvr>
                                        <p:cTn id="28"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5" name="Rounded Rectangle 4"/>
          <p:cNvSpPr/>
          <p:nvPr/>
        </p:nvSpPr>
        <p:spPr>
          <a:xfrm>
            <a:off x="5638800" y="1790700"/>
            <a:ext cx="12020386" cy="6019800"/>
          </a:xfrm>
          <a:prstGeom prst="roundRect">
            <a:avLst/>
          </a:prstGeom>
          <a:solidFill>
            <a:schemeClr val="bg1"/>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rgbClr val="C00000"/>
                </a:solidFill>
                <a:latin typeface="Arial" panose="020B0604020202020204" pitchFamily="34" charset="0"/>
                <a:cs typeface="Arial" panose="020B0604020202020204" pitchFamily="34" charset="0"/>
              </a:rPr>
              <a:t>Dựa vào các phần kiến thức đã học, em hãy trả lời các câu hỏi sau:</a:t>
            </a:r>
          </a:p>
          <a:p>
            <a:pPr marL="571500" indent="-571500" algn="just">
              <a:lnSpc>
                <a:spcPct val="150000"/>
              </a:lnSpc>
              <a:buFont typeface="Arial" panose="020B0604020202020204" pitchFamily="34" charset="0"/>
              <a:buChar char="•"/>
            </a:pPr>
            <a:r>
              <a:rPr lang="en-US" sz="4000" dirty="0">
                <a:solidFill>
                  <a:srgbClr val="626262"/>
                </a:solidFill>
                <a:latin typeface="Arial" panose="020B0604020202020204" pitchFamily="34" charset="0"/>
                <a:cs typeface="Arial" panose="020B0604020202020204" pitchFamily="34" charset="0"/>
              </a:rPr>
              <a:t>Trình bày khái niệm đoạn văn song song và đoạn văn phối hợp?</a:t>
            </a:r>
          </a:p>
          <a:p>
            <a:pPr marL="571500" indent="-571500" algn="just">
              <a:lnSpc>
                <a:spcPct val="150000"/>
              </a:lnSpc>
              <a:buFont typeface="Arial" panose="020B0604020202020204" pitchFamily="34" charset="0"/>
              <a:buChar char="•"/>
            </a:pPr>
            <a:r>
              <a:rPr lang="en-US" sz="4000" dirty="0" smtClean="0">
                <a:solidFill>
                  <a:srgbClr val="626262"/>
                </a:solidFill>
                <a:latin typeface="Arial" panose="020B0604020202020204" pitchFamily="34" charset="0"/>
                <a:cs typeface="Arial" panose="020B0604020202020204" pitchFamily="34" charset="0"/>
              </a:rPr>
              <a:t>Trình </a:t>
            </a:r>
            <a:r>
              <a:rPr lang="en-US" sz="4000" dirty="0">
                <a:solidFill>
                  <a:srgbClr val="626262"/>
                </a:solidFill>
                <a:latin typeface="Arial" panose="020B0604020202020204" pitchFamily="34" charset="0"/>
                <a:cs typeface="Arial" panose="020B0604020202020204" pitchFamily="34" charset="0"/>
              </a:rPr>
              <a:t>bày chức năng của việc trình bày đoạn văn theo song song và đoạn văn phối hợp</a:t>
            </a:r>
            <a:r>
              <a:rPr lang="en-US" sz="4000" dirty="0" smtClean="0">
                <a:solidFill>
                  <a:srgbClr val="626262"/>
                </a:solidFill>
                <a:latin typeface="Arial" panose="020B0604020202020204" pitchFamily="34" charset="0"/>
                <a:cs typeface="Arial" panose="020B0604020202020204" pitchFamily="34" charset="0"/>
              </a:rPr>
              <a:t>?</a:t>
            </a:r>
            <a:endParaRPr lang="en-US" sz="4000" dirty="0">
              <a:solidFill>
                <a:srgbClr val="62626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52400" y="4610100"/>
            <a:ext cx="6688976" cy="54102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15444219" y="3027840"/>
            <a:ext cx="1967481" cy="1955185"/>
          </a:xfrm>
          <a:custGeom>
            <a:avLst/>
            <a:gdLst/>
            <a:ahLst/>
            <a:cxnLst/>
            <a:rect l="l" t="t" r="r" b="b"/>
            <a:pathLst>
              <a:path w="1967481" h="1955185">
                <a:moveTo>
                  <a:pt x="0" y="0"/>
                </a:moveTo>
                <a:lnTo>
                  <a:pt x="1967481" y="0"/>
                </a:lnTo>
                <a:lnTo>
                  <a:pt x="1967481" y="1955185"/>
                </a:lnTo>
                <a:lnTo>
                  <a:pt x="0" y="1955185"/>
                </a:lnTo>
                <a:lnTo>
                  <a:pt x="0" y="0"/>
                </a:lnTo>
                <a:close/>
              </a:path>
            </a:pathLst>
          </a:custGeom>
          <a:blipFill>
            <a:blip r:embed="rId3"/>
            <a:stretch>
              <a:fillRect/>
            </a:stretch>
          </a:blipFill>
        </p:spPr>
      </p:sp>
      <p:sp>
        <p:nvSpPr>
          <p:cNvPr id="5" name="Rounded Rectangle 4"/>
          <p:cNvSpPr/>
          <p:nvPr/>
        </p:nvSpPr>
        <p:spPr>
          <a:xfrm>
            <a:off x="1790700" y="816690"/>
            <a:ext cx="15621000" cy="1394460"/>
          </a:xfrm>
          <a:prstGeom prst="roundRect">
            <a:avLst/>
          </a:prstGeom>
          <a:solidFill>
            <a:schemeClr val="bg1"/>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500" b="1" dirty="0" smtClean="0">
                <a:solidFill>
                  <a:srgbClr val="2F6E91"/>
                </a:solidFill>
                <a:latin typeface="Arial" panose="020B0604020202020204" pitchFamily="34" charset="0"/>
                <a:cs typeface="Arial" panose="020B0604020202020204" pitchFamily="34" charset="0"/>
              </a:rPr>
              <a:t>1. Khái niệm đoạn văn song song và đoạn văn phối hợp</a:t>
            </a:r>
            <a:endParaRPr lang="en-US" sz="4500" b="1" dirty="0">
              <a:solidFill>
                <a:srgbClr val="2F6E91"/>
              </a:solidFill>
              <a:latin typeface="Arial" panose="020B0604020202020204" pitchFamily="34" charset="0"/>
              <a:cs typeface="Arial" panose="020B0604020202020204" pitchFamily="34" charset="0"/>
            </a:endParaRPr>
          </a:p>
        </p:txBody>
      </p:sp>
      <p:sp>
        <p:nvSpPr>
          <p:cNvPr id="7" name="Freeform 6"/>
          <p:cNvSpPr/>
          <p:nvPr/>
        </p:nvSpPr>
        <p:spPr>
          <a:xfrm>
            <a:off x="381000" y="456239"/>
            <a:ext cx="2819400" cy="3008624"/>
          </a:xfrm>
          <a:custGeom>
            <a:avLst/>
            <a:gdLst/>
            <a:ahLst/>
            <a:cxnLst/>
            <a:rect l="l" t="t" r="r" b="b"/>
            <a:pathLst>
              <a:path w="2700240" h="3008624">
                <a:moveTo>
                  <a:pt x="0" y="0"/>
                </a:moveTo>
                <a:lnTo>
                  <a:pt x="2700241" y="0"/>
                </a:lnTo>
                <a:lnTo>
                  <a:pt x="2700241" y="3008624"/>
                </a:lnTo>
                <a:lnTo>
                  <a:pt x="0" y="3008624"/>
                </a:lnTo>
                <a:lnTo>
                  <a:pt x="0" y="0"/>
                </a:lnTo>
                <a:close/>
              </a:path>
            </a:pathLst>
          </a:custGeom>
          <a:blipFill>
            <a:blip r:embed="rId4"/>
            <a:stretch>
              <a:fillRect/>
            </a:stretch>
          </a:blipFill>
        </p:spPr>
      </p:sp>
      <p:sp>
        <p:nvSpPr>
          <p:cNvPr id="8" name="TextBox 7"/>
          <p:cNvSpPr txBox="1"/>
          <p:nvPr/>
        </p:nvSpPr>
        <p:spPr>
          <a:xfrm>
            <a:off x="6629399" y="2771985"/>
            <a:ext cx="5562600" cy="1015663"/>
          </a:xfrm>
          <a:prstGeom prst="rect">
            <a:avLst/>
          </a:prstGeom>
          <a:noFill/>
        </p:spPr>
        <p:txBody>
          <a:bodyPr wrap="square" rtlCol="0">
            <a:spAutoFit/>
          </a:bodyPr>
          <a:lstStyle/>
          <a:p>
            <a:pPr algn="just">
              <a:lnSpc>
                <a:spcPct val="150000"/>
              </a:lnSpc>
            </a:pPr>
            <a:r>
              <a:rPr lang="en-US" sz="4000" b="1" dirty="0" smtClean="0">
                <a:latin typeface="Arial" panose="020B0604020202020204" pitchFamily="34" charset="0"/>
                <a:cs typeface="Arial" panose="020B0604020202020204" pitchFamily="34" charset="0"/>
              </a:rPr>
              <a:t>Đoạn văn song song</a:t>
            </a:r>
            <a:endParaRPr lang="en-US" sz="4000" b="1" dirty="0">
              <a:latin typeface="Arial" panose="020B0604020202020204" pitchFamily="34" charset="0"/>
              <a:cs typeface="Arial" panose="020B0604020202020204" pitchFamily="34" charset="0"/>
            </a:endParaRPr>
          </a:p>
        </p:txBody>
      </p:sp>
      <p:sp>
        <p:nvSpPr>
          <p:cNvPr id="25" name="TextBox 24"/>
          <p:cNvSpPr txBox="1"/>
          <p:nvPr/>
        </p:nvSpPr>
        <p:spPr>
          <a:xfrm>
            <a:off x="1976647" y="5447172"/>
            <a:ext cx="3886200" cy="2748253"/>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Triển </a:t>
            </a:r>
            <a:r>
              <a:rPr lang="en-US" sz="4000" dirty="0">
                <a:latin typeface="Arial" panose="020B0604020202020204" pitchFamily="34" charset="0"/>
                <a:cs typeface="Arial" panose="020B0604020202020204" pitchFamily="34" charset="0"/>
              </a:rPr>
              <a:t>khai nội dung song song giữa các câu</a:t>
            </a:r>
          </a:p>
        </p:txBody>
      </p:sp>
      <p:sp>
        <p:nvSpPr>
          <p:cNvPr id="26" name="TextBox 25"/>
          <p:cNvSpPr txBox="1"/>
          <p:nvPr/>
        </p:nvSpPr>
        <p:spPr>
          <a:xfrm>
            <a:off x="6858000" y="5457470"/>
            <a:ext cx="5105400" cy="378565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Mỗi câu đều </a:t>
            </a:r>
            <a:r>
              <a:rPr lang="en-US" sz="4000" dirty="0">
                <a:latin typeface="Arial" panose="020B0604020202020204" pitchFamily="34" charset="0"/>
                <a:cs typeface="Arial" panose="020B0604020202020204" pitchFamily="34" charset="0"/>
              </a:rPr>
              <a:t>nêu lên một khía cạnh riêng biệt, không câu nào khái quát câu nào</a:t>
            </a:r>
          </a:p>
        </p:txBody>
      </p:sp>
      <p:sp>
        <p:nvSpPr>
          <p:cNvPr id="27" name="TextBox 26"/>
          <p:cNvSpPr txBox="1"/>
          <p:nvPr/>
        </p:nvSpPr>
        <p:spPr>
          <a:xfrm>
            <a:off x="12553950" y="5457470"/>
            <a:ext cx="4857750" cy="378565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Mỗi câu đều là </a:t>
            </a:r>
            <a:r>
              <a:rPr lang="en-US" sz="4000" dirty="0">
                <a:latin typeface="Arial" panose="020B0604020202020204" pitchFamily="34" charset="0"/>
                <a:cs typeface="Arial" panose="020B0604020202020204" pitchFamily="34" charset="0"/>
              </a:rPr>
              <a:t>một mắt xích quan trọng để làm rõ lên nội dung đoạn văn</a:t>
            </a:r>
          </a:p>
        </p:txBody>
      </p:sp>
      <p:grpSp>
        <p:nvGrpSpPr>
          <p:cNvPr id="17" name="Group 16"/>
          <p:cNvGrpSpPr/>
          <p:nvPr/>
        </p:nvGrpSpPr>
        <p:grpSpPr>
          <a:xfrm>
            <a:off x="3905250" y="3810565"/>
            <a:ext cx="11010900" cy="1625673"/>
            <a:chOff x="3905250" y="3810565"/>
            <a:chExt cx="11010900" cy="1625673"/>
          </a:xfrm>
        </p:grpSpPr>
        <p:grpSp>
          <p:nvGrpSpPr>
            <p:cNvPr id="22" name="Group 21"/>
            <p:cNvGrpSpPr/>
            <p:nvPr/>
          </p:nvGrpSpPr>
          <p:grpSpPr>
            <a:xfrm>
              <a:off x="3905250" y="3810565"/>
              <a:ext cx="11010900" cy="1625673"/>
              <a:chOff x="3905250" y="4005714"/>
              <a:chExt cx="11010900" cy="1625673"/>
            </a:xfrm>
          </p:grpSpPr>
          <p:grpSp>
            <p:nvGrpSpPr>
              <p:cNvPr id="19" name="Group 18"/>
              <p:cNvGrpSpPr/>
              <p:nvPr/>
            </p:nvGrpSpPr>
            <p:grpSpPr>
              <a:xfrm>
                <a:off x="3905250" y="4005714"/>
                <a:ext cx="11010900" cy="1625673"/>
                <a:chOff x="3962400" y="876300"/>
                <a:chExt cx="12115800" cy="3395094"/>
              </a:xfrm>
            </p:grpSpPr>
            <p:cxnSp>
              <p:nvCxnSpPr>
                <p:cNvPr id="12" name="Straight Connector 11"/>
                <p:cNvCxnSpPr/>
                <p:nvPr/>
              </p:nvCxnSpPr>
              <p:spPr>
                <a:xfrm>
                  <a:off x="3962400" y="2270760"/>
                  <a:ext cx="12115800" cy="0"/>
                </a:xfrm>
                <a:prstGeom prst="line">
                  <a:avLst/>
                </a:prstGeom>
                <a:ln w="57150">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16062247" y="2233951"/>
                  <a:ext cx="10636" cy="2037443"/>
                </a:xfrm>
                <a:prstGeom prst="line">
                  <a:avLst/>
                </a:prstGeom>
                <a:ln w="57150">
                  <a:solidFill>
                    <a:srgbClr val="8C8C8C"/>
                  </a:solidFill>
                  <a:head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0020300" y="876300"/>
                  <a:ext cx="0" cy="1394460"/>
                </a:xfrm>
                <a:prstGeom prst="line">
                  <a:avLst/>
                </a:prstGeom>
                <a:ln w="57150">
                  <a:solidFill>
                    <a:srgbClr val="8C8C8C"/>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V="1">
                <a:off x="9410700" y="4627590"/>
                <a:ext cx="0" cy="891108"/>
              </a:xfrm>
              <a:prstGeom prst="line">
                <a:avLst/>
              </a:prstGeom>
              <a:ln w="57150">
                <a:solidFill>
                  <a:srgbClr val="8C8C8C"/>
                </a:solidFill>
                <a:headEnd type="triangle"/>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flipH="1" flipV="1">
              <a:off x="3919747" y="4460649"/>
              <a:ext cx="1" cy="862900"/>
            </a:xfrm>
            <a:prstGeom prst="line">
              <a:avLst/>
            </a:prstGeom>
            <a:ln w="57150">
              <a:solidFill>
                <a:srgbClr val="8C8C8C"/>
              </a:solidFill>
              <a:head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anim calcmode="lin" valueType="num">
                                      <p:cBhvr>
                                        <p:cTn id="24" dur="500" fill="hold"/>
                                        <p:tgtEl>
                                          <p:spTgt spid="25"/>
                                        </p:tgtEl>
                                        <p:attrNameLst>
                                          <p:attrName>ppt_x</p:attrName>
                                        </p:attrNameLst>
                                      </p:cBhvr>
                                      <p:tavLst>
                                        <p:tav tm="0">
                                          <p:val>
                                            <p:strVal val="#ppt_x"/>
                                          </p:val>
                                        </p:tav>
                                        <p:tav tm="100000">
                                          <p:val>
                                            <p:strVal val="#ppt_x"/>
                                          </p:val>
                                        </p:tav>
                                      </p:tavLst>
                                    </p:anim>
                                    <p:anim calcmode="lin" valueType="num">
                                      <p:cBhvr>
                                        <p:cTn id="2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anim calcmode="lin" valueType="num">
                                      <p:cBhvr>
                                        <p:cTn id="31" dur="500" fill="hold"/>
                                        <p:tgtEl>
                                          <p:spTgt spid="26"/>
                                        </p:tgtEl>
                                        <p:attrNameLst>
                                          <p:attrName>ppt_x</p:attrName>
                                        </p:attrNameLst>
                                      </p:cBhvr>
                                      <p:tavLst>
                                        <p:tav tm="0">
                                          <p:val>
                                            <p:strVal val="#ppt_x"/>
                                          </p:val>
                                        </p:tav>
                                        <p:tav tm="100000">
                                          <p:val>
                                            <p:strVal val="#ppt_x"/>
                                          </p:val>
                                        </p:tav>
                                      </p:tavLst>
                                    </p:anim>
                                    <p:anim calcmode="lin" valueType="num">
                                      <p:cBhvr>
                                        <p:cTn id="32"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anim calcmode="lin" valueType="num">
                                      <p:cBhvr>
                                        <p:cTn id="38" dur="500" fill="hold"/>
                                        <p:tgtEl>
                                          <p:spTgt spid="27"/>
                                        </p:tgtEl>
                                        <p:attrNameLst>
                                          <p:attrName>ppt_x</p:attrName>
                                        </p:attrNameLst>
                                      </p:cBhvr>
                                      <p:tavLst>
                                        <p:tav tm="0">
                                          <p:val>
                                            <p:strVal val="#ppt_x"/>
                                          </p:val>
                                        </p:tav>
                                        <p:tav tm="100000">
                                          <p:val>
                                            <p:strVal val="#ppt_x"/>
                                          </p:val>
                                        </p:tav>
                                      </p:tavLst>
                                    </p:anim>
                                    <p:anim calcmode="lin" valueType="num">
                                      <p:cBhvr>
                                        <p:cTn id="3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4" name="Freeform 4"/>
          <p:cNvSpPr/>
          <p:nvPr/>
        </p:nvSpPr>
        <p:spPr>
          <a:xfrm>
            <a:off x="16743565" y="6560334"/>
            <a:ext cx="2000708" cy="2038938"/>
          </a:xfrm>
          <a:custGeom>
            <a:avLst/>
            <a:gdLst/>
            <a:ahLst/>
            <a:cxnLst/>
            <a:rect l="l" t="t" r="r" b="b"/>
            <a:pathLst>
              <a:path w="2000708" h="2038938">
                <a:moveTo>
                  <a:pt x="0" y="0"/>
                </a:moveTo>
                <a:lnTo>
                  <a:pt x="2000709" y="0"/>
                </a:lnTo>
                <a:lnTo>
                  <a:pt x="2000709" y="2038938"/>
                </a:lnTo>
                <a:lnTo>
                  <a:pt x="0" y="2038938"/>
                </a:lnTo>
                <a:lnTo>
                  <a:pt x="0" y="0"/>
                </a:lnTo>
                <a:close/>
              </a:path>
            </a:pathLst>
          </a:custGeom>
          <a:blipFill>
            <a:blip r:embed="rId3"/>
            <a:stretch>
              <a:fillRect/>
            </a:stretch>
          </a:blipFill>
        </p:spPr>
      </p:sp>
      <p:sp>
        <p:nvSpPr>
          <p:cNvPr id="6" name="TextBox 5"/>
          <p:cNvSpPr txBox="1"/>
          <p:nvPr/>
        </p:nvSpPr>
        <p:spPr>
          <a:xfrm>
            <a:off x="411480" y="1638300"/>
            <a:ext cx="17465040" cy="4568751"/>
          </a:xfrm>
          <a:prstGeom prst="rect">
            <a:avLst/>
          </a:prstGeom>
          <a:noFill/>
        </p:spPr>
        <p:txBody>
          <a:bodyPr wrap="square" rtlCol="0">
            <a:spAutoFit/>
          </a:bodyPr>
          <a:lstStyle/>
          <a:p>
            <a:pPr algn="just">
              <a:lnSpc>
                <a:spcPct val="150000"/>
              </a:lnSpc>
            </a:pPr>
            <a:r>
              <a:rPr lang="en-US" sz="3300" i="1" dirty="0" smtClean="0">
                <a:latin typeface="Arial" panose="020B0604020202020204" pitchFamily="34" charset="0"/>
                <a:cs typeface="Arial" panose="020B0604020202020204" pitchFamily="34" charset="0"/>
              </a:rPr>
              <a:t>Cần tạo cho trẻ em cơ hội tìm biết được nguồn gốc lai lịch của mình và hận thức được giá trị của bản thân trong một môi trường mà các em cảm thấy là nơi nương tựa an toàn, thông qua gia đình hoặc những người khác trông nom các em tạo ra. Phải chuẩn bị để các em có thể sống một cuộc sống có trách nhiệm trong một xã hội tự do. Cần khuyến khích trẻ em ngay từ lúc còn nhỏ tham gia vào sinh hoạt văn hóa xã hội.</a:t>
            </a:r>
          </a:p>
          <a:p>
            <a:pPr algn="r">
              <a:lnSpc>
                <a:spcPct val="150000"/>
              </a:lnSpc>
            </a:pPr>
            <a:r>
              <a:rPr lang="en-US" sz="3300" dirty="0" smtClean="0">
                <a:latin typeface="Arial" panose="020B0604020202020204" pitchFamily="34" charset="0"/>
                <a:cs typeface="Arial" panose="020B0604020202020204" pitchFamily="34" charset="0"/>
              </a:rPr>
              <a:t>(Trích </a:t>
            </a:r>
            <a:r>
              <a:rPr lang="en-US" sz="3300" i="1" dirty="0" smtClean="0">
                <a:latin typeface="Arial" panose="020B0604020202020204" pitchFamily="34" charset="0"/>
                <a:cs typeface="Arial" panose="020B0604020202020204" pitchFamily="34" charset="0"/>
              </a:rPr>
              <a:t>Tuyên bố của Hội nghị cấp cao thế giới về trẻ em</a:t>
            </a:r>
            <a:r>
              <a:rPr lang="en-US" sz="3300" dirty="0" smtClean="0">
                <a:latin typeface="Arial" panose="020B0604020202020204" pitchFamily="34" charset="0"/>
                <a:cs typeface="Arial" panose="020B0604020202020204" pitchFamily="34" charset="0"/>
              </a:rPr>
              <a:t>) </a:t>
            </a:r>
            <a:endParaRPr lang="en-US" sz="3300" dirty="0">
              <a:latin typeface="Arial" panose="020B0604020202020204" pitchFamily="34" charset="0"/>
              <a:cs typeface="Arial" panose="020B0604020202020204" pitchFamily="34" charset="0"/>
            </a:endParaRPr>
          </a:p>
        </p:txBody>
      </p:sp>
      <p:sp>
        <p:nvSpPr>
          <p:cNvPr id="3" name="Right Arrow 2"/>
          <p:cNvSpPr/>
          <p:nvPr/>
        </p:nvSpPr>
        <p:spPr>
          <a:xfrm>
            <a:off x="401435" y="7683012"/>
            <a:ext cx="1143000" cy="1066800"/>
          </a:xfrm>
          <a:prstGeom prst="rightArrow">
            <a:avLst/>
          </a:prstGeom>
          <a:solidFill>
            <a:schemeClr val="tx2">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695450" y="6621115"/>
            <a:ext cx="14897100" cy="3190595"/>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50000"/>
              </a:lnSpc>
              <a:buFont typeface="Arial" panose="020B0604020202020204" pitchFamily="34" charset="0"/>
              <a:buChar char="•"/>
            </a:pPr>
            <a:r>
              <a:rPr lang="en-US" sz="3700" dirty="0">
                <a:solidFill>
                  <a:schemeClr val="tx1"/>
                </a:solidFill>
                <a:latin typeface="Arial" panose="020B0604020202020204" pitchFamily="34" charset="0"/>
                <a:cs typeface="Arial" panose="020B0604020202020204" pitchFamily="34" charset="0"/>
              </a:rPr>
              <a:t>Mỗi câu nêu một điều cần làm để đáp ứng quyền lợi của trẻ em</a:t>
            </a:r>
          </a:p>
          <a:p>
            <a:pPr marL="457200" indent="-457200" algn="just">
              <a:lnSpc>
                <a:spcPct val="150000"/>
              </a:lnSpc>
              <a:buFont typeface="Arial" panose="020B0604020202020204" pitchFamily="34" charset="0"/>
              <a:buChar char="•"/>
            </a:pPr>
            <a:r>
              <a:rPr lang="en-US" sz="3700" dirty="0">
                <a:solidFill>
                  <a:schemeClr val="tx1"/>
                </a:solidFill>
                <a:latin typeface="Arial" panose="020B0604020202020204" pitchFamily="34" charset="0"/>
                <a:cs typeface="Arial" panose="020B0604020202020204" pitchFamily="34" charset="0"/>
              </a:rPr>
              <a:t>Không có câu chủ đề</a:t>
            </a:r>
          </a:p>
          <a:p>
            <a:pPr marL="457200" indent="-457200" algn="just">
              <a:lnSpc>
                <a:spcPct val="150000"/>
              </a:lnSpc>
              <a:buFont typeface="Arial" panose="020B0604020202020204" pitchFamily="34" charset="0"/>
              <a:buChar char="•"/>
            </a:pPr>
            <a:r>
              <a:rPr lang="en-US" sz="3700" dirty="0">
                <a:solidFill>
                  <a:schemeClr val="tx1"/>
                </a:solidFill>
                <a:latin typeface="Arial" panose="020B0604020202020204" pitchFamily="34" charset="0"/>
                <a:cs typeface="Arial" panose="020B0604020202020204" pitchFamily="34" charset="0"/>
              </a:rPr>
              <a:t>Các câu đều thể hiện cùng một chủ đề: trách nhiệm đối với trẻ em</a:t>
            </a:r>
          </a:p>
        </p:txBody>
      </p:sp>
      <p:sp>
        <p:nvSpPr>
          <p:cNvPr id="9" name="Rounded Rectangle 8"/>
          <p:cNvSpPr/>
          <p:nvPr/>
        </p:nvSpPr>
        <p:spPr>
          <a:xfrm>
            <a:off x="6553200" y="403167"/>
            <a:ext cx="5486400" cy="1028101"/>
          </a:xfrm>
          <a:prstGeom prst="roundRect">
            <a:avLst/>
          </a:prstGeom>
          <a:solidFill>
            <a:schemeClr val="bg1"/>
          </a:solidFill>
          <a:ln>
            <a:solidFill>
              <a:srgbClr val="2F6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2F6E91"/>
                </a:solidFill>
                <a:latin typeface="Arial" panose="020B0604020202020204" pitchFamily="34" charset="0"/>
                <a:cs typeface="Arial" panose="020B0604020202020204" pitchFamily="34" charset="0"/>
              </a:rPr>
              <a:t>Ví dụ</a:t>
            </a:r>
            <a:endParaRPr lang="en-US" sz="4000" b="1" dirty="0">
              <a:solidFill>
                <a:srgbClr val="2F6E9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 calcmode="lin" valueType="num">
                                      <p:cBhvr>
                                        <p:cTn id="19" dur="500" fill="hold"/>
                                        <p:tgtEl>
                                          <p:spTgt spid="3"/>
                                        </p:tgtEl>
                                        <p:attrNameLst>
                                          <p:attrName>style.rotation</p:attrName>
                                        </p:attrNameLst>
                                      </p:cBhvr>
                                      <p:tavLst>
                                        <p:tav tm="0">
                                          <p:val>
                                            <p:fltVal val="90"/>
                                          </p:val>
                                        </p:tav>
                                        <p:tav tm="100000">
                                          <p:val>
                                            <p:fltVal val="0"/>
                                          </p:val>
                                        </p:tav>
                                      </p:tavLst>
                                    </p:anim>
                                    <p:animEffect transition="in" filter="fade">
                                      <p:cBhvr>
                                        <p:cTn id="20" dur="500"/>
                                        <p:tgtEl>
                                          <p:spTgt spid="3"/>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875285" y="1567849"/>
            <a:ext cx="3061992" cy="1900986"/>
          </a:xfrm>
          <a:custGeom>
            <a:avLst/>
            <a:gdLst/>
            <a:ahLst/>
            <a:cxnLst/>
            <a:rect l="l" t="t" r="r" b="b"/>
            <a:pathLst>
              <a:path w="3061992" h="1900986">
                <a:moveTo>
                  <a:pt x="0" y="0"/>
                </a:moveTo>
                <a:lnTo>
                  <a:pt x="3061992" y="0"/>
                </a:lnTo>
                <a:lnTo>
                  <a:pt x="3061992" y="1900986"/>
                </a:lnTo>
                <a:lnTo>
                  <a:pt x="0" y="1900986"/>
                </a:lnTo>
                <a:lnTo>
                  <a:pt x="0" y="0"/>
                </a:lnTo>
                <a:close/>
              </a:path>
            </a:pathLst>
          </a:custGeom>
          <a:blipFill>
            <a:blip r:embed="rId3"/>
            <a:stretch>
              <a:fillRect/>
            </a:stretch>
          </a:blipFill>
        </p:spPr>
      </p:sp>
      <p:sp>
        <p:nvSpPr>
          <p:cNvPr id="4" name="Freeform 4"/>
          <p:cNvSpPr/>
          <p:nvPr/>
        </p:nvSpPr>
        <p:spPr>
          <a:xfrm>
            <a:off x="15516397" y="168240"/>
            <a:ext cx="3061992" cy="1900986"/>
          </a:xfrm>
          <a:custGeom>
            <a:avLst/>
            <a:gdLst/>
            <a:ahLst/>
            <a:cxnLst/>
            <a:rect l="l" t="t" r="r" b="b"/>
            <a:pathLst>
              <a:path w="3061992" h="1900986">
                <a:moveTo>
                  <a:pt x="0" y="0"/>
                </a:moveTo>
                <a:lnTo>
                  <a:pt x="3061992" y="0"/>
                </a:lnTo>
                <a:lnTo>
                  <a:pt x="3061992" y="1900987"/>
                </a:lnTo>
                <a:lnTo>
                  <a:pt x="0" y="1900987"/>
                </a:lnTo>
                <a:lnTo>
                  <a:pt x="0" y="0"/>
                </a:lnTo>
                <a:close/>
              </a:path>
            </a:pathLst>
          </a:custGeom>
          <a:blipFill>
            <a:blip r:embed="rId3"/>
            <a:stretch>
              <a:fillRect/>
            </a:stretch>
          </a:blipFill>
        </p:spPr>
      </p:sp>
      <p:sp>
        <p:nvSpPr>
          <p:cNvPr id="18" name="TextBox 17"/>
          <p:cNvSpPr txBox="1"/>
          <p:nvPr/>
        </p:nvSpPr>
        <p:spPr>
          <a:xfrm>
            <a:off x="6357808" y="804569"/>
            <a:ext cx="5590530" cy="1131079"/>
          </a:xfrm>
          <a:prstGeom prst="rect">
            <a:avLst/>
          </a:prstGeom>
          <a:noFill/>
        </p:spPr>
        <p:txBody>
          <a:bodyPr wrap="square" rtlCol="0">
            <a:spAutoFit/>
          </a:bodyPr>
          <a:lstStyle/>
          <a:p>
            <a:pPr algn="just">
              <a:lnSpc>
                <a:spcPct val="150000"/>
              </a:lnSpc>
            </a:pPr>
            <a:r>
              <a:rPr lang="en-US" sz="4500" b="1" dirty="0" smtClean="0">
                <a:latin typeface="Arial" panose="020B0604020202020204" pitchFamily="34" charset="0"/>
                <a:cs typeface="Arial" panose="020B0604020202020204" pitchFamily="34" charset="0"/>
              </a:rPr>
              <a:t>Đoạn văn phối hợp</a:t>
            </a:r>
            <a:endParaRPr lang="en-US" sz="4500" b="1" dirty="0">
              <a:latin typeface="Arial" panose="020B0604020202020204" pitchFamily="34" charset="0"/>
              <a:cs typeface="Arial" panose="020B0604020202020204" pitchFamily="34" charset="0"/>
            </a:endParaRPr>
          </a:p>
        </p:txBody>
      </p:sp>
      <p:grpSp>
        <p:nvGrpSpPr>
          <p:cNvPr id="30" name="Group 29"/>
          <p:cNvGrpSpPr/>
          <p:nvPr/>
        </p:nvGrpSpPr>
        <p:grpSpPr>
          <a:xfrm>
            <a:off x="2789749" y="1869857"/>
            <a:ext cx="12726648" cy="1408640"/>
            <a:chOff x="3638550" y="1819991"/>
            <a:chExt cx="11010900" cy="1408640"/>
          </a:xfrm>
        </p:grpSpPr>
        <p:grpSp>
          <p:nvGrpSpPr>
            <p:cNvPr id="19" name="Group 18"/>
            <p:cNvGrpSpPr/>
            <p:nvPr/>
          </p:nvGrpSpPr>
          <p:grpSpPr>
            <a:xfrm>
              <a:off x="3638550" y="1819991"/>
              <a:ext cx="11010900" cy="1408640"/>
              <a:chOff x="3905250" y="4005714"/>
              <a:chExt cx="11010900" cy="1408640"/>
            </a:xfrm>
          </p:grpSpPr>
          <p:grpSp>
            <p:nvGrpSpPr>
              <p:cNvPr id="20" name="Group 19"/>
              <p:cNvGrpSpPr/>
              <p:nvPr/>
            </p:nvGrpSpPr>
            <p:grpSpPr>
              <a:xfrm>
                <a:off x="3905250" y="4005714"/>
                <a:ext cx="11010900" cy="1408640"/>
                <a:chOff x="3962400" y="876300"/>
                <a:chExt cx="12115800" cy="2941836"/>
              </a:xfrm>
            </p:grpSpPr>
            <p:cxnSp>
              <p:nvCxnSpPr>
                <p:cNvPr id="22" name="Straight Connector 21"/>
                <p:cNvCxnSpPr/>
                <p:nvPr/>
              </p:nvCxnSpPr>
              <p:spPr>
                <a:xfrm>
                  <a:off x="3962400" y="2270760"/>
                  <a:ext cx="12115800" cy="0"/>
                </a:xfrm>
                <a:prstGeom prst="line">
                  <a:avLst/>
                </a:prstGeom>
                <a:ln w="57150">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962400" y="2270761"/>
                  <a:ext cx="0" cy="1547375"/>
                </a:xfrm>
                <a:prstGeom prst="line">
                  <a:avLst/>
                </a:prstGeom>
                <a:ln w="57150">
                  <a:solidFill>
                    <a:srgbClr val="8C8C8C"/>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078200" y="2270761"/>
                  <a:ext cx="0" cy="1547375"/>
                </a:xfrm>
                <a:prstGeom prst="line">
                  <a:avLst/>
                </a:prstGeom>
                <a:ln w="57150">
                  <a:solidFill>
                    <a:srgbClr val="8C8C8C"/>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020300" y="876300"/>
                  <a:ext cx="0" cy="1394460"/>
                </a:xfrm>
                <a:prstGeom prst="line">
                  <a:avLst/>
                </a:prstGeom>
                <a:ln w="57150">
                  <a:solidFill>
                    <a:srgbClr val="8C8C8C"/>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7145020" y="4673424"/>
                <a:ext cx="0" cy="733748"/>
              </a:xfrm>
              <a:prstGeom prst="line">
                <a:avLst/>
              </a:prstGeom>
              <a:ln w="57150">
                <a:solidFill>
                  <a:srgbClr val="8C8C8C"/>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a:off x="11658600" y="2468476"/>
              <a:ext cx="0" cy="733748"/>
            </a:xfrm>
            <a:prstGeom prst="line">
              <a:avLst/>
            </a:prstGeom>
            <a:ln w="57150">
              <a:solidFill>
                <a:srgbClr val="8C8C8C"/>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Rounded Rectangle 30"/>
          <p:cNvSpPr/>
          <p:nvPr/>
        </p:nvSpPr>
        <p:spPr>
          <a:xfrm>
            <a:off x="1047325" y="3317164"/>
            <a:ext cx="3686148" cy="4462624"/>
          </a:xfrm>
          <a:prstGeom prst="roundRect">
            <a:avLst>
              <a:gd name="adj" fmla="val 7108"/>
            </a:avLst>
          </a:prstGeom>
          <a:solidFill>
            <a:schemeClr val="bg1"/>
          </a:solidFill>
          <a:ln>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ysClr val="windowText" lastClr="000000"/>
                </a:solidFill>
                <a:cs typeface="Arial" panose="020B0604020202020204" pitchFamily="34" charset="0"/>
              </a:rPr>
              <a:t>Là sự kết hợp của phương pháp diễn dịch và quy nạp</a:t>
            </a:r>
          </a:p>
        </p:txBody>
      </p:sp>
      <p:sp>
        <p:nvSpPr>
          <p:cNvPr id="32" name="Rounded Rectangle 31"/>
          <p:cNvSpPr/>
          <p:nvPr/>
        </p:nvSpPr>
        <p:spPr>
          <a:xfrm>
            <a:off x="4901329" y="3252090"/>
            <a:ext cx="3406208" cy="4527698"/>
          </a:xfrm>
          <a:prstGeom prst="roundRect">
            <a:avLst>
              <a:gd name="adj" fmla="val 7108"/>
            </a:avLst>
          </a:prstGeom>
          <a:solidFill>
            <a:schemeClr val="bg1"/>
          </a:solidFill>
          <a:ln>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ysClr val="windowText" lastClr="000000"/>
                </a:solidFill>
                <a:cs typeface="Arial" panose="020B0604020202020204" pitchFamily="34" charset="0"/>
              </a:rPr>
              <a:t>Câu mở đầu: nêu ý khái quát bậc </a:t>
            </a:r>
            <a:r>
              <a:rPr lang="en-US" sz="4000" dirty="0" smtClean="0">
                <a:solidFill>
                  <a:sysClr val="windowText" lastClr="000000"/>
                </a:solidFill>
                <a:cs typeface="Arial" panose="020B0604020202020204" pitchFamily="34" charset="0"/>
              </a:rPr>
              <a:t>một</a:t>
            </a:r>
            <a:endParaRPr lang="vi-VN" sz="4000" dirty="0">
              <a:solidFill>
                <a:sysClr val="windowText" lastClr="000000"/>
              </a:solidFill>
              <a:cs typeface="Arial" panose="020B0604020202020204" pitchFamily="34" charset="0"/>
            </a:endParaRPr>
          </a:p>
        </p:txBody>
      </p:sp>
      <p:sp>
        <p:nvSpPr>
          <p:cNvPr id="33" name="Rounded Rectangle 32"/>
          <p:cNvSpPr/>
          <p:nvPr/>
        </p:nvSpPr>
        <p:spPr>
          <a:xfrm>
            <a:off x="9192270" y="3252090"/>
            <a:ext cx="4433789" cy="4532950"/>
          </a:xfrm>
          <a:prstGeom prst="roundRect">
            <a:avLst>
              <a:gd name="adj" fmla="val 7108"/>
            </a:avLst>
          </a:prstGeom>
          <a:solidFill>
            <a:schemeClr val="bg1"/>
          </a:solidFill>
          <a:ln>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ysClr val="windowText" lastClr="000000"/>
                </a:solidFill>
                <a:latin typeface="Arial" panose="020B0604020202020204" pitchFamily="34" charset="0"/>
                <a:cs typeface="Arial" panose="020B0604020202020204" pitchFamily="34" charset="0"/>
              </a:rPr>
              <a:t>C</a:t>
            </a:r>
            <a:r>
              <a:rPr lang="vi-VN" sz="4000" dirty="0" smtClean="0">
                <a:solidFill>
                  <a:sysClr val="windowText" lastClr="000000"/>
                </a:solidFill>
                <a:latin typeface="Arial" panose="020B0604020202020204" pitchFamily="34" charset="0"/>
                <a:cs typeface="Arial" panose="020B0604020202020204" pitchFamily="34" charset="0"/>
              </a:rPr>
              <a:t>ác </a:t>
            </a:r>
            <a:r>
              <a:rPr lang="vi-VN" sz="4000" dirty="0">
                <a:solidFill>
                  <a:sysClr val="windowText" lastClr="000000"/>
                </a:solidFill>
                <a:latin typeface="Arial" panose="020B0604020202020204" pitchFamily="34" charset="0"/>
                <a:cs typeface="Arial" panose="020B0604020202020204" pitchFamily="34" charset="0"/>
              </a:rPr>
              <a:t>câu </a:t>
            </a:r>
            <a:r>
              <a:rPr lang="vi-VN" sz="4000" dirty="0" smtClean="0">
                <a:solidFill>
                  <a:sysClr val="windowText" lastClr="000000"/>
                </a:solidFill>
                <a:latin typeface="Arial" panose="020B0604020202020204" pitchFamily="34" charset="0"/>
                <a:cs typeface="Arial" panose="020B0604020202020204" pitchFamily="34" charset="0"/>
              </a:rPr>
              <a:t>tiếp</a:t>
            </a:r>
            <a:r>
              <a:rPr lang="en-US" sz="4000" dirty="0" smtClean="0">
                <a:solidFill>
                  <a:sysClr val="windowText" lastClr="000000"/>
                </a:solidFill>
                <a:latin typeface="Arial" panose="020B0604020202020204" pitchFamily="34" charset="0"/>
                <a:cs typeface="Arial" panose="020B0604020202020204" pitchFamily="34" charset="0"/>
              </a:rPr>
              <a:t>: </a:t>
            </a:r>
            <a:r>
              <a:rPr lang="vi-VN" sz="4000" dirty="0" smtClean="0">
                <a:solidFill>
                  <a:sysClr val="windowText" lastClr="000000"/>
                </a:solidFill>
                <a:latin typeface="Arial" panose="020B0604020202020204" pitchFamily="34" charset="0"/>
                <a:cs typeface="Arial" panose="020B0604020202020204" pitchFamily="34" charset="0"/>
              </a:rPr>
              <a:t>triển </a:t>
            </a:r>
            <a:r>
              <a:rPr lang="vi-VN" sz="4000" dirty="0">
                <a:solidFill>
                  <a:sysClr val="windowText" lastClr="000000"/>
                </a:solidFill>
                <a:latin typeface="Arial" panose="020B0604020202020204" pitchFamily="34" charset="0"/>
                <a:cs typeface="Arial" panose="020B0604020202020204" pitchFamily="34" charset="0"/>
              </a:rPr>
              <a:t>khai cụ thể ý khái </a:t>
            </a:r>
            <a:r>
              <a:rPr lang="vi-VN" sz="4000" dirty="0" smtClean="0">
                <a:solidFill>
                  <a:sysClr val="windowText" lastClr="000000"/>
                </a:solidFill>
                <a:latin typeface="Arial" panose="020B0604020202020204" pitchFamily="34" charset="0"/>
                <a:cs typeface="Arial" panose="020B0604020202020204" pitchFamily="34" charset="0"/>
              </a:rPr>
              <a:t>quát</a:t>
            </a:r>
            <a:r>
              <a:rPr lang="en-US" sz="4000" dirty="0" smtClean="0">
                <a:solidFill>
                  <a:sysClr val="windowText" lastClr="000000"/>
                </a:solidFill>
                <a:latin typeface="Arial" panose="020B0604020202020204" pitchFamily="34" charset="0"/>
                <a:cs typeface="Arial" panose="020B0604020202020204" pitchFamily="34" charset="0"/>
              </a:rPr>
              <a:t> (chứng minh, giải thích, bình luận…)</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34" name="Rounded Rectangle 33"/>
          <p:cNvSpPr/>
          <p:nvPr/>
        </p:nvSpPr>
        <p:spPr>
          <a:xfrm>
            <a:off x="13776021" y="3300957"/>
            <a:ext cx="3987651" cy="4484083"/>
          </a:xfrm>
          <a:prstGeom prst="roundRect">
            <a:avLst>
              <a:gd name="adj" fmla="val 7108"/>
            </a:avLst>
          </a:prstGeom>
          <a:solidFill>
            <a:schemeClr val="bg1"/>
          </a:solidFill>
          <a:ln>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ysClr val="windowText" lastClr="000000"/>
                </a:solidFill>
                <a:latin typeface="Arial" panose="020B0604020202020204" pitchFamily="34" charset="0"/>
                <a:cs typeface="Arial" panose="020B0604020202020204" pitchFamily="34" charset="0"/>
              </a:rPr>
              <a:t>Câu kết: mang ý khái quát bậc hai (nâng cao, mở rộng)</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35" name="Down Arrow 34"/>
          <p:cNvSpPr/>
          <p:nvPr/>
        </p:nvSpPr>
        <p:spPr>
          <a:xfrm rot="16200000">
            <a:off x="2631679" y="7900890"/>
            <a:ext cx="1295400" cy="1590515"/>
          </a:xfrm>
          <a:prstGeom prst="downArrow">
            <a:avLst/>
          </a:prstGeom>
          <a:solidFill>
            <a:srgbClr val="8C8C8C"/>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sp>
        <p:nvSpPr>
          <p:cNvPr id="36" name="TextBox 35"/>
          <p:cNvSpPr txBox="1"/>
          <p:nvPr/>
        </p:nvSpPr>
        <p:spPr>
          <a:xfrm>
            <a:off x="3657600" y="8021233"/>
            <a:ext cx="12344400" cy="1824923"/>
          </a:xfrm>
          <a:prstGeom prst="rect">
            <a:avLst/>
          </a:prstGeom>
          <a:noFill/>
        </p:spPr>
        <p:txBody>
          <a:bodyPr wrap="square" rtlCol="0">
            <a:spAutoFit/>
          </a:bodyPr>
          <a:lstStyle/>
          <a:p>
            <a:pPr algn="ctr">
              <a:lnSpc>
                <a:spcPct val="150000"/>
              </a:lnSpc>
            </a:pPr>
            <a:r>
              <a:rPr lang="en-US" sz="4000" b="1" dirty="0" smtClean="0">
                <a:latin typeface="Arial" panose="020B0604020202020204" pitchFamily="34" charset="0"/>
                <a:cs typeface="Arial" panose="020B0604020202020204" pitchFamily="34" charset="0"/>
              </a:rPr>
              <a:t>Đề </a:t>
            </a:r>
            <a:r>
              <a:rPr lang="en-US" sz="4000" b="1" dirty="0">
                <a:latin typeface="Arial" panose="020B0604020202020204" pitchFamily="34" charset="0"/>
                <a:cs typeface="Arial" panose="020B0604020202020204" pitchFamily="34" charset="0"/>
              </a:rPr>
              <a:t>xuất nhận định đối với chủ đề, </a:t>
            </a:r>
            <a:r>
              <a:rPr lang="en-US" sz="4000" b="1" dirty="0" smtClean="0">
                <a:latin typeface="Arial" panose="020B0604020202020204" pitchFamily="34" charset="0"/>
                <a:cs typeface="Arial" panose="020B0604020202020204" pitchFamily="34" charset="0"/>
              </a:rPr>
              <a:t>khẳng </a:t>
            </a:r>
            <a:r>
              <a:rPr lang="en-US" sz="4000" b="1" dirty="0">
                <a:latin typeface="Arial" panose="020B0604020202020204" pitchFamily="34" charset="0"/>
                <a:cs typeface="Arial" panose="020B0604020202020204" pitchFamily="34" charset="0"/>
              </a:rPr>
              <a:t>định nâng cao vấn đề</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anim calcmode="lin" valueType="num">
                                      <p:cBhvr>
                                        <p:cTn id="23" dur="500" fill="hold"/>
                                        <p:tgtEl>
                                          <p:spTgt spid="32"/>
                                        </p:tgtEl>
                                        <p:attrNameLst>
                                          <p:attrName>ppt_x</p:attrName>
                                        </p:attrNameLst>
                                      </p:cBhvr>
                                      <p:tavLst>
                                        <p:tav tm="0">
                                          <p:val>
                                            <p:strVal val="#ppt_x"/>
                                          </p:val>
                                        </p:tav>
                                        <p:tav tm="100000">
                                          <p:val>
                                            <p:strVal val="#ppt_x"/>
                                          </p:val>
                                        </p:tav>
                                      </p:tavLst>
                                    </p:anim>
                                    <p:anim calcmode="lin" valueType="num">
                                      <p:cBhvr>
                                        <p:cTn id="24"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anim calcmode="lin" valueType="num">
                                      <p:cBhvr>
                                        <p:cTn id="30" dur="500" fill="hold"/>
                                        <p:tgtEl>
                                          <p:spTgt spid="33"/>
                                        </p:tgtEl>
                                        <p:attrNameLst>
                                          <p:attrName>ppt_x</p:attrName>
                                        </p:attrNameLst>
                                      </p:cBhvr>
                                      <p:tavLst>
                                        <p:tav tm="0">
                                          <p:val>
                                            <p:strVal val="#ppt_x"/>
                                          </p:val>
                                        </p:tav>
                                        <p:tav tm="100000">
                                          <p:val>
                                            <p:strVal val="#ppt_x"/>
                                          </p:val>
                                        </p:tav>
                                      </p:tavLst>
                                    </p:anim>
                                    <p:anim calcmode="lin" valueType="num">
                                      <p:cBhvr>
                                        <p:cTn id="31"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anim calcmode="lin" valueType="num">
                                      <p:cBhvr>
                                        <p:cTn id="37" dur="500" fill="hold"/>
                                        <p:tgtEl>
                                          <p:spTgt spid="34"/>
                                        </p:tgtEl>
                                        <p:attrNameLst>
                                          <p:attrName>ppt_x</p:attrName>
                                        </p:attrNameLst>
                                      </p:cBhvr>
                                      <p:tavLst>
                                        <p:tav tm="0">
                                          <p:val>
                                            <p:strVal val="#ppt_x"/>
                                          </p:val>
                                        </p:tav>
                                        <p:tav tm="100000">
                                          <p:val>
                                            <p:strVal val="#ppt_x"/>
                                          </p:val>
                                        </p:tav>
                                      </p:tavLst>
                                    </p:anim>
                                    <p:anim calcmode="lin" valueType="num">
                                      <p:cBhvr>
                                        <p:cTn id="38"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circle(in)">
                                      <p:cBhvr>
                                        <p:cTn id="43" dur="500"/>
                                        <p:tgtEl>
                                          <p:spTgt spid="35"/>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circle(in)">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animBg="1"/>
      <p:bldP spid="32" grpId="0" animBg="1"/>
      <p:bldP spid="33" grpId="0" animBg="1"/>
      <p:bldP spid="34" grpId="0" animBg="1"/>
      <p:bldP spid="35" grpId="0" animBg="1"/>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1586</Words>
  <Application>Microsoft Office PowerPoint</Application>
  <PresentationFormat>Custom</PresentationFormat>
  <Paragraphs>106</Paragraphs>
  <Slides>22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sao của Student Orientation Grey and Blue Illustrative Back to School Presentation </dc:title>
  <cp:lastModifiedBy>Giang Lưu</cp:lastModifiedBy>
  <cp:revision>42</cp:revision>
  <dcterms:created xsi:type="dcterms:W3CDTF">2006-08-16T00:00:00Z</dcterms:created>
  <dcterms:modified xsi:type="dcterms:W3CDTF">2023-08-11T08:39:45Z</dcterms:modified>
  <dc:identifier>DAFqqE4SUm4</dc:identifier>
</cp:coreProperties>
</file>