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7" r:id="rId2"/>
    <p:sldId id="25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56" r:id="rId11"/>
    <p:sldId id="279" r:id="rId12"/>
    <p:sldId id="265" r:id="rId13"/>
    <p:sldId id="287" r:id="rId14"/>
    <p:sldId id="290" r:id="rId15"/>
    <p:sldId id="314" r:id="rId16"/>
    <p:sldId id="291" r:id="rId17"/>
    <p:sldId id="292" r:id="rId18"/>
    <p:sldId id="296" r:id="rId19"/>
    <p:sldId id="293" r:id="rId20"/>
    <p:sldId id="297" r:id="rId21"/>
    <p:sldId id="288" r:id="rId22"/>
    <p:sldId id="294" r:id="rId23"/>
    <p:sldId id="260" r:id="rId24"/>
    <p:sldId id="298" r:id="rId25"/>
    <p:sldId id="309" r:id="rId26"/>
    <p:sldId id="299" r:id="rId27"/>
    <p:sldId id="300" r:id="rId28"/>
    <p:sldId id="310" r:id="rId29"/>
    <p:sldId id="301" r:id="rId30"/>
    <p:sldId id="311" r:id="rId31"/>
    <p:sldId id="303" r:id="rId32"/>
    <p:sldId id="313" r:id="rId33"/>
    <p:sldId id="304" r:id="rId34"/>
    <p:sldId id="289" r:id="rId35"/>
    <p:sldId id="305" r:id="rId36"/>
    <p:sldId id="262" r:id="rId37"/>
    <p:sldId id="264" r:id="rId38"/>
    <p:sldId id="278" r:id="rId39"/>
    <p:sldId id="273" r:id="rId40"/>
    <p:sldId id="274" r:id="rId41"/>
    <p:sldId id="275" r:id="rId42"/>
    <p:sldId id="276" r:id="rId43"/>
    <p:sldId id="277" r:id="rId44"/>
    <p:sldId id="272" r:id="rId45"/>
    <p:sldId id="263" r:id="rId46"/>
    <p:sldId id="266" r:id="rId47"/>
    <p:sldId id="312" r:id="rId48"/>
    <p:sldId id="267" r:id="rId49"/>
    <p:sldId id="268" r:id="rId50"/>
  </p:sldIdLst>
  <p:sldSz cx="18288000" cy="10287000"/>
  <p:notesSz cx="6858000" cy="9144000"/>
  <p:embeddedFontLst>
    <p:embeddedFont>
      <p:font typeface="Arial" panose="020B0604020202020204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E91"/>
    <a:srgbClr val="166569"/>
    <a:srgbClr val="0E4042"/>
    <a:srgbClr val="E0F7F8"/>
    <a:srgbClr val="EA5458"/>
    <a:srgbClr val="F08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3873A-0210-4F11-AB1A-45EC8CF660F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8BB5F-A385-4E57-8DD6-E33A8319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7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BB5F-A385-4E57-8DD6-E33A831993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8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NUL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939" y="2850138"/>
            <a:ext cx="17564122" cy="389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9000" b="1" dirty="0" smtClean="0">
                <a:solidFill>
                  <a:srgbClr val="166569"/>
                </a:solidFill>
                <a:latin typeface="Arial"/>
              </a:rPr>
              <a:t>NHIỆT LIỆT CHÀO MỪNG CÁC EM ĐẾN VỚI BÀI HỌC MỚI!</a:t>
            </a:r>
            <a:endParaRPr lang="en-US" sz="9000" b="1" dirty="0">
              <a:solidFill>
                <a:srgbClr val="166569"/>
              </a:solidFill>
              <a:latin typeface="Arial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28700" y="7810500"/>
            <a:ext cx="16230600" cy="1905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2669914" y="1224496"/>
            <a:ext cx="929437" cy="1592493"/>
          </a:xfrm>
          <a:custGeom>
            <a:avLst/>
            <a:gdLst/>
            <a:ahLst/>
            <a:cxnLst/>
            <a:rect l="l" t="t" r="r" b="b"/>
            <a:pathLst>
              <a:path w="929437" h="1592493">
                <a:moveTo>
                  <a:pt x="0" y="0"/>
                </a:moveTo>
                <a:lnTo>
                  <a:pt x="929437" y="0"/>
                </a:lnTo>
                <a:lnTo>
                  <a:pt x="929437" y="1592493"/>
                </a:lnTo>
                <a:lnTo>
                  <a:pt x="0" y="159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0766" y="2465491"/>
            <a:ext cx="1020131" cy="1307860"/>
          </a:xfrm>
          <a:custGeom>
            <a:avLst/>
            <a:gdLst/>
            <a:ahLst/>
            <a:cxnLst/>
            <a:rect l="l" t="t" r="r" b="b"/>
            <a:pathLst>
              <a:path w="1020131" h="1307860">
                <a:moveTo>
                  <a:pt x="0" y="0"/>
                </a:moveTo>
                <a:lnTo>
                  <a:pt x="1020131" y="0"/>
                </a:lnTo>
                <a:lnTo>
                  <a:pt x="1020131" y="1307860"/>
                </a:lnTo>
                <a:lnTo>
                  <a:pt x="0" y="13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58879" y="1047750"/>
            <a:ext cx="929437" cy="1592493"/>
          </a:xfrm>
          <a:custGeom>
            <a:avLst/>
            <a:gdLst/>
            <a:ahLst/>
            <a:cxnLst/>
            <a:rect l="l" t="t" r="r" b="b"/>
            <a:pathLst>
              <a:path w="929437" h="1592493">
                <a:moveTo>
                  <a:pt x="0" y="0"/>
                </a:moveTo>
                <a:lnTo>
                  <a:pt x="929436" y="0"/>
                </a:lnTo>
                <a:lnTo>
                  <a:pt x="929436" y="1592493"/>
                </a:lnTo>
                <a:lnTo>
                  <a:pt x="0" y="1592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9731" y="2091261"/>
            <a:ext cx="1020131" cy="1307860"/>
          </a:xfrm>
          <a:custGeom>
            <a:avLst/>
            <a:gdLst/>
            <a:ahLst/>
            <a:cxnLst/>
            <a:rect l="l" t="t" r="r" b="b"/>
            <a:pathLst>
              <a:path w="1020131" h="1307860">
                <a:moveTo>
                  <a:pt x="0" y="0"/>
                </a:moveTo>
                <a:lnTo>
                  <a:pt x="1020131" y="0"/>
                </a:lnTo>
                <a:lnTo>
                  <a:pt x="1020131" y="1307860"/>
                </a:lnTo>
                <a:lnTo>
                  <a:pt x="0" y="130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04900" y="2235201"/>
            <a:ext cx="16078200" cy="7617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10000" dirty="0" smtClean="0">
                <a:solidFill>
                  <a:srgbClr val="EA5458"/>
                </a:solidFill>
                <a:latin typeface="Arial"/>
              </a:rPr>
              <a:t>Văn bản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11000" b="1" dirty="0" smtClean="0">
                <a:solidFill>
                  <a:srgbClr val="166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TINH THẦN YÊU NƯỚC CỦA NHÂN DÂN TA</a:t>
            </a:r>
            <a:endParaRPr lang="en-US" sz="11000" b="1" dirty="0">
              <a:solidFill>
                <a:srgbClr val="1665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57800" y="2247900"/>
            <a:ext cx="1227660" cy="2103467"/>
          </a:xfrm>
          <a:custGeom>
            <a:avLst/>
            <a:gdLst/>
            <a:ahLst/>
            <a:cxnLst/>
            <a:rect l="l" t="t" r="r" b="b"/>
            <a:pathLst>
              <a:path w="1227660" h="2103467">
                <a:moveTo>
                  <a:pt x="0" y="0"/>
                </a:moveTo>
                <a:lnTo>
                  <a:pt x="1227660" y="0"/>
                </a:lnTo>
                <a:lnTo>
                  <a:pt x="1227660" y="2103467"/>
                </a:lnTo>
                <a:lnTo>
                  <a:pt x="0" y="2103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925800" y="6544110"/>
            <a:ext cx="825306" cy="1414076"/>
          </a:xfrm>
          <a:custGeom>
            <a:avLst/>
            <a:gdLst/>
            <a:ahLst/>
            <a:cxnLst/>
            <a:rect l="l" t="t" r="r" b="b"/>
            <a:pathLst>
              <a:path w="825306" h="1414076">
                <a:moveTo>
                  <a:pt x="825307" y="0"/>
                </a:moveTo>
                <a:lnTo>
                  <a:pt x="0" y="0"/>
                </a:lnTo>
                <a:lnTo>
                  <a:pt x="0" y="1414076"/>
                </a:lnTo>
                <a:lnTo>
                  <a:pt x="825307" y="1414076"/>
                </a:lnTo>
                <a:lnTo>
                  <a:pt x="82530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7598" y="7397506"/>
            <a:ext cx="5779871" cy="635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786570"/>
            <a:ext cx="1140586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Lời sông núi</a:t>
            </a:r>
            <a:endParaRPr lang="en-US" sz="8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4191000" y="810632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520" y="2552721"/>
            <a:ext cx="594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4520" y="6721739"/>
            <a:ext cx="3947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8100" y="3406368"/>
            <a:ext cx="594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4520" y="3425387"/>
            <a:ext cx="8519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Đặc điểm của văn bản nghị luận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tác giả, tác phẩm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4520" y="7594405"/>
            <a:ext cx="3947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Nội dung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Nghệ thuật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3680" y="4367248"/>
            <a:ext cx="622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Mục đích của văn bản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Nội dung của văn bản</a:t>
            </a:r>
          </a:p>
        </p:txBody>
      </p:sp>
    </p:spTree>
    <p:extLst>
      <p:ext uri="{BB962C8B-B14F-4D97-AF65-F5344CB8AC3E}">
        <p14:creationId xmlns:p14="http://schemas.microsoft.com/office/powerpoint/2010/main" val="1400724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8421" y="637052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04057" y="367586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3"/>
          <p:cNvSpPr/>
          <p:nvPr/>
        </p:nvSpPr>
        <p:spPr>
          <a:xfrm>
            <a:off x="-13684" y="9248775"/>
            <a:ext cx="183016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ounded Rectangle 8"/>
          <p:cNvSpPr/>
          <p:nvPr/>
        </p:nvSpPr>
        <p:spPr>
          <a:xfrm>
            <a:off x="5661301" y="2631011"/>
            <a:ext cx="10820400" cy="2852623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7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0243" r="9505"/>
          <a:stretch/>
        </p:blipFill>
        <p:spPr>
          <a:xfrm>
            <a:off x="-13684" y="637052"/>
            <a:ext cx="6033672" cy="86117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4490720" y="1181100"/>
            <a:ext cx="11430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đọc mục Kiến thức 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và trả lời 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viết về vấn đề gì của đời sống xã hội? Nhan đề của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có liên quan đến vấn đề ấy như thế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đích của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ý kiến, lí lẽ và bằng chứng phục vụ cho mục đích của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như thế nào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511286"/>
            <a:ext cx="3962400" cy="39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4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2019300" y="876300"/>
            <a:ext cx="14249400" cy="1557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Đặc điểm của văn bản nghị luận xã hội</a:t>
            </a:r>
            <a:endParaRPr lang="en-US" sz="5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8511090"/>
            <a:ext cx="103682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</a:t>
            </a:r>
            <a:r>
              <a:rPr lang="vi-VN" sz="4500" b="1" dirty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người đọc, người </a:t>
            </a:r>
            <a:r>
              <a:rPr lang="vi-VN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endParaRPr lang="vi-VN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2760" y="2857674"/>
            <a:ext cx="9448800" cy="4876799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ra nhằm thuyết phục người đọc, người nghe về một tư tưởng, quan điểm nào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giải quyết những vấn đề có ý nghĩa xã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đời sống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87000" y="2857674"/>
            <a:ext cx="7315200" cy="4876606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Cấu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trúc</a:t>
            </a:r>
            <a:endParaRPr lang="en-US" sz="4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êu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ý kiến (quan điểm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hát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triển ý kiến </a:t>
            </a:r>
            <a:endParaRPr lang="en-US" sz="4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àm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sáng tỏ lí lẽ và các bằng chứng cụ thể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14600" y="8437807"/>
            <a:ext cx="1676400" cy="1277644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55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6659880" y="1235921"/>
            <a:ext cx="1097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Chủ tịch Hồ Chí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Minh đã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khẳng định lòng yêu nước của nhân dân ta là một truyền thống lâu đời và quý báu của dân tộc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 các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lí lẽ và dẫn chứng cụ thể từ các cuộc đấu tranh chống ngoại xâm trước đây đến cuộc kháng chiến chống thực dân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935980" y="7966215"/>
            <a:ext cx="1447800" cy="1295400"/>
          </a:xfrm>
          <a:prstGeom prst="rightArrow">
            <a:avLst/>
          </a:prstGeom>
          <a:solidFill>
            <a:srgbClr val="166569"/>
          </a:solidFill>
          <a:ln>
            <a:solidFill>
              <a:srgbClr val="2F6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543800" y="7810499"/>
            <a:ext cx="10287000" cy="1606833"/>
          </a:xfrm>
          <a:prstGeom prst="roundRect">
            <a:avLst/>
          </a:prstGeom>
          <a:solidFill>
            <a:schemeClr val="bg1"/>
          </a:solidFill>
          <a:ln>
            <a:solidFill>
              <a:srgbClr val="2F6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được người đọc, người nghe một cách thấm thía, sâu sắc.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" y="3374186"/>
            <a:ext cx="6019800" cy="441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473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5943600" y="2752215"/>
            <a:ext cx="716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8200" y="4142112"/>
            <a:ext cx="16611600" cy="4371513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thêm các tư liệu về chủ tịch Hồ Chí Minh và giai đoạn kháng chiến chống thực dân Pháp (1946 – 1954) của nhân dân để hiểu hơn hoàn cảnh ra đời, mục đích và ý nghĩa của </a:t>
            </a: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và xác định nội dung chính của từng phần trong </a:t>
            </a: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4599"/>
            <a:ext cx="5122199" cy="270304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43600" y="598904"/>
            <a:ext cx="11506200" cy="1416237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tác giả và tác phẩm</a:t>
            </a:r>
            <a:endParaRPr lang="en-US" sz="5500" b="1" dirty="0">
              <a:solidFill>
                <a:srgbClr val="0E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91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933700"/>
            <a:ext cx="5638800" cy="6646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3036570" y="861370"/>
            <a:ext cx="12153900" cy="1557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5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Tác giả Hồ Chí Minh (1890 – 1969)</a:t>
            </a:r>
            <a:endParaRPr lang="en-US" sz="5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1160" y="3279962"/>
            <a:ext cx="106070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Tên khai sinh: Nguyễn Sinh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Cung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Quê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quán: Nam Đàn, Nghệ An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loại sáng tác: Văn chính luận, thơ ca.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phẩm tiêu biểu: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Ngục trung nhật kí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Đường kách mệnh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Bản án chế độ thực dân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03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535273" y="2058271"/>
            <a:ext cx="4953000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 cách mạng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8675" y="4495276"/>
            <a:ext cx="4343400" cy="1949046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văn hóa thế giới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139420" y="1689204"/>
            <a:ext cx="44958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ãnh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 vĩ đại của dân tộc Việt Nam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944600" y="5087298"/>
            <a:ext cx="3815080" cy="1776002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văn, nhà thơ lớn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31331" y="317604"/>
            <a:ext cx="4457700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 dân tộc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93920" y="8096030"/>
            <a:ext cx="8991600" cy="1847021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chính luận chiếm vị trí vô cùng quan trọng trong sự nghiệp </a:t>
            </a: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tác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48607" flipV="1">
            <a:off x="5091611" y="7245021"/>
            <a:ext cx="1935564" cy="10035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69639" flipV="1">
            <a:off x="10740435" y="1140017"/>
            <a:ext cx="2118550" cy="10983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9859" flipV="1">
            <a:off x="4762032" y="1704206"/>
            <a:ext cx="1926133" cy="9986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36389" flipV="1">
            <a:off x="11809976" y="2946812"/>
            <a:ext cx="1931811" cy="10015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49311">
            <a:off x="12392317" y="5424913"/>
            <a:ext cx="2036638" cy="12171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1720">
            <a:off x="4083716" y="5456043"/>
            <a:ext cx="2304815" cy="10526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07" t="8385" r="-407" b="12193"/>
          <a:stretch/>
        </p:blipFill>
        <p:spPr>
          <a:xfrm>
            <a:off x="6714136" y="2291000"/>
            <a:ext cx="4792064" cy="5229408"/>
          </a:xfrm>
          <a:prstGeom prst="roundRect">
            <a:avLst>
              <a:gd name="adj" fmla="val 136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1485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429250" y="630588"/>
            <a:ext cx="7429500" cy="1219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Tác phẩm</a:t>
            </a:r>
            <a:endParaRPr lang="en-US" sz="5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849788"/>
            <a:ext cx="17449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Trích trong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Báo cáo Chính trị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của Chủ tịch Hồ Chí Minh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ại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Đại hội lần thứ II,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1951 của Đảng Lao động Việt Nam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Việt Bắc.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72300" y="4076700"/>
            <a:ext cx="4572000" cy="1066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cục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6788" y="5981700"/>
            <a:ext cx="5143500" cy="3962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1: Từ đầu đến “lũ cướp nước”</a:t>
            </a:r>
          </a:p>
          <a:p>
            <a:pPr algn="just">
              <a:lnSpc>
                <a:spcPct val="150000"/>
              </a:lnSpc>
            </a:pPr>
            <a:r>
              <a:rPr lang="en-US" sz="35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định chung về lòng yêu nước của nhân dân ta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05575" y="5981700"/>
            <a:ext cx="5505450" cy="3962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2: Tiếp đến “nồng nàn yêu nước”</a:t>
            </a:r>
          </a:p>
          <a:p>
            <a:pPr algn="just">
              <a:lnSpc>
                <a:spcPct val="150000"/>
              </a:lnSpc>
            </a:pPr>
            <a:r>
              <a:rPr lang="en-US" sz="35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minh về lòng yêu nước của nhân dân ta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406312" y="5981700"/>
            <a:ext cx="4686300" cy="3962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3: Còn lại</a:t>
            </a:r>
          </a:p>
          <a:p>
            <a:pPr algn="just">
              <a:lnSpc>
                <a:spcPct val="150000"/>
              </a:lnSpc>
            </a:pPr>
            <a:r>
              <a:rPr lang="en-US" sz="35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 nhiệm của mọi người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5" idx="2"/>
            <a:endCxn id="6" idx="0"/>
          </p:cNvCxnSpPr>
          <p:nvPr/>
        </p:nvCxnSpPr>
        <p:spPr>
          <a:xfrm flipH="1">
            <a:off x="3538538" y="5143500"/>
            <a:ext cx="5719762" cy="838200"/>
          </a:xfrm>
          <a:prstGeom prst="straightConnector1">
            <a:avLst/>
          </a:prstGeom>
          <a:ln w="38100">
            <a:solidFill>
              <a:srgbClr val="1665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7" idx="0"/>
          </p:cNvCxnSpPr>
          <p:nvPr/>
        </p:nvCxnSpPr>
        <p:spPr>
          <a:xfrm>
            <a:off x="9258300" y="5143500"/>
            <a:ext cx="0" cy="838200"/>
          </a:xfrm>
          <a:prstGeom prst="straightConnector1">
            <a:avLst/>
          </a:prstGeom>
          <a:ln w="38100">
            <a:solidFill>
              <a:srgbClr val="1665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  <a:endCxn id="8" idx="0"/>
          </p:cNvCxnSpPr>
          <p:nvPr/>
        </p:nvCxnSpPr>
        <p:spPr>
          <a:xfrm>
            <a:off x="9258300" y="5143500"/>
            <a:ext cx="5491162" cy="838200"/>
          </a:xfrm>
          <a:prstGeom prst="straightConnector1">
            <a:avLst/>
          </a:prstGeom>
          <a:ln w="38100">
            <a:solidFill>
              <a:srgbClr val="1665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763" y="114300"/>
            <a:ext cx="1532982" cy="18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36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3581400" y="691536"/>
            <a:ext cx="11125200" cy="1882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781300"/>
            <a:ext cx="13837920" cy="72321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860" y="5016368"/>
            <a:ext cx="8153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TAY HƠN?</a:t>
            </a:r>
            <a:endParaRPr lang="en-US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Hãy quan sát và cho biết đây là ai?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3521007"/>
            <a:ext cx="6349999" cy="476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315200" y="3086100"/>
            <a:ext cx="10134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Tác phẩm được viết vào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iai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đoạn cuối của cuộc kháng chiến chống thực dân Pháp gian khổ (1951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Chủ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tịch Hồ Chí Minh viết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tác phẩm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này nhằm biểu dương tinh thần yêu nước, động viên các tầng lớp nhân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137256"/>
            <a:ext cx="90678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rộng: Hoàn cảnh ra đời</a:t>
            </a:r>
            <a:endParaRPr lang="en-US" sz="5000" b="1" dirty="0">
              <a:solidFill>
                <a:srgbClr val="0E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99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8421" y="637052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04057" y="367586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3"/>
          <p:cNvSpPr/>
          <p:nvPr/>
        </p:nvSpPr>
        <p:spPr>
          <a:xfrm>
            <a:off x="-13684" y="9248775"/>
            <a:ext cx="183016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ounded Rectangle 8"/>
          <p:cNvSpPr/>
          <p:nvPr/>
        </p:nvSpPr>
        <p:spPr>
          <a:xfrm>
            <a:off x="5867400" y="2640742"/>
            <a:ext cx="10820400" cy="2852623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7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0243" t="2542" r="9505"/>
          <a:stretch/>
        </p:blipFill>
        <p:spPr>
          <a:xfrm>
            <a:off x="0" y="646783"/>
            <a:ext cx="6191071" cy="86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1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26731" y="606626"/>
            <a:ext cx="5073016" cy="3001062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Mục đích của văn bản</a:t>
            </a:r>
            <a:endParaRPr lang="en-US" sz="5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0636" y="1227787"/>
            <a:ext cx="8096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Văn bản viết về vấn đề gì?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đích của văn bản này là gì?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2446">
            <a:off x="13512957" y="172749"/>
            <a:ext cx="2234883" cy="312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135" y="5022706"/>
            <a:ext cx="3974465" cy="923330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Vấn đề bàn luận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30495" y="5022706"/>
            <a:ext cx="1143000" cy="1089618"/>
          </a:xfrm>
          <a:prstGeom prst="rightArrow">
            <a:avLst/>
          </a:prstGeom>
          <a:solidFill>
            <a:srgbClr val="166569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6855" y="5002616"/>
            <a:ext cx="3733800" cy="923330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òng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yêu nước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534015" y="5022706"/>
            <a:ext cx="1143000" cy="1089618"/>
          </a:xfrm>
          <a:prstGeom prst="rightArrow">
            <a:avLst/>
          </a:prstGeom>
          <a:solidFill>
            <a:srgbClr val="166569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4658" y="4633284"/>
            <a:ext cx="5491480" cy="2585323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của văn bản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thần yêu nước của nhân dân ta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7923142"/>
            <a:ext cx="3138170" cy="923330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Mục đích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269740" y="7829129"/>
            <a:ext cx="1143000" cy="1089618"/>
          </a:xfrm>
          <a:prstGeom prst="rightArrow">
            <a:avLst/>
          </a:prstGeom>
          <a:solidFill>
            <a:srgbClr val="166569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1995" y="7541205"/>
            <a:ext cx="4406900" cy="1754326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lên và làm sáng tỏ ý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568940" y="7829129"/>
            <a:ext cx="1143000" cy="1089618"/>
          </a:xfrm>
          <a:prstGeom prst="rightArrow">
            <a:avLst/>
          </a:prstGeom>
          <a:solidFill>
            <a:srgbClr val="166569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34520" y="7393574"/>
            <a:ext cx="4999990" cy="2585323"/>
          </a:xfrm>
          <a:prstGeom prst="rect">
            <a:avLst/>
          </a:prstGeom>
          <a:noFill/>
          <a:ln w="38100">
            <a:solidFill>
              <a:srgbClr val="16656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Chủ đề của văn bản</a:t>
            </a:r>
          </a:p>
          <a:p>
            <a:pPr>
              <a:lnSpc>
                <a:spcPct val="150000"/>
              </a:lnSpc>
            </a:pPr>
            <a:r>
              <a:rPr lang="vi-VN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Dân 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ta có một lòng nồng nàn yêu nước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3"/>
          <p:cNvSpPr/>
          <p:nvPr/>
        </p:nvSpPr>
        <p:spPr>
          <a:xfrm>
            <a:off x="0" y="4542552"/>
            <a:ext cx="182880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4097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4845844" y="421538"/>
            <a:ext cx="8596312" cy="1557223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Nội dung của văn bản</a:t>
            </a:r>
            <a:endParaRPr lang="en-US" sz="5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586852"/>
            <a:ext cx="1463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văn nào ở phần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khái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quát được nội dung vấn đề nghị luận trong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sao phần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phần mở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bài?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ra những nhận định chung về tinh thần yêu nước của nhân dân ta được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Hồ Chí Minh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miêu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tả.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682" y="1200149"/>
            <a:ext cx="3657600" cy="3153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7300" y="2234777"/>
            <a:ext cx="876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Phần mở bài: Đặt vấn đề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366520" y="377230"/>
            <a:ext cx="1600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quát vấn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đề nghị luận: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Dân ta có một lòng nồng nàn yêu nước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66700" y="1770122"/>
            <a:ext cx="1143000" cy="862646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57680" y="1680783"/>
            <a:ext cx="15610840" cy="1046837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kiến, quan điểm, nội dung trọng tâm mà tác phẩm sẽ làm sáng tỏ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320" y="3079496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Nhận định chung về lòng yêu nước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3924300" y="4208543"/>
            <a:ext cx="10439400" cy="934957"/>
            <a:chOff x="5105400" y="2223454"/>
            <a:chExt cx="10439400" cy="246284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05400" y="3543300"/>
              <a:ext cx="10439400" cy="0"/>
            </a:xfrm>
            <a:prstGeom prst="line">
              <a:avLst/>
            </a:prstGeom>
            <a:ln w="3810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105400" y="2223454"/>
              <a:ext cx="0" cy="1319846"/>
            </a:xfrm>
            <a:prstGeom prst="line">
              <a:avLst/>
            </a:prstGeom>
            <a:ln w="3810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5544800" y="2223454"/>
              <a:ext cx="0" cy="1319846"/>
            </a:xfrm>
            <a:prstGeom prst="line">
              <a:avLst/>
            </a:prstGeom>
            <a:ln w="3810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325100" y="3543300"/>
              <a:ext cx="0" cy="1143000"/>
            </a:xfrm>
            <a:prstGeom prst="line">
              <a:avLst/>
            </a:prstGeom>
            <a:ln w="3810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249045" y="5123893"/>
            <a:ext cx="5350510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700" dirty="0">
                <a:latin typeface="Arial" panose="020B0604020202020204" pitchFamily="34" charset="0"/>
                <a:cs typeface="Arial" panose="020B0604020202020204" pitchFamily="34" charset="0"/>
              </a:rPr>
              <a:t>Dân ta có một lòng nồng nàn yêu nước, chân thành và luôn sục sôi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49000" y="5123893"/>
            <a:ext cx="69723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700" dirty="0">
                <a:cs typeface="Arial" panose="020B0604020202020204" pitchFamily="34" charset="0"/>
              </a:rPr>
              <a:t>Tinh thần yêu nước ấy kết thành một làn sóng vô cùng mạnh mẽ, to lớn... nhấn chìm tất cả lũ bán nước và lũ cướp nước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323340" y="8801100"/>
            <a:ext cx="1143000" cy="862646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8632546"/>
            <a:ext cx="13944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sức mạnh và khí thế mạnh mẽ của lòng yêu nước</a:t>
            </a:r>
            <a:endParaRPr lang="en-US" sz="4000" b="1" dirty="0">
              <a:solidFill>
                <a:srgbClr val="0E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95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17" grpId="0"/>
      <p:bldP spid="18" grpId="0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1752600" y="4376131"/>
            <a:ext cx="1508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cs typeface="Arial" panose="020B0604020202020204" pitchFamily="34" charset="0"/>
              </a:rPr>
              <a:t>Việc liệt kê tên các nhân vật lịch sử ở phần </a:t>
            </a:r>
            <a:r>
              <a:rPr lang="vi-VN" sz="4000" dirty="0" smtClean="0">
                <a:cs typeface="Arial" panose="020B0604020202020204" pitchFamily="34" charset="0"/>
              </a:rPr>
              <a:t>2 </a:t>
            </a:r>
            <a:r>
              <a:rPr lang="vi-VN" sz="4000" dirty="0">
                <a:cs typeface="Arial" panose="020B0604020202020204" pitchFamily="34" charset="0"/>
              </a:rPr>
              <a:t>có tác dụng gì?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cs typeface="Arial" panose="020B0604020202020204" pitchFamily="34" charset="0"/>
              </a:rPr>
              <a:t>Các </a:t>
            </a:r>
            <a:r>
              <a:rPr lang="vi-VN" sz="4000" dirty="0">
                <a:cs typeface="Arial" panose="020B0604020202020204" pitchFamily="34" charset="0"/>
              </a:rPr>
              <a:t>dẫn chứng trong phần </a:t>
            </a:r>
            <a:r>
              <a:rPr lang="vi-VN" sz="4000" dirty="0" smtClean="0">
                <a:cs typeface="Arial" panose="020B0604020202020204" pitchFamily="34" charset="0"/>
              </a:rPr>
              <a:t>2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vi-VN" sz="4000" dirty="0" smtClean="0">
                <a:cs typeface="Arial" panose="020B0604020202020204" pitchFamily="34" charset="0"/>
              </a:rPr>
              <a:t>được </a:t>
            </a:r>
            <a:r>
              <a:rPr lang="vi-VN" sz="4000" dirty="0">
                <a:cs typeface="Arial" panose="020B0604020202020204" pitchFamily="34" charset="0"/>
              </a:rPr>
              <a:t>sắp xếp theo trình tự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cs typeface="Arial" panose="020B0604020202020204" pitchFamily="34" charset="0"/>
              </a:rPr>
              <a:t>Mô </a:t>
            </a:r>
            <a:r>
              <a:rPr lang="vi-VN" sz="4000" dirty="0">
                <a:cs typeface="Arial" panose="020B0604020202020204" pitchFamily="34" charset="0"/>
              </a:rPr>
              <a:t>hình liệt kê theo mẫu câu: “Từ...đến...” đã giúp tác giả thể hiện được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1353" y="3206875"/>
            <a:ext cx="716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606003"/>
            <a:ext cx="2986473" cy="2797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4300" y="1016824"/>
            <a:ext cx="1074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Phần thân bài: Giải quyết vấn đề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77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334000" y="476250"/>
            <a:ext cx="75438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lịch sử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7480" y="2849880"/>
            <a:ext cx="3276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Trưng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1560" y="2849880"/>
            <a:ext cx="3276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Triệu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25640" y="2827020"/>
            <a:ext cx="4038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Hưng Đạo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239500" y="2849880"/>
            <a:ext cx="3276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Lợi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655800" y="2827020"/>
            <a:ext cx="3276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3" idx="2"/>
            <a:endCxn id="4" idx="0"/>
          </p:cNvCxnSpPr>
          <p:nvPr/>
        </p:nvCxnSpPr>
        <p:spPr>
          <a:xfrm flipH="1">
            <a:off x="1795780" y="1466850"/>
            <a:ext cx="7310120" cy="1383030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2"/>
            <a:endCxn id="6" idx="0"/>
          </p:cNvCxnSpPr>
          <p:nvPr/>
        </p:nvCxnSpPr>
        <p:spPr>
          <a:xfrm flipH="1">
            <a:off x="5229860" y="1466850"/>
            <a:ext cx="3876040" cy="1383030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  <a:endCxn id="7" idx="0"/>
          </p:cNvCxnSpPr>
          <p:nvPr/>
        </p:nvCxnSpPr>
        <p:spPr>
          <a:xfrm flipH="1">
            <a:off x="9044940" y="1466850"/>
            <a:ext cx="60960" cy="1360170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2"/>
            <a:endCxn id="8" idx="0"/>
          </p:cNvCxnSpPr>
          <p:nvPr/>
        </p:nvCxnSpPr>
        <p:spPr>
          <a:xfrm>
            <a:off x="9105900" y="1466850"/>
            <a:ext cx="3771900" cy="1383030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9" idx="0"/>
          </p:cNvCxnSpPr>
          <p:nvPr/>
        </p:nvCxnSpPr>
        <p:spPr>
          <a:xfrm>
            <a:off x="9105900" y="1466850"/>
            <a:ext cx="7188200" cy="1360170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Arrow 40"/>
          <p:cNvSpPr/>
          <p:nvPr/>
        </p:nvSpPr>
        <p:spPr>
          <a:xfrm>
            <a:off x="1950720" y="8535639"/>
            <a:ext cx="1143000" cy="862646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093720" y="8295396"/>
            <a:ext cx="13555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hứng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minh cho tinh thần yêu nước của nhân dân ta trong quá khứ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00" y="4104628"/>
            <a:ext cx="3243999" cy="395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3443" y="4016226"/>
            <a:ext cx="2881313" cy="407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20" y="4269391"/>
            <a:ext cx="5138103" cy="362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1" y="4095529"/>
            <a:ext cx="2874360" cy="397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46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41" grpId="0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6477000" y="342900"/>
            <a:ext cx="5307489" cy="1244740"/>
          </a:xfrm>
          <a:prstGeom prst="roundRect">
            <a:avLst/>
          </a:prstGeom>
          <a:solidFill>
            <a:srgbClr val="166569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tự</a:t>
            </a:r>
            <a:endParaRPr lang="vi-V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7913" y="2454011"/>
            <a:ext cx="2849688" cy="5378977"/>
            <a:chOff x="1557284" y="3334701"/>
            <a:chExt cx="2849688" cy="5378977"/>
          </a:xfrm>
        </p:grpSpPr>
        <p:sp>
          <p:nvSpPr>
            <p:cNvPr id="5" name="Down Arrow 4"/>
            <p:cNvSpPr/>
            <p:nvPr/>
          </p:nvSpPr>
          <p:spPr>
            <a:xfrm>
              <a:off x="2487895" y="4795360"/>
              <a:ext cx="978306" cy="706741"/>
            </a:xfrm>
            <a:prstGeom prst="downArrow">
              <a:avLst/>
            </a:prstGeom>
            <a:solidFill>
              <a:srgbClr val="166569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557284" y="5546919"/>
              <a:ext cx="2849688" cy="3166759"/>
            </a:xfrm>
            <a:prstGeom prst="roundRect">
              <a:avLst>
                <a:gd name="adj" fmla="val 19406"/>
              </a:avLst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 xưa đến nay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557284" y="3334701"/>
              <a:ext cx="2849688" cy="1447800"/>
            </a:xfrm>
            <a:prstGeom prst="roundRect">
              <a:avLst>
                <a:gd name="adj" fmla="val 19406"/>
              </a:avLst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 gian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754273" y="2402552"/>
            <a:ext cx="7906564" cy="5430436"/>
            <a:chOff x="9833838" y="3237362"/>
            <a:chExt cx="7906564" cy="5430436"/>
          </a:xfrm>
        </p:grpSpPr>
        <p:sp>
          <p:nvSpPr>
            <p:cNvPr id="9" name="Down Arrow 8"/>
            <p:cNvSpPr/>
            <p:nvPr/>
          </p:nvSpPr>
          <p:spPr>
            <a:xfrm>
              <a:off x="13297967" y="4707570"/>
              <a:ext cx="978306" cy="748651"/>
            </a:xfrm>
            <a:prstGeom prst="downArrow">
              <a:avLst/>
            </a:prstGeom>
            <a:solidFill>
              <a:srgbClr val="166569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833838" y="5501038"/>
              <a:ext cx="7906564" cy="3166760"/>
            </a:xfrm>
            <a:prstGeom prst="roundRect">
              <a:avLst>
                <a:gd name="adj" fmla="val 17396"/>
              </a:avLst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</a:t>
              </a:r>
              <a:r>
                <a:rPr lang="vi-VN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miền ngược đến miền 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xuôi</a:t>
              </a:r>
              <a:endParaRPr lang="en-US" sz="3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</a:t>
              </a:r>
              <a:r>
                <a:rPr lang="vi-VN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bào trong nước đến kiều bào nước 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endPara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</a:t>
              </a:r>
              <a:r>
                <a:rPr lang="vi-VN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 tuyến đến hậu 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362276" y="3237362"/>
              <a:ext cx="2849688" cy="1447800"/>
            </a:xfrm>
            <a:prstGeom prst="roundRect">
              <a:avLst>
                <a:gd name="adj" fmla="val 19406"/>
              </a:avLst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miền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37056" y="2454011"/>
            <a:ext cx="5377762" cy="5378977"/>
            <a:chOff x="4695163" y="3347561"/>
            <a:chExt cx="5377762" cy="5378977"/>
          </a:xfrm>
        </p:grpSpPr>
        <p:sp>
          <p:nvSpPr>
            <p:cNvPr id="13" name="Down Arrow 12"/>
            <p:cNvSpPr/>
            <p:nvPr/>
          </p:nvSpPr>
          <p:spPr>
            <a:xfrm>
              <a:off x="6935419" y="4795362"/>
              <a:ext cx="978306" cy="719600"/>
            </a:xfrm>
            <a:prstGeom prst="downArrow">
              <a:avLst/>
            </a:prstGeom>
            <a:solidFill>
              <a:srgbClr val="166569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695163" y="5559505"/>
              <a:ext cx="5377762" cy="316703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</a:t>
              </a:r>
              <a:r>
                <a:rPr lang="vi-VN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 già đến các cháu nhi 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endParaRPr lang="en-US" sz="3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</a:t>
              </a:r>
              <a:r>
                <a:rPr lang="vi-VN" sz="3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phụ nữ đến các bà </a:t>
              </a:r>
              <a:r>
                <a:rPr lang="vi-VN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mẹ...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969360" y="3347561"/>
              <a:ext cx="2849688" cy="1447800"/>
            </a:xfrm>
            <a:prstGeom prst="roundRect">
              <a:avLst>
                <a:gd name="adj" fmla="val 19406"/>
              </a:avLst>
            </a:prstGeom>
            <a:solidFill>
              <a:schemeClr val="bg1"/>
            </a:solidFill>
            <a:ln w="38100">
              <a:solidFill>
                <a:srgbClr val="0E4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Lứa tuổi</a:t>
              </a:r>
              <a:endPara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Arrow Connector 16"/>
          <p:cNvCxnSpPr>
            <a:stCxn id="3" idx="2"/>
            <a:endCxn id="7" idx="0"/>
          </p:cNvCxnSpPr>
          <p:nvPr/>
        </p:nvCxnSpPr>
        <p:spPr>
          <a:xfrm flipH="1">
            <a:off x="2672757" y="1587640"/>
            <a:ext cx="6457988" cy="866371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  <a:endCxn id="15" idx="0"/>
          </p:cNvCxnSpPr>
          <p:nvPr/>
        </p:nvCxnSpPr>
        <p:spPr>
          <a:xfrm flipH="1">
            <a:off x="6936097" y="1587640"/>
            <a:ext cx="2194648" cy="866371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2"/>
            <a:endCxn id="11" idx="0"/>
          </p:cNvCxnSpPr>
          <p:nvPr/>
        </p:nvCxnSpPr>
        <p:spPr>
          <a:xfrm>
            <a:off x="9130745" y="1587640"/>
            <a:ext cx="4576810" cy="814912"/>
          </a:xfrm>
          <a:prstGeom prst="straightConnector1">
            <a:avLst/>
          </a:prstGeom>
          <a:ln w="38100">
            <a:solidFill>
              <a:srgbClr val="0E40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275123" y="8571845"/>
            <a:ext cx="1143000" cy="862646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31704" y="8033672"/>
            <a:ext cx="1624271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hình “từ…đến” </a:t>
            </a:r>
            <a:r>
              <a:rPr lang="vi-VN" sz="40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4000" b="1" dirty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được sự đầy đủ, toàn diện, rộng </a:t>
            </a:r>
            <a:r>
              <a:rPr lang="vi-VN" sz="40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 </a:t>
            </a:r>
            <a:r>
              <a:rPr lang="vi-VN" sz="4000" b="1" dirty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các biểu hiện cho tình yêu nước của nhân dân ta</a:t>
            </a:r>
            <a:endParaRPr lang="en-US" sz="4000" b="1" dirty="0">
              <a:solidFill>
                <a:srgbClr val="0E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42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324340" y="39243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êu nội dung chính của phần 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1258375"/>
            <a:ext cx="1074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Phần kết bài: Tổng kết vấn đề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09900"/>
            <a:ext cx="7996000" cy="614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4571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2438400" y="1074008"/>
            <a:ext cx="1432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Bác Hồ chỉ ra những nhiệm vụ chính của nhân dân ở hiện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tại: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648460" y="2552700"/>
            <a:ext cx="11512233" cy="381000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sức giải thích, tuyên truyền, tổ chức, lãnh đạo, làm cho tinh thần yêu nước của mọi người đều được thực hành vào công việc yêu nước, công việc kháng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3" y="2552700"/>
            <a:ext cx="4521154" cy="639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own Arrow 7"/>
          <p:cNvSpPr/>
          <p:nvPr/>
        </p:nvSpPr>
        <p:spPr>
          <a:xfrm>
            <a:off x="10915423" y="6667501"/>
            <a:ext cx="971777" cy="906880"/>
          </a:xfrm>
          <a:prstGeom prst="downArrow">
            <a:avLst/>
          </a:prstGeom>
          <a:solidFill>
            <a:srgbClr val="166569"/>
          </a:solidFill>
          <a:ln w="38100"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5956276" y="7574380"/>
            <a:ext cx="10896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Cần phải thể hiện lòng yêu nước bằng những việc làm cụ thể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78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3" l="9827" r="89981"/>
                    </a14:imgEffect>
                  </a14:imgLayer>
                </a14:imgProps>
              </a:ext>
            </a:extLst>
          </a:blip>
          <a:srcRect b="10492"/>
          <a:stretch/>
        </p:blipFill>
        <p:spPr>
          <a:xfrm>
            <a:off x="5027234" y="1790701"/>
            <a:ext cx="8364181" cy="849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115800" y="1354769"/>
            <a:ext cx="5181600" cy="1998284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 Quyền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16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1600835" y="697958"/>
            <a:ext cx="5008880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Ý kiến, lí lẽ, dẫn chứng 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165" y="3467100"/>
            <a:ext cx="7856220" cy="4291448"/>
            <a:chOff x="609600" y="3566528"/>
            <a:chExt cx="9172575" cy="4291448"/>
          </a:xfrm>
        </p:grpSpPr>
        <p:sp>
          <p:nvSpPr>
            <p:cNvPr id="15" name="TextBox 14"/>
            <p:cNvSpPr txBox="1"/>
            <p:nvPr/>
          </p:nvSpPr>
          <p:spPr>
            <a:xfrm>
              <a:off x="1442205" y="3566528"/>
              <a:ext cx="79848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" y="4454865"/>
              <a:ext cx="9172575" cy="340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7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trả lời các câu hỏi sau: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Thế nào là lí lẽ và bằng chứng trong văn nghị luận?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Thực hiện phiếu bài tập sau đây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180070" y="177575"/>
            <a:ext cx="9954260" cy="9931850"/>
          </a:xfrm>
          <a:prstGeom prst="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và tên:………………………</a:t>
            </a: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Nhóm:……………………………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kiến, lí lẽ và các bằng chứng được tác giả nêu trong 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bản:</a:t>
            </a:r>
          </a:p>
          <a:p>
            <a:pPr algn="just"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lẽ, bằng chứng đã làm sáng tỏ mục đích ấy như thế nào?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……………………………………………………………..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35588"/>
              </p:ext>
            </p:extLst>
          </p:nvPr>
        </p:nvGraphicFramePr>
        <p:xfrm>
          <a:off x="8676096" y="4344298"/>
          <a:ext cx="8709978" cy="29776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54989">
                  <a:extLst>
                    <a:ext uri="{9D8B030D-6E8A-4147-A177-3AD203B41FA5}">
                      <a16:colId xmlns:a16="http://schemas.microsoft.com/office/drawing/2014/main" val="1607733113"/>
                    </a:ext>
                  </a:extLst>
                </a:gridCol>
                <a:gridCol w="4354989">
                  <a:extLst>
                    <a:ext uri="{9D8B030D-6E8A-4147-A177-3AD203B41FA5}">
                      <a16:colId xmlns:a16="http://schemas.microsoft.com/office/drawing/2014/main" val="1285524254"/>
                    </a:ext>
                  </a:extLst>
                </a:gridCol>
              </a:tblGrid>
              <a:tr h="60505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3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kiến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192460"/>
                  </a:ext>
                </a:extLst>
              </a:tr>
              <a:tr h="60505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ta có một lòng nồng nàn yêu nước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679038"/>
                  </a:ext>
                </a:extLst>
              </a:tr>
              <a:tr h="605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lẽ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chứng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70966"/>
                  </a:ext>
                </a:extLst>
              </a:tr>
              <a:tr h="9002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600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10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6096000" y="555520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 Phiếu học tập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663516"/>
            <a:ext cx="15392400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vi-VN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kiến, lí lẽ và các bằng chứng được tác giả nêu trong </a:t>
            </a:r>
            <a:r>
              <a:rPr lang="en-US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văn bản: </a:t>
            </a:r>
            <a:endParaRPr lang="en-US" sz="3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85989"/>
              </p:ext>
            </p:extLst>
          </p:nvPr>
        </p:nvGraphicFramePr>
        <p:xfrm>
          <a:off x="609600" y="3086100"/>
          <a:ext cx="17068800" cy="65406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1276827746"/>
                    </a:ext>
                  </a:extLst>
                </a:gridCol>
                <a:gridCol w="11277600">
                  <a:extLst>
                    <a:ext uri="{9D8B030D-6E8A-4147-A177-3AD203B41FA5}">
                      <a16:colId xmlns:a16="http://schemas.microsoft.com/office/drawing/2014/main" val="2944198217"/>
                    </a:ext>
                  </a:extLst>
                </a:gridCol>
              </a:tblGrid>
              <a:tr h="67530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kiến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915026"/>
                  </a:ext>
                </a:extLst>
              </a:tr>
              <a:tr h="8295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ta có một lòng nồng nàn yêu nước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610761"/>
                  </a:ext>
                </a:extLst>
              </a:tr>
              <a:tr h="726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lẽ 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chứng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427312"/>
                  </a:ext>
                </a:extLst>
              </a:tr>
              <a:tr h="19904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 sử ta đã có nhiều cuộc kháng chiến vĩ đại chứng tỏ tinh thần yêu nước của dân ta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Chúng ta có quyền tự hào vì những trang lịch sử vẻ vang thời đại Bà Trưng, Bà Triệu, Trần Hưng Đạo, Lê Lợi, Quang Trung...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02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711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4588"/>
              </p:ext>
            </p:extLst>
          </p:nvPr>
        </p:nvGraphicFramePr>
        <p:xfrm>
          <a:off x="304800" y="1394460"/>
          <a:ext cx="17678400" cy="74980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276827746"/>
                    </a:ext>
                  </a:extLst>
                </a:gridCol>
                <a:gridCol w="12725400">
                  <a:extLst>
                    <a:ext uri="{9D8B030D-6E8A-4147-A177-3AD203B41FA5}">
                      <a16:colId xmlns:a16="http://schemas.microsoft.com/office/drawing/2014/main" val="2944198217"/>
                    </a:ext>
                  </a:extLst>
                </a:gridCol>
              </a:tblGrid>
              <a:tr h="25072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bào ta ngày nay cũng rất xứng đáng với tổ tiên ta ngày trước</a:t>
                      </a:r>
                      <a:endParaRPr lang="en-US" sz="4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các cụ già tóc bạc đến các cháu nhi đồng trẻ thơ, từ những kiều bào ở nước ngoài đến những đồng bào ở vùng bị tạm chiếm, từ nhân dân miền ngược đến nhân dân miền xuôi, ai cùng một lòng nồng nàn yêu nước, ghét giặc</a:t>
                      </a:r>
                      <a:endParaRPr lang="en-US" sz="4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931222"/>
                  </a:ext>
                </a:extLst>
              </a:tr>
              <a:tr h="12322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 thần yêu nước cũng như các thứ của quý</a:t>
                      </a:r>
                      <a:endParaRPr lang="en-US" sz="4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khi được tửng bày trong tủ kính, trong bình pha lê, rõ ràng dễ thấy. Nhưng cũng có khi đực cất giấu kín đáo trong rương, trong hòm</a:t>
                      </a:r>
                      <a:endParaRPr lang="en-US" sz="4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1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347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762000" y="647700"/>
            <a:ext cx="102870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2. Các lí lẽ, bằng chứng đã làm sáng tỏ mục đích ấy như thế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đã dùng các lí lẽ và chủ yếu là bằng chứng có trong lịch sử và hiện thực cuộc kháng chiến của dân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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cùng sinh động, phong phú, toàn diện và đầy sức thuyết phục, không ai có thể bác bỏ được.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Nghĩa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đã làm sáng tỏ được mục đích mà Người đã đặt ra.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7476"/>
          <a:stretch/>
        </p:blipFill>
        <p:spPr>
          <a:xfrm>
            <a:off x="11579860" y="4686300"/>
            <a:ext cx="6248400" cy="450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964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8421" y="637052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04057" y="367586"/>
            <a:ext cx="1555288" cy="1993959"/>
          </a:xfrm>
          <a:custGeom>
            <a:avLst/>
            <a:gdLst/>
            <a:ahLst/>
            <a:cxnLst/>
            <a:rect l="l" t="t" r="r" b="b"/>
            <a:pathLst>
              <a:path w="1555288" h="1993959">
                <a:moveTo>
                  <a:pt x="0" y="0"/>
                </a:moveTo>
                <a:lnTo>
                  <a:pt x="1555288" y="0"/>
                </a:lnTo>
                <a:lnTo>
                  <a:pt x="1555288" y="1993959"/>
                </a:lnTo>
                <a:lnTo>
                  <a:pt x="0" y="1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3"/>
          <p:cNvSpPr/>
          <p:nvPr/>
        </p:nvSpPr>
        <p:spPr>
          <a:xfrm>
            <a:off x="-13684" y="9248775"/>
            <a:ext cx="183016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ounded Rectangle 8"/>
          <p:cNvSpPr/>
          <p:nvPr/>
        </p:nvSpPr>
        <p:spPr>
          <a:xfrm>
            <a:off x="5638800" y="2631011"/>
            <a:ext cx="10820400" cy="2852623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7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0243" r="9505"/>
          <a:stretch/>
        </p:blipFill>
        <p:spPr>
          <a:xfrm>
            <a:off x="-13684" y="637052"/>
            <a:ext cx="6033672" cy="86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56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2693330" y="1181100"/>
            <a:ext cx="2819400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flipV="1">
            <a:off x="1550330" y="2781300"/>
            <a:ext cx="5105400" cy="934957"/>
            <a:chOff x="5105400" y="2223454"/>
            <a:chExt cx="10439400" cy="246284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105400" y="3543300"/>
              <a:ext cx="10439400" cy="0"/>
            </a:xfrm>
            <a:prstGeom prst="line">
              <a:avLst/>
            </a:prstGeom>
            <a:ln w="5715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105400" y="2223454"/>
              <a:ext cx="0" cy="1319846"/>
            </a:xfrm>
            <a:prstGeom prst="line">
              <a:avLst/>
            </a:prstGeom>
            <a:ln w="5715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5544800" y="2223454"/>
              <a:ext cx="0" cy="1319846"/>
            </a:xfrm>
            <a:prstGeom prst="line">
              <a:avLst/>
            </a:prstGeom>
            <a:ln w="5715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325100" y="3543300"/>
              <a:ext cx="0" cy="1143000"/>
            </a:xfrm>
            <a:prstGeom prst="line">
              <a:avLst/>
            </a:prstGeom>
            <a:ln w="57150">
              <a:solidFill>
                <a:srgbClr val="1665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11845243" y="1181100"/>
            <a:ext cx="3581400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0630" y="3704279"/>
            <a:ext cx="3121660" cy="5353362"/>
          </a:xfrm>
          <a:prstGeom prst="roundRect">
            <a:avLst>
              <a:gd name="adj" fmla="val 2997"/>
            </a:avLst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 và tự hào về tinh thần yêu nước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7133" y="3716257"/>
            <a:ext cx="4243509" cy="5341384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mọi người cùng phát huy truyền thống yêu nước quý báu của dân tộc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18129" y="2781300"/>
            <a:ext cx="6801436" cy="934957"/>
            <a:chOff x="11163300" y="4963039"/>
            <a:chExt cx="5105400" cy="934957"/>
          </a:xfrm>
        </p:grpSpPr>
        <p:grpSp>
          <p:nvGrpSpPr>
            <p:cNvPr id="12" name="Group 11"/>
            <p:cNvGrpSpPr/>
            <p:nvPr/>
          </p:nvGrpSpPr>
          <p:grpSpPr>
            <a:xfrm flipV="1">
              <a:off x="11163300" y="4963039"/>
              <a:ext cx="5105400" cy="934957"/>
              <a:chOff x="5105400" y="2223454"/>
              <a:chExt cx="10439400" cy="2462846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5105400" y="3543300"/>
                <a:ext cx="10439400" cy="0"/>
              </a:xfrm>
              <a:prstGeom prst="line">
                <a:avLst/>
              </a:prstGeom>
              <a:ln w="57150">
                <a:solidFill>
                  <a:srgbClr val="0E4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5105400" y="2223454"/>
                <a:ext cx="0" cy="1319846"/>
              </a:xfrm>
              <a:prstGeom prst="line">
                <a:avLst/>
              </a:prstGeom>
              <a:ln w="57150">
                <a:solidFill>
                  <a:srgbClr val="0E4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15544800" y="2223454"/>
                <a:ext cx="0" cy="1319846"/>
              </a:xfrm>
              <a:prstGeom prst="line">
                <a:avLst/>
              </a:prstGeom>
              <a:ln w="57150">
                <a:solidFill>
                  <a:srgbClr val="0E4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0325100" y="3543300"/>
                <a:ext cx="0" cy="1143000"/>
              </a:xfrm>
              <a:prstGeom prst="line">
                <a:avLst/>
              </a:prstGeom>
              <a:ln w="57150">
                <a:solidFill>
                  <a:srgbClr val="0E4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>
              <a:off x="13716000" y="5426493"/>
              <a:ext cx="0" cy="471503"/>
            </a:xfrm>
            <a:prstGeom prst="line">
              <a:avLst/>
            </a:prstGeom>
            <a:ln w="57150">
              <a:solidFill>
                <a:srgbClr val="0E4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8594922" y="3742272"/>
            <a:ext cx="3782353" cy="5335965"/>
          </a:xfrm>
          <a:prstGeom prst="roundRect">
            <a:avLst>
              <a:gd name="adj" fmla="val 2968"/>
            </a:avLst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luận điểm ngắn gọn, xúc tích; lập luận chặt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chẽ, dẫn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toàn diện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2674697" y="3697511"/>
            <a:ext cx="2688300" cy="5335965"/>
          </a:xfrm>
          <a:prstGeom prst="roundRect">
            <a:avLst>
              <a:gd name="adj" fmla="val 2968"/>
            </a:avLst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từ ngữ gợi hình ảnh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câu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nghị luận hiệu quả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957840" y="3742272"/>
            <a:ext cx="2189307" cy="5335965"/>
          </a:xfrm>
          <a:prstGeom prst="roundRect">
            <a:avLst>
              <a:gd name="adj" fmla="val 2968"/>
            </a:avLst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biện pháp tu từ linh hoạt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14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22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22" y="9248775"/>
            <a:ext cx="1635974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Rounded Rectangle 4"/>
          <p:cNvSpPr/>
          <p:nvPr/>
        </p:nvSpPr>
        <p:spPr>
          <a:xfrm>
            <a:off x="3581400" y="1197897"/>
            <a:ext cx="11125200" cy="1882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4380821"/>
            <a:ext cx="621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41395"/>
            <a:ext cx="6719176" cy="64073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963620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Tinh thần yêu nước của nhân dân ta thuộc thể loại nào?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 luận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s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cảm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313" y="3669749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94211" y="900851"/>
            <a:ext cx="16078200" cy="27990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vi-VN" sz="48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yêu nước của nhân dân ta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ra đời trong hoàn cảnh nào?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60813" y="6700718"/>
            <a:ext cx="8014858" cy="21798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kháng chiến chống thực dân Pháp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760812" y="4248467"/>
            <a:ext cx="8014855" cy="22698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kháng chiến chống giặc Nguyên Mông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814756" y="4248467"/>
            <a:ext cx="7557655" cy="22674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kháng chiến chống đế quốc Mĩ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814756" y="6700718"/>
            <a:ext cx="7557656" cy="21798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kháng chiến chống phát-xít Nhật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75862" y="7141372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97228" y="5275400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42155" y="7130207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00484" y="5070541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6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062537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63089" y="766084"/>
            <a:ext cx="14644256" cy="248328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nghị luận về nội dung gì?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62001" y="3746327"/>
            <a:ext cx="7803672" cy="259079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 yêu nước của nhân dân ta</a:t>
            </a: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751841" y="6638521"/>
            <a:ext cx="7803671" cy="288924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 chống giặc ngoại xâm của nhân dân ta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04762" y="3746327"/>
            <a:ext cx="7845038" cy="259079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 đoàn kết trong xây dựng đất nước ta</a:t>
            </a: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598519" y="6640677"/>
            <a:ext cx="7845039" cy="288708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 hiếu học của nhân dân ta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65863" y="4186982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32815" y="5069406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29204" y="7835664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62323" y="8083141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01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100000" l="9929" r="89894">
                        <a14:foregroundMark x1="36348" y1="81649" x2="35993" y2="95213"/>
                        <a14:foregroundMark x1="35106" y1="94149" x2="33333" y2="80053"/>
                        <a14:foregroundMark x1="32092" y1="89628" x2="32092" y2="89628"/>
                        <a14:foregroundMark x1="32092" y1="90160" x2="33688" y2="99734"/>
                      </a14:backgroundRemoval>
                    </a14:imgEffect>
                  </a14:imgLayer>
                </a14:imgProps>
              </a:ext>
            </a:extLst>
          </a:blip>
          <a:srcRect l="28573" t="5978" r="28908"/>
          <a:stretch/>
        </p:blipFill>
        <p:spPr>
          <a:xfrm>
            <a:off x="7415179" y="952500"/>
            <a:ext cx="5146910" cy="758764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572249" y="1700212"/>
            <a:ext cx="5181600" cy="1998284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 Hùng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56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963620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văn bản có mấy hình ảnh so sánh được coi là đặc sắc?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5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24650" y="7508202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5022272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4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963620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văn trên, Bác Hồ viết về lòng yêu nước của nhân dân ta trong thời kì nào?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khứ và hiện tại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khứ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tại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 lai</a:t>
            </a: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6643" y="5055951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963620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tượng nào không xuất hiện trong bài văn Tinh thần yêu nước của nhân dân ta?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 sản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sĩ, công nhân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dân, điền chủ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9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060" y="3963620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pháp nghệ thuật đặc sắc của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vi-VN" sz="48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 yêu nước của nhân dân ta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biện pháp nhân hóa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biện pháp so sánh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biện pháp so sánh và liệt kê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biện pháp ẩn dụ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5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18876" y="656446"/>
            <a:ext cx="15650247" cy="29925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sắc thái nào của tinh thần yêu nước được tác giả đề cập đến trong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phẩm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mình?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060952" y="4009200"/>
            <a:ext cx="8686799" cy="28730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tiềm tàng, kín đáo; lúc lại biểu lộ rõ ràng, đầy đủ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55561" y="4053813"/>
            <a:ext cx="8382351" cy="28284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Tiềm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tàng, kín đáo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55562" y="7138591"/>
            <a:ext cx="8238246" cy="24869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 rõ ràng đầy đủ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060952" y="7129941"/>
            <a:ext cx="8686800" cy="24955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 mạnh mẽ sôi sục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23922" y="5509415"/>
            <a:ext cx="1279569" cy="111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45521" y="8377717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3708" y="8129248"/>
            <a:ext cx="1275183" cy="11360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41509" y="5509415"/>
            <a:ext cx="1275183" cy="11360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2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22" y="9248775"/>
            <a:ext cx="162306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633062">
            <a:off x="174194" y="-1508827"/>
            <a:ext cx="3612294" cy="34136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81400" y="1197897"/>
            <a:ext cx="11125200" cy="1882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662" y="3979268"/>
            <a:ext cx="1463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Em hãy v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 đoạn văn khoảng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dòng trả lời câu hỏi: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chăng lòng yêu nước của mỗi người chỉ cần thể hiện khi Tổ quốc bị xâm lăng?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548" y="2495413"/>
            <a:ext cx="2547307" cy="26096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22" y="9248775"/>
            <a:ext cx="162306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Rounded Rectangle 5"/>
          <p:cNvSpPr/>
          <p:nvPr/>
        </p:nvSpPr>
        <p:spPr>
          <a:xfrm>
            <a:off x="3581400" y="1037534"/>
            <a:ext cx="11125200" cy="1882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7552" y="3659216"/>
            <a:ext cx="1242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bài Tinh thần yêu nước của nhân dân ta em có cảm nhận gì về tinh thần yêu nước của nhân dân ta?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969" y="6714623"/>
            <a:ext cx="3395766" cy="234106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6972300" y="495300"/>
            <a:ext cx="4343400" cy="1143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0E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 bài </a:t>
            </a:r>
            <a:endParaRPr lang="en-US" sz="5000" b="1" dirty="0">
              <a:solidFill>
                <a:srgbClr val="0E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95400" y="4853940"/>
            <a:ext cx="43434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bài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400" y="2004353"/>
            <a:ext cx="43434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72540" y="7962858"/>
            <a:ext cx="43434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bài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72200" y="2057735"/>
            <a:ext cx="1143000" cy="1089618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72200" y="4754964"/>
            <a:ext cx="1143000" cy="1089618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149340" y="8016240"/>
            <a:ext cx="1143000" cy="1089618"/>
          </a:xfrm>
          <a:prstGeom prst="rightArrow">
            <a:avLst/>
          </a:prstGeom>
          <a:solidFill>
            <a:srgbClr val="166569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00" y="2031044"/>
            <a:ext cx="96012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tác giả, tác phẩm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00" y="3622938"/>
            <a:ext cx="9601200" cy="1636217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nghĩ về tinh thần yêu nước của nhân dân ta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00" y="5426866"/>
            <a:ext cx="9601200" cy="1564141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động của bản thân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00" y="7648522"/>
            <a:ext cx="9601200" cy="1771671"/>
          </a:xfrm>
          <a:prstGeom prst="roundRect">
            <a:avLst/>
          </a:prstGeom>
          <a:solidFill>
            <a:schemeClr val="bg1"/>
          </a:solidFill>
          <a:ln>
            <a:solidFill>
              <a:srgbClr val="0E4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 định lại tinh thần yêu nước của nhân dân ta và liên hệ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7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3886200" y="1449224"/>
            <a:ext cx="11125200" cy="1882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80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76400" y="4073995"/>
            <a:ext cx="7467600" cy="44545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bản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166569"/>
                </a:solidFill>
                <a:cs typeface="Arial" panose="020B0604020202020204" pitchFamily="34" charset="0"/>
              </a:rPr>
              <a:t>Tinh thần yêu nước của nhân dân ta</a:t>
            </a:r>
            <a:endParaRPr lang="en-US" sz="4000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48800" y="4040975"/>
            <a:ext cx="7467600" cy="44545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Thực hành tiếng Việt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166569"/>
                </a:solidFill>
                <a:cs typeface="Arial" panose="020B0604020202020204" pitchFamily="34" charset="0"/>
              </a:rPr>
              <a:t>Đoạn văn song song và đoạn văn phối hợp</a:t>
            </a:r>
            <a:endParaRPr lang="en-US" sz="4000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22" y="9248775"/>
            <a:ext cx="16230600" cy="1905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3039952" y="6791770"/>
            <a:ext cx="1107788" cy="1898080"/>
          </a:xfrm>
          <a:custGeom>
            <a:avLst/>
            <a:gdLst/>
            <a:ahLst/>
            <a:cxnLst/>
            <a:rect l="l" t="t" r="r" b="b"/>
            <a:pathLst>
              <a:path w="1107788" h="1898080">
                <a:moveTo>
                  <a:pt x="0" y="0"/>
                </a:moveTo>
                <a:lnTo>
                  <a:pt x="1107789" y="0"/>
                </a:lnTo>
                <a:lnTo>
                  <a:pt x="1107789" y="1898080"/>
                </a:lnTo>
                <a:lnTo>
                  <a:pt x="0" y="1898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91962" y="1236008"/>
            <a:ext cx="1196528" cy="1534011"/>
          </a:xfrm>
          <a:custGeom>
            <a:avLst/>
            <a:gdLst/>
            <a:ahLst/>
            <a:cxnLst/>
            <a:rect l="l" t="t" r="r" b="b"/>
            <a:pathLst>
              <a:path w="1196528" h="1534011">
                <a:moveTo>
                  <a:pt x="0" y="0"/>
                </a:moveTo>
                <a:lnTo>
                  <a:pt x="1196529" y="0"/>
                </a:lnTo>
                <a:lnTo>
                  <a:pt x="1196529" y="1534011"/>
                </a:lnTo>
                <a:lnTo>
                  <a:pt x="0" y="153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45989" y="6581109"/>
            <a:ext cx="1107788" cy="1898080"/>
          </a:xfrm>
          <a:custGeom>
            <a:avLst/>
            <a:gdLst/>
            <a:ahLst/>
            <a:cxnLst/>
            <a:rect l="l" t="t" r="r" b="b"/>
            <a:pathLst>
              <a:path w="1107788" h="1898080">
                <a:moveTo>
                  <a:pt x="0" y="0"/>
                </a:moveTo>
                <a:lnTo>
                  <a:pt x="1107788" y="0"/>
                </a:lnTo>
                <a:lnTo>
                  <a:pt x="1107788" y="1898079"/>
                </a:lnTo>
                <a:lnTo>
                  <a:pt x="0" y="189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96310" y="1028700"/>
            <a:ext cx="1196528" cy="1534011"/>
          </a:xfrm>
          <a:custGeom>
            <a:avLst/>
            <a:gdLst/>
            <a:ahLst/>
            <a:cxnLst/>
            <a:rect l="l" t="t" r="r" b="b"/>
            <a:pathLst>
              <a:path w="1196528" h="1534011">
                <a:moveTo>
                  <a:pt x="0" y="0"/>
                </a:moveTo>
                <a:lnTo>
                  <a:pt x="1196529" y="0"/>
                </a:lnTo>
                <a:lnTo>
                  <a:pt x="1196529" y="1534011"/>
                </a:lnTo>
                <a:lnTo>
                  <a:pt x="0" y="1534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/>
          <p:cNvSpPr txBox="1"/>
          <p:nvPr/>
        </p:nvSpPr>
        <p:spPr>
          <a:xfrm>
            <a:off x="3021954" y="2291285"/>
            <a:ext cx="12244092" cy="5975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9000" b="1" dirty="0" smtClean="0">
                <a:solidFill>
                  <a:srgbClr val="166569"/>
                </a:solidFill>
                <a:latin typeface="Arial"/>
              </a:rPr>
              <a:t>BÀI HỌC KẾT THÚC, CẢM ƠN CÁC EM ĐÃ LẮNG NGHE</a:t>
            </a:r>
            <a:r>
              <a:rPr lang="en-US" sz="9000" b="1" dirty="0" smtClean="0">
                <a:solidFill>
                  <a:srgbClr val="166569"/>
                </a:solidFill>
                <a:latin typeface="Arial"/>
              </a:rPr>
              <a:t>!</a:t>
            </a:r>
            <a:endParaRPr lang="en-US" sz="9000" b="1" dirty="0">
              <a:solidFill>
                <a:srgbClr val="166569"/>
              </a:solid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64275" l="24856" r="90000"/>
                    </a14:imgEffect>
                  </a14:imgLayer>
                </a14:imgProps>
              </a:ext>
            </a:extLst>
          </a:blip>
          <a:srcRect l="33343" t="17601" r="37032" b="35983"/>
          <a:stretch/>
        </p:blipFill>
        <p:spPr>
          <a:xfrm>
            <a:off x="8135753" y="343640"/>
            <a:ext cx="4542723" cy="99433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496800" y="1488440"/>
            <a:ext cx="5181600" cy="220726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 Thái Tổ</a:t>
            </a:r>
          </a:p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(Lý Công Uẩn)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6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3182600" y="1131585"/>
            <a:ext cx="4495800" cy="1998284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 Trưng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8962" y1="13269" x2="69434" y2="20712"/>
                        <a14:backgroundMark x1="64811" y1="33091" x2="64811" y2="26780"/>
                        <a14:backgroundMark x1="53396" y1="22816" x2="55000" y2="22006"/>
                        <a14:backgroundMark x1="50943" y1="30502" x2="52453" y2="29450"/>
                        <a14:backgroundMark x1="84623" y1="48463" x2="78396" y2="44013"/>
                        <a14:backgroundMark x1="47830" y1="16424" x2="49057" y2="15129"/>
                        <a14:backgroundMark x1="49434" y1="25485" x2="49434" y2="25485"/>
                        <a14:backgroundMark x1="35849" y1="13835" x2="39245" y2="10113"/>
                        <a14:backgroundMark x1="31226" y1="15939" x2="31226" y2="15939"/>
                      </a14:backgroundRemoval>
                    </a14:imgEffect>
                  </a14:imgLayer>
                </a14:imgProps>
              </a:ext>
            </a:extLst>
          </a:blip>
          <a:srcRect l="6947" r="2939"/>
          <a:stretch/>
        </p:blipFill>
        <p:spPr>
          <a:xfrm>
            <a:off x="5562600" y="459502"/>
            <a:ext cx="7391400" cy="9564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8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2383460" y="1488440"/>
            <a:ext cx="5181600" cy="2207260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 – Nguyễn Huệ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876300"/>
            <a:ext cx="5752288" cy="7532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1989076" y="1207648"/>
            <a:ext cx="5715000" cy="2276536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dirty="0" smtClean="0">
                <a:solidFill>
                  <a:srgbClr val="166569"/>
                </a:solidFill>
                <a:cs typeface="Arial" panose="020B0604020202020204" pitchFamily="34" charset="0"/>
              </a:rPr>
              <a:t>Hưng </a:t>
            </a:r>
            <a:r>
              <a:rPr lang="vi-VN" sz="4500" b="1" dirty="0">
                <a:solidFill>
                  <a:srgbClr val="166569"/>
                </a:solidFill>
                <a:cs typeface="Arial" panose="020B0604020202020204" pitchFamily="34" charset="0"/>
              </a:rPr>
              <a:t>Đạo </a:t>
            </a:r>
            <a:r>
              <a:rPr lang="vi-VN" sz="4500" b="1" dirty="0" smtClean="0">
                <a:solidFill>
                  <a:srgbClr val="166569"/>
                </a:solidFill>
                <a:cs typeface="Arial" panose="020B0604020202020204" pitchFamily="34" charset="0"/>
              </a:rPr>
              <a:t>Vương</a:t>
            </a:r>
            <a:r>
              <a:rPr lang="en-US" sz="4500" b="1" dirty="0" smtClean="0">
                <a:solidFill>
                  <a:srgbClr val="166569"/>
                </a:solidFill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Quốc Tuấn 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780" y="1195721"/>
            <a:ext cx="7504069" cy="7494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65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2129882" y="1617284"/>
            <a:ext cx="5181600" cy="1998284"/>
          </a:xfrm>
          <a:prstGeom prst="roundRect">
            <a:avLst/>
          </a:prstGeom>
          <a:solidFill>
            <a:schemeClr val="bg1"/>
          </a:solidFill>
          <a:ln>
            <a:solidFill>
              <a:srgbClr val="16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16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en-US" sz="4500" b="1" dirty="0">
              <a:solidFill>
                <a:srgbClr val="16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64" y="1972632"/>
            <a:ext cx="4114800" cy="5940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1" y="1763234"/>
            <a:ext cx="4306283" cy="3179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192" y="2699354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ai?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1705"/>
          <a:stretch/>
        </p:blipFill>
        <p:spPr>
          <a:xfrm>
            <a:off x="0" y="5274885"/>
            <a:ext cx="5874059" cy="49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0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2309</Words>
  <Application>Microsoft Office PowerPoint</Application>
  <PresentationFormat>Custom</PresentationFormat>
  <Paragraphs>239</Paragraphs>
  <Slides>49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Science Subject for High School: Digestive System Grey and Pink Illustrative Animated Pesentation</dc:title>
  <cp:lastModifiedBy>Giang Lưu</cp:lastModifiedBy>
  <cp:revision>88</cp:revision>
  <dcterms:created xsi:type="dcterms:W3CDTF">2006-08-16T00:00:00Z</dcterms:created>
  <dcterms:modified xsi:type="dcterms:W3CDTF">2023-08-11T08:35:14Z</dcterms:modified>
  <dc:identifier>DAFqqAUdisI</dc:identifier>
</cp:coreProperties>
</file>