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7" r:id="rId3"/>
    <p:sldId id="256" r:id="rId4"/>
    <p:sldId id="258" r:id="rId5"/>
    <p:sldId id="261" r:id="rId6"/>
    <p:sldId id="259" r:id="rId7"/>
    <p:sldId id="263" r:id="rId8"/>
    <p:sldId id="288" r:id="rId9"/>
    <p:sldId id="262" r:id="rId10"/>
    <p:sldId id="289" r:id="rId11"/>
    <p:sldId id="290" r:id="rId12"/>
    <p:sldId id="264" r:id="rId13"/>
    <p:sldId id="291" r:id="rId14"/>
    <p:sldId id="265" r:id="rId15"/>
    <p:sldId id="292" r:id="rId16"/>
    <p:sldId id="293" r:id="rId17"/>
    <p:sldId id="294" r:id="rId18"/>
    <p:sldId id="295" r:id="rId19"/>
    <p:sldId id="296" r:id="rId20"/>
    <p:sldId id="286" r:id="rId21"/>
  </p:sldIdLst>
  <p:sldSz cx="18288000" cy="10287000"/>
  <p:notesSz cx="6858000" cy="9144000"/>
  <p:embeddedFontLst>
    <p:embeddedFont>
      <p:font typeface="Calibri"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BE5C2"/>
    <a:srgbClr val="C4D59B"/>
    <a:srgbClr val="D296C9"/>
    <a:srgbClr val="F9F1F8"/>
    <a:srgbClr val="F0DCED"/>
    <a:srgbClr val="9F9DE4"/>
    <a:srgbClr val="7A923E"/>
    <a:srgbClr val="F8F6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81FB33-B3BD-4D0B-9C0C-A184BDF0FFE2}" type="datetimeFigureOut">
              <a:rPr lang="en-US"/>
              <a:pPr>
                <a:defRPr/>
              </a:pPr>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BB6FB1-6833-4A4A-892C-91FD35FBED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F5B7A8-FAD7-4389-9DB3-AA54DFA25CC5}" type="datetimeFigureOut">
              <a:rPr lang="en-US"/>
              <a:pPr>
                <a:defRPr/>
              </a:pPr>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C508E5-3AA8-4EBD-BC92-9E14B1D338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1EF1DD-A973-44D2-8551-665A6B3BF15C}" type="datetimeFigureOut">
              <a:rPr lang="en-US"/>
              <a:pPr>
                <a:defRPr/>
              </a:pPr>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978E2-9FC1-446A-9328-03AEFA272B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B13655-F20F-467A-B419-B9B2D999CFBD}" type="datetimeFigureOut">
              <a:rPr lang="en-US"/>
              <a:pPr>
                <a:defRPr/>
              </a:pPr>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55D99A-CF10-48E2-A74F-BB9EC14EC3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153F78-DD1F-482A-9848-7AD68991A80D}" type="datetimeFigureOut">
              <a:rPr lang="en-US"/>
              <a:pPr>
                <a:defRPr/>
              </a:pPr>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C852B3-B0C2-46CA-A3B2-0C11D4EDD2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91C4FF-652C-4DBC-9ACF-D961FAC26F0A}" type="datetimeFigureOut">
              <a:rPr lang="en-US"/>
              <a:pPr>
                <a:defRPr/>
              </a:pPr>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9B26AD-FC88-4EE2-8043-8E59112EBD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2A2DD1-2C5F-4A85-AC8F-386935568BE1}" type="datetimeFigureOut">
              <a:rPr lang="en-US"/>
              <a:pPr>
                <a:defRPr/>
              </a:pPr>
              <a:t>10/15/2023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7C0FBF-36D4-4533-8168-54D8452E8E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633726-7AF2-4DB3-AAAF-839E9F33A91C}" type="datetimeFigureOut">
              <a:rPr lang="en-US"/>
              <a:pPr>
                <a:defRPr/>
              </a:pPr>
              <a:t>10/15/2023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BB44FD-9532-4DB8-AC4F-7BC5F8CD6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AF93A2-6A57-490B-86EA-3B67A579818C}" type="datetimeFigureOut">
              <a:rPr lang="en-US"/>
              <a:pPr>
                <a:defRPr/>
              </a:pPr>
              <a:t>10/15/2023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C46169-3286-4A7A-A4C5-15E9CE4615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035D0-C96A-4A55-903E-0976146BE0DF}" type="datetimeFigureOut">
              <a:rPr lang="en-US"/>
              <a:pPr>
                <a:defRPr/>
              </a:pPr>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BF0B92-A30B-4B52-A46E-03CBDD336F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87E2CA-319C-479C-9ACB-4504700DB2EC}" type="datetimeFigureOut">
              <a:rPr lang="en-US"/>
              <a:pPr>
                <a:defRPr/>
              </a:pPr>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C2EB5-2BA5-4CC5-9C67-CDB0E7F017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8FD88F8-7F11-4CEA-95AB-F7AF7CF3E6D4}" type="datetimeFigureOut">
              <a:rPr lang="en-US"/>
              <a:pPr>
                <a:defRPr/>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69731C1-1181-4DC9-AA52-771290B347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1000"/>
            </a:blip>
            <a:stretch>
              <a:fillRect l="-209" b="-16465"/>
            </a:stretch>
          </a:blipFill>
        </p:spPr>
      </p:sp>
      <p:sp>
        <p:nvSpPr>
          <p:cNvPr id="14340" name="Freeform 10"/>
          <p:cNvSpPr>
            <a:spLocks/>
          </p:cNvSpPr>
          <p:nvPr/>
        </p:nvSpPr>
        <p:spPr bwMode="auto">
          <a:xfrm>
            <a:off x="16457613" y="8740775"/>
            <a:ext cx="2660650" cy="2727325"/>
          </a:xfrm>
          <a:custGeom>
            <a:avLst/>
            <a:gdLst/>
            <a:ahLst/>
            <a:cxnLst>
              <a:cxn ang="0">
                <a:pos x="0" y="0"/>
              </a:cxn>
              <a:cxn ang="0">
                <a:pos x="2661743" y="0"/>
              </a:cxn>
              <a:cxn ang="0">
                <a:pos x="2661743" y="2726179"/>
              </a:cxn>
              <a:cxn ang="0">
                <a:pos x="0" y="2726179"/>
              </a:cxn>
              <a:cxn ang="0">
                <a:pos x="0" y="0"/>
              </a:cxn>
            </a:cxnLst>
            <a:rect l="0" t="0" r="r" b="b"/>
            <a:pathLst>
              <a:path w="2661742" h="2726179">
                <a:moveTo>
                  <a:pt x="0" y="0"/>
                </a:moveTo>
                <a:lnTo>
                  <a:pt x="2661743" y="0"/>
                </a:lnTo>
                <a:lnTo>
                  <a:pt x="2661743" y="2726179"/>
                </a:lnTo>
                <a:lnTo>
                  <a:pt x="0" y="2726179"/>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13" name="Rounded Rectangle 12"/>
          <p:cNvSpPr/>
          <p:nvPr/>
        </p:nvSpPr>
        <p:spPr>
          <a:xfrm>
            <a:off x="5668963" y="876300"/>
            <a:ext cx="6950075" cy="167640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000" b="1" dirty="0">
                <a:solidFill>
                  <a:srgbClr val="596592"/>
                </a:solidFill>
                <a:latin typeface="Arial" panose="020B0604020202020204" pitchFamily="34" charset="0"/>
                <a:cs typeface="Arial" panose="020B0604020202020204" pitchFamily="34" charset="0"/>
              </a:rPr>
              <a:t>KHỞI ĐỘNG</a:t>
            </a:r>
            <a:endParaRPr lang="en-US" sz="7000" b="1" dirty="0">
              <a:solidFill>
                <a:srgbClr val="596592"/>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2814638" y="3536950"/>
            <a:ext cx="8010525" cy="2516188"/>
          </a:xfrm>
          <a:prstGeom prst="rect">
            <a:avLst/>
          </a:prstGeom>
          <a:noFill/>
          <a:ln w="9525">
            <a:noFill/>
            <a:miter lim="800000"/>
            <a:headEnd/>
            <a:tailEnd/>
          </a:ln>
        </p:spPr>
        <p:txBody>
          <a:bodyPr>
            <a:spAutoFit/>
          </a:bodyPr>
          <a:lstStyle/>
          <a:p>
            <a:pPr algn="just">
              <a:lnSpc>
                <a:spcPct val="150000"/>
              </a:lnSpc>
            </a:pPr>
            <a:r>
              <a:rPr lang="en-US" sz="3500" b="1">
                <a:solidFill>
                  <a:srgbClr val="C00000"/>
                </a:solidFill>
              </a:rPr>
              <a:t>E</a:t>
            </a:r>
            <a:r>
              <a:rPr lang="vi-VN" sz="3500" b="1">
                <a:solidFill>
                  <a:srgbClr val="C00000"/>
                </a:solidFill>
              </a:rPr>
              <a:t>m hãy </a:t>
            </a:r>
            <a:r>
              <a:rPr lang="en-US" sz="3500" b="1">
                <a:solidFill>
                  <a:srgbClr val="C00000"/>
                </a:solidFill>
              </a:rPr>
              <a:t>cho biết </a:t>
            </a:r>
            <a:r>
              <a:rPr lang="vi-VN" sz="3500" b="1">
                <a:solidFill>
                  <a:srgbClr val="C00000"/>
                </a:solidFill>
              </a:rPr>
              <a:t>có </a:t>
            </a:r>
            <a:r>
              <a:rPr lang="en-US" sz="3500" b="1">
                <a:solidFill>
                  <a:srgbClr val="C00000"/>
                </a:solidFill>
              </a:rPr>
              <a:t>bao nhiêu</a:t>
            </a:r>
            <a:r>
              <a:rPr lang="vi-VN" sz="3500" b="1">
                <a:solidFill>
                  <a:srgbClr val="C00000"/>
                </a:solidFill>
              </a:rPr>
              <a:t> cách trình bày đoạn văn trong văn bản nghị luận?</a:t>
            </a:r>
            <a:endParaRPr lang="en-US" sz="3500" b="1">
              <a:solidFill>
                <a:srgbClr val="C00000"/>
              </a:solidFill>
            </a:endParaRPr>
          </a:p>
        </p:txBody>
      </p:sp>
      <p:pic>
        <p:nvPicPr>
          <p:cNvPr id="15" name="Picture 14"/>
          <p:cNvPicPr>
            <a:picLocks noChangeAspect="1"/>
          </p:cNvPicPr>
          <p:nvPr/>
        </p:nvPicPr>
        <p:blipFill>
          <a:blip r:embed="rId4"/>
          <a:srcRect/>
          <a:stretch>
            <a:fillRect/>
          </a:stretch>
        </p:blipFill>
        <p:spPr bwMode="auto">
          <a:xfrm rot="-576658">
            <a:off x="1881188" y="2932113"/>
            <a:ext cx="1035050" cy="1635125"/>
          </a:xfrm>
          <a:prstGeom prst="rect">
            <a:avLst/>
          </a:prstGeom>
          <a:noFill/>
          <a:ln w="9525">
            <a:noFill/>
            <a:miter lim="800000"/>
            <a:headEnd/>
            <a:tailEnd/>
          </a:ln>
        </p:spPr>
      </p:pic>
      <p:pic>
        <p:nvPicPr>
          <p:cNvPr id="16" name="Picture 15"/>
          <p:cNvPicPr>
            <a:picLocks noChangeAspect="1"/>
          </p:cNvPicPr>
          <p:nvPr/>
        </p:nvPicPr>
        <p:blipFill>
          <a:blip r:embed="rId5"/>
          <a:srcRect/>
          <a:stretch>
            <a:fillRect/>
          </a:stretch>
        </p:blipFill>
        <p:spPr bwMode="auto">
          <a:xfrm>
            <a:off x="11052175" y="2547938"/>
            <a:ext cx="7010400" cy="7739062"/>
          </a:xfrm>
          <a:prstGeom prst="rect">
            <a:avLst/>
          </a:prstGeom>
          <a:noFill/>
          <a:ln w="9525">
            <a:noFill/>
            <a:miter lim="800000"/>
            <a:headEnd/>
            <a:tailEnd/>
          </a:ln>
        </p:spPr>
      </p:pic>
      <p:sp>
        <p:nvSpPr>
          <p:cNvPr id="3" name="Rounded Rectangle 2"/>
          <p:cNvSpPr/>
          <p:nvPr/>
        </p:nvSpPr>
        <p:spPr>
          <a:xfrm>
            <a:off x="3200400" y="6896100"/>
            <a:ext cx="7624763" cy="1676400"/>
          </a:xfrm>
          <a:prstGeom prst="roundRect">
            <a:avLst/>
          </a:prstGeom>
          <a:solidFill>
            <a:srgbClr val="DBE5C2"/>
          </a:solidFill>
          <a:ln>
            <a:solidFill>
              <a:srgbClr val="C4D5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400" dirty="0">
                <a:solidFill>
                  <a:schemeClr val="tx1"/>
                </a:solidFill>
                <a:latin typeface="Arial" panose="020B0604020202020204" pitchFamily="34" charset="0"/>
                <a:cs typeface="Arial" panose="020B0604020202020204" pitchFamily="34" charset="0"/>
              </a:rPr>
              <a:t>Có 6 cách</a:t>
            </a:r>
            <a:endParaRPr lang="en-US" sz="44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8709"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9" b="-16465"/>
            </a:stretch>
          </a:blipFill>
        </p:spPr>
      </p:sp>
      <p:sp>
        <p:nvSpPr>
          <p:cNvPr id="5" name="Rounded Rectangle 4"/>
          <p:cNvSpPr/>
          <p:nvPr/>
        </p:nvSpPr>
        <p:spPr>
          <a:xfrm>
            <a:off x="1554163" y="1181100"/>
            <a:ext cx="15163800" cy="1600200"/>
          </a:xfrm>
          <a:prstGeom prst="roundRect">
            <a:avLst/>
          </a:prstGeom>
          <a:solidFill>
            <a:schemeClr val="bg1"/>
          </a:solidFill>
          <a:ln w="38100">
            <a:solidFill>
              <a:srgbClr val="F4F1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500" b="1" dirty="0">
                <a:solidFill>
                  <a:srgbClr val="596592"/>
                </a:solidFill>
                <a:latin typeface="Arial" panose="020B0604020202020204" pitchFamily="34" charset="0"/>
                <a:cs typeface="Arial" panose="020B0604020202020204" pitchFamily="34" charset="0"/>
              </a:rPr>
              <a:t>2. Tác dụng đoạn văn diễn dịch và đoạn văn quy nạp</a:t>
            </a:r>
            <a:endParaRPr lang="en-US" sz="4500" b="1" dirty="0">
              <a:solidFill>
                <a:srgbClr val="596592"/>
              </a:solidFill>
              <a:latin typeface="Arial" panose="020B0604020202020204" pitchFamily="34" charset="0"/>
              <a:cs typeface="Arial" panose="020B0604020202020204" pitchFamily="34" charset="0"/>
            </a:endParaRPr>
          </a:p>
        </p:txBody>
      </p:sp>
      <p:sp>
        <p:nvSpPr>
          <p:cNvPr id="8" name="Rectangle 7"/>
          <p:cNvSpPr/>
          <p:nvPr/>
        </p:nvSpPr>
        <p:spPr>
          <a:xfrm>
            <a:off x="1873250" y="3629025"/>
            <a:ext cx="14524038" cy="302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500" dirty="0">
                <a:solidFill>
                  <a:schemeClr val="tx1"/>
                </a:solidFill>
                <a:latin typeface="Arial" panose="020B0604020202020204" pitchFamily="34" charset="0"/>
                <a:cs typeface="Arial" panose="020B0604020202020204" pitchFamily="34" charset="0"/>
              </a:rPr>
              <a:t>Đ</a:t>
            </a:r>
            <a:r>
              <a:rPr lang="vi-VN" sz="3500" dirty="0">
                <a:solidFill>
                  <a:schemeClr val="tx1"/>
                </a:solidFill>
                <a:cs typeface="Arial" panose="020B0604020202020204" pitchFamily="34" charset="0"/>
              </a:rPr>
              <a:t>ều </a:t>
            </a:r>
            <a:r>
              <a:rPr lang="vi-VN" sz="3500" dirty="0">
                <a:solidFill>
                  <a:schemeClr val="tx1"/>
                </a:solidFill>
                <a:cs typeface="Arial" panose="020B0604020202020204" pitchFamily="34" charset="0"/>
              </a:rPr>
              <a:t>đáp ứng yêu cầu cơ bản của một đọan văn: </a:t>
            </a:r>
            <a:r>
              <a:rPr lang="vi-VN" sz="3500" b="1" dirty="0">
                <a:solidFill>
                  <a:schemeClr val="tx1"/>
                </a:solidFill>
                <a:cs typeface="Arial" panose="020B0604020202020204" pitchFamily="34" charset="0"/>
              </a:rPr>
              <a:t>thể hiện rõ chủ </a:t>
            </a:r>
            <a:r>
              <a:rPr lang="vi-VN" sz="3500" b="1" dirty="0">
                <a:solidFill>
                  <a:schemeClr val="tx1"/>
                </a:solidFill>
                <a:cs typeface="Arial" panose="020B0604020202020204" pitchFamily="34" charset="0"/>
              </a:rPr>
              <a:t>đề</a:t>
            </a:r>
            <a:endParaRPr lang="en-US" sz="3500" b="1" dirty="0">
              <a:solidFill>
                <a:schemeClr val="tx1"/>
              </a:solidFill>
              <a:latin typeface="Arial" panose="020B0604020202020204" pitchFamily="34" charset="0"/>
              <a:cs typeface="Arial" panose="020B0604020202020204" pitchFamily="34" charset="0"/>
            </a:endParaRPr>
          </a:p>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C</a:t>
            </a:r>
            <a:r>
              <a:rPr lang="vi-VN" sz="3500" dirty="0">
                <a:solidFill>
                  <a:schemeClr val="tx1"/>
                </a:solidFill>
                <a:cs typeface="Arial" panose="020B0604020202020204" pitchFamily="34" charset="0"/>
              </a:rPr>
              <a:t>ó </a:t>
            </a:r>
            <a:r>
              <a:rPr lang="vi-VN" sz="3500" dirty="0">
                <a:solidFill>
                  <a:schemeClr val="tx1"/>
                </a:solidFill>
                <a:cs typeface="Arial" panose="020B0604020202020204" pitchFamily="34" charset="0"/>
              </a:rPr>
              <a:t>câu chủ đề việc tiếp nhận nội dung đoạn văn trở nên thuận lợi </a:t>
            </a:r>
            <a:r>
              <a:rPr lang="vi-VN" sz="3500" dirty="0">
                <a:solidFill>
                  <a:schemeClr val="tx1"/>
                </a:solidFill>
                <a:cs typeface="Arial" panose="020B0604020202020204" pitchFamily="34" charset="0"/>
              </a:rPr>
              <a:t>hơn</a:t>
            </a:r>
            <a:endParaRPr lang="en-US" sz="3500" dirty="0">
              <a:solidFill>
                <a:schemeClr val="tx1"/>
              </a:solidFill>
              <a:latin typeface="Arial" panose="020B0604020202020204" pitchFamily="34" charset="0"/>
              <a:cs typeface="Arial" panose="020B0604020202020204" pitchFamily="34" charset="0"/>
            </a:endParaRPr>
          </a:p>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D</a:t>
            </a:r>
            <a:r>
              <a:rPr lang="vi-VN" sz="3500" dirty="0">
                <a:solidFill>
                  <a:schemeClr val="tx1"/>
                </a:solidFill>
                <a:cs typeface="Arial" panose="020B0604020202020204" pitchFamily="34" charset="0"/>
              </a:rPr>
              <a:t>ù </a:t>
            </a:r>
            <a:r>
              <a:rPr lang="vi-VN" sz="3500" dirty="0">
                <a:solidFill>
                  <a:schemeClr val="tx1"/>
                </a:solidFill>
                <a:cs typeface="Arial" panose="020B0604020202020204" pitchFamily="34" charset="0"/>
              </a:rPr>
              <a:t>câu chủ đề được đặt ở đầu hay cuối đoạn. </a:t>
            </a:r>
            <a:endParaRPr lang="en-US" sz="3500" dirty="0">
              <a:solidFill>
                <a:schemeClr val="tx1"/>
              </a:solidFill>
              <a:latin typeface="Arial" panose="020B0604020202020204" pitchFamily="34" charset="0"/>
              <a:cs typeface="Arial" panose="020B0604020202020204" pitchFamily="34" charset="0"/>
            </a:endParaRPr>
          </a:p>
        </p:txBody>
      </p:sp>
      <p:sp>
        <p:nvSpPr>
          <p:cNvPr id="9" name="Right Arrow 8"/>
          <p:cNvSpPr/>
          <p:nvPr/>
        </p:nvSpPr>
        <p:spPr>
          <a:xfrm>
            <a:off x="1873250" y="7505700"/>
            <a:ext cx="1828800" cy="990600"/>
          </a:xfrm>
          <a:prstGeom prst="rightArrow">
            <a:avLst/>
          </a:prstGeom>
          <a:solidFill>
            <a:srgbClr val="C4D59B"/>
          </a:solidFill>
          <a:ln>
            <a:solidFill>
              <a:srgbClr val="7A92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4191000" y="7415213"/>
            <a:ext cx="10896600" cy="1016000"/>
          </a:xfrm>
          <a:prstGeom prst="rect">
            <a:avLst/>
          </a:prstGeom>
          <a:noFill/>
          <a:ln w="9525">
            <a:noFill/>
            <a:miter lim="800000"/>
            <a:headEnd/>
            <a:tailEnd/>
          </a:ln>
        </p:spPr>
        <p:txBody>
          <a:bodyPr>
            <a:spAutoFit/>
          </a:bodyPr>
          <a:lstStyle/>
          <a:p>
            <a:pPr>
              <a:lnSpc>
                <a:spcPct val="150000"/>
              </a:lnSpc>
            </a:pPr>
            <a:r>
              <a:rPr lang="en-US" sz="4000" b="1">
                <a:solidFill>
                  <a:srgbClr val="C00000"/>
                </a:solidFill>
              </a:rPr>
              <a:t>Đều đặc biệt phù hợp với văn bản nghị luận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1000"/>
            </a:blip>
            <a:stretch>
              <a:fillRect l="-209" b="-16465"/>
            </a:stretch>
          </a:blipFill>
        </p:spPr>
      </p:sp>
      <p:sp>
        <p:nvSpPr>
          <p:cNvPr id="24580" name="Freeform 10"/>
          <p:cNvSpPr>
            <a:spLocks/>
          </p:cNvSpPr>
          <p:nvPr/>
        </p:nvSpPr>
        <p:spPr bwMode="auto">
          <a:xfrm>
            <a:off x="16457613" y="8740775"/>
            <a:ext cx="2660650" cy="2727325"/>
          </a:xfrm>
          <a:custGeom>
            <a:avLst/>
            <a:gdLst/>
            <a:ahLst/>
            <a:cxnLst>
              <a:cxn ang="0">
                <a:pos x="0" y="0"/>
              </a:cxn>
              <a:cxn ang="0">
                <a:pos x="2661743" y="0"/>
              </a:cxn>
              <a:cxn ang="0">
                <a:pos x="2661743" y="2726179"/>
              </a:cxn>
              <a:cxn ang="0">
                <a:pos x="0" y="2726179"/>
              </a:cxn>
              <a:cxn ang="0">
                <a:pos x="0" y="0"/>
              </a:cxn>
            </a:cxnLst>
            <a:rect l="0" t="0" r="r" b="b"/>
            <a:pathLst>
              <a:path w="2661742" h="2726179">
                <a:moveTo>
                  <a:pt x="0" y="0"/>
                </a:moveTo>
                <a:lnTo>
                  <a:pt x="2661743" y="0"/>
                </a:lnTo>
                <a:lnTo>
                  <a:pt x="2661743" y="2726179"/>
                </a:lnTo>
                <a:lnTo>
                  <a:pt x="0" y="2726179"/>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13" name="Rounded Rectangle 12"/>
          <p:cNvSpPr/>
          <p:nvPr/>
        </p:nvSpPr>
        <p:spPr>
          <a:xfrm>
            <a:off x="5668963" y="1485900"/>
            <a:ext cx="6950075" cy="167640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000" b="1" dirty="0">
                <a:solidFill>
                  <a:srgbClr val="596592"/>
                </a:solidFill>
                <a:latin typeface="Arial" panose="020B0604020202020204" pitchFamily="34" charset="0"/>
                <a:cs typeface="Arial" panose="020B0604020202020204" pitchFamily="34" charset="0"/>
              </a:rPr>
              <a:t>LUYỆN TẬP</a:t>
            </a:r>
            <a:endParaRPr lang="en-US" sz="7000" b="1" dirty="0">
              <a:solidFill>
                <a:srgbClr val="596592"/>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6642100" y="4076700"/>
            <a:ext cx="8010525" cy="1839913"/>
          </a:xfrm>
          <a:prstGeom prst="rect">
            <a:avLst/>
          </a:prstGeom>
          <a:noFill/>
          <a:ln w="9525">
            <a:noFill/>
            <a:miter lim="800000"/>
            <a:headEnd/>
            <a:tailEnd/>
          </a:ln>
        </p:spPr>
        <p:txBody>
          <a:bodyPr>
            <a:spAutoFit/>
          </a:bodyPr>
          <a:lstStyle/>
          <a:p>
            <a:pPr algn="ctr">
              <a:lnSpc>
                <a:spcPct val="150000"/>
              </a:lnSpc>
            </a:pPr>
            <a:r>
              <a:rPr lang="vi-VN" sz="4000" b="1">
                <a:solidFill>
                  <a:srgbClr val="C00000"/>
                </a:solidFill>
              </a:rPr>
              <a:t>Hoàn thành các bài tập trong SGK trang</a:t>
            </a:r>
            <a:r>
              <a:rPr lang="en-US" sz="4000" b="1">
                <a:solidFill>
                  <a:srgbClr val="C00000"/>
                </a:solidFill>
              </a:rPr>
              <a:t> 64, 65</a:t>
            </a:r>
          </a:p>
        </p:txBody>
      </p:sp>
      <p:pic>
        <p:nvPicPr>
          <p:cNvPr id="3" name="Picture 2"/>
          <p:cNvPicPr>
            <a:picLocks noChangeAspect="1"/>
          </p:cNvPicPr>
          <p:nvPr/>
        </p:nvPicPr>
        <p:blipFill>
          <a:blip r:embed="rId4"/>
          <a:srcRect/>
          <a:stretch>
            <a:fillRect/>
          </a:stretch>
        </p:blipFill>
        <p:spPr bwMode="auto">
          <a:xfrm>
            <a:off x="1739900" y="571500"/>
            <a:ext cx="3756025" cy="9699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9" name="Rounded Rectangle 8"/>
          <p:cNvSpPr/>
          <p:nvPr/>
        </p:nvSpPr>
        <p:spPr>
          <a:xfrm>
            <a:off x="3619500" y="635000"/>
            <a:ext cx="11049000" cy="112395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latin typeface="Arial" panose="020B0604020202020204" pitchFamily="34" charset="0"/>
                <a:cs typeface="Arial" panose="020B0604020202020204" pitchFamily="34" charset="0"/>
              </a:rPr>
              <a:t>Bài tập 1: SGK tr.64 </a:t>
            </a:r>
            <a:endParaRPr lang="en-US" sz="4000" b="1"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1028700" y="1873250"/>
            <a:ext cx="16230600" cy="1609725"/>
          </a:xfrm>
          <a:prstGeom prst="rect">
            <a:avLst/>
          </a:prstGeom>
          <a:noFill/>
          <a:ln w="9525">
            <a:noFill/>
            <a:miter lim="800000"/>
            <a:headEnd/>
            <a:tailEnd/>
          </a:ln>
        </p:spPr>
        <p:txBody>
          <a:bodyPr>
            <a:spAutoFit/>
          </a:bodyPr>
          <a:lstStyle/>
          <a:p>
            <a:pPr algn="just">
              <a:lnSpc>
                <a:spcPct val="150000"/>
              </a:lnSpc>
            </a:pPr>
            <a:r>
              <a:rPr lang="en-US" sz="3500" b="1">
                <a:solidFill>
                  <a:srgbClr val="C00000"/>
                </a:solidFill>
              </a:rPr>
              <a:t>Tìm câu chủ đề trong các đoạn văn sau, từ đó xác định kiểu đoạn văn (diễn dịch, quy nạp). Phân tích tác dụng của từng cách thức tổ chức đoạn văn.</a:t>
            </a:r>
          </a:p>
        </p:txBody>
      </p:sp>
      <p:sp>
        <p:nvSpPr>
          <p:cNvPr id="11" name="TextBox 10"/>
          <p:cNvSpPr txBox="1">
            <a:spLocks noChangeArrowheads="1"/>
          </p:cNvSpPr>
          <p:nvPr/>
        </p:nvSpPr>
        <p:spPr bwMode="auto">
          <a:xfrm>
            <a:off x="247650" y="3643313"/>
            <a:ext cx="17792700" cy="6556375"/>
          </a:xfrm>
          <a:prstGeom prst="rect">
            <a:avLst/>
          </a:prstGeom>
          <a:noFill/>
          <a:ln w="9525">
            <a:noFill/>
            <a:miter lim="800000"/>
            <a:headEnd/>
            <a:tailEnd/>
          </a:ln>
        </p:spPr>
        <p:txBody>
          <a:bodyPr>
            <a:spAutoFit/>
          </a:bodyPr>
          <a:lstStyle/>
          <a:p>
            <a:pPr algn="just">
              <a:lnSpc>
                <a:spcPct val="150000"/>
              </a:lnSpc>
            </a:pPr>
            <a:r>
              <a:rPr lang="vi-VN" sz="3500" i="1"/>
              <a:t>a.</a:t>
            </a:r>
            <a:r>
              <a:rPr lang="en-US" sz="3500" i="1"/>
              <a:t> </a:t>
            </a:r>
            <a:r>
              <a:rPr lang="vi-VN" sz="3500" i="1"/>
              <a:t>Ta thường nghe:</a:t>
            </a:r>
            <a:r>
              <a:rPr lang="en-US" sz="3500" i="1"/>
              <a:t> </a:t>
            </a:r>
            <a:r>
              <a:rPr lang="vi-VN" sz="3500" i="1"/>
              <a:t>Kỉ Tín đem mình chết thay, cứu thoát cho Cao Ðế; Do Vu chìa lưng chịu giáo, che chở cho cho Chiêu Vương; Dự Nhượng nuốt than, báo thù cho chủ; Thân Khoái chặt tay để cứu nạn cho nước. Kính Ðức một chàng tuổi trẻ, thân phò Thái Tông thoát khỏi vòng vây Thái Sung; Cảo Khanh một bầy tôi xa, miệng mắng Lộc Sơn, không theo mưu kế nghịch tặc. Từ xưa các bậc trung thần nghĩa sĩ, bỏ mình vì nước, đời nào chẳng có? Giả sử mấy người đó cứ khư khư theo thói nhi nữ thường tình thì cũng đến chết hoài ở xó cửa, sao có thể lưu danh sử sách cùng trời đất muôn đời bất hủ được!</a:t>
            </a:r>
          </a:p>
          <a:p>
            <a:pPr algn="r">
              <a:lnSpc>
                <a:spcPct val="150000"/>
              </a:lnSpc>
            </a:pPr>
            <a:r>
              <a:rPr lang="vi-VN" sz="3500" i="1"/>
              <a:t>(</a:t>
            </a:r>
            <a:r>
              <a:rPr lang="vi-VN" sz="3500"/>
              <a:t>Trần Quốc Tuấn</a:t>
            </a:r>
            <a:r>
              <a:rPr lang="vi-VN" sz="3500" i="1"/>
              <a:t>, Hịch tướng sĩ)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3" name="TextBox 2"/>
          <p:cNvSpPr txBox="1">
            <a:spLocks noChangeArrowheads="1"/>
          </p:cNvSpPr>
          <p:nvPr/>
        </p:nvSpPr>
        <p:spPr bwMode="auto">
          <a:xfrm>
            <a:off x="1306513" y="1028700"/>
            <a:ext cx="15674975" cy="7362825"/>
          </a:xfrm>
          <a:prstGeom prst="rect">
            <a:avLst/>
          </a:prstGeom>
          <a:noFill/>
          <a:ln w="9525">
            <a:noFill/>
            <a:miter lim="800000"/>
            <a:headEnd/>
            <a:tailEnd/>
          </a:ln>
        </p:spPr>
        <p:txBody>
          <a:bodyPr>
            <a:spAutoFit/>
          </a:bodyPr>
          <a:lstStyle/>
          <a:p>
            <a:pPr algn="just">
              <a:lnSpc>
                <a:spcPct val="150000"/>
              </a:lnSpc>
            </a:pPr>
            <a:r>
              <a:rPr lang="en-US" sz="3500" i="1"/>
              <a:t>b. </a:t>
            </a:r>
            <a:r>
              <a:rPr lang="vi-VN" sz="3500" i="1"/>
              <a:t>Đồng phục không chỉ đẹp mà còn góp phần tạo nên bản sắc của mỗi trường. Cậu này là học sinh trường THCS Lê Quý Đôn, bạn ấy thuộc trường THCS Lương Thế Vinh, còn cô bé kia học ở trường THCS Đặng Thai Mai… tất cả đều được nhận ra nhờ bộ đồng phục mà học mặc. Trong cuộc thi “N</a:t>
            </a:r>
            <a:r>
              <a:rPr lang="en-US" sz="3500" i="1"/>
              <a:t>h</a:t>
            </a:r>
            <a:r>
              <a:rPr lang="vi-VN" sz="3500" i="1"/>
              <a:t>óm bạn lí tưởng” ở huyện, “màu cờ sắc áo” không chỉ thể hiện ở tài trí của năm bạn trong đội hình thi đấu sân sân khấu, mà còn ở các nhóm cổ động viên tưng bừng, nổi bật trong bộ đồng phục của trường mình trên khán đài.</a:t>
            </a:r>
          </a:p>
          <a:p>
            <a:pPr algn="r">
              <a:lnSpc>
                <a:spcPct val="150000"/>
              </a:lnSpc>
            </a:pPr>
            <a:r>
              <a:rPr lang="vi-VN" sz="3500"/>
              <a:t>(Dẫn theo </a:t>
            </a:r>
            <a:r>
              <a:rPr lang="vi-VN" sz="3500" i="1"/>
              <a:t>Ngữ văn 6, </a:t>
            </a:r>
            <a:r>
              <a:rPr lang="vi-VN" sz="3500"/>
              <a:t>tập hai</a:t>
            </a:r>
            <a:r>
              <a:rPr lang="en-US" sz="3500"/>
              <a:t>,</a:t>
            </a:r>
            <a:r>
              <a:rPr lang="vi-VN" sz="3500"/>
              <a:t> </a:t>
            </a:r>
            <a:r>
              <a:rPr lang="en-US" sz="3500" i="1"/>
              <a:t>Kết nối tri thức</a:t>
            </a:r>
            <a:r>
              <a:rPr lang="vi-VN" sz="3500" i="1"/>
              <a:t> với cuộc sống, NXB Giáo dục Việt Nam, 2021 tr.67)</a:t>
            </a:r>
          </a:p>
        </p:txBody>
      </p:sp>
      <p:pic>
        <p:nvPicPr>
          <p:cNvPr id="5" name="Picture 4"/>
          <p:cNvPicPr>
            <a:picLocks noChangeAspect="1"/>
          </p:cNvPicPr>
          <p:nvPr/>
        </p:nvPicPr>
        <p:blipFill>
          <a:blip r:embed="rId3"/>
          <a:srcRect/>
          <a:stretch>
            <a:fillRect/>
          </a:stretch>
        </p:blipFill>
        <p:spPr bwMode="auto">
          <a:xfrm>
            <a:off x="8001000" y="7658100"/>
            <a:ext cx="2913063" cy="2070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90"/>
                                          </p:val>
                                        </p:tav>
                                        <p:tav tm="100000">
                                          <p:val>
                                            <p:fltVal val="0"/>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extLst>
            </a:blip>
            <a:stretch>
              <a:fillRect l="-209" b="-16465"/>
            </a:stretch>
          </a:blipFill>
        </p:spPr>
      </p:sp>
      <p:sp>
        <p:nvSpPr>
          <p:cNvPr id="12" name="Pentagon 11"/>
          <p:cNvSpPr/>
          <p:nvPr/>
        </p:nvSpPr>
        <p:spPr>
          <a:xfrm>
            <a:off x="11113" y="2176463"/>
            <a:ext cx="4648200" cy="1144587"/>
          </a:xfrm>
          <a:prstGeom prst="homePlate">
            <a:avLst/>
          </a:prstGeom>
          <a:solidFill>
            <a:schemeClr val="bg1"/>
          </a:solidFill>
          <a:ln w="38100">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rgbClr val="D296C9"/>
                </a:solidFill>
                <a:latin typeface="Arial" panose="020B0604020202020204" pitchFamily="34" charset="0"/>
                <a:cs typeface="Arial" panose="020B0604020202020204" pitchFamily="34" charset="0"/>
              </a:rPr>
              <a:t>Câu a</a:t>
            </a:r>
            <a:endParaRPr lang="en-US" sz="4000" b="1" dirty="0">
              <a:solidFill>
                <a:srgbClr val="D296C9"/>
              </a:solidFill>
              <a:latin typeface="Arial" panose="020B0604020202020204" pitchFamily="34" charset="0"/>
              <a:cs typeface="Arial" panose="020B0604020202020204" pitchFamily="34" charset="0"/>
            </a:endParaRPr>
          </a:p>
        </p:txBody>
      </p:sp>
      <p:sp>
        <p:nvSpPr>
          <p:cNvPr id="14" name="Rounded Rectangle 13"/>
          <p:cNvSpPr/>
          <p:nvPr/>
        </p:nvSpPr>
        <p:spPr>
          <a:xfrm>
            <a:off x="5562600" y="647700"/>
            <a:ext cx="7772400" cy="1295400"/>
          </a:xfrm>
          <a:prstGeom prst="roundRect">
            <a:avLst/>
          </a:prstGeom>
          <a:solidFill>
            <a:schemeClr val="bg1"/>
          </a:solidFill>
          <a:ln>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C00000"/>
                </a:solidFill>
                <a:latin typeface="Arial" panose="020B0604020202020204" pitchFamily="34" charset="0"/>
                <a:cs typeface="Arial" panose="020B0604020202020204" pitchFamily="34" charset="0"/>
              </a:rPr>
              <a:t>Đáp án</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333500" y="3524250"/>
            <a:ext cx="16230600" cy="3324225"/>
          </a:xfrm>
          <a:prstGeom prst="rect">
            <a:avLst/>
          </a:prstGeom>
          <a:noFill/>
        </p:spPr>
        <p:txBody>
          <a:bodyPr>
            <a:spAutoFit/>
          </a:bodyPr>
          <a:lstStyle/>
          <a:p>
            <a:pPr algn="just" fontAlgn="auto">
              <a:lnSpc>
                <a:spcPct val="150000"/>
              </a:lnSpc>
              <a:spcBef>
                <a:spcPts val="0"/>
              </a:spcBef>
              <a:spcAft>
                <a:spcPts val="0"/>
              </a:spcAft>
              <a:defRPr/>
            </a:pPr>
            <a:r>
              <a:rPr lang="en-US" sz="3500" b="1" dirty="0">
                <a:latin typeface="Arial" panose="020B0604020202020204" pitchFamily="34" charset="0"/>
                <a:cs typeface="Arial" panose="020B0604020202020204" pitchFamily="34" charset="0"/>
              </a:rPr>
              <a:t>Câu chủ đề: </a:t>
            </a:r>
            <a:r>
              <a:rPr lang="vi-VN" sz="3500" dirty="0">
                <a:latin typeface="Arial" panose="020B0604020202020204" pitchFamily="34" charset="0"/>
                <a:cs typeface="Arial" panose="020B0604020202020204" pitchFamily="34" charset="0"/>
              </a:rPr>
              <a:t>“Giả </a:t>
            </a:r>
            <a:r>
              <a:rPr lang="vi-VN" sz="3500" dirty="0">
                <a:latin typeface="Arial" panose="020B0604020202020204" pitchFamily="34" charset="0"/>
                <a:cs typeface="Arial" panose="020B0604020202020204" pitchFamily="34" charset="0"/>
              </a:rPr>
              <a:t>sử mấy người đó cứ khư khư theo thói nhi nữ thường tình thì cũng đến </a:t>
            </a:r>
            <a:r>
              <a:rPr lang="vi-VN" sz="3500" dirty="0">
                <a:latin typeface="Arial" panose="020B0604020202020204" pitchFamily="34" charset="0"/>
                <a:cs typeface="Arial" panose="020B0604020202020204" pitchFamily="34" charset="0"/>
              </a:rPr>
              <a:t>chết </a:t>
            </a:r>
            <a:r>
              <a:rPr lang="vi-VN" sz="3500" dirty="0">
                <a:latin typeface="Arial" panose="020B0604020202020204" pitchFamily="34" charset="0"/>
                <a:cs typeface="Arial" panose="020B0604020202020204" pitchFamily="34" charset="0"/>
              </a:rPr>
              <a:t>hoài ở xó cửa, sao có thể lưu danh sử sách cùng trời đất muôn đời bất hủ được</a:t>
            </a:r>
            <a:r>
              <a:rPr lang="vi-VN" sz="3500" dirty="0">
                <a:latin typeface="Arial" panose="020B0604020202020204" pitchFamily="34" charset="0"/>
                <a:cs typeface="Arial" panose="020B0604020202020204" pitchFamily="34" charset="0"/>
              </a:rPr>
              <a:t>!” </a:t>
            </a:r>
            <a:endParaRPr lang="en-US" sz="3500" dirty="0">
              <a:latin typeface="Arial" panose="020B0604020202020204" pitchFamily="34" charset="0"/>
              <a:cs typeface="Arial" panose="020B0604020202020204" pitchFamily="34" charset="0"/>
            </a:endParaRPr>
          </a:p>
          <a:p>
            <a:pPr marL="457200" indent="-457200" algn="just" fontAlgn="auto">
              <a:lnSpc>
                <a:spcPct val="150000"/>
              </a:lnSpc>
              <a:spcBef>
                <a:spcPts val="0"/>
              </a:spcBef>
              <a:spcAft>
                <a:spcPts val="0"/>
              </a:spcAft>
              <a:buFont typeface="Symbol" panose="05050102010706020507" pitchFamily="18" charset="2"/>
              <a:buChar char=""/>
              <a:defRPr/>
            </a:pPr>
            <a:r>
              <a:rPr lang="en-US" sz="3500" b="1" dirty="0">
                <a:latin typeface="Arial" panose="020B0604020202020204" pitchFamily="34" charset="0"/>
                <a:cs typeface="Arial" panose="020B0604020202020204" pitchFamily="34" charset="0"/>
              </a:rPr>
              <a:t> Đ</a:t>
            </a:r>
            <a:r>
              <a:rPr lang="vi-VN" sz="3500" b="1" dirty="0">
                <a:latin typeface="Arial" panose="020B0604020202020204" pitchFamily="34" charset="0"/>
                <a:cs typeface="Arial" panose="020B0604020202020204" pitchFamily="34" charset="0"/>
              </a:rPr>
              <a:t>oạn </a:t>
            </a:r>
            <a:r>
              <a:rPr lang="vi-VN" sz="3500" b="1" dirty="0">
                <a:latin typeface="Arial" panose="020B0604020202020204" pitchFamily="34" charset="0"/>
                <a:cs typeface="Arial" panose="020B0604020202020204" pitchFamily="34" charset="0"/>
              </a:rPr>
              <a:t>văn quy nạp</a:t>
            </a:r>
            <a:r>
              <a:rPr lang="vi-VN" sz="3500" dirty="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sp>
        <p:nvSpPr>
          <p:cNvPr id="16" name="Right Arrow 15"/>
          <p:cNvSpPr/>
          <p:nvPr/>
        </p:nvSpPr>
        <p:spPr>
          <a:xfrm>
            <a:off x="1524000" y="7658100"/>
            <a:ext cx="1752600" cy="1143000"/>
          </a:xfrm>
          <a:prstGeom prst="rightArrow">
            <a:avLst/>
          </a:prstGeom>
          <a:solidFill>
            <a:srgbClr val="D296C9"/>
          </a:solidFill>
          <a:ln>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a:spLocks noChangeArrowheads="1"/>
          </p:cNvSpPr>
          <p:nvPr/>
        </p:nvSpPr>
        <p:spPr bwMode="auto">
          <a:xfrm>
            <a:off x="3619500" y="7348538"/>
            <a:ext cx="14325600" cy="1608137"/>
          </a:xfrm>
          <a:prstGeom prst="rect">
            <a:avLst/>
          </a:prstGeom>
          <a:noFill/>
          <a:ln w="9525">
            <a:noFill/>
            <a:miter lim="800000"/>
            <a:headEnd/>
            <a:tailEnd/>
          </a:ln>
        </p:spPr>
        <p:txBody>
          <a:bodyPr>
            <a:spAutoFit/>
          </a:bodyPr>
          <a:lstStyle/>
          <a:p>
            <a:pPr marL="457200" indent="-457200" algn="just">
              <a:lnSpc>
                <a:spcPct val="150000"/>
              </a:lnSpc>
              <a:buFont typeface="Arial" charset="0"/>
              <a:buChar char="•"/>
            </a:pPr>
            <a:r>
              <a:rPr lang="vi-VN" sz="3500"/>
              <a:t>Các câu đầu nêu những tấm gương về các bậc trung nghĩa. </a:t>
            </a:r>
            <a:endParaRPr lang="en-US" sz="3500"/>
          </a:p>
          <a:p>
            <a:pPr marL="457200" indent="-457200" algn="just">
              <a:lnSpc>
                <a:spcPct val="150000"/>
              </a:lnSpc>
              <a:buFont typeface="Arial" charset="0"/>
              <a:buChar char="•"/>
            </a:pPr>
            <a:r>
              <a:rPr lang="en-US" sz="3500"/>
              <a:t>G</a:t>
            </a:r>
            <a:r>
              <a:rPr lang="vi-VN" sz="3500"/>
              <a:t>ián tiếp khơi dậy ý thức trách nhiệm của đấng nam nhi trong xã hội.</a:t>
            </a:r>
            <a:endParaRPr lang="en-US" sz="35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extLst>
            </a:blip>
            <a:stretch>
              <a:fillRect l="-209" b="-16465"/>
            </a:stretch>
          </a:blipFill>
        </p:spPr>
      </p:sp>
      <p:sp>
        <p:nvSpPr>
          <p:cNvPr id="12" name="Pentagon 11"/>
          <p:cNvSpPr/>
          <p:nvPr/>
        </p:nvSpPr>
        <p:spPr>
          <a:xfrm>
            <a:off x="6350" y="1257300"/>
            <a:ext cx="4648200" cy="1371600"/>
          </a:xfrm>
          <a:prstGeom prst="homePlate">
            <a:avLst/>
          </a:prstGeom>
          <a:solidFill>
            <a:schemeClr val="bg1"/>
          </a:solidFill>
          <a:ln w="38100">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rgbClr val="D296C9"/>
                </a:solidFill>
                <a:latin typeface="Arial" panose="020B0604020202020204" pitchFamily="34" charset="0"/>
                <a:cs typeface="Arial" panose="020B0604020202020204" pitchFamily="34" charset="0"/>
              </a:rPr>
              <a:t>Câu b</a:t>
            </a:r>
            <a:endParaRPr lang="en-US" sz="4000" b="1" dirty="0">
              <a:solidFill>
                <a:srgbClr val="D296C9"/>
              </a:solidFill>
              <a:latin typeface="Arial" panose="020B0604020202020204" pitchFamily="34" charset="0"/>
              <a:cs typeface="Arial" panose="020B0604020202020204" pitchFamily="34" charset="0"/>
            </a:endParaRPr>
          </a:p>
        </p:txBody>
      </p:sp>
      <p:sp>
        <p:nvSpPr>
          <p:cNvPr id="4" name="TextBox 3"/>
          <p:cNvSpPr txBox="1"/>
          <p:nvPr/>
        </p:nvSpPr>
        <p:spPr>
          <a:xfrm>
            <a:off x="1295400" y="3148013"/>
            <a:ext cx="16230600" cy="2516187"/>
          </a:xfrm>
          <a:prstGeom prst="rect">
            <a:avLst/>
          </a:prstGeom>
          <a:noFill/>
        </p:spPr>
        <p:txBody>
          <a:bodyPr>
            <a:spAutoFit/>
          </a:bodyPr>
          <a:lstStyle/>
          <a:p>
            <a:pPr algn="just" fontAlgn="auto">
              <a:lnSpc>
                <a:spcPct val="150000"/>
              </a:lnSpc>
              <a:spcBef>
                <a:spcPts val="0"/>
              </a:spcBef>
              <a:spcAft>
                <a:spcPts val="0"/>
              </a:spcAft>
              <a:defRPr/>
            </a:pPr>
            <a:r>
              <a:rPr lang="en-US" sz="3500" b="1" dirty="0">
                <a:latin typeface="Arial" panose="020B0604020202020204" pitchFamily="34" charset="0"/>
                <a:cs typeface="Arial" panose="020B0604020202020204" pitchFamily="34" charset="0"/>
              </a:rPr>
              <a:t>Câu chủ đề: </a:t>
            </a:r>
            <a:r>
              <a:rPr lang="vi-VN" sz="3500" dirty="0">
                <a:latin typeface="+mn-lt"/>
                <a:cs typeface="Arial" panose="020B0604020202020204" pitchFamily="34" charset="0"/>
              </a:rPr>
              <a:t>“Đồng phục không chỉ đẹp mà còn góp phần tạo nên bản sắc của mỗi trường”</a:t>
            </a:r>
            <a:endParaRPr lang="en-US" sz="3500" dirty="0">
              <a:latin typeface="Arial" panose="020B0604020202020204" pitchFamily="34" charset="0"/>
              <a:cs typeface="Arial" panose="020B0604020202020204" pitchFamily="34" charset="0"/>
            </a:endParaRPr>
          </a:p>
          <a:p>
            <a:pPr marL="457200" indent="-457200" algn="just" fontAlgn="auto">
              <a:lnSpc>
                <a:spcPct val="150000"/>
              </a:lnSpc>
              <a:spcBef>
                <a:spcPts val="0"/>
              </a:spcBef>
              <a:spcAft>
                <a:spcPts val="0"/>
              </a:spcAft>
              <a:buFont typeface="Symbol" panose="05050102010706020507" pitchFamily="18" charset="2"/>
              <a:buChar char=""/>
              <a:defRPr/>
            </a:pPr>
            <a:r>
              <a:rPr lang="en-US" sz="3500" b="1" dirty="0">
                <a:latin typeface="Arial" panose="020B0604020202020204" pitchFamily="34" charset="0"/>
                <a:cs typeface="Arial" panose="020B0604020202020204" pitchFamily="34" charset="0"/>
              </a:rPr>
              <a:t> Đ</a:t>
            </a:r>
            <a:r>
              <a:rPr lang="vi-VN" sz="3500" b="1" dirty="0">
                <a:latin typeface="Arial" panose="020B0604020202020204" pitchFamily="34" charset="0"/>
                <a:cs typeface="Arial" panose="020B0604020202020204" pitchFamily="34" charset="0"/>
              </a:rPr>
              <a:t>oạn </a:t>
            </a:r>
            <a:r>
              <a:rPr lang="vi-VN" sz="3500" b="1" dirty="0">
                <a:latin typeface="Arial" panose="020B0604020202020204" pitchFamily="34" charset="0"/>
                <a:cs typeface="Arial" panose="020B0604020202020204" pitchFamily="34" charset="0"/>
              </a:rPr>
              <a:t>văn </a:t>
            </a:r>
            <a:r>
              <a:rPr lang="en-US" sz="3500" b="1" dirty="0">
                <a:latin typeface="Arial" panose="020B0604020202020204" pitchFamily="34" charset="0"/>
                <a:cs typeface="Arial" panose="020B0604020202020204" pitchFamily="34" charset="0"/>
              </a:rPr>
              <a:t>diễn dịch</a:t>
            </a:r>
            <a:endParaRPr lang="en-US" sz="3500" dirty="0">
              <a:latin typeface="Arial" panose="020B0604020202020204" pitchFamily="34" charset="0"/>
              <a:cs typeface="Arial" panose="020B0604020202020204" pitchFamily="34" charset="0"/>
            </a:endParaRPr>
          </a:p>
        </p:txBody>
      </p:sp>
      <p:sp>
        <p:nvSpPr>
          <p:cNvPr id="5" name="Right Arrow 4"/>
          <p:cNvSpPr/>
          <p:nvPr/>
        </p:nvSpPr>
        <p:spPr>
          <a:xfrm>
            <a:off x="2673350" y="6335713"/>
            <a:ext cx="1752600" cy="1143000"/>
          </a:xfrm>
          <a:prstGeom prst="rightArrow">
            <a:avLst/>
          </a:prstGeom>
          <a:solidFill>
            <a:srgbClr val="D296C9"/>
          </a:solidFill>
          <a:ln>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4425950" y="5816600"/>
            <a:ext cx="10896600" cy="3324225"/>
          </a:xfrm>
          <a:prstGeom prst="rect">
            <a:avLst/>
          </a:prstGeom>
          <a:noFill/>
          <a:ln w="9525">
            <a:noFill/>
            <a:miter lim="800000"/>
            <a:headEnd/>
            <a:tailEnd/>
          </a:ln>
        </p:spPr>
        <p:txBody>
          <a:bodyPr>
            <a:spAutoFit/>
          </a:bodyPr>
          <a:lstStyle/>
          <a:p>
            <a:pPr marL="457200" indent="-457200" algn="just">
              <a:lnSpc>
                <a:spcPct val="150000"/>
              </a:lnSpc>
              <a:buFont typeface="Arial" charset="0"/>
              <a:buChar char="•"/>
            </a:pPr>
            <a:r>
              <a:rPr lang="en-US" sz="3500"/>
              <a:t>K</a:t>
            </a:r>
            <a:r>
              <a:rPr lang="vi-VN" sz="3500"/>
              <a:t>hẳng định đồng phục không chỉ đẹp mà còn tạo nên bản sắc của mỗi trường.</a:t>
            </a:r>
            <a:endParaRPr lang="en-US" sz="3500"/>
          </a:p>
          <a:p>
            <a:pPr marL="457200" indent="-457200" algn="just">
              <a:lnSpc>
                <a:spcPct val="150000"/>
              </a:lnSpc>
              <a:buFont typeface="Arial" charset="0"/>
              <a:buChar char="•"/>
            </a:pPr>
            <a:r>
              <a:rPr lang="vi-VN" sz="3500"/>
              <a:t>Các câu sau nói rõ nét đặc sắc của mỗi trường thông qua bộ đồng phục</a:t>
            </a:r>
            <a:endParaRPr lang="en-US" sz="35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9" name="Rounded Rectangle 8"/>
          <p:cNvSpPr/>
          <p:nvPr/>
        </p:nvSpPr>
        <p:spPr>
          <a:xfrm>
            <a:off x="3619500" y="635000"/>
            <a:ext cx="11049000" cy="112395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latin typeface="Arial" panose="020B0604020202020204" pitchFamily="34" charset="0"/>
                <a:cs typeface="Arial" panose="020B0604020202020204" pitchFamily="34" charset="0"/>
              </a:rPr>
              <a:t>Bài tập 2: SGK tr.64, 65 </a:t>
            </a:r>
            <a:endParaRPr lang="en-US" sz="4000" b="1"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504825" y="1952625"/>
            <a:ext cx="17278350" cy="1708150"/>
          </a:xfrm>
          <a:prstGeom prst="rect">
            <a:avLst/>
          </a:prstGeom>
          <a:noFill/>
          <a:ln w="9525">
            <a:noFill/>
            <a:miter lim="800000"/>
            <a:headEnd/>
            <a:tailEnd/>
          </a:ln>
        </p:spPr>
        <p:txBody>
          <a:bodyPr>
            <a:spAutoFit/>
          </a:bodyPr>
          <a:lstStyle/>
          <a:p>
            <a:pPr algn="just">
              <a:lnSpc>
                <a:spcPct val="150000"/>
              </a:lnSpc>
            </a:pPr>
            <a:r>
              <a:rPr lang="vi-VN" sz="3500" b="1">
                <a:solidFill>
                  <a:srgbClr val="C00000"/>
                </a:solidFill>
              </a:rPr>
              <a:t>Hãy sắp xếp các câu sau đây thành đoạn văn diễn dịch, sau đó sắp xếp lại thành đoạn văn quy nạp và cho biết dựa vào cơ sở nào anh chị sắp xếp như vậy.</a:t>
            </a:r>
            <a:endParaRPr lang="en-US" sz="3500" b="1">
              <a:solidFill>
                <a:srgbClr val="C00000"/>
              </a:solidFill>
            </a:endParaRPr>
          </a:p>
        </p:txBody>
      </p:sp>
      <p:sp>
        <p:nvSpPr>
          <p:cNvPr id="11" name="TextBox 10"/>
          <p:cNvSpPr txBox="1">
            <a:spLocks noChangeArrowheads="1"/>
          </p:cNvSpPr>
          <p:nvPr/>
        </p:nvSpPr>
        <p:spPr bwMode="auto">
          <a:xfrm>
            <a:off x="581025" y="3848100"/>
            <a:ext cx="17202150" cy="5632450"/>
          </a:xfrm>
          <a:prstGeom prst="rect">
            <a:avLst/>
          </a:prstGeom>
          <a:noFill/>
          <a:ln w="9525">
            <a:noFill/>
            <a:miter lim="800000"/>
            <a:headEnd/>
            <a:tailEnd/>
          </a:ln>
        </p:spPr>
        <p:txBody>
          <a:bodyPr>
            <a:spAutoFit/>
          </a:bodyPr>
          <a:lstStyle/>
          <a:p>
            <a:pPr algn="just">
              <a:lnSpc>
                <a:spcPct val="150000"/>
              </a:lnSpc>
            </a:pPr>
            <a:r>
              <a:rPr lang="vi-VN" sz="3000" b="1"/>
              <a:t>(1)</a:t>
            </a:r>
            <a:r>
              <a:rPr lang="en-US" sz="3000" b="1"/>
              <a:t> </a:t>
            </a:r>
            <a:r>
              <a:rPr lang="vi-VN" sz="3000"/>
              <a:t>Một cô Tấm (trong truyện Tấm Cám) bao lần bị hại cuối cùng vẫn được làm hoàng hậu nhưng mụ dì ghẻ và Cám – những kẻ lắm mưu mô tàn ác thì bị trừng phạt đích đáng.</a:t>
            </a:r>
          </a:p>
          <a:p>
            <a:pPr algn="just">
              <a:lnSpc>
                <a:spcPct val="150000"/>
              </a:lnSpc>
            </a:pPr>
            <a:r>
              <a:rPr lang="vi-VN" sz="3000" b="1"/>
              <a:t>(2)</a:t>
            </a:r>
            <a:r>
              <a:rPr lang="en-US" sz="3000" b="1"/>
              <a:t> </a:t>
            </a:r>
            <a:r>
              <a:rPr lang="vi-VN" sz="3000"/>
              <a:t>Một Thạch Sanh (truyện Thạch Sanh) chất phác, thật bụng tin người, dẫu trải qua bao khổ nạn, oan khuất rồi đến lúc cũng cưới được công chúa và lên ngôi còn Lý Thông lừa lọc, xảo trá thì trời đất không dung tha.</a:t>
            </a:r>
          </a:p>
          <a:p>
            <a:pPr algn="just">
              <a:lnSpc>
                <a:spcPct val="150000"/>
              </a:lnSpc>
            </a:pPr>
            <a:r>
              <a:rPr lang="vi-VN" sz="3000" b="1"/>
              <a:t>(3)</a:t>
            </a:r>
            <a:r>
              <a:rPr lang="en-US" sz="3000" b="1"/>
              <a:t> </a:t>
            </a:r>
            <a:r>
              <a:rPr lang="vi-VN" sz="3000"/>
              <a:t>Ở hiền gặp lành, ác giả ác báo là ước mơ công bằng được nhân dân gửi gắm vào truyện cổ tích</a:t>
            </a:r>
            <a:r>
              <a:rPr lang="en-US" sz="3000"/>
              <a:t>.</a:t>
            </a:r>
            <a:endParaRPr lang="vi-VN" sz="3000"/>
          </a:p>
          <a:p>
            <a:pPr algn="just">
              <a:lnSpc>
                <a:spcPct val="150000"/>
              </a:lnSpc>
            </a:pPr>
            <a:r>
              <a:rPr lang="vi-VN" sz="3000" b="1"/>
              <a:t>(4)</a:t>
            </a:r>
            <a:r>
              <a:rPr lang="en-US" sz="3000" b="1"/>
              <a:t> </a:t>
            </a:r>
            <a:r>
              <a:rPr lang="vi-VN" sz="3000"/>
              <a:t>Một người em (truyện “Cây khế”) thật thà hiền lành, bị anh đối xử bất công, ai ngờ cuộc sống về sau lại giàu sang, hạnh phúc, trong khi người anh tham lam thì bỏ mạng giữa biển khơi.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BEBA8EAE-BF5A-486C-A8C5-ECC9F3942E4B}"/>
              </a:extLst>
            </a:blip>
            <a:stretch>
              <a:fillRect l="-209" b="-16465"/>
            </a:stretch>
          </a:blipFill>
        </p:spPr>
      </p:sp>
      <p:sp>
        <p:nvSpPr>
          <p:cNvPr id="3" name="Rounded Rectangle 2"/>
          <p:cNvSpPr/>
          <p:nvPr/>
        </p:nvSpPr>
        <p:spPr>
          <a:xfrm>
            <a:off x="5562600" y="1149350"/>
            <a:ext cx="7772400" cy="1295400"/>
          </a:xfrm>
          <a:prstGeom prst="roundRect">
            <a:avLst/>
          </a:prstGeom>
          <a:solidFill>
            <a:schemeClr val="bg1"/>
          </a:solidFill>
          <a:ln>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C00000"/>
                </a:solidFill>
                <a:latin typeface="Arial" panose="020B0604020202020204" pitchFamily="34" charset="0"/>
                <a:cs typeface="Arial" panose="020B0604020202020204" pitchFamily="34" charset="0"/>
              </a:rPr>
              <a:t>Đáp án</a:t>
            </a:r>
            <a:endParaRPr lang="en-US" sz="4000" b="1" dirty="0">
              <a:solidFill>
                <a:srgbClr val="C00000"/>
              </a:solidFill>
              <a:latin typeface="Arial" panose="020B0604020202020204" pitchFamily="34" charset="0"/>
              <a:cs typeface="Arial" panose="020B0604020202020204" pitchFamily="34" charset="0"/>
            </a:endParaRPr>
          </a:p>
        </p:txBody>
      </p:sp>
      <p:sp>
        <p:nvSpPr>
          <p:cNvPr id="4" name="Rounded Rectangle 3"/>
          <p:cNvSpPr/>
          <p:nvPr/>
        </p:nvSpPr>
        <p:spPr>
          <a:xfrm>
            <a:off x="568325" y="3024188"/>
            <a:ext cx="17151350" cy="6635750"/>
          </a:xfrm>
          <a:prstGeom prst="roundRect">
            <a:avLst/>
          </a:prstGeom>
          <a:solidFill>
            <a:schemeClr val="bg1"/>
          </a:solidFill>
          <a:ln>
            <a:solidFill>
              <a:srgbClr val="D296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ts val="0"/>
              </a:spcBef>
              <a:spcAft>
                <a:spcPts val="0"/>
              </a:spcAft>
              <a:buFont typeface="Arial" panose="020B0604020202020204" pitchFamily="34" charset="0"/>
              <a:buChar char="•"/>
              <a:defRPr/>
            </a:pPr>
            <a:r>
              <a:rPr lang="en-US" sz="3500" b="1" dirty="0">
                <a:solidFill>
                  <a:schemeClr val="tx1"/>
                </a:solidFill>
                <a:latin typeface="Arial" panose="020B0604020202020204" pitchFamily="34" charset="0"/>
                <a:cs typeface="Arial" panose="020B0604020202020204" pitchFamily="34" charset="0"/>
              </a:rPr>
              <a:t>Câu </a:t>
            </a:r>
            <a:r>
              <a:rPr lang="vi-VN" sz="3500" b="1" dirty="0">
                <a:solidFill>
                  <a:schemeClr val="tx1"/>
                </a:solidFill>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a:t>
            </a:r>
            <a:r>
              <a:rPr lang="vi-VN" sz="3500" b="1" dirty="0">
                <a:solidFill>
                  <a:schemeClr val="tx1"/>
                </a:solidFill>
                <a:cs typeface="Arial" panose="020B0604020202020204" pitchFamily="34" charset="0"/>
              </a:rPr>
              <a:t>–</a:t>
            </a:r>
            <a:r>
              <a:rPr lang="en-US" sz="3500" b="1" dirty="0">
                <a:solidFill>
                  <a:schemeClr val="tx1"/>
                </a:solidFill>
                <a:latin typeface="Arial" panose="020B0604020202020204" pitchFamily="34" charset="0"/>
                <a:cs typeface="Arial" panose="020B0604020202020204" pitchFamily="34" charset="0"/>
              </a:rPr>
              <a:t> </a:t>
            </a:r>
            <a:r>
              <a:rPr lang="vi-VN" sz="3500" b="1" dirty="0">
                <a:solidFill>
                  <a:schemeClr val="tx1"/>
                </a:solidFill>
                <a:cs typeface="Arial" panose="020B0604020202020204" pitchFamily="34" charset="0"/>
              </a:rPr>
              <a:t>2</a:t>
            </a:r>
            <a:r>
              <a:rPr lang="en-US" sz="3500" b="1" dirty="0">
                <a:solidFill>
                  <a:schemeClr val="tx1"/>
                </a:solidFill>
                <a:latin typeface="Arial" panose="020B0604020202020204" pitchFamily="34" charset="0"/>
                <a:cs typeface="Arial" panose="020B0604020202020204" pitchFamily="34" charset="0"/>
              </a:rPr>
              <a:t> </a:t>
            </a:r>
            <a:r>
              <a:rPr lang="vi-VN" sz="3500" b="1" dirty="0">
                <a:solidFill>
                  <a:schemeClr val="tx1"/>
                </a:solidFill>
                <a:cs typeface="Arial" panose="020B0604020202020204" pitchFamily="34" charset="0"/>
              </a:rPr>
              <a:t>–</a:t>
            </a:r>
            <a:r>
              <a:rPr lang="en-US" sz="3500" b="1" dirty="0">
                <a:solidFill>
                  <a:schemeClr val="tx1"/>
                </a:solidFill>
                <a:latin typeface="Arial" panose="020B0604020202020204" pitchFamily="34" charset="0"/>
                <a:cs typeface="Arial" panose="020B0604020202020204" pitchFamily="34" charset="0"/>
              </a:rPr>
              <a:t> </a:t>
            </a:r>
            <a:r>
              <a:rPr lang="vi-VN" sz="3500" b="1" dirty="0">
                <a:solidFill>
                  <a:schemeClr val="tx1"/>
                </a:solidFill>
                <a:cs typeface="Arial" panose="020B0604020202020204" pitchFamily="34" charset="0"/>
              </a:rPr>
              <a:t>4 </a:t>
            </a:r>
            <a:r>
              <a:rPr lang="vi-VN" sz="3500" dirty="0">
                <a:solidFill>
                  <a:schemeClr val="tx1"/>
                </a:solidFill>
                <a:cs typeface="Arial" panose="020B0604020202020204" pitchFamily="34" charset="0"/>
              </a:rPr>
              <a:t>nói về </a:t>
            </a:r>
            <a:r>
              <a:rPr lang="vi-VN" sz="3500" b="1" dirty="0">
                <a:solidFill>
                  <a:schemeClr val="tx1"/>
                </a:solidFill>
                <a:cs typeface="Arial" panose="020B0604020202020204" pitchFamily="34" charset="0"/>
              </a:rPr>
              <a:t>đặc điểm và số phận của các nhân vật cụ thể </a:t>
            </a:r>
            <a:r>
              <a:rPr lang="vi-VN" sz="3500" dirty="0">
                <a:solidFill>
                  <a:schemeClr val="tx1"/>
                </a:solidFill>
                <a:cs typeface="Arial" panose="020B0604020202020204" pitchFamily="34" charset="0"/>
              </a:rPr>
              <a:t>ở một số truyện cổ tích. </a:t>
            </a:r>
            <a:endParaRPr lang="en-US" sz="3500" dirty="0">
              <a:solidFill>
                <a:schemeClr val="tx1"/>
              </a:solidFill>
              <a:latin typeface="Arial" panose="020B0604020202020204" pitchFamily="34" charset="0"/>
              <a:cs typeface="Arial" panose="020B0604020202020204" pitchFamily="34" charset="0"/>
            </a:endParaRPr>
          </a:p>
          <a:p>
            <a:pPr marL="457200" indent="-457200" algn="just" fontAlgn="auto">
              <a:lnSpc>
                <a:spcPct val="150000"/>
              </a:lnSpc>
              <a:spcBef>
                <a:spcPts val="0"/>
              </a:spcBef>
              <a:spcAft>
                <a:spcPts val="0"/>
              </a:spcAft>
              <a:buFont typeface="Arial" panose="020B0604020202020204" pitchFamily="34" charset="0"/>
              <a:buChar char="•"/>
              <a:defRPr/>
            </a:pPr>
            <a:r>
              <a:rPr lang="en-US" sz="3500" b="1" dirty="0">
                <a:solidFill>
                  <a:schemeClr val="tx1"/>
                </a:solidFill>
                <a:latin typeface="Arial" panose="020B0604020202020204" pitchFamily="34" charset="0"/>
                <a:cs typeface="Arial" panose="020B0604020202020204" pitchFamily="34" charset="0"/>
              </a:rPr>
              <a:t>C</a:t>
            </a:r>
            <a:r>
              <a:rPr lang="en-US" sz="3500" b="1" dirty="0">
                <a:solidFill>
                  <a:schemeClr val="tx1"/>
                </a:solidFill>
                <a:latin typeface="Arial" panose="020B0604020202020204" pitchFamily="34" charset="0"/>
                <a:cs typeface="Arial" panose="020B0604020202020204" pitchFamily="34" charset="0"/>
              </a:rPr>
              <a:t>â</a:t>
            </a:r>
            <a:r>
              <a:rPr lang="vi-VN" sz="3500" b="1" dirty="0">
                <a:solidFill>
                  <a:schemeClr val="tx1"/>
                </a:solidFill>
                <a:cs typeface="Arial" panose="020B0604020202020204" pitchFamily="34" charset="0"/>
              </a:rPr>
              <a:t>u </a:t>
            </a:r>
            <a:r>
              <a:rPr lang="vi-VN" sz="3500" b="1" dirty="0">
                <a:solidFill>
                  <a:schemeClr val="tx1"/>
                </a:solidFill>
                <a:cs typeface="Arial" panose="020B0604020202020204" pitchFamily="34" charset="0"/>
              </a:rPr>
              <a:t>3 </a:t>
            </a:r>
            <a:r>
              <a:rPr lang="vi-VN" sz="3500" b="1" dirty="0">
                <a:solidFill>
                  <a:schemeClr val="tx1"/>
                </a:solidFill>
                <a:cs typeface="Arial" panose="020B0604020202020204" pitchFamily="34" charset="0"/>
              </a:rPr>
              <a:t>nêu </a:t>
            </a:r>
            <a:r>
              <a:rPr lang="vi-VN" sz="3500" b="1" dirty="0">
                <a:solidFill>
                  <a:schemeClr val="tx1"/>
                </a:solidFill>
                <a:cs typeface="Arial" panose="020B0604020202020204" pitchFamily="34" charset="0"/>
              </a:rPr>
              <a:t>vấn đề có tính chất khái quát </a:t>
            </a:r>
            <a:r>
              <a:rPr lang="vi-VN" sz="3500" dirty="0">
                <a:solidFill>
                  <a:schemeClr val="tx1"/>
                </a:solidFill>
                <a:cs typeface="Arial" panose="020B0604020202020204" pitchFamily="34" charset="0"/>
              </a:rPr>
              <a:t>không chỉ đúng với các truyện được nói đến ở đây mà còn đúng với nhiều truyện cổ tích khác. </a:t>
            </a:r>
            <a:r>
              <a:rPr lang="en-US" sz="3500" dirty="0">
                <a:solidFill>
                  <a:schemeClr val="tx1"/>
                </a:solidFill>
                <a:latin typeface="Arial" panose="020B0604020202020204" pitchFamily="34" charset="0"/>
                <a:cs typeface="Arial" panose="020B0604020202020204" pitchFamily="34" charset="0"/>
              </a:rPr>
              <a:t>Đây là </a:t>
            </a:r>
            <a:r>
              <a:rPr lang="en-US" sz="3500" b="1" dirty="0">
                <a:solidFill>
                  <a:schemeClr val="tx1"/>
                </a:solidFill>
                <a:latin typeface="Arial" panose="020B0604020202020204" pitchFamily="34" charset="0"/>
                <a:cs typeface="Arial" panose="020B0604020202020204" pitchFamily="34" charset="0"/>
              </a:rPr>
              <a:t>câu chủ đề</a:t>
            </a:r>
            <a:r>
              <a:rPr lang="vi-VN" sz="3500" dirty="0">
                <a:solidFill>
                  <a:schemeClr val="tx1"/>
                </a:solidFill>
                <a:cs typeface="Arial" panose="020B0604020202020204" pitchFamily="34" charset="0"/>
              </a:rPr>
              <a:t>.</a:t>
            </a:r>
            <a:endParaRPr lang="vi-VN" sz="3500" dirty="0">
              <a:solidFill>
                <a:schemeClr val="tx1"/>
              </a:solidFill>
              <a:cs typeface="Arial" panose="020B0604020202020204" pitchFamily="34" charset="0"/>
            </a:endParaRPr>
          </a:p>
          <a:p>
            <a:pPr algn="just" fontAlgn="auto">
              <a:lnSpc>
                <a:spcPct val="150000"/>
              </a:lnSpc>
              <a:spcBef>
                <a:spcPts val="0"/>
              </a:spcBef>
              <a:spcAft>
                <a:spcPts val="0"/>
              </a:spcAft>
              <a:defRPr/>
            </a:pPr>
            <a:r>
              <a:rPr lang="vi-VN" sz="3500" dirty="0">
                <a:solidFill>
                  <a:schemeClr val="tx1"/>
                </a:solidFill>
                <a:cs typeface="Arial" panose="020B0604020202020204" pitchFamily="34" charset="0"/>
              </a:rPr>
              <a:t>+ Nếu muốn viết đoạn văn diễn </a:t>
            </a:r>
            <a:r>
              <a:rPr lang="vi-VN" sz="3500" dirty="0">
                <a:solidFill>
                  <a:schemeClr val="tx1"/>
                </a:solidFill>
                <a:cs typeface="Arial" panose="020B0604020202020204" pitchFamily="34" charset="0"/>
              </a:rPr>
              <a:t>dịch</a:t>
            </a:r>
            <a:r>
              <a:rPr lang="en-US" sz="3500" dirty="0">
                <a:solidFill>
                  <a:schemeClr val="tx1"/>
                </a:solidFill>
                <a:latin typeface="Arial" panose="020B0604020202020204" pitchFamily="34" charset="0"/>
                <a:cs typeface="Arial" panose="020B0604020202020204" pitchFamily="34" charset="0"/>
              </a:rPr>
              <a:t>, </a:t>
            </a:r>
            <a:r>
              <a:rPr lang="vi-VN" sz="3500" dirty="0">
                <a:solidFill>
                  <a:schemeClr val="tx1"/>
                </a:solidFill>
                <a:cs typeface="Arial" panose="020B0604020202020204" pitchFamily="34" charset="0"/>
              </a:rPr>
              <a:t>đặt </a:t>
            </a:r>
            <a:r>
              <a:rPr lang="vi-VN" sz="3500" dirty="0">
                <a:solidFill>
                  <a:schemeClr val="tx1"/>
                </a:solidFill>
                <a:cs typeface="Arial" panose="020B0604020202020204" pitchFamily="34" charset="0"/>
              </a:rPr>
              <a:t>câu (3) lên đầu các câu tiếp theo </a:t>
            </a:r>
            <a:r>
              <a:rPr lang="vi-VN" sz="3500" dirty="0">
                <a:solidFill>
                  <a:schemeClr val="tx1"/>
                </a:solidFill>
                <a:cs typeface="Arial" panose="020B0604020202020204" pitchFamily="34" charset="0"/>
              </a:rPr>
              <a:t>có </a:t>
            </a:r>
            <a:r>
              <a:rPr lang="vi-VN" sz="3500" dirty="0">
                <a:solidFill>
                  <a:schemeClr val="tx1"/>
                </a:solidFill>
                <a:cs typeface="Arial" panose="020B0604020202020204" pitchFamily="34" charset="0"/>
              </a:rPr>
              <a:t>tính chất giống nhau, không nhất thiết phải theo trật tự cố định.</a:t>
            </a:r>
          </a:p>
          <a:p>
            <a:pPr algn="just" fontAlgn="auto">
              <a:lnSpc>
                <a:spcPct val="150000"/>
              </a:lnSpc>
              <a:spcBef>
                <a:spcPts val="0"/>
              </a:spcBef>
              <a:spcAft>
                <a:spcPts val="0"/>
              </a:spcAft>
              <a:defRPr/>
            </a:pPr>
            <a:r>
              <a:rPr lang="vi-VN" sz="3500" dirty="0">
                <a:solidFill>
                  <a:schemeClr val="tx1"/>
                </a:solidFill>
                <a:cs typeface="Arial" panose="020B0604020202020204" pitchFamily="34" charset="0"/>
              </a:rPr>
              <a:t>+ Ngược lại đặt câu (3) ở cuối ta sẽ được đoạn quy nạp.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9" name="Rounded Rectangle 8"/>
          <p:cNvSpPr/>
          <p:nvPr/>
        </p:nvSpPr>
        <p:spPr>
          <a:xfrm>
            <a:off x="3619500" y="1057275"/>
            <a:ext cx="11049000" cy="112395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latin typeface="Arial" panose="020B0604020202020204" pitchFamily="34" charset="0"/>
                <a:cs typeface="Arial" panose="020B0604020202020204" pitchFamily="34" charset="0"/>
              </a:rPr>
              <a:t>Bài tập 3: SGK tr.65 </a:t>
            </a:r>
            <a:endParaRPr lang="en-US" sz="4000" b="1"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990600" y="6532563"/>
            <a:ext cx="16840200" cy="1708150"/>
          </a:xfrm>
          <a:prstGeom prst="rect">
            <a:avLst/>
          </a:prstGeom>
          <a:noFill/>
          <a:ln w="9525">
            <a:noFill/>
            <a:miter lim="800000"/>
            <a:headEnd/>
            <a:tailEnd/>
          </a:ln>
        </p:spPr>
        <p:txBody>
          <a:bodyPr>
            <a:spAutoFit/>
          </a:bodyPr>
          <a:lstStyle/>
          <a:p>
            <a:pPr algn="just">
              <a:lnSpc>
                <a:spcPct val="150000"/>
              </a:lnSpc>
            </a:pPr>
            <a:r>
              <a:rPr lang="vi-VN" sz="3500" b="1">
                <a:solidFill>
                  <a:srgbClr val="C00000"/>
                </a:solidFill>
              </a:rPr>
              <a:t>Hãy xem đây là câu chủ đề từ đó viết hai đoạn văn một đoạn văn đặt câu chủ đề ở đầu đoạn (diễn dịch)</a:t>
            </a:r>
            <a:r>
              <a:rPr lang="en-US" sz="3500" b="1">
                <a:solidFill>
                  <a:srgbClr val="C00000"/>
                </a:solidFill>
              </a:rPr>
              <a:t> và </a:t>
            </a:r>
            <a:r>
              <a:rPr lang="vi-VN" sz="3500" b="1">
                <a:solidFill>
                  <a:srgbClr val="C00000"/>
                </a:solidFill>
              </a:rPr>
              <a:t>một đoạn đặt câu chủ đề ở cuối đoạn (quy nạp).</a:t>
            </a:r>
          </a:p>
        </p:txBody>
      </p:sp>
      <p:sp>
        <p:nvSpPr>
          <p:cNvPr id="11" name="TextBox 10"/>
          <p:cNvSpPr txBox="1">
            <a:spLocks noChangeArrowheads="1"/>
          </p:cNvSpPr>
          <p:nvPr/>
        </p:nvSpPr>
        <p:spPr bwMode="auto">
          <a:xfrm>
            <a:off x="1752600" y="2778125"/>
            <a:ext cx="15316200" cy="1708150"/>
          </a:xfrm>
          <a:prstGeom prst="rect">
            <a:avLst/>
          </a:prstGeom>
          <a:noFill/>
          <a:ln w="9525">
            <a:noFill/>
            <a:miter lim="800000"/>
            <a:headEnd/>
            <a:tailEnd/>
          </a:ln>
        </p:spPr>
        <p:txBody>
          <a:bodyPr>
            <a:spAutoFit/>
          </a:bodyPr>
          <a:lstStyle/>
          <a:p>
            <a:pPr algn="ctr">
              <a:lnSpc>
                <a:spcPct val="150000"/>
              </a:lnSpc>
            </a:pPr>
            <a:r>
              <a:rPr lang="vi-VN" sz="3500" i="1"/>
              <a:t>Lòng yêu nước ban đầu là lòng yêu những vật tầm thường nhất </a:t>
            </a:r>
          </a:p>
          <a:p>
            <a:pPr algn="r">
              <a:lnSpc>
                <a:spcPct val="150000"/>
              </a:lnSpc>
            </a:pPr>
            <a:r>
              <a:rPr lang="vi-VN" sz="3500"/>
              <a:t>(L</a:t>
            </a:r>
            <a:r>
              <a:rPr lang="en-US" sz="3500">
                <a:latin typeface="Calibri" pitchFamily="34" charset="0"/>
              </a:rPr>
              <a:t>l</a:t>
            </a:r>
            <a:r>
              <a:rPr lang="vi-VN" sz="3500"/>
              <a:t>ya Ehreburg (I-li-a Ê-ren-bua)</a:t>
            </a:r>
            <a:r>
              <a:rPr lang="en-US" sz="3500">
                <a:latin typeface="Calibri" pitchFamily="34" charset="0"/>
              </a:rPr>
              <a:t>)</a:t>
            </a:r>
            <a:endParaRPr lang="vi-VN" sz="3500"/>
          </a:p>
        </p:txBody>
      </p:sp>
      <p:pic>
        <p:nvPicPr>
          <p:cNvPr id="3" name="Picture 2"/>
          <p:cNvPicPr>
            <a:picLocks noChangeAspect="1"/>
          </p:cNvPicPr>
          <p:nvPr/>
        </p:nvPicPr>
        <p:blipFill>
          <a:blip r:embed="rId3"/>
          <a:srcRect/>
          <a:stretch>
            <a:fillRect/>
          </a:stretch>
        </p:blipFill>
        <p:spPr bwMode="auto">
          <a:xfrm>
            <a:off x="8305800" y="4486275"/>
            <a:ext cx="2038350" cy="20304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90"/>
                                          </p:val>
                                        </p:tav>
                                        <p:tav tm="100000">
                                          <p:val>
                                            <p:fltVal val="0"/>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3" name="Rounded Rectangle 2"/>
          <p:cNvSpPr/>
          <p:nvPr/>
        </p:nvSpPr>
        <p:spPr>
          <a:xfrm>
            <a:off x="4038600" y="1409700"/>
            <a:ext cx="10210800" cy="167640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000" b="1" dirty="0">
                <a:solidFill>
                  <a:srgbClr val="596592"/>
                </a:solidFill>
                <a:latin typeface="Arial" panose="020B0604020202020204" pitchFamily="34" charset="0"/>
                <a:cs typeface="Arial" panose="020B0604020202020204" pitchFamily="34" charset="0"/>
              </a:rPr>
              <a:t>HƯỚNG DẪN VỀ NHÀ</a:t>
            </a:r>
            <a:endParaRPr lang="en-US" sz="7000" b="1" dirty="0">
              <a:solidFill>
                <a:srgbClr val="596592"/>
              </a:solidFill>
              <a:latin typeface="Arial" panose="020B0604020202020204" pitchFamily="34" charset="0"/>
              <a:cs typeface="Arial" panose="020B0604020202020204" pitchFamily="34" charset="0"/>
            </a:endParaRPr>
          </a:p>
        </p:txBody>
      </p:sp>
      <p:sp>
        <p:nvSpPr>
          <p:cNvPr id="4" name="Rounded Rectangle 3"/>
          <p:cNvSpPr/>
          <p:nvPr/>
        </p:nvSpPr>
        <p:spPr>
          <a:xfrm>
            <a:off x="2057400" y="3733800"/>
            <a:ext cx="7086600" cy="5292725"/>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chemeClr val="tx1"/>
                </a:solidFill>
                <a:latin typeface="Arial" panose="020B0604020202020204" pitchFamily="34" charset="0"/>
                <a:cs typeface="Arial" panose="020B0604020202020204" pitchFamily="34" charset="0"/>
              </a:rPr>
              <a:t>Ôn tập</a:t>
            </a:r>
          </a:p>
          <a:p>
            <a:pPr algn="ctr" fontAlgn="auto">
              <a:lnSpc>
                <a:spcPct val="150000"/>
              </a:lnSpc>
              <a:spcBef>
                <a:spcPts val="0"/>
              </a:spcBef>
              <a:spcAft>
                <a:spcPts val="0"/>
              </a:spcAft>
              <a:defRPr/>
            </a:pPr>
            <a:r>
              <a:rPr lang="en-US" sz="4000" dirty="0">
                <a:solidFill>
                  <a:schemeClr val="tx1"/>
                </a:solidFill>
                <a:latin typeface="Arial" panose="020B0604020202020204" pitchFamily="34" charset="0"/>
                <a:cs typeface="Arial" panose="020B0604020202020204" pitchFamily="34" charset="0"/>
              </a:rPr>
              <a:t> Thực hành tiếng Việt - Đoạn </a:t>
            </a:r>
            <a:r>
              <a:rPr lang="en-US" sz="4000" dirty="0">
                <a:solidFill>
                  <a:schemeClr val="tx1"/>
                </a:solidFill>
                <a:latin typeface="Arial" panose="020B0604020202020204" pitchFamily="34" charset="0"/>
                <a:cs typeface="Arial" panose="020B0604020202020204" pitchFamily="34" charset="0"/>
              </a:rPr>
              <a:t>văn diễn dịch và đoạn văn quy nạp</a:t>
            </a:r>
          </a:p>
        </p:txBody>
      </p:sp>
      <p:sp>
        <p:nvSpPr>
          <p:cNvPr id="5" name="Rounded Rectangle 4"/>
          <p:cNvSpPr/>
          <p:nvPr/>
        </p:nvSpPr>
        <p:spPr>
          <a:xfrm>
            <a:off x="9448800" y="3754438"/>
            <a:ext cx="7086600" cy="5291137"/>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vi-VN" sz="4000" b="1" dirty="0">
                <a:solidFill>
                  <a:schemeClr val="tx1"/>
                </a:solidFill>
                <a:cs typeface="Arial" panose="020B0604020202020204" pitchFamily="34" charset="0"/>
              </a:rPr>
              <a:t>Soạn </a:t>
            </a:r>
            <a:r>
              <a:rPr lang="vi-VN" sz="4000" b="1" dirty="0">
                <a:solidFill>
                  <a:schemeClr val="tx1"/>
                </a:solidFill>
                <a:cs typeface="Arial" panose="020B0604020202020204" pitchFamily="34" charset="0"/>
              </a:rPr>
              <a:t>bài </a:t>
            </a:r>
            <a:endParaRPr lang="en-US" sz="4000" b="1" dirty="0">
              <a:solidFill>
                <a:schemeClr val="tx1"/>
              </a:solidFill>
              <a:latin typeface="Arial" panose="020B0604020202020204" pitchFamily="34" charset="0"/>
              <a:cs typeface="Arial" panose="020B0604020202020204" pitchFamily="34" charset="0"/>
            </a:endParaRPr>
          </a:p>
          <a:p>
            <a:pPr algn="ctr" fontAlgn="auto">
              <a:lnSpc>
                <a:spcPct val="150000"/>
              </a:lnSpc>
              <a:spcBef>
                <a:spcPts val="0"/>
              </a:spcBef>
              <a:spcAft>
                <a:spcPts val="0"/>
              </a:spcAft>
              <a:defRPr/>
            </a:pPr>
            <a:r>
              <a:rPr lang="vi-VN" sz="4000" dirty="0">
                <a:solidFill>
                  <a:schemeClr val="tx1"/>
                </a:solidFill>
                <a:cs typeface="Arial" panose="020B0604020202020204" pitchFamily="34" charset="0"/>
              </a:rPr>
              <a:t>Tinh </a:t>
            </a:r>
            <a:r>
              <a:rPr lang="vi-VN" sz="4000" dirty="0">
                <a:solidFill>
                  <a:schemeClr val="tx1"/>
                </a:solidFill>
                <a:cs typeface="Arial" panose="020B0604020202020204" pitchFamily="34" charset="0"/>
              </a:rPr>
              <a:t>thần yêu nước của nhân dân </a:t>
            </a:r>
            <a:r>
              <a:rPr lang="vi-VN" sz="4000" dirty="0">
                <a:solidFill>
                  <a:schemeClr val="tx1"/>
                </a:solidFill>
                <a:cs typeface="Arial" panose="020B0604020202020204" pitchFamily="34" charset="0"/>
              </a:rPr>
              <a:t>ta</a:t>
            </a:r>
            <a:r>
              <a:rPr lang="en-US" sz="4000" dirty="0">
                <a:solidFill>
                  <a:schemeClr val="tx1"/>
                </a:solidFill>
                <a:latin typeface="Arial" panose="020B0604020202020204" pitchFamily="34" charset="0"/>
                <a:cs typeface="Arial" panose="020B0604020202020204" pitchFamily="34" charset="0"/>
              </a:rPr>
              <a:t> – Hồ Chí Minh</a:t>
            </a:r>
            <a:endParaRPr lang="en-US" sz="4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1000"/>
            </a:blip>
            <a:stretch>
              <a:fillRect l="-209" b="-16465"/>
            </a:stretch>
          </a:blipFill>
        </p:spPr>
      </p:sp>
      <p:sp>
        <p:nvSpPr>
          <p:cNvPr id="3" name="Rounded Rectangle 2"/>
          <p:cNvSpPr/>
          <p:nvPr/>
        </p:nvSpPr>
        <p:spPr>
          <a:xfrm>
            <a:off x="1684338" y="812800"/>
            <a:ext cx="15143162" cy="1414463"/>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500" b="1" dirty="0">
                <a:solidFill>
                  <a:srgbClr val="596592"/>
                </a:solidFill>
                <a:latin typeface="Arial" panose="020B0604020202020204" pitchFamily="34" charset="0"/>
                <a:cs typeface="Arial" panose="020B0604020202020204" pitchFamily="34" charset="0"/>
              </a:rPr>
              <a:t>Cách trình bày văn nghị luận</a:t>
            </a:r>
            <a:endParaRPr lang="en-US" sz="3500" b="1" dirty="0">
              <a:solidFill>
                <a:srgbClr val="596592"/>
              </a:solidFill>
              <a:latin typeface="Arial" panose="020B0604020202020204" pitchFamily="34" charset="0"/>
              <a:cs typeface="Arial" panose="020B0604020202020204" pitchFamily="34" charset="0"/>
            </a:endParaRPr>
          </a:p>
        </p:txBody>
      </p:sp>
      <p:sp>
        <p:nvSpPr>
          <p:cNvPr id="4" name="Down Arrow 3"/>
          <p:cNvSpPr/>
          <p:nvPr/>
        </p:nvSpPr>
        <p:spPr>
          <a:xfrm>
            <a:off x="1684338" y="2717800"/>
            <a:ext cx="977900"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5" name="Down Arrow 4"/>
          <p:cNvSpPr/>
          <p:nvPr/>
        </p:nvSpPr>
        <p:spPr>
          <a:xfrm>
            <a:off x="4518025" y="2717800"/>
            <a:ext cx="977900"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6" name="Down Arrow 5"/>
          <p:cNvSpPr/>
          <p:nvPr/>
        </p:nvSpPr>
        <p:spPr>
          <a:xfrm>
            <a:off x="7350125" y="2717800"/>
            <a:ext cx="979488"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7" name="Down Arrow 6"/>
          <p:cNvSpPr/>
          <p:nvPr/>
        </p:nvSpPr>
        <p:spPr>
          <a:xfrm>
            <a:off x="10183813" y="2717800"/>
            <a:ext cx="977900"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8" name="Down Arrow 7"/>
          <p:cNvSpPr/>
          <p:nvPr/>
        </p:nvSpPr>
        <p:spPr>
          <a:xfrm>
            <a:off x="13015913" y="2717800"/>
            <a:ext cx="979487"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9" name="Down Arrow 8"/>
          <p:cNvSpPr/>
          <p:nvPr/>
        </p:nvSpPr>
        <p:spPr>
          <a:xfrm>
            <a:off x="15849600" y="2717800"/>
            <a:ext cx="977900" cy="81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a:latin typeface="Arial" panose="020B0604020202020204" pitchFamily="34" charset="0"/>
              <a:cs typeface="Arial" panose="020B0604020202020204" pitchFamily="34" charset="0"/>
            </a:endParaRPr>
          </a:p>
        </p:txBody>
      </p:sp>
      <p:sp>
        <p:nvSpPr>
          <p:cNvPr id="10" name="Rounded Rectangle 9"/>
          <p:cNvSpPr/>
          <p:nvPr/>
        </p:nvSpPr>
        <p:spPr>
          <a:xfrm>
            <a:off x="719138" y="3890963"/>
            <a:ext cx="2733675"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Diễn dịch</a:t>
            </a:r>
            <a:endParaRPr lang="vi-VN" sz="3200" b="1" dirty="0">
              <a:solidFill>
                <a:sysClr val="windowText" lastClr="000000"/>
              </a:solidFill>
              <a:cs typeface="Arial" panose="020B0604020202020204" pitchFamily="34" charset="0"/>
            </a:endParaRPr>
          </a:p>
        </p:txBody>
      </p:sp>
      <p:sp>
        <p:nvSpPr>
          <p:cNvPr id="11" name="Rounded Rectangle 10"/>
          <p:cNvSpPr/>
          <p:nvPr/>
        </p:nvSpPr>
        <p:spPr>
          <a:xfrm>
            <a:off x="6335713" y="3890963"/>
            <a:ext cx="2732087"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Tổng – phân – hợp </a:t>
            </a:r>
            <a:endParaRPr lang="vi-VN" sz="3200" b="1" dirty="0">
              <a:solidFill>
                <a:sysClr val="windowText" lastClr="000000"/>
              </a:solidFill>
              <a:cs typeface="Arial" panose="020B0604020202020204" pitchFamily="34" charset="0"/>
            </a:endParaRPr>
          </a:p>
        </p:txBody>
      </p:sp>
      <p:sp>
        <p:nvSpPr>
          <p:cNvPr id="12" name="Rounded Rectangle 11"/>
          <p:cNvSpPr/>
          <p:nvPr/>
        </p:nvSpPr>
        <p:spPr>
          <a:xfrm>
            <a:off x="11950700" y="3890963"/>
            <a:ext cx="2732088"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Móc xích </a:t>
            </a:r>
            <a:endParaRPr lang="vi-VN" sz="3200" b="1" dirty="0">
              <a:solidFill>
                <a:sysClr val="windowText" lastClr="000000"/>
              </a:solidFill>
              <a:cs typeface="Arial" panose="020B0604020202020204" pitchFamily="34" charset="0"/>
            </a:endParaRPr>
          </a:p>
        </p:txBody>
      </p:sp>
      <p:sp>
        <p:nvSpPr>
          <p:cNvPr id="13" name="Rounded Rectangle 12"/>
          <p:cNvSpPr/>
          <p:nvPr/>
        </p:nvSpPr>
        <p:spPr>
          <a:xfrm>
            <a:off x="9148763" y="3890963"/>
            <a:ext cx="2733675"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Song hành</a:t>
            </a:r>
            <a:endParaRPr lang="vi-VN" sz="3200" b="1" dirty="0">
              <a:solidFill>
                <a:sysClr val="windowText" lastClr="000000"/>
              </a:solidFill>
              <a:cs typeface="Arial" panose="020B0604020202020204" pitchFamily="34" charset="0"/>
            </a:endParaRPr>
          </a:p>
        </p:txBody>
      </p:sp>
      <p:sp>
        <p:nvSpPr>
          <p:cNvPr id="14" name="Rounded Rectangle 13"/>
          <p:cNvSpPr/>
          <p:nvPr/>
        </p:nvSpPr>
        <p:spPr>
          <a:xfrm>
            <a:off x="14752638" y="3890963"/>
            <a:ext cx="2732087"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So sánh</a:t>
            </a:r>
            <a:endParaRPr lang="vi-VN" sz="3200" b="1" dirty="0">
              <a:solidFill>
                <a:sysClr val="windowText" lastClr="000000"/>
              </a:solidFill>
              <a:cs typeface="Arial" panose="020B0604020202020204" pitchFamily="34" charset="0"/>
            </a:endParaRPr>
          </a:p>
        </p:txBody>
      </p:sp>
      <p:sp>
        <p:nvSpPr>
          <p:cNvPr id="15" name="Rounded Rectangle 14"/>
          <p:cNvSpPr/>
          <p:nvPr/>
        </p:nvSpPr>
        <p:spPr>
          <a:xfrm>
            <a:off x="3521075" y="3890963"/>
            <a:ext cx="2732088" cy="1874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b="1" dirty="0">
                <a:solidFill>
                  <a:sysClr val="windowText" lastClr="000000"/>
                </a:solidFill>
                <a:latin typeface="Arial" panose="020B0604020202020204" pitchFamily="34" charset="0"/>
                <a:cs typeface="Arial" panose="020B0604020202020204" pitchFamily="34" charset="0"/>
              </a:rPr>
              <a:t>Quy nạp</a:t>
            </a:r>
            <a:endParaRPr lang="vi-VN" sz="3200" b="1" dirty="0">
              <a:solidFill>
                <a:sysClr val="windowText" lastClr="000000"/>
              </a:solidFill>
              <a:cs typeface="Arial" panose="020B0604020202020204" pitchFamily="34" charset="0"/>
            </a:endParaRPr>
          </a:p>
        </p:txBody>
      </p:sp>
      <p:sp>
        <p:nvSpPr>
          <p:cNvPr id="16" name="Rounded Rectangle 15"/>
          <p:cNvSpPr/>
          <p:nvPr/>
        </p:nvSpPr>
        <p:spPr>
          <a:xfrm>
            <a:off x="696913" y="6081713"/>
            <a:ext cx="2732087"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Câu chủ đề đứng ở đầu đoạn văn</a:t>
            </a:r>
            <a:endParaRPr lang="vi-VN" sz="3200" dirty="0">
              <a:solidFill>
                <a:sysClr val="windowText" lastClr="000000"/>
              </a:solidFill>
              <a:cs typeface="Arial" panose="020B0604020202020204" pitchFamily="34" charset="0"/>
            </a:endParaRPr>
          </a:p>
        </p:txBody>
      </p:sp>
      <p:sp>
        <p:nvSpPr>
          <p:cNvPr id="17" name="Rounded Rectangle 16"/>
          <p:cNvSpPr/>
          <p:nvPr/>
        </p:nvSpPr>
        <p:spPr>
          <a:xfrm>
            <a:off x="3521075" y="6081713"/>
            <a:ext cx="2732088"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Câu chủ đề đứng ở cuối đoạn văn</a:t>
            </a:r>
            <a:endParaRPr lang="vi-VN" sz="3200" dirty="0">
              <a:solidFill>
                <a:sysClr val="windowText" lastClr="000000"/>
              </a:solidFill>
              <a:cs typeface="Arial" panose="020B0604020202020204" pitchFamily="34" charset="0"/>
            </a:endParaRPr>
          </a:p>
        </p:txBody>
      </p:sp>
      <p:sp>
        <p:nvSpPr>
          <p:cNvPr id="18" name="Rounded Rectangle 17"/>
          <p:cNvSpPr/>
          <p:nvPr/>
        </p:nvSpPr>
        <p:spPr>
          <a:xfrm>
            <a:off x="14835188" y="6102350"/>
            <a:ext cx="2732087"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Có sự so sánh để làm nổi bật luận điểm trong đoạn văn</a:t>
            </a:r>
            <a:endParaRPr lang="vi-VN" sz="3200" dirty="0">
              <a:solidFill>
                <a:sysClr val="windowText" lastClr="000000"/>
              </a:solidFill>
              <a:cs typeface="Arial" panose="020B0604020202020204" pitchFamily="34" charset="0"/>
            </a:endParaRPr>
          </a:p>
        </p:txBody>
      </p:sp>
      <p:sp>
        <p:nvSpPr>
          <p:cNvPr id="19" name="Rounded Rectangle 18"/>
          <p:cNvSpPr/>
          <p:nvPr/>
        </p:nvSpPr>
        <p:spPr>
          <a:xfrm>
            <a:off x="12018963" y="6081713"/>
            <a:ext cx="2733675"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Câu văn trước làm tiền đề cho câu văn sau</a:t>
            </a:r>
            <a:endParaRPr lang="vi-VN" sz="3200" dirty="0">
              <a:solidFill>
                <a:sysClr val="windowText" lastClr="000000"/>
              </a:solidFill>
              <a:cs typeface="Arial" panose="020B0604020202020204" pitchFamily="34" charset="0"/>
            </a:endParaRPr>
          </a:p>
        </p:txBody>
      </p:sp>
      <p:sp>
        <p:nvSpPr>
          <p:cNvPr id="20" name="Rounded Rectangle 19"/>
          <p:cNvSpPr/>
          <p:nvPr/>
        </p:nvSpPr>
        <p:spPr>
          <a:xfrm>
            <a:off x="9204325" y="6099175"/>
            <a:ext cx="2732088"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Các nội dung được trình bày độc lập</a:t>
            </a:r>
            <a:endParaRPr lang="vi-VN" sz="3200" dirty="0">
              <a:solidFill>
                <a:sysClr val="windowText" lastClr="000000"/>
              </a:solidFill>
              <a:cs typeface="Arial" panose="020B0604020202020204" pitchFamily="34" charset="0"/>
            </a:endParaRPr>
          </a:p>
        </p:txBody>
      </p:sp>
      <p:sp>
        <p:nvSpPr>
          <p:cNvPr id="21" name="Rounded Rectangle 20"/>
          <p:cNvSpPr/>
          <p:nvPr/>
        </p:nvSpPr>
        <p:spPr>
          <a:xfrm>
            <a:off x="6362700" y="6081713"/>
            <a:ext cx="2732088" cy="3714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200" dirty="0">
                <a:solidFill>
                  <a:sysClr val="windowText" lastClr="000000"/>
                </a:solidFill>
                <a:latin typeface="Arial" panose="020B0604020202020204" pitchFamily="34" charset="0"/>
                <a:cs typeface="Arial" panose="020B0604020202020204" pitchFamily="34" charset="0"/>
              </a:rPr>
              <a:t>Câu </a:t>
            </a:r>
            <a:r>
              <a:rPr lang="en-US" sz="3200" dirty="0">
                <a:solidFill>
                  <a:sysClr val="windowText" lastClr="000000"/>
                </a:solidFill>
                <a:latin typeface="Arial" panose="020B0604020202020204" pitchFamily="34" charset="0"/>
                <a:cs typeface="Arial" panose="020B0604020202020204" pitchFamily="34" charset="0"/>
              </a:rPr>
              <a:t>chủ đề ở đầu và cuối đoạn văn</a:t>
            </a:r>
            <a:endParaRPr lang="vi-VN" sz="3200" dirty="0">
              <a:solidFill>
                <a:sysClr val="windowText" lastClr="000000"/>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1"/>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anim calcmode="lin" valueType="num">
                                      <p:cBhvr>
                                        <p:cTn id="88" dur="500" fill="hold"/>
                                        <p:tgtEl>
                                          <p:spTgt spid="9"/>
                                        </p:tgtEl>
                                        <p:attrNameLst>
                                          <p:attrName>ppt_x</p:attrName>
                                        </p:attrNameLst>
                                      </p:cBhvr>
                                      <p:tavLst>
                                        <p:tav tm="0">
                                          <p:val>
                                            <p:strVal val="#ppt_x"/>
                                          </p:val>
                                        </p:tav>
                                        <p:tav tm="100000">
                                          <p:val>
                                            <p:strVal val="#ppt_x"/>
                                          </p:val>
                                        </p:tav>
                                      </p:tavLst>
                                    </p:anim>
                                    <p:anim calcmode="lin" valueType="num">
                                      <p:cBhvr>
                                        <p:cTn id="89" dur="500" fill="hold"/>
                                        <p:tgtEl>
                                          <p:spTgt spid="9"/>
                                        </p:tgtEl>
                                        <p:attrNameLst>
                                          <p:attrName>ppt_y</p:attrName>
                                        </p:attrNameLst>
                                      </p:cBhvr>
                                      <p:tavLst>
                                        <p:tav tm="0">
                                          <p:val>
                                            <p:strVal val="#ppt_y+.1"/>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33796" name="Freeform 10"/>
          <p:cNvSpPr>
            <a:spLocks/>
          </p:cNvSpPr>
          <p:nvPr/>
        </p:nvSpPr>
        <p:spPr bwMode="auto">
          <a:xfrm>
            <a:off x="149225" y="8097838"/>
            <a:ext cx="1946275" cy="2087562"/>
          </a:xfrm>
          <a:custGeom>
            <a:avLst/>
            <a:gdLst/>
            <a:ahLst/>
            <a:cxnLst>
              <a:cxn ang="0">
                <a:pos x="0" y="0"/>
              </a:cxn>
              <a:cxn ang="0">
                <a:pos x="1947127" y="0"/>
              </a:cxn>
              <a:cxn ang="0">
                <a:pos x="1947127" y="2087564"/>
              </a:cxn>
              <a:cxn ang="0">
                <a:pos x="0" y="2087564"/>
              </a:cxn>
              <a:cxn ang="0">
                <a:pos x="0" y="0"/>
              </a:cxn>
            </a:cxnLst>
            <a:rect l="0" t="0" r="r" b="b"/>
            <a:pathLst>
              <a:path w="1947128" h="2087564">
                <a:moveTo>
                  <a:pt x="0" y="0"/>
                </a:moveTo>
                <a:lnTo>
                  <a:pt x="1947127" y="0"/>
                </a:lnTo>
                <a:lnTo>
                  <a:pt x="1947127" y="2087564"/>
                </a:lnTo>
                <a:lnTo>
                  <a:pt x="0" y="2087564"/>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11" name="TextBox 10"/>
          <p:cNvSpPr txBox="1">
            <a:spLocks noChangeArrowheads="1"/>
          </p:cNvSpPr>
          <p:nvPr/>
        </p:nvSpPr>
        <p:spPr bwMode="auto">
          <a:xfrm>
            <a:off x="2228850" y="2327275"/>
            <a:ext cx="13830300" cy="5632450"/>
          </a:xfrm>
          <a:prstGeom prst="rect">
            <a:avLst/>
          </a:prstGeom>
          <a:noFill/>
          <a:ln w="9525">
            <a:noFill/>
            <a:miter lim="800000"/>
            <a:headEnd/>
            <a:tailEnd/>
          </a:ln>
        </p:spPr>
        <p:txBody>
          <a:bodyPr>
            <a:spAutoFit/>
          </a:bodyPr>
          <a:lstStyle/>
          <a:p>
            <a:pPr algn="ctr">
              <a:lnSpc>
                <a:spcPct val="150000"/>
              </a:lnSpc>
            </a:pPr>
            <a:r>
              <a:rPr lang="vi-VN" sz="8000" b="1">
                <a:solidFill>
                  <a:srgbClr val="596592"/>
                </a:solidFill>
              </a:rPr>
              <a:t>TRÂN TRỌNG CẢM ƠN SỰ QUAN TÂM THEO DÕI CỦA</a:t>
            </a:r>
            <a:r>
              <a:rPr lang="en-US" sz="8000" b="1">
                <a:solidFill>
                  <a:srgbClr val="596592"/>
                </a:solidFill>
              </a:rPr>
              <a:t> QUÝ THẦY CÔ VÀ</a:t>
            </a:r>
            <a:r>
              <a:rPr lang="vi-VN" sz="8000" b="1">
                <a:solidFill>
                  <a:srgbClr val="596592"/>
                </a:solidFill>
              </a:rPr>
              <a:t> CÁC EM</a:t>
            </a:r>
            <a:r>
              <a:rPr lang="en-US" sz="8000" b="1">
                <a:solidFill>
                  <a:srgbClr val="596592"/>
                </a:solidFill>
              </a:rPr>
              <a:t>!</a:t>
            </a:r>
          </a:p>
        </p:txBody>
      </p:sp>
      <p:sp>
        <p:nvSpPr>
          <p:cNvPr id="33798" name="Freeform 11"/>
          <p:cNvSpPr>
            <a:spLocks/>
          </p:cNvSpPr>
          <p:nvPr/>
        </p:nvSpPr>
        <p:spPr bwMode="auto">
          <a:xfrm rot="-1340855">
            <a:off x="15798800" y="74613"/>
            <a:ext cx="2349500" cy="2790825"/>
          </a:xfrm>
          <a:custGeom>
            <a:avLst/>
            <a:gdLst/>
            <a:ahLst/>
            <a:cxnLst>
              <a:cxn ang="0">
                <a:pos x="0" y="0"/>
              </a:cxn>
              <a:cxn ang="0">
                <a:pos x="2953873" y="0"/>
              </a:cxn>
              <a:cxn ang="0">
                <a:pos x="2953873" y="3142418"/>
              </a:cxn>
              <a:cxn ang="0">
                <a:pos x="0" y="3142418"/>
              </a:cxn>
              <a:cxn ang="0">
                <a:pos x="0" y="0"/>
              </a:cxn>
            </a:cxnLst>
            <a:rect l="0" t="0" r="r" b="b"/>
            <a:pathLst>
              <a:path w="2953873" h="3142418">
                <a:moveTo>
                  <a:pt x="0" y="0"/>
                </a:moveTo>
                <a:lnTo>
                  <a:pt x="2953873" y="0"/>
                </a:lnTo>
                <a:lnTo>
                  <a:pt x="2953873" y="3142418"/>
                </a:lnTo>
                <a:lnTo>
                  <a:pt x="0" y="3142418"/>
                </a:lnTo>
                <a:lnTo>
                  <a:pt x="0" y="0"/>
                </a:lnTo>
                <a:close/>
              </a:path>
            </a:pathLst>
          </a:custGeom>
          <a:blipFill dpi="0" rotWithShape="1">
            <a:blip r:embed="rId4"/>
            <a:srcRect/>
            <a:stretch>
              <a:fillRect/>
            </a:stretch>
          </a:blipFill>
          <a:ln w="9525">
            <a:noFill/>
            <a:round/>
            <a:headEnd/>
            <a:tailEnd/>
          </a:ln>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9" b="-16465"/>
            </a:stretch>
          </a:blipFill>
        </p:spPr>
      </p:sp>
      <p:sp>
        <p:nvSpPr>
          <p:cNvPr id="9" name="TextBox 8"/>
          <p:cNvSpPr txBox="1">
            <a:spLocks noChangeArrowheads="1"/>
          </p:cNvSpPr>
          <p:nvPr/>
        </p:nvSpPr>
        <p:spPr bwMode="auto">
          <a:xfrm>
            <a:off x="4572000" y="850900"/>
            <a:ext cx="9144000" cy="1508125"/>
          </a:xfrm>
          <a:prstGeom prst="rect">
            <a:avLst/>
          </a:prstGeom>
          <a:noFill/>
          <a:ln w="9525">
            <a:noFill/>
            <a:miter lim="800000"/>
            <a:headEnd/>
            <a:tailEnd/>
          </a:ln>
        </p:spPr>
        <p:txBody>
          <a:bodyPr>
            <a:spAutoFit/>
          </a:bodyPr>
          <a:lstStyle/>
          <a:p>
            <a:pPr algn="ctr">
              <a:lnSpc>
                <a:spcPct val="150000"/>
              </a:lnSpc>
            </a:pPr>
            <a:r>
              <a:rPr lang="en-US" sz="7000" b="1">
                <a:solidFill>
                  <a:srgbClr val="C00000"/>
                </a:solidFill>
              </a:rPr>
              <a:t>Bài 3: Lời sông núi</a:t>
            </a:r>
          </a:p>
        </p:txBody>
      </p:sp>
      <p:sp>
        <p:nvSpPr>
          <p:cNvPr id="10" name="TextBox 9"/>
          <p:cNvSpPr txBox="1"/>
          <p:nvPr/>
        </p:nvSpPr>
        <p:spPr>
          <a:xfrm>
            <a:off x="1271588" y="2552700"/>
            <a:ext cx="15744825" cy="6786563"/>
          </a:xfrm>
          <a:prstGeom prst="rect">
            <a:avLst/>
          </a:prstGeom>
          <a:noFill/>
        </p:spPr>
        <p:txBody>
          <a:bodyPr>
            <a:spAutoFit/>
          </a:bodyPr>
          <a:lstStyle/>
          <a:p>
            <a:pPr algn="ctr" fontAlgn="auto">
              <a:lnSpc>
                <a:spcPct val="150000"/>
              </a:lnSpc>
              <a:spcBef>
                <a:spcPts val="0"/>
              </a:spcBef>
              <a:spcAft>
                <a:spcPts val="0"/>
              </a:spcAft>
              <a:defRPr/>
            </a:pPr>
            <a:r>
              <a:rPr lang="en-US" sz="8000" dirty="0">
                <a:solidFill>
                  <a:schemeClr val="accent5">
                    <a:lumMod val="50000"/>
                  </a:schemeClr>
                </a:solidFill>
                <a:latin typeface="Arial" panose="020B0604020202020204" pitchFamily="34" charset="0"/>
                <a:cs typeface="Arial" panose="020B0604020202020204" pitchFamily="34" charset="0"/>
              </a:rPr>
              <a:t>Thực hành tiếng Việt </a:t>
            </a:r>
          </a:p>
          <a:p>
            <a:pPr algn="ctr" fontAlgn="auto">
              <a:lnSpc>
                <a:spcPct val="150000"/>
              </a:lnSpc>
              <a:spcBef>
                <a:spcPts val="0"/>
              </a:spcBef>
              <a:spcAft>
                <a:spcPts val="0"/>
              </a:spcAft>
              <a:defRPr/>
            </a:pPr>
            <a:r>
              <a:rPr lang="en-US" sz="10000" b="1" dirty="0">
                <a:solidFill>
                  <a:srgbClr val="5965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VĂN DIỄN DỊCH VÀ ĐOẠN VĂN QUY NẠP</a:t>
            </a:r>
            <a:endParaRPr lang="en-US" sz="10000" b="1" dirty="0">
              <a:solidFill>
                <a:srgbClr val="5965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1000"/>
            </a:blip>
            <a:stretch>
              <a:fillRect l="-209" b="-16465"/>
            </a:stretch>
          </a:blipFill>
        </p:spPr>
      </p:sp>
      <p:sp>
        <p:nvSpPr>
          <p:cNvPr id="5" name="TextBox 5"/>
          <p:cNvSpPr txBox="1">
            <a:spLocks noChangeArrowheads="1"/>
          </p:cNvSpPr>
          <p:nvPr/>
        </p:nvSpPr>
        <p:spPr bwMode="auto">
          <a:xfrm>
            <a:off x="4083050" y="1636713"/>
            <a:ext cx="10121900" cy="1314450"/>
          </a:xfrm>
          <a:prstGeom prst="rect">
            <a:avLst/>
          </a:prstGeom>
          <a:noFill/>
          <a:ln w="9525">
            <a:noFill/>
            <a:miter lim="800000"/>
            <a:headEnd/>
            <a:tailEnd/>
          </a:ln>
        </p:spPr>
        <p:txBody>
          <a:bodyPr lIns="0" tIns="0" rIns="0" bIns="0">
            <a:spAutoFit/>
          </a:bodyPr>
          <a:lstStyle/>
          <a:p>
            <a:pPr algn="ctr">
              <a:lnSpc>
                <a:spcPct val="150000"/>
              </a:lnSpc>
            </a:pPr>
            <a:r>
              <a:rPr lang="en-US" sz="6500" b="1">
                <a:solidFill>
                  <a:srgbClr val="596592"/>
                </a:solidFill>
              </a:rPr>
              <a:t>NỘI DUNG BÀI HỌC</a:t>
            </a:r>
          </a:p>
        </p:txBody>
      </p:sp>
      <p:sp>
        <p:nvSpPr>
          <p:cNvPr id="17413" name="Freeform 19"/>
          <p:cNvSpPr>
            <a:spLocks/>
          </p:cNvSpPr>
          <p:nvPr/>
        </p:nvSpPr>
        <p:spPr bwMode="auto">
          <a:xfrm>
            <a:off x="7834313" y="-949325"/>
            <a:ext cx="1947862" cy="2087563"/>
          </a:xfrm>
          <a:custGeom>
            <a:avLst/>
            <a:gdLst/>
            <a:ahLst/>
            <a:cxnLst>
              <a:cxn ang="0">
                <a:pos x="0" y="0"/>
              </a:cxn>
              <a:cxn ang="0">
                <a:pos x="1947127" y="0"/>
              </a:cxn>
              <a:cxn ang="0">
                <a:pos x="1947127" y="2087564"/>
              </a:cxn>
              <a:cxn ang="0">
                <a:pos x="0" y="2087564"/>
              </a:cxn>
              <a:cxn ang="0">
                <a:pos x="0" y="0"/>
              </a:cxn>
            </a:cxnLst>
            <a:rect l="0" t="0" r="r" b="b"/>
            <a:pathLst>
              <a:path w="1947128" h="2087564">
                <a:moveTo>
                  <a:pt x="0" y="0"/>
                </a:moveTo>
                <a:lnTo>
                  <a:pt x="1947127" y="0"/>
                </a:lnTo>
                <a:lnTo>
                  <a:pt x="1947127" y="2087564"/>
                </a:lnTo>
                <a:lnTo>
                  <a:pt x="0" y="2087564"/>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17414" name="Freeform 11"/>
          <p:cNvSpPr>
            <a:spLocks/>
          </p:cNvSpPr>
          <p:nvPr/>
        </p:nvSpPr>
        <p:spPr bwMode="auto">
          <a:xfrm rot="-1340855">
            <a:off x="15936913" y="9525"/>
            <a:ext cx="2171700" cy="2270125"/>
          </a:xfrm>
          <a:custGeom>
            <a:avLst/>
            <a:gdLst/>
            <a:ahLst/>
            <a:cxnLst>
              <a:cxn ang="0">
                <a:pos x="0" y="0"/>
              </a:cxn>
              <a:cxn ang="0">
                <a:pos x="2953873" y="0"/>
              </a:cxn>
              <a:cxn ang="0">
                <a:pos x="2953873" y="3142418"/>
              </a:cxn>
              <a:cxn ang="0">
                <a:pos x="0" y="3142418"/>
              </a:cxn>
              <a:cxn ang="0">
                <a:pos x="0" y="0"/>
              </a:cxn>
            </a:cxnLst>
            <a:rect l="0" t="0" r="r" b="b"/>
            <a:pathLst>
              <a:path w="2953873" h="3142418">
                <a:moveTo>
                  <a:pt x="0" y="0"/>
                </a:moveTo>
                <a:lnTo>
                  <a:pt x="2953873" y="0"/>
                </a:lnTo>
                <a:lnTo>
                  <a:pt x="2953873" y="3142418"/>
                </a:lnTo>
                <a:lnTo>
                  <a:pt x="0" y="3142418"/>
                </a:lnTo>
                <a:lnTo>
                  <a:pt x="0" y="0"/>
                </a:lnTo>
                <a:close/>
              </a:path>
            </a:pathLst>
          </a:custGeom>
          <a:blipFill dpi="0" rotWithShape="1">
            <a:blip r:embed="rId4"/>
            <a:srcRect/>
            <a:stretch>
              <a:fillRect/>
            </a:stretch>
          </a:blipFill>
          <a:ln w="9525">
            <a:noFill/>
            <a:round/>
            <a:headEnd/>
            <a:tailEnd/>
          </a:ln>
        </p:spPr>
        <p:txBody>
          <a:bodyPr/>
          <a:lstStyle/>
          <a:p>
            <a:endParaRPr lang="en-US"/>
          </a:p>
        </p:txBody>
      </p:sp>
      <p:grpSp>
        <p:nvGrpSpPr>
          <p:cNvPr id="27" name="Group 26"/>
          <p:cNvGrpSpPr>
            <a:grpSpLocks/>
          </p:cNvGrpSpPr>
          <p:nvPr/>
        </p:nvGrpSpPr>
        <p:grpSpPr bwMode="auto">
          <a:xfrm>
            <a:off x="10771188" y="3902075"/>
            <a:ext cx="6107112" cy="1971675"/>
            <a:chOff x="10602090" y="3977109"/>
            <a:chExt cx="6107245" cy="1971392"/>
          </a:xfrm>
        </p:grpSpPr>
        <p:grpSp>
          <p:nvGrpSpPr>
            <p:cNvPr id="17421" name="Group 15"/>
            <p:cNvGrpSpPr>
              <a:grpSpLocks/>
            </p:cNvGrpSpPr>
            <p:nvPr/>
          </p:nvGrpSpPr>
          <p:grpSpPr bwMode="auto">
            <a:xfrm>
              <a:off x="10602090" y="3977109"/>
              <a:ext cx="1928171" cy="1971392"/>
              <a:chOff x="-132131" y="130853"/>
              <a:chExt cx="2044655" cy="2496251"/>
            </a:xfrm>
          </p:grpSpPr>
          <p:sp>
            <p:nvSpPr>
              <p:cNvPr id="17423" name="Freeform 16"/>
              <p:cNvSpPr>
                <a:spLocks/>
              </p:cNvSpPr>
              <p:nvPr/>
            </p:nvSpPr>
            <p:spPr bwMode="auto">
              <a:xfrm>
                <a:off x="-132131" y="130853"/>
                <a:ext cx="2044655" cy="2496251"/>
              </a:xfrm>
              <a:custGeom>
                <a:avLst/>
                <a:gdLst/>
                <a:ahLst/>
                <a:cxnLst>
                  <a:cxn ang="0">
                    <a:pos x="0" y="0"/>
                  </a:cxn>
                  <a:cxn ang="0">
                    <a:pos x="1939281" y="0"/>
                  </a:cxn>
                  <a:cxn ang="0">
                    <a:pos x="1939281" y="2627104"/>
                  </a:cxn>
                  <a:cxn ang="0">
                    <a:pos x="0" y="2627104"/>
                  </a:cxn>
                  <a:cxn ang="0">
                    <a:pos x="0" y="0"/>
                  </a:cxn>
                </a:cxnLst>
                <a:rect l="0" t="0" r="r" b="b"/>
                <a:pathLst>
                  <a:path w="1939281" h="2627104">
                    <a:moveTo>
                      <a:pt x="0" y="0"/>
                    </a:moveTo>
                    <a:lnTo>
                      <a:pt x="1939281" y="0"/>
                    </a:lnTo>
                    <a:lnTo>
                      <a:pt x="1939281" y="2627104"/>
                    </a:lnTo>
                    <a:lnTo>
                      <a:pt x="0" y="2627104"/>
                    </a:lnTo>
                    <a:lnTo>
                      <a:pt x="0" y="0"/>
                    </a:lnTo>
                    <a:close/>
                  </a:path>
                </a:pathLst>
              </a:custGeom>
              <a:blipFill dpi="0" rotWithShape="1">
                <a:blip r:embed="rId5"/>
                <a:srcRect/>
                <a:stretch>
                  <a:fillRect/>
                </a:stretch>
              </a:blipFill>
              <a:ln w="9525">
                <a:noFill/>
                <a:round/>
                <a:headEnd/>
                <a:tailEnd/>
              </a:ln>
            </p:spPr>
            <p:txBody>
              <a:bodyPr/>
              <a:lstStyle/>
              <a:p>
                <a:endParaRPr lang="en-US"/>
              </a:p>
            </p:txBody>
          </p:sp>
          <p:sp>
            <p:nvSpPr>
              <p:cNvPr id="17424" name="TextBox 17"/>
              <p:cNvSpPr txBox="1">
                <a:spLocks noChangeArrowheads="1"/>
              </p:cNvSpPr>
              <p:nvPr/>
            </p:nvSpPr>
            <p:spPr bwMode="auto">
              <a:xfrm>
                <a:off x="655190" y="985535"/>
                <a:ext cx="802481" cy="849549"/>
              </a:xfrm>
              <a:prstGeom prst="rect">
                <a:avLst/>
              </a:prstGeom>
              <a:noFill/>
              <a:ln w="9525">
                <a:noFill/>
                <a:miter lim="800000"/>
                <a:headEnd/>
                <a:tailEnd/>
              </a:ln>
            </p:spPr>
            <p:txBody>
              <a:bodyPr lIns="0" tIns="0" rIns="0" bIns="0">
                <a:spAutoFit/>
              </a:bodyPr>
              <a:lstStyle/>
              <a:p>
                <a:pPr algn="ctr">
                  <a:lnSpc>
                    <a:spcPts val="4475"/>
                  </a:lnSpc>
                </a:pPr>
                <a:r>
                  <a:rPr lang="en-US" sz="7000" b="1">
                    <a:solidFill>
                      <a:srgbClr val="FFFFFF"/>
                    </a:solidFill>
                  </a:rPr>
                  <a:t>II.</a:t>
                </a:r>
              </a:p>
            </p:txBody>
          </p:sp>
        </p:grpSp>
        <p:sp>
          <p:nvSpPr>
            <p:cNvPr id="17422" name="TextBox 22"/>
            <p:cNvSpPr txBox="1">
              <a:spLocks noChangeArrowheads="1"/>
            </p:cNvSpPr>
            <p:nvPr/>
          </p:nvSpPr>
          <p:spPr bwMode="auto">
            <a:xfrm>
              <a:off x="12660103" y="4285699"/>
              <a:ext cx="4049232" cy="861774"/>
            </a:xfrm>
            <a:prstGeom prst="rect">
              <a:avLst/>
            </a:prstGeom>
            <a:noFill/>
            <a:ln w="9525">
              <a:noFill/>
              <a:miter lim="800000"/>
              <a:headEnd/>
              <a:tailEnd/>
            </a:ln>
          </p:spPr>
          <p:txBody>
            <a:bodyPr>
              <a:spAutoFit/>
            </a:bodyPr>
            <a:lstStyle/>
            <a:p>
              <a:r>
                <a:rPr lang="en-US" sz="5000" b="1"/>
                <a:t>LUYỆN TẬP</a:t>
              </a:r>
            </a:p>
          </p:txBody>
        </p:sp>
      </p:grpSp>
      <p:sp>
        <p:nvSpPr>
          <p:cNvPr id="24" name="TextBox 23"/>
          <p:cNvSpPr txBox="1">
            <a:spLocks noChangeArrowheads="1"/>
          </p:cNvSpPr>
          <p:nvPr/>
        </p:nvSpPr>
        <p:spPr bwMode="auto">
          <a:xfrm>
            <a:off x="3046413" y="5237163"/>
            <a:ext cx="7094537" cy="3786187"/>
          </a:xfrm>
          <a:prstGeom prst="rect">
            <a:avLst/>
          </a:prstGeom>
          <a:noFill/>
          <a:ln w="9525">
            <a:noFill/>
            <a:miter lim="800000"/>
            <a:headEnd/>
            <a:tailEnd/>
          </a:ln>
        </p:spPr>
        <p:txBody>
          <a:bodyPr>
            <a:spAutoFit/>
          </a:bodyPr>
          <a:lstStyle/>
          <a:p>
            <a:pPr marL="342900" indent="-342900" algn="just">
              <a:lnSpc>
                <a:spcPct val="150000"/>
              </a:lnSpc>
              <a:buFontTx/>
              <a:buAutoNum type="arabicPeriod"/>
            </a:pPr>
            <a:r>
              <a:rPr lang="en-US" sz="4000"/>
              <a:t> Khái niệm đoạn văn diễn dịch và đoạn văn quy nạp</a:t>
            </a:r>
          </a:p>
          <a:p>
            <a:pPr marL="342900" indent="-342900" algn="just">
              <a:lnSpc>
                <a:spcPct val="150000"/>
              </a:lnSpc>
              <a:buFontTx/>
              <a:buAutoNum type="arabicPeriod"/>
            </a:pPr>
            <a:r>
              <a:rPr lang="en-US" sz="4000"/>
              <a:t> Tác dụng đoạn văn diễn dịch và đoạn văn quy nạp</a:t>
            </a:r>
          </a:p>
        </p:txBody>
      </p:sp>
      <p:grpSp>
        <p:nvGrpSpPr>
          <p:cNvPr id="28" name="Group 27"/>
          <p:cNvGrpSpPr>
            <a:grpSpLocks/>
          </p:cNvGrpSpPr>
          <p:nvPr/>
        </p:nvGrpSpPr>
        <p:grpSpPr bwMode="auto">
          <a:xfrm>
            <a:off x="1116013" y="3798888"/>
            <a:ext cx="8650287" cy="1790700"/>
            <a:chOff x="1115697" y="3798489"/>
            <a:chExt cx="8650196" cy="1790813"/>
          </a:xfrm>
        </p:grpSpPr>
        <p:sp>
          <p:nvSpPr>
            <p:cNvPr id="17418" name="TextBox 21"/>
            <p:cNvSpPr txBox="1">
              <a:spLocks noChangeArrowheads="1"/>
            </p:cNvSpPr>
            <p:nvPr/>
          </p:nvSpPr>
          <p:spPr bwMode="auto">
            <a:xfrm>
              <a:off x="3420496" y="4221199"/>
              <a:ext cx="6345397" cy="861774"/>
            </a:xfrm>
            <a:prstGeom prst="rect">
              <a:avLst/>
            </a:prstGeom>
            <a:noFill/>
            <a:ln w="9525">
              <a:noFill/>
              <a:miter lim="800000"/>
              <a:headEnd/>
              <a:tailEnd/>
            </a:ln>
          </p:spPr>
          <p:txBody>
            <a:bodyPr>
              <a:spAutoFit/>
            </a:bodyPr>
            <a:lstStyle/>
            <a:p>
              <a:r>
                <a:rPr lang="en-US" sz="5000" b="1"/>
                <a:t>ÔN TẬP KIẾN THỨC</a:t>
              </a:r>
            </a:p>
          </p:txBody>
        </p:sp>
        <p:sp>
          <p:nvSpPr>
            <p:cNvPr id="17419" name="Freeform 6"/>
            <p:cNvSpPr>
              <a:spLocks/>
            </p:cNvSpPr>
            <p:nvPr/>
          </p:nvSpPr>
          <p:spPr bwMode="auto">
            <a:xfrm flipH="1">
              <a:off x="1115697" y="3798489"/>
              <a:ext cx="1995867" cy="1790813"/>
            </a:xfrm>
            <a:custGeom>
              <a:avLst/>
              <a:gdLst/>
              <a:ahLst/>
              <a:cxnLst>
                <a:cxn ang="0">
                  <a:pos x="1369942" y="0"/>
                </a:cxn>
                <a:cxn ang="0">
                  <a:pos x="0" y="0"/>
                </a:cxn>
                <a:cxn ang="0">
                  <a:pos x="0" y="1395311"/>
                </a:cxn>
                <a:cxn ang="0">
                  <a:pos x="1369942" y="1395311"/>
                </a:cxn>
                <a:cxn ang="0">
                  <a:pos x="1369942" y="0"/>
                </a:cxn>
              </a:cxnLst>
              <a:rect l="0" t="0" r="r" b="b"/>
              <a:pathLst>
                <a:path w="1369941" h="1395311">
                  <a:moveTo>
                    <a:pt x="1369942" y="0"/>
                  </a:moveTo>
                  <a:lnTo>
                    <a:pt x="0" y="0"/>
                  </a:lnTo>
                  <a:lnTo>
                    <a:pt x="0" y="1395311"/>
                  </a:lnTo>
                  <a:lnTo>
                    <a:pt x="1369942" y="1395311"/>
                  </a:lnTo>
                  <a:lnTo>
                    <a:pt x="1369942" y="0"/>
                  </a:lnTo>
                  <a:close/>
                </a:path>
              </a:pathLst>
            </a:custGeom>
            <a:blipFill dpi="0" rotWithShape="1">
              <a:blip r:embed="rId6"/>
              <a:srcRect/>
              <a:stretch>
                <a:fillRect/>
              </a:stretch>
            </a:blipFill>
            <a:ln w="9525">
              <a:noFill/>
              <a:round/>
              <a:headEnd/>
              <a:tailEnd/>
            </a:ln>
          </p:spPr>
          <p:txBody>
            <a:bodyPr/>
            <a:lstStyle/>
            <a:p>
              <a:endParaRPr lang="en-US"/>
            </a:p>
          </p:txBody>
        </p:sp>
        <p:sp>
          <p:nvSpPr>
            <p:cNvPr id="17420" name="TextBox 14"/>
            <p:cNvSpPr txBox="1">
              <a:spLocks noChangeArrowheads="1"/>
            </p:cNvSpPr>
            <p:nvPr/>
          </p:nvSpPr>
          <p:spPr bwMode="auto">
            <a:xfrm>
              <a:off x="1612903" y="4491139"/>
              <a:ext cx="1187684" cy="577081"/>
            </a:xfrm>
            <a:prstGeom prst="rect">
              <a:avLst/>
            </a:prstGeom>
            <a:noFill/>
            <a:ln w="9525">
              <a:noFill/>
              <a:miter lim="800000"/>
              <a:headEnd/>
              <a:tailEnd/>
            </a:ln>
          </p:spPr>
          <p:txBody>
            <a:bodyPr lIns="0" tIns="0" rIns="0" bIns="0">
              <a:spAutoFit/>
            </a:bodyPr>
            <a:lstStyle/>
            <a:p>
              <a:pPr algn="ctr">
                <a:lnSpc>
                  <a:spcPts val="4475"/>
                </a:lnSpc>
              </a:pPr>
              <a:r>
                <a:rPr lang="en-US" sz="7000" b="1">
                  <a:solidFill>
                    <a:srgbClr val="FFFFFF"/>
                  </a:solidFill>
                </a:rPr>
                <a:t>I.</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pic>
        <p:nvPicPr>
          <p:cNvPr id="8" name="Picture 7"/>
          <p:cNvPicPr>
            <a:picLocks noChangeAspect="1"/>
          </p:cNvPicPr>
          <p:nvPr/>
        </p:nvPicPr>
        <p:blipFill>
          <a:blip r:embed="rId3"/>
          <a:srcRect/>
          <a:stretch>
            <a:fillRect/>
          </a:stretch>
        </p:blipFill>
        <p:spPr bwMode="auto">
          <a:xfrm>
            <a:off x="12192000" y="947738"/>
            <a:ext cx="5092700" cy="9339262"/>
          </a:xfrm>
          <a:prstGeom prst="rect">
            <a:avLst/>
          </a:prstGeom>
          <a:noFill/>
          <a:ln w="9525">
            <a:noFill/>
            <a:miter lim="800000"/>
            <a:headEnd/>
            <a:tailEnd/>
          </a:ln>
        </p:spPr>
      </p:pic>
      <p:sp>
        <p:nvSpPr>
          <p:cNvPr id="9" name="Rounded Rectangle 8"/>
          <p:cNvSpPr/>
          <p:nvPr/>
        </p:nvSpPr>
        <p:spPr>
          <a:xfrm>
            <a:off x="1676400" y="3086100"/>
            <a:ext cx="10198100" cy="6400800"/>
          </a:xfrm>
          <a:prstGeom prst="roundRect">
            <a:avLst/>
          </a:prstGeom>
          <a:solidFill>
            <a:schemeClr val="bg1"/>
          </a:solidFill>
          <a:ln w="28575">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rgbClr val="C00000"/>
                </a:solidFill>
                <a:latin typeface="Arial" panose="020B0604020202020204" pitchFamily="34" charset="0"/>
                <a:cs typeface="Arial" panose="020B0604020202020204" pitchFamily="34" charset="0"/>
              </a:rPr>
              <a:t>Dựa vào các kiến thức đã học và trả lời những câu hỏi sau: </a:t>
            </a:r>
          </a:p>
          <a:p>
            <a:pPr marL="457200" indent="-457200" algn="just" fontAlgn="auto">
              <a:lnSpc>
                <a:spcPct val="150000"/>
              </a:lnSpc>
              <a:spcBef>
                <a:spcPts val="0"/>
              </a:spcBef>
              <a:spcAft>
                <a:spcPts val="0"/>
              </a:spcAft>
              <a:buFont typeface="Arial" panose="020B0604020202020204" pitchFamily="34" charset="0"/>
              <a:buChar char="•"/>
              <a:defRPr/>
            </a:pPr>
            <a:r>
              <a:rPr lang="en-US" sz="4000" dirty="0">
                <a:solidFill>
                  <a:schemeClr val="tx1"/>
                </a:solidFill>
                <a:latin typeface="Arial" panose="020B0604020202020204" pitchFamily="34" charset="0"/>
                <a:cs typeface="Arial" panose="020B0604020202020204" pitchFamily="34" charset="0"/>
              </a:rPr>
              <a:t>Trình </a:t>
            </a:r>
            <a:r>
              <a:rPr lang="en-US" sz="4000" dirty="0">
                <a:solidFill>
                  <a:schemeClr val="tx1"/>
                </a:solidFill>
                <a:latin typeface="Arial" panose="020B0604020202020204" pitchFamily="34" charset="0"/>
                <a:cs typeface="Arial" panose="020B0604020202020204" pitchFamily="34" charset="0"/>
              </a:rPr>
              <a:t>bày khái niệm đoạn văn diễn dịch và quy nạp?</a:t>
            </a:r>
          </a:p>
          <a:p>
            <a:pPr marL="457200" indent="-457200" algn="just" fontAlgn="auto">
              <a:lnSpc>
                <a:spcPct val="150000"/>
              </a:lnSpc>
              <a:spcBef>
                <a:spcPts val="0"/>
              </a:spcBef>
              <a:spcAft>
                <a:spcPts val="0"/>
              </a:spcAft>
              <a:buFont typeface="Arial" panose="020B0604020202020204" pitchFamily="34" charset="0"/>
              <a:buChar char="•"/>
              <a:defRPr/>
            </a:pPr>
            <a:r>
              <a:rPr lang="en-US" sz="4000" dirty="0">
                <a:solidFill>
                  <a:schemeClr val="tx1"/>
                </a:solidFill>
                <a:latin typeface="Arial" panose="020B0604020202020204" pitchFamily="34" charset="0"/>
                <a:cs typeface="Arial" panose="020B0604020202020204" pitchFamily="34" charset="0"/>
              </a:rPr>
              <a:t>Trình </a:t>
            </a:r>
            <a:r>
              <a:rPr lang="en-US" sz="4000" dirty="0">
                <a:solidFill>
                  <a:schemeClr val="tx1"/>
                </a:solidFill>
                <a:latin typeface="Arial" panose="020B0604020202020204" pitchFamily="34" charset="0"/>
                <a:cs typeface="Arial" panose="020B0604020202020204" pitchFamily="34" charset="0"/>
              </a:rPr>
              <a:t>bày chức năng của việc trình bày đoạn văn theo diễn dịch hay quy nạp</a:t>
            </a:r>
            <a:r>
              <a:rPr lang="en-US" sz="4000" dirty="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rcRect/>
          <a:stretch>
            <a:fillRect/>
          </a:stretch>
        </p:blipFill>
        <p:spPr bwMode="auto">
          <a:xfrm rot="-364533">
            <a:off x="1468438" y="1830388"/>
            <a:ext cx="2492375" cy="19510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90"/>
                                          </p:val>
                                        </p:tav>
                                        <p:tav tm="100000">
                                          <p:val>
                                            <p:fltVal val="0"/>
                                          </p:val>
                                        </p:tav>
                                      </p:tavLst>
                                    </p:anim>
                                    <p:animEffect transition="in" filter="fade">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9" b="-16465"/>
            </a:stretch>
          </a:blipFill>
        </p:spPr>
      </p:sp>
      <p:sp>
        <p:nvSpPr>
          <p:cNvPr id="13" name="Rounded Rectangle 12"/>
          <p:cNvSpPr/>
          <p:nvPr/>
        </p:nvSpPr>
        <p:spPr>
          <a:xfrm>
            <a:off x="1562100" y="493713"/>
            <a:ext cx="15163800" cy="1600200"/>
          </a:xfrm>
          <a:prstGeom prst="roundRect">
            <a:avLst/>
          </a:prstGeom>
          <a:solidFill>
            <a:schemeClr val="bg1"/>
          </a:solidFill>
          <a:ln w="38100">
            <a:solidFill>
              <a:srgbClr val="F4F1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500" b="1" dirty="0">
                <a:solidFill>
                  <a:srgbClr val="596592"/>
                </a:solidFill>
                <a:latin typeface="Arial" panose="020B0604020202020204" pitchFamily="34" charset="0"/>
                <a:cs typeface="Arial" panose="020B0604020202020204" pitchFamily="34" charset="0"/>
              </a:rPr>
              <a:t>1. Khái niệm đoạn văn diễn dịch và đoạn văn quy nạp</a:t>
            </a:r>
            <a:endParaRPr lang="en-US" sz="4500" b="1" dirty="0">
              <a:solidFill>
                <a:srgbClr val="596592"/>
              </a:solidFill>
              <a:latin typeface="Arial" panose="020B0604020202020204" pitchFamily="34" charset="0"/>
              <a:cs typeface="Arial" panose="020B0604020202020204" pitchFamily="34" charset="0"/>
            </a:endParaRPr>
          </a:p>
        </p:txBody>
      </p:sp>
      <p:grpSp>
        <p:nvGrpSpPr>
          <p:cNvPr id="24" name="Group 23"/>
          <p:cNvGrpSpPr>
            <a:grpSpLocks/>
          </p:cNvGrpSpPr>
          <p:nvPr/>
        </p:nvGrpSpPr>
        <p:grpSpPr bwMode="auto">
          <a:xfrm>
            <a:off x="3771900" y="3181350"/>
            <a:ext cx="8534400" cy="1166813"/>
            <a:chOff x="1752600" y="723900"/>
            <a:chExt cx="14782800" cy="3352800"/>
          </a:xfrm>
        </p:grpSpPr>
        <p:cxnSp>
          <p:nvCxnSpPr>
            <p:cNvPr id="15" name="Straight Connector 14"/>
            <p:cNvCxnSpPr/>
            <p:nvPr/>
          </p:nvCxnSpPr>
          <p:spPr>
            <a:xfrm>
              <a:off x="1752600" y="2325034"/>
              <a:ext cx="14782800" cy="0"/>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144000" y="723900"/>
              <a:ext cx="0" cy="1601134"/>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2325034"/>
              <a:ext cx="0" cy="1751666"/>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535400" y="2325034"/>
              <a:ext cx="0" cy="1751666"/>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a:spLocks noChangeArrowheads="1"/>
          </p:cNvSpPr>
          <p:nvPr/>
        </p:nvSpPr>
        <p:spPr bwMode="auto">
          <a:xfrm>
            <a:off x="5562600" y="2041525"/>
            <a:ext cx="4953000" cy="1016000"/>
          </a:xfrm>
          <a:prstGeom prst="rect">
            <a:avLst/>
          </a:prstGeom>
          <a:noFill/>
          <a:ln w="9525">
            <a:noFill/>
            <a:miter lim="800000"/>
            <a:headEnd/>
            <a:tailEnd/>
          </a:ln>
        </p:spPr>
        <p:txBody>
          <a:bodyPr>
            <a:spAutoFit/>
          </a:bodyPr>
          <a:lstStyle/>
          <a:p>
            <a:pPr algn="just">
              <a:lnSpc>
                <a:spcPct val="150000"/>
              </a:lnSpc>
            </a:pPr>
            <a:r>
              <a:rPr lang="en-US" sz="4000" b="1"/>
              <a:t>Đoạn văn diễn dịch</a:t>
            </a:r>
          </a:p>
        </p:txBody>
      </p:sp>
      <p:sp>
        <p:nvSpPr>
          <p:cNvPr id="26" name="TextBox 25"/>
          <p:cNvSpPr txBox="1">
            <a:spLocks noChangeArrowheads="1"/>
          </p:cNvSpPr>
          <p:nvPr/>
        </p:nvSpPr>
        <p:spPr bwMode="auto">
          <a:xfrm>
            <a:off x="762000" y="4321175"/>
            <a:ext cx="6019800" cy="1708150"/>
          </a:xfrm>
          <a:prstGeom prst="rect">
            <a:avLst/>
          </a:prstGeom>
          <a:noFill/>
          <a:ln w="9525">
            <a:noFill/>
            <a:miter lim="800000"/>
            <a:headEnd/>
            <a:tailEnd/>
          </a:ln>
        </p:spPr>
        <p:txBody>
          <a:bodyPr>
            <a:spAutoFit/>
          </a:bodyPr>
          <a:lstStyle/>
          <a:p>
            <a:pPr algn="ctr">
              <a:lnSpc>
                <a:spcPct val="150000"/>
              </a:lnSpc>
            </a:pPr>
            <a:r>
              <a:rPr lang="en-US" sz="3500"/>
              <a:t>Câu chủ đề mang ý nghĩa khái quát đứng ở đầu đoạn</a:t>
            </a:r>
          </a:p>
        </p:txBody>
      </p:sp>
      <p:sp>
        <p:nvSpPr>
          <p:cNvPr id="27" name="TextBox 26"/>
          <p:cNvSpPr txBox="1">
            <a:spLocks noChangeArrowheads="1"/>
          </p:cNvSpPr>
          <p:nvPr/>
        </p:nvSpPr>
        <p:spPr bwMode="auto">
          <a:xfrm>
            <a:off x="8467725" y="4271963"/>
            <a:ext cx="7677150" cy="1708150"/>
          </a:xfrm>
          <a:prstGeom prst="rect">
            <a:avLst/>
          </a:prstGeom>
          <a:noFill/>
          <a:ln w="9525">
            <a:noFill/>
            <a:miter lim="800000"/>
            <a:headEnd/>
            <a:tailEnd/>
          </a:ln>
        </p:spPr>
        <p:txBody>
          <a:bodyPr>
            <a:spAutoFit/>
          </a:bodyPr>
          <a:lstStyle/>
          <a:p>
            <a:pPr algn="ctr">
              <a:lnSpc>
                <a:spcPct val="150000"/>
              </a:lnSpc>
            </a:pPr>
            <a:r>
              <a:rPr lang="en-US" sz="3500"/>
              <a:t>C</a:t>
            </a:r>
            <a:r>
              <a:rPr lang="vi-VN" sz="3500"/>
              <a:t>ác câu còn lại triển khai ý tưởng chủ đề, mang ý nghĩa minh hoạ, cụ thể</a:t>
            </a:r>
            <a:endParaRPr lang="en-US" sz="3500"/>
          </a:p>
        </p:txBody>
      </p:sp>
      <p:grpSp>
        <p:nvGrpSpPr>
          <p:cNvPr id="28" name="Group 27"/>
          <p:cNvGrpSpPr>
            <a:grpSpLocks/>
          </p:cNvGrpSpPr>
          <p:nvPr/>
        </p:nvGrpSpPr>
        <p:grpSpPr bwMode="auto">
          <a:xfrm>
            <a:off x="8910638" y="5929313"/>
            <a:ext cx="6791325" cy="1247775"/>
            <a:chOff x="1752600" y="723900"/>
            <a:chExt cx="14782800" cy="3352800"/>
          </a:xfrm>
        </p:grpSpPr>
        <p:cxnSp>
          <p:nvCxnSpPr>
            <p:cNvPr id="29" name="Straight Connector 28"/>
            <p:cNvCxnSpPr/>
            <p:nvPr/>
          </p:nvCxnSpPr>
          <p:spPr>
            <a:xfrm>
              <a:off x="1752600" y="2323517"/>
              <a:ext cx="14782800" cy="0"/>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43999" y="723900"/>
              <a:ext cx="0" cy="1599617"/>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52600" y="2323517"/>
              <a:ext cx="0" cy="1753183"/>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535400" y="2323517"/>
              <a:ext cx="0" cy="1753183"/>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a:spLocks noChangeArrowheads="1"/>
          </p:cNvSpPr>
          <p:nvPr/>
        </p:nvSpPr>
        <p:spPr bwMode="auto">
          <a:xfrm>
            <a:off x="6202363" y="7177088"/>
            <a:ext cx="5416550" cy="2516187"/>
          </a:xfrm>
          <a:prstGeom prst="rect">
            <a:avLst/>
          </a:prstGeom>
          <a:noFill/>
          <a:ln w="9525">
            <a:noFill/>
            <a:miter lim="800000"/>
            <a:headEnd/>
            <a:tailEnd/>
          </a:ln>
        </p:spPr>
        <p:txBody>
          <a:bodyPr>
            <a:spAutoFit/>
          </a:bodyPr>
          <a:lstStyle/>
          <a:p>
            <a:pPr algn="ctr">
              <a:lnSpc>
                <a:spcPct val="150000"/>
              </a:lnSpc>
            </a:pPr>
            <a:r>
              <a:rPr lang="en-US" sz="3500"/>
              <a:t>T</a:t>
            </a:r>
            <a:r>
              <a:rPr lang="vi-VN" sz="3500"/>
              <a:t>riển khai bằng các thao tác</a:t>
            </a:r>
            <a:r>
              <a:rPr lang="en-US" sz="3500"/>
              <a:t>:</a:t>
            </a:r>
            <a:r>
              <a:rPr lang="vi-VN" sz="3500"/>
              <a:t> giải thích, chứng minh, phân tích, bình luận</a:t>
            </a:r>
            <a:endParaRPr lang="en-US" sz="3500"/>
          </a:p>
        </p:txBody>
      </p:sp>
      <p:sp>
        <p:nvSpPr>
          <p:cNvPr id="34" name="TextBox 33"/>
          <p:cNvSpPr txBox="1">
            <a:spLocks noChangeArrowheads="1"/>
          </p:cNvSpPr>
          <p:nvPr/>
        </p:nvSpPr>
        <p:spPr bwMode="auto">
          <a:xfrm>
            <a:off x="13142913" y="7070725"/>
            <a:ext cx="5110162" cy="2516188"/>
          </a:xfrm>
          <a:prstGeom prst="rect">
            <a:avLst/>
          </a:prstGeom>
          <a:noFill/>
          <a:ln w="9525">
            <a:noFill/>
            <a:miter lim="800000"/>
            <a:headEnd/>
            <a:tailEnd/>
          </a:ln>
        </p:spPr>
        <p:txBody>
          <a:bodyPr>
            <a:spAutoFit/>
          </a:bodyPr>
          <a:lstStyle/>
          <a:p>
            <a:pPr algn="ctr">
              <a:lnSpc>
                <a:spcPct val="150000"/>
              </a:lnSpc>
            </a:pPr>
            <a:r>
              <a:rPr lang="en-US" sz="3500"/>
              <a:t>K</a:t>
            </a:r>
            <a:r>
              <a:rPr lang="vi-VN" sz="3500"/>
              <a:t>èm những nhận xét, đánh giá và bộc lộ sự cảm nhận của người viết</a:t>
            </a:r>
            <a:endParaRPr lang="en-US" sz="35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90"/>
                                          </p:val>
                                        </p:tav>
                                        <p:tav tm="100000">
                                          <p:val>
                                            <p:fltVal val="0"/>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6" grpId="0"/>
      <p:bldP spid="27"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15" name="Pentagon 14"/>
          <p:cNvSpPr/>
          <p:nvPr/>
        </p:nvSpPr>
        <p:spPr>
          <a:xfrm>
            <a:off x="0" y="1071563"/>
            <a:ext cx="3962400" cy="1066800"/>
          </a:xfrm>
          <a:prstGeom prst="homePlate">
            <a:avLst/>
          </a:prstGeom>
          <a:solidFill>
            <a:schemeClr val="bg1"/>
          </a:solidFill>
          <a:ln w="38100">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rgbClr val="596592"/>
                </a:solidFill>
                <a:latin typeface="Arial" panose="020B0604020202020204" pitchFamily="34" charset="0"/>
                <a:cs typeface="Arial" panose="020B0604020202020204" pitchFamily="34" charset="0"/>
              </a:rPr>
              <a:t>Ví dụ</a:t>
            </a:r>
            <a:endParaRPr lang="en-US" sz="4000" b="1" dirty="0">
              <a:solidFill>
                <a:srgbClr val="596592"/>
              </a:solidFill>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1409700" y="2505075"/>
            <a:ext cx="15468600" cy="4246563"/>
          </a:xfrm>
          <a:prstGeom prst="rect">
            <a:avLst/>
          </a:prstGeom>
          <a:noFill/>
          <a:ln w="9525">
            <a:noFill/>
            <a:miter lim="800000"/>
            <a:headEnd/>
            <a:tailEnd/>
          </a:ln>
        </p:spPr>
        <p:txBody>
          <a:bodyPr>
            <a:spAutoFit/>
          </a:bodyPr>
          <a:lstStyle/>
          <a:p>
            <a:pPr algn="just">
              <a:lnSpc>
                <a:spcPct val="150000"/>
              </a:lnSpc>
            </a:pPr>
            <a:r>
              <a:rPr lang="en-US" sz="3000" i="1"/>
              <a:t>Tiếng Việt có những đặc sắc của một thứ đẹp đẽ, một thứ tiếng hay. 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r>
              <a:rPr lang="en-US" sz="3000"/>
              <a:t> </a:t>
            </a:r>
          </a:p>
          <a:p>
            <a:pPr algn="r">
              <a:lnSpc>
                <a:spcPct val="150000"/>
              </a:lnSpc>
            </a:pPr>
            <a:r>
              <a:rPr lang="en-US" sz="3000"/>
              <a:t>(Đặng Thai Mai, </a:t>
            </a:r>
            <a:r>
              <a:rPr lang="en-US" sz="3000" i="1"/>
              <a:t>Tiếng Việt, một biểu hiện hùng hồn của sức sống dân tộc</a:t>
            </a:r>
            <a:r>
              <a:rPr lang="en-US" sz="3000"/>
              <a:t>)</a:t>
            </a:r>
          </a:p>
        </p:txBody>
      </p:sp>
      <p:cxnSp>
        <p:nvCxnSpPr>
          <p:cNvPr id="18" name="Straight Connector 17"/>
          <p:cNvCxnSpPr/>
          <p:nvPr/>
        </p:nvCxnSpPr>
        <p:spPr>
          <a:xfrm>
            <a:off x="1600200" y="3238500"/>
            <a:ext cx="11582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04838" y="7359650"/>
            <a:ext cx="1371600" cy="990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p:cNvSpPr/>
          <p:nvPr/>
        </p:nvSpPr>
        <p:spPr>
          <a:xfrm>
            <a:off x="2125663" y="7137400"/>
            <a:ext cx="15087600" cy="24209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Câu chủ đề (gạch chân) được đặt ở đầu đoạn, khẳng định hai nét đặc sắc của tiếng Việt là </a:t>
            </a:r>
            <a:r>
              <a:rPr lang="en-US" sz="3500" b="1" dirty="0">
                <a:solidFill>
                  <a:schemeClr val="tx1"/>
                </a:solidFill>
                <a:latin typeface="Arial" panose="020B0604020202020204" pitchFamily="34" charset="0"/>
                <a:cs typeface="Arial" panose="020B0604020202020204" pitchFamily="34" charset="0"/>
              </a:rPr>
              <a:t>đẹp</a:t>
            </a:r>
            <a:r>
              <a:rPr lang="en-US" sz="3500" dirty="0">
                <a:solidFill>
                  <a:schemeClr val="tx1"/>
                </a:solidFill>
                <a:latin typeface="Arial" panose="020B0604020202020204" pitchFamily="34" charset="0"/>
                <a:cs typeface="Arial" panose="020B0604020202020204" pitchFamily="34" charset="0"/>
              </a:rPr>
              <a:t> và </a:t>
            </a:r>
            <a:r>
              <a:rPr lang="en-US" sz="3500" b="1" dirty="0">
                <a:solidFill>
                  <a:schemeClr val="tx1"/>
                </a:solidFill>
                <a:latin typeface="Arial" panose="020B0604020202020204" pitchFamily="34" charset="0"/>
                <a:cs typeface="Arial" panose="020B0604020202020204" pitchFamily="34" charset="0"/>
              </a:rPr>
              <a:t>hay</a:t>
            </a:r>
            <a:r>
              <a:rPr lang="en-US" sz="3500" dirty="0">
                <a:solidFill>
                  <a:schemeClr val="tx1"/>
                </a:solidFill>
                <a:latin typeface="Arial" panose="020B0604020202020204" pitchFamily="34" charset="0"/>
                <a:cs typeface="Arial" panose="020B0604020202020204" pitchFamily="34" charset="0"/>
              </a:rPr>
              <a:t>.</a:t>
            </a:r>
          </a:p>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Các câu tiếp theo nói rõ cái đẹp và cái hay thể hiện cụ thể như thế nào.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9" b="-16465"/>
            </a:stretch>
          </a:blipFill>
        </p:spPr>
      </p:sp>
      <p:grpSp>
        <p:nvGrpSpPr>
          <p:cNvPr id="13" name="Group 12"/>
          <p:cNvGrpSpPr>
            <a:grpSpLocks/>
          </p:cNvGrpSpPr>
          <p:nvPr/>
        </p:nvGrpSpPr>
        <p:grpSpPr bwMode="auto">
          <a:xfrm>
            <a:off x="3019425" y="2643188"/>
            <a:ext cx="12411075" cy="1166812"/>
            <a:chOff x="3057524" y="3082573"/>
            <a:chExt cx="12411076" cy="1165898"/>
          </a:xfrm>
        </p:grpSpPr>
        <p:grpSp>
          <p:nvGrpSpPr>
            <p:cNvPr id="21513" name="Group 2"/>
            <p:cNvGrpSpPr>
              <a:grpSpLocks/>
            </p:cNvGrpSpPr>
            <p:nvPr/>
          </p:nvGrpSpPr>
          <p:grpSpPr bwMode="auto">
            <a:xfrm>
              <a:off x="3057524" y="3082573"/>
              <a:ext cx="12411076" cy="1165898"/>
              <a:chOff x="1752600" y="723900"/>
              <a:chExt cx="14782800" cy="3352800"/>
            </a:xfrm>
          </p:grpSpPr>
          <p:cxnSp>
            <p:nvCxnSpPr>
              <p:cNvPr id="4" name="Straight Connector 3"/>
              <p:cNvCxnSpPr/>
              <p:nvPr/>
            </p:nvCxnSpPr>
            <p:spPr>
              <a:xfrm>
                <a:off x="1752600" y="2325032"/>
                <a:ext cx="14782800" cy="0"/>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144001" y="723900"/>
                <a:ext cx="0" cy="1601132"/>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2325032"/>
                <a:ext cx="0" cy="1751668"/>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535400" y="2325032"/>
                <a:ext cx="0" cy="1751668"/>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9258299" y="3639349"/>
              <a:ext cx="0" cy="556777"/>
            </a:xfrm>
            <a:prstGeom prst="line">
              <a:avLst/>
            </a:prstGeom>
            <a:ln w="57150">
              <a:solidFill>
                <a:srgbClr val="9F9DE4"/>
              </a:solidFill>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6248400" y="1485900"/>
            <a:ext cx="5943600" cy="1143000"/>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chemeClr val="tx1"/>
                </a:solidFill>
                <a:latin typeface="Arial" panose="020B0604020202020204" pitchFamily="34" charset="0"/>
                <a:cs typeface="Arial" panose="020B0604020202020204" pitchFamily="34" charset="0"/>
              </a:rPr>
              <a:t>Đoạn văn quy </a:t>
            </a:r>
            <a:r>
              <a:rPr lang="en-US" sz="4000" b="1" dirty="0">
                <a:solidFill>
                  <a:schemeClr val="tx1"/>
                </a:solidFill>
                <a:latin typeface="Arial" panose="020B0604020202020204" pitchFamily="34" charset="0"/>
                <a:cs typeface="Arial" panose="020B0604020202020204" pitchFamily="34" charset="0"/>
              </a:rPr>
              <a:t>nạp</a:t>
            </a:r>
            <a:endParaRPr lang="en-US" sz="4000"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854075" y="3754438"/>
            <a:ext cx="4330700" cy="5291137"/>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500" dirty="0">
                <a:solidFill>
                  <a:schemeClr val="tx1"/>
                </a:solidFill>
                <a:latin typeface="Arial" panose="020B0604020202020204" pitchFamily="34" charset="0"/>
                <a:cs typeface="Arial" panose="020B0604020202020204" pitchFamily="34" charset="0"/>
              </a:rPr>
              <a:t>Đ</a:t>
            </a:r>
            <a:r>
              <a:rPr lang="vi-VN" sz="3500" dirty="0">
                <a:solidFill>
                  <a:schemeClr val="tx1"/>
                </a:solidFill>
                <a:cs typeface="Arial" panose="020B0604020202020204" pitchFamily="34" charset="0"/>
              </a:rPr>
              <a:t>oạn văn được trình bày đi từ các ý chi tiết, cụ thể nhằm hướng tới ý khái </a:t>
            </a:r>
            <a:r>
              <a:rPr lang="vi-VN" sz="3500" dirty="0">
                <a:solidFill>
                  <a:schemeClr val="tx1"/>
                </a:solidFill>
                <a:cs typeface="Arial" panose="020B0604020202020204" pitchFamily="34" charset="0"/>
              </a:rPr>
              <a:t>quát</a:t>
            </a:r>
            <a:endParaRPr lang="en-US" sz="35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6981825" y="3756025"/>
            <a:ext cx="4495800" cy="5291138"/>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3500" dirty="0">
                <a:solidFill>
                  <a:schemeClr val="tx1"/>
                </a:solidFill>
                <a:latin typeface="Arial" panose="020B0604020202020204" pitchFamily="34" charset="0"/>
                <a:cs typeface="Arial" panose="020B0604020202020204" pitchFamily="34" charset="0"/>
              </a:rPr>
              <a:t>Câu chủ đề mang ý nghĩa khái quát đứng ở cuối đoạn</a:t>
            </a:r>
          </a:p>
        </p:txBody>
      </p:sp>
      <p:sp>
        <p:nvSpPr>
          <p:cNvPr id="17" name="Rounded Rectangle 16"/>
          <p:cNvSpPr/>
          <p:nvPr/>
        </p:nvSpPr>
        <p:spPr>
          <a:xfrm>
            <a:off x="13128625" y="3783013"/>
            <a:ext cx="4605338" cy="5265737"/>
          </a:xfrm>
          <a:prstGeom prst="roundRect">
            <a:avLst/>
          </a:prstGeom>
          <a:solidFill>
            <a:schemeClr val="bg1"/>
          </a:solidFill>
          <a:ln>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vi-VN" sz="3500" dirty="0">
                <a:solidFill>
                  <a:schemeClr val="tx1"/>
                </a:solidFill>
                <a:cs typeface="Arial" panose="020B0604020202020204" pitchFamily="34" charset="0"/>
              </a:rPr>
              <a:t>Các câu trên được trình bày bằng thao tác minh hoạ, lập luận, cảm nhận và rút ra nhận xét, đánh giá chung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l="-209" b="-16465"/>
            </a:stretch>
          </a:blipFill>
        </p:spPr>
      </p:sp>
      <p:sp>
        <p:nvSpPr>
          <p:cNvPr id="21" name="Pentagon 20"/>
          <p:cNvSpPr/>
          <p:nvPr/>
        </p:nvSpPr>
        <p:spPr>
          <a:xfrm>
            <a:off x="0" y="731838"/>
            <a:ext cx="3962400" cy="1066800"/>
          </a:xfrm>
          <a:prstGeom prst="homePlate">
            <a:avLst/>
          </a:prstGeom>
          <a:solidFill>
            <a:schemeClr val="bg1"/>
          </a:solidFill>
          <a:ln w="38100">
            <a:solidFill>
              <a:srgbClr val="9F9D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n-US" sz="4000" b="1" dirty="0">
                <a:solidFill>
                  <a:srgbClr val="596592"/>
                </a:solidFill>
                <a:latin typeface="Arial" panose="020B0604020202020204" pitchFamily="34" charset="0"/>
                <a:cs typeface="Arial" panose="020B0604020202020204" pitchFamily="34" charset="0"/>
              </a:rPr>
              <a:t>Ví dụ</a:t>
            </a:r>
            <a:endParaRPr lang="en-US" sz="4000" b="1" dirty="0">
              <a:solidFill>
                <a:srgbClr val="596592"/>
              </a:solidFill>
              <a:latin typeface="Arial" panose="020B0604020202020204" pitchFamily="34" charset="0"/>
              <a:cs typeface="Arial" panose="020B0604020202020204" pitchFamily="34" charset="0"/>
            </a:endParaRPr>
          </a:p>
        </p:txBody>
      </p:sp>
      <p:sp>
        <p:nvSpPr>
          <p:cNvPr id="22" name="TextBox 21"/>
          <p:cNvSpPr txBox="1">
            <a:spLocks noChangeArrowheads="1"/>
          </p:cNvSpPr>
          <p:nvPr/>
        </p:nvSpPr>
        <p:spPr bwMode="auto">
          <a:xfrm>
            <a:off x="1314450" y="1820863"/>
            <a:ext cx="15468600" cy="5632450"/>
          </a:xfrm>
          <a:prstGeom prst="rect">
            <a:avLst/>
          </a:prstGeom>
          <a:noFill/>
          <a:ln w="9525">
            <a:noFill/>
            <a:miter lim="800000"/>
            <a:headEnd/>
            <a:tailEnd/>
          </a:ln>
        </p:spPr>
        <p:txBody>
          <a:bodyPr>
            <a:spAutoFit/>
          </a:bodyPr>
          <a:lstStyle/>
          <a:p>
            <a:pPr algn="just">
              <a:lnSpc>
                <a:spcPct val="150000"/>
              </a:lnSpc>
            </a:pPr>
            <a:r>
              <a:rPr lang="en-US" sz="3000" i="1"/>
              <a:t>Đề cao sự khác biệt không phải là cổ động cho lối sống cá nhân ích kỉ, hẹp hòi, chối bỏ mọi trách nhiệm. Đề cao sự khác biệt không có nghĩa chấp nhận những sự kì dị, quái đản cốt làm cho cá nhân nổi bật giữa đám đông, xa lạ với văn hóa truyền thống của dân tộc. Đề cao sự khác biệt cũng không đồng nghĩa với việc tán thành lối sống tự do vô mục đích. Xét cho cùng, chỉ sự khác biệt nào toát lên được giá trị của cá nhân và có ích cho cộng đồng thì mới thực sự có ý nghĩa, đáng được đề cao.</a:t>
            </a:r>
          </a:p>
          <a:p>
            <a:pPr algn="r">
              <a:lnSpc>
                <a:spcPct val="150000"/>
              </a:lnSpc>
            </a:pPr>
            <a:r>
              <a:rPr lang="en-US" sz="3000"/>
              <a:t>(Nhiều tác giả, </a:t>
            </a:r>
            <a:r>
              <a:rPr lang="en-US" sz="3000" i="1"/>
              <a:t>Để làm tốt bài thi môn Ngữ Văn kì thi trung học phổ thông quốc gia – phần nghị luận xã hội</a:t>
            </a:r>
            <a:r>
              <a:rPr lang="en-US" sz="3000"/>
              <a:t>, NXB Giáo dục Việt Nam, 2016)</a:t>
            </a:r>
          </a:p>
        </p:txBody>
      </p:sp>
      <p:sp>
        <p:nvSpPr>
          <p:cNvPr id="23" name="Rounded Rectangle 22"/>
          <p:cNvSpPr/>
          <p:nvPr/>
        </p:nvSpPr>
        <p:spPr>
          <a:xfrm>
            <a:off x="1912938" y="7627938"/>
            <a:ext cx="15506700" cy="248285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Ba câu đầu nêu những biểu hiện của sự khác biệt tầm thường, vô nghĩa.</a:t>
            </a:r>
          </a:p>
          <a:p>
            <a:pPr marL="457200" indent="-457200" algn="just" fontAlgn="auto">
              <a:lnSpc>
                <a:spcPct val="150000"/>
              </a:lnSpc>
              <a:spcBef>
                <a:spcPts val="0"/>
              </a:spcBef>
              <a:spcAft>
                <a:spcPts val="0"/>
              </a:spcAft>
              <a:buFont typeface="Arial" panose="020B0604020202020204" pitchFamily="34" charset="0"/>
              <a:buChar char="•"/>
              <a:defRPr/>
            </a:pPr>
            <a:r>
              <a:rPr lang="en-US" sz="3500" dirty="0">
                <a:solidFill>
                  <a:schemeClr val="tx1"/>
                </a:solidFill>
                <a:latin typeface="Arial" panose="020B0604020202020204" pitchFamily="34" charset="0"/>
                <a:cs typeface="Arial" panose="020B0604020202020204" pitchFamily="34" charset="0"/>
              </a:rPr>
              <a:t>C</a:t>
            </a:r>
            <a:r>
              <a:rPr lang="en-US" sz="3500" dirty="0">
                <a:solidFill>
                  <a:schemeClr val="tx1"/>
                </a:solidFill>
                <a:latin typeface="Arial" panose="020B0604020202020204" pitchFamily="34" charset="0"/>
                <a:cs typeface="Arial" panose="020B0604020202020204" pitchFamily="34" charset="0"/>
              </a:rPr>
              <a:t>âu chủ đề (gạch chân) ở cuối đoạn văn mới có cơ sở khẳng định sự khác biệt có ý nghĩa, đáng được đề cao. </a:t>
            </a:r>
            <a:endParaRPr lang="en-US" sz="3500" dirty="0">
              <a:solidFill>
                <a:schemeClr val="tx1"/>
              </a:solidFill>
              <a:latin typeface="Arial" panose="020B0604020202020204" pitchFamily="34" charset="0"/>
              <a:cs typeface="Arial" panose="020B0604020202020204" pitchFamily="34" charset="0"/>
            </a:endParaRPr>
          </a:p>
        </p:txBody>
      </p:sp>
      <p:cxnSp>
        <p:nvCxnSpPr>
          <p:cNvPr id="24" name="Straight Connector 23"/>
          <p:cNvCxnSpPr/>
          <p:nvPr/>
        </p:nvCxnSpPr>
        <p:spPr>
          <a:xfrm>
            <a:off x="1409700" y="5287963"/>
            <a:ext cx="152781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09700" y="5973763"/>
            <a:ext cx="86487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274638" y="7753350"/>
            <a:ext cx="1371600" cy="990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500"/>
                                        <p:tgtEl>
                                          <p:spTgt spid="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1587</Words>
  <Application>Microsoft Office PowerPoint</Application>
  <PresentationFormat>Custom</PresentationFormat>
  <Paragraphs>94</Paragraphs>
  <Slides>20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20</vt:i4>
      </vt:variant>
    </vt:vector>
  </HeadingPairs>
  <TitlesOfParts>
    <vt:vector size="24" baseType="lpstr">
      <vt:lpstr>Calibri</vt:lpstr>
      <vt:lpstr>Arial</vt:lpstr>
      <vt:lpstr>Symbol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English literature Red and White Illustrative Presentation</dc:title>
  <cp:lastModifiedBy>Windows User</cp:lastModifiedBy>
  <cp:revision>46</cp:revision>
  <dcterms:created xsi:type="dcterms:W3CDTF">2006-08-16T00:00:00Z</dcterms:created>
  <dcterms:modified xsi:type="dcterms:W3CDTF">2023-10-15T05:50:58Z</dcterms:modified>
</cp:coreProperties>
</file>