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81" r:id="rId3"/>
    <p:sldId id="283" r:id="rId4"/>
    <p:sldId id="258" r:id="rId5"/>
    <p:sldId id="284" r:id="rId6"/>
    <p:sldId id="275" r:id="rId7"/>
    <p:sldId id="299" r:id="rId8"/>
    <p:sldId id="301" r:id="rId9"/>
    <p:sldId id="297" r:id="rId10"/>
    <p:sldId id="302" r:id="rId11"/>
    <p:sldId id="300" r:id="rId12"/>
    <p:sldId id="304" r:id="rId13"/>
    <p:sldId id="305" r:id="rId14"/>
    <p:sldId id="274" r:id="rId15"/>
    <p:sldId id="260" r:id="rId16"/>
    <p:sldId id="306" r:id="rId17"/>
    <p:sldId id="298" r:id="rId18"/>
    <p:sldId id="262" r:id="rId19"/>
    <p:sldId id="287" r:id="rId20"/>
    <p:sldId id="263" r:id="rId21"/>
    <p:sldId id="264" r:id="rId22"/>
    <p:sldId id="278" r:id="rId23"/>
    <p:sldId id="265" r:id="rId24"/>
    <p:sldId id="266" r:id="rId25"/>
    <p:sldId id="267" r:id="rId26"/>
    <p:sldId id="268" r:id="rId27"/>
    <p:sldId id="269" r:id="rId28"/>
    <p:sldId id="270" r:id="rId29"/>
    <p:sldId id="271" r:id="rId30"/>
    <p:sldId id="272" r:id="rId31"/>
    <p:sldId id="296" r:id="rId32"/>
    <p:sldId id="288" r:id="rId33"/>
    <p:sldId id="303" r:id="rId34"/>
    <p:sldId id="307" r:id="rId35"/>
    <p:sldId id="289" r:id="rId36"/>
    <p:sldId id="282" r:id="rId3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848"/>
    <a:srgbClr val="FFFFFF"/>
    <a:srgbClr val="D0E9F2"/>
    <a:srgbClr val="EBF5F9"/>
    <a:srgbClr val="DEF0F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528" y="-8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2702640-9AB7-4B71-9E01-D1DC63CE7724}" type="datetimeFigureOut">
              <a:rPr lang="en-US"/>
              <a:pPr>
                <a:defRPr/>
              </a:pPr>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B3A2514-F482-46A3-A0E5-D672A021CF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1824EF4-873E-4279-9376-D5F32340FDCA}"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1778EA-3466-4A27-AE3F-CFE57CBF66D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8800A7-DADF-4AD9-BB3F-FED1F54AA757}"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5E7791-C446-4D1D-8F85-3EEDD433A00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1F5A2F-C211-4666-903C-727736E262F0}"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74A3F4-614B-4877-BB7B-0D147E8D52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3B72E46-EF07-48DF-AEAF-7AFA7ECE4DCA}"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A832CD-7EBF-4FAA-886B-E4A2A3425E7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D7A2264-6140-447E-AAFC-0074A9C86CAE}"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F3AAC7-2D0C-4BD8-8FFB-53ABCF2C16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85C869-F795-4899-BEA4-27EECB09555B}" type="datetimeFigureOut">
              <a:rPr lang="en-US"/>
              <a:pPr>
                <a:defRPr/>
              </a:pPr>
              <a:t>9/29/2023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F32CF1-84C7-482A-9255-AB2D0007F08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5500C6-E3F7-42A8-ACBD-555B74F1B0A3}" type="datetimeFigureOut">
              <a:rPr lang="en-US"/>
              <a:pPr>
                <a:defRPr/>
              </a:pPr>
              <a:t>9/29/2023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F17277-0F35-44B9-ADE5-0277E573694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2474B56-04FA-46B2-88FF-556F71029033}" type="datetimeFigureOut">
              <a:rPr lang="en-US"/>
              <a:pPr>
                <a:defRPr/>
              </a:pPr>
              <a:t>9/29/2023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9FA4221-3E8F-44DB-A776-C84E5FF940E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36DDC2-AABE-4647-9698-171D3A745739}" type="datetimeFigureOut">
              <a:rPr lang="en-US"/>
              <a:pPr>
                <a:defRPr/>
              </a:pPr>
              <a:t>9/29/2023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E63653-2B6A-445A-8F7D-B6144DFF92C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9FB9C24-0275-41F2-8C05-03D027CE8E23}" type="datetimeFigureOut">
              <a:rPr lang="en-US"/>
              <a:pPr>
                <a:defRPr/>
              </a:pPr>
              <a:t>9/29/2023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C1BE50-8E11-4401-9A10-A9003B74E92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FF61755-0F0D-4D04-A533-07E4246EA4E9}" type="datetimeFigureOut">
              <a:rPr lang="en-US"/>
              <a:pPr>
                <a:defRPr/>
              </a:pPr>
              <a:t>9/29/2023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6B4DB0-9F35-4A77-8970-CADF8E85283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D7FFCA0-2E6D-4BF3-82B7-A8204B87C122}" type="datetimeFigureOut">
              <a:rPr lang="en-US"/>
              <a:pPr>
                <a:defRPr/>
              </a:pPr>
              <a:t>9/29/2023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C1174FBA-27D9-4683-AF11-0470EB91EB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5" name="TextBox 4"/>
          <p:cNvSpPr txBox="1">
            <a:spLocks noChangeArrowheads="1"/>
          </p:cNvSpPr>
          <p:nvPr/>
        </p:nvSpPr>
        <p:spPr bwMode="auto">
          <a:xfrm>
            <a:off x="4273550" y="430213"/>
            <a:ext cx="3644900" cy="1131887"/>
          </a:xfrm>
          <a:prstGeom prst="rect">
            <a:avLst/>
          </a:prstGeom>
          <a:noFill/>
          <a:ln w="9525">
            <a:noFill/>
            <a:miter lim="800000"/>
            <a:headEnd/>
            <a:tailEnd/>
          </a:ln>
        </p:spPr>
        <p:txBody>
          <a:bodyPr>
            <a:spAutoFit/>
          </a:bodyPr>
          <a:lstStyle/>
          <a:p>
            <a:pPr>
              <a:lnSpc>
                <a:spcPct val="150000"/>
              </a:lnSpc>
            </a:pPr>
            <a:r>
              <a:rPr lang="en-US" sz="4500" b="1"/>
              <a:t>KHỞI ĐỘNG</a:t>
            </a:r>
          </a:p>
        </p:txBody>
      </p:sp>
      <p:sp>
        <p:nvSpPr>
          <p:cNvPr id="6" name="Rounded Rectangle 5"/>
          <p:cNvSpPr/>
          <p:nvPr/>
        </p:nvSpPr>
        <p:spPr>
          <a:xfrm>
            <a:off x="1241425" y="1716088"/>
            <a:ext cx="9953625" cy="1712912"/>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b="1" u="sng" dirty="0">
                <a:solidFill>
                  <a:srgbClr val="C00000"/>
                </a:solidFill>
                <a:latin typeface="Arial" panose="020B0604020202020204" pitchFamily="34" charset="0"/>
                <a:cs typeface="Arial" panose="020B0604020202020204" pitchFamily="34" charset="0"/>
              </a:rPr>
              <a:t>Hãy trả lời câu hỏi sau:</a:t>
            </a:r>
          </a:p>
          <a:p>
            <a:pPr algn="ctr" fontAlgn="auto">
              <a:lnSpc>
                <a:spcPct val="150000"/>
              </a:lnSpc>
              <a:spcBef>
                <a:spcPts val="0"/>
              </a:spcBef>
              <a:spcAft>
                <a:spcPts val="0"/>
              </a:spcAft>
              <a:defRPr/>
            </a:pPr>
            <a:r>
              <a:rPr lang="vi-VN" sz="2500" dirty="0">
                <a:solidFill>
                  <a:srgbClr val="002060"/>
                </a:solidFill>
                <a:cs typeface="Arial" panose="020B0604020202020204" pitchFamily="34" charset="0"/>
              </a:rPr>
              <a:t>Em đã từng đến Huế chưa? Em đã tìm hiểu về di sản văn hóa ca Huế chưa? Hãy trình bày một số hiểu biết của em về thể loại này.</a:t>
            </a:r>
            <a:endParaRPr lang="en-US" sz="2500" dirty="0">
              <a:solidFill>
                <a:srgbClr val="00206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4273731" y="3951479"/>
            <a:ext cx="4106286" cy="2731245"/>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78557" y="3951479"/>
            <a:ext cx="4102964" cy="2731245"/>
          </a:xfrm>
          <a:prstGeom prst="rect">
            <a:avLst/>
          </a:prstGeom>
          <a:ln>
            <a:noFill/>
          </a:ln>
          <a:effectLst>
            <a:softEdge rad="112500"/>
          </a:effectLst>
        </p:spPr>
      </p:pic>
      <p:pic>
        <p:nvPicPr>
          <p:cNvPr id="9" name="Picture 8"/>
          <p:cNvPicPr>
            <a:picLocks noChangeAspect="1"/>
          </p:cNvPicPr>
          <p:nvPr/>
        </p:nvPicPr>
        <p:blipFill rotWithShape="1">
          <a:blip r:embed="rId5"/>
          <a:srcRect r="17125" b="4908"/>
          <a:stretch/>
        </p:blipFill>
        <p:spPr>
          <a:xfrm>
            <a:off x="8532802" y="3931921"/>
            <a:ext cx="3506413" cy="2750804"/>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90"/>
                                          </p:val>
                                        </p:tav>
                                        <p:tav tm="100000">
                                          <p:val>
                                            <p:fltVal val="0"/>
                                          </p:val>
                                        </p:tav>
                                      </p:tavLst>
                                    </p:anim>
                                    <p:animEffect transition="in" filter="fade">
                                      <p:cBhvr>
                                        <p:cTn id="21" dur="500"/>
                                        <p:tgtEl>
                                          <p:spTgt spid="8"/>
                                        </p:tgtEl>
                                      </p:cBhvr>
                                    </p:animEffect>
                                  </p:childTnLst>
                                </p:cTn>
                              </p:par>
                              <p:par>
                                <p:cTn id="22" presetID="3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style.rotation</p:attrName>
                                        </p:attrNameLst>
                                      </p:cBhvr>
                                      <p:tavLst>
                                        <p:tav tm="0">
                                          <p:val>
                                            <p:fltVal val="90"/>
                                          </p:val>
                                        </p:tav>
                                        <p:tav tm="100000">
                                          <p:val>
                                            <p:fltVal val="0"/>
                                          </p:val>
                                        </p:tav>
                                      </p:tavLst>
                                    </p:anim>
                                    <p:animEffect transition="in" filter="fade">
                                      <p:cBhvr>
                                        <p:cTn id="27" dur="500"/>
                                        <p:tgtEl>
                                          <p:spTgt spid="7"/>
                                        </p:tgtEl>
                                      </p:cBhvr>
                                    </p:animEffect>
                                  </p:childTnLst>
                                </p:cTn>
                              </p:par>
                              <p:par>
                                <p:cTn id="28" presetID="3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 calcmode="lin" valueType="num">
                                      <p:cBhvr>
                                        <p:cTn id="32" dur="500" fill="hold"/>
                                        <p:tgtEl>
                                          <p:spTgt spid="9"/>
                                        </p:tgtEl>
                                        <p:attrNameLst>
                                          <p:attrName>style.rotation</p:attrName>
                                        </p:attrNameLst>
                                      </p:cBhvr>
                                      <p:tavLst>
                                        <p:tav tm="0">
                                          <p:val>
                                            <p:fltVal val="90"/>
                                          </p:val>
                                        </p:tav>
                                        <p:tav tm="100000">
                                          <p:val>
                                            <p:fltVal val="0"/>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3" name="TextBox 2"/>
          <p:cNvSpPr txBox="1">
            <a:spLocks noChangeArrowheads="1"/>
          </p:cNvSpPr>
          <p:nvPr/>
        </p:nvSpPr>
        <p:spPr bwMode="auto">
          <a:xfrm>
            <a:off x="5646738" y="1401763"/>
            <a:ext cx="4178300" cy="700087"/>
          </a:xfrm>
          <a:prstGeom prst="rect">
            <a:avLst/>
          </a:prstGeom>
          <a:noFill/>
          <a:ln w="9525">
            <a:noFill/>
            <a:miter lim="800000"/>
            <a:headEnd/>
            <a:tailEnd/>
          </a:ln>
        </p:spPr>
        <p:txBody>
          <a:bodyPr>
            <a:spAutoFit/>
          </a:bodyPr>
          <a:lstStyle/>
          <a:p>
            <a:pPr algn="just">
              <a:lnSpc>
                <a:spcPct val="150000"/>
              </a:lnSpc>
            </a:pPr>
            <a:r>
              <a:rPr lang="en-US" sz="3000" b="1">
                <a:solidFill>
                  <a:schemeClr val="tx2"/>
                </a:solidFill>
              </a:rPr>
              <a:t>THẢO LUẬN CẶP ĐÔI</a:t>
            </a:r>
            <a:endParaRPr lang="en-US" sz="3000">
              <a:solidFill>
                <a:schemeClr val="tx2"/>
              </a:solidFill>
            </a:endParaRPr>
          </a:p>
        </p:txBody>
      </p:sp>
      <p:sp>
        <p:nvSpPr>
          <p:cNvPr id="2" name="TextBox 1"/>
          <p:cNvSpPr txBox="1"/>
          <p:nvPr/>
        </p:nvSpPr>
        <p:spPr>
          <a:xfrm>
            <a:off x="3532188" y="2062163"/>
            <a:ext cx="8407400" cy="4710112"/>
          </a:xfrm>
          <a:prstGeom prst="rect">
            <a:avLst/>
          </a:prstGeom>
          <a:noFill/>
        </p:spPr>
        <p:txBody>
          <a:bodyPr>
            <a:spAutoFit/>
          </a:bodyPr>
          <a:lstStyle/>
          <a:p>
            <a:pPr algn="ctr" fontAlgn="auto">
              <a:lnSpc>
                <a:spcPct val="150000"/>
              </a:lnSpc>
              <a:spcBef>
                <a:spcPts val="0"/>
              </a:spcBef>
              <a:spcAft>
                <a:spcPts val="0"/>
              </a:spcAft>
              <a:defRPr/>
            </a:pPr>
            <a:r>
              <a:rPr lang="en-US" sz="2500" b="1" u="sng" dirty="0">
                <a:solidFill>
                  <a:srgbClr val="C00000"/>
                </a:solidFill>
                <a:latin typeface="Arial" panose="020B0604020202020204" pitchFamily="34" charset="0"/>
                <a:cs typeface="Arial" panose="020B0604020202020204" pitchFamily="34" charset="0"/>
              </a:rPr>
              <a:t>Đ</a:t>
            </a:r>
            <a:r>
              <a:rPr lang="vi-VN" sz="2500" b="1" u="sng" dirty="0">
                <a:solidFill>
                  <a:srgbClr val="C00000"/>
                </a:solidFill>
                <a:latin typeface="Arial" panose="020B0604020202020204" pitchFamily="34" charset="0"/>
                <a:cs typeface="Arial" panose="020B0604020202020204" pitchFamily="34" charset="0"/>
              </a:rPr>
              <a:t>ọc văn bản và trả lời các câu hỏi sau:</a:t>
            </a:r>
          </a:p>
          <a:p>
            <a:pPr marL="342900" indent="-342900" algn="just" fontAlgn="auto">
              <a:lnSpc>
                <a:spcPct val="150000"/>
              </a:lnSpc>
              <a:spcBef>
                <a:spcPts val="0"/>
              </a:spcBef>
              <a:spcAft>
                <a:spcPts val="0"/>
              </a:spcAft>
              <a:buFont typeface="Arial" panose="020B0604020202020204" pitchFamily="34" charset="0"/>
              <a:buChar char="•"/>
              <a:defRPr/>
            </a:pPr>
            <a:r>
              <a:rPr lang="vi-VN" sz="2500" dirty="0">
                <a:latin typeface="Arial" panose="020B0604020202020204" pitchFamily="34" charset="0"/>
                <a:cs typeface="Arial" panose="020B0604020202020204" pitchFamily="34" charset="0"/>
              </a:rPr>
              <a:t>Các điệu hò xứ Huế gắn bó như thế nào với cuộc sống của con người?</a:t>
            </a:r>
          </a:p>
          <a:p>
            <a:pPr marL="342900" indent="-342900" algn="just" fontAlgn="auto">
              <a:lnSpc>
                <a:spcPct val="150000"/>
              </a:lnSpc>
              <a:spcBef>
                <a:spcPts val="0"/>
              </a:spcBef>
              <a:spcAft>
                <a:spcPts val="0"/>
              </a:spcAft>
              <a:buFont typeface="Arial" panose="020B0604020202020204" pitchFamily="34" charset="0"/>
              <a:buChar char="•"/>
              <a:defRPr/>
            </a:pPr>
            <a:r>
              <a:rPr lang="vi-VN" sz="2500" dirty="0">
                <a:latin typeface="Arial" panose="020B0604020202020204" pitchFamily="34" charset="0"/>
                <a:cs typeface="Arial" panose="020B0604020202020204" pitchFamily="34" charset="0"/>
              </a:rPr>
              <a:t>Ca Huế được trình diễn trong thời gian, không gian đặc biệt nào? Theo em thời gian, không gian ấy tác động như thế nào đến việc thưởng thức ca Huế</a:t>
            </a:r>
            <a:r>
              <a:rPr lang="vi-VN" sz="2500" dirty="0">
                <a:latin typeface="Arial" panose="020B0604020202020204" pitchFamily="34" charset="0"/>
                <a:cs typeface="Arial" panose="020B0604020202020204" pitchFamily="34" charset="0"/>
              </a:rPr>
              <a:t>?</a:t>
            </a:r>
          </a:p>
          <a:p>
            <a:pPr marL="342900" indent="-342900" algn="just" fontAlgn="auto">
              <a:lnSpc>
                <a:spcPct val="150000"/>
              </a:lnSpc>
              <a:spcBef>
                <a:spcPts val="0"/>
              </a:spcBef>
              <a:spcAft>
                <a:spcPts val="0"/>
              </a:spcAft>
              <a:buFont typeface="Arial" panose="020B0604020202020204" pitchFamily="34" charset="0"/>
              <a:buChar char="•"/>
              <a:defRPr/>
            </a:pPr>
            <a:r>
              <a:rPr lang="vi-VN" sz="2500" dirty="0">
                <a:latin typeface="+mn-lt"/>
                <a:cs typeface="Arial" panose="020B0604020202020204" pitchFamily="34" charset="0"/>
              </a:rPr>
              <a:t>Theo văn bản, ca Huế được hình thành từ đâu? Nguồn gốc đặc biệt ấy mang lại cho ca Huế vẻ đẹp gì?</a:t>
            </a:r>
            <a:endParaRPr lang="vi-VN" sz="25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rcRect l="20117"/>
          <a:stretch>
            <a:fillRect/>
          </a:stretch>
        </p:blipFill>
        <p:spPr bwMode="auto">
          <a:xfrm>
            <a:off x="157163" y="1981200"/>
            <a:ext cx="3740150" cy="4876800"/>
          </a:xfrm>
          <a:prstGeom prst="rect">
            <a:avLst/>
          </a:prstGeom>
          <a:noFill/>
          <a:ln w="9525">
            <a:noFill/>
            <a:miter lim="800000"/>
            <a:headEnd/>
            <a:tailEnd/>
          </a:ln>
        </p:spPr>
      </p:pic>
      <p:sp>
        <p:nvSpPr>
          <p:cNvPr id="7" name="Rounded Rectangle 6"/>
          <p:cNvSpPr/>
          <p:nvPr/>
        </p:nvSpPr>
        <p:spPr>
          <a:xfrm>
            <a:off x="3082925" y="352425"/>
            <a:ext cx="5127625" cy="9144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en-US" sz="3500" b="1" dirty="0">
                <a:solidFill>
                  <a:schemeClr val="tx2"/>
                </a:solidFill>
                <a:latin typeface="Arial" panose="020B0604020202020204" pitchFamily="34" charset="0"/>
                <a:cs typeface="Arial" panose="020B0604020202020204" pitchFamily="34" charset="0"/>
              </a:rPr>
              <a:t>1. Giới thiệu về ca Huế</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90"/>
                                          </p:val>
                                        </p:tav>
                                        <p:tav tm="100000">
                                          <p:val>
                                            <p:fltVal val="0"/>
                                          </p:val>
                                        </p:tav>
                                      </p:tavLst>
                                    </p:anim>
                                    <p:animEffect transition="in" filter="fade">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algn="just" fontAlgn="auto">
              <a:lnSpc>
                <a:spcPct val="150000"/>
              </a:lnSpc>
              <a:spcBef>
                <a:spcPts val="0"/>
              </a:spcBef>
              <a:spcAft>
                <a:spcPts val="0"/>
              </a:spcAft>
              <a:defRPr/>
            </a:pPr>
            <a:endParaRPr lang="en-US" sz="2500">
              <a:latin typeface="Arial" panose="020B0604020202020204" pitchFamily="34" charset="0"/>
              <a:cs typeface="Arial" panose="020B0604020202020204" pitchFamily="34" charset="0"/>
            </a:endParaRPr>
          </a:p>
        </p:txBody>
      </p:sp>
      <p:sp>
        <p:nvSpPr>
          <p:cNvPr id="10" name="Rounded Rectangle 9"/>
          <p:cNvSpPr/>
          <p:nvPr/>
        </p:nvSpPr>
        <p:spPr>
          <a:xfrm>
            <a:off x="3989388" y="265113"/>
            <a:ext cx="6584950" cy="1163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500" dirty="0">
                <a:solidFill>
                  <a:sysClr val="windowText" lastClr="000000"/>
                </a:solidFill>
                <a:cs typeface="Arial" panose="020B0604020202020204" pitchFamily="34" charset="0"/>
              </a:rPr>
              <a:t>Các điệu hò xứ Huế đều là những thứ trọn vẹn nhất mà người dân muốn gửi gắm</a:t>
            </a:r>
          </a:p>
        </p:txBody>
      </p:sp>
      <p:sp>
        <p:nvSpPr>
          <p:cNvPr id="11" name="Rounded Rectangle 10"/>
          <p:cNvSpPr/>
          <p:nvPr/>
        </p:nvSpPr>
        <p:spPr>
          <a:xfrm>
            <a:off x="3989388" y="1601788"/>
            <a:ext cx="6584950" cy="11223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500" dirty="0">
                <a:solidFill>
                  <a:sysClr val="windowText" lastClr="000000"/>
                </a:solidFill>
                <a:cs typeface="Arial" panose="020B0604020202020204" pitchFamily="34" charset="0"/>
              </a:rPr>
              <a:t>Các điệu chèo cạn, bài thai, hò đưa linh… đều nồng hậu tình người.</a:t>
            </a:r>
          </a:p>
        </p:txBody>
      </p:sp>
      <p:sp>
        <p:nvSpPr>
          <p:cNvPr id="12" name="Rounded Rectangle 11"/>
          <p:cNvSpPr/>
          <p:nvPr/>
        </p:nvSpPr>
        <p:spPr>
          <a:xfrm>
            <a:off x="3989388" y="4144963"/>
            <a:ext cx="6584950" cy="10509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500" dirty="0">
                <a:solidFill>
                  <a:sysClr val="windowText" lastClr="000000"/>
                </a:solidFill>
                <a:cs typeface="Arial" panose="020B0604020202020204" pitchFamily="34" charset="0"/>
              </a:rPr>
              <a:t>Lòng khao khát nỗi mong chờ hoài vọng thiết tha của tâm hồn Huế.</a:t>
            </a:r>
          </a:p>
        </p:txBody>
      </p:sp>
      <p:sp>
        <p:nvSpPr>
          <p:cNvPr id="13" name="Rounded Rectangle 12"/>
          <p:cNvSpPr/>
          <p:nvPr/>
        </p:nvSpPr>
        <p:spPr>
          <a:xfrm>
            <a:off x="3989388" y="2908300"/>
            <a:ext cx="6584950" cy="10525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500" dirty="0">
                <a:solidFill>
                  <a:sysClr val="windowText" lastClr="000000"/>
                </a:solidFill>
                <a:cs typeface="Arial" panose="020B0604020202020204" pitchFamily="34" charset="0"/>
              </a:rPr>
              <a:t>Hò lơ, hò ô, xay lúa hò nện gần gũi với dân ca Nghệ Tĩnh.</a:t>
            </a:r>
          </a:p>
        </p:txBody>
      </p:sp>
      <p:sp>
        <p:nvSpPr>
          <p:cNvPr id="14" name="Right Arrow 13"/>
          <p:cNvSpPr/>
          <p:nvPr/>
        </p:nvSpPr>
        <p:spPr>
          <a:xfrm>
            <a:off x="415925" y="5732463"/>
            <a:ext cx="1285875" cy="67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ounded Rectangle 15"/>
          <p:cNvSpPr/>
          <p:nvPr/>
        </p:nvSpPr>
        <p:spPr>
          <a:xfrm>
            <a:off x="2012950" y="5483225"/>
            <a:ext cx="9644063" cy="11795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500" b="1" dirty="0">
                <a:solidFill>
                  <a:schemeClr val="tx2"/>
                </a:solidFill>
                <a:cs typeface="Arial" panose="020B0604020202020204" pitchFamily="34" charset="0"/>
              </a:rPr>
              <a:t>Các điệu hò xứ Huế không thể thiếu trong cuộc sống của con người Huế. Nó gắn liền với đời sống lao động của con người.</a:t>
            </a:r>
          </a:p>
        </p:txBody>
      </p:sp>
      <p:sp>
        <p:nvSpPr>
          <p:cNvPr id="17" name="Rounded Rectangle 16"/>
          <p:cNvSpPr/>
          <p:nvPr/>
        </p:nvSpPr>
        <p:spPr>
          <a:xfrm>
            <a:off x="446088" y="1971675"/>
            <a:ext cx="2092325" cy="1539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b="1" dirty="0">
                <a:solidFill>
                  <a:sysClr val="windowText" lastClr="000000"/>
                </a:solidFill>
                <a:latin typeface="Arial" panose="020B0604020202020204" pitchFamily="34" charset="0"/>
                <a:cs typeface="Arial" panose="020B0604020202020204" pitchFamily="34" charset="0"/>
              </a:rPr>
              <a:t>Ca Huế</a:t>
            </a:r>
            <a:endParaRPr lang="vi-VN" sz="3000" b="1" dirty="0">
              <a:solidFill>
                <a:sysClr val="windowText" lastClr="000000"/>
              </a:solidFill>
              <a:cs typeface="Arial" panose="020B0604020202020204" pitchFamily="34" charset="0"/>
            </a:endParaRPr>
          </a:p>
        </p:txBody>
      </p:sp>
      <p:cxnSp>
        <p:nvCxnSpPr>
          <p:cNvPr id="19" name="Straight Arrow Connector 18"/>
          <p:cNvCxnSpPr>
            <a:stCxn id="17" idx="3"/>
            <a:endCxn id="10" idx="1"/>
          </p:cNvCxnSpPr>
          <p:nvPr/>
        </p:nvCxnSpPr>
        <p:spPr>
          <a:xfrm flipV="1">
            <a:off x="2538413" y="846138"/>
            <a:ext cx="1450975" cy="18954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1" idx="1"/>
          </p:cNvCxnSpPr>
          <p:nvPr/>
        </p:nvCxnSpPr>
        <p:spPr>
          <a:xfrm flipV="1">
            <a:off x="2538413" y="2162175"/>
            <a:ext cx="1450975" cy="57943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7" idx="3"/>
            <a:endCxn id="13" idx="1"/>
          </p:cNvCxnSpPr>
          <p:nvPr/>
        </p:nvCxnSpPr>
        <p:spPr>
          <a:xfrm>
            <a:off x="2538413" y="2741613"/>
            <a:ext cx="1450975" cy="69373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12" idx="1"/>
          </p:cNvCxnSpPr>
          <p:nvPr/>
        </p:nvCxnSpPr>
        <p:spPr>
          <a:xfrm>
            <a:off x="2538413" y="2741613"/>
            <a:ext cx="1450975" cy="192881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in)">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1"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7" name="Rounded Rectangle 6"/>
          <p:cNvSpPr/>
          <p:nvPr/>
        </p:nvSpPr>
        <p:spPr>
          <a:xfrm>
            <a:off x="3803650" y="574675"/>
            <a:ext cx="4584700" cy="6302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000" b="1" dirty="0">
                <a:solidFill>
                  <a:sysClr val="windowText" lastClr="000000"/>
                </a:solidFill>
                <a:latin typeface="Arial" panose="020B0604020202020204" pitchFamily="34" charset="0"/>
                <a:cs typeface="Arial" panose="020B0604020202020204" pitchFamily="34" charset="0"/>
              </a:rPr>
              <a:t>Không gian, thời gian</a:t>
            </a:r>
            <a:endParaRPr lang="vi-VN" sz="3000" b="1" dirty="0">
              <a:solidFill>
                <a:sysClr val="windowText" lastClr="000000"/>
              </a:solidFill>
              <a:cs typeface="Arial" panose="020B0604020202020204" pitchFamily="34" charset="0"/>
            </a:endParaRPr>
          </a:p>
        </p:txBody>
      </p:sp>
      <p:sp>
        <p:nvSpPr>
          <p:cNvPr id="8" name="Rounded Rectangle 7"/>
          <p:cNvSpPr/>
          <p:nvPr/>
        </p:nvSpPr>
        <p:spPr>
          <a:xfrm>
            <a:off x="920750" y="1931988"/>
            <a:ext cx="2962275" cy="10525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T</a:t>
            </a:r>
            <a:r>
              <a:rPr lang="vi-VN" sz="2500" dirty="0">
                <a:solidFill>
                  <a:sysClr val="windowText" lastClr="000000"/>
                </a:solidFill>
                <a:cs typeface="Arial" panose="020B0604020202020204" pitchFamily="34" charset="0"/>
              </a:rPr>
              <a:t>hường được biểu diễn vào ban đêm</a:t>
            </a:r>
          </a:p>
        </p:txBody>
      </p:sp>
      <p:sp>
        <p:nvSpPr>
          <p:cNvPr id="9" name="Rounded Rectangle 8"/>
          <p:cNvSpPr/>
          <p:nvPr/>
        </p:nvSpPr>
        <p:spPr>
          <a:xfrm>
            <a:off x="5065713" y="1931988"/>
            <a:ext cx="2217737" cy="10525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T</a:t>
            </a:r>
            <a:r>
              <a:rPr lang="vi-VN" sz="2500" dirty="0">
                <a:solidFill>
                  <a:sysClr val="windowText" lastClr="000000"/>
                </a:solidFill>
                <a:cs typeface="Arial" panose="020B0604020202020204" pitchFamily="34" charset="0"/>
              </a:rPr>
              <a:t>rên một con thuyền rồng</a:t>
            </a:r>
          </a:p>
        </p:txBody>
      </p:sp>
      <p:sp>
        <p:nvSpPr>
          <p:cNvPr id="10" name="Rounded Rectangle 9"/>
          <p:cNvSpPr/>
          <p:nvPr/>
        </p:nvSpPr>
        <p:spPr>
          <a:xfrm>
            <a:off x="8466138" y="1931988"/>
            <a:ext cx="2128837" cy="10525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G</a:t>
            </a:r>
            <a:r>
              <a:rPr lang="vi-VN" sz="2500" dirty="0">
                <a:solidFill>
                  <a:sysClr val="windowText" lastClr="000000"/>
                </a:solidFill>
                <a:cs typeface="Arial" panose="020B0604020202020204" pitchFamily="34" charset="0"/>
              </a:rPr>
              <a:t>iữa dòng sông Hương</a:t>
            </a:r>
          </a:p>
        </p:txBody>
      </p:sp>
      <p:sp>
        <p:nvSpPr>
          <p:cNvPr id="11" name="Right Arrow 10"/>
          <p:cNvSpPr/>
          <p:nvPr/>
        </p:nvSpPr>
        <p:spPr>
          <a:xfrm>
            <a:off x="558800" y="5629275"/>
            <a:ext cx="1285875" cy="67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ed Rectangle 11"/>
          <p:cNvSpPr/>
          <p:nvPr/>
        </p:nvSpPr>
        <p:spPr>
          <a:xfrm>
            <a:off x="2459038" y="5378450"/>
            <a:ext cx="7273925" cy="11795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b="1" dirty="0">
                <a:solidFill>
                  <a:schemeClr val="tx2"/>
                </a:solidFill>
                <a:latin typeface="Arial" panose="020B0604020202020204" pitchFamily="34" charset="0"/>
                <a:cs typeface="Arial" panose="020B0604020202020204" pitchFamily="34" charset="0"/>
              </a:rPr>
              <a:t>V</a:t>
            </a:r>
            <a:r>
              <a:rPr lang="vi-VN" sz="2500" b="1" dirty="0">
                <a:solidFill>
                  <a:schemeClr val="tx2"/>
                </a:solidFill>
                <a:cs typeface="Arial" panose="020B0604020202020204" pitchFamily="34" charset="0"/>
              </a:rPr>
              <a:t>iệc thư</a:t>
            </a:r>
            <a:r>
              <a:rPr lang="en-US" sz="2500" b="1" dirty="0">
                <a:solidFill>
                  <a:schemeClr val="tx2"/>
                </a:solidFill>
                <a:latin typeface="Arial" panose="020B0604020202020204" pitchFamily="34" charset="0"/>
                <a:cs typeface="Arial" panose="020B0604020202020204" pitchFamily="34" charset="0"/>
              </a:rPr>
              <a:t>ở</a:t>
            </a:r>
            <a:r>
              <a:rPr lang="vi-VN" sz="2500" b="1" dirty="0">
                <a:solidFill>
                  <a:schemeClr val="tx2"/>
                </a:solidFill>
                <a:cs typeface="Arial" panose="020B0604020202020204" pitchFamily="34" charset="0"/>
              </a:rPr>
              <a:t>ng thức ca Huế</a:t>
            </a:r>
            <a:r>
              <a:rPr lang="en-US" sz="2500" b="1" dirty="0">
                <a:solidFill>
                  <a:schemeClr val="tx2"/>
                </a:solidFill>
                <a:latin typeface="Arial" panose="020B0604020202020204" pitchFamily="34" charset="0"/>
                <a:cs typeface="Arial" panose="020B0604020202020204" pitchFamily="34" charset="0"/>
              </a:rPr>
              <a:t> trên sông Hương</a:t>
            </a:r>
            <a:r>
              <a:rPr lang="vi-VN" sz="2500" b="1" dirty="0">
                <a:solidFill>
                  <a:schemeClr val="tx2"/>
                </a:solidFill>
                <a:cs typeface="Arial" panose="020B0604020202020204" pitchFamily="34" charset="0"/>
              </a:rPr>
              <a:t> trở nên sinh động, lãng mạn</a:t>
            </a:r>
            <a:r>
              <a:rPr lang="en-US" sz="2500" b="1" dirty="0">
                <a:solidFill>
                  <a:schemeClr val="tx2"/>
                </a:solidFill>
                <a:latin typeface="Arial" panose="020B0604020202020204" pitchFamily="34" charset="0"/>
                <a:cs typeface="Arial" panose="020B0604020202020204" pitchFamily="34" charset="0"/>
              </a:rPr>
              <a:t>.</a:t>
            </a:r>
            <a:endParaRPr lang="vi-VN" sz="2500" b="1" dirty="0">
              <a:solidFill>
                <a:schemeClr val="tx2"/>
              </a:solidFill>
              <a:cs typeface="Arial" panose="020B0604020202020204" pitchFamily="34" charset="0"/>
            </a:endParaRPr>
          </a:p>
        </p:txBody>
      </p:sp>
      <p:cxnSp>
        <p:nvCxnSpPr>
          <p:cNvPr id="13" name="Straight Arrow Connector 12"/>
          <p:cNvCxnSpPr>
            <a:cxnSpLocks/>
            <a:stCxn id="7" idx="2"/>
            <a:endCxn id="8" idx="0"/>
          </p:cNvCxnSpPr>
          <p:nvPr/>
        </p:nvCxnSpPr>
        <p:spPr>
          <a:xfrm flipH="1">
            <a:off x="2401888" y="1204913"/>
            <a:ext cx="3694112" cy="7270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stCxn id="7" idx="2"/>
            <a:endCxn id="9" idx="0"/>
          </p:cNvCxnSpPr>
          <p:nvPr/>
        </p:nvCxnSpPr>
        <p:spPr>
          <a:xfrm>
            <a:off x="6096000" y="1204913"/>
            <a:ext cx="79375" cy="7270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7" idx="2"/>
            <a:endCxn id="10" idx="0"/>
          </p:cNvCxnSpPr>
          <p:nvPr/>
        </p:nvCxnSpPr>
        <p:spPr>
          <a:xfrm>
            <a:off x="6096000" y="1204913"/>
            <a:ext cx="3433763" cy="7270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rcRect/>
          <a:stretch>
            <a:fillRect/>
          </a:stretch>
        </p:blipFill>
        <p:spPr bwMode="auto">
          <a:xfrm>
            <a:off x="4651375" y="2971800"/>
            <a:ext cx="2986088" cy="2103438"/>
          </a:xfrm>
          <a:prstGeom prst="rect">
            <a:avLst/>
          </a:prstGeom>
          <a:noFill/>
          <a:ln w="9525">
            <a:noFill/>
            <a:miter lim="800000"/>
            <a:headEnd/>
            <a:tailEnd/>
          </a:ln>
        </p:spPr>
      </p:pic>
      <p:pic>
        <p:nvPicPr>
          <p:cNvPr id="5" name="Picture 4"/>
          <p:cNvPicPr>
            <a:picLocks noChangeAspect="1"/>
          </p:cNvPicPr>
          <p:nvPr/>
        </p:nvPicPr>
        <p:blipFill>
          <a:blip r:embed="rId5"/>
          <a:srcRect/>
          <a:stretch>
            <a:fillRect/>
          </a:stretch>
        </p:blipFill>
        <p:spPr bwMode="auto">
          <a:xfrm>
            <a:off x="8051800" y="2968625"/>
            <a:ext cx="2957513" cy="2109788"/>
          </a:xfrm>
          <a:prstGeom prst="rect">
            <a:avLst/>
          </a:prstGeom>
          <a:noFill/>
          <a:ln w="9525">
            <a:noFill/>
            <a:miter lim="800000"/>
            <a:headEnd/>
            <a:tailEnd/>
          </a:ln>
        </p:spPr>
      </p:pic>
      <p:pic>
        <p:nvPicPr>
          <p:cNvPr id="6" name="Picture 5"/>
          <p:cNvPicPr>
            <a:picLocks noChangeAspect="1"/>
          </p:cNvPicPr>
          <p:nvPr/>
        </p:nvPicPr>
        <p:blipFill>
          <a:blip r:embed="rId6" cstate="email">
            <a:extLst>
              <a:ext uri="{28A0092B-C50C-407E-A947-70E740481C1C}"/>
            </a:extLst>
          </a:blip>
          <a:stretch>
            <a:fillRect/>
          </a:stretch>
        </p:blipFill>
        <p:spPr>
          <a:xfrm>
            <a:off x="824556" y="2974418"/>
            <a:ext cx="3268506" cy="2099107"/>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2" presetClass="entr" presetSubtype="4"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anim calcmode="lin" valueType="num">
                                      <p:cBhvr>
                                        <p:cTn id="49" dur="500" fill="hold"/>
                                        <p:tgtEl>
                                          <p:spTgt spid="11"/>
                                        </p:tgtEl>
                                        <p:attrNameLst>
                                          <p:attrName>ppt_x</p:attrName>
                                        </p:attrNameLst>
                                      </p:cBhvr>
                                      <p:tavLst>
                                        <p:tav tm="0">
                                          <p:val>
                                            <p:strVal val="#ppt_x"/>
                                          </p:val>
                                        </p:tav>
                                        <p:tav tm="100000">
                                          <p:val>
                                            <p:strVal val="#ppt_x"/>
                                          </p:val>
                                        </p:tav>
                                      </p:tavLst>
                                    </p:anim>
                                    <p:anim calcmode="lin" valueType="num">
                                      <p:cBhvr>
                                        <p:cTn id="50" dur="500" fill="hold"/>
                                        <p:tgtEl>
                                          <p:spTgt spid="11"/>
                                        </p:tgtEl>
                                        <p:attrNameLst>
                                          <p:attrName>ppt_y</p:attrName>
                                        </p:attrNameLst>
                                      </p:cBhvr>
                                      <p:tavLst>
                                        <p:tav tm="0">
                                          <p:val>
                                            <p:strVal val="#ppt_y+.1"/>
                                          </p:val>
                                        </p:tav>
                                        <p:tav tm="100000">
                                          <p:val>
                                            <p:strVal val="#ppt_y"/>
                                          </p:val>
                                        </p:tav>
                                      </p:tavLst>
                                    </p:anim>
                                  </p:childTnLst>
                                </p:cTn>
                              </p:par>
                              <p:par>
                                <p:cTn id="51" presetID="3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 calcmode="lin" valueType="num">
                                      <p:cBhvr>
                                        <p:cTn id="55" dur="500" fill="hold"/>
                                        <p:tgtEl>
                                          <p:spTgt spid="12"/>
                                        </p:tgtEl>
                                        <p:attrNameLst>
                                          <p:attrName>style.rotation</p:attrName>
                                        </p:attrNameLst>
                                      </p:cBhvr>
                                      <p:tavLst>
                                        <p:tav tm="0">
                                          <p:val>
                                            <p:fltVal val="90"/>
                                          </p:val>
                                        </p:tav>
                                        <p:tav tm="100000">
                                          <p:val>
                                            <p:fltVal val="0"/>
                                          </p:val>
                                        </p:tav>
                                      </p:tavLst>
                                    </p:anim>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algn="just" fontAlgn="auto">
              <a:lnSpc>
                <a:spcPct val="150000"/>
              </a:lnSpc>
              <a:spcBef>
                <a:spcPts val="0"/>
              </a:spcBef>
              <a:spcAft>
                <a:spcPts val="0"/>
              </a:spcAft>
              <a:defRPr/>
            </a:pPr>
            <a:endParaRPr lang="en-US" sz="2500">
              <a:latin typeface="Arial" panose="020B0604020202020204" pitchFamily="34" charset="0"/>
              <a:cs typeface="Arial" panose="020B0604020202020204" pitchFamily="34" charset="0"/>
            </a:endParaRPr>
          </a:p>
        </p:txBody>
      </p:sp>
      <p:sp>
        <p:nvSpPr>
          <p:cNvPr id="4" name="Rounded Rectangle 3"/>
          <p:cNvSpPr/>
          <p:nvPr/>
        </p:nvSpPr>
        <p:spPr>
          <a:xfrm>
            <a:off x="4208463" y="906463"/>
            <a:ext cx="3775075" cy="1187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b="1" dirty="0">
                <a:solidFill>
                  <a:sysClr val="windowText" lastClr="000000"/>
                </a:solidFill>
                <a:latin typeface="Arial" panose="020B0604020202020204" pitchFamily="34" charset="0"/>
                <a:cs typeface="Arial" panose="020B0604020202020204" pitchFamily="34" charset="0"/>
              </a:rPr>
              <a:t>Nguồn gốc ca Huế</a:t>
            </a:r>
            <a:endParaRPr lang="vi-VN" sz="3000" b="1" dirty="0">
              <a:solidFill>
                <a:sysClr val="windowText" lastClr="000000"/>
              </a:solidFill>
              <a:cs typeface="Arial" panose="020B0604020202020204" pitchFamily="34" charset="0"/>
            </a:endParaRPr>
          </a:p>
        </p:txBody>
      </p:sp>
      <p:pic>
        <p:nvPicPr>
          <p:cNvPr id="5" name="Picture 4"/>
          <p:cNvPicPr>
            <a:picLocks noChangeAspect="1"/>
          </p:cNvPicPr>
          <p:nvPr/>
        </p:nvPicPr>
        <p:blipFill>
          <a:blip r:embed="rId4"/>
          <a:srcRect/>
          <a:stretch>
            <a:fillRect/>
          </a:stretch>
        </p:blipFill>
        <p:spPr bwMode="auto">
          <a:xfrm>
            <a:off x="3179763" y="2108200"/>
            <a:ext cx="5832475" cy="960438"/>
          </a:xfrm>
          <a:prstGeom prst="rect">
            <a:avLst/>
          </a:prstGeom>
          <a:noFill/>
          <a:ln w="9525">
            <a:noFill/>
            <a:miter lim="800000"/>
            <a:headEnd/>
            <a:tailEnd/>
          </a:ln>
        </p:spPr>
      </p:pic>
      <p:sp>
        <p:nvSpPr>
          <p:cNvPr id="6" name="Rounded Rectangle 5"/>
          <p:cNvSpPr/>
          <p:nvPr/>
        </p:nvSpPr>
        <p:spPr>
          <a:xfrm>
            <a:off x="2330450" y="3087688"/>
            <a:ext cx="2816225" cy="10525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Ca nhạc dân gian</a:t>
            </a:r>
            <a:endParaRPr lang="vi-VN" sz="2500" dirty="0">
              <a:solidFill>
                <a:sysClr val="windowText" lastClr="000000"/>
              </a:solidFill>
              <a:cs typeface="Arial" panose="020B0604020202020204" pitchFamily="34" charset="0"/>
            </a:endParaRPr>
          </a:p>
        </p:txBody>
      </p:sp>
      <p:sp>
        <p:nvSpPr>
          <p:cNvPr id="7" name="Rounded Rectangle 6"/>
          <p:cNvSpPr/>
          <p:nvPr/>
        </p:nvSpPr>
        <p:spPr>
          <a:xfrm>
            <a:off x="7016750" y="3084513"/>
            <a:ext cx="2949575" cy="10556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Ca nhạc cung đình</a:t>
            </a:r>
            <a:endParaRPr lang="vi-VN" sz="2500" dirty="0">
              <a:solidFill>
                <a:sysClr val="windowText" lastClr="000000"/>
              </a:solidFill>
              <a:cs typeface="Arial" panose="020B0604020202020204" pitchFamily="34" charset="0"/>
            </a:endParaRPr>
          </a:p>
        </p:txBody>
      </p:sp>
      <p:sp>
        <p:nvSpPr>
          <p:cNvPr id="8" name="Right Arrow 7"/>
          <p:cNvSpPr/>
          <p:nvPr/>
        </p:nvSpPr>
        <p:spPr>
          <a:xfrm>
            <a:off x="1147763" y="5038725"/>
            <a:ext cx="1285875" cy="67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2582863" y="4665663"/>
            <a:ext cx="7026275" cy="14271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b="1" dirty="0">
                <a:solidFill>
                  <a:schemeClr val="tx2"/>
                </a:solidFill>
                <a:latin typeface="Arial" panose="020B0604020202020204" pitchFamily="34" charset="0"/>
                <a:cs typeface="Arial" panose="020B0604020202020204" pitchFamily="34" charset="0"/>
              </a:rPr>
              <a:t>Ca Huế vừa </a:t>
            </a:r>
            <a:r>
              <a:rPr lang="vi-VN" sz="2500" b="1" dirty="0">
                <a:solidFill>
                  <a:schemeClr val="tx2"/>
                </a:solidFill>
                <a:cs typeface="Arial" panose="020B0604020202020204" pitchFamily="34" charset="0"/>
              </a:rPr>
              <a:t>phong phú, đa dạng, vừa sôi nổi tươi vui lại trang trọng, uy nghi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 calcmode="lin" valueType="num">
                                      <p:cBhvr>
                                        <p:cTn id="32" dur="500" fill="hold"/>
                                        <p:tgtEl>
                                          <p:spTgt spid="9"/>
                                        </p:tgtEl>
                                        <p:attrNameLst>
                                          <p:attrName>style.rotation</p:attrName>
                                        </p:attrNameLst>
                                      </p:cBhvr>
                                      <p:tavLst>
                                        <p:tav tm="0">
                                          <p:val>
                                            <p:fltVal val="90"/>
                                          </p:val>
                                        </p:tav>
                                        <p:tav tm="100000">
                                          <p:val>
                                            <p:fltVal val="0"/>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3" name="Rounded Rectangle 2"/>
          <p:cNvSpPr/>
          <p:nvPr/>
        </p:nvSpPr>
        <p:spPr>
          <a:xfrm>
            <a:off x="1477963" y="444500"/>
            <a:ext cx="9236075" cy="107156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3500" b="1" dirty="0">
                <a:solidFill>
                  <a:schemeClr val="tx2"/>
                </a:solidFill>
                <a:latin typeface="Arial" panose="020B0604020202020204" pitchFamily="34" charset="0"/>
                <a:cs typeface="Arial" panose="020B0604020202020204" pitchFamily="34" charset="0"/>
              </a:rPr>
              <a:t>2. Tình cảm của tác giả dành cho xứ Huế</a:t>
            </a:r>
          </a:p>
        </p:txBody>
      </p:sp>
      <p:sp>
        <p:nvSpPr>
          <p:cNvPr id="5" name="TextBox 4"/>
          <p:cNvSpPr txBox="1">
            <a:spLocks noChangeArrowheads="1"/>
          </p:cNvSpPr>
          <p:nvPr/>
        </p:nvSpPr>
        <p:spPr bwMode="auto">
          <a:xfrm>
            <a:off x="6396038" y="1706563"/>
            <a:ext cx="4178300" cy="698500"/>
          </a:xfrm>
          <a:prstGeom prst="rect">
            <a:avLst/>
          </a:prstGeom>
          <a:noFill/>
          <a:ln w="9525">
            <a:noFill/>
            <a:miter lim="800000"/>
            <a:headEnd/>
            <a:tailEnd/>
          </a:ln>
        </p:spPr>
        <p:txBody>
          <a:bodyPr>
            <a:spAutoFit/>
          </a:bodyPr>
          <a:lstStyle/>
          <a:p>
            <a:pPr algn="just">
              <a:lnSpc>
                <a:spcPct val="150000"/>
              </a:lnSpc>
            </a:pPr>
            <a:r>
              <a:rPr lang="en-US" sz="3000" b="1">
                <a:solidFill>
                  <a:schemeClr val="tx2"/>
                </a:solidFill>
              </a:rPr>
              <a:t>THẢO LUẬN CẶP ĐÔI</a:t>
            </a:r>
            <a:endParaRPr lang="en-US" sz="3000">
              <a:solidFill>
                <a:schemeClr val="tx2"/>
              </a:solidFill>
            </a:endParaRPr>
          </a:p>
        </p:txBody>
      </p:sp>
      <p:sp>
        <p:nvSpPr>
          <p:cNvPr id="6" name="TextBox 5"/>
          <p:cNvSpPr txBox="1"/>
          <p:nvPr/>
        </p:nvSpPr>
        <p:spPr>
          <a:xfrm>
            <a:off x="5245100" y="2405063"/>
            <a:ext cx="6480175" cy="3554412"/>
          </a:xfrm>
          <a:prstGeom prst="rect">
            <a:avLst/>
          </a:prstGeom>
          <a:noFill/>
        </p:spPr>
        <p:txBody>
          <a:bodyPr>
            <a:spAutoFit/>
          </a:bodyPr>
          <a:lstStyle/>
          <a:p>
            <a:pPr algn="ctr" fontAlgn="auto">
              <a:lnSpc>
                <a:spcPct val="150000"/>
              </a:lnSpc>
              <a:spcBef>
                <a:spcPts val="0"/>
              </a:spcBef>
              <a:spcAft>
                <a:spcPts val="0"/>
              </a:spcAft>
              <a:defRPr/>
            </a:pPr>
            <a:r>
              <a:rPr lang="en-US" sz="2500" b="1" u="sng" dirty="0">
                <a:solidFill>
                  <a:srgbClr val="C00000"/>
                </a:solidFill>
                <a:latin typeface="Arial" panose="020B0604020202020204" pitchFamily="34" charset="0"/>
                <a:cs typeface="Arial" panose="020B0604020202020204" pitchFamily="34" charset="0"/>
              </a:rPr>
              <a:t>Đ</a:t>
            </a:r>
            <a:r>
              <a:rPr lang="vi-VN" sz="2500" b="1" u="sng" dirty="0">
                <a:solidFill>
                  <a:srgbClr val="C00000"/>
                </a:solidFill>
                <a:latin typeface="Arial" panose="020B0604020202020204" pitchFamily="34" charset="0"/>
                <a:cs typeface="Arial" panose="020B0604020202020204" pitchFamily="34" charset="0"/>
              </a:rPr>
              <a:t>ọc văn bản và trả lời các câu hỏi sau:</a:t>
            </a:r>
          </a:p>
          <a:p>
            <a:pPr marL="342900" indent="-342900" algn="just" fontAlgn="auto">
              <a:lnSpc>
                <a:spcPct val="150000"/>
              </a:lnSpc>
              <a:spcBef>
                <a:spcPts val="0"/>
              </a:spcBef>
              <a:spcAft>
                <a:spcPts val="0"/>
              </a:spcAft>
              <a:buFont typeface="Arial" panose="020B0604020202020204" pitchFamily="34" charset="0"/>
              <a:buChar char="•"/>
              <a:defRPr/>
            </a:pPr>
            <a:r>
              <a:rPr lang="vi-VN" sz="2500" dirty="0">
                <a:latin typeface="+mn-lt"/>
                <a:cs typeface="Arial" panose="020B0604020202020204" pitchFamily="34" charset="0"/>
              </a:rPr>
              <a:t>Nêu tác dụng của việc kết hợp các yếu tố có vai trò kể chuyện, miêu tả, bộc lộ cảm xúc, bình luận… trong văn bản?</a:t>
            </a:r>
          </a:p>
          <a:p>
            <a:pPr marL="342900" indent="-342900" algn="just" fontAlgn="auto">
              <a:lnSpc>
                <a:spcPct val="150000"/>
              </a:lnSpc>
              <a:spcBef>
                <a:spcPts val="0"/>
              </a:spcBef>
              <a:spcAft>
                <a:spcPts val="0"/>
              </a:spcAft>
              <a:buFont typeface="Arial" panose="020B0604020202020204" pitchFamily="34" charset="0"/>
              <a:buChar char="•"/>
              <a:defRPr/>
            </a:pPr>
            <a:r>
              <a:rPr lang="vi-VN" sz="2500" dirty="0">
                <a:latin typeface="+mn-lt"/>
                <a:cs typeface="Arial" panose="020B0604020202020204" pitchFamily="34" charset="0"/>
              </a:rPr>
              <a:t>Nhận xét về tình cảm tác giả dành cho ca Huế, xứ Huế?</a:t>
            </a:r>
          </a:p>
        </p:txBody>
      </p:sp>
      <p:pic>
        <p:nvPicPr>
          <p:cNvPr id="7" name="Picture 6"/>
          <p:cNvPicPr>
            <a:picLocks noChangeAspect="1"/>
          </p:cNvPicPr>
          <p:nvPr/>
        </p:nvPicPr>
        <p:blipFill>
          <a:blip r:embed="rId3"/>
          <a:srcRect/>
          <a:stretch>
            <a:fillRect/>
          </a:stretch>
        </p:blipFill>
        <p:spPr bwMode="auto">
          <a:xfrm>
            <a:off x="84138" y="1958975"/>
            <a:ext cx="5076825" cy="48990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3" name="Oval 2"/>
          <p:cNvSpPr/>
          <p:nvPr/>
        </p:nvSpPr>
        <p:spPr>
          <a:xfrm>
            <a:off x="3784600" y="2135188"/>
            <a:ext cx="4622800" cy="25876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Kết hợp các yếu tố: tự sự, biểu cảm, nghị luận giúp: </a:t>
            </a:r>
          </a:p>
        </p:txBody>
      </p:sp>
      <p:sp>
        <p:nvSpPr>
          <p:cNvPr id="5" name="TextBox 4"/>
          <p:cNvSpPr txBox="1">
            <a:spLocks noChangeArrowheads="1"/>
          </p:cNvSpPr>
          <p:nvPr/>
        </p:nvSpPr>
        <p:spPr bwMode="auto">
          <a:xfrm>
            <a:off x="446088" y="719138"/>
            <a:ext cx="6086475" cy="1246187"/>
          </a:xfrm>
          <a:prstGeom prst="rect">
            <a:avLst/>
          </a:prstGeom>
          <a:noFill/>
          <a:ln w="9525">
            <a:noFill/>
            <a:miter lim="800000"/>
            <a:headEnd/>
            <a:tailEnd/>
          </a:ln>
        </p:spPr>
        <p:txBody>
          <a:bodyPr>
            <a:spAutoFit/>
          </a:bodyPr>
          <a:lstStyle/>
          <a:p>
            <a:pPr algn="just">
              <a:lnSpc>
                <a:spcPct val="150000"/>
              </a:lnSpc>
            </a:pPr>
            <a:r>
              <a:rPr lang="en-US" sz="2500"/>
              <a:t>N</a:t>
            </a:r>
            <a:r>
              <a:rPr lang="vi-VN" sz="2500"/>
              <a:t>gười đọc hiểu nguồn gốc, đặc điểm, cách biểu diễn và thưởng thức ca Huế</a:t>
            </a:r>
            <a:endParaRPr lang="en-US" sz="2500"/>
          </a:p>
        </p:txBody>
      </p:sp>
      <p:sp>
        <p:nvSpPr>
          <p:cNvPr id="6" name="TextBox 5"/>
          <p:cNvSpPr txBox="1">
            <a:spLocks noChangeArrowheads="1"/>
          </p:cNvSpPr>
          <p:nvPr/>
        </p:nvSpPr>
        <p:spPr bwMode="auto">
          <a:xfrm>
            <a:off x="8831263" y="4429125"/>
            <a:ext cx="2863850" cy="1246188"/>
          </a:xfrm>
          <a:prstGeom prst="rect">
            <a:avLst/>
          </a:prstGeom>
          <a:noFill/>
          <a:ln w="9525">
            <a:noFill/>
            <a:miter lim="800000"/>
            <a:headEnd/>
            <a:tailEnd/>
          </a:ln>
        </p:spPr>
        <p:txBody>
          <a:bodyPr>
            <a:spAutoFit/>
          </a:bodyPr>
          <a:lstStyle/>
          <a:p>
            <a:pPr algn="just">
              <a:lnSpc>
                <a:spcPct val="150000"/>
              </a:lnSpc>
            </a:pPr>
            <a:r>
              <a:rPr lang="en-US" sz="2500"/>
              <a:t>N</a:t>
            </a:r>
            <a:r>
              <a:rPr lang="vi-VN" sz="2500"/>
              <a:t>hấn mạnh vị trí, ý nghĩa của ca Huế</a:t>
            </a:r>
            <a:endParaRPr lang="en-US" sz="2500"/>
          </a:p>
        </p:txBody>
      </p:sp>
      <p:sp>
        <p:nvSpPr>
          <p:cNvPr id="7" name="TextBox 6"/>
          <p:cNvSpPr txBox="1">
            <a:spLocks noChangeArrowheads="1"/>
          </p:cNvSpPr>
          <p:nvPr/>
        </p:nvSpPr>
        <p:spPr bwMode="auto">
          <a:xfrm>
            <a:off x="496888" y="4722813"/>
            <a:ext cx="3582987" cy="1174750"/>
          </a:xfrm>
          <a:prstGeom prst="rect">
            <a:avLst/>
          </a:prstGeom>
          <a:noFill/>
          <a:ln w="9525">
            <a:noFill/>
            <a:miter lim="800000"/>
            <a:headEnd/>
            <a:tailEnd/>
          </a:ln>
        </p:spPr>
        <p:txBody>
          <a:bodyPr>
            <a:spAutoFit/>
          </a:bodyPr>
          <a:lstStyle/>
          <a:p>
            <a:pPr algn="just">
              <a:lnSpc>
                <a:spcPct val="150000"/>
              </a:lnSpc>
            </a:pPr>
            <a:r>
              <a:rPr lang="en-US" sz="2500"/>
              <a:t>T</a:t>
            </a:r>
            <a:r>
              <a:rPr lang="vi-VN" sz="2500"/>
              <a:t>hể hiện được tình cảm thái độ của người viết</a:t>
            </a:r>
            <a:endParaRPr lang="en-US" sz="2500"/>
          </a:p>
        </p:txBody>
      </p:sp>
      <p:pic>
        <p:nvPicPr>
          <p:cNvPr id="12" name="Picture 11"/>
          <p:cNvPicPr>
            <a:picLocks noChangeAspect="1"/>
          </p:cNvPicPr>
          <p:nvPr/>
        </p:nvPicPr>
        <p:blipFill>
          <a:blip r:embed="rId3"/>
          <a:srcRect/>
          <a:stretch>
            <a:fillRect/>
          </a:stretch>
        </p:blipFill>
        <p:spPr bwMode="auto">
          <a:xfrm rot="8375133" flipV="1">
            <a:off x="4129088" y="4686300"/>
            <a:ext cx="2066925" cy="695325"/>
          </a:xfrm>
          <a:prstGeom prst="rect">
            <a:avLst/>
          </a:prstGeom>
          <a:noFill/>
          <a:ln w="9525">
            <a:noFill/>
            <a:miter lim="800000"/>
            <a:headEnd/>
            <a:tailEnd/>
          </a:ln>
        </p:spPr>
      </p:pic>
      <p:pic>
        <p:nvPicPr>
          <p:cNvPr id="13" name="Picture 12"/>
          <p:cNvPicPr>
            <a:picLocks noChangeAspect="1"/>
          </p:cNvPicPr>
          <p:nvPr/>
        </p:nvPicPr>
        <p:blipFill>
          <a:blip r:embed="rId3"/>
          <a:srcRect/>
          <a:stretch>
            <a:fillRect/>
          </a:stretch>
        </p:blipFill>
        <p:spPr bwMode="auto">
          <a:xfrm rot="798216" flipV="1">
            <a:off x="8067675" y="3429000"/>
            <a:ext cx="2065338" cy="695325"/>
          </a:xfrm>
          <a:prstGeom prst="rect">
            <a:avLst/>
          </a:prstGeom>
          <a:noFill/>
          <a:ln w="9525">
            <a:noFill/>
            <a:miter lim="800000"/>
            <a:headEnd/>
            <a:tailEnd/>
          </a:ln>
        </p:spPr>
      </p:pic>
      <p:pic>
        <p:nvPicPr>
          <p:cNvPr id="14" name="Picture 13"/>
          <p:cNvPicPr>
            <a:picLocks noChangeAspect="1"/>
          </p:cNvPicPr>
          <p:nvPr/>
        </p:nvPicPr>
        <p:blipFill>
          <a:blip r:embed="rId3"/>
          <a:srcRect/>
          <a:stretch>
            <a:fillRect/>
          </a:stretch>
        </p:blipFill>
        <p:spPr bwMode="auto">
          <a:xfrm rot="11997156" flipV="1">
            <a:off x="2343150" y="2386013"/>
            <a:ext cx="1992313" cy="6715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7" name="Rounded Rectangle 6"/>
          <p:cNvSpPr/>
          <p:nvPr/>
        </p:nvSpPr>
        <p:spPr>
          <a:xfrm>
            <a:off x="3803650" y="933450"/>
            <a:ext cx="4584700" cy="1185863"/>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b="1" dirty="0">
                <a:solidFill>
                  <a:schemeClr val="tx2"/>
                </a:solidFill>
                <a:latin typeface="Arial" panose="020B0604020202020204" pitchFamily="34" charset="0"/>
                <a:cs typeface="Arial" panose="020B0604020202020204" pitchFamily="34" charset="0"/>
              </a:rPr>
              <a:t>Tình cảm của tác giả</a:t>
            </a:r>
            <a:endParaRPr lang="vi-VN" sz="3000" b="1" dirty="0">
              <a:solidFill>
                <a:schemeClr val="tx2"/>
              </a:solidFill>
              <a:cs typeface="Arial" panose="020B0604020202020204" pitchFamily="34" charset="0"/>
            </a:endParaRPr>
          </a:p>
        </p:txBody>
      </p:sp>
      <p:sp>
        <p:nvSpPr>
          <p:cNvPr id="8" name="Rounded Rectangle 7"/>
          <p:cNvSpPr/>
          <p:nvPr/>
        </p:nvSpPr>
        <p:spPr>
          <a:xfrm>
            <a:off x="889000" y="2886075"/>
            <a:ext cx="3143250" cy="3070225"/>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Tình yêu, niềm tự hào về một di sản văn hóa độc đáo </a:t>
            </a:r>
            <a:endParaRPr lang="vi-VN" sz="2500" dirty="0">
              <a:solidFill>
                <a:sysClr val="windowText" lastClr="000000"/>
              </a:solidFill>
              <a:cs typeface="Arial" panose="020B0604020202020204" pitchFamily="34" charset="0"/>
            </a:endParaRPr>
          </a:p>
        </p:txBody>
      </p:sp>
      <p:sp>
        <p:nvSpPr>
          <p:cNvPr id="10" name="Rounded Rectangle 9"/>
          <p:cNvSpPr/>
          <p:nvPr/>
        </p:nvSpPr>
        <p:spPr>
          <a:xfrm>
            <a:off x="8159750" y="2825750"/>
            <a:ext cx="2873375" cy="3130550"/>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cs typeface="Arial" panose="020B0604020202020204" pitchFamily="34" charset="0"/>
              </a:rPr>
              <a:t>Ý </a:t>
            </a:r>
            <a:r>
              <a:rPr lang="vi-VN" sz="2500" dirty="0">
                <a:solidFill>
                  <a:sysClr val="windowText" lastClr="000000"/>
                </a:solidFill>
                <a:cs typeface="Arial" panose="020B0604020202020204" pitchFamily="34" charset="0"/>
              </a:rPr>
              <a:t>thức giữ gìn tôn vinh di sản tinh thần quý giá của quê hương đất nước</a:t>
            </a:r>
          </a:p>
        </p:txBody>
      </p:sp>
      <p:cxnSp>
        <p:nvCxnSpPr>
          <p:cNvPr id="13" name="Straight Arrow Connector 12"/>
          <p:cNvCxnSpPr>
            <a:stCxn id="7" idx="2"/>
            <a:endCxn id="8" idx="0"/>
          </p:cNvCxnSpPr>
          <p:nvPr/>
        </p:nvCxnSpPr>
        <p:spPr>
          <a:xfrm flipH="1">
            <a:off x="2460625" y="2119313"/>
            <a:ext cx="3635375" cy="76676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2"/>
            <a:endCxn id="21" idx="0"/>
          </p:cNvCxnSpPr>
          <p:nvPr/>
        </p:nvCxnSpPr>
        <p:spPr>
          <a:xfrm>
            <a:off x="6096000" y="2119313"/>
            <a:ext cx="0" cy="75882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2"/>
            <a:endCxn id="10" idx="0"/>
          </p:cNvCxnSpPr>
          <p:nvPr/>
        </p:nvCxnSpPr>
        <p:spPr>
          <a:xfrm>
            <a:off x="6096000" y="2119313"/>
            <a:ext cx="3500438" cy="70643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614863" y="2878138"/>
            <a:ext cx="2962275" cy="3078162"/>
          </a:xfrm>
          <a:prstGeom prst="roundRect">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Nâng niu, trân trọng những làn điệu Huế</a:t>
            </a:r>
            <a:endParaRPr lang="vi-VN" sz="2500" dirty="0">
              <a:solidFill>
                <a:sysClr val="windowText" lastClr="000000"/>
              </a:solidFill>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9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ppt_x</p:attrName>
                                        </p:attrNameLst>
                                      </p:cBhvr>
                                      <p:tavLst>
                                        <p:tav tm="0">
                                          <p:val>
                                            <p:strVal val="#ppt_x"/>
                                          </p:val>
                                        </p:tav>
                                        <p:tav tm="100000">
                                          <p:val>
                                            <p:strVal val="#ppt_x"/>
                                          </p:val>
                                        </p:tav>
                                      </p:tavLst>
                                    </p:anim>
                                    <p:anim calcmode="lin" valueType="num">
                                      <p:cBhvr>
                                        <p:cTn id="2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221" t="-135872" b="-86761"/>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pic>
        <p:nvPicPr>
          <p:cNvPr id="31751" name="Picture 3"/>
          <p:cNvPicPr>
            <a:picLocks noChangeAspect="1"/>
          </p:cNvPicPr>
          <p:nvPr/>
        </p:nvPicPr>
        <p:blipFill>
          <a:blip r:embed="rId4"/>
          <a:srcRect t="30212" b="9064"/>
          <a:stretch>
            <a:fillRect/>
          </a:stretch>
        </p:blipFill>
        <p:spPr bwMode="auto">
          <a:xfrm>
            <a:off x="104775" y="3233738"/>
            <a:ext cx="5868988" cy="3684587"/>
          </a:xfrm>
          <a:prstGeom prst="rect">
            <a:avLst/>
          </a:prstGeom>
          <a:noFill/>
          <a:ln w="9525">
            <a:noFill/>
            <a:miter lim="800000"/>
            <a:headEnd/>
            <a:tailEnd/>
          </a:ln>
        </p:spPr>
      </p:pic>
      <p:sp>
        <p:nvSpPr>
          <p:cNvPr id="5" name="Rounded Rectangle 4"/>
          <p:cNvSpPr/>
          <p:nvPr/>
        </p:nvSpPr>
        <p:spPr>
          <a:xfrm>
            <a:off x="2679700" y="1360488"/>
            <a:ext cx="6832600" cy="193357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III. TỔNG KẾT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5" name="Rounded Rectangle 4"/>
          <p:cNvSpPr/>
          <p:nvPr/>
        </p:nvSpPr>
        <p:spPr>
          <a:xfrm>
            <a:off x="1114425" y="1527175"/>
            <a:ext cx="6261100" cy="281622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b="1" u="sng" dirty="0">
                <a:solidFill>
                  <a:srgbClr val="C00000"/>
                </a:solidFill>
                <a:latin typeface="Arial" panose="020B0604020202020204" pitchFamily="34" charset="0"/>
                <a:cs typeface="Arial" panose="020B0604020202020204" pitchFamily="34" charset="0"/>
              </a:rPr>
              <a:t>Hãy trả lời câu hỏi sau:</a:t>
            </a:r>
          </a:p>
          <a:p>
            <a:pPr algn="ctr" fontAlgn="auto">
              <a:lnSpc>
                <a:spcPct val="150000"/>
              </a:lnSpc>
              <a:spcBef>
                <a:spcPts val="0"/>
              </a:spcBef>
              <a:spcAft>
                <a:spcPts val="0"/>
              </a:spcAft>
              <a:defRPr/>
            </a:pPr>
            <a:r>
              <a:rPr lang="en-US" sz="2500" dirty="0">
                <a:solidFill>
                  <a:srgbClr val="002060"/>
                </a:solidFill>
                <a:latin typeface="Arial" panose="020B0604020202020204" pitchFamily="34" charset="0"/>
                <a:cs typeface="Arial" panose="020B0604020202020204" pitchFamily="34" charset="0"/>
              </a:rPr>
              <a:t>Em hãy trình bày những đặc sắc về nội dung và nghệ thuật của văn bản “Ca Huế trên sông Hương”</a:t>
            </a:r>
          </a:p>
        </p:txBody>
      </p:sp>
      <p:pic>
        <p:nvPicPr>
          <p:cNvPr id="2" name="Picture 1"/>
          <p:cNvPicPr>
            <a:picLocks noChangeAspect="1"/>
          </p:cNvPicPr>
          <p:nvPr/>
        </p:nvPicPr>
        <p:blipFill>
          <a:blip r:embed="rId3"/>
          <a:srcRect/>
          <a:stretch>
            <a:fillRect/>
          </a:stretch>
        </p:blipFill>
        <p:spPr bwMode="auto">
          <a:xfrm>
            <a:off x="7553325" y="1239838"/>
            <a:ext cx="4460875" cy="5618162"/>
          </a:xfrm>
          <a:prstGeom prst="rect">
            <a:avLst/>
          </a:prstGeom>
          <a:noFill/>
          <a:ln w="9525">
            <a:noFill/>
            <a:miter lim="800000"/>
            <a:headEnd/>
            <a:tailEnd/>
          </a:ln>
        </p:spPr>
      </p:pic>
      <p:pic>
        <p:nvPicPr>
          <p:cNvPr id="6" name="Picture 5"/>
          <p:cNvPicPr>
            <a:picLocks noChangeAspect="1"/>
          </p:cNvPicPr>
          <p:nvPr/>
        </p:nvPicPr>
        <p:blipFill>
          <a:blip r:embed="rId4"/>
          <a:srcRect/>
          <a:stretch>
            <a:fillRect/>
          </a:stretch>
        </p:blipFill>
        <p:spPr bwMode="auto">
          <a:xfrm>
            <a:off x="1314450" y="954088"/>
            <a:ext cx="971550" cy="13589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9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a:latin typeface="+mn-lt"/>
              <a:cs typeface="+mn-cs"/>
            </a:endParaRPr>
          </a:p>
        </p:txBody>
      </p:sp>
      <p:sp>
        <p:nvSpPr>
          <p:cNvPr id="4" name="TextBox 3"/>
          <p:cNvSpPr txBox="1">
            <a:spLocks noChangeArrowheads="1"/>
          </p:cNvSpPr>
          <p:nvPr/>
        </p:nvSpPr>
        <p:spPr bwMode="auto">
          <a:xfrm>
            <a:off x="914400" y="1104900"/>
            <a:ext cx="2246313" cy="700088"/>
          </a:xfrm>
          <a:prstGeom prst="rect">
            <a:avLst/>
          </a:prstGeom>
          <a:noFill/>
          <a:ln w="9525">
            <a:noFill/>
            <a:miter lim="800000"/>
            <a:headEnd/>
            <a:tailEnd/>
          </a:ln>
        </p:spPr>
        <p:txBody>
          <a:bodyPr>
            <a:spAutoFit/>
          </a:bodyPr>
          <a:lstStyle/>
          <a:p>
            <a:pPr algn="ctr">
              <a:lnSpc>
                <a:spcPct val="150000"/>
              </a:lnSpc>
            </a:pPr>
            <a:r>
              <a:rPr lang="en-US" sz="3000" b="1">
                <a:solidFill>
                  <a:schemeClr val="tx2"/>
                </a:solidFill>
              </a:rPr>
              <a:t>Nội dung </a:t>
            </a:r>
          </a:p>
        </p:txBody>
      </p:sp>
      <p:sp>
        <p:nvSpPr>
          <p:cNvPr id="5" name="TextBox 4"/>
          <p:cNvSpPr txBox="1">
            <a:spLocks noChangeArrowheads="1"/>
          </p:cNvSpPr>
          <p:nvPr/>
        </p:nvSpPr>
        <p:spPr bwMode="auto">
          <a:xfrm>
            <a:off x="665163" y="4525963"/>
            <a:ext cx="2341562" cy="784225"/>
          </a:xfrm>
          <a:prstGeom prst="rect">
            <a:avLst/>
          </a:prstGeom>
          <a:noFill/>
          <a:ln w="9525">
            <a:noFill/>
            <a:miter lim="800000"/>
            <a:headEnd/>
            <a:tailEnd/>
          </a:ln>
        </p:spPr>
        <p:txBody>
          <a:bodyPr>
            <a:spAutoFit/>
          </a:bodyPr>
          <a:lstStyle/>
          <a:p>
            <a:pPr algn="just">
              <a:lnSpc>
                <a:spcPct val="150000"/>
              </a:lnSpc>
            </a:pPr>
            <a:r>
              <a:rPr lang="en-US" sz="3000" b="1">
                <a:solidFill>
                  <a:schemeClr val="tx2"/>
                </a:solidFill>
              </a:rPr>
              <a:t>Nghệ thuật</a:t>
            </a:r>
          </a:p>
        </p:txBody>
      </p:sp>
      <p:grpSp>
        <p:nvGrpSpPr>
          <p:cNvPr id="22" name="Group 21"/>
          <p:cNvGrpSpPr>
            <a:grpSpLocks/>
          </p:cNvGrpSpPr>
          <p:nvPr/>
        </p:nvGrpSpPr>
        <p:grpSpPr bwMode="auto">
          <a:xfrm>
            <a:off x="3038475" y="831850"/>
            <a:ext cx="1096963" cy="1419225"/>
            <a:chOff x="2792361" y="959067"/>
            <a:chExt cx="1097629" cy="1315186"/>
          </a:xfrm>
        </p:grpSpPr>
        <p:cxnSp>
          <p:nvCxnSpPr>
            <p:cNvPr id="14" name="Straight Connector 13">
              <a:extLst>
                <a:ext uri="{FF2B5EF4-FFF2-40B4-BE49-F238E27FC236}"/>
              </a:extLst>
            </p:cNvPr>
            <p:cNvCxnSpPr>
              <a:cxnSpLocks/>
            </p:cNvCxnSpPr>
            <p:nvPr/>
          </p:nvCxnSpPr>
          <p:spPr>
            <a:xfrm flipV="1">
              <a:off x="2792361" y="1584296"/>
              <a:ext cx="563905" cy="0"/>
            </a:xfrm>
            <a:prstGeom prst="line">
              <a:avLst/>
            </a:prstGeom>
            <a:ln w="38100">
              <a:solidFill>
                <a:srgbClr val="00184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3365797" y="959067"/>
              <a:ext cx="0" cy="1315186"/>
            </a:xfrm>
            <a:prstGeom prst="line">
              <a:avLst/>
            </a:prstGeom>
            <a:ln w="38100">
              <a:solidFill>
                <a:srgbClr val="00184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extLst>
            </p:cNvPr>
            <p:cNvCxnSpPr/>
            <p:nvPr/>
          </p:nvCxnSpPr>
          <p:spPr>
            <a:xfrm>
              <a:off x="3356266" y="959067"/>
              <a:ext cx="533724" cy="0"/>
            </a:xfrm>
            <a:prstGeom prst="line">
              <a:avLst/>
            </a:prstGeom>
            <a:ln w="38100">
              <a:solidFill>
                <a:srgbClr val="00184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extLst>
            </p:cNvPr>
            <p:cNvCxnSpPr>
              <a:cxnSpLocks/>
            </p:cNvCxnSpPr>
            <p:nvPr/>
          </p:nvCxnSpPr>
          <p:spPr>
            <a:xfrm>
              <a:off x="3365797" y="2274253"/>
              <a:ext cx="524193" cy="0"/>
            </a:xfrm>
            <a:prstGeom prst="line">
              <a:avLst/>
            </a:prstGeom>
            <a:ln w="38100">
              <a:solidFill>
                <a:srgbClr val="001848"/>
              </a:solidFill>
            </a:ln>
          </p:spPr>
          <p:style>
            <a:lnRef idx="1">
              <a:schemeClr val="accent1"/>
            </a:lnRef>
            <a:fillRef idx="0">
              <a:schemeClr val="accent1"/>
            </a:fillRef>
            <a:effectRef idx="0">
              <a:schemeClr val="accent1"/>
            </a:effectRef>
            <a:fontRef idx="minor">
              <a:schemeClr val="tx1"/>
            </a:fontRef>
          </p:style>
        </p:cxnSp>
      </p:grpSp>
      <p:sp>
        <p:nvSpPr>
          <p:cNvPr id="23" name="Rectangle: Rounded Corners 22">
            <a:extLst>
              <a:ext uri="{FF2B5EF4-FFF2-40B4-BE49-F238E27FC236}"/>
            </a:extLst>
          </p:cNvPr>
          <p:cNvSpPr/>
          <p:nvPr/>
        </p:nvSpPr>
        <p:spPr>
          <a:xfrm>
            <a:off x="4144963" y="315913"/>
            <a:ext cx="7161212" cy="1136650"/>
          </a:xfrm>
          <a:prstGeom prst="roundRect">
            <a:avLst/>
          </a:prstGeom>
          <a:solidFill>
            <a:schemeClr val="bg1"/>
          </a:solidFill>
          <a:ln w="38100">
            <a:solidFill>
              <a:srgbClr val="001848"/>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400">
                <a:solidFill>
                  <a:schemeClr val="tx1"/>
                </a:solidFill>
                <a:latin typeface="Arial" panose="020B0604020202020204" pitchFamily="34" charset="0"/>
                <a:cs typeface="Arial" panose="020B0604020202020204" pitchFamily="34" charset="0"/>
              </a:rPr>
              <a:t>Huế nổi tiếng với những làn điệu dân ca và âm nhạc cung đình.</a:t>
            </a:r>
            <a:endParaRPr lang="en-US" sz="2400" dirty="0">
              <a:solidFill>
                <a:schemeClr val="tx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extLst>
          </p:cNvPr>
          <p:cNvSpPr/>
          <p:nvPr/>
        </p:nvSpPr>
        <p:spPr>
          <a:xfrm>
            <a:off x="4144963" y="1689100"/>
            <a:ext cx="7161212" cy="1136650"/>
          </a:xfrm>
          <a:prstGeom prst="roundRect">
            <a:avLst/>
          </a:prstGeom>
          <a:solidFill>
            <a:schemeClr val="bg1"/>
          </a:solidFill>
          <a:ln w="38100">
            <a:solidFill>
              <a:srgbClr val="001848"/>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400">
                <a:solidFill>
                  <a:schemeClr val="tx1"/>
                </a:solidFill>
                <a:latin typeface="Arial" panose="020B0604020202020204" pitchFamily="34" charset="0"/>
                <a:cs typeface="Arial" panose="020B0604020202020204" pitchFamily="34" charset="0"/>
              </a:rPr>
              <a:t>Ca Huế là hình thức sinh hoạt văn hóa thanh lịch, tao nhã.</a:t>
            </a:r>
          </a:p>
        </p:txBody>
      </p:sp>
      <p:sp>
        <p:nvSpPr>
          <p:cNvPr id="26" name="Rectangle: Rounded Corners 25">
            <a:extLst>
              <a:ext uri="{FF2B5EF4-FFF2-40B4-BE49-F238E27FC236}"/>
            </a:extLst>
          </p:cNvPr>
          <p:cNvSpPr/>
          <p:nvPr/>
        </p:nvSpPr>
        <p:spPr>
          <a:xfrm>
            <a:off x="4135438" y="3133725"/>
            <a:ext cx="7161212" cy="933450"/>
          </a:xfrm>
          <a:prstGeom prst="roundRect">
            <a:avLst/>
          </a:prstGeom>
          <a:solidFill>
            <a:schemeClr val="bg1"/>
          </a:solidFill>
          <a:ln w="38100">
            <a:solidFill>
              <a:srgbClr val="001848"/>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400">
                <a:solidFill>
                  <a:schemeClr val="tx1"/>
                </a:solidFill>
                <a:latin typeface="Arial" panose="020B0604020202020204" pitchFamily="34" charset="0"/>
                <a:cs typeface="Arial" panose="020B0604020202020204" pitchFamily="34" charset="0"/>
              </a:rPr>
              <a:t>Viết theo thể bút kí.</a:t>
            </a:r>
          </a:p>
        </p:txBody>
      </p:sp>
      <p:sp>
        <p:nvSpPr>
          <p:cNvPr id="27" name="Rectangle: Rounded Corners 26">
            <a:extLst>
              <a:ext uri="{FF2B5EF4-FFF2-40B4-BE49-F238E27FC236}"/>
            </a:extLst>
          </p:cNvPr>
          <p:cNvSpPr/>
          <p:nvPr/>
        </p:nvSpPr>
        <p:spPr>
          <a:xfrm>
            <a:off x="4144963" y="4203700"/>
            <a:ext cx="7161212" cy="1328738"/>
          </a:xfrm>
          <a:prstGeom prst="roundRect">
            <a:avLst/>
          </a:prstGeom>
          <a:solidFill>
            <a:schemeClr val="bg1"/>
          </a:solidFill>
          <a:ln w="38100">
            <a:solidFill>
              <a:srgbClr val="001848"/>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2400" dirty="0">
                <a:solidFill>
                  <a:schemeClr val="tx1"/>
                </a:solidFill>
                <a:cs typeface="Arial" panose="020B0604020202020204" pitchFamily="34" charset="0"/>
              </a:rPr>
              <a:t>Ngôn ngữ giàu hình ảnh, giàu biểu cảm, thấm đẫm chất thơ</a:t>
            </a:r>
            <a:r>
              <a:rPr lang="en-US" sz="2400" dirty="0">
                <a:solidFill>
                  <a:schemeClr val="tx1"/>
                </a:solidFill>
                <a:latin typeface="Arial" panose="020B0604020202020204" pitchFamily="34" charset="0"/>
                <a:cs typeface="Arial" panose="020B0604020202020204" pitchFamily="34" charset="0"/>
              </a:rPr>
              <a:t>.</a:t>
            </a:r>
            <a:endParaRPr lang="vi-VN" sz="2400" dirty="0">
              <a:solidFill>
                <a:schemeClr val="tx1"/>
              </a:solidFill>
              <a:cs typeface="Arial" panose="020B0604020202020204" pitchFamily="34" charset="0"/>
            </a:endParaRPr>
          </a:p>
        </p:txBody>
      </p:sp>
      <p:sp>
        <p:nvSpPr>
          <p:cNvPr id="28" name="Rectangle: Rounded Corners 27">
            <a:extLst>
              <a:ext uri="{FF2B5EF4-FFF2-40B4-BE49-F238E27FC236}"/>
            </a:extLst>
          </p:cNvPr>
          <p:cNvSpPr/>
          <p:nvPr/>
        </p:nvSpPr>
        <p:spPr>
          <a:xfrm>
            <a:off x="4135438" y="5697538"/>
            <a:ext cx="7161212" cy="933450"/>
          </a:xfrm>
          <a:prstGeom prst="roundRect">
            <a:avLst/>
          </a:prstGeom>
          <a:solidFill>
            <a:schemeClr val="bg1"/>
          </a:solidFill>
          <a:ln w="38100">
            <a:solidFill>
              <a:srgbClr val="001848"/>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2400">
                <a:solidFill>
                  <a:schemeClr val="tx1"/>
                </a:solidFill>
                <a:cs typeface="Arial" panose="020B0604020202020204" pitchFamily="34" charset="0"/>
              </a:rPr>
              <a:t>Miêu tả âm thanh, cảnh vật, con người sinh động.</a:t>
            </a:r>
          </a:p>
        </p:txBody>
      </p:sp>
      <p:grpSp>
        <p:nvGrpSpPr>
          <p:cNvPr id="29" name="Group 28"/>
          <p:cNvGrpSpPr>
            <a:grpSpLocks/>
          </p:cNvGrpSpPr>
          <p:nvPr/>
        </p:nvGrpSpPr>
        <p:grpSpPr bwMode="auto">
          <a:xfrm>
            <a:off x="2955925" y="3549650"/>
            <a:ext cx="1189038" cy="2584450"/>
            <a:chOff x="2763632" y="874000"/>
            <a:chExt cx="1188640" cy="1400253"/>
          </a:xfrm>
        </p:grpSpPr>
        <p:cxnSp>
          <p:nvCxnSpPr>
            <p:cNvPr id="30" name="Straight Connector 29">
              <a:extLst>
                <a:ext uri="{FF2B5EF4-FFF2-40B4-BE49-F238E27FC236}"/>
              </a:extLst>
            </p:cNvPr>
            <p:cNvCxnSpPr>
              <a:cxnSpLocks/>
            </p:cNvCxnSpPr>
            <p:nvPr/>
          </p:nvCxnSpPr>
          <p:spPr>
            <a:xfrm flipV="1">
              <a:off x="2763632" y="1495857"/>
              <a:ext cx="1185466" cy="0"/>
            </a:xfrm>
            <a:prstGeom prst="line">
              <a:avLst/>
            </a:prstGeom>
            <a:ln w="38100">
              <a:solidFill>
                <a:srgbClr val="00184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extLst>
            </p:cNvPr>
            <p:cNvCxnSpPr>
              <a:cxnSpLocks/>
            </p:cNvCxnSpPr>
            <p:nvPr/>
          </p:nvCxnSpPr>
          <p:spPr>
            <a:xfrm>
              <a:off x="3355572" y="874000"/>
              <a:ext cx="9522" cy="1400253"/>
            </a:xfrm>
            <a:prstGeom prst="line">
              <a:avLst/>
            </a:prstGeom>
            <a:ln w="38100">
              <a:solidFill>
                <a:srgbClr val="001848"/>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extLst>
            </p:cNvPr>
            <p:cNvCxnSpPr>
              <a:endCxn id="26" idx="1"/>
            </p:cNvCxnSpPr>
            <p:nvPr/>
          </p:nvCxnSpPr>
          <p:spPr>
            <a:xfrm>
              <a:off x="3355572" y="874000"/>
              <a:ext cx="596700" cy="0"/>
            </a:xfrm>
            <a:prstGeom prst="line">
              <a:avLst/>
            </a:prstGeom>
            <a:ln w="38100">
              <a:solidFill>
                <a:srgbClr val="00184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extLst>
            </p:cNvPr>
            <p:cNvCxnSpPr>
              <a:cxnSpLocks/>
            </p:cNvCxnSpPr>
            <p:nvPr/>
          </p:nvCxnSpPr>
          <p:spPr>
            <a:xfrm>
              <a:off x="3365094" y="2274253"/>
              <a:ext cx="579243" cy="0"/>
            </a:xfrm>
            <a:prstGeom prst="line">
              <a:avLst/>
            </a:prstGeom>
            <a:ln w="38100">
              <a:solidFill>
                <a:srgbClr val="001848"/>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3" grpId="0" animBg="1"/>
      <p:bldP spid="24"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16388" name="TextBox 3"/>
          <p:cNvSpPr txBox="1">
            <a:spLocks noChangeArrowheads="1"/>
          </p:cNvSpPr>
          <p:nvPr/>
        </p:nvSpPr>
        <p:spPr bwMode="auto">
          <a:xfrm>
            <a:off x="3055938" y="549275"/>
            <a:ext cx="6584950" cy="698500"/>
          </a:xfrm>
          <a:prstGeom prst="rect">
            <a:avLst/>
          </a:prstGeom>
          <a:noFill/>
          <a:ln w="9525">
            <a:noFill/>
            <a:miter lim="800000"/>
            <a:headEnd/>
            <a:tailEnd/>
          </a:ln>
        </p:spPr>
        <p:txBody>
          <a:bodyPr>
            <a:spAutoFit/>
          </a:bodyPr>
          <a:lstStyle/>
          <a:p>
            <a:pPr algn="just">
              <a:lnSpc>
                <a:spcPct val="150000"/>
              </a:lnSpc>
            </a:pPr>
            <a:r>
              <a:rPr lang="en-US" sz="3000" u="sng">
                <a:solidFill>
                  <a:srgbClr val="C00000"/>
                </a:solidFill>
              </a:rPr>
              <a:t>Xem video ngắn về ca Huế dưới đây:</a:t>
            </a:r>
          </a:p>
        </p:txBody>
      </p:sp>
      <p:pic>
        <p:nvPicPr>
          <p:cNvPr id="2" name="Shape">
            <a:hlinkClick r:id="" action="ppaction://media"/>
          </p:cNvPr>
          <p:cNvPicPr>
            <a:picLocks noRot="1" noChangeAspect="1"/>
          </p:cNvPicPr>
          <p:nvPr>
            <a:videoFile r:link="rId1"/>
          </p:nvPr>
        </p:nvPicPr>
        <p:blipFill>
          <a:blip r:embed="rId4"/>
          <a:srcRect/>
          <a:stretch>
            <a:fillRect/>
          </a:stretch>
        </p:blipFill>
        <p:spPr bwMode="auto">
          <a:xfrm>
            <a:off x="1460500" y="1449388"/>
            <a:ext cx="9271000" cy="52165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3" name="TextBox 2"/>
          <p:cNvSpPr txBox="1">
            <a:spLocks noChangeArrowheads="1"/>
          </p:cNvSpPr>
          <p:nvPr/>
        </p:nvSpPr>
        <p:spPr bwMode="auto">
          <a:xfrm>
            <a:off x="4273550" y="1006475"/>
            <a:ext cx="3644900" cy="1001713"/>
          </a:xfrm>
          <a:prstGeom prst="rect">
            <a:avLst/>
          </a:prstGeom>
          <a:noFill/>
          <a:ln w="9525">
            <a:noFill/>
            <a:miter lim="800000"/>
            <a:headEnd/>
            <a:tailEnd/>
          </a:ln>
        </p:spPr>
        <p:txBody>
          <a:bodyPr>
            <a:spAutoFit/>
          </a:bodyPr>
          <a:lstStyle/>
          <a:p>
            <a:pPr>
              <a:lnSpc>
                <a:spcPct val="150000"/>
              </a:lnSpc>
            </a:pPr>
            <a:r>
              <a:rPr lang="en-US" sz="4500" b="1">
                <a:solidFill>
                  <a:schemeClr val="tx2"/>
                </a:solidFill>
              </a:rPr>
              <a:t>LUYỆN TẬP</a:t>
            </a:r>
          </a:p>
        </p:txBody>
      </p:sp>
      <p:sp>
        <p:nvSpPr>
          <p:cNvPr id="5" name="TextBox 4"/>
          <p:cNvSpPr txBox="1">
            <a:spLocks noChangeArrowheads="1"/>
          </p:cNvSpPr>
          <p:nvPr/>
        </p:nvSpPr>
        <p:spPr bwMode="auto">
          <a:xfrm>
            <a:off x="930275" y="2303463"/>
            <a:ext cx="5133975" cy="1477962"/>
          </a:xfrm>
          <a:prstGeom prst="rect">
            <a:avLst/>
          </a:prstGeom>
          <a:noFill/>
          <a:ln w="9525">
            <a:noFill/>
            <a:miter lim="800000"/>
            <a:headEnd/>
            <a:tailEnd/>
          </a:ln>
        </p:spPr>
        <p:txBody>
          <a:bodyPr>
            <a:spAutoFit/>
          </a:bodyPr>
          <a:lstStyle/>
          <a:p>
            <a:pPr algn="ctr">
              <a:lnSpc>
                <a:spcPct val="150000"/>
              </a:lnSpc>
            </a:pPr>
            <a:r>
              <a:rPr lang="en-US" sz="3000" b="1" u="sng"/>
              <a:t>Nhiệm vụ 1:</a:t>
            </a:r>
            <a:r>
              <a:rPr lang="en-US" sz="3000" b="1"/>
              <a:t> </a:t>
            </a:r>
          </a:p>
          <a:p>
            <a:pPr algn="just">
              <a:lnSpc>
                <a:spcPct val="150000"/>
              </a:lnSpc>
            </a:pPr>
            <a:r>
              <a:rPr lang="en-US" sz="3000" b="1">
                <a:solidFill>
                  <a:srgbClr val="C00000"/>
                </a:solidFill>
              </a:rPr>
              <a:t>Trả lời câu hỏi trắc nghiệm</a:t>
            </a:r>
            <a:endParaRPr lang="en-US" sz="3000">
              <a:solidFill>
                <a:srgbClr val="C00000"/>
              </a:solidFill>
            </a:endParaRPr>
          </a:p>
        </p:txBody>
      </p:sp>
      <p:pic>
        <p:nvPicPr>
          <p:cNvPr id="6" name="Picture 5"/>
          <p:cNvPicPr>
            <a:picLocks noChangeAspect="1"/>
          </p:cNvPicPr>
          <p:nvPr/>
        </p:nvPicPr>
        <p:blipFill>
          <a:blip r:embed="rId3"/>
          <a:srcRect/>
          <a:stretch>
            <a:fillRect/>
          </a:stretch>
        </p:blipFill>
        <p:spPr bwMode="auto">
          <a:xfrm>
            <a:off x="6859588" y="1870075"/>
            <a:ext cx="3836987" cy="46243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5" name="Freeform 4"/>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3000">
              <a:latin typeface="Arial" panose="020B0604020202020204" pitchFamily="34" charset="0"/>
              <a:cs typeface="Arial" panose="020B0604020202020204" pitchFamily="34" charset="0"/>
            </a:endParaRPr>
          </a:p>
        </p:txBody>
      </p:sp>
      <p:sp>
        <p:nvSpPr>
          <p:cNvPr id="6" name="Câu hỏi">
            <a:extLst>
              <a:ext uri="{FF2B5EF4-FFF2-40B4-BE49-F238E27FC236}"/>
            </a:extLst>
          </p:cNvPr>
          <p:cNvSpPr/>
          <p:nvPr/>
        </p:nvSpPr>
        <p:spPr>
          <a:xfrm>
            <a:off x="804863" y="750888"/>
            <a:ext cx="10582275" cy="1698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3000" b="1" noProof="1">
                <a:solidFill>
                  <a:schemeClr val="tx1"/>
                </a:solidFill>
                <a:cs typeface="Arial" panose="020B0604020202020204" pitchFamily="34" charset="0"/>
              </a:rPr>
              <a:t>Câu hỏi </a:t>
            </a:r>
            <a:r>
              <a:rPr lang="en-US" sz="3000" b="1" noProof="1">
                <a:solidFill>
                  <a:schemeClr val="tx1"/>
                </a:solidFill>
                <a:latin typeface="Arial" panose="020B0604020202020204" pitchFamily="34" charset="0"/>
                <a:cs typeface="Arial" panose="020B0604020202020204" pitchFamily="34" charset="0"/>
              </a:rPr>
              <a:t>1: </a:t>
            </a:r>
            <a:r>
              <a:rPr lang="en-US" sz="3000" noProof="1">
                <a:solidFill>
                  <a:schemeClr val="tx1"/>
                </a:solidFill>
                <a:latin typeface="Arial" panose="020B0604020202020204" pitchFamily="34" charset="0"/>
                <a:cs typeface="Arial" panose="020B0604020202020204" pitchFamily="34" charset="0"/>
              </a:rPr>
              <a:t>Đêm ca Huế diễn ra trong khoảng thời gian nào? </a:t>
            </a:r>
            <a:endParaRPr lang="vi-VN" sz="3000" noProof="1">
              <a:solidFill>
                <a:schemeClr val="tx1"/>
              </a:solidFill>
              <a:cs typeface="Arial" panose="020B0604020202020204" pitchFamily="34" charset="0"/>
            </a:endParaRPr>
          </a:p>
        </p:txBody>
      </p:sp>
      <p:sp>
        <p:nvSpPr>
          <p:cNvPr id="7" name="Đáp án đúng">
            <a:extLst>
              <a:ext uri="{FF2B5EF4-FFF2-40B4-BE49-F238E27FC236}"/>
            </a:extLst>
          </p:cNvPr>
          <p:cNvSpPr/>
          <p:nvPr/>
        </p:nvSpPr>
        <p:spPr>
          <a:xfrm>
            <a:off x="6442075" y="4619625"/>
            <a:ext cx="5197475" cy="1514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D. Từ lúc trăng lên đến sáng</a:t>
            </a:r>
            <a:endParaRPr lang="vi-VN" sz="3000" noProof="1">
              <a:solidFill>
                <a:schemeClr val="tx1"/>
              </a:solidFill>
              <a:cs typeface="Arial" panose="020B0604020202020204" pitchFamily="34" charset="0"/>
            </a:endParaRPr>
          </a:p>
        </p:txBody>
      </p:sp>
      <p:sp>
        <p:nvSpPr>
          <p:cNvPr id="8" name="Đáp án sai 1">
            <a:extLst>
              <a:ext uri="{FF2B5EF4-FFF2-40B4-BE49-F238E27FC236}"/>
            </a:extLst>
          </p:cNvPr>
          <p:cNvSpPr/>
          <p:nvPr/>
        </p:nvSpPr>
        <p:spPr>
          <a:xfrm>
            <a:off x="804863" y="2855913"/>
            <a:ext cx="4953000" cy="14557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A. Từ lúc thành phố lên đèn đến lúc trăng lên</a:t>
            </a:r>
            <a:endParaRPr lang="vi-VN" sz="3000" noProof="1">
              <a:solidFill>
                <a:schemeClr val="tx1"/>
              </a:solidFill>
              <a:cs typeface="Arial" panose="020B0604020202020204" pitchFamily="34" charset="0"/>
            </a:endParaRPr>
          </a:p>
        </p:txBody>
      </p:sp>
      <p:sp>
        <p:nvSpPr>
          <p:cNvPr id="9" name="Đáp án sai 2">
            <a:extLst>
              <a:ext uri="{FF2B5EF4-FFF2-40B4-BE49-F238E27FC236}"/>
            </a:extLst>
          </p:cNvPr>
          <p:cNvSpPr/>
          <p:nvPr/>
        </p:nvSpPr>
        <p:spPr>
          <a:xfrm>
            <a:off x="804863" y="4597400"/>
            <a:ext cx="4953000" cy="1514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B. Từ lúc thành phố lên đèn đến đêm khuya</a:t>
            </a:r>
            <a:endParaRPr lang="vi-VN" sz="3000" noProof="1">
              <a:solidFill>
                <a:schemeClr val="tx1"/>
              </a:solidFill>
              <a:cs typeface="Arial" panose="020B0604020202020204" pitchFamily="34" charset="0"/>
            </a:endParaRPr>
          </a:p>
        </p:txBody>
      </p:sp>
      <p:sp>
        <p:nvSpPr>
          <p:cNvPr id="10" name="Đáp án sai 3">
            <a:extLst>
              <a:ext uri="{FF2B5EF4-FFF2-40B4-BE49-F238E27FC236}"/>
            </a:extLst>
          </p:cNvPr>
          <p:cNvSpPr/>
          <p:nvPr/>
        </p:nvSpPr>
        <p:spPr>
          <a:xfrm>
            <a:off x="6442075" y="2855913"/>
            <a:ext cx="5197475" cy="14557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C. Từ lúc thành phố lên đèn đến lúc gà gáy sáng</a:t>
            </a:r>
            <a:endParaRPr lang="vi-VN" sz="3000" noProof="1">
              <a:solidFill>
                <a:schemeClr val="tx1"/>
              </a:solidFill>
              <a:cs typeface="Arial" panose="020B0604020202020204" pitchFamily="34" charset="0"/>
            </a:endParaRPr>
          </a:p>
        </p:txBody>
      </p:sp>
      <p:pic>
        <p:nvPicPr>
          <p:cNvPr id="11" name="Shape">
            <a:hlinkClick r:id="" action="ppaction://media"/>
          </p:cNvPr>
          <p:cNvPicPr>
            <a:picLocks noRot="1" noChangeAspect="1"/>
          </p:cNvPicPr>
          <p:nvPr>
            <a:audioFile r:link="rId1"/>
          </p:nvPr>
        </p:nvPicPr>
        <p:blipFill>
          <a:blip r:embed="rId4"/>
          <a:srcRect/>
          <a:stretch>
            <a:fillRect/>
          </a:stretch>
        </p:blipFill>
        <p:spPr bwMode="auto">
          <a:xfrm>
            <a:off x="6442075" y="-636588"/>
            <a:ext cx="487363" cy="487363"/>
          </a:xfrm>
          <a:prstGeom prst="rect">
            <a:avLst/>
          </a:prstGeom>
          <a:noFill/>
          <a:ln w="9525">
            <a:noFill/>
            <a:miter lim="800000"/>
            <a:headEnd/>
            <a:tailEnd/>
          </a:ln>
        </p:spPr>
      </p:pic>
      <p:pic>
        <p:nvPicPr>
          <p:cNvPr id="12" name="Picture 5"/>
          <p:cNvPicPr>
            <a:picLocks noChangeAspect="1"/>
          </p:cNvPicPr>
          <p:nvPr/>
        </p:nvPicPr>
        <p:blipFill>
          <a:blip r:embed="rId5"/>
          <a:srcRect/>
          <a:stretch>
            <a:fillRect/>
          </a:stretch>
        </p:blipFill>
        <p:spPr bwMode="auto">
          <a:xfrm>
            <a:off x="10126663" y="5013325"/>
            <a:ext cx="854075" cy="741363"/>
          </a:xfrm>
          <a:prstGeom prst="rect">
            <a:avLst/>
          </a:prstGeom>
          <a:noFill/>
          <a:ln w="9525">
            <a:noFill/>
            <a:miter lim="800000"/>
            <a:headEnd/>
            <a:tailEnd/>
          </a:ln>
        </p:spPr>
      </p:pic>
      <p:pic>
        <p:nvPicPr>
          <p:cNvPr id="13" name="Picture 12"/>
          <p:cNvPicPr>
            <a:picLocks noChangeAspect="1"/>
          </p:cNvPicPr>
          <p:nvPr/>
        </p:nvPicPr>
        <p:blipFill>
          <a:blip r:embed="rId6"/>
          <a:srcRect/>
          <a:stretch>
            <a:fillRect/>
          </a:stretch>
        </p:blipFill>
        <p:spPr bwMode="auto">
          <a:xfrm>
            <a:off x="4819650" y="4997450"/>
            <a:ext cx="849313" cy="757238"/>
          </a:xfrm>
          <a:prstGeom prst="rect">
            <a:avLst/>
          </a:prstGeom>
          <a:noFill/>
          <a:ln w="9525">
            <a:noFill/>
            <a:miter lim="800000"/>
            <a:headEnd/>
            <a:tailEnd/>
          </a:ln>
        </p:spPr>
      </p:pic>
      <p:pic>
        <p:nvPicPr>
          <p:cNvPr id="14" name="Picture 10"/>
          <p:cNvPicPr>
            <a:picLocks noChangeAspect="1"/>
          </p:cNvPicPr>
          <p:nvPr/>
        </p:nvPicPr>
        <p:blipFill>
          <a:blip r:embed="rId6"/>
          <a:srcRect/>
          <a:stretch>
            <a:fillRect/>
          </a:stretch>
        </p:blipFill>
        <p:spPr bwMode="auto">
          <a:xfrm>
            <a:off x="10126663" y="3348038"/>
            <a:ext cx="850900" cy="757237"/>
          </a:xfrm>
          <a:prstGeom prst="rect">
            <a:avLst/>
          </a:prstGeom>
          <a:noFill/>
          <a:ln w="9525">
            <a:noFill/>
            <a:miter lim="800000"/>
            <a:headEnd/>
            <a:tailEnd/>
          </a:ln>
        </p:spPr>
      </p:pic>
      <p:pic>
        <p:nvPicPr>
          <p:cNvPr id="15" name="Picture 10"/>
          <p:cNvPicPr>
            <a:picLocks noChangeAspect="1"/>
          </p:cNvPicPr>
          <p:nvPr/>
        </p:nvPicPr>
        <p:blipFill>
          <a:blip r:embed="rId6"/>
          <a:srcRect/>
          <a:stretch>
            <a:fillRect/>
          </a:stretch>
        </p:blipFill>
        <p:spPr bwMode="auto">
          <a:xfrm>
            <a:off x="4819650" y="3348038"/>
            <a:ext cx="849313" cy="757237"/>
          </a:xfrm>
          <a:prstGeom prst="rect">
            <a:avLst/>
          </a:prstGeom>
          <a:noFill/>
          <a:ln w="9525">
            <a:noFill/>
            <a:miter lim="800000"/>
            <a:headEnd/>
            <a:tailEnd/>
          </a:ln>
        </p:spPr>
      </p:pic>
      <p:pic>
        <p:nvPicPr>
          <p:cNvPr id="16" name="Shape">
            <a:hlinkClick r:id="" action="ppaction://media"/>
          </p:cNvPr>
          <p:cNvPicPr>
            <a:picLocks noRot="1" noChangeAspect="1"/>
          </p:cNvPicPr>
          <p:nvPr>
            <a:audioFile r:link="rId1"/>
          </p:nvPr>
        </p:nvPicPr>
        <p:blipFill>
          <a:blip r:embed="rId4"/>
          <a:srcRect/>
          <a:stretch>
            <a:fillRect/>
          </a:stretch>
        </p:blipFill>
        <p:spPr bwMode="auto">
          <a:xfrm>
            <a:off x="7769225" y="-636588"/>
            <a:ext cx="487363" cy="4873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7"/>
                                        </p:tgtEl>
                                        <p:attrNameLst>
                                          <p:attrName>fillcolor</p:attrName>
                                        </p:attrNameLst>
                                      </p:cBhvr>
                                      <p:to>
                                        <a:srgbClr val="92D050"/>
                                      </p:to>
                                    </p:animClr>
                                    <p:set>
                                      <p:cBhvr>
                                        <p:cTn id="27" dur="500" fill="hold"/>
                                        <p:tgtEl>
                                          <p:spTgt spid="7"/>
                                        </p:tgtEl>
                                        <p:attrNameLst>
                                          <p:attrName>fill.type</p:attrName>
                                        </p:attrNameLst>
                                      </p:cBhvr>
                                      <p:to>
                                        <p:strVal val="solid"/>
                                      </p:to>
                                    </p:set>
                                    <p:set>
                                      <p:cBhvr>
                                        <p:cTn id="28" dur="500" fill="hold"/>
                                        <p:tgtEl>
                                          <p:spTgt spid="7"/>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1"/>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6"/>
                                        </p:tgtEl>
                                      </p:cBhvr>
                                    </p:cmd>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8"/>
                                        </p:tgtEl>
                                      </p:cBhvr>
                                    </p:animEffect>
                                    <p:animScale>
                                      <p:cBhvr>
                                        <p:cTn id="49"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9"/>
                                        </p:tgtEl>
                                        <p:attrNameLst>
                                          <p:attrName>fillcolor</p:attrName>
                                        </p:attrNameLst>
                                      </p:cBhvr>
                                      <p:to>
                                        <a:srgbClr val="D99694"/>
                                      </p:to>
                                    </p:animClr>
                                    <p:set>
                                      <p:cBhvr>
                                        <p:cTn id="55" dur="500" fill="hold"/>
                                        <p:tgtEl>
                                          <p:spTgt spid="9"/>
                                        </p:tgtEl>
                                        <p:attrNameLst>
                                          <p:attrName>fill.type</p:attrName>
                                        </p:attrNameLst>
                                      </p:cBhvr>
                                      <p:to>
                                        <p:strVal val="solid"/>
                                      </p:to>
                                    </p:set>
                                    <p:set>
                                      <p:cBhvr>
                                        <p:cTn id="56" dur="500" fill="hold"/>
                                        <p:tgtEl>
                                          <p:spTgt spid="9"/>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6"/>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9"/>
                                        </p:tgtEl>
                                      </p:cBhvr>
                                    </p:animEffect>
                                    <p:animScale>
                                      <p:cBhvr>
                                        <p:cTn id="63"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0"/>
                                        </p:tgtEl>
                                        <p:attrNameLst>
                                          <p:attrName>fillcolor</p:attrName>
                                        </p:attrNameLst>
                                      </p:cBhvr>
                                      <p:to>
                                        <a:srgbClr val="D99694"/>
                                      </p:to>
                                    </p:animClr>
                                    <p:set>
                                      <p:cBhvr>
                                        <p:cTn id="69" dur="500" fill="hold"/>
                                        <p:tgtEl>
                                          <p:spTgt spid="10"/>
                                        </p:tgtEl>
                                        <p:attrNameLst>
                                          <p:attrName>fill.type</p:attrName>
                                        </p:attrNameLst>
                                      </p:cBhvr>
                                      <p:to>
                                        <p:strVal val="solid"/>
                                      </p:to>
                                    </p:set>
                                    <p:set>
                                      <p:cBhvr>
                                        <p:cTn id="70" dur="500" fill="hold"/>
                                        <p:tgtEl>
                                          <p:spTgt spid="10"/>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6"/>
                                        </p:tgtEl>
                                      </p:cBhvr>
                                    </p:cmd>
                                  </p:childTnLst>
                                </p:cTn>
                              </p:par>
                              <p:par>
                                <p:cTn id="73" presetID="1" presetClass="entr" presetSubtype="0" fill="hold" nodeType="withEffect">
                                  <p:stCondLst>
                                    <p:cond delay="0"/>
                                  </p:stCondLst>
                                  <p:childTnLst>
                                    <p:set>
                                      <p:cBhvr>
                                        <p:cTn id="74" dur="1" fill="hold">
                                          <p:stCondLst>
                                            <p:cond delay="9"/>
                                          </p:stCondLst>
                                        </p:cTn>
                                        <p:tgtEl>
                                          <p:spTgt spid="14"/>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0"/>
                                        </p:tgtEl>
                                      </p:cBhvr>
                                    </p:animEffect>
                                    <p:animScale>
                                      <p:cBhvr>
                                        <p:cTn id="77" dur="250" autoRev="1" fill="hold"/>
                                        <p:tgtEl>
                                          <p:spTgt spid="10"/>
                                        </p:tgtEl>
                                      </p:cBhvr>
                                      <p:by x="105000" y="105000"/>
                                    </p:animScale>
                                  </p:childTnLst>
                                </p:cTn>
                              </p:par>
                            </p:childTnLst>
                          </p:cTn>
                        </p:par>
                      </p:childTnLst>
                    </p:cTn>
                  </p:par>
                </p:childTnLst>
              </p:cTn>
              <p:nextCondLst>
                <p:cond evt="onClick" delay="0">
                  <p:tgtEl>
                    <p:spTgt spid="10"/>
                  </p:tgtEl>
                </p:cond>
              </p:nextCondLst>
            </p:seq>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6"/>
                </p:tgtEl>
              </p:cMediaNode>
            </p:audio>
          </p:childTnLst>
        </p:cTn>
      </p:par>
    </p:tnLst>
    <p:bldLst>
      <p:bldP spid="6" grpId="0" animBg="1"/>
      <p:bldP spid="7" grpId="0" animBg="1"/>
      <p:bldP spid="7" grpId="1" animBg="1"/>
      <p:bldP spid="8" grpId="0" animBg="1"/>
      <p:bldP spid="8" grpId="1" animBg="1"/>
      <p:bldP spid="9" grpId="0" animBg="1"/>
      <p:bldP spid="9" grpId="1"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5" name="Freeform 4"/>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3000">
              <a:latin typeface="Arial" panose="020B0604020202020204" pitchFamily="34" charset="0"/>
              <a:cs typeface="Arial" panose="020B0604020202020204" pitchFamily="34" charset="0"/>
            </a:endParaRPr>
          </a:p>
        </p:txBody>
      </p:sp>
      <p:sp>
        <p:nvSpPr>
          <p:cNvPr id="3" name="Câu hỏi">
            <a:extLst>
              <a:ext uri="{FF2B5EF4-FFF2-40B4-BE49-F238E27FC236}"/>
            </a:extLst>
          </p:cNvPr>
          <p:cNvSpPr/>
          <p:nvPr/>
        </p:nvSpPr>
        <p:spPr>
          <a:xfrm>
            <a:off x="1214438" y="776288"/>
            <a:ext cx="9763125" cy="1995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3000" b="1" noProof="1">
                <a:solidFill>
                  <a:schemeClr val="tx1"/>
                </a:solidFill>
                <a:cs typeface="Arial" panose="020B0604020202020204" pitchFamily="34" charset="0"/>
              </a:rPr>
              <a:t>Câu hỏi </a:t>
            </a:r>
            <a:r>
              <a:rPr lang="en-US" sz="3000" b="1" noProof="1">
                <a:solidFill>
                  <a:schemeClr val="tx1"/>
                </a:solidFill>
                <a:latin typeface="Arial" panose="020B0604020202020204" pitchFamily="34" charset="0"/>
                <a:cs typeface="Arial" panose="020B0604020202020204" pitchFamily="34" charset="0"/>
              </a:rPr>
              <a:t>2: </a:t>
            </a:r>
            <a:r>
              <a:rPr lang="vi-VN" sz="3000" noProof="1">
                <a:solidFill>
                  <a:schemeClr val="tx1"/>
                </a:solidFill>
                <a:cs typeface="Arial" panose="020B0604020202020204" pitchFamily="34" charset="0"/>
              </a:rPr>
              <a:t>Phương tiện nào được dùng để tổ chức đêm ca Huế trên sông Hương?</a:t>
            </a:r>
            <a:r>
              <a:rPr lang="en-US" sz="3000" noProof="1">
                <a:solidFill>
                  <a:schemeClr val="tx1"/>
                </a:solidFill>
                <a:latin typeface="Arial" panose="020B0604020202020204" pitchFamily="34" charset="0"/>
                <a:cs typeface="Arial" panose="020B0604020202020204" pitchFamily="34" charset="0"/>
              </a:rPr>
              <a:t> </a:t>
            </a:r>
            <a:endParaRPr lang="vi-VN" sz="3000" noProof="1">
              <a:solidFill>
                <a:schemeClr val="tx1"/>
              </a:solidFill>
              <a:cs typeface="Arial" panose="020B0604020202020204" pitchFamily="34" charset="0"/>
            </a:endParaRPr>
          </a:p>
        </p:txBody>
      </p:sp>
      <p:sp>
        <p:nvSpPr>
          <p:cNvPr id="4" name="Đáp án đúng">
            <a:extLst>
              <a:ext uri="{FF2B5EF4-FFF2-40B4-BE49-F238E27FC236}"/>
            </a:extLst>
          </p:cNvPr>
          <p:cNvSpPr/>
          <p:nvPr/>
        </p:nvSpPr>
        <p:spPr>
          <a:xfrm>
            <a:off x="1214438" y="4711700"/>
            <a:ext cx="4535487"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B. Thuyền rồng</a:t>
            </a:r>
            <a:endParaRPr lang="vi-VN" sz="3000" noProof="1">
              <a:solidFill>
                <a:schemeClr val="tx1"/>
              </a:solidFill>
              <a:cs typeface="Arial" panose="020B0604020202020204" pitchFamily="34" charset="0"/>
            </a:endParaRPr>
          </a:p>
        </p:txBody>
      </p:sp>
      <p:sp>
        <p:nvSpPr>
          <p:cNvPr id="6" name="Đáp án sai 1">
            <a:extLst>
              <a:ext uri="{FF2B5EF4-FFF2-40B4-BE49-F238E27FC236}"/>
            </a:extLst>
          </p:cNvPr>
          <p:cNvSpPr/>
          <p:nvPr/>
        </p:nvSpPr>
        <p:spPr>
          <a:xfrm>
            <a:off x="1214438" y="3076575"/>
            <a:ext cx="4535487"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A. Tàu thuỷ</a:t>
            </a:r>
            <a:endParaRPr lang="vi-VN" sz="3000" noProof="1">
              <a:solidFill>
                <a:schemeClr val="tx1"/>
              </a:solidFill>
              <a:cs typeface="Arial" panose="020B0604020202020204" pitchFamily="34" charset="0"/>
            </a:endParaRPr>
          </a:p>
        </p:txBody>
      </p:sp>
      <p:sp>
        <p:nvSpPr>
          <p:cNvPr id="7" name="Đáp án sai 2">
            <a:extLst>
              <a:ext uri="{FF2B5EF4-FFF2-40B4-BE49-F238E27FC236}"/>
            </a:extLst>
          </p:cNvPr>
          <p:cNvSpPr/>
          <p:nvPr/>
        </p:nvSpPr>
        <p:spPr>
          <a:xfrm>
            <a:off x="6442075" y="3076575"/>
            <a:ext cx="4535488"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C. Xuồng máy</a:t>
            </a:r>
            <a:endParaRPr lang="vi-VN" sz="3000" noProof="1">
              <a:solidFill>
                <a:schemeClr val="tx1"/>
              </a:solidFill>
              <a:cs typeface="Arial" panose="020B0604020202020204" pitchFamily="34" charset="0"/>
            </a:endParaRPr>
          </a:p>
        </p:txBody>
      </p:sp>
      <p:sp>
        <p:nvSpPr>
          <p:cNvPr id="8" name="Đáp án sai 3">
            <a:extLst>
              <a:ext uri="{FF2B5EF4-FFF2-40B4-BE49-F238E27FC236}"/>
            </a:extLst>
          </p:cNvPr>
          <p:cNvSpPr/>
          <p:nvPr/>
        </p:nvSpPr>
        <p:spPr>
          <a:xfrm>
            <a:off x="6442075" y="4711700"/>
            <a:ext cx="4535488"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D. Thuyền gỗ</a:t>
            </a:r>
            <a:endParaRPr lang="vi-VN" sz="3000" noProof="1">
              <a:solidFill>
                <a:schemeClr val="tx1"/>
              </a:solidFill>
              <a:cs typeface="Arial" panose="020B0604020202020204" pitchFamily="34" charset="0"/>
            </a:endParaRPr>
          </a:p>
        </p:txBody>
      </p:sp>
      <p:pic>
        <p:nvPicPr>
          <p:cNvPr id="9" name="Shape">
            <a:hlinkClick r:id="" action="ppaction://media"/>
          </p:cNvPr>
          <p:cNvPicPr>
            <a:picLocks noRot="1" noChangeAspect="1"/>
          </p:cNvPicPr>
          <p:nvPr>
            <a:audioFile r:link="rId1"/>
          </p:nvPr>
        </p:nvPicPr>
        <p:blipFill>
          <a:blip r:embed="rId4"/>
          <a:srcRect/>
          <a:stretch>
            <a:fillRect/>
          </a:stretch>
        </p:blipFill>
        <p:spPr bwMode="auto">
          <a:xfrm>
            <a:off x="6442075" y="-636588"/>
            <a:ext cx="487363" cy="487363"/>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4816475" y="5005388"/>
            <a:ext cx="852488" cy="742950"/>
          </a:xfrm>
          <a:prstGeom prst="rect">
            <a:avLst/>
          </a:prstGeom>
          <a:noFill/>
          <a:ln w="9525">
            <a:noFill/>
            <a:miter lim="800000"/>
            <a:headEnd/>
            <a:tailEnd/>
          </a:ln>
        </p:spPr>
      </p:pic>
      <p:pic>
        <p:nvPicPr>
          <p:cNvPr id="11" name="Picture 10"/>
          <p:cNvPicPr>
            <a:picLocks noChangeAspect="1"/>
          </p:cNvPicPr>
          <p:nvPr/>
        </p:nvPicPr>
        <p:blipFill>
          <a:blip r:embed="rId6"/>
          <a:srcRect/>
          <a:stretch>
            <a:fillRect/>
          </a:stretch>
        </p:blipFill>
        <p:spPr bwMode="auto">
          <a:xfrm>
            <a:off x="10126663" y="3348038"/>
            <a:ext cx="850900" cy="757237"/>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10126663" y="4997450"/>
            <a:ext cx="850900" cy="757238"/>
          </a:xfrm>
          <a:prstGeom prst="rect">
            <a:avLst/>
          </a:prstGeom>
          <a:noFill/>
          <a:ln w="9525">
            <a:noFill/>
            <a:miter lim="800000"/>
            <a:headEnd/>
            <a:tailEnd/>
          </a:ln>
        </p:spPr>
      </p:pic>
      <p:pic>
        <p:nvPicPr>
          <p:cNvPr id="13" name="Picture 10"/>
          <p:cNvPicPr>
            <a:picLocks noChangeAspect="1"/>
          </p:cNvPicPr>
          <p:nvPr/>
        </p:nvPicPr>
        <p:blipFill>
          <a:blip r:embed="rId6"/>
          <a:srcRect/>
          <a:stretch>
            <a:fillRect/>
          </a:stretch>
        </p:blipFill>
        <p:spPr bwMode="auto">
          <a:xfrm>
            <a:off x="4819650" y="3348038"/>
            <a:ext cx="849313" cy="757237"/>
          </a:xfrm>
          <a:prstGeom prst="rect">
            <a:avLst/>
          </a:prstGeom>
          <a:noFill/>
          <a:ln w="9525">
            <a:noFill/>
            <a:miter lim="800000"/>
            <a:headEnd/>
            <a:tailEnd/>
          </a:ln>
        </p:spPr>
      </p:pic>
      <p:pic>
        <p:nvPicPr>
          <p:cNvPr id="14" name="Shape">
            <a:hlinkClick r:id="" action="ppaction://media"/>
          </p:cNvPr>
          <p:cNvPicPr>
            <a:picLocks noRot="1" noChangeAspect="1"/>
          </p:cNvPicPr>
          <p:nvPr>
            <a:audioFile r:link="rId1"/>
          </p:nvPr>
        </p:nvPicPr>
        <p:blipFill>
          <a:blip r:embed="rId4"/>
          <a:srcRect/>
          <a:stretch>
            <a:fillRect/>
          </a:stretch>
        </p:blipFill>
        <p:spPr bwMode="auto">
          <a:xfrm>
            <a:off x="7769225" y="-636588"/>
            <a:ext cx="487363" cy="4873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4"/>
                                        </p:tgtEl>
                                        <p:attrNameLst>
                                          <p:attrName>fillcolor</p:attrName>
                                        </p:attrNameLst>
                                      </p:cBhvr>
                                      <p:to>
                                        <a:srgbClr val="92D050"/>
                                      </p:to>
                                    </p:animClr>
                                    <p:set>
                                      <p:cBhvr>
                                        <p:cTn id="27" dur="500" fill="hold"/>
                                        <p:tgtEl>
                                          <p:spTgt spid="4"/>
                                        </p:tgtEl>
                                        <p:attrNameLst>
                                          <p:attrName>fill.type</p:attrName>
                                        </p:attrNameLst>
                                      </p:cBhvr>
                                      <p:to>
                                        <p:strVal val="solid"/>
                                      </p:to>
                                    </p:set>
                                    <p:set>
                                      <p:cBhvr>
                                        <p:cTn id="28" dur="500" fill="hold"/>
                                        <p:tgtEl>
                                          <p:spTgt spid="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3" grpId="0" animBg="1"/>
      <p:bldP spid="4" grpId="0" animBg="1"/>
      <p:bldP spid="4" grpId="1" animBg="1"/>
      <p:bldP spid="6" grpId="0" animBg="1"/>
      <p:bldP spid="6" grpId="1" animBg="1"/>
      <p:bldP spid="7" grpId="0" animBg="1"/>
      <p:bldP spid="7" grpId="1" animBg="1"/>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3000">
              <a:latin typeface="Arial" panose="020B0604020202020204" pitchFamily="34" charset="0"/>
              <a:cs typeface="Arial" panose="020B0604020202020204" pitchFamily="34" charset="0"/>
            </a:endParaRPr>
          </a:p>
        </p:txBody>
      </p:sp>
      <p:sp>
        <p:nvSpPr>
          <p:cNvPr id="3" name="Câu hỏi">
            <a:extLst>
              <a:ext uri="{FF2B5EF4-FFF2-40B4-BE49-F238E27FC236}"/>
            </a:extLst>
          </p:cNvPr>
          <p:cNvSpPr/>
          <p:nvPr/>
        </p:nvSpPr>
        <p:spPr>
          <a:xfrm>
            <a:off x="1419225" y="781050"/>
            <a:ext cx="9353550" cy="1993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3000" b="1" noProof="1">
                <a:solidFill>
                  <a:schemeClr val="tx1"/>
                </a:solidFill>
                <a:cs typeface="Arial" panose="020B0604020202020204" pitchFamily="34" charset="0"/>
              </a:rPr>
              <a:t>Câu hỏi </a:t>
            </a:r>
            <a:r>
              <a:rPr lang="en-US" sz="3000" b="1" noProof="1">
                <a:solidFill>
                  <a:schemeClr val="tx1"/>
                </a:solidFill>
                <a:latin typeface="Arial" panose="020B0604020202020204" pitchFamily="34" charset="0"/>
                <a:cs typeface="Arial" panose="020B0604020202020204" pitchFamily="34" charset="0"/>
              </a:rPr>
              <a:t>3: </a:t>
            </a:r>
            <a:r>
              <a:rPr lang="en-US" sz="3000" noProof="1">
                <a:solidFill>
                  <a:schemeClr val="tx1"/>
                </a:solidFill>
                <a:latin typeface="Arial" panose="020B0604020202020204" pitchFamily="34" charset="0"/>
                <a:cs typeface="Arial" panose="020B0604020202020204" pitchFamily="34" charset="0"/>
              </a:rPr>
              <a:t>“</a:t>
            </a:r>
            <a:r>
              <a:rPr lang="vi-VN" sz="3000" noProof="1">
                <a:solidFill>
                  <a:schemeClr val="tx1"/>
                </a:solidFill>
                <a:cs typeface="Arial" panose="020B0604020202020204" pitchFamily="34" charset="0"/>
              </a:rPr>
              <a:t>…….. là quê hương của những điệu hò nổi tiếng</a:t>
            </a:r>
            <a:r>
              <a:rPr lang="en-US" sz="3000" noProof="1">
                <a:solidFill>
                  <a:schemeClr val="tx1"/>
                </a:solidFill>
                <a:latin typeface="Arial" panose="020B0604020202020204" pitchFamily="34" charset="0"/>
                <a:cs typeface="Arial" panose="020B0604020202020204" pitchFamily="34" charset="0"/>
              </a:rPr>
              <a:t>”</a:t>
            </a:r>
            <a:r>
              <a:rPr lang="vi-VN" sz="3000" noProof="1">
                <a:solidFill>
                  <a:schemeClr val="tx1"/>
                </a:solidFill>
                <a:cs typeface="Arial" panose="020B0604020202020204" pitchFamily="34" charset="0"/>
              </a:rPr>
              <a:t> </a:t>
            </a:r>
            <a:r>
              <a:rPr lang="en-US" sz="3000" noProof="1">
                <a:solidFill>
                  <a:schemeClr val="tx1"/>
                </a:solidFill>
                <a:latin typeface="Arial" panose="020B0604020202020204" pitchFamily="34" charset="0"/>
                <a:cs typeface="Arial" panose="020B0604020202020204" pitchFamily="34" charset="0"/>
              </a:rPr>
              <a:t> </a:t>
            </a:r>
            <a:endParaRPr lang="vi-VN" sz="3000" noProof="1">
              <a:solidFill>
                <a:schemeClr val="tx1"/>
              </a:solidFill>
              <a:cs typeface="Arial" panose="020B0604020202020204" pitchFamily="34" charset="0"/>
            </a:endParaRPr>
          </a:p>
        </p:txBody>
      </p:sp>
      <p:sp>
        <p:nvSpPr>
          <p:cNvPr id="5" name="Đáp án đúng">
            <a:extLst>
              <a:ext uri="{FF2B5EF4-FFF2-40B4-BE49-F238E27FC236}"/>
            </a:extLst>
          </p:cNvPr>
          <p:cNvSpPr/>
          <p:nvPr/>
        </p:nvSpPr>
        <p:spPr>
          <a:xfrm>
            <a:off x="6442075" y="3076575"/>
            <a:ext cx="4535488"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C. Huế</a:t>
            </a:r>
            <a:endParaRPr lang="vi-VN" sz="3000" noProof="1">
              <a:solidFill>
                <a:schemeClr val="tx1"/>
              </a:solidFill>
              <a:cs typeface="Arial" panose="020B0604020202020204" pitchFamily="34" charset="0"/>
            </a:endParaRPr>
          </a:p>
        </p:txBody>
      </p:sp>
      <p:sp>
        <p:nvSpPr>
          <p:cNvPr id="6" name="Đáp án sai 1">
            <a:extLst>
              <a:ext uri="{FF2B5EF4-FFF2-40B4-BE49-F238E27FC236}"/>
            </a:extLst>
          </p:cNvPr>
          <p:cNvSpPr/>
          <p:nvPr/>
        </p:nvSpPr>
        <p:spPr>
          <a:xfrm>
            <a:off x="1214438" y="3076575"/>
            <a:ext cx="4535487"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A. Hà Nội</a:t>
            </a:r>
            <a:endParaRPr lang="vi-VN" sz="3000" noProof="1">
              <a:solidFill>
                <a:schemeClr val="tx1"/>
              </a:solidFill>
              <a:cs typeface="Arial" panose="020B0604020202020204" pitchFamily="34" charset="0"/>
            </a:endParaRPr>
          </a:p>
        </p:txBody>
      </p:sp>
      <p:sp>
        <p:nvSpPr>
          <p:cNvPr id="7" name="Đáp án sai 2">
            <a:extLst>
              <a:ext uri="{FF2B5EF4-FFF2-40B4-BE49-F238E27FC236}"/>
            </a:extLst>
          </p:cNvPr>
          <p:cNvSpPr/>
          <p:nvPr/>
        </p:nvSpPr>
        <p:spPr>
          <a:xfrm>
            <a:off x="1214438" y="4718050"/>
            <a:ext cx="4535487" cy="1328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B. Bắc Ninh</a:t>
            </a:r>
            <a:endParaRPr lang="vi-VN" sz="3000" noProof="1">
              <a:solidFill>
                <a:schemeClr val="tx1"/>
              </a:solidFill>
              <a:cs typeface="Arial" panose="020B0604020202020204" pitchFamily="34" charset="0"/>
            </a:endParaRPr>
          </a:p>
        </p:txBody>
      </p:sp>
      <p:sp>
        <p:nvSpPr>
          <p:cNvPr id="8" name="Đáp án sai 3">
            <a:extLst>
              <a:ext uri="{FF2B5EF4-FFF2-40B4-BE49-F238E27FC236}"/>
            </a:extLst>
          </p:cNvPr>
          <p:cNvSpPr/>
          <p:nvPr/>
        </p:nvSpPr>
        <p:spPr>
          <a:xfrm>
            <a:off x="6442075" y="4711700"/>
            <a:ext cx="4535488"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D. Hội An</a:t>
            </a:r>
            <a:endParaRPr lang="vi-VN" sz="3000" noProof="1">
              <a:solidFill>
                <a:schemeClr val="tx1"/>
              </a:solidFill>
              <a:cs typeface="Arial" panose="020B0604020202020204" pitchFamily="34" charset="0"/>
            </a:endParaRPr>
          </a:p>
        </p:txBody>
      </p:sp>
      <p:pic>
        <p:nvPicPr>
          <p:cNvPr id="9" name="Shape">
            <a:hlinkClick r:id="" action="ppaction://media"/>
          </p:cNvPr>
          <p:cNvPicPr>
            <a:picLocks noRot="1" noChangeAspect="1"/>
          </p:cNvPicPr>
          <p:nvPr>
            <a:audioFile r:link="rId1"/>
          </p:nvPr>
        </p:nvPicPr>
        <p:blipFill>
          <a:blip r:embed="rId4"/>
          <a:srcRect/>
          <a:stretch>
            <a:fillRect/>
          </a:stretch>
        </p:blipFill>
        <p:spPr bwMode="auto">
          <a:xfrm>
            <a:off x="6442075" y="-636588"/>
            <a:ext cx="487363" cy="487363"/>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10050463" y="3370263"/>
            <a:ext cx="854075" cy="742950"/>
          </a:xfrm>
          <a:prstGeom prst="rect">
            <a:avLst/>
          </a:prstGeom>
          <a:noFill/>
          <a:ln w="9525">
            <a:noFill/>
            <a:miter lim="800000"/>
            <a:headEnd/>
            <a:tailEnd/>
          </a:ln>
        </p:spPr>
      </p:pic>
      <p:pic>
        <p:nvPicPr>
          <p:cNvPr id="11" name="Picture 10"/>
          <p:cNvPicPr>
            <a:picLocks noChangeAspect="1"/>
          </p:cNvPicPr>
          <p:nvPr/>
        </p:nvPicPr>
        <p:blipFill>
          <a:blip r:embed="rId6"/>
          <a:srcRect/>
          <a:stretch>
            <a:fillRect/>
          </a:stretch>
        </p:blipFill>
        <p:spPr bwMode="auto">
          <a:xfrm>
            <a:off x="4819650" y="4997450"/>
            <a:ext cx="849313" cy="757238"/>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10126663" y="4997450"/>
            <a:ext cx="850900" cy="757238"/>
          </a:xfrm>
          <a:prstGeom prst="rect">
            <a:avLst/>
          </a:prstGeom>
          <a:noFill/>
          <a:ln w="9525">
            <a:noFill/>
            <a:miter lim="800000"/>
            <a:headEnd/>
            <a:tailEnd/>
          </a:ln>
        </p:spPr>
      </p:pic>
      <p:pic>
        <p:nvPicPr>
          <p:cNvPr id="13" name="Picture 10"/>
          <p:cNvPicPr>
            <a:picLocks noChangeAspect="1"/>
          </p:cNvPicPr>
          <p:nvPr/>
        </p:nvPicPr>
        <p:blipFill>
          <a:blip r:embed="rId6"/>
          <a:srcRect/>
          <a:stretch>
            <a:fillRect/>
          </a:stretch>
        </p:blipFill>
        <p:spPr bwMode="auto">
          <a:xfrm>
            <a:off x="4819650" y="3348038"/>
            <a:ext cx="849313" cy="757237"/>
          </a:xfrm>
          <a:prstGeom prst="rect">
            <a:avLst/>
          </a:prstGeom>
          <a:noFill/>
          <a:ln w="9525">
            <a:noFill/>
            <a:miter lim="800000"/>
            <a:headEnd/>
            <a:tailEnd/>
          </a:ln>
        </p:spPr>
      </p:pic>
      <p:pic>
        <p:nvPicPr>
          <p:cNvPr id="14" name="Shape">
            <a:hlinkClick r:id="" action="ppaction://media"/>
          </p:cNvPr>
          <p:cNvPicPr>
            <a:picLocks noRot="1" noChangeAspect="1"/>
          </p:cNvPicPr>
          <p:nvPr>
            <a:audioFile r:link="rId1"/>
          </p:nvPr>
        </p:nvPicPr>
        <p:blipFill>
          <a:blip r:embed="rId4"/>
          <a:srcRect/>
          <a:stretch>
            <a:fillRect/>
          </a:stretch>
        </p:blipFill>
        <p:spPr bwMode="auto">
          <a:xfrm>
            <a:off x="7769225" y="-636588"/>
            <a:ext cx="487363" cy="4873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3"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2200">
              <a:latin typeface="Arial" panose="020B0604020202020204" pitchFamily="34" charset="0"/>
              <a:cs typeface="Arial" panose="020B0604020202020204" pitchFamily="34" charset="0"/>
            </a:endParaRPr>
          </a:p>
        </p:txBody>
      </p:sp>
      <p:sp>
        <p:nvSpPr>
          <p:cNvPr id="3" name="Câu hỏi">
            <a:extLst>
              <a:ext uri="{FF2B5EF4-FFF2-40B4-BE49-F238E27FC236}"/>
            </a:extLst>
          </p:cNvPr>
          <p:cNvSpPr/>
          <p:nvPr/>
        </p:nvSpPr>
        <p:spPr>
          <a:xfrm>
            <a:off x="217488" y="119063"/>
            <a:ext cx="11677650" cy="29876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200" b="1" noProof="1">
                <a:solidFill>
                  <a:schemeClr val="tx1"/>
                </a:solidFill>
                <a:cs typeface="Arial" panose="020B0604020202020204" pitchFamily="34" charset="0"/>
              </a:rPr>
              <a:t>Câu hỏi </a:t>
            </a:r>
            <a:r>
              <a:rPr lang="en-US" sz="2200" b="1" noProof="1">
                <a:solidFill>
                  <a:schemeClr val="tx1"/>
                </a:solidFill>
                <a:latin typeface="Arial" panose="020B0604020202020204" pitchFamily="34" charset="0"/>
                <a:cs typeface="Arial" panose="020B0604020202020204" pitchFamily="34" charset="0"/>
              </a:rPr>
              <a:t>4: </a:t>
            </a:r>
            <a:r>
              <a:rPr lang="vi-VN" sz="2200" noProof="1">
                <a:solidFill>
                  <a:schemeClr val="tx1"/>
                </a:solidFill>
                <a:cs typeface="Arial" panose="020B0604020202020204" pitchFamily="34" charset="0"/>
              </a:rPr>
              <a:t>Cho biết đoạn văn sau miêu tả điều gì ?</a:t>
            </a:r>
          </a:p>
          <a:p>
            <a:pPr algn="just" fontAlgn="auto">
              <a:lnSpc>
                <a:spcPct val="150000"/>
              </a:lnSpc>
              <a:spcBef>
                <a:spcPts val="0"/>
              </a:spcBef>
              <a:spcAft>
                <a:spcPts val="0"/>
              </a:spcAft>
              <a:defRPr/>
            </a:pPr>
            <a:r>
              <a:rPr lang="vi-VN" sz="2200" i="1" noProof="1">
                <a:solidFill>
                  <a:schemeClr val="tx1"/>
                </a:solidFill>
                <a:cs typeface="Arial" panose="020B0604020202020204" pitchFamily="34" charset="0"/>
              </a:rPr>
              <a:t>Không gian yên tĩnh bỗng bừng lên những âm thanh của dàn hoà tấu, bởi bốn khúc nhạc lưu thuỷ, kim tiền, xuân phong, long hổ du dương, trầm bổng, réo rắt mở đầu đêm ca Huế. Nhạc công dùng các ngón đàn trau chuốt như ngón nhấn, mổ, vỗ vả, ngón bấm, day, chớp, búng, ngón phi, ngón rãi. Tiếng đàn lúc khoan lúc nhặt làm nên tiết tấu xao động tận đáy hồn người.</a:t>
            </a:r>
            <a:r>
              <a:rPr lang="en-US" sz="2200" i="1" noProof="1">
                <a:solidFill>
                  <a:schemeClr val="tx1"/>
                </a:solidFill>
                <a:latin typeface="Arial" panose="020B0604020202020204" pitchFamily="34" charset="0"/>
                <a:cs typeface="Arial" panose="020B0604020202020204" pitchFamily="34" charset="0"/>
              </a:rPr>
              <a:t> </a:t>
            </a:r>
            <a:endParaRPr lang="vi-VN" sz="2200" i="1" noProof="1">
              <a:solidFill>
                <a:schemeClr val="tx1"/>
              </a:solidFill>
              <a:cs typeface="Arial" panose="020B0604020202020204" pitchFamily="34" charset="0"/>
            </a:endParaRPr>
          </a:p>
        </p:txBody>
      </p:sp>
      <p:sp>
        <p:nvSpPr>
          <p:cNvPr id="5" name="Đáp án đúng">
            <a:extLst>
              <a:ext uri="{FF2B5EF4-FFF2-40B4-BE49-F238E27FC236}"/>
            </a:extLst>
          </p:cNvPr>
          <p:cNvSpPr/>
          <p:nvPr/>
        </p:nvSpPr>
        <p:spPr>
          <a:xfrm>
            <a:off x="1209675" y="5046663"/>
            <a:ext cx="9694863" cy="8350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200" noProof="1">
                <a:solidFill>
                  <a:schemeClr val="tx1"/>
                </a:solidFill>
                <a:latin typeface="Arial" panose="020B0604020202020204" pitchFamily="34" charset="0"/>
                <a:cs typeface="Arial" panose="020B0604020202020204" pitchFamily="34" charset="0"/>
              </a:rPr>
              <a:t>C. Miêu tả tài nghệ của các ca công và âm thanh phong phú của nhạc cụ</a:t>
            </a:r>
            <a:endParaRPr lang="vi-VN" sz="2200" noProof="1">
              <a:solidFill>
                <a:schemeClr val="tx1"/>
              </a:solidFill>
              <a:cs typeface="Arial" panose="020B0604020202020204" pitchFamily="34" charset="0"/>
            </a:endParaRPr>
          </a:p>
        </p:txBody>
      </p:sp>
      <p:sp>
        <p:nvSpPr>
          <p:cNvPr id="6" name="Đáp án sai 1">
            <a:extLst>
              <a:ext uri="{FF2B5EF4-FFF2-40B4-BE49-F238E27FC236}"/>
            </a:extLst>
          </p:cNvPr>
          <p:cNvSpPr/>
          <p:nvPr/>
        </p:nvSpPr>
        <p:spPr>
          <a:xfrm>
            <a:off x="1214438" y="3240088"/>
            <a:ext cx="9690100" cy="7540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200" noProof="1">
                <a:solidFill>
                  <a:schemeClr val="tx1"/>
                </a:solidFill>
                <a:latin typeface="Arial" panose="020B0604020202020204" pitchFamily="34" charset="0"/>
                <a:cs typeface="Arial" panose="020B0604020202020204" pitchFamily="34" charset="0"/>
              </a:rPr>
              <a:t>A. Miêu tả các loại loại nhạc cụ</a:t>
            </a:r>
            <a:endParaRPr lang="vi-VN" sz="2200" noProof="1">
              <a:solidFill>
                <a:schemeClr val="tx1"/>
              </a:solidFill>
              <a:cs typeface="Arial" panose="020B0604020202020204" pitchFamily="34" charset="0"/>
            </a:endParaRPr>
          </a:p>
        </p:txBody>
      </p:sp>
      <p:sp>
        <p:nvSpPr>
          <p:cNvPr id="7" name="Đáp án sai 2">
            <a:extLst>
              <a:ext uri="{FF2B5EF4-FFF2-40B4-BE49-F238E27FC236}"/>
            </a:extLst>
          </p:cNvPr>
          <p:cNvSpPr/>
          <p:nvPr/>
        </p:nvSpPr>
        <p:spPr>
          <a:xfrm>
            <a:off x="1246188" y="4141788"/>
            <a:ext cx="9694862" cy="773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200" noProof="1">
                <a:solidFill>
                  <a:schemeClr val="tx1"/>
                </a:solidFill>
                <a:latin typeface="Arial" panose="020B0604020202020204" pitchFamily="34" charset="0"/>
                <a:cs typeface="Arial" panose="020B0604020202020204" pitchFamily="34" charset="0"/>
              </a:rPr>
              <a:t>B. </a:t>
            </a:r>
            <a:r>
              <a:rPr lang="vi-VN" sz="2200" noProof="1">
                <a:solidFill>
                  <a:schemeClr val="tx1"/>
                </a:solidFill>
                <a:cs typeface="Arial" panose="020B0604020202020204" pitchFamily="34" charset="0"/>
              </a:rPr>
              <a:t>Miêu tả người chơi đàn</a:t>
            </a:r>
          </a:p>
        </p:txBody>
      </p:sp>
      <p:sp>
        <p:nvSpPr>
          <p:cNvPr id="8" name="Đáp án sai 3">
            <a:extLst>
              <a:ext uri="{FF2B5EF4-FFF2-40B4-BE49-F238E27FC236}"/>
            </a:extLst>
          </p:cNvPr>
          <p:cNvSpPr/>
          <p:nvPr/>
        </p:nvSpPr>
        <p:spPr>
          <a:xfrm>
            <a:off x="1246188" y="6013450"/>
            <a:ext cx="9694862" cy="752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200" noProof="1">
                <a:solidFill>
                  <a:schemeClr val="tx1"/>
                </a:solidFill>
                <a:latin typeface="Arial" panose="020B0604020202020204" pitchFamily="34" charset="0"/>
                <a:cs typeface="Arial" panose="020B0604020202020204" pitchFamily="34" charset="0"/>
              </a:rPr>
              <a:t>D. </a:t>
            </a:r>
            <a:r>
              <a:rPr lang="vi-VN" sz="2200" noProof="1">
                <a:solidFill>
                  <a:schemeClr val="tx1"/>
                </a:solidFill>
                <a:cs typeface="Arial" panose="020B0604020202020204" pitchFamily="34" charset="0"/>
              </a:rPr>
              <a:t>Miêu tả tâm trạng của người nghe đàn</a:t>
            </a:r>
          </a:p>
        </p:txBody>
      </p:sp>
      <p:pic>
        <p:nvPicPr>
          <p:cNvPr id="9" name="Shape">
            <a:hlinkClick r:id="" action="ppaction://media"/>
          </p:cNvPr>
          <p:cNvPicPr>
            <a:picLocks noRot="1" noChangeAspect="1"/>
          </p:cNvPicPr>
          <p:nvPr>
            <a:audioFile r:link="rId1"/>
          </p:nvPr>
        </p:nvPicPr>
        <p:blipFill>
          <a:blip r:embed="rId4"/>
          <a:srcRect/>
          <a:stretch>
            <a:fillRect/>
          </a:stretch>
        </p:blipFill>
        <p:spPr bwMode="auto">
          <a:xfrm>
            <a:off x="6442075" y="-636588"/>
            <a:ext cx="487363" cy="487363"/>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9975850" y="5060950"/>
            <a:ext cx="854075" cy="742950"/>
          </a:xfrm>
          <a:prstGeom prst="rect">
            <a:avLst/>
          </a:prstGeom>
          <a:noFill/>
          <a:ln w="9525">
            <a:noFill/>
            <a:miter lim="800000"/>
            <a:headEnd/>
            <a:tailEnd/>
          </a:ln>
        </p:spPr>
      </p:pic>
      <p:pic>
        <p:nvPicPr>
          <p:cNvPr id="11" name="Picture 10"/>
          <p:cNvPicPr>
            <a:picLocks noChangeAspect="1"/>
          </p:cNvPicPr>
          <p:nvPr/>
        </p:nvPicPr>
        <p:blipFill>
          <a:blip r:embed="rId6"/>
          <a:srcRect/>
          <a:stretch>
            <a:fillRect/>
          </a:stretch>
        </p:blipFill>
        <p:spPr bwMode="auto">
          <a:xfrm>
            <a:off x="9979025" y="4037013"/>
            <a:ext cx="850900" cy="757237"/>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10071100" y="5969000"/>
            <a:ext cx="850900" cy="757238"/>
          </a:xfrm>
          <a:prstGeom prst="rect">
            <a:avLst/>
          </a:prstGeom>
          <a:noFill/>
          <a:ln w="9525">
            <a:noFill/>
            <a:miter lim="800000"/>
            <a:headEnd/>
            <a:tailEnd/>
          </a:ln>
        </p:spPr>
      </p:pic>
      <p:pic>
        <p:nvPicPr>
          <p:cNvPr id="13" name="Picture 10"/>
          <p:cNvPicPr>
            <a:picLocks noChangeAspect="1"/>
          </p:cNvPicPr>
          <p:nvPr/>
        </p:nvPicPr>
        <p:blipFill>
          <a:blip r:embed="rId6"/>
          <a:srcRect/>
          <a:stretch>
            <a:fillRect/>
          </a:stretch>
        </p:blipFill>
        <p:spPr bwMode="auto">
          <a:xfrm>
            <a:off x="9979025" y="3238500"/>
            <a:ext cx="850900" cy="757238"/>
          </a:xfrm>
          <a:prstGeom prst="rect">
            <a:avLst/>
          </a:prstGeom>
          <a:noFill/>
          <a:ln w="9525">
            <a:noFill/>
            <a:miter lim="800000"/>
            <a:headEnd/>
            <a:tailEnd/>
          </a:ln>
        </p:spPr>
      </p:pic>
      <p:pic>
        <p:nvPicPr>
          <p:cNvPr id="14" name="Shape">
            <a:hlinkClick r:id="" action="ppaction://media"/>
          </p:cNvPr>
          <p:cNvPicPr>
            <a:picLocks noRot="1" noChangeAspect="1"/>
          </p:cNvPicPr>
          <p:nvPr>
            <a:audioFile r:link="rId1"/>
          </p:nvPr>
        </p:nvPicPr>
        <p:blipFill>
          <a:blip r:embed="rId4"/>
          <a:srcRect/>
          <a:stretch>
            <a:fillRect/>
          </a:stretch>
        </p:blipFill>
        <p:spPr bwMode="auto">
          <a:xfrm>
            <a:off x="7769225" y="-636588"/>
            <a:ext cx="487363" cy="4873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3"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3000">
              <a:latin typeface="Arial" panose="020B0604020202020204" pitchFamily="34" charset="0"/>
              <a:cs typeface="Arial" panose="020B0604020202020204" pitchFamily="34" charset="0"/>
            </a:endParaRPr>
          </a:p>
        </p:txBody>
      </p:sp>
      <p:sp>
        <p:nvSpPr>
          <p:cNvPr id="3" name="Câu hỏi">
            <a:extLst>
              <a:ext uri="{FF2B5EF4-FFF2-40B4-BE49-F238E27FC236}"/>
            </a:extLst>
          </p:cNvPr>
          <p:cNvSpPr/>
          <p:nvPr/>
        </p:nvSpPr>
        <p:spPr>
          <a:xfrm>
            <a:off x="1027113" y="303213"/>
            <a:ext cx="10137775" cy="14335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3000" b="1" noProof="1">
                <a:solidFill>
                  <a:schemeClr val="tx1"/>
                </a:solidFill>
                <a:cs typeface="Arial" panose="020B0604020202020204" pitchFamily="34" charset="0"/>
              </a:rPr>
              <a:t>Câu hỏi </a:t>
            </a:r>
            <a:r>
              <a:rPr lang="en-US" sz="3000" b="1" noProof="1">
                <a:solidFill>
                  <a:schemeClr val="tx1"/>
                </a:solidFill>
                <a:latin typeface="Arial" panose="020B0604020202020204" pitchFamily="34" charset="0"/>
                <a:cs typeface="Arial" panose="020B0604020202020204" pitchFamily="34" charset="0"/>
              </a:rPr>
              <a:t>5: </a:t>
            </a:r>
            <a:r>
              <a:rPr lang="en-US" sz="3000" noProof="1">
                <a:solidFill>
                  <a:schemeClr val="tx1"/>
                </a:solidFill>
                <a:latin typeface="Arial" panose="020B0604020202020204" pitchFamily="34" charset="0"/>
                <a:cs typeface="Arial" panose="020B0604020202020204" pitchFamily="34" charset="0"/>
              </a:rPr>
              <a:t>Khi biểu diễn, các ca công mặc trang phục gì? </a:t>
            </a:r>
            <a:endParaRPr lang="vi-VN" sz="3000" noProof="1">
              <a:solidFill>
                <a:schemeClr val="tx1"/>
              </a:solidFill>
              <a:cs typeface="Arial" panose="020B0604020202020204" pitchFamily="34" charset="0"/>
            </a:endParaRPr>
          </a:p>
        </p:txBody>
      </p:sp>
      <p:sp>
        <p:nvSpPr>
          <p:cNvPr id="5" name="Đáp án đúng">
            <a:extLst>
              <a:ext uri="{FF2B5EF4-FFF2-40B4-BE49-F238E27FC236}"/>
            </a:extLst>
          </p:cNvPr>
          <p:cNvSpPr/>
          <p:nvPr/>
        </p:nvSpPr>
        <p:spPr>
          <a:xfrm>
            <a:off x="6267450" y="2074863"/>
            <a:ext cx="5405438" cy="23066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C. Nam áo dài the, quần thụng, đầu đội khăn xếp, nữ áo dài, khăn đóng</a:t>
            </a:r>
            <a:endParaRPr lang="vi-VN" sz="3000" noProof="1">
              <a:solidFill>
                <a:schemeClr val="tx1"/>
              </a:solidFill>
              <a:cs typeface="Arial" panose="020B0604020202020204" pitchFamily="34" charset="0"/>
            </a:endParaRPr>
          </a:p>
        </p:txBody>
      </p:sp>
      <p:sp>
        <p:nvSpPr>
          <p:cNvPr id="6" name="Đáp án sai 1">
            <a:extLst>
              <a:ext uri="{FF2B5EF4-FFF2-40B4-BE49-F238E27FC236}"/>
            </a:extLst>
          </p:cNvPr>
          <p:cNvSpPr/>
          <p:nvPr/>
        </p:nvSpPr>
        <p:spPr>
          <a:xfrm>
            <a:off x="363538" y="2074863"/>
            <a:ext cx="5540375" cy="22828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A. Nam nữ mặc võ phục</a:t>
            </a:r>
            <a:endParaRPr lang="vi-VN" sz="3000" noProof="1">
              <a:solidFill>
                <a:schemeClr val="tx1"/>
              </a:solidFill>
              <a:cs typeface="Arial" panose="020B0604020202020204" pitchFamily="34" charset="0"/>
            </a:endParaRPr>
          </a:p>
        </p:txBody>
      </p:sp>
      <p:sp>
        <p:nvSpPr>
          <p:cNvPr id="7" name="Đáp án sai 2">
            <a:extLst>
              <a:ext uri="{FF2B5EF4-FFF2-40B4-BE49-F238E27FC236}"/>
            </a:extLst>
          </p:cNvPr>
          <p:cNvSpPr/>
          <p:nvPr/>
        </p:nvSpPr>
        <p:spPr>
          <a:xfrm>
            <a:off x="363538" y="4506913"/>
            <a:ext cx="5540375" cy="21304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B. Nam nữ mặc áo bà ba nâu.</a:t>
            </a:r>
            <a:endParaRPr lang="vi-VN" sz="3000" noProof="1">
              <a:solidFill>
                <a:schemeClr val="tx1"/>
              </a:solidFill>
              <a:cs typeface="Arial" panose="020B0604020202020204" pitchFamily="34" charset="0"/>
            </a:endParaRPr>
          </a:p>
        </p:txBody>
      </p:sp>
      <p:sp>
        <p:nvSpPr>
          <p:cNvPr id="8" name="Đáp án sai 3">
            <a:extLst>
              <a:ext uri="{FF2B5EF4-FFF2-40B4-BE49-F238E27FC236}"/>
            </a:extLst>
          </p:cNvPr>
          <p:cNvSpPr/>
          <p:nvPr/>
        </p:nvSpPr>
        <p:spPr>
          <a:xfrm>
            <a:off x="6267450" y="4554538"/>
            <a:ext cx="5405438" cy="21304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D. </a:t>
            </a:r>
            <a:r>
              <a:rPr lang="vi-VN" sz="3000" noProof="1">
                <a:solidFill>
                  <a:schemeClr val="tx1"/>
                </a:solidFill>
                <a:cs typeface="Arial" panose="020B0604020202020204" pitchFamily="34" charset="0"/>
              </a:rPr>
              <a:t>Nam nữ mặc áo quần bình thường.</a:t>
            </a:r>
          </a:p>
        </p:txBody>
      </p:sp>
      <p:pic>
        <p:nvPicPr>
          <p:cNvPr id="9" name="Shape">
            <a:hlinkClick r:id="" action="ppaction://media"/>
          </p:cNvPr>
          <p:cNvPicPr>
            <a:picLocks noRot="1" noChangeAspect="1"/>
          </p:cNvPicPr>
          <p:nvPr>
            <a:audioFile r:link="rId1"/>
          </p:nvPr>
        </p:nvPicPr>
        <p:blipFill>
          <a:blip r:embed="rId4"/>
          <a:srcRect/>
          <a:stretch>
            <a:fillRect/>
          </a:stretch>
        </p:blipFill>
        <p:spPr bwMode="auto">
          <a:xfrm>
            <a:off x="6442075" y="-636588"/>
            <a:ext cx="487363" cy="487363"/>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10737850" y="3408363"/>
            <a:ext cx="852488" cy="742950"/>
          </a:xfrm>
          <a:prstGeom prst="rect">
            <a:avLst/>
          </a:prstGeom>
          <a:noFill/>
          <a:ln w="9525">
            <a:noFill/>
            <a:miter lim="800000"/>
            <a:headEnd/>
            <a:tailEnd/>
          </a:ln>
        </p:spPr>
      </p:pic>
      <p:pic>
        <p:nvPicPr>
          <p:cNvPr id="11" name="Picture 10"/>
          <p:cNvPicPr>
            <a:picLocks noChangeAspect="1"/>
          </p:cNvPicPr>
          <p:nvPr/>
        </p:nvPicPr>
        <p:blipFill>
          <a:blip r:embed="rId6"/>
          <a:srcRect/>
          <a:stretch>
            <a:fillRect/>
          </a:stretch>
        </p:blipFill>
        <p:spPr bwMode="auto">
          <a:xfrm>
            <a:off x="4743450" y="5772150"/>
            <a:ext cx="850900" cy="757238"/>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10479088" y="5624513"/>
            <a:ext cx="850900" cy="757237"/>
          </a:xfrm>
          <a:prstGeom prst="rect">
            <a:avLst/>
          </a:prstGeom>
          <a:noFill/>
          <a:ln w="9525">
            <a:noFill/>
            <a:miter lim="800000"/>
            <a:headEnd/>
            <a:tailEnd/>
          </a:ln>
        </p:spPr>
      </p:pic>
      <p:pic>
        <p:nvPicPr>
          <p:cNvPr id="13" name="Picture 10"/>
          <p:cNvPicPr>
            <a:picLocks noChangeAspect="1"/>
          </p:cNvPicPr>
          <p:nvPr/>
        </p:nvPicPr>
        <p:blipFill>
          <a:blip r:embed="rId6"/>
          <a:srcRect/>
          <a:stretch>
            <a:fillRect/>
          </a:stretch>
        </p:blipFill>
        <p:spPr bwMode="auto">
          <a:xfrm>
            <a:off x="4743450" y="3343275"/>
            <a:ext cx="850900" cy="758825"/>
          </a:xfrm>
          <a:prstGeom prst="rect">
            <a:avLst/>
          </a:prstGeom>
          <a:noFill/>
          <a:ln w="9525">
            <a:noFill/>
            <a:miter lim="800000"/>
            <a:headEnd/>
            <a:tailEnd/>
          </a:ln>
        </p:spPr>
      </p:pic>
      <p:pic>
        <p:nvPicPr>
          <p:cNvPr id="14" name="Shape">
            <a:hlinkClick r:id="" action="ppaction://media"/>
          </p:cNvPr>
          <p:cNvPicPr>
            <a:picLocks noRot="1" noChangeAspect="1"/>
          </p:cNvPicPr>
          <p:nvPr>
            <a:audioFile r:link="rId1"/>
          </p:nvPr>
        </p:nvPicPr>
        <p:blipFill>
          <a:blip r:embed="rId4"/>
          <a:srcRect/>
          <a:stretch>
            <a:fillRect/>
          </a:stretch>
        </p:blipFill>
        <p:spPr bwMode="auto">
          <a:xfrm>
            <a:off x="7769225" y="-636588"/>
            <a:ext cx="487363" cy="4873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3"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3000">
              <a:latin typeface="Arial" panose="020B0604020202020204" pitchFamily="34" charset="0"/>
              <a:cs typeface="Arial" panose="020B0604020202020204" pitchFamily="34" charset="0"/>
            </a:endParaRPr>
          </a:p>
        </p:txBody>
      </p:sp>
      <p:sp>
        <p:nvSpPr>
          <p:cNvPr id="3" name="Câu hỏi">
            <a:extLst>
              <a:ext uri="{FF2B5EF4-FFF2-40B4-BE49-F238E27FC236}"/>
            </a:extLst>
          </p:cNvPr>
          <p:cNvSpPr/>
          <p:nvPr/>
        </p:nvSpPr>
        <p:spPr>
          <a:xfrm>
            <a:off x="1393825" y="757238"/>
            <a:ext cx="9404350" cy="1995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3000" b="1" noProof="1">
                <a:solidFill>
                  <a:schemeClr val="tx1"/>
                </a:solidFill>
                <a:cs typeface="Arial" panose="020B0604020202020204" pitchFamily="34" charset="0"/>
              </a:rPr>
              <a:t>Câu hỏi </a:t>
            </a:r>
            <a:r>
              <a:rPr lang="en-US" sz="3000" b="1" noProof="1">
                <a:solidFill>
                  <a:schemeClr val="tx1"/>
                </a:solidFill>
                <a:latin typeface="Arial" panose="020B0604020202020204" pitchFamily="34" charset="0"/>
                <a:cs typeface="Arial" panose="020B0604020202020204" pitchFamily="34" charset="0"/>
              </a:rPr>
              <a:t>6: </a:t>
            </a:r>
            <a:r>
              <a:rPr lang="vi-VN" sz="3000" noProof="1">
                <a:solidFill>
                  <a:schemeClr val="tx1"/>
                </a:solidFill>
                <a:cs typeface="Arial" panose="020B0604020202020204" pitchFamily="34" charset="0"/>
              </a:rPr>
              <a:t>Đêm ca Huế được mở đầu bằng mấy nhạc khúc?</a:t>
            </a:r>
            <a:r>
              <a:rPr lang="en-US" sz="3000" noProof="1">
                <a:solidFill>
                  <a:schemeClr val="tx1"/>
                </a:solidFill>
                <a:latin typeface="Arial" panose="020B0604020202020204" pitchFamily="34" charset="0"/>
                <a:cs typeface="Arial" panose="020B0604020202020204" pitchFamily="34" charset="0"/>
              </a:rPr>
              <a:t> </a:t>
            </a:r>
            <a:endParaRPr lang="vi-VN" sz="3000" noProof="1">
              <a:solidFill>
                <a:schemeClr val="tx1"/>
              </a:solidFill>
              <a:cs typeface="Arial" panose="020B0604020202020204" pitchFamily="34" charset="0"/>
            </a:endParaRPr>
          </a:p>
        </p:txBody>
      </p:sp>
      <p:sp>
        <p:nvSpPr>
          <p:cNvPr id="5" name="Đáp án đúng">
            <a:extLst>
              <a:ext uri="{FF2B5EF4-FFF2-40B4-BE49-F238E27FC236}"/>
            </a:extLst>
          </p:cNvPr>
          <p:cNvSpPr/>
          <p:nvPr/>
        </p:nvSpPr>
        <p:spPr>
          <a:xfrm>
            <a:off x="6442075" y="4718050"/>
            <a:ext cx="4535488" cy="1328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D. Bốn</a:t>
            </a:r>
            <a:endParaRPr lang="vi-VN" sz="3000" noProof="1">
              <a:solidFill>
                <a:schemeClr val="tx1"/>
              </a:solidFill>
              <a:cs typeface="Arial" panose="020B0604020202020204" pitchFamily="34" charset="0"/>
            </a:endParaRPr>
          </a:p>
        </p:txBody>
      </p:sp>
      <p:sp>
        <p:nvSpPr>
          <p:cNvPr id="6" name="Đáp án sai 1">
            <a:extLst>
              <a:ext uri="{FF2B5EF4-FFF2-40B4-BE49-F238E27FC236}"/>
            </a:extLst>
          </p:cNvPr>
          <p:cNvSpPr/>
          <p:nvPr/>
        </p:nvSpPr>
        <p:spPr>
          <a:xfrm>
            <a:off x="1214438" y="3076575"/>
            <a:ext cx="4535487"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A. Một </a:t>
            </a:r>
            <a:endParaRPr lang="vi-VN" sz="3000" noProof="1">
              <a:solidFill>
                <a:schemeClr val="tx1"/>
              </a:solidFill>
              <a:cs typeface="Arial" panose="020B0604020202020204" pitchFamily="34" charset="0"/>
            </a:endParaRPr>
          </a:p>
        </p:txBody>
      </p:sp>
      <p:sp>
        <p:nvSpPr>
          <p:cNvPr id="7" name="Đáp án sai 2">
            <a:extLst>
              <a:ext uri="{FF2B5EF4-FFF2-40B4-BE49-F238E27FC236}"/>
            </a:extLst>
          </p:cNvPr>
          <p:cNvSpPr/>
          <p:nvPr/>
        </p:nvSpPr>
        <p:spPr>
          <a:xfrm>
            <a:off x="1214438" y="4718050"/>
            <a:ext cx="4535487" cy="1328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B. Hai</a:t>
            </a:r>
            <a:endParaRPr lang="vi-VN" sz="3000" noProof="1">
              <a:solidFill>
                <a:schemeClr val="tx1"/>
              </a:solidFill>
              <a:cs typeface="Arial" panose="020B0604020202020204" pitchFamily="34" charset="0"/>
            </a:endParaRPr>
          </a:p>
        </p:txBody>
      </p:sp>
      <p:sp>
        <p:nvSpPr>
          <p:cNvPr id="8" name="Đáp án sai 3">
            <a:extLst>
              <a:ext uri="{FF2B5EF4-FFF2-40B4-BE49-F238E27FC236}"/>
            </a:extLst>
          </p:cNvPr>
          <p:cNvSpPr/>
          <p:nvPr/>
        </p:nvSpPr>
        <p:spPr>
          <a:xfrm>
            <a:off x="6442075" y="3076575"/>
            <a:ext cx="4535488"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C. Ba </a:t>
            </a:r>
            <a:endParaRPr lang="vi-VN" sz="3000" noProof="1">
              <a:solidFill>
                <a:schemeClr val="tx1"/>
              </a:solidFill>
              <a:cs typeface="Arial" panose="020B0604020202020204" pitchFamily="34" charset="0"/>
            </a:endParaRPr>
          </a:p>
        </p:txBody>
      </p:sp>
      <p:pic>
        <p:nvPicPr>
          <p:cNvPr id="9" name="Shape">
            <a:hlinkClick r:id="" action="ppaction://media"/>
          </p:cNvPr>
          <p:cNvPicPr>
            <a:picLocks noRot="1" noChangeAspect="1"/>
          </p:cNvPicPr>
          <p:nvPr>
            <a:audioFile r:link="rId1"/>
          </p:nvPr>
        </p:nvPicPr>
        <p:blipFill>
          <a:blip r:embed="rId4"/>
          <a:srcRect/>
          <a:stretch>
            <a:fillRect/>
          </a:stretch>
        </p:blipFill>
        <p:spPr bwMode="auto">
          <a:xfrm>
            <a:off x="6442075" y="-636588"/>
            <a:ext cx="487363" cy="487363"/>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10126663" y="5013325"/>
            <a:ext cx="854075" cy="741363"/>
          </a:xfrm>
          <a:prstGeom prst="rect">
            <a:avLst/>
          </a:prstGeom>
          <a:noFill/>
          <a:ln w="9525">
            <a:noFill/>
            <a:miter lim="800000"/>
            <a:headEnd/>
            <a:tailEnd/>
          </a:ln>
        </p:spPr>
      </p:pic>
      <p:pic>
        <p:nvPicPr>
          <p:cNvPr id="11" name="Picture 10"/>
          <p:cNvPicPr>
            <a:picLocks noChangeAspect="1"/>
          </p:cNvPicPr>
          <p:nvPr/>
        </p:nvPicPr>
        <p:blipFill>
          <a:blip r:embed="rId6"/>
          <a:srcRect/>
          <a:stretch>
            <a:fillRect/>
          </a:stretch>
        </p:blipFill>
        <p:spPr bwMode="auto">
          <a:xfrm>
            <a:off x="4819650" y="4997450"/>
            <a:ext cx="849313" cy="757238"/>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10126663" y="3348038"/>
            <a:ext cx="850900" cy="757237"/>
          </a:xfrm>
          <a:prstGeom prst="rect">
            <a:avLst/>
          </a:prstGeom>
          <a:noFill/>
          <a:ln w="9525">
            <a:noFill/>
            <a:miter lim="800000"/>
            <a:headEnd/>
            <a:tailEnd/>
          </a:ln>
        </p:spPr>
      </p:pic>
      <p:pic>
        <p:nvPicPr>
          <p:cNvPr id="13" name="Picture 10"/>
          <p:cNvPicPr>
            <a:picLocks noChangeAspect="1"/>
          </p:cNvPicPr>
          <p:nvPr/>
        </p:nvPicPr>
        <p:blipFill>
          <a:blip r:embed="rId6"/>
          <a:srcRect/>
          <a:stretch>
            <a:fillRect/>
          </a:stretch>
        </p:blipFill>
        <p:spPr bwMode="auto">
          <a:xfrm>
            <a:off x="4819650" y="3348038"/>
            <a:ext cx="849313" cy="757237"/>
          </a:xfrm>
          <a:prstGeom prst="rect">
            <a:avLst/>
          </a:prstGeom>
          <a:noFill/>
          <a:ln w="9525">
            <a:noFill/>
            <a:miter lim="800000"/>
            <a:headEnd/>
            <a:tailEnd/>
          </a:ln>
        </p:spPr>
      </p:pic>
      <p:pic>
        <p:nvPicPr>
          <p:cNvPr id="14" name="Shape">
            <a:hlinkClick r:id="" action="ppaction://media"/>
          </p:cNvPr>
          <p:cNvPicPr>
            <a:picLocks noRot="1" noChangeAspect="1"/>
          </p:cNvPicPr>
          <p:nvPr>
            <a:audioFile r:link="rId1"/>
          </p:nvPr>
        </p:nvPicPr>
        <p:blipFill>
          <a:blip r:embed="rId4"/>
          <a:srcRect/>
          <a:stretch>
            <a:fillRect/>
          </a:stretch>
        </p:blipFill>
        <p:spPr bwMode="auto">
          <a:xfrm>
            <a:off x="7769225" y="-636588"/>
            <a:ext cx="487363" cy="4873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3"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3000">
              <a:latin typeface="Arial" panose="020B0604020202020204" pitchFamily="34" charset="0"/>
              <a:cs typeface="Arial" panose="020B0604020202020204" pitchFamily="34" charset="0"/>
            </a:endParaRPr>
          </a:p>
        </p:txBody>
      </p:sp>
      <p:sp>
        <p:nvSpPr>
          <p:cNvPr id="3" name="Câu hỏi">
            <a:extLst>
              <a:ext uri="{FF2B5EF4-FFF2-40B4-BE49-F238E27FC236}"/>
            </a:extLst>
          </p:cNvPr>
          <p:cNvSpPr/>
          <p:nvPr/>
        </p:nvSpPr>
        <p:spPr>
          <a:xfrm>
            <a:off x="1214438" y="776288"/>
            <a:ext cx="9763125" cy="1995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3000" b="1" noProof="1">
                <a:solidFill>
                  <a:schemeClr val="tx1"/>
                </a:solidFill>
                <a:cs typeface="Arial" panose="020B0604020202020204" pitchFamily="34" charset="0"/>
              </a:rPr>
              <a:t>Câu hỏi </a:t>
            </a:r>
            <a:r>
              <a:rPr lang="en-US" sz="3000" b="1" noProof="1">
                <a:solidFill>
                  <a:schemeClr val="tx1"/>
                </a:solidFill>
                <a:latin typeface="Arial" panose="020B0604020202020204" pitchFamily="34" charset="0"/>
                <a:cs typeface="Arial" panose="020B0604020202020204" pitchFamily="34" charset="0"/>
              </a:rPr>
              <a:t>7: </a:t>
            </a:r>
            <a:r>
              <a:rPr lang="vi-VN" sz="3000" noProof="1">
                <a:solidFill>
                  <a:schemeClr val="tx1"/>
                </a:solidFill>
                <a:cs typeface="Arial" panose="020B0604020202020204" pitchFamily="34" charset="0"/>
              </a:rPr>
              <a:t>Danh thắng nào của Huế </a:t>
            </a:r>
            <a:r>
              <a:rPr lang="vi-VN" sz="3000" b="1" noProof="1">
                <a:solidFill>
                  <a:schemeClr val="tx1"/>
                </a:solidFill>
                <a:cs typeface="Arial" panose="020B0604020202020204" pitchFamily="34" charset="0"/>
              </a:rPr>
              <a:t>không</a:t>
            </a:r>
            <a:r>
              <a:rPr lang="vi-VN" sz="3000" noProof="1">
                <a:solidFill>
                  <a:schemeClr val="tx1"/>
                </a:solidFill>
                <a:cs typeface="Arial" panose="020B0604020202020204" pitchFamily="34" charset="0"/>
              </a:rPr>
              <a:t> được nhắc tới trong văn bản?</a:t>
            </a:r>
          </a:p>
        </p:txBody>
      </p:sp>
      <p:sp>
        <p:nvSpPr>
          <p:cNvPr id="5" name="Đáp án đúng">
            <a:extLst>
              <a:ext uri="{FF2B5EF4-FFF2-40B4-BE49-F238E27FC236}"/>
            </a:extLst>
          </p:cNvPr>
          <p:cNvSpPr/>
          <p:nvPr/>
        </p:nvSpPr>
        <p:spPr>
          <a:xfrm>
            <a:off x="6442075" y="3076575"/>
            <a:ext cx="4535488"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C. Thôn Vĩ Dạ</a:t>
            </a:r>
            <a:endParaRPr lang="vi-VN" sz="3000" noProof="1">
              <a:solidFill>
                <a:schemeClr val="tx1"/>
              </a:solidFill>
              <a:cs typeface="Arial" panose="020B0604020202020204" pitchFamily="34" charset="0"/>
            </a:endParaRPr>
          </a:p>
        </p:txBody>
      </p:sp>
      <p:sp>
        <p:nvSpPr>
          <p:cNvPr id="6" name="Đáp án sai 1">
            <a:extLst>
              <a:ext uri="{FF2B5EF4-FFF2-40B4-BE49-F238E27FC236}"/>
            </a:extLst>
          </p:cNvPr>
          <p:cNvSpPr/>
          <p:nvPr/>
        </p:nvSpPr>
        <p:spPr>
          <a:xfrm>
            <a:off x="1214438" y="3076575"/>
            <a:ext cx="4535487"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A. Chùa Thiên Mụ</a:t>
            </a:r>
            <a:endParaRPr lang="vi-VN" sz="3000" noProof="1">
              <a:solidFill>
                <a:schemeClr val="tx1"/>
              </a:solidFill>
              <a:cs typeface="Arial" panose="020B0604020202020204" pitchFamily="34" charset="0"/>
            </a:endParaRPr>
          </a:p>
        </p:txBody>
      </p:sp>
      <p:sp>
        <p:nvSpPr>
          <p:cNvPr id="7" name="Đáp án sai 2">
            <a:extLst>
              <a:ext uri="{FF2B5EF4-FFF2-40B4-BE49-F238E27FC236}"/>
            </a:extLst>
          </p:cNvPr>
          <p:cNvSpPr/>
          <p:nvPr/>
        </p:nvSpPr>
        <p:spPr>
          <a:xfrm>
            <a:off x="1214438" y="4718050"/>
            <a:ext cx="4535487" cy="1328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B. </a:t>
            </a:r>
            <a:r>
              <a:rPr lang="vi-VN" sz="3000" noProof="1">
                <a:solidFill>
                  <a:schemeClr val="tx1"/>
                </a:solidFill>
                <a:cs typeface="Arial" panose="020B0604020202020204" pitchFamily="34" charset="0"/>
              </a:rPr>
              <a:t>Tháp Phước Duyên</a:t>
            </a:r>
          </a:p>
        </p:txBody>
      </p:sp>
      <p:sp>
        <p:nvSpPr>
          <p:cNvPr id="8" name="Đáp án sai 3">
            <a:extLst>
              <a:ext uri="{FF2B5EF4-FFF2-40B4-BE49-F238E27FC236}"/>
            </a:extLst>
          </p:cNvPr>
          <p:cNvSpPr/>
          <p:nvPr/>
        </p:nvSpPr>
        <p:spPr>
          <a:xfrm>
            <a:off x="6442075" y="4711700"/>
            <a:ext cx="4535488" cy="1330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D. </a:t>
            </a:r>
            <a:r>
              <a:rPr lang="vi-VN" sz="3000" noProof="1">
                <a:solidFill>
                  <a:schemeClr val="tx1"/>
                </a:solidFill>
                <a:cs typeface="Arial" panose="020B0604020202020204" pitchFamily="34" charset="0"/>
              </a:rPr>
              <a:t>Sông Hương</a:t>
            </a:r>
          </a:p>
        </p:txBody>
      </p:sp>
      <p:pic>
        <p:nvPicPr>
          <p:cNvPr id="9" name="Shape">
            <a:hlinkClick r:id="" action="ppaction://media"/>
          </p:cNvPr>
          <p:cNvPicPr>
            <a:picLocks noRot="1" noChangeAspect="1"/>
          </p:cNvPicPr>
          <p:nvPr>
            <a:audioFile r:link="rId1"/>
          </p:nvPr>
        </p:nvPicPr>
        <p:blipFill>
          <a:blip r:embed="rId4"/>
          <a:srcRect/>
          <a:stretch>
            <a:fillRect/>
          </a:stretch>
        </p:blipFill>
        <p:spPr bwMode="auto">
          <a:xfrm>
            <a:off x="6442075" y="-636588"/>
            <a:ext cx="487363" cy="487363"/>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10050463" y="3370263"/>
            <a:ext cx="854075" cy="742950"/>
          </a:xfrm>
          <a:prstGeom prst="rect">
            <a:avLst/>
          </a:prstGeom>
          <a:noFill/>
          <a:ln w="9525">
            <a:noFill/>
            <a:miter lim="800000"/>
            <a:headEnd/>
            <a:tailEnd/>
          </a:ln>
        </p:spPr>
      </p:pic>
      <p:pic>
        <p:nvPicPr>
          <p:cNvPr id="11" name="Picture 10"/>
          <p:cNvPicPr>
            <a:picLocks noChangeAspect="1"/>
          </p:cNvPicPr>
          <p:nvPr/>
        </p:nvPicPr>
        <p:blipFill>
          <a:blip r:embed="rId6"/>
          <a:srcRect/>
          <a:stretch>
            <a:fillRect/>
          </a:stretch>
        </p:blipFill>
        <p:spPr bwMode="auto">
          <a:xfrm>
            <a:off x="4819650" y="4997450"/>
            <a:ext cx="849313" cy="757238"/>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10126663" y="4997450"/>
            <a:ext cx="850900" cy="757238"/>
          </a:xfrm>
          <a:prstGeom prst="rect">
            <a:avLst/>
          </a:prstGeom>
          <a:noFill/>
          <a:ln w="9525">
            <a:noFill/>
            <a:miter lim="800000"/>
            <a:headEnd/>
            <a:tailEnd/>
          </a:ln>
        </p:spPr>
      </p:pic>
      <p:pic>
        <p:nvPicPr>
          <p:cNvPr id="13" name="Picture 10"/>
          <p:cNvPicPr>
            <a:picLocks noChangeAspect="1"/>
          </p:cNvPicPr>
          <p:nvPr/>
        </p:nvPicPr>
        <p:blipFill>
          <a:blip r:embed="rId6"/>
          <a:srcRect/>
          <a:stretch>
            <a:fillRect/>
          </a:stretch>
        </p:blipFill>
        <p:spPr bwMode="auto">
          <a:xfrm>
            <a:off x="4819650" y="3348038"/>
            <a:ext cx="849313" cy="757237"/>
          </a:xfrm>
          <a:prstGeom prst="rect">
            <a:avLst/>
          </a:prstGeom>
          <a:noFill/>
          <a:ln w="9525">
            <a:noFill/>
            <a:miter lim="800000"/>
            <a:headEnd/>
            <a:tailEnd/>
          </a:ln>
        </p:spPr>
      </p:pic>
      <p:pic>
        <p:nvPicPr>
          <p:cNvPr id="14" name="Shape">
            <a:hlinkClick r:id="" action="ppaction://media"/>
          </p:cNvPr>
          <p:cNvPicPr>
            <a:picLocks noRot="1" noChangeAspect="1"/>
          </p:cNvPicPr>
          <p:nvPr>
            <a:audioFile r:link="rId1"/>
          </p:nvPr>
        </p:nvPicPr>
        <p:blipFill>
          <a:blip r:embed="rId4"/>
          <a:srcRect/>
          <a:stretch>
            <a:fillRect/>
          </a:stretch>
        </p:blipFill>
        <p:spPr bwMode="auto">
          <a:xfrm>
            <a:off x="7769225" y="-636588"/>
            <a:ext cx="487363" cy="4873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3"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3000">
              <a:latin typeface="Arial" panose="020B0604020202020204" pitchFamily="34" charset="0"/>
              <a:cs typeface="Arial" panose="020B0604020202020204" pitchFamily="34" charset="0"/>
            </a:endParaRPr>
          </a:p>
        </p:txBody>
      </p:sp>
      <p:sp>
        <p:nvSpPr>
          <p:cNvPr id="3" name="Câu hỏi">
            <a:extLst>
              <a:ext uri="{FF2B5EF4-FFF2-40B4-BE49-F238E27FC236}"/>
            </a:extLst>
          </p:cNvPr>
          <p:cNvSpPr/>
          <p:nvPr/>
        </p:nvSpPr>
        <p:spPr>
          <a:xfrm>
            <a:off x="1214438" y="536575"/>
            <a:ext cx="9763125" cy="15541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3000" b="1" noProof="1">
                <a:solidFill>
                  <a:schemeClr val="tx1"/>
                </a:solidFill>
                <a:cs typeface="Arial" panose="020B0604020202020204" pitchFamily="34" charset="0"/>
              </a:rPr>
              <a:t>Câu hỏi </a:t>
            </a:r>
            <a:r>
              <a:rPr lang="en-US" sz="3000" b="1" noProof="1">
                <a:solidFill>
                  <a:schemeClr val="tx1"/>
                </a:solidFill>
                <a:latin typeface="Arial" panose="020B0604020202020204" pitchFamily="34" charset="0"/>
                <a:cs typeface="Arial" panose="020B0604020202020204" pitchFamily="34" charset="0"/>
              </a:rPr>
              <a:t>8: </a:t>
            </a:r>
            <a:r>
              <a:rPr lang="vi-VN" sz="3000" noProof="1">
                <a:solidFill>
                  <a:schemeClr val="tx1"/>
                </a:solidFill>
                <a:cs typeface="Arial" panose="020B0604020202020204" pitchFamily="34" charset="0"/>
              </a:rPr>
              <a:t>Vì sao có thể nói: </a:t>
            </a:r>
            <a:r>
              <a:rPr lang="en-US" sz="3000" noProof="1">
                <a:solidFill>
                  <a:schemeClr val="tx1"/>
                </a:solidFill>
                <a:latin typeface="Arial" panose="020B0604020202020204" pitchFamily="34" charset="0"/>
                <a:cs typeface="Arial" panose="020B0604020202020204" pitchFamily="34" charset="0"/>
              </a:rPr>
              <a:t>“</a:t>
            </a:r>
            <a:r>
              <a:rPr lang="vi-VN" sz="3000" noProof="1">
                <a:solidFill>
                  <a:schemeClr val="tx1"/>
                </a:solidFill>
                <a:cs typeface="Arial" panose="020B0604020202020204" pitchFamily="34" charset="0"/>
              </a:rPr>
              <a:t>Ca Huế vừa sôi nổi, tươi vui, vừa trang trọng, uy nghi</a:t>
            </a:r>
            <a:r>
              <a:rPr lang="en-US" sz="3000" noProof="1">
                <a:solidFill>
                  <a:schemeClr val="tx1"/>
                </a:solidFill>
                <a:latin typeface="Arial" panose="020B0604020202020204" pitchFamily="34" charset="0"/>
                <a:cs typeface="Arial" panose="020B0604020202020204" pitchFamily="34" charset="0"/>
              </a:rPr>
              <a:t>”</a:t>
            </a:r>
            <a:r>
              <a:rPr lang="vi-VN" sz="3000" noProof="1">
                <a:solidFill>
                  <a:schemeClr val="tx1"/>
                </a:solidFill>
                <a:cs typeface="Arial" panose="020B0604020202020204" pitchFamily="34" charset="0"/>
              </a:rPr>
              <a:t>?</a:t>
            </a:r>
            <a:r>
              <a:rPr lang="en-US" sz="3000" noProof="1">
                <a:solidFill>
                  <a:schemeClr val="tx1"/>
                </a:solidFill>
                <a:latin typeface="Arial" panose="020B0604020202020204" pitchFamily="34" charset="0"/>
                <a:cs typeface="Arial" panose="020B0604020202020204" pitchFamily="34" charset="0"/>
              </a:rPr>
              <a:t> </a:t>
            </a:r>
            <a:endParaRPr lang="vi-VN" sz="3000" noProof="1">
              <a:solidFill>
                <a:schemeClr val="tx1"/>
              </a:solidFill>
              <a:cs typeface="Arial" panose="020B0604020202020204" pitchFamily="34" charset="0"/>
            </a:endParaRPr>
          </a:p>
        </p:txBody>
      </p:sp>
      <p:sp>
        <p:nvSpPr>
          <p:cNvPr id="5" name="Đáp án đúng">
            <a:extLst>
              <a:ext uri="{FF2B5EF4-FFF2-40B4-BE49-F238E27FC236}"/>
            </a:extLst>
          </p:cNvPr>
          <p:cNvSpPr/>
          <p:nvPr/>
        </p:nvSpPr>
        <p:spPr>
          <a:xfrm>
            <a:off x="6442075" y="2417763"/>
            <a:ext cx="4535488" cy="1866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C. Do ca Huế bắt nguồn từ nhạc dân gian và nhạc cung đình</a:t>
            </a:r>
            <a:endParaRPr lang="vi-VN" sz="3000" noProof="1">
              <a:solidFill>
                <a:schemeClr val="tx1"/>
              </a:solidFill>
              <a:cs typeface="Arial" panose="020B0604020202020204" pitchFamily="34" charset="0"/>
            </a:endParaRPr>
          </a:p>
        </p:txBody>
      </p:sp>
      <p:sp>
        <p:nvSpPr>
          <p:cNvPr id="6" name="Đáp án sai 1">
            <a:extLst>
              <a:ext uri="{FF2B5EF4-FFF2-40B4-BE49-F238E27FC236}"/>
            </a:extLst>
          </p:cNvPr>
          <p:cNvSpPr/>
          <p:nvPr/>
        </p:nvSpPr>
        <p:spPr>
          <a:xfrm>
            <a:off x="1214438" y="2417763"/>
            <a:ext cx="4535487" cy="1866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A. Do ca Huế bắt nguồn từ nhạc dân gian.</a:t>
            </a:r>
            <a:endParaRPr lang="vi-VN" sz="3000" noProof="1">
              <a:solidFill>
                <a:schemeClr val="tx1"/>
              </a:solidFill>
              <a:cs typeface="Arial" panose="020B0604020202020204" pitchFamily="34" charset="0"/>
            </a:endParaRPr>
          </a:p>
        </p:txBody>
      </p:sp>
      <p:sp>
        <p:nvSpPr>
          <p:cNvPr id="7" name="Đáp án sai 2">
            <a:extLst>
              <a:ext uri="{FF2B5EF4-FFF2-40B4-BE49-F238E27FC236}"/>
            </a:extLst>
          </p:cNvPr>
          <p:cNvSpPr/>
          <p:nvPr/>
        </p:nvSpPr>
        <p:spPr>
          <a:xfrm>
            <a:off x="1214438" y="4433888"/>
            <a:ext cx="4535487" cy="18748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B. Do ca Huế bắt nguồn từ nhạc thính phòng</a:t>
            </a:r>
            <a:endParaRPr lang="vi-VN" sz="3000" noProof="1">
              <a:solidFill>
                <a:schemeClr val="tx1"/>
              </a:solidFill>
              <a:cs typeface="Arial" panose="020B0604020202020204" pitchFamily="34" charset="0"/>
            </a:endParaRPr>
          </a:p>
        </p:txBody>
      </p:sp>
      <p:sp>
        <p:nvSpPr>
          <p:cNvPr id="8" name="Đáp án sai 3">
            <a:extLst>
              <a:ext uri="{FF2B5EF4-FFF2-40B4-BE49-F238E27FC236}"/>
            </a:extLst>
          </p:cNvPr>
          <p:cNvSpPr/>
          <p:nvPr/>
        </p:nvSpPr>
        <p:spPr>
          <a:xfrm>
            <a:off x="6442075" y="4433888"/>
            <a:ext cx="4535488" cy="18748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noProof="1">
                <a:solidFill>
                  <a:schemeClr val="tx1"/>
                </a:solidFill>
                <a:latin typeface="Arial" panose="020B0604020202020204" pitchFamily="34" charset="0"/>
                <a:cs typeface="Arial" panose="020B0604020202020204" pitchFamily="34" charset="0"/>
              </a:rPr>
              <a:t>D. Do ca Huế bắt nguồn từ nhạc cung đình </a:t>
            </a:r>
            <a:endParaRPr lang="vi-VN" sz="3000" noProof="1">
              <a:solidFill>
                <a:schemeClr val="tx1"/>
              </a:solidFill>
              <a:cs typeface="Arial" panose="020B0604020202020204" pitchFamily="34" charset="0"/>
            </a:endParaRPr>
          </a:p>
        </p:txBody>
      </p:sp>
      <p:pic>
        <p:nvPicPr>
          <p:cNvPr id="9" name="Shape">
            <a:hlinkClick r:id="" action="ppaction://media"/>
          </p:cNvPr>
          <p:cNvPicPr>
            <a:picLocks noRot="1" noChangeAspect="1"/>
          </p:cNvPicPr>
          <p:nvPr>
            <a:audioFile r:link="rId1"/>
          </p:nvPr>
        </p:nvPicPr>
        <p:blipFill>
          <a:blip r:embed="rId4"/>
          <a:srcRect/>
          <a:stretch>
            <a:fillRect/>
          </a:stretch>
        </p:blipFill>
        <p:spPr bwMode="auto">
          <a:xfrm>
            <a:off x="6442075" y="-636588"/>
            <a:ext cx="487363" cy="487363"/>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10050463" y="3370263"/>
            <a:ext cx="854075" cy="742950"/>
          </a:xfrm>
          <a:prstGeom prst="rect">
            <a:avLst/>
          </a:prstGeom>
          <a:noFill/>
          <a:ln w="9525">
            <a:noFill/>
            <a:miter lim="800000"/>
            <a:headEnd/>
            <a:tailEnd/>
          </a:ln>
        </p:spPr>
      </p:pic>
      <p:pic>
        <p:nvPicPr>
          <p:cNvPr id="11" name="Picture 10"/>
          <p:cNvPicPr>
            <a:picLocks noChangeAspect="1"/>
          </p:cNvPicPr>
          <p:nvPr/>
        </p:nvPicPr>
        <p:blipFill>
          <a:blip r:embed="rId6"/>
          <a:srcRect/>
          <a:stretch>
            <a:fillRect/>
          </a:stretch>
        </p:blipFill>
        <p:spPr bwMode="auto">
          <a:xfrm>
            <a:off x="4941888" y="5272088"/>
            <a:ext cx="850900" cy="757237"/>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10126663" y="5238750"/>
            <a:ext cx="850900" cy="757238"/>
          </a:xfrm>
          <a:prstGeom prst="rect">
            <a:avLst/>
          </a:prstGeom>
          <a:noFill/>
          <a:ln w="9525">
            <a:noFill/>
            <a:miter lim="800000"/>
            <a:headEnd/>
            <a:tailEnd/>
          </a:ln>
        </p:spPr>
      </p:pic>
      <p:pic>
        <p:nvPicPr>
          <p:cNvPr id="13" name="Picture 10"/>
          <p:cNvPicPr>
            <a:picLocks noChangeAspect="1"/>
          </p:cNvPicPr>
          <p:nvPr/>
        </p:nvPicPr>
        <p:blipFill>
          <a:blip r:embed="rId6"/>
          <a:srcRect/>
          <a:stretch>
            <a:fillRect/>
          </a:stretch>
        </p:blipFill>
        <p:spPr bwMode="auto">
          <a:xfrm>
            <a:off x="4935538" y="3302000"/>
            <a:ext cx="850900" cy="757238"/>
          </a:xfrm>
          <a:prstGeom prst="rect">
            <a:avLst/>
          </a:prstGeom>
          <a:noFill/>
          <a:ln w="9525">
            <a:noFill/>
            <a:miter lim="800000"/>
            <a:headEnd/>
            <a:tailEnd/>
          </a:ln>
        </p:spPr>
      </p:pic>
      <p:pic>
        <p:nvPicPr>
          <p:cNvPr id="14" name="Shape">
            <a:hlinkClick r:id="" action="ppaction://media"/>
          </p:cNvPr>
          <p:cNvPicPr>
            <a:picLocks noRot="1" noChangeAspect="1"/>
          </p:cNvPicPr>
          <p:nvPr>
            <a:audioFile r:link="rId1"/>
          </p:nvPr>
        </p:nvPicPr>
        <p:blipFill>
          <a:blip r:embed="rId4"/>
          <a:srcRect/>
          <a:stretch>
            <a:fillRect/>
          </a:stretch>
        </p:blipFill>
        <p:spPr bwMode="auto">
          <a:xfrm>
            <a:off x="7769225" y="-636588"/>
            <a:ext cx="487363" cy="4873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3"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2500">
              <a:latin typeface="Arial" panose="020B0604020202020204" pitchFamily="34" charset="0"/>
              <a:cs typeface="Arial" panose="020B0604020202020204" pitchFamily="34" charset="0"/>
            </a:endParaRPr>
          </a:p>
        </p:txBody>
      </p:sp>
      <p:sp>
        <p:nvSpPr>
          <p:cNvPr id="3" name="Câu hỏi">
            <a:extLst>
              <a:ext uri="{FF2B5EF4-FFF2-40B4-BE49-F238E27FC236}"/>
            </a:extLst>
          </p:cNvPr>
          <p:cNvSpPr/>
          <p:nvPr/>
        </p:nvSpPr>
        <p:spPr>
          <a:xfrm>
            <a:off x="473075" y="484188"/>
            <a:ext cx="11245850" cy="2898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500" b="1" noProof="1">
                <a:solidFill>
                  <a:schemeClr val="tx1"/>
                </a:solidFill>
                <a:cs typeface="Arial" panose="020B0604020202020204" pitchFamily="34" charset="0"/>
              </a:rPr>
              <a:t>Câu hỏi </a:t>
            </a:r>
            <a:r>
              <a:rPr lang="en-US" sz="2500" b="1" noProof="1">
                <a:solidFill>
                  <a:schemeClr val="tx1"/>
                </a:solidFill>
                <a:latin typeface="Arial" panose="020B0604020202020204" pitchFamily="34" charset="0"/>
                <a:cs typeface="Arial" panose="020B0604020202020204" pitchFamily="34" charset="0"/>
              </a:rPr>
              <a:t>9: </a:t>
            </a:r>
            <a:r>
              <a:rPr lang="vi-VN" sz="2500" noProof="1">
                <a:solidFill>
                  <a:schemeClr val="tx1"/>
                </a:solidFill>
                <a:cs typeface="Arial" panose="020B0604020202020204" pitchFamily="34" charset="0"/>
              </a:rPr>
              <a:t>Trong bài viết, đoạn văn sau nói về khoảng thời gian nào?</a:t>
            </a:r>
          </a:p>
          <a:p>
            <a:pPr algn="just" fontAlgn="auto">
              <a:lnSpc>
                <a:spcPct val="150000"/>
              </a:lnSpc>
              <a:spcBef>
                <a:spcPts val="0"/>
              </a:spcBef>
              <a:spcAft>
                <a:spcPts val="0"/>
              </a:spcAft>
              <a:defRPr/>
            </a:pPr>
            <a:r>
              <a:rPr lang="vi-VN" sz="2500" i="1" noProof="1">
                <a:solidFill>
                  <a:schemeClr val="tx1"/>
                </a:solidFill>
                <a:cs typeface="Arial" panose="020B0604020202020204" pitchFamily="34" charset="0"/>
              </a:rPr>
              <a:t>… Đấy là lúc các ca thi cất lên những khúc điệu Nam nghe buồn man mác, thương cảm, bi ai, vương vấn như nam ai, nam bình, quả phụ, nam xuân, tương tư khúc, hành vân. Cũng có bản nhạc mang âm hưởng điệu Bắc pha phách điệu Nam không vui, không buồn như tứ đại cảnh.</a:t>
            </a:r>
            <a:r>
              <a:rPr lang="en-US" sz="2500" i="1" noProof="1">
                <a:solidFill>
                  <a:schemeClr val="tx1"/>
                </a:solidFill>
                <a:latin typeface="Arial" panose="020B0604020202020204" pitchFamily="34" charset="0"/>
                <a:cs typeface="Arial" panose="020B0604020202020204" pitchFamily="34" charset="0"/>
              </a:rPr>
              <a:t> </a:t>
            </a:r>
            <a:endParaRPr lang="vi-VN" sz="2500" i="1" noProof="1">
              <a:solidFill>
                <a:schemeClr val="tx1"/>
              </a:solidFill>
              <a:cs typeface="Arial" panose="020B0604020202020204" pitchFamily="34" charset="0"/>
            </a:endParaRPr>
          </a:p>
        </p:txBody>
      </p:sp>
      <p:sp>
        <p:nvSpPr>
          <p:cNvPr id="5" name="Đáp án đúng">
            <a:extLst>
              <a:ext uri="{FF2B5EF4-FFF2-40B4-BE49-F238E27FC236}"/>
            </a:extLst>
          </p:cNvPr>
          <p:cNvSpPr/>
          <p:nvPr/>
        </p:nvSpPr>
        <p:spPr>
          <a:xfrm>
            <a:off x="992188" y="5172075"/>
            <a:ext cx="4535487" cy="9985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noProof="1">
                <a:solidFill>
                  <a:schemeClr val="tx1"/>
                </a:solidFill>
                <a:latin typeface="Arial" panose="020B0604020202020204" pitchFamily="34" charset="0"/>
                <a:cs typeface="Arial" panose="020B0604020202020204" pitchFamily="34" charset="0"/>
              </a:rPr>
              <a:t>B. Đêm đã về khuya</a:t>
            </a:r>
            <a:endParaRPr lang="vi-VN" sz="2500" noProof="1">
              <a:solidFill>
                <a:schemeClr val="tx1"/>
              </a:solidFill>
              <a:cs typeface="Arial" panose="020B0604020202020204" pitchFamily="34" charset="0"/>
            </a:endParaRPr>
          </a:p>
        </p:txBody>
      </p:sp>
      <p:sp>
        <p:nvSpPr>
          <p:cNvPr id="6" name="Đáp án sai 1">
            <a:extLst>
              <a:ext uri="{FF2B5EF4-FFF2-40B4-BE49-F238E27FC236}"/>
            </a:extLst>
          </p:cNvPr>
          <p:cNvSpPr/>
          <p:nvPr/>
        </p:nvSpPr>
        <p:spPr>
          <a:xfrm>
            <a:off x="992188" y="3825875"/>
            <a:ext cx="4535487" cy="928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noProof="1">
                <a:solidFill>
                  <a:schemeClr val="tx1"/>
                </a:solidFill>
                <a:latin typeface="Arial" panose="020B0604020202020204" pitchFamily="34" charset="0"/>
                <a:cs typeface="Arial" panose="020B0604020202020204" pitchFamily="34" charset="0"/>
              </a:rPr>
              <a:t>A. Đêm</a:t>
            </a:r>
            <a:endParaRPr lang="vi-VN" sz="2500" noProof="1">
              <a:solidFill>
                <a:schemeClr val="tx1"/>
              </a:solidFill>
              <a:cs typeface="Arial" panose="020B0604020202020204" pitchFamily="34" charset="0"/>
            </a:endParaRPr>
          </a:p>
        </p:txBody>
      </p:sp>
      <p:sp>
        <p:nvSpPr>
          <p:cNvPr id="7" name="Đáp án sai 2">
            <a:extLst>
              <a:ext uri="{FF2B5EF4-FFF2-40B4-BE49-F238E27FC236}"/>
            </a:extLst>
          </p:cNvPr>
          <p:cNvSpPr/>
          <p:nvPr/>
        </p:nvSpPr>
        <p:spPr>
          <a:xfrm>
            <a:off x="6519863" y="3825875"/>
            <a:ext cx="4535487" cy="928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noProof="1">
                <a:solidFill>
                  <a:schemeClr val="tx1"/>
                </a:solidFill>
                <a:latin typeface="Arial" panose="020B0604020202020204" pitchFamily="34" charset="0"/>
                <a:cs typeface="Arial" panose="020B0604020202020204" pitchFamily="34" charset="0"/>
              </a:rPr>
              <a:t>C. Trăng lên</a:t>
            </a:r>
            <a:endParaRPr lang="vi-VN" sz="2500" noProof="1">
              <a:solidFill>
                <a:schemeClr val="tx1"/>
              </a:solidFill>
              <a:cs typeface="Arial" panose="020B0604020202020204" pitchFamily="34" charset="0"/>
            </a:endParaRPr>
          </a:p>
        </p:txBody>
      </p:sp>
      <p:sp>
        <p:nvSpPr>
          <p:cNvPr id="8" name="Đáp án sai 3">
            <a:extLst>
              <a:ext uri="{FF2B5EF4-FFF2-40B4-BE49-F238E27FC236}"/>
            </a:extLst>
          </p:cNvPr>
          <p:cNvSpPr/>
          <p:nvPr/>
        </p:nvSpPr>
        <p:spPr>
          <a:xfrm>
            <a:off x="6519863" y="5172075"/>
            <a:ext cx="4535487" cy="9985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noProof="1">
                <a:solidFill>
                  <a:schemeClr val="tx1"/>
                </a:solidFill>
                <a:latin typeface="Arial" panose="020B0604020202020204" pitchFamily="34" charset="0"/>
                <a:cs typeface="Arial" panose="020B0604020202020204" pitchFamily="34" charset="0"/>
              </a:rPr>
              <a:t>D. Gà bắt đầu gáy sáng</a:t>
            </a:r>
            <a:endParaRPr lang="vi-VN" sz="2500" noProof="1">
              <a:solidFill>
                <a:schemeClr val="tx1"/>
              </a:solidFill>
              <a:cs typeface="Arial" panose="020B0604020202020204" pitchFamily="34" charset="0"/>
            </a:endParaRPr>
          </a:p>
        </p:txBody>
      </p:sp>
      <p:pic>
        <p:nvPicPr>
          <p:cNvPr id="9" name="Shape">
            <a:hlinkClick r:id="" action="ppaction://media"/>
          </p:cNvPr>
          <p:cNvPicPr>
            <a:picLocks noRot="1" noChangeAspect="1"/>
          </p:cNvPicPr>
          <p:nvPr>
            <a:audioFile r:link="rId1"/>
          </p:nvPr>
        </p:nvPicPr>
        <p:blipFill>
          <a:blip r:embed="rId4"/>
          <a:srcRect/>
          <a:stretch>
            <a:fillRect/>
          </a:stretch>
        </p:blipFill>
        <p:spPr bwMode="auto">
          <a:xfrm>
            <a:off x="6442075" y="-636588"/>
            <a:ext cx="487363" cy="487363"/>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4524375" y="5321300"/>
            <a:ext cx="852488" cy="742950"/>
          </a:xfrm>
          <a:prstGeom prst="rect">
            <a:avLst/>
          </a:prstGeom>
          <a:noFill/>
          <a:ln w="9525">
            <a:noFill/>
            <a:miter lim="800000"/>
            <a:headEnd/>
            <a:tailEnd/>
          </a:ln>
        </p:spPr>
      </p:pic>
      <p:pic>
        <p:nvPicPr>
          <p:cNvPr id="11" name="Picture 10"/>
          <p:cNvPicPr>
            <a:picLocks noChangeAspect="1"/>
          </p:cNvPicPr>
          <p:nvPr/>
        </p:nvPicPr>
        <p:blipFill>
          <a:blip r:embed="rId6"/>
          <a:srcRect/>
          <a:stretch>
            <a:fillRect/>
          </a:stretch>
        </p:blipFill>
        <p:spPr bwMode="auto">
          <a:xfrm>
            <a:off x="10348913" y="3935413"/>
            <a:ext cx="849312" cy="757237"/>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10553700" y="5411788"/>
            <a:ext cx="849313" cy="758825"/>
          </a:xfrm>
          <a:prstGeom prst="rect">
            <a:avLst/>
          </a:prstGeom>
          <a:noFill/>
          <a:ln w="9525">
            <a:noFill/>
            <a:miter lim="800000"/>
            <a:headEnd/>
            <a:tailEnd/>
          </a:ln>
        </p:spPr>
      </p:pic>
      <p:pic>
        <p:nvPicPr>
          <p:cNvPr id="13" name="Picture 10"/>
          <p:cNvPicPr>
            <a:picLocks noChangeAspect="1"/>
          </p:cNvPicPr>
          <p:nvPr/>
        </p:nvPicPr>
        <p:blipFill>
          <a:blip r:embed="rId6"/>
          <a:srcRect/>
          <a:stretch>
            <a:fillRect/>
          </a:stretch>
        </p:blipFill>
        <p:spPr bwMode="auto">
          <a:xfrm>
            <a:off x="4391025" y="3952875"/>
            <a:ext cx="850900" cy="757238"/>
          </a:xfrm>
          <a:prstGeom prst="rect">
            <a:avLst/>
          </a:prstGeom>
          <a:noFill/>
          <a:ln w="9525">
            <a:noFill/>
            <a:miter lim="800000"/>
            <a:headEnd/>
            <a:tailEnd/>
          </a:ln>
        </p:spPr>
      </p:pic>
      <p:pic>
        <p:nvPicPr>
          <p:cNvPr id="14" name="Shape">
            <a:hlinkClick r:id="" action="ppaction://media"/>
          </p:cNvPr>
          <p:cNvPicPr>
            <a:picLocks noRot="1" noChangeAspect="1"/>
          </p:cNvPicPr>
          <p:nvPr>
            <a:audioFile r:link="rId1"/>
          </p:nvPr>
        </p:nvPicPr>
        <p:blipFill>
          <a:blip r:embed="rId4"/>
          <a:srcRect/>
          <a:stretch>
            <a:fillRect/>
          </a:stretch>
        </p:blipFill>
        <p:spPr bwMode="auto">
          <a:xfrm>
            <a:off x="7769225" y="-636588"/>
            <a:ext cx="487363" cy="4873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3"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259" b="-9259"/>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4" name="TextBox 9"/>
          <p:cNvSpPr txBox="1">
            <a:spLocks noChangeArrowheads="1"/>
          </p:cNvSpPr>
          <p:nvPr/>
        </p:nvSpPr>
        <p:spPr bwMode="auto">
          <a:xfrm>
            <a:off x="2728913" y="531813"/>
            <a:ext cx="6734175" cy="1039812"/>
          </a:xfrm>
          <a:prstGeom prst="rect">
            <a:avLst/>
          </a:prstGeom>
          <a:noFill/>
          <a:ln w="9525">
            <a:noFill/>
            <a:miter lim="800000"/>
            <a:headEnd/>
            <a:tailEnd/>
          </a:ln>
        </p:spPr>
        <p:txBody>
          <a:bodyPr lIns="0" tIns="0" rIns="0" bIns="0">
            <a:spAutoFit/>
          </a:bodyPr>
          <a:lstStyle/>
          <a:p>
            <a:pPr algn="ctr">
              <a:lnSpc>
                <a:spcPct val="150000"/>
              </a:lnSpc>
            </a:pPr>
            <a:r>
              <a:rPr lang="en-US" sz="4500" b="1">
                <a:solidFill>
                  <a:srgbClr val="C00000"/>
                </a:solidFill>
              </a:rPr>
              <a:t>Bài 2: Vẻ đẹp cổ điển</a:t>
            </a:r>
          </a:p>
        </p:txBody>
      </p:sp>
      <p:sp>
        <p:nvSpPr>
          <p:cNvPr id="5" name="TextBox 6"/>
          <p:cNvSpPr txBox="1"/>
          <p:nvPr/>
        </p:nvSpPr>
        <p:spPr>
          <a:xfrm>
            <a:off x="1836738" y="1423988"/>
            <a:ext cx="8518525" cy="4848225"/>
          </a:xfrm>
          <a:prstGeom prst="rect">
            <a:avLst/>
          </a:prstGeom>
        </p:spPr>
        <p:txBody>
          <a:bodyPr lIns="0" tIns="0" rIns="0" bIns="0">
            <a:spAutoFit/>
          </a:bodyPr>
          <a:lstStyle/>
          <a:p>
            <a:pPr algn="ctr" fontAlgn="auto">
              <a:lnSpc>
                <a:spcPct val="150000"/>
              </a:lnSpc>
              <a:spcBef>
                <a:spcPts val="0"/>
              </a:spcBef>
              <a:spcAft>
                <a:spcPts val="0"/>
              </a:spcAft>
              <a:defRPr/>
            </a:pPr>
            <a:r>
              <a:rPr lang="en-US" sz="6500" dirty="0">
                <a:solidFill>
                  <a:schemeClr val="accent5">
                    <a:lumMod val="60000"/>
                    <a:lumOff val="40000"/>
                  </a:schemeClr>
                </a:solidFill>
                <a:latin typeface="Arial" panose="020B0604020202020204" pitchFamily="34" charset="0"/>
                <a:cs typeface="Arial" panose="020B0604020202020204" pitchFamily="34" charset="0"/>
              </a:rPr>
              <a:t>Văn bản 3</a:t>
            </a:r>
            <a:endParaRPr lang="en-US" sz="6500" b="1" dirty="0">
              <a:solidFill>
                <a:schemeClr val="accent5">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auto">
              <a:lnSpc>
                <a:spcPct val="150000"/>
              </a:lnSpc>
              <a:spcBef>
                <a:spcPts val="0"/>
              </a:spcBef>
              <a:spcAft>
                <a:spcPts val="0"/>
              </a:spcAft>
              <a:defRPr/>
            </a:pPr>
            <a:r>
              <a:rPr lang="en-US" sz="7000" b="1" dirty="0">
                <a:solidFill>
                  <a:srgbClr val="2D527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 HUẾ TRÊN SÔNG HƯƠNG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EF0F6"/>
        </a:solidFill>
        <a:effectLst/>
      </p:bgPr>
    </p:bg>
    <p:spTree>
      <p:nvGrpSpPr>
        <p:cNvPr id="1" name=""/>
        <p:cNvGrpSpPr/>
        <p:nvPr/>
      </p:nvGrpSpPr>
      <p:grpSpPr>
        <a:xfrm>
          <a:off x="0" y="0"/>
          <a:ext cx="0" cy="0"/>
          <a:chOff x="0" y="0"/>
          <a:chExt cx="0" cy="0"/>
        </a:xfrm>
      </p:grpSpPr>
      <p:sp>
        <p:nvSpPr>
          <p:cNvPr id="4" name="Freeform 3"/>
          <p:cNvSpPr/>
          <p:nvPr/>
        </p:nvSpPr>
        <p:spPr>
          <a:xfrm>
            <a:off x="0" y="23207"/>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lnSpc>
                <a:spcPct val="150000"/>
              </a:lnSpc>
              <a:spcBef>
                <a:spcPts val="0"/>
              </a:spcBef>
              <a:spcAft>
                <a:spcPts val="0"/>
              </a:spcAft>
              <a:defRPr/>
            </a:pPr>
            <a:endParaRPr lang="en-US" sz="2500">
              <a:latin typeface="Arial" panose="020B0604020202020204" pitchFamily="34" charset="0"/>
              <a:cs typeface="Arial" panose="020B0604020202020204" pitchFamily="34" charset="0"/>
            </a:endParaRPr>
          </a:p>
        </p:txBody>
      </p:sp>
      <p:sp>
        <p:nvSpPr>
          <p:cNvPr id="3" name="Câu hỏi">
            <a:extLst>
              <a:ext uri="{FF2B5EF4-FFF2-40B4-BE49-F238E27FC236}"/>
            </a:extLst>
          </p:cNvPr>
          <p:cNvSpPr/>
          <p:nvPr/>
        </p:nvSpPr>
        <p:spPr>
          <a:xfrm>
            <a:off x="731838" y="290513"/>
            <a:ext cx="10972800" cy="16303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500" b="1" noProof="1">
                <a:solidFill>
                  <a:schemeClr val="tx1"/>
                </a:solidFill>
                <a:cs typeface="Arial" panose="020B0604020202020204" pitchFamily="34" charset="0"/>
              </a:rPr>
              <a:t>Câu hỏi </a:t>
            </a:r>
            <a:r>
              <a:rPr lang="en-US" sz="2500" b="1" noProof="1">
                <a:solidFill>
                  <a:schemeClr val="tx1"/>
                </a:solidFill>
                <a:latin typeface="Arial" panose="020B0604020202020204" pitchFamily="34" charset="0"/>
                <a:cs typeface="Arial" panose="020B0604020202020204" pitchFamily="34" charset="0"/>
              </a:rPr>
              <a:t>10: </a:t>
            </a:r>
            <a:r>
              <a:rPr lang="vi-VN" sz="2500" noProof="1">
                <a:solidFill>
                  <a:schemeClr val="tx1"/>
                </a:solidFill>
                <a:cs typeface="Arial" panose="020B0604020202020204" pitchFamily="34" charset="0"/>
              </a:rPr>
              <a:t>Câu văn nào trong số các câu văn sau đây được dùng để nói lên vẻ đẹp của con người xứ Huế ?</a:t>
            </a:r>
            <a:r>
              <a:rPr lang="en-US" sz="2500" noProof="1">
                <a:solidFill>
                  <a:schemeClr val="tx1"/>
                </a:solidFill>
                <a:latin typeface="Arial" panose="020B0604020202020204" pitchFamily="34" charset="0"/>
                <a:cs typeface="Arial" panose="020B0604020202020204" pitchFamily="34" charset="0"/>
              </a:rPr>
              <a:t> </a:t>
            </a:r>
            <a:endParaRPr lang="vi-VN" sz="2500" noProof="1">
              <a:solidFill>
                <a:schemeClr val="tx1"/>
              </a:solidFill>
              <a:cs typeface="Arial" panose="020B0604020202020204" pitchFamily="34" charset="0"/>
            </a:endParaRPr>
          </a:p>
        </p:txBody>
      </p:sp>
      <p:sp>
        <p:nvSpPr>
          <p:cNvPr id="5" name="Đáp án đúng">
            <a:extLst>
              <a:ext uri="{FF2B5EF4-FFF2-40B4-BE49-F238E27FC236}"/>
            </a:extLst>
          </p:cNvPr>
          <p:cNvSpPr/>
          <p:nvPr/>
        </p:nvSpPr>
        <p:spPr>
          <a:xfrm>
            <a:off x="6442075" y="2254250"/>
            <a:ext cx="5405438" cy="2022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noProof="1">
                <a:solidFill>
                  <a:schemeClr val="tx1"/>
                </a:solidFill>
                <a:latin typeface="Arial" panose="020B0604020202020204" pitchFamily="34" charset="0"/>
                <a:cs typeface="Arial" panose="020B0604020202020204" pitchFamily="34" charset="0"/>
              </a:rPr>
              <a:t>C. Con gái Huế nội tâm thật phong phú và âm thầm, kín đáo, sâu thẳm</a:t>
            </a:r>
            <a:endParaRPr lang="vi-VN" sz="2500" noProof="1">
              <a:solidFill>
                <a:schemeClr val="tx1"/>
              </a:solidFill>
              <a:cs typeface="Arial" panose="020B0604020202020204" pitchFamily="34" charset="0"/>
            </a:endParaRPr>
          </a:p>
        </p:txBody>
      </p:sp>
      <p:sp>
        <p:nvSpPr>
          <p:cNvPr id="6" name="Đáp án sai 1">
            <a:extLst>
              <a:ext uri="{FF2B5EF4-FFF2-40B4-BE49-F238E27FC236}"/>
            </a:extLst>
          </p:cNvPr>
          <p:cNvSpPr/>
          <p:nvPr/>
        </p:nvSpPr>
        <p:spPr>
          <a:xfrm>
            <a:off x="508000" y="2254250"/>
            <a:ext cx="5395913" cy="2022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noProof="1">
                <a:solidFill>
                  <a:schemeClr val="tx1"/>
                </a:solidFill>
                <a:latin typeface="Arial" panose="020B0604020202020204" pitchFamily="34" charset="0"/>
                <a:cs typeface="Arial" panose="020B0604020202020204" pitchFamily="34" charset="0"/>
              </a:rPr>
              <a:t>A. </a:t>
            </a:r>
            <a:r>
              <a:rPr lang="vi-VN" sz="2500" noProof="1">
                <a:solidFill>
                  <a:schemeClr val="tx1"/>
                </a:solidFill>
                <a:cs typeface="Arial" panose="020B0604020202020204" pitchFamily="34" charset="0"/>
              </a:rPr>
              <a:t>Mỗi câu hò Huế dù ngắn hay dài đều được gửi gắm ít ra một ý tình trọn vẹn</a:t>
            </a:r>
          </a:p>
        </p:txBody>
      </p:sp>
      <p:sp>
        <p:nvSpPr>
          <p:cNvPr id="7" name="Đáp án sai 2">
            <a:extLst>
              <a:ext uri="{FF2B5EF4-FFF2-40B4-BE49-F238E27FC236}"/>
            </a:extLst>
          </p:cNvPr>
          <p:cNvSpPr/>
          <p:nvPr/>
        </p:nvSpPr>
        <p:spPr>
          <a:xfrm>
            <a:off x="508000" y="4425950"/>
            <a:ext cx="5395913" cy="21050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noProof="1">
                <a:solidFill>
                  <a:schemeClr val="tx1"/>
                </a:solidFill>
                <a:latin typeface="Arial" panose="020B0604020202020204" pitchFamily="34" charset="0"/>
                <a:cs typeface="Arial" panose="020B0604020202020204" pitchFamily="34" charset="0"/>
              </a:rPr>
              <a:t>B. Hò Huế thể hiện lòng khao khát, nỗi mong chờ hoài vọng thiết tha của tâm hồn Huế</a:t>
            </a:r>
            <a:endParaRPr lang="vi-VN" sz="2500" noProof="1">
              <a:solidFill>
                <a:schemeClr val="tx1"/>
              </a:solidFill>
              <a:cs typeface="Arial" panose="020B0604020202020204" pitchFamily="34" charset="0"/>
            </a:endParaRPr>
          </a:p>
        </p:txBody>
      </p:sp>
      <p:sp>
        <p:nvSpPr>
          <p:cNvPr id="8" name="Đáp án sai 3">
            <a:extLst>
              <a:ext uri="{FF2B5EF4-FFF2-40B4-BE49-F238E27FC236}"/>
            </a:extLst>
          </p:cNvPr>
          <p:cNvSpPr/>
          <p:nvPr/>
        </p:nvSpPr>
        <p:spPr>
          <a:xfrm>
            <a:off x="6442075" y="4467225"/>
            <a:ext cx="5405438" cy="207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noProof="1">
                <a:solidFill>
                  <a:schemeClr val="tx1"/>
                </a:solidFill>
                <a:latin typeface="Arial" panose="020B0604020202020204" pitchFamily="34" charset="0"/>
                <a:cs typeface="Arial" panose="020B0604020202020204" pitchFamily="34" charset="0"/>
              </a:rPr>
              <a:t>D. </a:t>
            </a:r>
            <a:r>
              <a:rPr lang="vi-VN" sz="2500" noProof="1">
                <a:solidFill>
                  <a:schemeClr val="tx1"/>
                </a:solidFill>
                <a:cs typeface="Arial" panose="020B0604020202020204" pitchFamily="34" charset="0"/>
              </a:rPr>
              <a:t>Huế chính là quê hương của chiếc áo dài Việt Nam</a:t>
            </a:r>
          </a:p>
        </p:txBody>
      </p:sp>
      <p:pic>
        <p:nvPicPr>
          <p:cNvPr id="9" name="Shape">
            <a:hlinkClick r:id="" action="ppaction://media"/>
          </p:cNvPr>
          <p:cNvPicPr>
            <a:picLocks noRot="1" noChangeAspect="1"/>
          </p:cNvPicPr>
          <p:nvPr>
            <a:audioFile r:link="rId1"/>
          </p:nvPr>
        </p:nvPicPr>
        <p:blipFill>
          <a:blip r:embed="rId4"/>
          <a:srcRect/>
          <a:stretch>
            <a:fillRect/>
          </a:stretch>
        </p:blipFill>
        <p:spPr bwMode="auto">
          <a:xfrm>
            <a:off x="6442075" y="-768350"/>
            <a:ext cx="487363" cy="487362"/>
          </a:xfrm>
          <a:prstGeom prst="rect">
            <a:avLst/>
          </a:prstGeom>
          <a:noFill/>
          <a:ln w="9525">
            <a:noFill/>
            <a:miter lim="800000"/>
            <a:headEnd/>
            <a:tailEnd/>
          </a:ln>
        </p:spPr>
      </p:pic>
      <p:pic>
        <p:nvPicPr>
          <p:cNvPr id="10" name="Picture 5"/>
          <p:cNvPicPr>
            <a:picLocks noChangeAspect="1"/>
          </p:cNvPicPr>
          <p:nvPr/>
        </p:nvPicPr>
        <p:blipFill>
          <a:blip r:embed="rId5"/>
          <a:srcRect/>
          <a:stretch>
            <a:fillRect/>
          </a:stretch>
        </p:blipFill>
        <p:spPr bwMode="auto">
          <a:xfrm>
            <a:off x="10850563" y="3452813"/>
            <a:ext cx="854075" cy="741362"/>
          </a:xfrm>
          <a:prstGeom prst="rect">
            <a:avLst/>
          </a:prstGeom>
          <a:noFill/>
          <a:ln w="9525">
            <a:noFill/>
            <a:miter lim="800000"/>
            <a:headEnd/>
            <a:tailEnd/>
          </a:ln>
        </p:spPr>
      </p:pic>
      <p:pic>
        <p:nvPicPr>
          <p:cNvPr id="11" name="Picture 10"/>
          <p:cNvPicPr>
            <a:picLocks noChangeAspect="1"/>
          </p:cNvPicPr>
          <p:nvPr/>
        </p:nvPicPr>
        <p:blipFill>
          <a:blip r:embed="rId6"/>
          <a:srcRect/>
          <a:stretch>
            <a:fillRect/>
          </a:stretch>
        </p:blipFill>
        <p:spPr bwMode="auto">
          <a:xfrm>
            <a:off x="4675188" y="5602288"/>
            <a:ext cx="850900" cy="757237"/>
          </a:xfrm>
          <a:prstGeom prst="rect">
            <a:avLst/>
          </a:prstGeom>
          <a:noFill/>
          <a:ln w="9525">
            <a:noFill/>
            <a:miter lim="800000"/>
            <a:headEnd/>
            <a:tailEnd/>
          </a:ln>
        </p:spPr>
      </p:pic>
      <p:pic>
        <p:nvPicPr>
          <p:cNvPr id="12" name="Picture 10"/>
          <p:cNvPicPr>
            <a:picLocks noChangeAspect="1"/>
          </p:cNvPicPr>
          <p:nvPr/>
        </p:nvPicPr>
        <p:blipFill>
          <a:blip r:embed="rId6"/>
          <a:srcRect/>
          <a:stretch>
            <a:fillRect/>
          </a:stretch>
        </p:blipFill>
        <p:spPr bwMode="auto">
          <a:xfrm>
            <a:off x="11117263" y="5461000"/>
            <a:ext cx="850900" cy="757238"/>
          </a:xfrm>
          <a:prstGeom prst="rect">
            <a:avLst/>
          </a:prstGeom>
          <a:noFill/>
          <a:ln w="9525">
            <a:noFill/>
            <a:miter lim="800000"/>
            <a:headEnd/>
            <a:tailEnd/>
          </a:ln>
        </p:spPr>
      </p:pic>
      <p:pic>
        <p:nvPicPr>
          <p:cNvPr id="13" name="Picture 10"/>
          <p:cNvPicPr>
            <a:picLocks noChangeAspect="1"/>
          </p:cNvPicPr>
          <p:nvPr/>
        </p:nvPicPr>
        <p:blipFill>
          <a:blip r:embed="rId6"/>
          <a:srcRect/>
          <a:stretch>
            <a:fillRect/>
          </a:stretch>
        </p:blipFill>
        <p:spPr bwMode="auto">
          <a:xfrm>
            <a:off x="4819650" y="3217863"/>
            <a:ext cx="849313" cy="757237"/>
          </a:xfrm>
          <a:prstGeom prst="rect">
            <a:avLst/>
          </a:prstGeom>
          <a:noFill/>
          <a:ln w="9525">
            <a:noFill/>
            <a:miter lim="800000"/>
            <a:headEnd/>
            <a:tailEnd/>
          </a:ln>
        </p:spPr>
      </p:pic>
      <p:pic>
        <p:nvPicPr>
          <p:cNvPr id="14" name="Shape">
            <a:hlinkClick r:id="" action="ppaction://media"/>
          </p:cNvPr>
          <p:cNvPicPr>
            <a:picLocks noRot="1" noChangeAspect="1"/>
          </p:cNvPicPr>
          <p:nvPr>
            <a:audioFile r:link="rId1"/>
          </p:nvPr>
        </p:nvPicPr>
        <p:blipFill>
          <a:blip r:embed="rId4"/>
          <a:srcRect/>
          <a:stretch>
            <a:fillRect/>
          </a:stretch>
        </p:blipFill>
        <p:spPr bwMode="auto">
          <a:xfrm>
            <a:off x="7769225" y="-768350"/>
            <a:ext cx="487363" cy="4873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3"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3" name="TextBox 2"/>
          <p:cNvSpPr txBox="1">
            <a:spLocks noChangeArrowheads="1"/>
          </p:cNvSpPr>
          <p:nvPr/>
        </p:nvSpPr>
        <p:spPr bwMode="auto">
          <a:xfrm>
            <a:off x="4273550" y="312738"/>
            <a:ext cx="3644900" cy="1001712"/>
          </a:xfrm>
          <a:prstGeom prst="rect">
            <a:avLst/>
          </a:prstGeom>
          <a:noFill/>
          <a:ln w="9525">
            <a:noFill/>
            <a:miter lim="800000"/>
            <a:headEnd/>
            <a:tailEnd/>
          </a:ln>
        </p:spPr>
        <p:txBody>
          <a:bodyPr>
            <a:spAutoFit/>
          </a:bodyPr>
          <a:lstStyle/>
          <a:p>
            <a:pPr algn="just">
              <a:lnSpc>
                <a:spcPct val="150000"/>
              </a:lnSpc>
            </a:pPr>
            <a:r>
              <a:rPr lang="en-US" sz="4500" b="1">
                <a:solidFill>
                  <a:schemeClr val="tx2"/>
                </a:solidFill>
              </a:rPr>
              <a:t>LUYỆN TẬP</a:t>
            </a:r>
          </a:p>
        </p:txBody>
      </p:sp>
      <p:sp>
        <p:nvSpPr>
          <p:cNvPr id="2" name="Arrow: Pentagon 1">
            <a:extLst>
              <a:ext uri="{FF2B5EF4-FFF2-40B4-BE49-F238E27FC236}"/>
            </a:extLst>
          </p:cNvPr>
          <p:cNvSpPr/>
          <p:nvPr/>
        </p:nvSpPr>
        <p:spPr>
          <a:xfrm>
            <a:off x="0" y="1612900"/>
            <a:ext cx="6942138" cy="893763"/>
          </a:xfrm>
          <a:prstGeom prst="homePlat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a:solidFill>
                  <a:schemeClr val="tx1"/>
                </a:solidFill>
                <a:latin typeface="Arial" panose="020B0604020202020204" pitchFamily="34" charset="0"/>
                <a:cs typeface="Arial" panose="020B0604020202020204" pitchFamily="34" charset="0"/>
              </a:rPr>
              <a:t>Nhiệm vụ 2: Luyện tập theo văn bản</a:t>
            </a:r>
          </a:p>
        </p:txBody>
      </p:sp>
      <p:grpSp>
        <p:nvGrpSpPr>
          <p:cNvPr id="8" name="Group 7"/>
          <p:cNvGrpSpPr>
            <a:grpSpLocks/>
          </p:cNvGrpSpPr>
          <p:nvPr/>
        </p:nvGrpSpPr>
        <p:grpSpPr bwMode="auto">
          <a:xfrm>
            <a:off x="355600" y="3062288"/>
            <a:ext cx="5695950" cy="2914650"/>
            <a:chOff x="1850706" y="2059858"/>
            <a:chExt cx="5695838" cy="2914581"/>
          </a:xfrm>
        </p:grpSpPr>
        <p:sp>
          <p:nvSpPr>
            <p:cNvPr id="46088" name="TextBox 6"/>
            <p:cNvSpPr txBox="1">
              <a:spLocks noChangeArrowheads="1"/>
            </p:cNvSpPr>
            <p:nvPr/>
          </p:nvSpPr>
          <p:spPr bwMode="auto">
            <a:xfrm>
              <a:off x="1850706" y="3589444"/>
              <a:ext cx="5695838" cy="1384995"/>
            </a:xfrm>
            <a:prstGeom prst="rect">
              <a:avLst/>
            </a:prstGeom>
            <a:noFill/>
            <a:ln w="9525">
              <a:noFill/>
              <a:miter lim="800000"/>
              <a:headEnd/>
              <a:tailEnd/>
            </a:ln>
          </p:spPr>
          <p:txBody>
            <a:bodyPr>
              <a:spAutoFit/>
            </a:bodyPr>
            <a:lstStyle/>
            <a:p>
              <a:pPr algn="ctr">
                <a:lnSpc>
                  <a:spcPct val="150000"/>
                </a:lnSpc>
              </a:pPr>
              <a:r>
                <a:rPr lang="en-US" sz="2800"/>
                <a:t>Tại sao có thể nói: </a:t>
              </a:r>
            </a:p>
            <a:p>
              <a:pPr algn="ctr">
                <a:lnSpc>
                  <a:spcPct val="150000"/>
                </a:lnSpc>
              </a:pPr>
              <a:r>
                <a:rPr lang="en-US" sz="2800" i="1"/>
                <a:t>Nghe ca Huế là một thú tao nhã?</a:t>
              </a:r>
            </a:p>
          </p:txBody>
        </p:sp>
        <p:pic>
          <p:nvPicPr>
            <p:cNvPr id="46089" name="Picture 24"/>
            <p:cNvPicPr>
              <a:picLocks noChangeAspect="1"/>
            </p:cNvPicPr>
            <p:nvPr/>
          </p:nvPicPr>
          <p:blipFill>
            <a:blip r:embed="rId3"/>
            <a:srcRect/>
            <a:stretch>
              <a:fillRect/>
            </a:stretch>
          </p:blipFill>
          <p:spPr bwMode="auto">
            <a:xfrm>
              <a:off x="3776668" y="2059858"/>
              <a:ext cx="1883248" cy="1548186"/>
            </a:xfrm>
            <a:prstGeom prst="rect">
              <a:avLst/>
            </a:prstGeom>
            <a:noFill/>
            <a:ln w="9525">
              <a:noFill/>
              <a:miter lim="800000"/>
              <a:headEnd/>
              <a:tailEnd/>
            </a:ln>
          </p:spPr>
        </p:pic>
      </p:grpSp>
      <p:pic>
        <p:nvPicPr>
          <p:cNvPr id="1026" name="Picture 2" descr="Đưa ca Huế thành sản phẩm du lịch đặc sắc | Báo Dân tộc và Phát triển">
            <a:extLst>
              <a:ext uri="{FF2B5EF4-FFF2-40B4-BE49-F238E27FC236}"/>
            </a:extLst>
          </p:cNvPr>
          <p:cNvPicPr>
            <a:picLocks noChangeAspect="1" noChangeArrowheads="1"/>
          </p:cNvPicPr>
          <p:nvPr/>
        </p:nvPicPr>
        <p:blipFill>
          <a:blip r:embed="rId4">
            <a:extLst>
              <a:ext uri="{28A0092B-C50C-407E-A947-70E740481C1C}"/>
            </a:extLst>
          </a:blip>
          <a:srcRect/>
          <a:stretch>
            <a:fillRect/>
          </a:stretch>
        </p:blipFill>
        <p:spPr bwMode="auto">
          <a:xfrm>
            <a:off x="6447576" y="2507226"/>
            <a:ext cx="5348888" cy="4011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47111" name="TextBox 3"/>
          <p:cNvSpPr txBox="1">
            <a:spLocks noChangeArrowheads="1"/>
          </p:cNvSpPr>
          <p:nvPr/>
        </p:nvSpPr>
        <p:spPr bwMode="auto">
          <a:xfrm>
            <a:off x="2705100" y="112713"/>
            <a:ext cx="5591175" cy="698500"/>
          </a:xfrm>
          <a:prstGeom prst="rect">
            <a:avLst/>
          </a:prstGeom>
          <a:noFill/>
          <a:ln w="9525">
            <a:noFill/>
            <a:miter lim="800000"/>
            <a:headEnd/>
            <a:tailEnd/>
          </a:ln>
        </p:spPr>
        <p:txBody>
          <a:bodyPr>
            <a:spAutoFit/>
          </a:bodyPr>
          <a:lstStyle/>
          <a:p>
            <a:pPr algn="ctr">
              <a:lnSpc>
                <a:spcPct val="150000"/>
              </a:lnSpc>
            </a:pPr>
            <a:r>
              <a:rPr lang="en-US" sz="3000" b="1"/>
              <a:t>Gợi ý trả lời</a:t>
            </a:r>
            <a:endParaRPr lang="en-US" sz="3000" b="1">
              <a:solidFill>
                <a:srgbClr val="C00000"/>
              </a:solidFill>
            </a:endParaRPr>
          </a:p>
        </p:txBody>
      </p:sp>
      <p:sp>
        <p:nvSpPr>
          <p:cNvPr id="5" name="Rounded Rectangle 4"/>
          <p:cNvSpPr/>
          <p:nvPr/>
        </p:nvSpPr>
        <p:spPr>
          <a:xfrm>
            <a:off x="1017588" y="1109663"/>
            <a:ext cx="3282950" cy="131445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Nghĩa của “tao nhã”</a:t>
            </a:r>
          </a:p>
        </p:txBody>
      </p:sp>
      <p:sp>
        <p:nvSpPr>
          <p:cNvPr id="6" name="Rounded Rectangle 5"/>
          <p:cNvSpPr/>
          <p:nvPr/>
        </p:nvSpPr>
        <p:spPr>
          <a:xfrm>
            <a:off x="6894513" y="1109663"/>
            <a:ext cx="3098800" cy="131445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Tao nhã được thể hiện trong văn bản</a:t>
            </a:r>
          </a:p>
        </p:txBody>
      </p:sp>
      <p:sp>
        <p:nvSpPr>
          <p:cNvPr id="7" name="Rounded Rectangle 6"/>
          <p:cNvSpPr/>
          <p:nvPr/>
        </p:nvSpPr>
        <p:spPr>
          <a:xfrm>
            <a:off x="2366963" y="2905125"/>
            <a:ext cx="2554287" cy="188912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Dễ nhận được cảm tình và sự yêu mến</a:t>
            </a:r>
          </a:p>
        </p:txBody>
      </p:sp>
      <p:sp>
        <p:nvSpPr>
          <p:cNvPr id="8" name="Rounded Rectangle 7"/>
          <p:cNvSpPr/>
          <p:nvPr/>
        </p:nvSpPr>
        <p:spPr>
          <a:xfrm>
            <a:off x="98425" y="2905125"/>
            <a:ext cx="2200275" cy="188912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Thanh cao và nhã nhặn</a:t>
            </a:r>
          </a:p>
        </p:txBody>
      </p:sp>
      <p:sp>
        <p:nvSpPr>
          <p:cNvPr id="9" name="Rounded Rectangle 8"/>
          <p:cNvSpPr/>
          <p:nvPr/>
        </p:nvSpPr>
        <p:spPr>
          <a:xfrm>
            <a:off x="5194300" y="2887663"/>
            <a:ext cx="1768475" cy="1906587"/>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Nội dung và hình thức</a:t>
            </a:r>
          </a:p>
        </p:txBody>
      </p:sp>
      <p:sp>
        <p:nvSpPr>
          <p:cNvPr id="10" name="Rounded Rectangle 9"/>
          <p:cNvSpPr/>
          <p:nvPr/>
        </p:nvSpPr>
        <p:spPr>
          <a:xfrm>
            <a:off x="7065963" y="2895600"/>
            <a:ext cx="2884487" cy="189865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Cách biểu diễn và cách thưởng thức</a:t>
            </a:r>
          </a:p>
        </p:txBody>
      </p:sp>
      <p:sp>
        <p:nvSpPr>
          <p:cNvPr id="12" name="Rounded Rectangle 11"/>
          <p:cNvSpPr/>
          <p:nvPr/>
        </p:nvSpPr>
        <p:spPr>
          <a:xfrm>
            <a:off x="10055225" y="2895600"/>
            <a:ext cx="2032000" cy="189865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Ca công và nhạc công</a:t>
            </a:r>
          </a:p>
        </p:txBody>
      </p:sp>
      <p:cxnSp>
        <p:nvCxnSpPr>
          <p:cNvPr id="14" name="Straight Arrow Connector 13"/>
          <p:cNvCxnSpPr>
            <a:stCxn id="5" idx="2"/>
            <a:endCxn id="8" idx="0"/>
          </p:cNvCxnSpPr>
          <p:nvPr/>
        </p:nvCxnSpPr>
        <p:spPr>
          <a:xfrm flipH="1">
            <a:off x="1198563" y="2424113"/>
            <a:ext cx="1460500" cy="481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a:endCxn id="7" idx="0"/>
          </p:cNvCxnSpPr>
          <p:nvPr/>
        </p:nvCxnSpPr>
        <p:spPr>
          <a:xfrm>
            <a:off x="2659063" y="2424113"/>
            <a:ext cx="984250" cy="481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a:endCxn id="9" idx="0"/>
          </p:cNvCxnSpPr>
          <p:nvPr/>
        </p:nvCxnSpPr>
        <p:spPr>
          <a:xfrm flipH="1">
            <a:off x="6078538" y="2424113"/>
            <a:ext cx="2365375" cy="4635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2"/>
            <a:endCxn id="10" idx="0"/>
          </p:cNvCxnSpPr>
          <p:nvPr/>
        </p:nvCxnSpPr>
        <p:spPr>
          <a:xfrm>
            <a:off x="8443913" y="2424113"/>
            <a:ext cx="65087" cy="4714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2"/>
            <a:endCxn id="12" idx="0"/>
          </p:cNvCxnSpPr>
          <p:nvPr/>
        </p:nvCxnSpPr>
        <p:spPr>
          <a:xfrm>
            <a:off x="8443913" y="2424113"/>
            <a:ext cx="2627312" cy="4714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ight Arrow 43"/>
          <p:cNvSpPr/>
          <p:nvPr/>
        </p:nvSpPr>
        <p:spPr>
          <a:xfrm>
            <a:off x="2068513" y="5549900"/>
            <a:ext cx="1273175" cy="552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ounded Rectangle 44"/>
          <p:cNvSpPr/>
          <p:nvPr/>
        </p:nvSpPr>
        <p:spPr>
          <a:xfrm>
            <a:off x="3578225" y="5249863"/>
            <a:ext cx="4865688" cy="115252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Nghe ca Huế là một thú tao nhã</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par>
                                <p:cTn id="41" presetID="16" presetClass="entr" presetSubtype="21"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anim calcmode="lin" valueType="num">
                                      <p:cBhvr>
                                        <p:cTn id="55" dur="500" fill="hold"/>
                                        <p:tgtEl>
                                          <p:spTgt spid="45"/>
                                        </p:tgtEl>
                                        <p:attrNameLst>
                                          <p:attrName>ppt_x</p:attrName>
                                        </p:attrNameLst>
                                      </p:cBhvr>
                                      <p:tavLst>
                                        <p:tav tm="0">
                                          <p:val>
                                            <p:strVal val="#ppt_x"/>
                                          </p:val>
                                        </p:tav>
                                        <p:tav tm="100000">
                                          <p:val>
                                            <p:strVal val="#ppt_x"/>
                                          </p:val>
                                        </p:tav>
                                      </p:tavLst>
                                    </p:anim>
                                    <p:anim calcmode="lin" valueType="num">
                                      <p:cBhvr>
                                        <p:cTn id="56"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44" grpId="0" animBg="1"/>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3" name="TextBox 2"/>
          <p:cNvSpPr txBox="1">
            <a:spLocks noChangeArrowheads="1"/>
          </p:cNvSpPr>
          <p:nvPr/>
        </p:nvSpPr>
        <p:spPr bwMode="auto">
          <a:xfrm>
            <a:off x="4387850" y="449263"/>
            <a:ext cx="3416300" cy="1003300"/>
          </a:xfrm>
          <a:prstGeom prst="rect">
            <a:avLst/>
          </a:prstGeom>
          <a:noFill/>
          <a:ln w="9525">
            <a:noFill/>
            <a:miter lim="800000"/>
            <a:headEnd/>
            <a:tailEnd/>
          </a:ln>
        </p:spPr>
        <p:txBody>
          <a:bodyPr>
            <a:spAutoFit/>
          </a:bodyPr>
          <a:lstStyle/>
          <a:p>
            <a:pPr algn="just">
              <a:lnSpc>
                <a:spcPct val="150000"/>
              </a:lnSpc>
            </a:pPr>
            <a:r>
              <a:rPr lang="en-US" sz="4500" b="1">
                <a:solidFill>
                  <a:schemeClr val="tx2"/>
                </a:solidFill>
              </a:rPr>
              <a:t>VẬN DỤNG</a:t>
            </a:r>
          </a:p>
        </p:txBody>
      </p:sp>
      <p:pic>
        <p:nvPicPr>
          <p:cNvPr id="8" name="Picture 7"/>
          <p:cNvPicPr>
            <a:picLocks noChangeAspect="1"/>
          </p:cNvPicPr>
          <p:nvPr/>
        </p:nvPicPr>
        <p:blipFill>
          <a:blip r:embed="rId3"/>
          <a:srcRect l="19843" t="11372" r="23148" b="12280"/>
          <a:stretch>
            <a:fillRect/>
          </a:stretch>
        </p:blipFill>
        <p:spPr bwMode="auto">
          <a:xfrm>
            <a:off x="6642100" y="2817813"/>
            <a:ext cx="5549900" cy="4027487"/>
          </a:xfrm>
          <a:prstGeom prst="rect">
            <a:avLst/>
          </a:prstGeom>
          <a:noFill/>
          <a:ln w="9525">
            <a:noFill/>
            <a:miter lim="800000"/>
            <a:headEnd/>
            <a:tailEnd/>
          </a:ln>
        </p:spPr>
      </p:pic>
      <p:grpSp>
        <p:nvGrpSpPr>
          <p:cNvPr id="5" name="Group 4"/>
          <p:cNvGrpSpPr>
            <a:grpSpLocks/>
          </p:cNvGrpSpPr>
          <p:nvPr/>
        </p:nvGrpSpPr>
        <p:grpSpPr bwMode="auto">
          <a:xfrm>
            <a:off x="536575" y="1731963"/>
            <a:ext cx="6592888" cy="4170362"/>
            <a:chOff x="1028035" y="2289358"/>
            <a:chExt cx="6592811" cy="4170290"/>
          </a:xfrm>
        </p:grpSpPr>
        <p:sp>
          <p:nvSpPr>
            <p:cNvPr id="48135" name="TextBox 6"/>
            <p:cNvSpPr txBox="1">
              <a:spLocks noChangeArrowheads="1"/>
            </p:cNvSpPr>
            <p:nvPr/>
          </p:nvSpPr>
          <p:spPr bwMode="auto">
            <a:xfrm>
              <a:off x="1028035" y="2289358"/>
              <a:ext cx="6592811" cy="2169825"/>
            </a:xfrm>
            <a:prstGeom prst="rect">
              <a:avLst/>
            </a:prstGeom>
            <a:noFill/>
            <a:ln w="9525">
              <a:noFill/>
              <a:miter lim="800000"/>
              <a:headEnd/>
              <a:tailEnd/>
            </a:ln>
          </p:spPr>
          <p:txBody>
            <a:bodyPr>
              <a:spAutoFit/>
            </a:bodyPr>
            <a:lstStyle/>
            <a:p>
              <a:pPr algn="ctr">
                <a:lnSpc>
                  <a:spcPct val="150000"/>
                </a:lnSpc>
              </a:pPr>
              <a:r>
                <a:rPr lang="en-US" sz="3000" b="1" u="sng">
                  <a:solidFill>
                    <a:srgbClr val="C00000"/>
                  </a:solidFill>
                </a:rPr>
                <a:t>Hãy trả lời câu hỏi sau:</a:t>
              </a:r>
            </a:p>
            <a:p>
              <a:pPr algn="just">
                <a:lnSpc>
                  <a:spcPct val="150000"/>
                </a:lnSpc>
              </a:pPr>
              <a:r>
                <a:rPr lang="vi-VN" sz="3000"/>
                <a:t>Trình bày cảm nhận của em khi đọc </a:t>
              </a:r>
              <a:r>
                <a:rPr lang="en-US" sz="3000"/>
                <a:t>tác phẩm “</a:t>
              </a:r>
              <a:r>
                <a:rPr lang="vi-VN" sz="3000"/>
                <a:t>Ca Huế trên sông Hương</a:t>
              </a:r>
              <a:r>
                <a:rPr lang="en-US" sz="3000"/>
                <a:t>”</a:t>
              </a:r>
            </a:p>
          </p:txBody>
        </p:sp>
        <p:pic>
          <p:nvPicPr>
            <p:cNvPr id="48136" name="Picture 1"/>
            <p:cNvPicPr>
              <a:picLocks noChangeAspect="1"/>
            </p:cNvPicPr>
            <p:nvPr/>
          </p:nvPicPr>
          <p:blipFill>
            <a:blip r:embed="rId4"/>
            <a:srcRect/>
            <a:stretch>
              <a:fillRect/>
            </a:stretch>
          </p:blipFill>
          <p:spPr bwMode="auto">
            <a:xfrm rot="619524">
              <a:off x="2850644" y="4570154"/>
              <a:ext cx="2111788" cy="1889494"/>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algn="just" fontAlgn="auto">
              <a:lnSpc>
                <a:spcPct val="150000"/>
              </a:lnSpc>
              <a:spcBef>
                <a:spcPts val="0"/>
              </a:spcBef>
              <a:spcAft>
                <a:spcPts val="0"/>
              </a:spcAft>
              <a:defRPr/>
            </a:pPr>
            <a:endParaRPr lang="en-US" sz="2500">
              <a:latin typeface="Arial" panose="020B0604020202020204" pitchFamily="34" charset="0"/>
              <a:cs typeface="Arial" panose="020B0604020202020204" pitchFamily="34" charset="0"/>
            </a:endParaRPr>
          </a:p>
        </p:txBody>
      </p:sp>
      <p:sp>
        <p:nvSpPr>
          <p:cNvPr id="10" name="Rounded Rectangle 9"/>
          <p:cNvSpPr/>
          <p:nvPr/>
        </p:nvSpPr>
        <p:spPr>
          <a:xfrm>
            <a:off x="3851275" y="695325"/>
            <a:ext cx="7473950" cy="7286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Giới thiệu tác giả, tác phẩm </a:t>
            </a:r>
            <a:endParaRPr lang="vi-VN" sz="2500" dirty="0">
              <a:solidFill>
                <a:sysClr val="windowText" lastClr="000000"/>
              </a:solidFill>
              <a:cs typeface="Arial" panose="020B0604020202020204" pitchFamily="34" charset="0"/>
            </a:endParaRPr>
          </a:p>
        </p:txBody>
      </p:sp>
      <p:sp>
        <p:nvSpPr>
          <p:cNvPr id="11" name="Rounded Rectangle 10"/>
          <p:cNvSpPr/>
          <p:nvPr/>
        </p:nvSpPr>
        <p:spPr>
          <a:xfrm>
            <a:off x="3851275" y="1844675"/>
            <a:ext cx="7473950" cy="7334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2500" dirty="0">
                <a:solidFill>
                  <a:sysClr val="windowText" lastClr="000000"/>
                </a:solidFill>
                <a:cs typeface="Arial" panose="020B0604020202020204" pitchFamily="34" charset="0"/>
              </a:rPr>
              <a:t>Ca Huế có những quy tắc, luật lệ độc đáo</a:t>
            </a:r>
          </a:p>
        </p:txBody>
      </p:sp>
      <p:sp>
        <p:nvSpPr>
          <p:cNvPr id="13" name="Rounded Rectangle 12"/>
          <p:cNvSpPr/>
          <p:nvPr/>
        </p:nvSpPr>
        <p:spPr>
          <a:xfrm>
            <a:off x="3852863" y="3057525"/>
            <a:ext cx="7472362" cy="736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2500" dirty="0">
                <a:solidFill>
                  <a:sysClr val="windowText" lastClr="000000"/>
                </a:solidFill>
                <a:cs typeface="Arial" panose="020B0604020202020204" pitchFamily="34" charset="0"/>
              </a:rPr>
              <a:t>Ca Huế mang những nét đẹp truyền thống độc đáo </a:t>
            </a:r>
          </a:p>
        </p:txBody>
      </p:sp>
      <p:sp>
        <p:nvSpPr>
          <p:cNvPr id="17" name="Rounded Rectangle 16"/>
          <p:cNvSpPr/>
          <p:nvPr/>
        </p:nvSpPr>
        <p:spPr>
          <a:xfrm>
            <a:off x="693738" y="717550"/>
            <a:ext cx="2092325" cy="6842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b="1" dirty="0">
                <a:solidFill>
                  <a:sysClr val="windowText" lastClr="000000"/>
                </a:solidFill>
                <a:latin typeface="Arial" panose="020B0604020202020204" pitchFamily="34" charset="0"/>
                <a:cs typeface="Arial" panose="020B0604020202020204" pitchFamily="34" charset="0"/>
              </a:rPr>
              <a:t>Mở bài </a:t>
            </a:r>
            <a:endParaRPr lang="vi-VN" sz="2500" b="1" dirty="0">
              <a:solidFill>
                <a:sysClr val="windowText" lastClr="000000"/>
              </a:solidFill>
              <a:cs typeface="Arial" panose="020B0604020202020204" pitchFamily="34" charset="0"/>
            </a:endParaRPr>
          </a:p>
        </p:txBody>
      </p:sp>
      <p:sp>
        <p:nvSpPr>
          <p:cNvPr id="15" name="Rounded Rectangle 14"/>
          <p:cNvSpPr/>
          <p:nvPr/>
        </p:nvSpPr>
        <p:spPr>
          <a:xfrm>
            <a:off x="693738" y="3054350"/>
            <a:ext cx="2092325" cy="749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b="1" dirty="0">
                <a:solidFill>
                  <a:sysClr val="windowText" lastClr="000000"/>
                </a:solidFill>
                <a:latin typeface="Arial" panose="020B0604020202020204" pitchFamily="34" charset="0"/>
                <a:cs typeface="Arial" panose="020B0604020202020204" pitchFamily="34" charset="0"/>
              </a:rPr>
              <a:t>Thân bài </a:t>
            </a:r>
            <a:endParaRPr lang="vi-VN" sz="2500" b="1" dirty="0">
              <a:solidFill>
                <a:sysClr val="windowText" lastClr="000000"/>
              </a:solidFill>
              <a:cs typeface="Arial" panose="020B0604020202020204" pitchFamily="34" charset="0"/>
            </a:endParaRPr>
          </a:p>
        </p:txBody>
      </p:sp>
      <p:sp>
        <p:nvSpPr>
          <p:cNvPr id="18" name="Rounded Rectangle 17"/>
          <p:cNvSpPr/>
          <p:nvPr/>
        </p:nvSpPr>
        <p:spPr>
          <a:xfrm>
            <a:off x="693738" y="5381625"/>
            <a:ext cx="2092325" cy="749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b="1" dirty="0">
                <a:solidFill>
                  <a:sysClr val="windowText" lastClr="000000"/>
                </a:solidFill>
                <a:latin typeface="Arial" panose="020B0604020202020204" pitchFamily="34" charset="0"/>
                <a:cs typeface="Arial" panose="020B0604020202020204" pitchFamily="34" charset="0"/>
              </a:rPr>
              <a:t>Kết bài </a:t>
            </a:r>
            <a:endParaRPr lang="vi-VN" sz="2500" b="1" dirty="0">
              <a:solidFill>
                <a:sysClr val="windowText" lastClr="000000"/>
              </a:solidFill>
              <a:cs typeface="Arial" panose="020B0604020202020204" pitchFamily="34" charset="0"/>
            </a:endParaRPr>
          </a:p>
        </p:txBody>
      </p:sp>
      <p:sp>
        <p:nvSpPr>
          <p:cNvPr id="22" name="Rounded Rectangle 21"/>
          <p:cNvSpPr/>
          <p:nvPr/>
        </p:nvSpPr>
        <p:spPr>
          <a:xfrm>
            <a:off x="3851275" y="4259263"/>
            <a:ext cx="7473950" cy="7381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2500" dirty="0">
                <a:solidFill>
                  <a:sysClr val="windowText" lastClr="000000"/>
                </a:solidFill>
                <a:cs typeface="Arial" panose="020B0604020202020204" pitchFamily="34" charset="0"/>
              </a:rPr>
              <a:t>Trân trọng, yêu mến di sản văn hóa dân tộc</a:t>
            </a:r>
          </a:p>
        </p:txBody>
      </p:sp>
      <p:sp>
        <p:nvSpPr>
          <p:cNvPr id="24" name="Rounded Rectangle 23"/>
          <p:cNvSpPr/>
          <p:nvPr/>
        </p:nvSpPr>
        <p:spPr>
          <a:xfrm>
            <a:off x="3851275" y="5391150"/>
            <a:ext cx="7473950" cy="73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ysClr val="windowText" lastClr="000000"/>
                </a:solidFill>
                <a:latin typeface="Arial" panose="020B0604020202020204" pitchFamily="34" charset="0"/>
                <a:cs typeface="Arial" panose="020B0604020202020204" pitchFamily="34" charset="0"/>
              </a:rPr>
              <a:t>Khẳng định lại sức hấp dẫn của ca Huế và xứ Huế</a:t>
            </a:r>
            <a:endParaRPr lang="vi-VN" sz="2500" dirty="0">
              <a:solidFill>
                <a:sysClr val="windowText" lastClr="000000"/>
              </a:solidFill>
              <a:cs typeface="Arial" panose="020B0604020202020204" pitchFamily="34" charset="0"/>
            </a:endParaRPr>
          </a:p>
        </p:txBody>
      </p:sp>
      <p:cxnSp>
        <p:nvCxnSpPr>
          <p:cNvPr id="5" name="Straight Arrow Connector 4"/>
          <p:cNvCxnSpPr>
            <a:stCxn id="17" idx="3"/>
            <a:endCxn id="10" idx="1"/>
          </p:cNvCxnSpPr>
          <p:nvPr/>
        </p:nvCxnSpPr>
        <p:spPr>
          <a:xfrm flipV="1">
            <a:off x="2786063" y="1060450"/>
            <a:ext cx="1065212"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5" idx="3"/>
            <a:endCxn id="11" idx="1"/>
          </p:cNvCxnSpPr>
          <p:nvPr/>
        </p:nvCxnSpPr>
        <p:spPr>
          <a:xfrm flipV="1">
            <a:off x="2786063" y="2211388"/>
            <a:ext cx="1065212" cy="121761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5" idx="3"/>
            <a:endCxn id="13" idx="1"/>
          </p:cNvCxnSpPr>
          <p:nvPr/>
        </p:nvCxnSpPr>
        <p:spPr>
          <a:xfrm flipV="1">
            <a:off x="2786063" y="3425825"/>
            <a:ext cx="1066800" cy="31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5" idx="3"/>
            <a:endCxn id="22" idx="1"/>
          </p:cNvCxnSpPr>
          <p:nvPr/>
        </p:nvCxnSpPr>
        <p:spPr>
          <a:xfrm>
            <a:off x="2786063" y="3429000"/>
            <a:ext cx="1065212" cy="12001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8" idx="3"/>
            <a:endCxn id="24" idx="1"/>
          </p:cNvCxnSpPr>
          <p:nvPr/>
        </p:nvCxnSpPr>
        <p:spPr>
          <a:xfrm>
            <a:off x="2786063" y="5756275"/>
            <a:ext cx="1065212"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circle(in)">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anim calcmode="lin" valueType="num">
                                      <p:cBhvr>
                                        <p:cTn id="52" dur="500" fill="hold"/>
                                        <p:tgtEl>
                                          <p:spTgt spid="18"/>
                                        </p:tgtEl>
                                        <p:attrNameLst>
                                          <p:attrName>ppt_x</p:attrName>
                                        </p:attrNameLst>
                                      </p:cBhvr>
                                      <p:tavLst>
                                        <p:tav tm="0">
                                          <p:val>
                                            <p:strVal val="#ppt_x"/>
                                          </p:val>
                                        </p:tav>
                                        <p:tav tm="100000">
                                          <p:val>
                                            <p:strVal val="#ppt_x"/>
                                          </p:val>
                                        </p:tav>
                                      </p:tavLst>
                                    </p:anim>
                                    <p:anim calcmode="lin" valueType="num">
                                      <p:cBhvr>
                                        <p:cTn id="53" dur="500" fill="hold"/>
                                        <p:tgtEl>
                                          <p:spTgt spid="18"/>
                                        </p:tgtEl>
                                        <p:attrNameLst>
                                          <p:attrName>ppt_y</p:attrName>
                                        </p:attrNameLst>
                                      </p:cBhvr>
                                      <p:tavLst>
                                        <p:tav tm="0">
                                          <p:val>
                                            <p:strVal val="#ppt_y+.1"/>
                                          </p:val>
                                        </p:tav>
                                        <p:tav tm="100000">
                                          <p:val>
                                            <p:strVal val="#ppt_y"/>
                                          </p:val>
                                        </p:tav>
                                      </p:tavLst>
                                    </p:anim>
                                  </p:childTnLst>
                                </p:cTn>
                              </p:par>
                              <p:par>
                                <p:cTn id="54" presetID="16" presetClass="entr" presetSubtype="21"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arn(inVertical)">
                                      <p:cBhvr>
                                        <p:cTn id="56" dur="500"/>
                                        <p:tgtEl>
                                          <p:spTgt spid="36"/>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7" grpId="0" animBg="1"/>
      <p:bldP spid="15" grpId="0" animBg="1"/>
      <p:bldP spid="18" grpId="0" animBg="1"/>
      <p:bldP spid="22"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221" t="-135872" b="-86761"/>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4" name="TextBox 3"/>
          <p:cNvSpPr txBox="1">
            <a:spLocks noChangeArrowheads="1"/>
          </p:cNvSpPr>
          <p:nvPr/>
        </p:nvSpPr>
        <p:spPr bwMode="auto">
          <a:xfrm>
            <a:off x="3030538" y="981075"/>
            <a:ext cx="6130925" cy="1131888"/>
          </a:xfrm>
          <a:prstGeom prst="rect">
            <a:avLst/>
          </a:prstGeom>
          <a:noFill/>
          <a:ln w="9525">
            <a:noFill/>
            <a:miter lim="800000"/>
            <a:headEnd/>
            <a:tailEnd/>
          </a:ln>
        </p:spPr>
        <p:txBody>
          <a:bodyPr>
            <a:spAutoFit/>
          </a:bodyPr>
          <a:lstStyle/>
          <a:p>
            <a:pPr algn="just">
              <a:lnSpc>
                <a:spcPct val="150000"/>
              </a:lnSpc>
            </a:pPr>
            <a:r>
              <a:rPr lang="en-US" sz="4500" b="1">
                <a:solidFill>
                  <a:schemeClr val="tx2"/>
                </a:solidFill>
              </a:rPr>
              <a:t>HƯỚNG DẪN VỀ NHÀ</a:t>
            </a:r>
          </a:p>
        </p:txBody>
      </p:sp>
      <p:sp>
        <p:nvSpPr>
          <p:cNvPr id="5" name="Rounded Rectangle 4"/>
          <p:cNvSpPr/>
          <p:nvPr/>
        </p:nvSpPr>
        <p:spPr>
          <a:xfrm>
            <a:off x="379413" y="2595563"/>
            <a:ext cx="5576887" cy="2695575"/>
          </a:xfrm>
          <a:prstGeom prst="roundRect">
            <a:avLst/>
          </a:prstGeom>
          <a:solidFill>
            <a:srgbClr val="EBF5F9"/>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b="1" dirty="0">
                <a:solidFill>
                  <a:schemeClr val="tx1"/>
                </a:solidFill>
                <a:latin typeface="Arial" panose="020B0604020202020204" pitchFamily="34" charset="0"/>
                <a:cs typeface="Arial" panose="020B0604020202020204" pitchFamily="34" charset="0"/>
              </a:rPr>
              <a:t>Ôn tập kiến thức </a:t>
            </a:r>
          </a:p>
          <a:p>
            <a:pPr algn="ctr"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Văn bản “Ca Huế trên sông Hương”</a:t>
            </a:r>
          </a:p>
        </p:txBody>
      </p:sp>
      <p:sp>
        <p:nvSpPr>
          <p:cNvPr id="6" name="Rounded Rectangle 5"/>
          <p:cNvSpPr/>
          <p:nvPr/>
        </p:nvSpPr>
        <p:spPr>
          <a:xfrm>
            <a:off x="6283325" y="2595563"/>
            <a:ext cx="5581650" cy="2695575"/>
          </a:xfrm>
          <a:prstGeom prst="roundRect">
            <a:avLst/>
          </a:prstGeom>
          <a:solidFill>
            <a:srgbClr val="EBF5F9"/>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b="1" dirty="0">
                <a:solidFill>
                  <a:schemeClr val="tx1"/>
                </a:solidFill>
                <a:latin typeface="Arial" panose="020B0604020202020204" pitchFamily="34" charset="0"/>
                <a:cs typeface="Arial" panose="020B0604020202020204" pitchFamily="34" charset="0"/>
              </a:rPr>
              <a:t>Chuẩn bị phần Viết</a:t>
            </a:r>
            <a:r>
              <a:rPr lang="en-US" sz="2500" dirty="0">
                <a:solidFill>
                  <a:schemeClr val="tx1"/>
                </a:solidFill>
                <a:latin typeface="Arial" panose="020B0604020202020204" pitchFamily="34" charset="0"/>
                <a:cs typeface="Arial" panose="020B0604020202020204" pitchFamily="34" charset="0"/>
              </a:rPr>
              <a:t> </a:t>
            </a:r>
          </a:p>
          <a:p>
            <a:pPr algn="ctr"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Viết bài văn phân tích một tác phẩm văn học </a:t>
            </a:r>
            <a:r>
              <a:rPr lang="vi-VN" sz="2500" dirty="0">
                <a:solidFill>
                  <a:schemeClr val="tx1"/>
                </a:solidFill>
                <a:cs typeface="Arial" panose="020B0604020202020204" pitchFamily="34" charset="0"/>
              </a:rPr>
              <a:t>(bài thơ thất ngôn bát cú hoặc tứ tuyệt đường luật)</a:t>
            </a:r>
            <a:endParaRPr lang="en-US" sz="25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5" b="-75735"/>
            </a:stretch>
          </a:blipFill>
        </p:spPr>
        <p:txBody>
          <a:bodyPr/>
          <a:lstStyle/>
          <a:p>
            <a:pPr fontAlgn="auto">
              <a:spcBef>
                <a:spcPts val="0"/>
              </a:spcBef>
              <a:spcAft>
                <a:spcPts val="0"/>
              </a:spcAft>
              <a:defRPr/>
            </a:pPr>
            <a:endParaRPr lang="en-US">
              <a:latin typeface="+mn-lt"/>
              <a:cs typeface="+mn-cs"/>
            </a:endParaRPr>
          </a:p>
        </p:txBody>
      </p:sp>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5" name="TextBox 4"/>
          <p:cNvSpPr txBox="1">
            <a:spLocks noChangeArrowheads="1"/>
          </p:cNvSpPr>
          <p:nvPr/>
        </p:nvSpPr>
        <p:spPr bwMode="auto">
          <a:xfrm>
            <a:off x="2849563" y="1651000"/>
            <a:ext cx="6492875" cy="3556000"/>
          </a:xfrm>
          <a:prstGeom prst="rect">
            <a:avLst/>
          </a:prstGeom>
          <a:noFill/>
          <a:ln w="9525">
            <a:noFill/>
            <a:miter lim="800000"/>
            <a:headEnd/>
            <a:tailEnd/>
          </a:ln>
        </p:spPr>
        <p:txBody>
          <a:bodyPr>
            <a:spAutoFit/>
          </a:bodyPr>
          <a:lstStyle/>
          <a:p>
            <a:pPr algn="ctr">
              <a:lnSpc>
                <a:spcPct val="150000"/>
              </a:lnSpc>
            </a:pPr>
            <a:r>
              <a:rPr lang="en-US" sz="5000" b="1">
                <a:solidFill>
                  <a:srgbClr val="001848"/>
                </a:solidFill>
              </a:rPr>
              <a:t>CẢM ƠN CÁC EM ĐÃ LẮNG NGHE, HẸN GẶP LẠI!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3" name="TextBox 2"/>
          <p:cNvSpPr txBox="1">
            <a:spLocks noChangeArrowheads="1"/>
          </p:cNvSpPr>
          <p:nvPr/>
        </p:nvSpPr>
        <p:spPr bwMode="auto">
          <a:xfrm>
            <a:off x="3130550" y="300038"/>
            <a:ext cx="5930900" cy="1131887"/>
          </a:xfrm>
          <a:prstGeom prst="rect">
            <a:avLst/>
          </a:prstGeom>
          <a:noFill/>
          <a:ln w="9525">
            <a:noFill/>
            <a:miter lim="800000"/>
            <a:headEnd/>
            <a:tailEnd/>
          </a:ln>
        </p:spPr>
        <p:txBody>
          <a:bodyPr>
            <a:spAutoFit/>
          </a:bodyPr>
          <a:lstStyle/>
          <a:p>
            <a:pPr algn="just">
              <a:lnSpc>
                <a:spcPct val="150000"/>
              </a:lnSpc>
            </a:pPr>
            <a:r>
              <a:rPr lang="en-US" sz="4500" b="1">
                <a:solidFill>
                  <a:srgbClr val="001848"/>
                </a:solidFill>
              </a:rPr>
              <a:t>NỘI DUNG BÀI HỌC</a:t>
            </a:r>
          </a:p>
        </p:txBody>
      </p:sp>
      <p:sp>
        <p:nvSpPr>
          <p:cNvPr id="5" name="Rounded Rectangle 4"/>
          <p:cNvSpPr/>
          <p:nvPr/>
        </p:nvSpPr>
        <p:spPr>
          <a:xfrm>
            <a:off x="1236663" y="1738313"/>
            <a:ext cx="3787775" cy="712787"/>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b="1" dirty="0">
                <a:solidFill>
                  <a:schemeClr val="tx1"/>
                </a:solidFill>
                <a:latin typeface="Arial" panose="020B0604020202020204" pitchFamily="34" charset="0"/>
                <a:cs typeface="Arial" panose="020B0604020202020204" pitchFamily="34" charset="0"/>
              </a:rPr>
              <a:t>I. TÌM HIỂU CHUNG</a:t>
            </a:r>
          </a:p>
        </p:txBody>
      </p:sp>
      <p:sp>
        <p:nvSpPr>
          <p:cNvPr id="6" name="Rounded Rectangle 5"/>
          <p:cNvSpPr/>
          <p:nvPr/>
        </p:nvSpPr>
        <p:spPr>
          <a:xfrm>
            <a:off x="1236663" y="4098925"/>
            <a:ext cx="3787775" cy="712788"/>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b="1" dirty="0">
                <a:solidFill>
                  <a:schemeClr val="tx1"/>
                </a:solidFill>
                <a:latin typeface="Arial" panose="020B0604020202020204" pitchFamily="34" charset="0"/>
                <a:cs typeface="Arial" panose="020B0604020202020204" pitchFamily="34" charset="0"/>
              </a:rPr>
              <a:t>III. TỔNG KẾT</a:t>
            </a:r>
          </a:p>
        </p:txBody>
      </p:sp>
      <p:sp>
        <p:nvSpPr>
          <p:cNvPr id="7" name="Rounded Rectangle 6"/>
          <p:cNvSpPr/>
          <p:nvPr/>
        </p:nvSpPr>
        <p:spPr>
          <a:xfrm>
            <a:off x="6518275" y="1738313"/>
            <a:ext cx="4179888" cy="712787"/>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3000" b="1" dirty="0">
                <a:solidFill>
                  <a:schemeClr val="tx1"/>
                </a:solidFill>
                <a:latin typeface="Arial" panose="020B0604020202020204" pitchFamily="34" charset="0"/>
                <a:cs typeface="Arial" panose="020B0604020202020204" pitchFamily="34" charset="0"/>
              </a:rPr>
              <a:t>II. TÌM HIỂU CHI TIẾT</a:t>
            </a:r>
          </a:p>
        </p:txBody>
      </p:sp>
      <p:sp>
        <p:nvSpPr>
          <p:cNvPr id="8" name="TextBox 7"/>
          <p:cNvSpPr txBox="1">
            <a:spLocks noChangeArrowheads="1"/>
          </p:cNvSpPr>
          <p:nvPr/>
        </p:nvSpPr>
        <p:spPr bwMode="auto">
          <a:xfrm>
            <a:off x="909638" y="2601913"/>
            <a:ext cx="4741862" cy="1174750"/>
          </a:xfrm>
          <a:prstGeom prst="rect">
            <a:avLst/>
          </a:prstGeom>
          <a:noFill/>
          <a:ln w="9525">
            <a:noFill/>
            <a:miter lim="800000"/>
            <a:headEnd/>
            <a:tailEnd/>
          </a:ln>
        </p:spPr>
        <p:txBody>
          <a:bodyPr>
            <a:spAutoFit/>
          </a:bodyPr>
          <a:lstStyle/>
          <a:p>
            <a:pPr marL="342900" indent="-342900">
              <a:lnSpc>
                <a:spcPct val="150000"/>
              </a:lnSpc>
              <a:buFontTx/>
              <a:buAutoNum type="arabicPeriod"/>
            </a:pPr>
            <a:r>
              <a:rPr lang="en-US" sz="2500"/>
              <a:t>Xuất xứ tác phẩm </a:t>
            </a:r>
          </a:p>
          <a:p>
            <a:pPr marL="342900" indent="-342900">
              <a:lnSpc>
                <a:spcPct val="150000"/>
              </a:lnSpc>
              <a:buFontTx/>
              <a:buAutoNum type="arabicPeriod"/>
            </a:pPr>
            <a:r>
              <a:rPr lang="en-US" sz="2500"/>
              <a:t>Bố cục tác phẩm</a:t>
            </a:r>
          </a:p>
        </p:txBody>
      </p:sp>
      <p:sp>
        <p:nvSpPr>
          <p:cNvPr id="9" name="TextBox 8"/>
          <p:cNvSpPr txBox="1">
            <a:spLocks noChangeArrowheads="1"/>
          </p:cNvSpPr>
          <p:nvPr/>
        </p:nvSpPr>
        <p:spPr bwMode="auto">
          <a:xfrm>
            <a:off x="909638" y="4910138"/>
            <a:ext cx="2740025" cy="1246187"/>
          </a:xfrm>
          <a:prstGeom prst="rect">
            <a:avLst/>
          </a:prstGeom>
          <a:noFill/>
          <a:ln w="9525">
            <a:noFill/>
            <a:miter lim="800000"/>
            <a:headEnd/>
            <a:tailEnd/>
          </a:ln>
        </p:spPr>
        <p:txBody>
          <a:bodyPr>
            <a:spAutoFit/>
          </a:bodyPr>
          <a:lstStyle/>
          <a:p>
            <a:pPr marL="342900" indent="-342900">
              <a:lnSpc>
                <a:spcPct val="150000"/>
              </a:lnSpc>
              <a:buFontTx/>
              <a:buAutoNum type="arabicPeriod"/>
            </a:pPr>
            <a:r>
              <a:rPr lang="en-US" sz="2500"/>
              <a:t>Nội dung</a:t>
            </a:r>
          </a:p>
          <a:p>
            <a:pPr marL="342900" indent="-342900">
              <a:lnSpc>
                <a:spcPct val="150000"/>
              </a:lnSpc>
              <a:buFontTx/>
              <a:buAutoNum type="arabicPeriod"/>
            </a:pPr>
            <a:r>
              <a:rPr lang="en-US" sz="2500"/>
              <a:t>Nghệ thuật </a:t>
            </a:r>
          </a:p>
        </p:txBody>
      </p:sp>
      <p:sp>
        <p:nvSpPr>
          <p:cNvPr id="10" name="TextBox 9"/>
          <p:cNvSpPr txBox="1">
            <a:spLocks noChangeArrowheads="1"/>
          </p:cNvSpPr>
          <p:nvPr/>
        </p:nvSpPr>
        <p:spPr bwMode="auto">
          <a:xfrm>
            <a:off x="6038850" y="2500313"/>
            <a:ext cx="5038725" cy="1824037"/>
          </a:xfrm>
          <a:prstGeom prst="rect">
            <a:avLst/>
          </a:prstGeom>
          <a:noFill/>
          <a:ln w="9525">
            <a:noFill/>
            <a:miter lim="800000"/>
            <a:headEnd/>
            <a:tailEnd/>
          </a:ln>
        </p:spPr>
        <p:txBody>
          <a:bodyPr>
            <a:spAutoFit/>
          </a:bodyPr>
          <a:lstStyle/>
          <a:p>
            <a:pPr marL="342900" indent="-342900">
              <a:lnSpc>
                <a:spcPct val="150000"/>
              </a:lnSpc>
              <a:buFontTx/>
              <a:buAutoNum type="arabicPeriod"/>
            </a:pPr>
            <a:r>
              <a:rPr lang="en-US" sz="2500"/>
              <a:t>Giới thiệu về ca Huế</a:t>
            </a:r>
          </a:p>
          <a:p>
            <a:pPr marL="342900" indent="-342900">
              <a:lnSpc>
                <a:spcPct val="150000"/>
              </a:lnSpc>
              <a:buFontTx/>
              <a:buAutoNum type="arabicPeriod"/>
            </a:pPr>
            <a:r>
              <a:rPr lang="en-US" sz="2500"/>
              <a:t>Tình cảm của tác giả dành cho xứ Huế</a:t>
            </a:r>
          </a:p>
        </p:txBody>
      </p:sp>
      <p:pic>
        <p:nvPicPr>
          <p:cNvPr id="11" name="Picture 10"/>
          <p:cNvPicPr>
            <a:picLocks noChangeAspect="1"/>
          </p:cNvPicPr>
          <p:nvPr/>
        </p:nvPicPr>
        <p:blipFill>
          <a:blip r:embed="rId3" cstate="email">
            <a:extLst>
              <a:ext uri="{28A0092B-C50C-407E-A947-70E740481C1C}"/>
            </a:extLst>
          </a:blip>
          <a:stretch>
            <a:fillRect/>
          </a:stretch>
        </p:blipFill>
        <p:spPr>
          <a:xfrm>
            <a:off x="7696197" y="4064879"/>
            <a:ext cx="3984173" cy="2656115"/>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221" t="-135872" b="-86761"/>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pic>
        <p:nvPicPr>
          <p:cNvPr id="19463" name="Picture 3"/>
          <p:cNvPicPr>
            <a:picLocks noChangeAspect="1"/>
          </p:cNvPicPr>
          <p:nvPr/>
        </p:nvPicPr>
        <p:blipFill>
          <a:blip r:embed="rId4"/>
          <a:srcRect t="30212" b="9064"/>
          <a:stretch>
            <a:fillRect/>
          </a:stretch>
        </p:blipFill>
        <p:spPr bwMode="auto">
          <a:xfrm>
            <a:off x="104775" y="3233738"/>
            <a:ext cx="5868988" cy="3684587"/>
          </a:xfrm>
          <a:prstGeom prst="rect">
            <a:avLst/>
          </a:prstGeom>
          <a:noFill/>
          <a:ln w="9525">
            <a:noFill/>
            <a:miter lim="800000"/>
            <a:headEnd/>
            <a:tailEnd/>
          </a:ln>
        </p:spPr>
      </p:pic>
      <p:sp>
        <p:nvSpPr>
          <p:cNvPr id="5" name="Rounded Rectangle 4"/>
          <p:cNvSpPr/>
          <p:nvPr/>
        </p:nvSpPr>
        <p:spPr>
          <a:xfrm>
            <a:off x="2679700" y="1360488"/>
            <a:ext cx="6832600" cy="193357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I. TÌM HIỂU CHUNG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3" name="Rounded Rectangle 2"/>
          <p:cNvSpPr/>
          <p:nvPr/>
        </p:nvSpPr>
        <p:spPr>
          <a:xfrm>
            <a:off x="2257425" y="1047750"/>
            <a:ext cx="7677150" cy="2332038"/>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b="1" u="sng" dirty="0">
                <a:solidFill>
                  <a:srgbClr val="C00000"/>
                </a:solidFill>
                <a:latin typeface="Arial" panose="020B0604020202020204" pitchFamily="34" charset="0"/>
                <a:cs typeface="Arial" panose="020B0604020202020204" pitchFamily="34" charset="0"/>
              </a:rPr>
              <a:t>Hoạt động nhóm và trả lời các câu hỏi sau:</a:t>
            </a:r>
          </a:p>
          <a:p>
            <a:pPr marL="342900" indent="-342900" algn="just" fontAlgn="auto">
              <a:lnSpc>
                <a:spcPct val="150000"/>
              </a:lnSpc>
              <a:spcBef>
                <a:spcPts val="0"/>
              </a:spcBef>
              <a:spcAft>
                <a:spcPts val="0"/>
              </a:spcAft>
              <a:buFont typeface="Arial" panose="020B0604020202020204" pitchFamily="34" charset="0"/>
              <a:buChar char="•"/>
              <a:defRPr/>
            </a:pPr>
            <a:r>
              <a:rPr lang="en-US" sz="2500" dirty="0">
                <a:solidFill>
                  <a:srgbClr val="002060"/>
                </a:solidFill>
                <a:latin typeface="Arial" panose="020B0604020202020204" pitchFamily="34" charset="0"/>
                <a:cs typeface="Arial" panose="020B0604020202020204" pitchFamily="34" charset="0"/>
              </a:rPr>
              <a:t>Trình bày hiểu biết của em về tác giả và xuất xứ tác phẩm?</a:t>
            </a:r>
          </a:p>
          <a:p>
            <a:pPr marL="342900" indent="-342900" algn="just" fontAlgn="auto">
              <a:lnSpc>
                <a:spcPct val="150000"/>
              </a:lnSpc>
              <a:spcBef>
                <a:spcPts val="0"/>
              </a:spcBef>
              <a:spcAft>
                <a:spcPts val="0"/>
              </a:spcAft>
              <a:buFont typeface="Arial" panose="020B0604020202020204" pitchFamily="34" charset="0"/>
              <a:buChar char="•"/>
              <a:defRPr/>
            </a:pPr>
            <a:r>
              <a:rPr lang="en-US" sz="2500" dirty="0">
                <a:solidFill>
                  <a:srgbClr val="002060"/>
                </a:solidFill>
                <a:latin typeface="Arial" panose="020B0604020202020204" pitchFamily="34" charset="0"/>
                <a:cs typeface="Arial" panose="020B0604020202020204" pitchFamily="34" charset="0"/>
              </a:rPr>
              <a:t>Bố cục của đoạn trích chia thành mấy phần?</a:t>
            </a:r>
          </a:p>
        </p:txBody>
      </p:sp>
      <p:pic>
        <p:nvPicPr>
          <p:cNvPr id="2" name="Picture 1"/>
          <p:cNvPicPr>
            <a:picLocks noChangeAspect="1"/>
          </p:cNvPicPr>
          <p:nvPr/>
        </p:nvPicPr>
        <p:blipFill>
          <a:blip r:embed="rId3"/>
          <a:srcRect/>
          <a:stretch>
            <a:fillRect/>
          </a:stretch>
        </p:blipFill>
        <p:spPr bwMode="auto">
          <a:xfrm>
            <a:off x="2643188" y="3403600"/>
            <a:ext cx="6586537" cy="3429000"/>
          </a:xfrm>
          <a:prstGeom prst="rect">
            <a:avLst/>
          </a:prstGeom>
          <a:noFill/>
          <a:ln w="9525">
            <a:noFill/>
            <a:miter lim="800000"/>
            <a:headEnd/>
            <a:tailEnd/>
          </a:ln>
        </p:spPr>
      </p:pic>
      <p:pic>
        <p:nvPicPr>
          <p:cNvPr id="5" name="Picture 4"/>
          <p:cNvPicPr>
            <a:picLocks noChangeAspect="1"/>
          </p:cNvPicPr>
          <p:nvPr/>
        </p:nvPicPr>
        <p:blipFill>
          <a:blip r:embed="rId4"/>
          <a:srcRect/>
          <a:stretch>
            <a:fillRect/>
          </a:stretch>
        </p:blipFill>
        <p:spPr bwMode="auto">
          <a:xfrm rot="-684336">
            <a:off x="1149350" y="334963"/>
            <a:ext cx="1693863" cy="13255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3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90"/>
                                          </p:val>
                                        </p:tav>
                                        <p:tav tm="100000">
                                          <p:val>
                                            <p:fltVal val="0"/>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4" name="TextBox 3"/>
          <p:cNvSpPr txBox="1">
            <a:spLocks noChangeArrowheads="1"/>
          </p:cNvSpPr>
          <p:nvPr/>
        </p:nvSpPr>
        <p:spPr bwMode="auto">
          <a:xfrm>
            <a:off x="3810000" y="966788"/>
            <a:ext cx="4572000" cy="800100"/>
          </a:xfrm>
          <a:prstGeom prst="rect">
            <a:avLst/>
          </a:prstGeom>
          <a:noFill/>
          <a:ln w="9525">
            <a:noFill/>
            <a:miter lim="800000"/>
            <a:headEnd/>
            <a:tailEnd/>
          </a:ln>
        </p:spPr>
        <p:txBody>
          <a:bodyPr>
            <a:spAutoFit/>
          </a:bodyPr>
          <a:lstStyle/>
          <a:p>
            <a:pPr>
              <a:lnSpc>
                <a:spcPct val="150000"/>
              </a:lnSpc>
            </a:pPr>
            <a:r>
              <a:rPr lang="en-US" sz="3500" b="1"/>
              <a:t>1. Xuất xứ tác phẩm</a:t>
            </a:r>
          </a:p>
        </p:txBody>
      </p:sp>
      <p:pic>
        <p:nvPicPr>
          <p:cNvPr id="5" name="Picture 4"/>
          <p:cNvPicPr>
            <a:picLocks noChangeAspect="1"/>
          </p:cNvPicPr>
          <p:nvPr/>
        </p:nvPicPr>
        <p:blipFill>
          <a:blip r:embed="rId4"/>
          <a:stretch>
            <a:fillRect/>
          </a:stretch>
        </p:blipFill>
        <p:spPr>
          <a:xfrm>
            <a:off x="6538679" y="2354891"/>
            <a:ext cx="5301690" cy="3515251"/>
          </a:xfrm>
          <a:prstGeom prst="rect">
            <a:avLst/>
          </a:prstGeom>
          <a:ln>
            <a:noFill/>
          </a:ln>
          <a:effectLst>
            <a:softEdge rad="112500"/>
          </a:effectLst>
        </p:spPr>
      </p:pic>
      <p:sp>
        <p:nvSpPr>
          <p:cNvPr id="6" name="TextBox 5"/>
          <p:cNvSpPr txBox="1">
            <a:spLocks noChangeArrowheads="1"/>
          </p:cNvSpPr>
          <p:nvPr/>
        </p:nvSpPr>
        <p:spPr bwMode="auto">
          <a:xfrm>
            <a:off x="836613" y="2193925"/>
            <a:ext cx="5487987" cy="3556000"/>
          </a:xfrm>
          <a:prstGeom prst="rect">
            <a:avLst/>
          </a:prstGeom>
          <a:noFill/>
          <a:ln w="9525">
            <a:noFill/>
            <a:miter lim="800000"/>
            <a:headEnd/>
            <a:tailEnd/>
          </a:ln>
        </p:spPr>
        <p:txBody>
          <a:bodyPr>
            <a:spAutoFit/>
          </a:bodyPr>
          <a:lstStyle/>
          <a:p>
            <a:pPr marL="342900" indent="-342900" algn="just">
              <a:lnSpc>
                <a:spcPct val="150000"/>
              </a:lnSpc>
              <a:buFont typeface="Arial" charset="0"/>
              <a:buChar char="•"/>
            </a:pPr>
            <a:r>
              <a:rPr lang="vi-VN" sz="3000"/>
              <a:t>Tác giả: Hà Ánh Minh</a:t>
            </a:r>
          </a:p>
          <a:p>
            <a:pPr marL="342900" indent="-342900" algn="just">
              <a:lnSpc>
                <a:spcPct val="150000"/>
              </a:lnSpc>
              <a:buFont typeface="Arial" charset="0"/>
              <a:buChar char="•"/>
            </a:pPr>
            <a:r>
              <a:rPr lang="vi-VN" sz="3000"/>
              <a:t>Là nhà báo nổi tiếng với nhiều tá</a:t>
            </a:r>
            <a:r>
              <a:rPr lang="en-US" sz="3000"/>
              <a:t>c</a:t>
            </a:r>
            <a:r>
              <a:rPr lang="vi-VN" sz="3000"/>
              <a:t> phẩm kí xuất sắc.</a:t>
            </a:r>
          </a:p>
          <a:p>
            <a:pPr marL="342900" indent="-342900" algn="just">
              <a:lnSpc>
                <a:spcPct val="150000"/>
              </a:lnSpc>
              <a:buFont typeface="Arial" charset="0"/>
              <a:buChar char="•"/>
            </a:pPr>
            <a:r>
              <a:rPr lang="en-US" sz="3000"/>
              <a:t>Tác phẩm </a:t>
            </a:r>
            <a:r>
              <a:rPr lang="vi-VN" sz="3000"/>
              <a:t>được đăng trên báo “Người Hà Nội”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sp>
        <p:nvSpPr>
          <p:cNvPr id="5" name="TextBox 4"/>
          <p:cNvSpPr txBox="1">
            <a:spLocks noChangeArrowheads="1"/>
          </p:cNvSpPr>
          <p:nvPr/>
        </p:nvSpPr>
        <p:spPr bwMode="auto">
          <a:xfrm>
            <a:off x="2151063" y="757238"/>
            <a:ext cx="4572000" cy="800100"/>
          </a:xfrm>
          <a:prstGeom prst="rect">
            <a:avLst/>
          </a:prstGeom>
          <a:noFill/>
          <a:ln w="9525">
            <a:noFill/>
            <a:miter lim="800000"/>
            <a:headEnd/>
            <a:tailEnd/>
          </a:ln>
        </p:spPr>
        <p:txBody>
          <a:bodyPr>
            <a:spAutoFit/>
          </a:bodyPr>
          <a:lstStyle/>
          <a:p>
            <a:pPr>
              <a:lnSpc>
                <a:spcPct val="150000"/>
              </a:lnSpc>
            </a:pPr>
            <a:r>
              <a:rPr lang="en-US" sz="3500" b="1"/>
              <a:t>2. Bố cục tác phẩm</a:t>
            </a:r>
          </a:p>
        </p:txBody>
      </p:sp>
      <p:sp>
        <p:nvSpPr>
          <p:cNvPr id="6" name="Rounded Rectangle 5"/>
          <p:cNvSpPr/>
          <p:nvPr/>
        </p:nvSpPr>
        <p:spPr>
          <a:xfrm>
            <a:off x="1216025" y="2025650"/>
            <a:ext cx="2189163" cy="1246188"/>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Đoạn 1 </a:t>
            </a:r>
          </a:p>
        </p:txBody>
      </p:sp>
      <p:sp>
        <p:nvSpPr>
          <p:cNvPr id="7" name="Rounded Rectangle 6"/>
          <p:cNvSpPr/>
          <p:nvPr/>
        </p:nvSpPr>
        <p:spPr>
          <a:xfrm>
            <a:off x="5287963" y="2025650"/>
            <a:ext cx="2189162" cy="1246188"/>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Đoạn 2 </a:t>
            </a:r>
          </a:p>
        </p:txBody>
      </p:sp>
      <p:sp>
        <p:nvSpPr>
          <p:cNvPr id="8" name="Rounded Rectangle 7"/>
          <p:cNvSpPr/>
          <p:nvPr/>
        </p:nvSpPr>
        <p:spPr>
          <a:xfrm>
            <a:off x="406400" y="3654425"/>
            <a:ext cx="3810000" cy="9144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Từ đầu đến “lí hoài nam”</a:t>
            </a:r>
          </a:p>
        </p:txBody>
      </p:sp>
      <p:sp>
        <p:nvSpPr>
          <p:cNvPr id="9" name="Rounded Rectangle 8"/>
          <p:cNvSpPr/>
          <p:nvPr/>
        </p:nvSpPr>
        <p:spPr>
          <a:xfrm>
            <a:off x="406400" y="4986338"/>
            <a:ext cx="3827463" cy="12446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500" dirty="0">
                <a:solidFill>
                  <a:schemeClr val="tx1"/>
                </a:solidFill>
                <a:cs typeface="Arial" panose="020B0604020202020204" pitchFamily="34" charset="0"/>
              </a:rPr>
              <a:t>Giới thiệu sơ lược một số làn điệu dân ca Huế</a:t>
            </a:r>
            <a:endParaRPr lang="en-US" sz="25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4481513" y="3641725"/>
            <a:ext cx="3810000" cy="9144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2500" dirty="0">
                <a:solidFill>
                  <a:schemeClr val="tx1"/>
                </a:solidFill>
                <a:latin typeface="Arial" panose="020B0604020202020204" pitchFamily="34" charset="0"/>
                <a:cs typeface="Arial" panose="020B0604020202020204" pitchFamily="34" charset="0"/>
              </a:rPr>
              <a:t>Từ “Đêm” đến hết</a:t>
            </a:r>
          </a:p>
        </p:txBody>
      </p:sp>
      <p:cxnSp>
        <p:nvCxnSpPr>
          <p:cNvPr id="12" name="Straight Arrow Connector 11"/>
          <p:cNvCxnSpPr>
            <a:stCxn id="6" idx="2"/>
            <a:endCxn id="8" idx="0"/>
          </p:cNvCxnSpPr>
          <p:nvPr/>
        </p:nvCxnSpPr>
        <p:spPr>
          <a:xfrm>
            <a:off x="2311400" y="3271838"/>
            <a:ext cx="0" cy="3825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9" idx="0"/>
          </p:cNvCxnSpPr>
          <p:nvPr/>
        </p:nvCxnSpPr>
        <p:spPr>
          <a:xfrm>
            <a:off x="2311400" y="4568825"/>
            <a:ext cx="7938" cy="4175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2"/>
            <a:endCxn id="10" idx="0"/>
          </p:cNvCxnSpPr>
          <p:nvPr/>
        </p:nvCxnSpPr>
        <p:spPr>
          <a:xfrm>
            <a:off x="6383338" y="3271838"/>
            <a:ext cx="3175" cy="3698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2"/>
          </p:cNvCxnSpPr>
          <p:nvPr/>
        </p:nvCxnSpPr>
        <p:spPr>
          <a:xfrm flipH="1">
            <a:off x="6383338" y="4556125"/>
            <a:ext cx="3175" cy="4127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2542" name="Picture 32"/>
          <p:cNvPicPr>
            <a:picLocks noChangeAspect="1"/>
          </p:cNvPicPr>
          <p:nvPr/>
        </p:nvPicPr>
        <p:blipFill>
          <a:blip r:embed="rId3"/>
          <a:srcRect/>
          <a:stretch>
            <a:fillRect/>
          </a:stretch>
        </p:blipFill>
        <p:spPr bwMode="auto">
          <a:xfrm>
            <a:off x="8145463" y="4297363"/>
            <a:ext cx="4046537" cy="2454275"/>
          </a:xfrm>
          <a:prstGeom prst="rect">
            <a:avLst/>
          </a:prstGeom>
          <a:noFill/>
          <a:ln w="9525">
            <a:noFill/>
            <a:miter lim="800000"/>
            <a:headEnd/>
            <a:tailEnd/>
          </a:ln>
        </p:spPr>
      </p:pic>
      <p:sp>
        <p:nvSpPr>
          <p:cNvPr id="34" name="Rounded Rectangle 33"/>
          <p:cNvSpPr/>
          <p:nvPr/>
        </p:nvSpPr>
        <p:spPr>
          <a:xfrm>
            <a:off x="4481513" y="4968875"/>
            <a:ext cx="3802062" cy="1244600"/>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vi-VN" sz="2500" dirty="0">
                <a:solidFill>
                  <a:schemeClr val="tx1"/>
                </a:solidFill>
                <a:cs typeface="Arial" panose="020B0604020202020204" pitchFamily="34" charset="0"/>
              </a:rPr>
              <a:t>Đêm nghe ca Huế trên sông Hương</a:t>
            </a:r>
            <a:endParaRPr lang="en-US" sz="25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anim calcmode="lin" valueType="num">
                                      <p:cBhvr>
                                        <p:cTn id="40" dur="500" fill="hold"/>
                                        <p:tgtEl>
                                          <p:spTgt spid="7"/>
                                        </p:tgtEl>
                                        <p:attrNameLst>
                                          <p:attrName>ppt_x</p:attrName>
                                        </p:attrNameLst>
                                      </p:cBhvr>
                                      <p:tavLst>
                                        <p:tav tm="0">
                                          <p:val>
                                            <p:strVal val="#ppt_x"/>
                                          </p:val>
                                        </p:tav>
                                        <p:tav tm="100000">
                                          <p:val>
                                            <p:strVal val="#ppt_x"/>
                                          </p:val>
                                        </p:tav>
                                      </p:tavLst>
                                    </p:anim>
                                    <p:anim calcmode="lin" valueType="num">
                                      <p:cBhvr>
                                        <p:cTn id="41" dur="5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anim calcmode="lin" valueType="num">
                                      <p:cBhvr>
                                        <p:cTn id="55" dur="500" fill="hold"/>
                                        <p:tgtEl>
                                          <p:spTgt spid="24"/>
                                        </p:tgtEl>
                                        <p:attrNameLst>
                                          <p:attrName>ppt_x</p:attrName>
                                        </p:attrNameLst>
                                      </p:cBhvr>
                                      <p:tavLst>
                                        <p:tav tm="0">
                                          <p:val>
                                            <p:strVal val="#ppt_x"/>
                                          </p:val>
                                        </p:tav>
                                        <p:tav tm="100000">
                                          <p:val>
                                            <p:strVal val="#ppt_x"/>
                                          </p:val>
                                        </p:tav>
                                      </p:tavLst>
                                    </p:anim>
                                    <p:anim calcmode="lin" valueType="num">
                                      <p:cBhvr>
                                        <p:cTn id="56" dur="5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anim calcmode="lin" valueType="num">
                                      <p:cBhvr>
                                        <p:cTn id="60" dur="500" fill="hold"/>
                                        <p:tgtEl>
                                          <p:spTgt spid="34"/>
                                        </p:tgtEl>
                                        <p:attrNameLst>
                                          <p:attrName>ppt_x</p:attrName>
                                        </p:attrNameLst>
                                      </p:cBhvr>
                                      <p:tavLst>
                                        <p:tav tm="0">
                                          <p:val>
                                            <p:strVal val="#ppt_x"/>
                                          </p:val>
                                        </p:tav>
                                        <p:tav tm="100000">
                                          <p:val>
                                            <p:strVal val="#ppt_x"/>
                                          </p:val>
                                        </p:tav>
                                      </p:tavLst>
                                    </p:anim>
                                    <p:anim calcmode="lin" valueType="num">
                                      <p:cBhvr>
                                        <p:cTn id="6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221" t="-135872" b="-86761"/>
            </a:stretch>
          </a:blipFill>
        </p:spPr>
        <p:txBody>
          <a:bodyPr/>
          <a:lstStyle/>
          <a:p>
            <a:pPr fontAlgn="auto">
              <a:spcBef>
                <a:spcPts val="0"/>
              </a:spcBef>
              <a:spcAft>
                <a:spcPts val="0"/>
              </a:spcAft>
              <a:defRPr/>
            </a:pPr>
            <a:endParaRPr lang="en-US">
              <a:latin typeface="+mn-lt"/>
              <a:cs typeface="+mn-cs"/>
            </a:endParaRPr>
          </a:p>
        </p:txBody>
      </p:sp>
      <p:sp>
        <p:nvSpPr>
          <p:cNvPr id="3" name="Freeform 2"/>
          <p:cNvSpPr/>
          <p:nvPr/>
        </p:nvSpPr>
        <p:spPr>
          <a:xfrm>
            <a:off x="0" y="0"/>
            <a:ext cx="12192000" cy="685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alphaModFix amt="9999"/>
              <a:extLst>
                <a:ext uri="{96DAC541-7B7A-43D3-8B79-37D633B846F1}"/>
              </a:extLst>
            </a:blip>
            <a:srcRect/>
            <a:stretch>
              <a:fillRect t="-38519" b="-39259"/>
            </a:stretch>
          </a:blipFill>
        </p:spPr>
        <p:txBody>
          <a:bodyPr/>
          <a:lstStyle/>
          <a:p>
            <a:pPr fontAlgn="auto">
              <a:spcBef>
                <a:spcPts val="0"/>
              </a:spcBef>
              <a:spcAft>
                <a:spcPts val="0"/>
              </a:spcAft>
              <a:defRPr/>
            </a:pPr>
            <a:endParaRPr lang="en-US">
              <a:latin typeface="+mn-lt"/>
              <a:cs typeface="+mn-cs"/>
            </a:endParaRPr>
          </a:p>
        </p:txBody>
      </p:sp>
      <p:pic>
        <p:nvPicPr>
          <p:cNvPr id="23559" name="Picture 3"/>
          <p:cNvPicPr>
            <a:picLocks noChangeAspect="1"/>
          </p:cNvPicPr>
          <p:nvPr/>
        </p:nvPicPr>
        <p:blipFill>
          <a:blip r:embed="rId4"/>
          <a:srcRect t="30212" b="9064"/>
          <a:stretch>
            <a:fillRect/>
          </a:stretch>
        </p:blipFill>
        <p:spPr bwMode="auto">
          <a:xfrm>
            <a:off x="104775" y="3233738"/>
            <a:ext cx="5868988" cy="3684587"/>
          </a:xfrm>
          <a:prstGeom prst="rect">
            <a:avLst/>
          </a:prstGeom>
          <a:noFill/>
          <a:ln w="9525">
            <a:noFill/>
            <a:miter lim="800000"/>
            <a:headEnd/>
            <a:tailEnd/>
          </a:ln>
        </p:spPr>
      </p:pic>
      <p:sp>
        <p:nvSpPr>
          <p:cNvPr id="5" name="Rounded Rectangle 4"/>
          <p:cNvSpPr/>
          <p:nvPr/>
        </p:nvSpPr>
        <p:spPr>
          <a:xfrm>
            <a:off x="2679700" y="1360488"/>
            <a:ext cx="6832600" cy="1933575"/>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II. TÌM HIỂU CHI TIẾT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1502</Words>
  <Application>Microsoft Office PowerPoint</Application>
  <PresentationFormat>Custom</PresentationFormat>
  <Paragraphs>162</Paragraphs>
  <Slides>36</Slides>
  <Notes>0</Notes>
  <HiddenSlides>0</HiddenSlides>
  <MMClips>21</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36</vt:i4>
      </vt:variant>
    </vt:vector>
  </HeadingPairs>
  <TitlesOfParts>
    <vt:vector size="40" baseType="lpstr">
      <vt:lpstr>Calibri</vt:lpstr>
      <vt:lpstr>Arial</vt:lpstr>
      <vt:lpstr>Calibri Light</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Giang Lưu</dc:creator>
  <cp:lastModifiedBy>Windows User</cp:lastModifiedBy>
  <cp:revision>54</cp:revision>
  <dcterms:created xsi:type="dcterms:W3CDTF">2023-08-01T09:12:29Z</dcterms:created>
  <dcterms:modified xsi:type="dcterms:W3CDTF">2023-09-29T05:08:18Z</dcterms:modified>
</cp:coreProperties>
</file>