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2" r:id="rId3"/>
    <p:sldId id="266" r:id="rId4"/>
    <p:sldId id="257" r:id="rId5"/>
    <p:sldId id="258" r:id="rId6"/>
    <p:sldId id="260" r:id="rId7"/>
    <p:sldId id="261" r:id="rId8"/>
    <p:sldId id="263" r:id="rId9"/>
    <p:sldId id="283" r:id="rId10"/>
    <p:sldId id="268" r:id="rId11"/>
    <p:sldId id="287" r:id="rId12"/>
    <p:sldId id="288" r:id="rId13"/>
    <p:sldId id="284" r:id="rId14"/>
    <p:sldId id="269" r:id="rId15"/>
    <p:sldId id="291" r:id="rId16"/>
    <p:sldId id="285" r:id="rId17"/>
    <p:sldId id="286" r:id="rId18"/>
    <p:sldId id="289" r:id="rId19"/>
    <p:sldId id="290" r:id="rId20"/>
    <p:sldId id="274" r:id="rId21"/>
    <p:sldId id="259" r:id="rId22"/>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2D5273"/>
    <a:srgbClr val="B84C73"/>
    <a:srgbClr val="FDE3D3"/>
    <a:srgbClr val="FBC29F"/>
    <a:srgbClr val="EED4DD"/>
    <a:srgbClr val="D0E5EC"/>
    <a:srgbClr val="F2F1FD"/>
    <a:srgbClr val="FFF6E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2" d="100"/>
          <a:sy n="42" d="100"/>
        </p:scale>
        <p:origin x="-97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4367FCE-A547-4C58-BA34-4EAED062ED57}"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B3F7FC-A10E-435C-81FC-29B2CEA0CD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8A6D8B-E52F-463A-A3EE-5FE846667517}"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B242B4-1375-4D9D-8DB7-4B421F411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1DB41F-987E-46FC-8E02-452191E22F42}"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184FDF-0275-495D-8E46-0F268F47CF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5EBED3-3A95-4E9A-98F7-004D5206ACE5}"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01A5AE-74FD-45B6-9B13-C27331164F9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002B34-E47F-4F17-AB85-B1F5622292AD}" type="datetimeFigureOut">
              <a:rPr lang="en-US"/>
              <a:pPr>
                <a:defRPr/>
              </a:pPr>
              <a:t>9/29/2023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58CA0A-80F5-4309-A8BC-39E7E9AA9C6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788D95D-F892-4295-A197-EBA6EBA88638}" type="datetimeFigureOut">
              <a:rPr lang="en-US"/>
              <a:pPr>
                <a:defRPr/>
              </a:pPr>
              <a:t>9/29/2023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1CBC79-A33B-49C6-80F1-E08680FAB78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28949F-653E-4596-B488-06865B61CB7C}" type="datetimeFigureOut">
              <a:rPr lang="en-US"/>
              <a:pPr>
                <a:defRPr/>
              </a:pPr>
              <a:t>9/29/2023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A7760F8-EA97-4CFC-99EA-1B941ECDC17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AEB66B7-5B61-4844-B946-8D6CAE604EDF}" type="datetimeFigureOut">
              <a:rPr lang="en-US"/>
              <a:pPr>
                <a:defRPr/>
              </a:pPr>
              <a:t>9/29/2023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2D03D7-1BCC-4BAC-AED3-B4C1DD2B049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DA720F5-10B1-4EE7-8361-F4444945D414}" type="datetimeFigureOut">
              <a:rPr lang="en-US"/>
              <a:pPr>
                <a:defRPr/>
              </a:pPr>
              <a:t>9/29/2023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28FBFF-EFD2-48D2-B8CA-7EFA608CB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C7F295-3A8A-4D61-A9F8-FE194964CCEC}" type="datetimeFigureOut">
              <a:rPr lang="en-US"/>
              <a:pPr>
                <a:defRPr/>
              </a:pPr>
              <a:t>9/29/2023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BE47A0-9205-4B46-952A-1A958F20598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7D8CED-435F-4E0F-B8E9-088AC5902F6B}" type="datetimeFigureOut">
              <a:rPr lang="en-US"/>
              <a:pPr>
                <a:defRPr/>
              </a:pPr>
              <a:t>9/29/2023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C482F1-2B08-4705-867A-6BB55A0BFF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0485226-24DB-4244-A896-5C236A9D334C}" type="datetimeFigureOut">
              <a:rPr lang="en-US"/>
              <a:pPr>
                <a:defRPr/>
              </a:pPr>
              <a:t>9/29/2023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3AB0162-3969-47EB-A0D3-6533AB245E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3316" name="Freeform 3"/>
          <p:cNvSpPr>
            <a:spLocks/>
          </p:cNvSpPr>
          <p:nvPr/>
        </p:nvSpPr>
        <p:spPr bwMode="auto">
          <a:xfrm rot="302274">
            <a:off x="2333625" y="554038"/>
            <a:ext cx="16487775" cy="10094912"/>
          </a:xfrm>
          <a:custGeom>
            <a:avLst/>
            <a:gdLst/>
            <a:ahLst/>
            <a:cxnLst>
              <a:cxn ang="0">
                <a:pos x="0" y="0"/>
              </a:cxn>
              <a:cxn ang="0">
                <a:pos x="15128800" y="0"/>
              </a:cxn>
              <a:cxn ang="0">
                <a:pos x="15128800" y="10095035"/>
              </a:cxn>
              <a:cxn ang="0">
                <a:pos x="0" y="10095035"/>
              </a:cxn>
              <a:cxn ang="0">
                <a:pos x="0" y="0"/>
              </a:cxn>
            </a:cxnLst>
            <a:rect l="0" t="0" r="r" b="b"/>
            <a:pathLst>
              <a:path w="15128800" h="10095035">
                <a:moveTo>
                  <a:pt x="0" y="0"/>
                </a:moveTo>
                <a:lnTo>
                  <a:pt x="15128800" y="0"/>
                </a:lnTo>
                <a:lnTo>
                  <a:pt x="15128800" y="10095035"/>
                </a:lnTo>
                <a:lnTo>
                  <a:pt x="0" y="10095035"/>
                </a:lnTo>
                <a:lnTo>
                  <a:pt x="0" y="0"/>
                </a:lnTo>
                <a:close/>
              </a:path>
            </a:pathLst>
          </a:custGeom>
          <a:blipFill dpi="0" rotWithShape="1">
            <a:blip r:embed="rId3"/>
            <a:srcRect/>
            <a:stretch>
              <a:fillRect/>
            </a:stretch>
          </a:blipFill>
          <a:ln w="9525">
            <a:noFill/>
            <a:round/>
            <a:headEnd/>
            <a:tailEnd/>
          </a:ln>
        </p:spPr>
        <p:txBody>
          <a:bodyPr/>
          <a:lstStyle/>
          <a:p>
            <a:endParaRPr lang="en-US"/>
          </a:p>
        </p:txBody>
      </p:sp>
      <p:sp>
        <p:nvSpPr>
          <p:cNvPr id="4" name="TextBox 4"/>
          <p:cNvSpPr txBox="1">
            <a:spLocks noChangeArrowheads="1"/>
          </p:cNvSpPr>
          <p:nvPr/>
        </p:nvSpPr>
        <p:spPr bwMode="auto">
          <a:xfrm rot="302274">
            <a:off x="3860800" y="2874963"/>
            <a:ext cx="11409363" cy="5116512"/>
          </a:xfrm>
          <a:prstGeom prst="rect">
            <a:avLst/>
          </a:prstGeom>
          <a:noFill/>
          <a:ln w="9525">
            <a:noFill/>
            <a:miter lim="800000"/>
            <a:headEnd/>
            <a:tailEnd/>
          </a:ln>
        </p:spPr>
        <p:txBody>
          <a:bodyPr lIns="0" tIns="0" rIns="0" bIns="0">
            <a:spAutoFit/>
          </a:bodyPr>
          <a:lstStyle/>
          <a:p>
            <a:pPr algn="ctr">
              <a:lnSpc>
                <a:spcPts val="13313"/>
              </a:lnSpc>
            </a:pPr>
            <a:r>
              <a:rPr lang="en-US" sz="8000" b="1">
                <a:solidFill>
                  <a:srgbClr val="2D5273"/>
                </a:solidFill>
              </a:rPr>
              <a:t>THÂN MẾN CHÀO CÁC EM HỌC SINH ĐẾN VỚI BÀI HỌC MỚI!</a:t>
            </a:r>
          </a:p>
        </p:txBody>
      </p:sp>
      <p:sp>
        <p:nvSpPr>
          <p:cNvPr id="6" name="Freeform 6"/>
          <p:cNvSpPr/>
          <p:nvPr/>
        </p:nvSpPr>
        <p:spPr>
          <a:xfrm rot="-2107739">
            <a:off x="-3073035" y="-319934"/>
            <a:ext cx="9797323" cy="3228250"/>
          </a:xfrm>
          <a:custGeom>
            <a:avLst/>
            <a:gdLst/>
            <a:ahLst/>
            <a:cxnLst/>
            <a:rect l="l" t="t" r="r" b="b"/>
            <a:pathLst>
              <a:path w="9797323" h="3228250">
                <a:moveTo>
                  <a:pt x="0" y="0"/>
                </a:moveTo>
                <a:lnTo>
                  <a:pt x="9797322" y="0"/>
                </a:lnTo>
                <a:lnTo>
                  <a:pt x="9797322" y="3228250"/>
                </a:lnTo>
                <a:lnTo>
                  <a:pt x="0" y="3228250"/>
                </a:lnTo>
                <a:lnTo>
                  <a:pt x="0" y="0"/>
                </a:lnTo>
                <a:close/>
              </a:path>
            </a:pathLst>
          </a:custGeom>
          <a:blipFill>
            <a:blip r:embed="rId4"/>
            <a:stretch>
              <a:fillRect l="-7056" r="-7056"/>
            </a:stretch>
          </a:blipFill>
        </p:spPr>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8" name="Rounded Rectangle 7"/>
          <p:cNvSpPr/>
          <p:nvPr/>
        </p:nvSpPr>
        <p:spPr>
          <a:xfrm>
            <a:off x="990600" y="800100"/>
            <a:ext cx="7162800" cy="1235075"/>
          </a:xfrm>
          <a:prstGeom prst="roundRect">
            <a:avLst/>
          </a:prstGeom>
          <a:solidFill>
            <a:schemeClr val="bg1"/>
          </a:solidFill>
          <a:ln w="38100">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Đáp án </a:t>
            </a:r>
            <a:endParaRPr lang="en-US" sz="4000" b="1"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5715000" y="2252663"/>
            <a:ext cx="8153400" cy="2890837"/>
          </a:xfrm>
          <a:prstGeom prst="roundRect">
            <a:avLst/>
          </a:prstGeom>
          <a:solidFill>
            <a:schemeClr val="bg1"/>
          </a:solidFill>
          <a:ln w="38100">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a.</a:t>
            </a:r>
            <a:r>
              <a:rPr lang="en-US"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Lặn lội thân cò khi quãng vắng</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Eo sèo mặt nước buổi đò đông</a:t>
            </a:r>
            <a:r>
              <a:rPr lang="en-US" sz="4000" i="1" dirty="0">
                <a:solidFill>
                  <a:schemeClr val="tx1"/>
                </a:solidFill>
                <a:latin typeface="Arial" panose="020B0604020202020204" pitchFamily="34" charset="0"/>
                <a:cs typeface="Arial" panose="020B0604020202020204" pitchFamily="34" charset="0"/>
              </a:rPr>
              <a:t>.</a:t>
            </a:r>
            <a:endParaRPr lang="vi-VN" sz="4000" i="1" dirty="0">
              <a:solidFill>
                <a:schemeClr val="tx1"/>
              </a:solidFill>
              <a:cs typeface="Arial" panose="020B0604020202020204" pitchFamily="34" charset="0"/>
            </a:endParaRPr>
          </a:p>
        </p:txBody>
      </p:sp>
      <p:sp>
        <p:nvSpPr>
          <p:cNvPr id="10" name="Right Arrow 9"/>
          <p:cNvSpPr/>
          <p:nvPr/>
        </p:nvSpPr>
        <p:spPr>
          <a:xfrm>
            <a:off x="1676400" y="5953125"/>
            <a:ext cx="1600200" cy="1219200"/>
          </a:xfrm>
          <a:prstGeom prst="rightArrow">
            <a:avLst/>
          </a:prstGeom>
          <a:solidFill>
            <a:srgbClr val="FBC29F"/>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3810000" y="5753100"/>
            <a:ext cx="9028113" cy="3786188"/>
          </a:xfrm>
          <a:prstGeom prst="rect">
            <a:avLst/>
          </a:prstGeom>
          <a:noFill/>
        </p:spPr>
        <p:txBody>
          <a:bodyPr>
            <a:spAutoFit/>
          </a:bodyPr>
          <a:lstStyle/>
          <a:p>
            <a:pPr fontAlgn="auto">
              <a:lnSpc>
                <a:spcPct val="150000"/>
              </a:lnSpc>
              <a:spcBef>
                <a:spcPts val="0"/>
              </a:spcBef>
              <a:spcAft>
                <a:spcPts val="0"/>
              </a:spcAft>
              <a:defRPr/>
            </a:pPr>
            <a:r>
              <a:rPr lang="vi-VN" sz="4000" dirty="0">
                <a:latin typeface="Arial" panose="020B0604020202020204" pitchFamily="34" charset="0"/>
                <a:cs typeface="Arial" panose="020B0604020202020204" pitchFamily="34" charset="0"/>
              </a:rPr>
              <a:t>Cả hai câu thơ đều sử dụng biện pháp tu từ đảo </a:t>
            </a:r>
            <a:r>
              <a:rPr lang="vi-VN" sz="4000" dirty="0">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fontAlgn="auto">
              <a:lnSpc>
                <a:spcPct val="150000"/>
              </a:lnSpc>
              <a:spcBef>
                <a:spcPts val="0"/>
              </a:spcBef>
              <a:spcAft>
                <a:spcPts val="0"/>
              </a:spcAft>
              <a:buFont typeface="Arial" panose="020B0604020202020204" pitchFamily="34" charset="0"/>
              <a:buChar char="•"/>
              <a:defRPr/>
            </a:pPr>
            <a:r>
              <a:rPr lang="en-US" sz="4000" dirty="0">
                <a:latin typeface="Arial" panose="020B0604020202020204" pitchFamily="34" charset="0"/>
                <a:cs typeface="Arial" panose="020B0604020202020204" pitchFamily="34" charset="0"/>
              </a:rPr>
              <a:t>“L</a:t>
            </a:r>
            <a:r>
              <a:rPr lang="vi-VN" sz="4000" dirty="0">
                <a:latin typeface="Arial" panose="020B0604020202020204" pitchFamily="34" charset="0"/>
                <a:cs typeface="Arial" panose="020B0604020202020204" pitchFamily="34" charset="0"/>
              </a:rPr>
              <a:t>ặn </a:t>
            </a:r>
            <a:r>
              <a:rPr lang="vi-VN" sz="4000" dirty="0">
                <a:latin typeface="Arial" panose="020B0604020202020204" pitchFamily="34" charset="0"/>
                <a:cs typeface="Arial" panose="020B0604020202020204" pitchFamily="34" charset="0"/>
              </a:rPr>
              <a:t>lội thân </a:t>
            </a:r>
            <a:r>
              <a:rPr lang="vi-VN" sz="4000" dirty="0">
                <a:latin typeface="Arial" panose="020B0604020202020204" pitchFamily="34" charset="0"/>
                <a:cs typeface="Arial" panose="020B0604020202020204" pitchFamily="34" charset="0"/>
              </a:rPr>
              <a:t>cò</a:t>
            </a:r>
            <a:r>
              <a:rPr lang="en-US" sz="4000" dirty="0">
                <a:latin typeface="Arial" panose="020B0604020202020204" pitchFamily="34" charset="0"/>
                <a:cs typeface="Arial" panose="020B0604020202020204" pitchFamily="34" charset="0"/>
              </a:rPr>
              <a:t>”</a:t>
            </a:r>
          </a:p>
          <a:p>
            <a:pPr marL="571500" indent="-571500" fontAlgn="auto">
              <a:lnSpc>
                <a:spcPct val="150000"/>
              </a:lnSpc>
              <a:spcBef>
                <a:spcPts val="0"/>
              </a:spcBef>
              <a:spcAft>
                <a:spcPts val="0"/>
              </a:spcAft>
              <a:buFont typeface="Arial" panose="020B0604020202020204" pitchFamily="34" charset="0"/>
              <a:buChar char="•"/>
              <a:defRPr/>
            </a:pPr>
            <a:r>
              <a:rPr lang="en-US" sz="4000" dirty="0">
                <a:latin typeface="Arial" panose="020B0604020202020204" pitchFamily="34" charset="0"/>
                <a:cs typeface="Arial" panose="020B0604020202020204" pitchFamily="34" charset="0"/>
              </a:rPr>
              <a:t>“E</a:t>
            </a:r>
            <a:r>
              <a:rPr lang="vi-VN" sz="4000" dirty="0">
                <a:latin typeface="Arial" panose="020B0604020202020204" pitchFamily="34" charset="0"/>
                <a:cs typeface="Arial" panose="020B0604020202020204" pitchFamily="34" charset="0"/>
              </a:rPr>
              <a:t>o </a:t>
            </a:r>
            <a:r>
              <a:rPr lang="vi-VN" sz="4000" dirty="0">
                <a:latin typeface="Arial" panose="020B0604020202020204" pitchFamily="34" charset="0"/>
                <a:cs typeface="Arial" panose="020B0604020202020204" pitchFamily="34" charset="0"/>
              </a:rPr>
              <a:t>sèo mặt </a:t>
            </a:r>
            <a:r>
              <a:rPr lang="vi-VN" sz="4000" dirty="0">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cxnSp>
        <p:nvCxnSpPr>
          <p:cNvPr id="12" name="Straight Connector 11"/>
          <p:cNvCxnSpPr/>
          <p:nvPr/>
        </p:nvCxnSpPr>
        <p:spPr>
          <a:xfrm>
            <a:off x="6477000" y="3619500"/>
            <a:ext cx="15541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53400" y="3619500"/>
            <a:ext cx="164623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96200" y="4533900"/>
            <a:ext cx="210343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34075" y="4533900"/>
            <a:ext cx="15541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rcRect/>
          <a:stretch>
            <a:fillRect/>
          </a:stretch>
        </p:blipFill>
        <p:spPr bwMode="auto">
          <a:xfrm>
            <a:off x="12838113" y="2836863"/>
            <a:ext cx="5449887" cy="74501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9" name="Rounded Rectangle 8"/>
          <p:cNvSpPr/>
          <p:nvPr/>
        </p:nvSpPr>
        <p:spPr>
          <a:xfrm>
            <a:off x="4616450" y="938213"/>
            <a:ext cx="10591800" cy="2890837"/>
          </a:xfrm>
          <a:prstGeom prst="roundRect">
            <a:avLst/>
          </a:prstGeom>
          <a:solidFill>
            <a:schemeClr val="bg1"/>
          </a:solidFill>
          <a:ln w="38100">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b</a:t>
            </a:r>
            <a:r>
              <a:rPr lang="en-US" sz="4000" i="1"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Xóm </a:t>
            </a:r>
            <a:r>
              <a:rPr lang="vi-VN" sz="4000" i="1" dirty="0">
                <a:solidFill>
                  <a:schemeClr val="tx1"/>
                </a:solidFill>
                <a:cs typeface="Arial" panose="020B0604020202020204" pitchFamily="34" charset="0"/>
              </a:rPr>
              <a:t>làng xanh mát bóng cây,</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Sông xa trắng cánh buồm bay lưng trời.</a:t>
            </a:r>
          </a:p>
        </p:txBody>
      </p:sp>
      <p:sp>
        <p:nvSpPr>
          <p:cNvPr id="10" name="Right Arrow 9"/>
          <p:cNvSpPr/>
          <p:nvPr/>
        </p:nvSpPr>
        <p:spPr>
          <a:xfrm>
            <a:off x="6751638" y="4910138"/>
            <a:ext cx="1600200" cy="1219200"/>
          </a:xfrm>
          <a:prstGeom prst="rightArrow">
            <a:avLst/>
          </a:prstGeom>
          <a:solidFill>
            <a:srgbClr val="FBC29F"/>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8667750" y="4689475"/>
            <a:ext cx="9220200" cy="3784600"/>
          </a:xfrm>
          <a:prstGeom prst="rect">
            <a:avLst/>
          </a:prstGeom>
          <a:noFill/>
        </p:spPr>
        <p:txBody>
          <a:bodyPr>
            <a:spAutoFit/>
          </a:bodyPr>
          <a:lstStyle/>
          <a:p>
            <a:pPr fontAlgn="auto">
              <a:lnSpc>
                <a:spcPct val="150000"/>
              </a:lnSpc>
              <a:spcBef>
                <a:spcPts val="0"/>
              </a:spcBef>
              <a:spcAft>
                <a:spcPts val="0"/>
              </a:spcAft>
              <a:defRPr/>
            </a:pPr>
            <a:r>
              <a:rPr lang="vi-VN" sz="4000" dirty="0">
                <a:latin typeface="Arial" panose="020B0604020202020204" pitchFamily="34" charset="0"/>
                <a:cs typeface="Arial" panose="020B0604020202020204" pitchFamily="34" charset="0"/>
              </a:rPr>
              <a:t>Cả hai câu thơ đều sử dụng biện pháp tu từ đảo </a:t>
            </a:r>
            <a:r>
              <a:rPr lang="vi-VN" sz="4000" dirty="0">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fontAlgn="auto">
              <a:lnSpc>
                <a:spcPct val="150000"/>
              </a:lnSpc>
              <a:spcBef>
                <a:spcPts val="0"/>
              </a:spcBef>
              <a:spcAft>
                <a:spcPts val="0"/>
              </a:spcAft>
              <a:buFont typeface="Arial" panose="020B0604020202020204" pitchFamily="34" charset="0"/>
              <a:buChar char="•"/>
              <a:defRPr/>
            </a:pPr>
            <a:r>
              <a:rPr lang="en-US" sz="4000" dirty="0">
                <a:latin typeface="Arial" panose="020B0604020202020204" pitchFamily="34" charset="0"/>
                <a:cs typeface="Arial" panose="020B0604020202020204" pitchFamily="34" charset="0"/>
              </a:rPr>
              <a:t>“Xanh </a:t>
            </a:r>
            <a:r>
              <a:rPr lang="en-US" sz="4000" dirty="0">
                <a:latin typeface="Arial" panose="020B0604020202020204" pitchFamily="34" charset="0"/>
                <a:cs typeface="Arial" panose="020B0604020202020204" pitchFamily="34" charset="0"/>
              </a:rPr>
              <a:t>mát bóng </a:t>
            </a:r>
            <a:r>
              <a:rPr lang="en-US" sz="4000" dirty="0">
                <a:latin typeface="Arial" panose="020B0604020202020204" pitchFamily="34" charset="0"/>
                <a:cs typeface="Arial" panose="020B0604020202020204" pitchFamily="34" charset="0"/>
              </a:rPr>
              <a:t>cây”</a:t>
            </a:r>
          </a:p>
          <a:p>
            <a:pPr marL="571500" indent="-571500" fontAlgn="auto">
              <a:lnSpc>
                <a:spcPct val="150000"/>
              </a:lnSpc>
              <a:spcBef>
                <a:spcPts val="0"/>
              </a:spcBef>
              <a:spcAft>
                <a:spcPts val="0"/>
              </a:spcAft>
              <a:buFont typeface="Arial" panose="020B0604020202020204" pitchFamily="34" charset="0"/>
              <a:buChar char="•"/>
              <a:defRPr/>
            </a:pPr>
            <a:r>
              <a:rPr lang="en-US" sz="4000" dirty="0">
                <a:latin typeface="Arial" panose="020B0604020202020204" pitchFamily="34" charset="0"/>
                <a:cs typeface="Arial" panose="020B0604020202020204" pitchFamily="34" charset="0"/>
              </a:rPr>
              <a:t>“Trắng </a:t>
            </a:r>
            <a:r>
              <a:rPr lang="en-US" sz="4000" dirty="0">
                <a:latin typeface="Arial" panose="020B0604020202020204" pitchFamily="34" charset="0"/>
                <a:cs typeface="Arial" panose="020B0604020202020204" pitchFamily="34" charset="0"/>
              </a:rPr>
              <a:t>cánh buồm </a:t>
            </a:r>
            <a:r>
              <a:rPr lang="en-US" sz="4000" dirty="0">
                <a:latin typeface="Arial" panose="020B0604020202020204" pitchFamily="34" charset="0"/>
                <a:cs typeface="Arial" panose="020B0604020202020204" pitchFamily="34" charset="0"/>
              </a:rPr>
              <a:t>bay”</a:t>
            </a:r>
            <a:endParaRPr lang="en-US" sz="4000" dirty="0">
              <a:latin typeface="Arial" panose="020B0604020202020204" pitchFamily="34" charset="0"/>
              <a:cs typeface="Arial" panose="020B0604020202020204" pitchFamily="34" charset="0"/>
            </a:endParaRPr>
          </a:p>
        </p:txBody>
      </p:sp>
      <p:cxnSp>
        <p:nvCxnSpPr>
          <p:cNvPr id="12" name="Straight Connector 11"/>
          <p:cNvCxnSpPr/>
          <p:nvPr/>
        </p:nvCxnSpPr>
        <p:spPr>
          <a:xfrm>
            <a:off x="7700963" y="2324100"/>
            <a:ext cx="19510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12350" y="2297113"/>
            <a:ext cx="1905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448800" y="3238500"/>
            <a:ext cx="210343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934200" y="3238500"/>
            <a:ext cx="220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151547" y="5143500"/>
            <a:ext cx="6268613" cy="4702747"/>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9" name="Rounded Rectangle 8"/>
          <p:cNvSpPr/>
          <p:nvPr/>
        </p:nvSpPr>
        <p:spPr>
          <a:xfrm>
            <a:off x="2362200" y="1063625"/>
            <a:ext cx="14358938" cy="3962400"/>
          </a:xfrm>
          <a:prstGeom prst="roundRect">
            <a:avLst/>
          </a:prstGeom>
          <a:solidFill>
            <a:schemeClr val="bg1"/>
          </a:solidFill>
          <a:ln w="38100">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c</a:t>
            </a:r>
            <a:r>
              <a:rPr lang="en-US" sz="4000" i="1"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Chị Dậu về đến đầu nhà đã nghe tiếng khóc khàn khàn của hai đứa trẻ. Sấp ngửa, chị chạy vào cổng, quẳng cả rổ mẹt, mê nón xuống sân, rồi vội vàng chị vào trong nhà. </a:t>
            </a:r>
          </a:p>
        </p:txBody>
      </p:sp>
      <p:sp>
        <p:nvSpPr>
          <p:cNvPr id="10" name="Right Arrow 9"/>
          <p:cNvSpPr/>
          <p:nvPr/>
        </p:nvSpPr>
        <p:spPr>
          <a:xfrm>
            <a:off x="4727575" y="5749925"/>
            <a:ext cx="1600200" cy="1219200"/>
          </a:xfrm>
          <a:prstGeom prst="rightArrow">
            <a:avLst/>
          </a:prstGeom>
          <a:solidFill>
            <a:srgbClr val="FBC29F"/>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6640513" y="5464175"/>
            <a:ext cx="8272462" cy="3786188"/>
          </a:xfrm>
          <a:prstGeom prst="rect">
            <a:avLst/>
          </a:prstGeom>
          <a:noFill/>
        </p:spPr>
        <p:txBody>
          <a:bodyPr>
            <a:spAutoFit/>
          </a:bodyPr>
          <a:lstStyle/>
          <a:p>
            <a:pPr fontAlgn="auto">
              <a:lnSpc>
                <a:spcPct val="150000"/>
              </a:lnSpc>
              <a:spcBef>
                <a:spcPts val="0"/>
              </a:spcBef>
              <a:spcAft>
                <a:spcPts val="0"/>
              </a:spcAft>
              <a:defRPr/>
            </a:pPr>
            <a:r>
              <a:rPr lang="vi-VN" sz="4000" dirty="0">
                <a:latin typeface="+mn-lt"/>
                <a:cs typeface="Arial" panose="020B0604020202020204" pitchFamily="34" charset="0"/>
              </a:rPr>
              <a:t>Câu văn thứ hai sử dụng biện pháp tu từ đảo </a:t>
            </a:r>
            <a:r>
              <a:rPr lang="vi-VN" sz="4000" dirty="0">
                <a:latin typeface="+mn-lt"/>
                <a:cs typeface="Arial" panose="020B0604020202020204" pitchFamily="34" charset="0"/>
              </a:rPr>
              <a:t>ngữ</a:t>
            </a:r>
            <a:r>
              <a:rPr lang="en-US" sz="4000" dirty="0">
                <a:latin typeface="+mn-lt"/>
                <a:cs typeface="Arial" panose="020B0604020202020204" pitchFamily="34" charset="0"/>
              </a:rPr>
              <a:t>:</a:t>
            </a:r>
            <a:r>
              <a:rPr lang="vi-VN" sz="4000" dirty="0">
                <a:latin typeface="+mn-lt"/>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marL="571500" indent="-571500" fontAlgn="auto">
              <a:lnSpc>
                <a:spcPct val="150000"/>
              </a:lnSpc>
              <a:spcBef>
                <a:spcPts val="0"/>
              </a:spcBef>
              <a:spcAft>
                <a:spcPts val="0"/>
              </a:spcAft>
              <a:buFont typeface="Arial" panose="020B0604020202020204" pitchFamily="34" charset="0"/>
              <a:buChar char="•"/>
              <a:defRPr/>
            </a:pPr>
            <a:r>
              <a:rPr lang="en-US" sz="4000" dirty="0">
                <a:latin typeface="Arial" panose="020B0604020202020204" pitchFamily="34" charset="0"/>
                <a:cs typeface="Arial" panose="020B0604020202020204" pitchFamily="34" charset="0"/>
              </a:rPr>
              <a:t>“sấp ngửa, chị chạy vào </a:t>
            </a:r>
            <a:r>
              <a:rPr lang="en-US" sz="4000" dirty="0">
                <a:latin typeface="Arial" panose="020B0604020202020204" pitchFamily="34" charset="0"/>
                <a:cs typeface="Arial" panose="020B0604020202020204" pitchFamily="34" charset="0"/>
              </a:rPr>
              <a:t>cổng”</a:t>
            </a:r>
          </a:p>
          <a:p>
            <a:pPr marL="571500" indent="-571500" fontAlgn="auto">
              <a:lnSpc>
                <a:spcPct val="150000"/>
              </a:lnSpc>
              <a:spcBef>
                <a:spcPts val="0"/>
              </a:spcBef>
              <a:spcAft>
                <a:spcPts val="0"/>
              </a:spcAft>
              <a:buFont typeface="Arial" panose="020B0604020202020204" pitchFamily="34" charset="0"/>
              <a:buChar char="•"/>
              <a:defRPr/>
            </a:pPr>
            <a:r>
              <a:rPr lang="en-US" sz="4000" dirty="0">
                <a:latin typeface="Arial" panose="020B0604020202020204" pitchFamily="34" charset="0"/>
                <a:cs typeface="Arial" panose="020B0604020202020204" pitchFamily="34" charset="0"/>
              </a:rPr>
              <a:t>“vội </a:t>
            </a:r>
            <a:r>
              <a:rPr lang="en-US" sz="4000" dirty="0">
                <a:latin typeface="Arial" panose="020B0604020202020204" pitchFamily="34" charset="0"/>
                <a:cs typeface="Arial" panose="020B0604020202020204" pitchFamily="34" charset="0"/>
              </a:rPr>
              <a:t>vàng chị chạy vào trong </a:t>
            </a:r>
            <a:r>
              <a:rPr lang="en-US" sz="4000" dirty="0">
                <a:latin typeface="Arial" panose="020B0604020202020204" pitchFamily="34" charset="0"/>
                <a:cs typeface="Arial" panose="020B0604020202020204" pitchFamily="34" charset="0"/>
              </a:rPr>
              <a:t>nhà”</a:t>
            </a:r>
            <a:endParaRPr lang="en-US" sz="4000" dirty="0">
              <a:latin typeface="Arial" panose="020B0604020202020204" pitchFamily="34" charset="0"/>
              <a:cs typeface="Arial" panose="020B0604020202020204" pitchFamily="34" charset="0"/>
            </a:endParaRPr>
          </a:p>
        </p:txBody>
      </p:sp>
      <p:cxnSp>
        <p:nvCxnSpPr>
          <p:cNvPr id="12" name="Straight Connector 11"/>
          <p:cNvCxnSpPr/>
          <p:nvPr/>
        </p:nvCxnSpPr>
        <p:spPr>
          <a:xfrm>
            <a:off x="6586538" y="3363913"/>
            <a:ext cx="194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000" y="3363913"/>
            <a:ext cx="4038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1079163" y="4276725"/>
            <a:ext cx="3779837" cy="2857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893175" y="43053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rcRect/>
          <a:stretch>
            <a:fillRect/>
          </a:stretch>
        </p:blipFill>
        <p:spPr bwMode="auto">
          <a:xfrm>
            <a:off x="-231775" y="3363913"/>
            <a:ext cx="4956175" cy="69992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8" name="Rounded Rectangle 17"/>
          <p:cNvSpPr/>
          <p:nvPr/>
        </p:nvSpPr>
        <p:spPr>
          <a:xfrm>
            <a:off x="6629400" y="468313"/>
            <a:ext cx="5791200" cy="1233487"/>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Bài tập 2: SGK tr.45</a:t>
            </a:r>
            <a:endParaRPr lang="en-US" sz="4000" b="1"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381000" y="1990725"/>
            <a:ext cx="17526000" cy="8008938"/>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Đọc đoạn thơ sau và thực hiện các yêu cầu ở dưới:</a:t>
            </a:r>
          </a:p>
          <a:p>
            <a:pPr marL="4114800" algn="just" fontAlgn="auto">
              <a:lnSpc>
                <a:spcPct val="150000"/>
              </a:lnSpc>
              <a:spcBef>
                <a:spcPts val="0"/>
              </a:spcBef>
              <a:spcAft>
                <a:spcPts val="0"/>
              </a:spcAft>
              <a:defRPr/>
            </a:pPr>
            <a:r>
              <a:rPr lang="vi-VN" sz="4000" i="1" dirty="0">
                <a:solidFill>
                  <a:schemeClr val="tx1"/>
                </a:solidFill>
                <a:cs typeface="Arial" panose="020B0604020202020204" pitchFamily="34" charset="0"/>
              </a:rPr>
              <a:t>Lom khom dưới núi, tiều vài chú</a:t>
            </a:r>
          </a:p>
          <a:p>
            <a:pPr marL="4114800" algn="just" fontAlgn="auto">
              <a:lnSpc>
                <a:spcPct val="150000"/>
              </a:lnSpc>
              <a:spcBef>
                <a:spcPts val="0"/>
              </a:spcBef>
              <a:spcAft>
                <a:spcPts val="0"/>
              </a:spcAft>
              <a:defRPr/>
            </a:pPr>
            <a:r>
              <a:rPr lang="vi-VN" sz="4000" i="1" dirty="0">
                <a:solidFill>
                  <a:schemeClr val="tx1"/>
                </a:solidFill>
                <a:cs typeface="Arial" panose="020B0604020202020204" pitchFamily="34" charset="0"/>
              </a:rPr>
              <a:t>Lác đác bên sông, chợ mấy nhà</a:t>
            </a:r>
          </a:p>
          <a:p>
            <a:pPr marL="4114800" algn="just" fontAlgn="auto">
              <a:lnSpc>
                <a:spcPct val="150000"/>
              </a:lnSpc>
              <a:spcBef>
                <a:spcPts val="0"/>
              </a:spcBef>
              <a:spcAft>
                <a:spcPts val="0"/>
              </a:spcAft>
              <a:defRPr/>
            </a:pPr>
            <a:r>
              <a:rPr lang="vi-VN" sz="4000" i="1" dirty="0">
                <a:solidFill>
                  <a:schemeClr val="tx1"/>
                </a:solidFill>
                <a:cs typeface="Arial" panose="020B0604020202020204" pitchFamily="34" charset="0"/>
              </a:rPr>
              <a:t>Nhớ nước đau lòng con quốc quốc</a:t>
            </a:r>
          </a:p>
          <a:p>
            <a:pPr marL="4114800" algn="just" fontAlgn="auto">
              <a:lnSpc>
                <a:spcPct val="150000"/>
              </a:lnSpc>
              <a:spcBef>
                <a:spcPts val="0"/>
              </a:spcBef>
              <a:spcAft>
                <a:spcPts val="0"/>
              </a:spcAft>
              <a:defRPr/>
            </a:pPr>
            <a:r>
              <a:rPr lang="vi-VN" sz="4000" i="1" dirty="0">
                <a:solidFill>
                  <a:schemeClr val="tx1"/>
                </a:solidFill>
                <a:cs typeface="Arial" panose="020B0604020202020204" pitchFamily="34" charset="0"/>
              </a:rPr>
              <a:t>Thương nhà mỏi miệng cái gia gia.</a:t>
            </a: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(Bà </a:t>
            </a:r>
            <a:r>
              <a:rPr lang="vi-VN" sz="4000" dirty="0">
                <a:solidFill>
                  <a:schemeClr val="tx1"/>
                </a:solidFill>
                <a:cs typeface="Arial" panose="020B0604020202020204" pitchFamily="34" charset="0"/>
              </a:rPr>
              <a:t>Huyện Thanh Quan, </a:t>
            </a:r>
            <a:r>
              <a:rPr lang="vi-VN" sz="4000" i="1" dirty="0">
                <a:solidFill>
                  <a:schemeClr val="tx1"/>
                </a:solidFill>
                <a:cs typeface="Arial" panose="020B0604020202020204" pitchFamily="34" charset="0"/>
              </a:rPr>
              <a:t>Qua Đèo Ngang</a:t>
            </a:r>
            <a:r>
              <a:rPr lang="vi-VN" sz="4000" dirty="0">
                <a:solidFill>
                  <a:schemeClr val="tx1"/>
                </a:solidFill>
                <a:cs typeface="Arial" panose="020B0604020202020204" pitchFamily="34" charset="0"/>
              </a:rPr>
              <a:t>)</a:t>
            </a:r>
          </a:p>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a.	Chỉ ra các câu thơ sử dụng biện pháp tu từ đảo ngữ trong đoạn thơ?</a:t>
            </a:r>
          </a:p>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b.	Phân tích tác dụng của biện pháp tu từ đảo ngữ trong từng câu thơ.</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3" name="Rounded Rectangle 12"/>
          <p:cNvSpPr/>
          <p:nvPr/>
        </p:nvSpPr>
        <p:spPr>
          <a:xfrm>
            <a:off x="0" y="571500"/>
            <a:ext cx="3733800" cy="1235075"/>
          </a:xfrm>
          <a:prstGeom prst="roundRect">
            <a:avLst/>
          </a:prstGeom>
          <a:solidFill>
            <a:schemeClr val="bg1"/>
          </a:solidFill>
          <a:ln w="38100">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Đáp án </a:t>
            </a:r>
            <a:endParaRPr lang="en-US" sz="4000" b="1" dirty="0">
              <a:solidFill>
                <a:schemeClr val="tx1"/>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4752975" y="3470275"/>
            <a:ext cx="8915400" cy="1938338"/>
          </a:xfrm>
          <a:prstGeom prst="rect">
            <a:avLst/>
          </a:prstGeom>
          <a:noFill/>
          <a:ln w="9525">
            <a:noFill/>
            <a:miter lim="800000"/>
            <a:headEnd/>
            <a:tailEnd/>
          </a:ln>
        </p:spPr>
        <p:txBody>
          <a:bodyPr>
            <a:spAutoFit/>
          </a:bodyPr>
          <a:lstStyle/>
          <a:p>
            <a:pPr>
              <a:lnSpc>
                <a:spcPct val="150000"/>
              </a:lnSpc>
            </a:pPr>
            <a:r>
              <a:rPr lang="vi-VN" sz="4200"/>
              <a:t>Lom khom dưới núi, tiều vài chú</a:t>
            </a:r>
            <a:r>
              <a:rPr lang="en-US" sz="4200"/>
              <a:t>,</a:t>
            </a:r>
            <a:endParaRPr lang="vi-VN" sz="4200"/>
          </a:p>
          <a:p>
            <a:pPr>
              <a:lnSpc>
                <a:spcPct val="150000"/>
              </a:lnSpc>
            </a:pPr>
            <a:r>
              <a:rPr lang="vi-VN" sz="4200"/>
              <a:t>Lác đác bên sông, chợ mấy nhà</a:t>
            </a:r>
            <a:r>
              <a:rPr lang="en-US" sz="4200"/>
              <a:t>.</a:t>
            </a:r>
            <a:endParaRPr lang="vi-VN" sz="4200"/>
          </a:p>
        </p:txBody>
      </p:sp>
      <p:cxnSp>
        <p:nvCxnSpPr>
          <p:cNvPr id="15" name="Straight Connector 14">
            <a:extLst>
              <a:ext uri="{FF2B5EF4-FFF2-40B4-BE49-F238E27FC236}"/>
            </a:extLst>
          </p:cNvPr>
          <p:cNvCxnSpPr>
            <a:cxnSpLocks/>
          </p:cNvCxnSpPr>
          <p:nvPr/>
        </p:nvCxnSpPr>
        <p:spPr>
          <a:xfrm>
            <a:off x="4953000" y="4305300"/>
            <a:ext cx="220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extLst>
          </p:cNvPr>
          <p:cNvCxnSpPr>
            <a:cxnSpLocks/>
          </p:cNvCxnSpPr>
          <p:nvPr/>
        </p:nvCxnSpPr>
        <p:spPr>
          <a:xfrm>
            <a:off x="9829800" y="4305300"/>
            <a:ext cx="25908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extLst>
          </p:cNvPr>
          <p:cNvCxnSpPr>
            <a:cxnSpLocks/>
          </p:cNvCxnSpPr>
          <p:nvPr/>
        </p:nvCxnSpPr>
        <p:spPr>
          <a:xfrm>
            <a:off x="9296400" y="5294313"/>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extLst>
          </p:cNvPr>
          <p:cNvCxnSpPr>
            <a:cxnSpLocks/>
          </p:cNvCxnSpPr>
          <p:nvPr/>
        </p:nvCxnSpPr>
        <p:spPr>
          <a:xfrm>
            <a:off x="4841875" y="5294313"/>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522788" y="544513"/>
            <a:ext cx="11772900" cy="863600"/>
          </a:xfrm>
          <a:prstGeom prst="roundRect">
            <a:avLst/>
          </a:prstGeom>
          <a:solidFill>
            <a:schemeClr val="bg1"/>
          </a:solidFill>
          <a:ln w="38100">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a. Cả </a:t>
            </a:r>
            <a:r>
              <a:rPr lang="vi-VN" sz="4000" dirty="0">
                <a:solidFill>
                  <a:schemeClr val="tx1"/>
                </a:solidFill>
                <a:cs typeface="Arial" panose="020B0604020202020204" pitchFamily="34" charset="0"/>
              </a:rPr>
              <a:t>bốn </a:t>
            </a:r>
            <a:r>
              <a:rPr lang="vi-VN" sz="4000" dirty="0">
                <a:solidFill>
                  <a:schemeClr val="tx1"/>
                </a:solidFill>
                <a:cs typeface="Arial" panose="020B0604020202020204" pitchFamily="34" charset="0"/>
              </a:rPr>
              <a:t>câu thơ đều sử dụng biện pháp đảo ngữ</a:t>
            </a:r>
            <a:endParaRPr lang="en-US" sz="40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473075" y="5686425"/>
            <a:ext cx="8737600" cy="4089400"/>
          </a:xfrm>
          <a:prstGeom prst="roundRect">
            <a:avLst/>
          </a:prstGeom>
          <a:solidFill>
            <a:schemeClr val="bg1"/>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N</a:t>
            </a:r>
            <a:r>
              <a:rPr lang="vi-VN" sz="4000" dirty="0">
                <a:solidFill>
                  <a:schemeClr val="tx1"/>
                </a:solidFill>
                <a:cs typeface="Arial" panose="020B0604020202020204" pitchFamily="34" charset="0"/>
              </a:rPr>
              <a:t>hấn </a:t>
            </a:r>
            <a:r>
              <a:rPr lang="vi-VN" sz="4000" dirty="0">
                <a:solidFill>
                  <a:schemeClr val="tx1"/>
                </a:solidFill>
                <a:cs typeface="Arial" panose="020B0604020202020204" pitchFamily="34" charset="0"/>
              </a:rPr>
              <a:t>mạnh tư thế, hình dáng nhỏ bé của con </a:t>
            </a:r>
            <a:r>
              <a:rPr lang="vi-VN" sz="4000" dirty="0">
                <a:solidFill>
                  <a:schemeClr val="tx1"/>
                </a:solidFill>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a:t>
            </a:r>
          </a:p>
          <a:p>
            <a:pPr marL="457200" indent="-457200" algn="just" fontAlgn="auto">
              <a:lnSpc>
                <a:spcPct val="150000"/>
              </a:lnSpc>
              <a:spcBef>
                <a:spcPts val="0"/>
              </a:spcBef>
              <a:spcAft>
                <a:spcPts val="0"/>
              </a:spcAft>
              <a:buFont typeface="Symbol" panose="05050102010706020507" pitchFamily="18" charset="2"/>
              <a:buChar char="®"/>
              <a:defRPr/>
            </a:pPr>
            <a:r>
              <a:rPr lang="en-US" sz="4000" dirty="0">
                <a:solidFill>
                  <a:schemeClr val="tx1"/>
                </a:solidFill>
                <a:latin typeface="Arial" panose="020B0604020202020204" pitchFamily="34" charset="0"/>
                <a:cs typeface="Arial" panose="020B0604020202020204" pitchFamily="34" charset="0"/>
              </a:rPr>
              <a:t> K</a:t>
            </a:r>
            <a:r>
              <a:rPr lang="vi-VN" sz="4000" dirty="0">
                <a:solidFill>
                  <a:schemeClr val="tx1"/>
                </a:solidFill>
                <a:cs typeface="Arial" panose="020B0604020202020204" pitchFamily="34" charset="0"/>
              </a:rPr>
              <a:t>hung cảnh</a:t>
            </a:r>
            <a:r>
              <a:rPr lang="en-US" sz="4000" dirty="0">
                <a:solidFill>
                  <a:schemeClr val="tx1"/>
                </a:solidFill>
                <a:latin typeface="Arial" panose="020B0604020202020204" pitchFamily="34" charset="0"/>
                <a:cs typeface="Arial" panose="020B0604020202020204" pitchFamily="34" charset="0"/>
              </a:rPr>
              <a:t> thiên nhiên</a:t>
            </a:r>
            <a:r>
              <a:rPr lang="vi-VN" sz="4000" dirty="0">
                <a:solidFill>
                  <a:schemeClr val="tx1"/>
                </a:solidFill>
                <a:cs typeface="Arial" panose="020B0604020202020204" pitchFamily="34" charset="0"/>
              </a:rPr>
              <a:t> </a:t>
            </a:r>
            <a:r>
              <a:rPr lang="vi-VN" sz="4000" dirty="0">
                <a:solidFill>
                  <a:schemeClr val="tx1"/>
                </a:solidFill>
                <a:cs typeface="Arial" panose="020B0604020202020204" pitchFamily="34" charset="0"/>
              </a:rPr>
              <a:t>hùng vĩ, hiểm trở của Đèo Ngang</a:t>
            </a:r>
            <a:endParaRPr lang="en-US" sz="4000" dirty="0">
              <a:solidFill>
                <a:schemeClr val="tx1"/>
              </a:solidFill>
              <a:latin typeface="Arial" panose="020B0604020202020204" pitchFamily="34" charset="0"/>
              <a:cs typeface="Arial" panose="020B0604020202020204" pitchFamily="34" charset="0"/>
            </a:endParaRPr>
          </a:p>
        </p:txBody>
      </p:sp>
      <p:sp>
        <p:nvSpPr>
          <p:cNvPr id="43" name="Rounded Rectangle 42"/>
          <p:cNvSpPr/>
          <p:nvPr/>
        </p:nvSpPr>
        <p:spPr>
          <a:xfrm>
            <a:off x="9982200" y="5600700"/>
            <a:ext cx="7848600" cy="4175125"/>
          </a:xfrm>
          <a:prstGeom prst="roundRect">
            <a:avLst/>
          </a:prstGeom>
          <a:solidFill>
            <a:schemeClr val="bg1"/>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S</a:t>
            </a:r>
            <a:r>
              <a:rPr lang="vi-VN" sz="4000" dirty="0">
                <a:solidFill>
                  <a:schemeClr val="tx1"/>
                </a:solidFill>
                <a:cs typeface="Arial" panose="020B0604020202020204" pitchFamily="34" charset="0"/>
              </a:rPr>
              <a:t>ố </a:t>
            </a:r>
            <a:r>
              <a:rPr lang="vi-VN" sz="4000" dirty="0">
                <a:solidFill>
                  <a:schemeClr val="tx1"/>
                </a:solidFill>
                <a:cs typeface="Arial" panose="020B0604020202020204" pitchFamily="34" charset="0"/>
              </a:rPr>
              <a:t>lượng ít ỏi và thưa thớt của những ngôi </a:t>
            </a:r>
            <a:r>
              <a:rPr lang="vi-VN" sz="4000" dirty="0">
                <a:solidFill>
                  <a:schemeClr val="tx1"/>
                </a:solidFill>
                <a:cs typeface="Arial" panose="020B0604020202020204" pitchFamily="34" charset="0"/>
              </a:rPr>
              <a:t>nhà</a:t>
            </a:r>
            <a:r>
              <a:rPr lang="en-US" sz="4000" dirty="0">
                <a:solidFill>
                  <a:schemeClr val="tx1"/>
                </a:solidFill>
                <a:latin typeface="Arial" panose="020B0604020202020204" pitchFamily="34" charset="0"/>
                <a:cs typeface="Arial" panose="020B0604020202020204" pitchFamily="34" charset="0"/>
              </a:rPr>
              <a:t>.</a:t>
            </a:r>
          </a:p>
          <a:p>
            <a:pPr marL="457200" indent="-457200" algn="just" fontAlgn="auto">
              <a:lnSpc>
                <a:spcPct val="150000"/>
              </a:lnSpc>
              <a:spcBef>
                <a:spcPts val="0"/>
              </a:spcBef>
              <a:spcAft>
                <a:spcPts val="0"/>
              </a:spcAft>
              <a:buFont typeface="Symbol" panose="05050102010706020507" pitchFamily="18" charset="2"/>
              <a:buChar char="®"/>
              <a:defRPr/>
            </a:pPr>
            <a:r>
              <a:rPr lang="en-US" sz="4000" dirty="0">
                <a:solidFill>
                  <a:schemeClr val="tx1"/>
                </a:solidFill>
                <a:latin typeface="Arial" panose="020B0604020202020204" pitchFamily="34" charset="0"/>
                <a:cs typeface="Arial" panose="020B0604020202020204" pitchFamily="34" charset="0"/>
              </a:rPr>
              <a:t> K</a:t>
            </a:r>
            <a:r>
              <a:rPr lang="vi-VN" sz="4000" dirty="0">
                <a:solidFill>
                  <a:schemeClr val="tx1"/>
                </a:solidFill>
                <a:cs typeface="Arial" panose="020B0604020202020204" pitchFamily="34" charset="0"/>
              </a:rPr>
              <a:t>hông </a:t>
            </a:r>
            <a:r>
              <a:rPr lang="vi-VN" sz="4000" dirty="0">
                <a:solidFill>
                  <a:schemeClr val="tx1"/>
                </a:solidFill>
                <a:cs typeface="Arial" panose="020B0604020202020204" pitchFamily="34" charset="0"/>
              </a:rPr>
              <a:t>khí vắng vẻ hoang sơ của núi </a:t>
            </a:r>
            <a:r>
              <a:rPr lang="vi-VN" sz="4000" dirty="0">
                <a:solidFill>
                  <a:schemeClr val="tx1"/>
                </a:solidFill>
                <a:cs typeface="Arial" panose="020B0604020202020204" pitchFamily="34" charset="0"/>
              </a:rPr>
              <a:t>rừng</a:t>
            </a:r>
            <a:endParaRPr lang="en-US" sz="4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rcRect/>
          <a:stretch>
            <a:fillRect/>
          </a:stretch>
        </p:blipFill>
        <p:spPr bwMode="auto">
          <a:xfrm rot="12219048" flipV="1">
            <a:off x="12495213" y="4873625"/>
            <a:ext cx="2344737" cy="865188"/>
          </a:xfrm>
          <a:prstGeom prst="rect">
            <a:avLst/>
          </a:prstGeom>
          <a:noFill/>
          <a:ln w="9525">
            <a:noFill/>
            <a:miter lim="800000"/>
            <a:headEnd/>
            <a:tailEnd/>
          </a:ln>
        </p:spPr>
      </p:pic>
      <p:sp>
        <p:nvSpPr>
          <p:cNvPr id="31" name="Rounded Rectangle 30"/>
          <p:cNvSpPr/>
          <p:nvPr/>
        </p:nvSpPr>
        <p:spPr>
          <a:xfrm>
            <a:off x="4522788" y="1790700"/>
            <a:ext cx="11772900" cy="930275"/>
          </a:xfrm>
          <a:prstGeom prst="roundRect">
            <a:avLst/>
          </a:prstGeom>
          <a:solidFill>
            <a:schemeClr val="bg1"/>
          </a:solidFill>
          <a:ln w="38100">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b. Tác dụng của</a:t>
            </a:r>
            <a:r>
              <a:rPr lang="vi-VN" sz="4000" dirty="0">
                <a:solidFill>
                  <a:schemeClr val="tx1"/>
                </a:solidFill>
                <a:cs typeface="Arial" panose="020B0604020202020204" pitchFamily="34" charset="0"/>
              </a:rPr>
              <a:t> </a:t>
            </a:r>
            <a:r>
              <a:rPr lang="vi-VN" sz="4000" dirty="0">
                <a:solidFill>
                  <a:schemeClr val="tx1"/>
                </a:solidFill>
                <a:cs typeface="Arial" panose="020B0604020202020204" pitchFamily="34" charset="0"/>
              </a:rPr>
              <a:t>biện pháp đảo ngữ</a:t>
            </a:r>
            <a:endParaRPr lang="en-US" sz="4000" dirty="0">
              <a:solidFill>
                <a:schemeClr val="tx1"/>
              </a:solidFill>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703263" y="2898775"/>
            <a:ext cx="4049712" cy="1016000"/>
          </a:xfrm>
          <a:prstGeom prst="rect">
            <a:avLst/>
          </a:prstGeom>
          <a:noFill/>
          <a:ln w="9525">
            <a:noFill/>
            <a:miter lim="800000"/>
            <a:headEnd/>
            <a:tailEnd/>
          </a:ln>
        </p:spPr>
        <p:txBody>
          <a:bodyPr>
            <a:spAutoFit/>
          </a:bodyPr>
          <a:lstStyle/>
          <a:p>
            <a:pPr>
              <a:lnSpc>
                <a:spcPct val="150000"/>
              </a:lnSpc>
            </a:pPr>
            <a:r>
              <a:rPr lang="en-US" sz="4000" b="1"/>
              <a:t>Hai câu thơ đầu</a:t>
            </a:r>
          </a:p>
        </p:txBody>
      </p:sp>
      <p:pic>
        <p:nvPicPr>
          <p:cNvPr id="6" name="Picture 5"/>
          <p:cNvPicPr>
            <a:picLocks noChangeAspect="1"/>
          </p:cNvPicPr>
          <p:nvPr/>
        </p:nvPicPr>
        <p:blipFill>
          <a:blip r:embed="rId3"/>
          <a:srcRect/>
          <a:stretch>
            <a:fillRect/>
          </a:stretch>
        </p:blipFill>
        <p:spPr bwMode="auto">
          <a:xfrm rot="-2376119">
            <a:off x="2222500" y="4438650"/>
            <a:ext cx="2876550" cy="9318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500"/>
                                        <p:tgtEl>
                                          <p:spTgt spid="43"/>
                                        </p:tgtEl>
                                      </p:cBhvr>
                                    </p:animEffect>
                                  </p:childTnLst>
                                </p:cTn>
                              </p:par>
                              <p:par>
                                <p:cTn id="44" presetID="16" presetClass="entr" presetSubtype="2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P spid="37" grpId="0" animBg="1"/>
      <p:bldP spid="43" grpId="0" animBg="1"/>
      <p:bldP spid="3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4" name="TextBox 13"/>
          <p:cNvSpPr txBox="1">
            <a:spLocks noChangeArrowheads="1"/>
          </p:cNvSpPr>
          <p:nvPr/>
        </p:nvSpPr>
        <p:spPr bwMode="auto">
          <a:xfrm>
            <a:off x="4695825" y="2400300"/>
            <a:ext cx="8915400" cy="1938338"/>
          </a:xfrm>
          <a:prstGeom prst="rect">
            <a:avLst/>
          </a:prstGeom>
          <a:noFill/>
          <a:ln w="9525">
            <a:noFill/>
            <a:miter lim="800000"/>
            <a:headEnd/>
            <a:tailEnd/>
          </a:ln>
        </p:spPr>
        <p:txBody>
          <a:bodyPr>
            <a:spAutoFit/>
          </a:bodyPr>
          <a:lstStyle/>
          <a:p>
            <a:pPr>
              <a:lnSpc>
                <a:spcPct val="150000"/>
              </a:lnSpc>
            </a:pPr>
            <a:r>
              <a:rPr lang="vi-VN" sz="4200"/>
              <a:t>Nhớ nước đau lòng con quốc quốc</a:t>
            </a:r>
            <a:r>
              <a:rPr lang="en-US" sz="4200"/>
              <a:t>,</a:t>
            </a:r>
            <a:endParaRPr lang="vi-VN" sz="4200"/>
          </a:p>
          <a:p>
            <a:pPr>
              <a:lnSpc>
                <a:spcPct val="150000"/>
              </a:lnSpc>
            </a:pPr>
            <a:r>
              <a:rPr lang="vi-VN" sz="4200"/>
              <a:t>Thương nhà mỏi miệng cái gia gia.</a:t>
            </a:r>
          </a:p>
        </p:txBody>
      </p:sp>
      <p:cxnSp>
        <p:nvCxnSpPr>
          <p:cNvPr id="25" name="Straight Connector 24">
            <a:extLst>
              <a:ext uri="{FF2B5EF4-FFF2-40B4-BE49-F238E27FC236}"/>
            </a:extLst>
          </p:cNvPr>
          <p:cNvCxnSpPr>
            <a:cxnSpLocks/>
          </p:cNvCxnSpPr>
          <p:nvPr/>
        </p:nvCxnSpPr>
        <p:spPr>
          <a:xfrm>
            <a:off x="4962525" y="4275138"/>
            <a:ext cx="518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extLst>
          </p:cNvPr>
          <p:cNvCxnSpPr>
            <a:cxnSpLocks/>
          </p:cNvCxnSpPr>
          <p:nvPr/>
        </p:nvCxnSpPr>
        <p:spPr>
          <a:xfrm>
            <a:off x="4962525" y="3254375"/>
            <a:ext cx="4398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extLst>
          </p:cNvPr>
          <p:cNvCxnSpPr>
            <a:cxnSpLocks/>
          </p:cNvCxnSpPr>
          <p:nvPr/>
        </p:nvCxnSpPr>
        <p:spPr>
          <a:xfrm flipV="1">
            <a:off x="11291888" y="4227513"/>
            <a:ext cx="1617662" cy="3492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extLst>
          </p:cNvPr>
          <p:cNvCxnSpPr>
            <a:cxnSpLocks/>
          </p:cNvCxnSpPr>
          <p:nvPr/>
        </p:nvCxnSpPr>
        <p:spPr>
          <a:xfrm>
            <a:off x="10737850" y="3244850"/>
            <a:ext cx="21717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695325" y="5738813"/>
            <a:ext cx="6019800" cy="3595687"/>
          </a:xfrm>
          <a:prstGeom prst="roundRect">
            <a:avLst/>
          </a:prstGeom>
          <a:solidFill>
            <a:schemeClr val="bg1"/>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Thể hiện nỗi </a:t>
            </a:r>
            <a:r>
              <a:rPr lang="en-US" sz="4000" dirty="0">
                <a:solidFill>
                  <a:schemeClr val="tx1"/>
                </a:solidFill>
                <a:latin typeface="Arial" panose="020B0604020202020204" pitchFamily="34" charset="0"/>
                <a:cs typeface="Arial" panose="020B0604020202020204" pitchFamily="34" charset="0"/>
              </a:rPr>
              <a:t>niềm hoài cổ </a:t>
            </a:r>
            <a:r>
              <a:rPr lang="en-US" sz="4000" dirty="0">
                <a:solidFill>
                  <a:schemeClr val="tx1"/>
                </a:solidFill>
                <a:latin typeface="Arial" panose="020B0604020202020204" pitchFamily="34" charset="0"/>
                <a:cs typeface="Arial" panose="020B0604020202020204" pitchFamily="34" charset="0"/>
              </a:rPr>
              <a:t>của tác giả.</a:t>
            </a:r>
            <a:endParaRPr lang="en-US" sz="4000" dirty="0">
              <a:solidFill>
                <a:schemeClr val="tx1"/>
              </a:solidFill>
              <a:latin typeface="Arial" panose="020B0604020202020204" pitchFamily="34" charset="0"/>
              <a:cs typeface="Arial" panose="020B0604020202020204" pitchFamily="34" charset="0"/>
            </a:endParaRPr>
          </a:p>
          <a:p>
            <a:pPr marL="571500" indent="-571500" algn="just" fontAlgn="auto">
              <a:lnSpc>
                <a:spcPct val="150000"/>
              </a:lnSpc>
              <a:spcBef>
                <a:spcPts val="0"/>
              </a:spcBef>
              <a:spcAft>
                <a:spcPts val="0"/>
              </a:spcAft>
              <a:buFont typeface="Symbol" panose="05050102010706020507" pitchFamily="18" charset="2"/>
              <a:buChar char=""/>
              <a:defRPr/>
            </a:pPr>
            <a:r>
              <a:rPr lang="en-US" sz="4000" dirty="0">
                <a:solidFill>
                  <a:schemeClr val="tx1"/>
                </a:solidFill>
                <a:latin typeface="Arial" panose="020B0604020202020204" pitchFamily="34" charset="0"/>
                <a:cs typeface="Arial" panose="020B0604020202020204" pitchFamily="34" charset="0"/>
              </a:rPr>
              <a:t> Nhớ </a:t>
            </a:r>
            <a:r>
              <a:rPr lang="en-US" sz="4000" dirty="0">
                <a:solidFill>
                  <a:schemeClr val="tx1"/>
                </a:solidFill>
                <a:latin typeface="Arial" panose="020B0604020202020204" pitchFamily="34" charset="0"/>
                <a:cs typeface="Arial" panose="020B0604020202020204" pitchFamily="34" charset="0"/>
              </a:rPr>
              <a:t>tiếc quá khứ vàng son đã trôi </a:t>
            </a:r>
            <a:r>
              <a:rPr lang="en-US" sz="4000" dirty="0">
                <a:solidFill>
                  <a:schemeClr val="tx1"/>
                </a:solidFill>
                <a:latin typeface="Arial" panose="020B0604020202020204" pitchFamily="34" charset="0"/>
                <a:cs typeface="Arial" panose="020B0604020202020204" pitchFamily="34" charset="0"/>
              </a:rPr>
              <a:t>qua. </a:t>
            </a:r>
            <a:endParaRPr lang="en-US" sz="4000" dirty="0">
              <a:solidFill>
                <a:schemeClr val="tx1"/>
              </a:solidFill>
              <a:latin typeface="Arial" panose="020B0604020202020204" pitchFamily="34" charset="0"/>
              <a:cs typeface="Arial" panose="020B0604020202020204" pitchFamily="34" charset="0"/>
            </a:endParaRPr>
          </a:p>
        </p:txBody>
      </p:sp>
      <p:sp>
        <p:nvSpPr>
          <p:cNvPr id="43" name="Rounded Rectangle 42"/>
          <p:cNvSpPr/>
          <p:nvPr/>
        </p:nvSpPr>
        <p:spPr>
          <a:xfrm>
            <a:off x="11515725" y="5738813"/>
            <a:ext cx="6240463" cy="3595687"/>
          </a:xfrm>
          <a:prstGeom prst="roundRect">
            <a:avLst/>
          </a:prstGeom>
          <a:solidFill>
            <a:schemeClr val="bg1"/>
          </a:solidFill>
          <a:ln>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T</a:t>
            </a:r>
            <a:r>
              <a:rPr lang="vi-VN" sz="4000" dirty="0">
                <a:solidFill>
                  <a:schemeClr val="tx1"/>
                </a:solidFill>
                <a:cs typeface="Arial" panose="020B0604020202020204" pitchFamily="34" charset="0"/>
              </a:rPr>
              <a:t>âm </a:t>
            </a:r>
            <a:r>
              <a:rPr lang="vi-VN" sz="4000" dirty="0">
                <a:solidFill>
                  <a:schemeClr val="tx1"/>
                </a:solidFill>
                <a:cs typeface="Arial" panose="020B0604020202020204" pitchFamily="34" charset="0"/>
              </a:rPr>
              <a:t>trạng hoài </a:t>
            </a:r>
            <a:r>
              <a:rPr lang="vi-VN" sz="4000" dirty="0">
                <a:solidFill>
                  <a:schemeClr val="tx1"/>
                </a:solidFill>
                <a:cs typeface="Arial" panose="020B0604020202020204" pitchFamily="34" charset="0"/>
              </a:rPr>
              <a:t>thương</a:t>
            </a:r>
            <a:endParaRPr lang="en-US" sz="4000" dirty="0">
              <a:solidFill>
                <a:schemeClr val="tx1"/>
              </a:solidFill>
              <a:latin typeface="Arial" panose="020B0604020202020204" pitchFamily="34" charset="0"/>
              <a:cs typeface="Arial" panose="020B0604020202020204" pitchFamily="34" charset="0"/>
            </a:endParaRPr>
          </a:p>
          <a:p>
            <a:pPr marL="457200" indent="-457200" algn="just" fontAlgn="auto">
              <a:lnSpc>
                <a:spcPct val="150000"/>
              </a:lnSpc>
              <a:spcBef>
                <a:spcPts val="0"/>
              </a:spcBef>
              <a:spcAft>
                <a:spcPts val="0"/>
              </a:spcAft>
              <a:buFont typeface="Symbol" panose="05050102010706020507" pitchFamily="18" charset="2"/>
              <a:buChar char="®"/>
              <a:defRPr/>
            </a:pPr>
            <a:r>
              <a:rPr lang="en-US" sz="4000" dirty="0">
                <a:solidFill>
                  <a:schemeClr val="tx1"/>
                </a:solidFill>
                <a:latin typeface="Arial" panose="020B0604020202020204" pitchFamily="34" charset="0"/>
                <a:cs typeface="Arial" panose="020B0604020202020204" pitchFamily="34" charset="0"/>
              </a:rPr>
              <a:t> N</a:t>
            </a:r>
            <a:r>
              <a:rPr lang="vi-VN" sz="4000" dirty="0">
                <a:solidFill>
                  <a:schemeClr val="tx1"/>
                </a:solidFill>
                <a:cs typeface="Arial" panose="020B0604020202020204" pitchFamily="34" charset="0"/>
              </a:rPr>
              <a:t>hớ </a:t>
            </a:r>
            <a:r>
              <a:rPr lang="vi-VN" sz="4000" dirty="0">
                <a:solidFill>
                  <a:schemeClr val="tx1"/>
                </a:solidFill>
                <a:cs typeface="Arial" panose="020B0604020202020204" pitchFamily="34" charset="0"/>
              </a:rPr>
              <a:t>gia đình, nhớ quê </a:t>
            </a:r>
            <a:r>
              <a:rPr lang="vi-VN" sz="4000" dirty="0">
                <a:solidFill>
                  <a:schemeClr val="tx1"/>
                </a:solidFill>
                <a:cs typeface="Arial" panose="020B0604020202020204" pitchFamily="34" charset="0"/>
              </a:rPr>
              <a:t>hương</a:t>
            </a:r>
            <a:r>
              <a:rPr lang="en-U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4" name="TextBox 23"/>
          <p:cNvSpPr txBox="1">
            <a:spLocks noChangeArrowheads="1"/>
          </p:cNvSpPr>
          <p:nvPr/>
        </p:nvSpPr>
        <p:spPr bwMode="auto">
          <a:xfrm>
            <a:off x="923925" y="1384300"/>
            <a:ext cx="4478338" cy="1016000"/>
          </a:xfrm>
          <a:prstGeom prst="rect">
            <a:avLst/>
          </a:prstGeom>
          <a:noFill/>
          <a:ln w="9525">
            <a:noFill/>
            <a:miter lim="800000"/>
            <a:headEnd/>
            <a:tailEnd/>
          </a:ln>
        </p:spPr>
        <p:txBody>
          <a:bodyPr>
            <a:spAutoFit/>
          </a:bodyPr>
          <a:lstStyle/>
          <a:p>
            <a:pPr>
              <a:lnSpc>
                <a:spcPct val="150000"/>
              </a:lnSpc>
            </a:pPr>
            <a:r>
              <a:rPr lang="en-US" sz="4000" b="1"/>
              <a:t>Hai câu thơ cuối</a:t>
            </a:r>
          </a:p>
        </p:txBody>
      </p:sp>
      <p:pic>
        <p:nvPicPr>
          <p:cNvPr id="4" name="Picture 3"/>
          <p:cNvPicPr>
            <a:picLocks noChangeAspect="1"/>
          </p:cNvPicPr>
          <p:nvPr/>
        </p:nvPicPr>
        <p:blipFill>
          <a:blip r:embed="rId3"/>
          <a:srcRect/>
          <a:stretch>
            <a:fillRect/>
          </a:stretch>
        </p:blipFill>
        <p:spPr bwMode="auto">
          <a:xfrm rot="7169964" flipV="1">
            <a:off x="1533526" y="3721100"/>
            <a:ext cx="3657600" cy="1654175"/>
          </a:xfrm>
          <a:prstGeom prst="rect">
            <a:avLst/>
          </a:prstGeom>
          <a:noFill/>
          <a:ln w="9525">
            <a:noFill/>
            <a:miter lim="800000"/>
            <a:headEnd/>
            <a:tailEnd/>
          </a:ln>
        </p:spPr>
      </p:pic>
      <p:pic>
        <p:nvPicPr>
          <p:cNvPr id="5" name="Picture 4"/>
          <p:cNvPicPr>
            <a:picLocks noChangeAspect="1"/>
          </p:cNvPicPr>
          <p:nvPr/>
        </p:nvPicPr>
        <p:blipFill>
          <a:blip r:embed="rId4"/>
          <a:srcRect/>
          <a:stretch>
            <a:fillRect/>
          </a:stretch>
        </p:blipFill>
        <p:spPr bwMode="auto">
          <a:xfrm rot="876619" flipV="1">
            <a:off x="12814300" y="4230688"/>
            <a:ext cx="3024188" cy="1311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heel(1)">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7" grpId="0" animBg="1"/>
      <p:bldP spid="43"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8" name="Rounded Rectangle 17"/>
          <p:cNvSpPr/>
          <p:nvPr/>
        </p:nvSpPr>
        <p:spPr>
          <a:xfrm>
            <a:off x="6629400" y="817563"/>
            <a:ext cx="5791200" cy="1235075"/>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Bài tập 3: SGK tr.46</a:t>
            </a:r>
            <a:endParaRPr lang="en-US" sz="4000" b="1"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261938" y="3951288"/>
            <a:ext cx="7848600" cy="2889250"/>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a.</a:t>
            </a:r>
            <a:r>
              <a:rPr lang="en-US"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Bỏ </a:t>
            </a:r>
            <a:r>
              <a:rPr lang="vi-VN" sz="4000" i="1" dirty="0">
                <a:solidFill>
                  <a:schemeClr val="tx1"/>
                </a:solidFill>
                <a:cs typeface="Arial" panose="020B0604020202020204" pitchFamily="34" charset="0"/>
              </a:rPr>
              <a:t>nhà lũ trẻ lơ xơ chạy</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Mất ổ bầy chim, dáo dác bay</a:t>
            </a: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(Nguyễn </a:t>
            </a:r>
            <a:r>
              <a:rPr lang="vi-VN" sz="4000" dirty="0">
                <a:solidFill>
                  <a:schemeClr val="tx1"/>
                </a:solidFill>
                <a:cs typeface="Arial" panose="020B0604020202020204" pitchFamily="34" charset="0"/>
              </a:rPr>
              <a:t>Đình Chiểu, </a:t>
            </a:r>
            <a:r>
              <a:rPr lang="vi-VN" sz="4000" i="1" dirty="0">
                <a:solidFill>
                  <a:schemeClr val="tx1"/>
                </a:solidFill>
                <a:cs typeface="Arial" panose="020B0604020202020204" pitchFamily="34" charset="0"/>
              </a:rPr>
              <a:t>Chạy giặc</a:t>
            </a:r>
            <a:r>
              <a:rPr lang="vi-VN" sz="4000" dirty="0">
                <a:solidFill>
                  <a:schemeClr val="tx1"/>
                </a:solidFill>
                <a:cs typeface="Arial" panose="020B0604020202020204" pitchFamily="34" charset="0"/>
              </a:rPr>
              <a:t>)</a:t>
            </a:r>
          </a:p>
        </p:txBody>
      </p:sp>
      <p:sp>
        <p:nvSpPr>
          <p:cNvPr id="9" name="Rounded Rectangle 8"/>
          <p:cNvSpPr/>
          <p:nvPr/>
        </p:nvSpPr>
        <p:spPr>
          <a:xfrm>
            <a:off x="8283575" y="3951288"/>
            <a:ext cx="9829800" cy="2889250"/>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b.</a:t>
            </a:r>
            <a:r>
              <a:rPr lang="en-US" sz="4000" dirty="0">
                <a:solidFill>
                  <a:schemeClr val="tx1"/>
                </a:solidFill>
                <a:cs typeface="Arial" panose="020B0604020202020204" pitchFamily="34" charset="0"/>
              </a:rPr>
              <a:t> </a:t>
            </a:r>
            <a:r>
              <a:rPr lang="vi-VN" sz="4000" i="1" dirty="0">
                <a:solidFill>
                  <a:schemeClr val="tx1"/>
                </a:solidFill>
                <a:cs typeface="Arial" panose="020B0604020202020204" pitchFamily="34" charset="0"/>
              </a:rPr>
              <a:t>Con </a:t>
            </a:r>
            <a:r>
              <a:rPr lang="vi-VN" sz="4000" i="1" dirty="0">
                <a:solidFill>
                  <a:schemeClr val="tx1"/>
                </a:solidFill>
                <a:cs typeface="Arial" panose="020B0604020202020204" pitchFamily="34" charset="0"/>
              </a:rPr>
              <a:t>đê đỏ cỏ viền</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Leng keng nhạc ngựa ngược lên chợ </a:t>
            </a:r>
            <a:r>
              <a:rPr lang="vi-VN" sz="4000" i="1" dirty="0">
                <a:solidFill>
                  <a:schemeClr val="tx1"/>
                </a:solidFill>
                <a:cs typeface="Arial" panose="020B0604020202020204" pitchFamily="34" charset="0"/>
              </a:rPr>
              <a:t>Gò</a:t>
            </a:r>
            <a:r>
              <a:rPr lang="en-US" sz="4000" i="1" dirty="0">
                <a:solidFill>
                  <a:schemeClr val="tx1"/>
                </a:solidFill>
                <a:cs typeface="Arial" panose="020B0604020202020204" pitchFamily="34" charset="0"/>
              </a:rPr>
              <a:t>.</a:t>
            </a:r>
            <a:endParaRPr lang="vi-VN" sz="4000" i="1" dirty="0">
              <a:solidFill>
                <a:schemeClr val="tx1"/>
              </a:solidFill>
              <a:cs typeface="Arial" panose="020B0604020202020204" pitchFamily="34" charset="0"/>
            </a:endParaRP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(Hoàng </a:t>
            </a:r>
            <a:r>
              <a:rPr lang="vi-VN" sz="4000" dirty="0">
                <a:solidFill>
                  <a:schemeClr val="tx1"/>
                </a:solidFill>
                <a:cs typeface="Arial" panose="020B0604020202020204" pitchFamily="34" charset="0"/>
              </a:rPr>
              <a:t>Tố Nguyên, </a:t>
            </a:r>
            <a:r>
              <a:rPr lang="vi-VN" sz="4000" i="1" dirty="0">
                <a:solidFill>
                  <a:schemeClr val="tx1"/>
                </a:solidFill>
                <a:cs typeface="Arial" panose="020B0604020202020204" pitchFamily="34" charset="0"/>
              </a:rPr>
              <a:t>Gò Me</a:t>
            </a:r>
            <a:r>
              <a:rPr lang="vi-VN" sz="4000" dirty="0">
                <a:solidFill>
                  <a:schemeClr val="tx1"/>
                </a:solidFill>
                <a:cs typeface="Arial" panose="020B0604020202020204" pitchFamily="34" charset="0"/>
              </a:rPr>
              <a:t>)</a:t>
            </a:r>
          </a:p>
        </p:txBody>
      </p:sp>
      <p:sp>
        <p:nvSpPr>
          <p:cNvPr id="10" name="Rounded Rectangle 9"/>
          <p:cNvSpPr/>
          <p:nvPr/>
        </p:nvSpPr>
        <p:spPr>
          <a:xfrm>
            <a:off x="4914900" y="7150100"/>
            <a:ext cx="8458200" cy="2728913"/>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c.</a:t>
            </a:r>
            <a:r>
              <a:rPr lang="en-US" sz="4000" dirty="0">
                <a:solidFill>
                  <a:schemeClr val="tx1"/>
                </a:solidFill>
                <a:cs typeface="Arial" panose="020B0604020202020204" pitchFamily="34" charset="0"/>
              </a:rPr>
              <a:t> </a:t>
            </a:r>
            <a:r>
              <a:rPr lang="vi-VN" sz="4000" i="1" dirty="0">
                <a:solidFill>
                  <a:schemeClr val="tx1"/>
                </a:solidFill>
                <a:cs typeface="Arial" panose="020B0604020202020204" pitchFamily="34" charset="0"/>
              </a:rPr>
              <a:t>Ngày </a:t>
            </a:r>
            <a:r>
              <a:rPr lang="vi-VN" sz="4000" i="1" dirty="0">
                <a:solidFill>
                  <a:schemeClr val="tx1"/>
                </a:solidFill>
                <a:cs typeface="Arial" panose="020B0604020202020204" pitchFamily="34" charset="0"/>
              </a:rPr>
              <a:t>hôm sau ồn ào trên bến đỗ</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Khắp dân làng tấp nập đón ghe </a:t>
            </a:r>
            <a:r>
              <a:rPr lang="vi-VN" sz="4000" i="1" dirty="0">
                <a:solidFill>
                  <a:schemeClr val="tx1"/>
                </a:solidFill>
                <a:cs typeface="Arial" panose="020B0604020202020204" pitchFamily="34" charset="0"/>
              </a:rPr>
              <a:t>về</a:t>
            </a:r>
            <a:r>
              <a:rPr lang="en-US" sz="4000" i="1" dirty="0">
                <a:solidFill>
                  <a:schemeClr val="tx1"/>
                </a:solidFill>
                <a:cs typeface="Arial" panose="020B0604020202020204" pitchFamily="34" charset="0"/>
              </a:rPr>
              <a:t>.</a:t>
            </a:r>
            <a:endParaRPr lang="en-US" sz="4000" dirty="0">
              <a:solidFill>
                <a:schemeClr val="tx1"/>
              </a:solidFill>
              <a:cs typeface="Arial" panose="020B0604020202020204" pitchFamily="34" charset="0"/>
            </a:endParaRP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a:t>
            </a:r>
            <a:r>
              <a:rPr lang="vi-VN" sz="4000" dirty="0">
                <a:solidFill>
                  <a:schemeClr val="tx1"/>
                </a:solidFill>
                <a:cs typeface="Arial" panose="020B0604020202020204" pitchFamily="34" charset="0"/>
              </a:rPr>
              <a:t>Tế Hanh, </a:t>
            </a:r>
            <a:r>
              <a:rPr lang="vi-VN" sz="4000" i="1" dirty="0">
                <a:solidFill>
                  <a:schemeClr val="tx1"/>
                </a:solidFill>
                <a:cs typeface="Arial" panose="020B0604020202020204" pitchFamily="34" charset="0"/>
              </a:rPr>
              <a:t>Quê hương</a:t>
            </a:r>
            <a:r>
              <a:rPr lang="vi-VN" sz="4000" dirty="0">
                <a:solidFill>
                  <a:schemeClr val="tx1"/>
                </a:solidFill>
                <a:cs typeface="Arial" panose="020B0604020202020204" pitchFamily="34" charset="0"/>
              </a:rPr>
              <a:t>)</a:t>
            </a:r>
          </a:p>
        </p:txBody>
      </p:sp>
      <p:sp>
        <p:nvSpPr>
          <p:cNvPr id="3" name="TextBox 2"/>
          <p:cNvSpPr txBox="1">
            <a:spLocks noChangeArrowheads="1"/>
          </p:cNvSpPr>
          <p:nvPr/>
        </p:nvSpPr>
        <p:spPr bwMode="auto">
          <a:xfrm>
            <a:off x="952500" y="2379663"/>
            <a:ext cx="16383000" cy="1016000"/>
          </a:xfrm>
          <a:prstGeom prst="rect">
            <a:avLst/>
          </a:prstGeom>
          <a:noFill/>
          <a:ln w="9525">
            <a:noFill/>
            <a:miter lim="800000"/>
            <a:headEnd/>
            <a:tailEnd/>
          </a:ln>
        </p:spPr>
        <p:txBody>
          <a:bodyPr>
            <a:spAutoFit/>
          </a:bodyPr>
          <a:lstStyle/>
          <a:p>
            <a:pPr algn="ctr">
              <a:lnSpc>
                <a:spcPct val="150000"/>
              </a:lnSpc>
            </a:pPr>
            <a:r>
              <a:rPr lang="vi-VN" sz="4000" b="1"/>
              <a:t>Nêu tác dụng của biện pháp tu từ đảo ngữ trong các đoạn thơ sau:</a:t>
            </a:r>
            <a:endParaRPr lang="en-US" sz="4000"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9" grpId="0" animBg="1"/>
      <p:bldP spid="10"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3" name="Rounded Rectangle 2"/>
          <p:cNvSpPr/>
          <p:nvPr/>
        </p:nvSpPr>
        <p:spPr>
          <a:xfrm>
            <a:off x="762000" y="876300"/>
            <a:ext cx="3733800" cy="1235075"/>
          </a:xfrm>
          <a:prstGeom prst="roundRect">
            <a:avLst/>
          </a:prstGeom>
          <a:solidFill>
            <a:schemeClr val="bg1"/>
          </a:solidFill>
          <a:ln w="38100">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Đáp án </a:t>
            </a:r>
            <a:endParaRPr lang="en-US" sz="4000" b="1" dirty="0">
              <a:solidFill>
                <a:schemeClr val="tx1"/>
              </a:solidFill>
              <a:latin typeface="Arial" panose="020B0604020202020204" pitchFamily="34" charset="0"/>
              <a:cs typeface="Arial" panose="020B0604020202020204" pitchFamily="34" charset="0"/>
            </a:endParaRPr>
          </a:p>
        </p:txBody>
      </p:sp>
      <p:sp>
        <p:nvSpPr>
          <p:cNvPr id="4" name="Rounded Rectangle 3"/>
          <p:cNvSpPr/>
          <p:nvPr/>
        </p:nvSpPr>
        <p:spPr>
          <a:xfrm>
            <a:off x="5486400" y="873125"/>
            <a:ext cx="7315200" cy="2133600"/>
          </a:xfrm>
          <a:prstGeom prst="roundRect">
            <a:avLst/>
          </a:prstGeom>
          <a:solidFill>
            <a:schemeClr val="bg1"/>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a.</a:t>
            </a:r>
            <a:r>
              <a:rPr lang="en-US"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Bỏ </a:t>
            </a:r>
            <a:r>
              <a:rPr lang="vi-VN" sz="4000" i="1" dirty="0">
                <a:solidFill>
                  <a:schemeClr val="tx1"/>
                </a:solidFill>
                <a:cs typeface="Arial" panose="020B0604020202020204" pitchFamily="34" charset="0"/>
              </a:rPr>
              <a:t>nhà lũ trẻ lơ xơ chạy</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Mất ổ bầy chim, dáo dác </a:t>
            </a:r>
            <a:r>
              <a:rPr lang="vi-VN" sz="4000" i="1" dirty="0">
                <a:solidFill>
                  <a:schemeClr val="tx1"/>
                </a:solidFill>
                <a:cs typeface="Arial" panose="020B0604020202020204" pitchFamily="34" charset="0"/>
              </a:rPr>
              <a:t>bay</a:t>
            </a:r>
            <a:r>
              <a:rPr lang="en-US" sz="4000" i="1" dirty="0">
                <a:solidFill>
                  <a:schemeClr val="tx1"/>
                </a:solidFill>
                <a:cs typeface="Arial" panose="020B0604020202020204" pitchFamily="34" charset="0"/>
              </a:rPr>
              <a:t>.</a:t>
            </a:r>
            <a:endParaRPr lang="vi-VN" sz="4000" i="1" dirty="0">
              <a:solidFill>
                <a:schemeClr val="tx1"/>
              </a:solidFill>
              <a:cs typeface="Arial" panose="020B0604020202020204" pitchFamily="34" charset="0"/>
            </a:endParaRPr>
          </a:p>
        </p:txBody>
      </p:sp>
      <p:sp>
        <p:nvSpPr>
          <p:cNvPr id="5" name="Rounded Rectangle 4"/>
          <p:cNvSpPr/>
          <p:nvPr/>
        </p:nvSpPr>
        <p:spPr>
          <a:xfrm>
            <a:off x="2047875" y="3770313"/>
            <a:ext cx="6477000" cy="1154112"/>
          </a:xfrm>
          <a:prstGeom prst="roundRect">
            <a:avLst/>
          </a:prstGeom>
          <a:solidFill>
            <a:schemeClr val="bg1"/>
          </a:solidFill>
          <a:ln w="28575">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T</a:t>
            </a:r>
            <a:r>
              <a:rPr lang="vi-VN" sz="4000" dirty="0">
                <a:solidFill>
                  <a:schemeClr val="tx1"/>
                </a:solidFill>
                <a:cs typeface="Arial" panose="020B0604020202020204" pitchFamily="34" charset="0"/>
              </a:rPr>
              <a:t>ình </a:t>
            </a:r>
            <a:r>
              <a:rPr lang="vi-VN" sz="4000" dirty="0">
                <a:solidFill>
                  <a:schemeClr val="tx1"/>
                </a:solidFill>
                <a:cs typeface="Arial" panose="020B0604020202020204" pitchFamily="34" charset="0"/>
              </a:rPr>
              <a:t>cảnh bơ vơ, tan tác</a:t>
            </a:r>
            <a:endParaRPr lang="en-US" sz="4000"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10820400" y="4346575"/>
            <a:ext cx="6819900" cy="2951163"/>
          </a:xfrm>
          <a:prstGeom prst="roundRect">
            <a:avLst/>
          </a:prstGeom>
          <a:solidFill>
            <a:schemeClr val="bg1"/>
          </a:solidFill>
          <a:ln w="28575">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T</a:t>
            </a:r>
            <a:r>
              <a:rPr lang="vi-VN" sz="4000" dirty="0">
                <a:solidFill>
                  <a:schemeClr val="tx1"/>
                </a:solidFill>
                <a:cs typeface="Arial" panose="020B0604020202020204" pitchFamily="34" charset="0"/>
              </a:rPr>
              <a:t>âm </a:t>
            </a:r>
            <a:r>
              <a:rPr lang="vi-VN" sz="4000" dirty="0">
                <a:solidFill>
                  <a:schemeClr val="tx1"/>
                </a:solidFill>
                <a:cs typeface="Arial" panose="020B0604020202020204" pitchFamily="34" charset="0"/>
              </a:rPr>
              <a:t>trạng </a:t>
            </a:r>
            <a:r>
              <a:rPr lang="vi-VN" sz="4000" dirty="0">
                <a:solidFill>
                  <a:schemeClr val="tx1"/>
                </a:solidFill>
                <a:cs typeface="Arial" panose="020B0604020202020204" pitchFamily="34" charset="0"/>
              </a:rPr>
              <a:t>sợ </a:t>
            </a:r>
            <a:r>
              <a:rPr lang="vi-VN" sz="4000" dirty="0">
                <a:solidFill>
                  <a:schemeClr val="tx1"/>
                </a:solidFill>
                <a:cs typeface="Arial" panose="020B0604020202020204" pitchFamily="34" charset="0"/>
              </a:rPr>
              <a:t>hãi của con người và vạn vật khi chiến tranh bất ngờ ập </a:t>
            </a:r>
            <a:r>
              <a:rPr lang="vi-VN" sz="4000" dirty="0">
                <a:solidFill>
                  <a:schemeClr val="tx1"/>
                </a:solidFill>
                <a:cs typeface="Arial" panose="020B0604020202020204" pitchFamily="34" charset="0"/>
              </a:rPr>
              <a:t>đến</a:t>
            </a:r>
            <a:r>
              <a:rPr lang="en-U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467222" y="5420588"/>
            <a:ext cx="8057155" cy="4678648"/>
          </a:xfrm>
          <a:prstGeom prst="rect">
            <a:avLst/>
          </a:prstGeom>
          <a:ln>
            <a:noFill/>
          </a:ln>
          <a:effectLst>
            <a:softEdge rad="112500"/>
          </a:effectLst>
        </p:spPr>
      </p:pic>
      <p:cxnSp>
        <p:nvCxnSpPr>
          <p:cNvPr id="11" name="Straight Arrow Connector 10"/>
          <p:cNvCxnSpPr>
            <a:stCxn id="4" idx="2"/>
            <a:endCxn id="5" idx="0"/>
          </p:cNvCxnSpPr>
          <p:nvPr/>
        </p:nvCxnSpPr>
        <p:spPr>
          <a:xfrm flipH="1">
            <a:off x="5286375" y="3006725"/>
            <a:ext cx="3857625" cy="763588"/>
          </a:xfrm>
          <a:prstGeom prst="straightConnector1">
            <a:avLst/>
          </a:prstGeom>
          <a:ln w="57150">
            <a:solidFill>
              <a:srgbClr val="B84C7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a:endCxn id="6" idx="1"/>
          </p:cNvCxnSpPr>
          <p:nvPr/>
        </p:nvCxnSpPr>
        <p:spPr>
          <a:xfrm>
            <a:off x="8524875" y="4346575"/>
            <a:ext cx="2295525" cy="1476375"/>
          </a:xfrm>
          <a:prstGeom prst="straightConnector1">
            <a:avLst/>
          </a:prstGeom>
          <a:ln w="57150">
            <a:solidFill>
              <a:srgbClr val="B84C7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extLst>
          </p:cNvPr>
          <p:cNvCxnSpPr>
            <a:cxnSpLocks/>
          </p:cNvCxnSpPr>
          <p:nvPr/>
        </p:nvCxnSpPr>
        <p:spPr>
          <a:xfrm>
            <a:off x="5638800" y="27051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extLst>
          </p:cNvPr>
          <p:cNvCxnSpPr>
            <a:cxnSpLocks/>
          </p:cNvCxnSpPr>
          <p:nvPr/>
        </p:nvCxnSpPr>
        <p:spPr>
          <a:xfrm>
            <a:off x="7162800" y="2720975"/>
            <a:ext cx="176212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7948613" y="1790700"/>
            <a:ext cx="119538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extLst>
          </p:cNvPr>
          <p:cNvCxnSpPr>
            <a:cxnSpLocks/>
          </p:cNvCxnSpPr>
          <p:nvPr/>
        </p:nvCxnSpPr>
        <p:spPr>
          <a:xfrm>
            <a:off x="6324600" y="17907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654" y="-6438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4" name="Rounded Rectangle 3"/>
          <p:cNvSpPr/>
          <p:nvPr/>
        </p:nvSpPr>
        <p:spPr>
          <a:xfrm>
            <a:off x="4279900" y="669925"/>
            <a:ext cx="9817100" cy="2133600"/>
          </a:xfrm>
          <a:prstGeom prst="roundRect">
            <a:avLst/>
          </a:prstGeom>
          <a:solidFill>
            <a:schemeClr val="bg1"/>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b</a:t>
            </a:r>
            <a:r>
              <a:rPr lang="vi-VN" sz="4000" dirty="0">
                <a:solidFill>
                  <a:schemeClr val="tx1"/>
                </a:solidFill>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Con đê đỏ cỏ viền</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Leng keng nhạc ngựa ngược lên chợ </a:t>
            </a:r>
            <a:r>
              <a:rPr lang="vi-VN" sz="4000" i="1" dirty="0">
                <a:solidFill>
                  <a:schemeClr val="tx1"/>
                </a:solidFill>
                <a:cs typeface="Arial" panose="020B0604020202020204" pitchFamily="34" charset="0"/>
              </a:rPr>
              <a:t>Gò.</a:t>
            </a:r>
            <a:endParaRPr lang="vi-VN" sz="4000" i="1" dirty="0">
              <a:solidFill>
                <a:schemeClr val="tx1"/>
              </a:solidFill>
              <a:cs typeface="Arial" panose="020B0604020202020204" pitchFamily="34" charset="0"/>
            </a:endParaRPr>
          </a:p>
        </p:txBody>
      </p:sp>
      <p:sp>
        <p:nvSpPr>
          <p:cNvPr id="5" name="Rounded Rectangle 4"/>
          <p:cNvSpPr/>
          <p:nvPr/>
        </p:nvSpPr>
        <p:spPr>
          <a:xfrm>
            <a:off x="2108200" y="3609975"/>
            <a:ext cx="6477000" cy="2116138"/>
          </a:xfrm>
          <a:prstGeom prst="roundRect">
            <a:avLst/>
          </a:prstGeom>
          <a:solidFill>
            <a:schemeClr val="bg1"/>
          </a:solidFill>
          <a:ln w="28575">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Â</a:t>
            </a:r>
            <a:r>
              <a:rPr lang="vi-VN" sz="4000" dirty="0">
                <a:solidFill>
                  <a:schemeClr val="tx1"/>
                </a:solidFill>
                <a:cs typeface="Arial" panose="020B0604020202020204" pitchFamily="34" charset="0"/>
              </a:rPr>
              <a:t>m </a:t>
            </a:r>
            <a:r>
              <a:rPr lang="vi-VN" sz="4000" dirty="0">
                <a:solidFill>
                  <a:schemeClr val="tx1"/>
                </a:solidFill>
                <a:cs typeface="Arial" panose="020B0604020202020204" pitchFamily="34" charset="0"/>
              </a:rPr>
              <a:t>thanh rộn rã, tươi vui của tiếng nhạc </a:t>
            </a:r>
            <a:r>
              <a:rPr lang="vi-VN" sz="4000" dirty="0">
                <a:solidFill>
                  <a:schemeClr val="tx1"/>
                </a:solidFill>
                <a:cs typeface="Arial" panose="020B0604020202020204" pitchFamily="34" charset="0"/>
              </a:rPr>
              <a:t>ngựa</a:t>
            </a:r>
            <a:r>
              <a:rPr lang="en-US" sz="4000" dirty="0">
                <a:solidFill>
                  <a:schemeClr val="tx1"/>
                </a:solidFill>
                <a:latin typeface="Arial" panose="020B0604020202020204" pitchFamily="34" charset="0"/>
                <a:cs typeface="Arial" panose="020B0604020202020204" pitchFamily="34" charset="0"/>
              </a:rPr>
              <a:t>.</a:t>
            </a:r>
            <a:r>
              <a:rPr lang="vi-VN" sz="4000" dirty="0">
                <a:solidFill>
                  <a:schemeClr val="tx1"/>
                </a:solidFill>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10837863" y="3927475"/>
            <a:ext cx="6819900" cy="2952750"/>
          </a:xfrm>
          <a:prstGeom prst="roundRect">
            <a:avLst/>
          </a:prstGeom>
          <a:solidFill>
            <a:schemeClr val="bg1"/>
          </a:solidFill>
          <a:ln w="28575">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N</a:t>
            </a:r>
            <a:r>
              <a:rPr lang="vi-VN" sz="4000" dirty="0">
                <a:solidFill>
                  <a:schemeClr val="tx1"/>
                </a:solidFill>
                <a:cs typeface="Arial" panose="020B0604020202020204" pitchFamily="34" charset="0"/>
              </a:rPr>
              <a:t>iềm </a:t>
            </a:r>
            <a:r>
              <a:rPr lang="vi-VN" sz="4000" dirty="0">
                <a:solidFill>
                  <a:schemeClr val="tx1"/>
                </a:solidFill>
                <a:cs typeface="Arial" panose="020B0604020202020204" pitchFamily="34" charset="0"/>
              </a:rPr>
              <a:t>vui trước nhịp sống bình yên, thân thuộc của quê </a:t>
            </a:r>
            <a:r>
              <a:rPr lang="vi-VN" sz="4000" dirty="0">
                <a:solidFill>
                  <a:schemeClr val="tx1"/>
                </a:solidFill>
                <a:cs typeface="Arial" panose="020B0604020202020204" pitchFamily="34" charset="0"/>
              </a:rPr>
              <a:t>hương</a:t>
            </a:r>
            <a:r>
              <a:rPr lang="en-U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a:stCxn id="4" idx="2"/>
            <a:endCxn id="5" idx="0"/>
          </p:cNvCxnSpPr>
          <p:nvPr/>
        </p:nvCxnSpPr>
        <p:spPr>
          <a:xfrm flipH="1">
            <a:off x="5346700" y="2803525"/>
            <a:ext cx="3841750" cy="806450"/>
          </a:xfrm>
          <a:prstGeom prst="straightConnector1">
            <a:avLst/>
          </a:prstGeom>
          <a:ln w="57150">
            <a:solidFill>
              <a:srgbClr val="B84C7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a:endCxn id="6" idx="1"/>
          </p:cNvCxnSpPr>
          <p:nvPr/>
        </p:nvCxnSpPr>
        <p:spPr>
          <a:xfrm>
            <a:off x="8585200" y="4667250"/>
            <a:ext cx="2252663" cy="736600"/>
          </a:xfrm>
          <a:prstGeom prst="straightConnector1">
            <a:avLst/>
          </a:prstGeom>
          <a:ln w="57150">
            <a:solidFill>
              <a:srgbClr val="B84C73"/>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srcRect l="2425" r="3410"/>
          <a:stretch/>
        </p:blipFill>
        <p:spPr>
          <a:xfrm>
            <a:off x="323336" y="5866173"/>
            <a:ext cx="9144000" cy="4216597"/>
          </a:xfrm>
          <a:prstGeom prst="rect">
            <a:avLst/>
          </a:prstGeom>
          <a:ln>
            <a:noFill/>
          </a:ln>
          <a:effectLst>
            <a:softEdge rad="112500"/>
          </a:effectLst>
        </p:spPr>
      </p:pic>
      <p:cxnSp>
        <p:nvCxnSpPr>
          <p:cNvPr id="14" name="Straight Connector 13">
            <a:extLst>
              <a:ext uri="{FF2B5EF4-FFF2-40B4-BE49-F238E27FC236}"/>
            </a:extLst>
          </p:cNvPr>
          <p:cNvCxnSpPr>
            <a:cxnSpLocks/>
          </p:cNvCxnSpPr>
          <p:nvPr/>
        </p:nvCxnSpPr>
        <p:spPr>
          <a:xfrm>
            <a:off x="7010400" y="2552700"/>
            <a:ext cx="22733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4495800" y="2547938"/>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4" name="Rounded Rectangle 3"/>
          <p:cNvSpPr/>
          <p:nvPr/>
        </p:nvSpPr>
        <p:spPr>
          <a:xfrm>
            <a:off x="1981200" y="976313"/>
            <a:ext cx="8369300" cy="2133600"/>
          </a:xfrm>
          <a:prstGeom prst="roundRect">
            <a:avLst/>
          </a:prstGeom>
          <a:solidFill>
            <a:schemeClr val="bg1"/>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b</a:t>
            </a:r>
            <a:r>
              <a:rPr lang="vi-VN" sz="4000" dirty="0">
                <a:solidFill>
                  <a:schemeClr val="tx1"/>
                </a:solidFill>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Ngày hôm sau ồn ào trên bến đỗ</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Khắp dân làng tấp nập đón ghe về.</a:t>
            </a:r>
          </a:p>
        </p:txBody>
      </p:sp>
      <p:sp>
        <p:nvSpPr>
          <p:cNvPr id="5" name="Rounded Rectangle 4"/>
          <p:cNvSpPr/>
          <p:nvPr/>
        </p:nvSpPr>
        <p:spPr>
          <a:xfrm>
            <a:off x="474663" y="3819525"/>
            <a:ext cx="8229600" cy="2878138"/>
          </a:xfrm>
          <a:prstGeom prst="roundRect">
            <a:avLst/>
          </a:prstGeom>
          <a:solidFill>
            <a:schemeClr val="bg1"/>
          </a:solidFill>
          <a:ln w="28575">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Khung c</a:t>
            </a:r>
            <a:r>
              <a:rPr lang="vi-VN" sz="4000" dirty="0">
                <a:solidFill>
                  <a:schemeClr val="tx1"/>
                </a:solidFill>
                <a:cs typeface="Arial" panose="020B0604020202020204" pitchFamily="34" charset="0"/>
              </a:rPr>
              <a:t>ảnh </a:t>
            </a:r>
            <a:r>
              <a:rPr lang="vi-VN" sz="4000" dirty="0">
                <a:solidFill>
                  <a:schemeClr val="tx1"/>
                </a:solidFill>
                <a:cs typeface="Arial" panose="020B0604020202020204" pitchFamily="34" charset="0"/>
              </a:rPr>
              <a:t>ồn ào, tấp nập trên bến khi đón thuyền về và niềm vui trước những thành quả lao </a:t>
            </a:r>
            <a:r>
              <a:rPr lang="vi-VN" sz="4000" dirty="0">
                <a:solidFill>
                  <a:schemeClr val="tx1"/>
                </a:solidFill>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2003425" y="7519988"/>
            <a:ext cx="8763000" cy="2371725"/>
          </a:xfrm>
          <a:prstGeom prst="roundRect">
            <a:avLst/>
          </a:prstGeom>
          <a:solidFill>
            <a:schemeClr val="bg1"/>
          </a:solidFill>
          <a:ln w="28575">
            <a:solidFill>
              <a:srgbClr val="FDE3D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Khung cảnh nhịp sống náo nhiệt, ngập tràn sức sống.</a:t>
            </a:r>
            <a:endParaRPr lang="en-US" sz="40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a:stCxn id="4" idx="2"/>
            <a:endCxn id="5" idx="0"/>
          </p:cNvCxnSpPr>
          <p:nvPr/>
        </p:nvCxnSpPr>
        <p:spPr>
          <a:xfrm flipH="1">
            <a:off x="4589463" y="3109913"/>
            <a:ext cx="1576387" cy="709612"/>
          </a:xfrm>
          <a:prstGeom prst="straightConnector1">
            <a:avLst/>
          </a:prstGeom>
          <a:ln w="57150">
            <a:solidFill>
              <a:srgbClr val="B84C7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6" idx="0"/>
          </p:cNvCxnSpPr>
          <p:nvPr/>
        </p:nvCxnSpPr>
        <p:spPr>
          <a:xfrm>
            <a:off x="4589463" y="6697663"/>
            <a:ext cx="1795462" cy="822325"/>
          </a:xfrm>
          <a:prstGeom prst="straightConnector1">
            <a:avLst/>
          </a:prstGeom>
          <a:ln w="57150">
            <a:solidFill>
              <a:srgbClr val="B84C7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extLst>
          </p:cNvPr>
          <p:cNvCxnSpPr>
            <a:cxnSpLocks/>
          </p:cNvCxnSpPr>
          <p:nvPr/>
        </p:nvCxnSpPr>
        <p:spPr>
          <a:xfrm>
            <a:off x="6165850" y="1866900"/>
            <a:ext cx="1228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extLst>
          </p:cNvPr>
          <p:cNvCxnSpPr>
            <a:cxnSpLocks/>
          </p:cNvCxnSpPr>
          <p:nvPr/>
        </p:nvCxnSpPr>
        <p:spPr>
          <a:xfrm>
            <a:off x="8574088" y="1866900"/>
            <a:ext cx="150177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5589588" y="285750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a:cxnSpLocks/>
          </p:cNvCxnSpPr>
          <p:nvPr/>
        </p:nvCxnSpPr>
        <p:spPr>
          <a:xfrm>
            <a:off x="8393113" y="2841625"/>
            <a:ext cx="150177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3"/>
          <a:stretch>
            <a:fillRect/>
          </a:stretch>
        </p:blipFill>
        <p:spPr>
          <a:xfrm>
            <a:off x="9894673" y="2247900"/>
            <a:ext cx="8267039" cy="6244688"/>
          </a:xfrm>
          <a:prstGeom prst="ellipse">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6" name="TextBox 15"/>
          <p:cNvSpPr txBox="1">
            <a:spLocks noChangeArrowheads="1"/>
          </p:cNvSpPr>
          <p:nvPr/>
        </p:nvSpPr>
        <p:spPr bwMode="auto">
          <a:xfrm>
            <a:off x="6634163" y="400050"/>
            <a:ext cx="5481637" cy="1708150"/>
          </a:xfrm>
          <a:prstGeom prst="rect">
            <a:avLst/>
          </a:prstGeom>
          <a:noFill/>
          <a:ln w="9525">
            <a:noFill/>
            <a:miter lim="800000"/>
            <a:headEnd/>
            <a:tailEnd/>
          </a:ln>
        </p:spPr>
        <p:txBody>
          <a:bodyPr>
            <a:spAutoFit/>
          </a:bodyPr>
          <a:lstStyle/>
          <a:p>
            <a:pPr>
              <a:lnSpc>
                <a:spcPct val="150000"/>
              </a:lnSpc>
            </a:pPr>
            <a:r>
              <a:rPr lang="en-US" sz="7000" b="1">
                <a:solidFill>
                  <a:srgbClr val="2D5273"/>
                </a:solidFill>
              </a:rPr>
              <a:t>KHỞI ĐỘNG </a:t>
            </a:r>
          </a:p>
        </p:txBody>
      </p:sp>
      <p:sp>
        <p:nvSpPr>
          <p:cNvPr id="17" name="TextBox 16"/>
          <p:cNvSpPr txBox="1">
            <a:spLocks noChangeArrowheads="1"/>
          </p:cNvSpPr>
          <p:nvPr/>
        </p:nvSpPr>
        <p:spPr bwMode="auto">
          <a:xfrm>
            <a:off x="1524000" y="1817688"/>
            <a:ext cx="15697200" cy="1939925"/>
          </a:xfrm>
          <a:prstGeom prst="rect">
            <a:avLst/>
          </a:prstGeom>
          <a:noFill/>
          <a:ln w="9525">
            <a:noFill/>
            <a:miter lim="800000"/>
            <a:headEnd/>
            <a:tailEnd/>
          </a:ln>
        </p:spPr>
        <p:txBody>
          <a:bodyPr>
            <a:spAutoFit/>
          </a:bodyPr>
          <a:lstStyle/>
          <a:p>
            <a:pPr algn="just">
              <a:lnSpc>
                <a:spcPct val="150000"/>
              </a:lnSpc>
            </a:pPr>
            <a:r>
              <a:rPr lang="en-US" sz="4000" b="1">
                <a:solidFill>
                  <a:srgbClr val="C00000"/>
                </a:solidFill>
              </a:rPr>
              <a:t>Bằng hiểu biết của mình, e</a:t>
            </a:r>
            <a:r>
              <a:rPr lang="vi-VN" sz="4000" b="1">
                <a:solidFill>
                  <a:srgbClr val="C00000"/>
                </a:solidFill>
              </a:rPr>
              <a:t>m hãy tìm một câu văn hoặc câu thơ có sử dụng biện pháp tu từ đảo ngữ và nêu tác dụng của nó.</a:t>
            </a:r>
            <a:endParaRPr lang="en-US" sz="4000" b="1">
              <a:solidFill>
                <a:srgbClr val="C00000"/>
              </a:solidFill>
            </a:endParaRPr>
          </a:p>
        </p:txBody>
      </p:sp>
      <p:pic>
        <p:nvPicPr>
          <p:cNvPr id="18" name="Picture 17"/>
          <p:cNvPicPr>
            <a:picLocks noChangeAspect="1"/>
          </p:cNvPicPr>
          <p:nvPr/>
        </p:nvPicPr>
        <p:blipFill>
          <a:blip r:embed="rId3"/>
          <a:srcRect/>
          <a:stretch>
            <a:fillRect/>
          </a:stretch>
        </p:blipFill>
        <p:spPr bwMode="auto">
          <a:xfrm>
            <a:off x="271463" y="746125"/>
            <a:ext cx="2505075" cy="1414463"/>
          </a:xfrm>
          <a:prstGeom prst="rect">
            <a:avLst/>
          </a:prstGeom>
          <a:noFill/>
          <a:ln w="9525">
            <a:noFill/>
            <a:miter lim="800000"/>
            <a:headEnd/>
            <a:tailEnd/>
          </a:ln>
        </p:spPr>
      </p:pic>
      <p:sp>
        <p:nvSpPr>
          <p:cNvPr id="19" name="Rounded Rectangle 18"/>
          <p:cNvSpPr/>
          <p:nvPr/>
        </p:nvSpPr>
        <p:spPr>
          <a:xfrm>
            <a:off x="2006600" y="4525963"/>
            <a:ext cx="9753600" cy="235267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3500" b="1" dirty="0">
                <a:solidFill>
                  <a:sysClr val="windowText" lastClr="000000"/>
                </a:solidFill>
                <a:latin typeface="Arial" panose="020B0604020202020204" pitchFamily="34" charset="0"/>
                <a:cs typeface="Arial" panose="020B0604020202020204" pitchFamily="34" charset="0"/>
              </a:rPr>
              <a:t>Ví dụ:</a:t>
            </a:r>
          </a:p>
          <a:p>
            <a:pPr algn="ctr" fontAlgn="auto">
              <a:lnSpc>
                <a:spcPct val="150000"/>
              </a:lnSpc>
              <a:spcBef>
                <a:spcPts val="0"/>
              </a:spcBef>
              <a:spcAft>
                <a:spcPts val="0"/>
              </a:spcAft>
              <a:defRPr/>
            </a:pPr>
            <a:r>
              <a:rPr lang="vi-VN" sz="3500" dirty="0">
                <a:solidFill>
                  <a:sysClr val="windowText" lastClr="000000"/>
                </a:solidFill>
                <a:cs typeface="Arial" panose="020B0604020202020204" pitchFamily="34" charset="0"/>
              </a:rPr>
              <a:t>Tìm </a:t>
            </a:r>
            <a:r>
              <a:rPr lang="vi-VN" sz="3500" dirty="0">
                <a:solidFill>
                  <a:sysClr val="windowText" lastClr="000000"/>
                </a:solidFill>
                <a:cs typeface="Arial" panose="020B0604020202020204" pitchFamily="34" charset="0"/>
              </a:rPr>
              <a:t>nơi thăm thẳm rừng sâu</a:t>
            </a:r>
          </a:p>
          <a:p>
            <a:pPr algn="ctr" fontAlgn="auto">
              <a:lnSpc>
                <a:spcPct val="150000"/>
              </a:lnSpc>
              <a:spcBef>
                <a:spcPts val="0"/>
              </a:spcBef>
              <a:spcAft>
                <a:spcPts val="0"/>
              </a:spcAft>
              <a:defRPr/>
            </a:pPr>
            <a:r>
              <a:rPr lang="vi-VN" sz="3500" dirty="0">
                <a:solidFill>
                  <a:sysClr val="windowText" lastClr="000000"/>
                </a:solidFill>
                <a:cs typeface="Arial" panose="020B0604020202020204" pitchFamily="34" charset="0"/>
              </a:rPr>
              <a:t>Bập bùng hoa chuối, trắng màu hoa ban.</a:t>
            </a:r>
          </a:p>
        </p:txBody>
      </p:sp>
      <p:sp>
        <p:nvSpPr>
          <p:cNvPr id="20" name="Rounded Rectangle 19"/>
          <p:cNvSpPr/>
          <p:nvPr/>
        </p:nvSpPr>
        <p:spPr>
          <a:xfrm>
            <a:off x="13468350" y="3759200"/>
            <a:ext cx="3810000" cy="173513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3500" dirty="0">
                <a:solidFill>
                  <a:sysClr val="windowText" lastClr="000000"/>
                </a:solidFill>
                <a:latin typeface="Arial" panose="020B0604020202020204" pitchFamily="34" charset="0"/>
                <a:cs typeface="Arial" panose="020B0604020202020204" pitchFamily="34" charset="0"/>
              </a:rPr>
              <a:t>“thăm thẳm” lên trước “rừng sâu”</a:t>
            </a:r>
            <a:endParaRPr lang="vi-VN" sz="3500" dirty="0">
              <a:solidFill>
                <a:sysClr val="windowText" lastClr="000000"/>
              </a:solidFill>
              <a:cs typeface="Arial" panose="020B0604020202020204" pitchFamily="34" charset="0"/>
            </a:endParaRPr>
          </a:p>
        </p:txBody>
      </p:sp>
      <p:sp>
        <p:nvSpPr>
          <p:cNvPr id="21" name="Rounded Rectangle 20"/>
          <p:cNvSpPr/>
          <p:nvPr/>
        </p:nvSpPr>
        <p:spPr>
          <a:xfrm>
            <a:off x="13490575" y="5619750"/>
            <a:ext cx="3829050" cy="17145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3500" dirty="0">
                <a:solidFill>
                  <a:sysClr val="windowText" lastClr="000000"/>
                </a:solidFill>
                <a:latin typeface="Arial" panose="020B0604020202020204" pitchFamily="34" charset="0"/>
                <a:cs typeface="Arial" panose="020B0604020202020204" pitchFamily="34" charset="0"/>
              </a:rPr>
              <a:t>“bập bùng” lên trước “hoa chuối”</a:t>
            </a:r>
            <a:endParaRPr lang="vi-VN" sz="3500" dirty="0">
              <a:solidFill>
                <a:sysClr val="windowText" lastClr="000000"/>
              </a:solidFill>
              <a:cs typeface="Arial" panose="020B0604020202020204" pitchFamily="34" charset="0"/>
            </a:endParaRPr>
          </a:p>
        </p:txBody>
      </p:sp>
      <p:sp>
        <p:nvSpPr>
          <p:cNvPr id="22" name="Rounded Rectangle 21"/>
          <p:cNvSpPr/>
          <p:nvPr/>
        </p:nvSpPr>
        <p:spPr>
          <a:xfrm>
            <a:off x="13490575" y="7535863"/>
            <a:ext cx="3829050" cy="1473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3500" dirty="0">
                <a:solidFill>
                  <a:sysClr val="windowText" lastClr="000000"/>
                </a:solidFill>
                <a:latin typeface="Arial" panose="020B0604020202020204" pitchFamily="34" charset="0"/>
                <a:cs typeface="Arial" panose="020B0604020202020204" pitchFamily="34" charset="0"/>
              </a:rPr>
              <a:t>“trắng” lên trước “hoa ban”</a:t>
            </a:r>
            <a:endParaRPr lang="vi-VN" sz="3500" dirty="0">
              <a:solidFill>
                <a:sysClr val="windowText" lastClr="000000"/>
              </a:solidFill>
              <a:cs typeface="Arial" panose="020B0604020202020204" pitchFamily="34" charset="0"/>
            </a:endParaRPr>
          </a:p>
        </p:txBody>
      </p:sp>
      <p:sp>
        <p:nvSpPr>
          <p:cNvPr id="23" name="Right Arrow 22"/>
          <p:cNvSpPr/>
          <p:nvPr/>
        </p:nvSpPr>
        <p:spPr>
          <a:xfrm>
            <a:off x="482600" y="7981950"/>
            <a:ext cx="1219200" cy="914400"/>
          </a:xfrm>
          <a:prstGeom prst="rightArrow">
            <a:avLst/>
          </a:prstGeom>
          <a:solidFill>
            <a:srgbClr val="2D527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p:cNvSpPr txBox="1">
            <a:spLocks noChangeArrowheads="1"/>
          </p:cNvSpPr>
          <p:nvPr/>
        </p:nvSpPr>
        <p:spPr bwMode="auto">
          <a:xfrm>
            <a:off x="1624013" y="7535863"/>
            <a:ext cx="11698287" cy="2516187"/>
          </a:xfrm>
          <a:prstGeom prst="rect">
            <a:avLst/>
          </a:prstGeom>
          <a:noFill/>
          <a:ln w="9525">
            <a:noFill/>
            <a:miter lim="800000"/>
            <a:headEnd/>
            <a:tailEnd/>
          </a:ln>
        </p:spPr>
        <p:txBody>
          <a:bodyPr>
            <a:spAutoFit/>
          </a:bodyPr>
          <a:lstStyle/>
          <a:p>
            <a:pPr marL="457200" indent="-457200">
              <a:lnSpc>
                <a:spcPct val="150000"/>
              </a:lnSpc>
              <a:buFont typeface="Arial" charset="0"/>
              <a:buChar char="•"/>
            </a:pPr>
            <a:r>
              <a:rPr lang="en-US" sz="3500" b="1"/>
              <a:t>Không gian hoang vắng, nguyên sơ của rừng già.</a:t>
            </a:r>
          </a:p>
          <a:p>
            <a:pPr marL="457200" indent="-457200">
              <a:lnSpc>
                <a:spcPct val="150000"/>
              </a:lnSpc>
              <a:buFont typeface="Arial" charset="0"/>
              <a:buChar char="•"/>
            </a:pPr>
            <a:r>
              <a:rPr lang="en-US" sz="3500" b="1"/>
              <a:t>Hoa chuối đỏ rực như lửa và sắc trắng hoa ban ngập tràn khu rừng trở thành điểm nhấn ấn tượng.</a:t>
            </a:r>
          </a:p>
        </p:txBody>
      </p:sp>
      <p:cxnSp>
        <p:nvCxnSpPr>
          <p:cNvPr id="26" name="Straight Arrow Connector 25"/>
          <p:cNvCxnSpPr>
            <a:stCxn id="19" idx="3"/>
            <a:endCxn id="20" idx="1"/>
          </p:cNvCxnSpPr>
          <p:nvPr/>
        </p:nvCxnSpPr>
        <p:spPr>
          <a:xfrm flipV="1">
            <a:off x="11760200" y="4627563"/>
            <a:ext cx="1708150" cy="1074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3"/>
            <a:endCxn id="21" idx="1"/>
          </p:cNvCxnSpPr>
          <p:nvPr/>
        </p:nvCxnSpPr>
        <p:spPr>
          <a:xfrm>
            <a:off x="11760200" y="5702300"/>
            <a:ext cx="1730375" cy="7747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3"/>
            <a:endCxn id="22" idx="1"/>
          </p:cNvCxnSpPr>
          <p:nvPr/>
        </p:nvCxnSpPr>
        <p:spPr>
          <a:xfrm>
            <a:off x="11760200" y="5702300"/>
            <a:ext cx="1730375" cy="25701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08663" y="5954713"/>
            <a:ext cx="193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924800" y="5954713"/>
            <a:ext cx="177165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010400" y="6745288"/>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860675" y="6740525"/>
            <a:ext cx="1916113" cy="3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84738" y="6748463"/>
            <a:ext cx="184785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220200" y="6740525"/>
            <a:ext cx="161925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style.rotation</p:attrName>
                                        </p:attrNameLst>
                                      </p:cBhvr>
                                      <p:tavLst>
                                        <p:tav tm="0">
                                          <p:val>
                                            <p:fltVal val="90"/>
                                          </p:val>
                                        </p:tav>
                                        <p:tav tm="100000">
                                          <p:val>
                                            <p:fltVal val="0"/>
                                          </p:val>
                                        </p:tav>
                                      </p:tavLst>
                                    </p:anim>
                                    <p:animEffect transition="in" filter="fade">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par>
                                <p:cTn id="50" presetID="16" presetClass="entr" presetSubtype="21"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inVertical)">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randombar(horizontal)">
                                      <p:cBhvr>
                                        <p:cTn id="60" dur="500"/>
                                        <p:tgtEl>
                                          <p:spTgt spid="22"/>
                                        </p:tgtEl>
                                      </p:cBhvr>
                                    </p:animEffect>
                                  </p:childTnLst>
                                </p:cTn>
                              </p:par>
                              <p:par>
                                <p:cTn id="61" presetID="16" presetClass="entr" presetSubtype="21"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barn(inVertical)">
                                      <p:cBhvr>
                                        <p:cTn id="63" dur="500"/>
                                        <p:tgtEl>
                                          <p:spTgt spid="38"/>
                                        </p:tgtEl>
                                      </p:cBhvr>
                                    </p:animEffect>
                                  </p:childTnLst>
                                </p:cTn>
                              </p:par>
                              <p:par>
                                <p:cTn id="64" presetID="16" presetClass="entr" presetSubtype="21"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 calcmode="lin" valueType="num">
                                      <p:cBhvr>
                                        <p:cTn id="73" dur="500" fill="hold"/>
                                        <p:tgtEl>
                                          <p:spTgt spid="23"/>
                                        </p:tgtEl>
                                        <p:attrNameLst>
                                          <p:attrName>style.rotation</p:attrName>
                                        </p:attrNameLst>
                                      </p:cBhvr>
                                      <p:tavLst>
                                        <p:tav tm="0">
                                          <p:val>
                                            <p:fltVal val="90"/>
                                          </p:val>
                                        </p:tav>
                                        <p:tav tm="100000">
                                          <p:val>
                                            <p:fltVal val="0"/>
                                          </p:val>
                                        </p:tav>
                                      </p:tavLst>
                                    </p:anim>
                                    <p:animEffect transition="in" filter="fade">
                                      <p:cBhvr>
                                        <p:cTn id="74" dur="500"/>
                                        <p:tgtEl>
                                          <p:spTgt spid="23"/>
                                        </p:tgtEl>
                                      </p:cBhvr>
                                    </p:animEffect>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anim calcmode="lin" valueType="num">
                                      <p:cBhvr>
                                        <p:cTn id="78" dur="500" fill="hold"/>
                                        <p:tgtEl>
                                          <p:spTgt spid="24"/>
                                        </p:tgtEl>
                                        <p:attrNameLst>
                                          <p:attrName>ppt_x</p:attrName>
                                        </p:attrNameLst>
                                      </p:cBhvr>
                                      <p:tavLst>
                                        <p:tav tm="0">
                                          <p:val>
                                            <p:strVal val="#ppt_x"/>
                                          </p:val>
                                        </p:tav>
                                        <p:tav tm="100000">
                                          <p:val>
                                            <p:strVal val="#ppt_x"/>
                                          </p:val>
                                        </p:tav>
                                      </p:tavLst>
                                    </p:anim>
                                    <p:anim calcmode="lin" valueType="num">
                                      <p:cBhvr>
                                        <p:cTn id="7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P spid="20" grpId="0" animBg="1"/>
      <p:bldP spid="21" grpId="0" animBg="1"/>
      <p:bldP spid="22" grpId="0" animBg="1"/>
      <p:bldP spid="23"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48" name="TextBox 47"/>
          <p:cNvSpPr txBox="1">
            <a:spLocks noChangeArrowheads="1"/>
          </p:cNvSpPr>
          <p:nvPr/>
        </p:nvSpPr>
        <p:spPr bwMode="auto">
          <a:xfrm>
            <a:off x="4333875" y="1409700"/>
            <a:ext cx="9601200" cy="1508125"/>
          </a:xfrm>
          <a:prstGeom prst="rect">
            <a:avLst/>
          </a:prstGeom>
          <a:noFill/>
          <a:ln w="9525">
            <a:noFill/>
            <a:miter lim="800000"/>
            <a:headEnd/>
            <a:tailEnd/>
          </a:ln>
        </p:spPr>
        <p:txBody>
          <a:bodyPr>
            <a:spAutoFit/>
          </a:bodyPr>
          <a:lstStyle/>
          <a:p>
            <a:pPr>
              <a:lnSpc>
                <a:spcPct val="150000"/>
              </a:lnSpc>
            </a:pPr>
            <a:r>
              <a:rPr lang="en-US" sz="7000" b="1">
                <a:solidFill>
                  <a:srgbClr val="2D5273"/>
                </a:solidFill>
              </a:rPr>
              <a:t>HƯỚNG DẪN VỀ NHÀ</a:t>
            </a:r>
          </a:p>
        </p:txBody>
      </p:sp>
      <p:sp>
        <p:nvSpPr>
          <p:cNvPr id="49" name="Rounded Rectangle 48"/>
          <p:cNvSpPr/>
          <p:nvPr/>
        </p:nvSpPr>
        <p:spPr>
          <a:xfrm>
            <a:off x="1452563" y="3708400"/>
            <a:ext cx="7265987" cy="3208338"/>
          </a:xfrm>
          <a:prstGeom prst="roundRect">
            <a:avLst/>
          </a:prstGeom>
          <a:solidFill>
            <a:srgbClr val="FFFEF5"/>
          </a:solidFill>
          <a:ln w="57150">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Ôn tập nội dung</a:t>
            </a:r>
            <a:r>
              <a:rPr lang="en-US"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a:p>
            <a:pPr algn="ctr"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Biện pháp tu từ đảo ngữ </a:t>
            </a:r>
          </a:p>
        </p:txBody>
      </p:sp>
      <p:sp>
        <p:nvSpPr>
          <p:cNvPr id="50" name="Rounded Rectangle 49"/>
          <p:cNvSpPr/>
          <p:nvPr/>
        </p:nvSpPr>
        <p:spPr>
          <a:xfrm>
            <a:off x="9159875" y="3716338"/>
            <a:ext cx="8318500" cy="3208337"/>
          </a:xfrm>
          <a:prstGeom prst="roundRect">
            <a:avLst/>
          </a:prstGeom>
          <a:solidFill>
            <a:srgbClr val="FFFEF5"/>
          </a:solidFill>
          <a:ln w="57150">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Soạn văn </a:t>
            </a:r>
            <a:r>
              <a:rPr lang="en-US" sz="4000" b="1" dirty="0">
                <a:solidFill>
                  <a:schemeClr val="tx1"/>
                </a:solidFill>
                <a:latin typeface="Arial" panose="020B0604020202020204" pitchFamily="34" charset="0"/>
                <a:cs typeface="Arial" panose="020B0604020202020204" pitchFamily="34" charset="0"/>
              </a:rPr>
              <a:t>bản 3</a:t>
            </a:r>
            <a:r>
              <a:rPr lang="en-US" sz="4000" b="1" dirty="0">
                <a:solidFill>
                  <a:schemeClr val="tx1"/>
                </a:solidFill>
                <a:latin typeface="Arial" panose="020B0604020202020204" pitchFamily="34" charset="0"/>
                <a:cs typeface="Arial" panose="020B0604020202020204" pitchFamily="34" charset="0"/>
              </a:rPr>
              <a:t>:</a:t>
            </a:r>
          </a:p>
          <a:p>
            <a:pPr algn="ctr"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 Ca Huế trên sông Hương</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ppt_x"/>
                                          </p:val>
                                        </p:tav>
                                        <p:tav tm="100000">
                                          <p:val>
                                            <p:strVal val="#ppt_x"/>
                                          </p:val>
                                        </p:tav>
                                      </p:tavLst>
                                    </p:anim>
                                    <p:anim calcmode="lin" valueType="num">
                                      <p:cBhvr additive="base">
                                        <p:cTn id="13" dur="500" fill="hold"/>
                                        <p:tgtEl>
                                          <p:spTgt spid="4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fill="hold"/>
                                        <p:tgtEl>
                                          <p:spTgt spid="50"/>
                                        </p:tgtEl>
                                        <p:attrNameLst>
                                          <p:attrName>ppt_x</p:attrName>
                                        </p:attrNameLst>
                                      </p:cBhvr>
                                      <p:tavLst>
                                        <p:tav tm="0">
                                          <p:val>
                                            <p:strVal val="#ppt_x"/>
                                          </p:val>
                                        </p:tav>
                                        <p:tav tm="100000">
                                          <p:val>
                                            <p:strVal val="#ppt_x"/>
                                          </p:val>
                                        </p:tav>
                                      </p:tavLst>
                                    </p:anim>
                                    <p:anim calcmode="lin" valueType="num">
                                      <p:cBhvr additive="base">
                                        <p:cTn id="1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pic>
        <p:nvPicPr>
          <p:cNvPr id="33796" name="Picture 15"/>
          <p:cNvPicPr>
            <a:picLocks noChangeAspect="1"/>
          </p:cNvPicPr>
          <p:nvPr/>
        </p:nvPicPr>
        <p:blipFill>
          <a:blip r:embed="rId3"/>
          <a:srcRect/>
          <a:stretch>
            <a:fillRect/>
          </a:stretch>
        </p:blipFill>
        <p:spPr bwMode="auto">
          <a:xfrm>
            <a:off x="838200" y="17463"/>
            <a:ext cx="16078200" cy="11387137"/>
          </a:xfrm>
          <a:prstGeom prst="rect">
            <a:avLst/>
          </a:prstGeom>
          <a:noFill/>
          <a:ln w="9525">
            <a:noFill/>
            <a:miter lim="800000"/>
            <a:headEnd/>
            <a:tailEnd/>
          </a:ln>
        </p:spPr>
      </p:pic>
      <p:sp>
        <p:nvSpPr>
          <p:cNvPr id="33797" name="Freeform 15"/>
          <p:cNvSpPr>
            <a:spLocks/>
          </p:cNvSpPr>
          <p:nvPr/>
        </p:nvSpPr>
        <p:spPr bwMode="auto">
          <a:xfrm rot="2136731">
            <a:off x="12666663" y="901700"/>
            <a:ext cx="7327900" cy="2325688"/>
          </a:xfrm>
          <a:custGeom>
            <a:avLst/>
            <a:gdLst/>
            <a:ahLst/>
            <a:cxnLst>
              <a:cxn ang="0">
                <a:pos x="0" y="0"/>
              </a:cxn>
              <a:cxn ang="0">
                <a:pos x="7326836" y="0"/>
              </a:cxn>
              <a:cxn ang="0">
                <a:pos x="7326836" y="2326271"/>
              </a:cxn>
              <a:cxn ang="0">
                <a:pos x="0" y="2326271"/>
              </a:cxn>
              <a:cxn ang="0">
                <a:pos x="0" y="0"/>
              </a:cxn>
            </a:cxnLst>
            <a:rect l="0" t="0" r="r" b="b"/>
            <a:pathLst>
              <a:path w="7326836" h="2326270">
                <a:moveTo>
                  <a:pt x="0" y="0"/>
                </a:moveTo>
                <a:lnTo>
                  <a:pt x="7326836" y="0"/>
                </a:lnTo>
                <a:lnTo>
                  <a:pt x="7326836" y="2326271"/>
                </a:lnTo>
                <a:lnTo>
                  <a:pt x="0" y="2326271"/>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19" name="TextBox 4"/>
          <p:cNvSpPr txBox="1">
            <a:spLocks noChangeArrowheads="1"/>
          </p:cNvSpPr>
          <p:nvPr/>
        </p:nvSpPr>
        <p:spPr bwMode="auto">
          <a:xfrm rot="-296000">
            <a:off x="4160838" y="2881313"/>
            <a:ext cx="11417300" cy="5116512"/>
          </a:xfrm>
          <a:prstGeom prst="rect">
            <a:avLst/>
          </a:prstGeom>
          <a:noFill/>
          <a:ln w="9525">
            <a:noFill/>
            <a:miter lim="800000"/>
            <a:headEnd/>
            <a:tailEnd/>
          </a:ln>
        </p:spPr>
        <p:txBody>
          <a:bodyPr lIns="0" tIns="0" rIns="0" bIns="0">
            <a:spAutoFit/>
          </a:bodyPr>
          <a:lstStyle/>
          <a:p>
            <a:pPr algn="ctr">
              <a:lnSpc>
                <a:spcPts val="13313"/>
              </a:lnSpc>
            </a:pPr>
            <a:r>
              <a:rPr lang="vi-VN" sz="8000" b="1">
                <a:solidFill>
                  <a:srgbClr val="2D5273"/>
                </a:solidFill>
              </a:rPr>
              <a:t>TRÂN TRỌNG CẢM ƠN SỰ QUAN TÂM THEO DÕI CỦA CÁC EM</a:t>
            </a:r>
            <a:r>
              <a:rPr lang="en-US" sz="8000" b="1">
                <a:solidFill>
                  <a:srgbClr val="2D5273"/>
                </a:solidFill>
                <a:latin typeface="Calibri" pitchFamily="34" charset="0"/>
              </a:rPr>
              <a:t>!</a:t>
            </a:r>
            <a:endParaRPr lang="en-US" sz="8000" b="1">
              <a:solidFill>
                <a:srgbClr val="2D5273"/>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7" name="Freeform 7"/>
          <p:cNvSpPr/>
          <p:nvPr/>
        </p:nvSpPr>
        <p:spPr>
          <a:xfrm rot="-2107739">
            <a:off x="-3035594" y="-201652"/>
            <a:ext cx="9386207" cy="3228250"/>
          </a:xfrm>
          <a:custGeom>
            <a:avLst/>
            <a:gdLst/>
            <a:ahLst/>
            <a:cxnLst/>
            <a:rect l="l" t="t" r="r" b="b"/>
            <a:pathLst>
              <a:path w="9797323" h="3228250">
                <a:moveTo>
                  <a:pt x="0" y="0"/>
                </a:moveTo>
                <a:lnTo>
                  <a:pt x="9797322" y="0"/>
                </a:lnTo>
                <a:lnTo>
                  <a:pt x="9797322" y="3228250"/>
                </a:lnTo>
                <a:lnTo>
                  <a:pt x="0" y="3228250"/>
                </a:lnTo>
                <a:lnTo>
                  <a:pt x="0" y="0"/>
                </a:lnTo>
                <a:close/>
              </a:path>
            </a:pathLst>
          </a:custGeom>
          <a:blipFill>
            <a:blip r:embed="rId3"/>
            <a:srcRect/>
            <a:stretch>
              <a:fillRect l="-7365" r="-11745"/>
            </a:stretch>
          </a:blipFill>
        </p:spPr>
      </p:sp>
      <p:sp>
        <p:nvSpPr>
          <p:cNvPr id="8" name="Freeform 8"/>
          <p:cNvSpPr/>
          <p:nvPr/>
        </p:nvSpPr>
        <p:spPr>
          <a:xfrm rot="-9313852" flipH="1" flipV="1">
            <a:off x="11567987" y="-217973"/>
            <a:ext cx="9797323" cy="3228250"/>
          </a:xfrm>
          <a:custGeom>
            <a:avLst/>
            <a:gdLst/>
            <a:ahLst/>
            <a:cxnLst/>
            <a:rect l="l" t="t" r="r" b="b"/>
            <a:pathLst>
              <a:path w="9797323" h="3228250">
                <a:moveTo>
                  <a:pt x="9797322" y="3228250"/>
                </a:moveTo>
                <a:lnTo>
                  <a:pt x="0" y="3228250"/>
                </a:lnTo>
                <a:lnTo>
                  <a:pt x="0" y="0"/>
                </a:lnTo>
                <a:lnTo>
                  <a:pt x="9797322" y="0"/>
                </a:lnTo>
                <a:lnTo>
                  <a:pt x="9797322" y="3228250"/>
                </a:lnTo>
                <a:close/>
              </a:path>
            </a:pathLst>
          </a:custGeom>
          <a:blipFill>
            <a:blip r:embed="rId3"/>
            <a:stretch>
              <a:fillRect l="-7056" r="-7056"/>
            </a:stretch>
          </a:blipFill>
        </p:spPr>
      </p:sp>
      <p:sp>
        <p:nvSpPr>
          <p:cNvPr id="9" name="TextBox 9"/>
          <p:cNvSpPr txBox="1">
            <a:spLocks noChangeArrowheads="1"/>
          </p:cNvSpPr>
          <p:nvPr/>
        </p:nvSpPr>
        <p:spPr bwMode="auto">
          <a:xfrm>
            <a:off x="2493963" y="1393825"/>
            <a:ext cx="13300075" cy="1616075"/>
          </a:xfrm>
          <a:prstGeom prst="rect">
            <a:avLst/>
          </a:prstGeom>
          <a:noFill/>
          <a:ln w="9525">
            <a:noFill/>
            <a:miter lim="800000"/>
            <a:headEnd/>
            <a:tailEnd/>
          </a:ln>
        </p:spPr>
        <p:txBody>
          <a:bodyPr lIns="0" tIns="0" rIns="0" bIns="0">
            <a:spAutoFit/>
          </a:bodyPr>
          <a:lstStyle/>
          <a:p>
            <a:pPr algn="ctr">
              <a:lnSpc>
                <a:spcPct val="150000"/>
              </a:lnSpc>
            </a:pPr>
            <a:r>
              <a:rPr lang="en-US" sz="7000" b="1">
                <a:solidFill>
                  <a:srgbClr val="C00000"/>
                </a:solidFill>
              </a:rPr>
              <a:t>Bài 2: Vẻ đẹp cổ điển</a:t>
            </a:r>
          </a:p>
        </p:txBody>
      </p:sp>
      <p:sp>
        <p:nvSpPr>
          <p:cNvPr id="10" name="TextBox 6"/>
          <p:cNvSpPr txBox="1"/>
          <p:nvPr/>
        </p:nvSpPr>
        <p:spPr>
          <a:xfrm>
            <a:off x="98425" y="2946400"/>
            <a:ext cx="18091150" cy="5540375"/>
          </a:xfrm>
          <a:prstGeom prst="rect">
            <a:avLst/>
          </a:prstGeom>
        </p:spPr>
        <p:txBody>
          <a:bodyPr lIns="0" tIns="0" rIns="0" bIns="0">
            <a:spAutoFit/>
          </a:bodyPr>
          <a:lstStyle/>
          <a:p>
            <a:pPr algn="ctr" fontAlgn="auto">
              <a:lnSpc>
                <a:spcPts val="21634"/>
              </a:lnSpc>
              <a:spcBef>
                <a:spcPts val="0"/>
              </a:spcBef>
              <a:spcAft>
                <a:spcPts val="0"/>
              </a:spcAft>
              <a:defRPr/>
            </a:pPr>
            <a:r>
              <a:rPr lang="en-US" sz="9000" dirty="0">
                <a:solidFill>
                  <a:srgbClr val="7A5A23"/>
                </a:solidFill>
                <a:latin typeface="Arial" panose="020B0604020202020204" pitchFamily="34" charset="0"/>
                <a:cs typeface="Arial" panose="020B0604020202020204" pitchFamily="34" charset="0"/>
              </a:rPr>
              <a:t>Thực hành tiếng Việt</a:t>
            </a:r>
            <a:endParaRPr lang="en-US" sz="9000" b="1" dirty="0">
              <a:solidFill>
                <a:srgbClr val="7A5A2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auto">
              <a:lnSpc>
                <a:spcPts val="21634"/>
              </a:lnSpc>
              <a:spcBef>
                <a:spcPts val="0"/>
              </a:spcBef>
              <a:spcAft>
                <a:spcPts val="0"/>
              </a:spcAft>
              <a:defRPr/>
            </a:pPr>
            <a:r>
              <a:rPr lang="en-US" sz="10000" b="1" dirty="0">
                <a:solidFill>
                  <a:srgbClr val="2D527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BIỆN PHÁP TU TỪ ĐẢO NGỮ</a:t>
            </a:r>
            <a:endParaRPr lang="en-US" sz="10000" b="1" dirty="0">
              <a:solidFill>
                <a:srgbClr val="2D527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9" name="TextBox 18"/>
          <p:cNvSpPr txBox="1">
            <a:spLocks noChangeArrowheads="1"/>
          </p:cNvSpPr>
          <p:nvPr/>
        </p:nvSpPr>
        <p:spPr bwMode="auto">
          <a:xfrm>
            <a:off x="5029200" y="1851025"/>
            <a:ext cx="8991600" cy="1408113"/>
          </a:xfrm>
          <a:prstGeom prst="rect">
            <a:avLst/>
          </a:prstGeom>
          <a:noFill/>
          <a:ln w="9525">
            <a:noFill/>
            <a:miter lim="800000"/>
            <a:headEnd/>
            <a:tailEnd/>
          </a:ln>
        </p:spPr>
        <p:txBody>
          <a:bodyPr>
            <a:spAutoFit/>
          </a:bodyPr>
          <a:lstStyle/>
          <a:p>
            <a:pPr>
              <a:lnSpc>
                <a:spcPct val="150000"/>
              </a:lnSpc>
            </a:pPr>
            <a:r>
              <a:rPr lang="en-US" sz="6500" b="1">
                <a:solidFill>
                  <a:srgbClr val="2D5273"/>
                </a:solidFill>
              </a:rPr>
              <a:t>NỘI DUNG BÀI HỌC</a:t>
            </a:r>
          </a:p>
        </p:txBody>
      </p:sp>
      <p:sp>
        <p:nvSpPr>
          <p:cNvPr id="20" name="TextBox 19"/>
          <p:cNvSpPr txBox="1">
            <a:spLocks noChangeArrowheads="1"/>
          </p:cNvSpPr>
          <p:nvPr/>
        </p:nvSpPr>
        <p:spPr bwMode="auto">
          <a:xfrm>
            <a:off x="5029200" y="3640138"/>
            <a:ext cx="9448800" cy="1103312"/>
          </a:xfrm>
          <a:prstGeom prst="rect">
            <a:avLst/>
          </a:prstGeom>
          <a:noFill/>
          <a:ln w="9525">
            <a:noFill/>
            <a:miter lim="800000"/>
            <a:headEnd/>
            <a:tailEnd/>
          </a:ln>
        </p:spPr>
        <p:txBody>
          <a:bodyPr>
            <a:spAutoFit/>
          </a:bodyPr>
          <a:lstStyle/>
          <a:p>
            <a:pPr>
              <a:lnSpc>
                <a:spcPct val="150000"/>
              </a:lnSpc>
            </a:pPr>
            <a:r>
              <a:rPr lang="en-US" sz="5000" b="1"/>
              <a:t>I. ÔN TẬP KIẾN THỨC</a:t>
            </a:r>
          </a:p>
        </p:txBody>
      </p:sp>
      <p:sp>
        <p:nvSpPr>
          <p:cNvPr id="21" name="TextBox 20"/>
          <p:cNvSpPr txBox="1">
            <a:spLocks noChangeArrowheads="1"/>
          </p:cNvSpPr>
          <p:nvPr/>
        </p:nvSpPr>
        <p:spPr bwMode="auto">
          <a:xfrm>
            <a:off x="5029200" y="7154863"/>
            <a:ext cx="5181600" cy="1246187"/>
          </a:xfrm>
          <a:prstGeom prst="rect">
            <a:avLst/>
          </a:prstGeom>
          <a:noFill/>
          <a:ln w="9525">
            <a:noFill/>
            <a:miter lim="800000"/>
            <a:headEnd/>
            <a:tailEnd/>
          </a:ln>
        </p:spPr>
        <p:txBody>
          <a:bodyPr>
            <a:spAutoFit/>
          </a:bodyPr>
          <a:lstStyle/>
          <a:p>
            <a:pPr>
              <a:lnSpc>
                <a:spcPct val="150000"/>
              </a:lnSpc>
            </a:pPr>
            <a:r>
              <a:rPr lang="en-US" sz="5000" b="1"/>
              <a:t>II. LUYỆN TẬP</a:t>
            </a:r>
          </a:p>
        </p:txBody>
      </p:sp>
      <p:sp>
        <p:nvSpPr>
          <p:cNvPr id="22" name="TextBox 21"/>
          <p:cNvSpPr txBox="1">
            <a:spLocks noChangeArrowheads="1"/>
          </p:cNvSpPr>
          <p:nvPr/>
        </p:nvSpPr>
        <p:spPr bwMode="auto">
          <a:xfrm>
            <a:off x="4994275" y="4984750"/>
            <a:ext cx="11887200" cy="2170113"/>
          </a:xfrm>
          <a:prstGeom prst="rect">
            <a:avLst/>
          </a:prstGeom>
          <a:noFill/>
          <a:ln w="9525">
            <a:noFill/>
            <a:miter lim="800000"/>
            <a:headEnd/>
            <a:tailEnd/>
          </a:ln>
        </p:spPr>
        <p:txBody>
          <a:bodyPr>
            <a:spAutoFit/>
          </a:bodyPr>
          <a:lstStyle/>
          <a:p>
            <a:pPr marL="342900" indent="-342900">
              <a:lnSpc>
                <a:spcPct val="150000"/>
              </a:lnSpc>
              <a:buFontTx/>
              <a:buAutoNum type="arabicPeriod"/>
            </a:pPr>
            <a:r>
              <a:rPr lang="en-US" sz="4500"/>
              <a:t> Đặc điểm của biện pháp tu từ đảo ngữ </a:t>
            </a:r>
          </a:p>
          <a:p>
            <a:pPr marL="342900" indent="-342900">
              <a:lnSpc>
                <a:spcPct val="150000"/>
              </a:lnSpc>
              <a:buFontTx/>
              <a:buAutoNum type="arabicPeriod"/>
            </a:pPr>
            <a:r>
              <a:rPr lang="en-US" sz="4500"/>
              <a:t> Tác dụng của biện pháp tu từ đảo ngữ</a:t>
            </a:r>
          </a:p>
        </p:txBody>
      </p:sp>
      <p:pic>
        <p:nvPicPr>
          <p:cNvPr id="16392" name="Picture 22"/>
          <p:cNvPicPr>
            <a:picLocks noChangeAspect="1"/>
          </p:cNvPicPr>
          <p:nvPr/>
        </p:nvPicPr>
        <p:blipFill>
          <a:blip r:embed="rId3"/>
          <a:srcRect/>
          <a:stretch>
            <a:fillRect/>
          </a:stretch>
        </p:blipFill>
        <p:spPr bwMode="auto">
          <a:xfrm rot="-1682861">
            <a:off x="908050" y="2014538"/>
            <a:ext cx="1771650" cy="4305300"/>
          </a:xfrm>
          <a:prstGeom prst="rect">
            <a:avLst/>
          </a:prstGeom>
          <a:noFill/>
          <a:ln w="9525">
            <a:noFill/>
            <a:miter lim="800000"/>
            <a:headEnd/>
            <a:tailEnd/>
          </a:ln>
        </p:spPr>
      </p:pic>
      <p:pic>
        <p:nvPicPr>
          <p:cNvPr id="16393" name="Picture 23"/>
          <p:cNvPicPr>
            <a:picLocks noChangeAspect="1"/>
          </p:cNvPicPr>
          <p:nvPr/>
        </p:nvPicPr>
        <p:blipFill>
          <a:blip r:embed="rId4"/>
          <a:srcRect/>
          <a:stretch>
            <a:fillRect/>
          </a:stretch>
        </p:blipFill>
        <p:spPr bwMode="auto">
          <a:xfrm rot="1961172">
            <a:off x="12541250" y="287338"/>
            <a:ext cx="7591425" cy="25352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pic>
        <p:nvPicPr>
          <p:cNvPr id="23" name="Picture 22"/>
          <p:cNvPicPr>
            <a:picLocks noChangeAspect="1"/>
          </p:cNvPicPr>
          <p:nvPr/>
        </p:nvPicPr>
        <p:blipFill>
          <a:blip r:embed="rId3"/>
          <a:srcRect/>
          <a:stretch>
            <a:fillRect/>
          </a:stretch>
        </p:blipFill>
        <p:spPr bwMode="auto">
          <a:xfrm>
            <a:off x="166688" y="334963"/>
            <a:ext cx="6553200" cy="9617075"/>
          </a:xfrm>
          <a:prstGeom prst="rect">
            <a:avLst/>
          </a:prstGeom>
          <a:noFill/>
          <a:ln w="9525">
            <a:noFill/>
            <a:miter lim="800000"/>
            <a:headEnd/>
            <a:tailEnd/>
          </a:ln>
        </p:spPr>
      </p:pic>
      <p:sp>
        <p:nvSpPr>
          <p:cNvPr id="24" name="Rounded Rectangle 23"/>
          <p:cNvSpPr/>
          <p:nvPr/>
        </p:nvSpPr>
        <p:spPr>
          <a:xfrm>
            <a:off x="3168650" y="5713413"/>
            <a:ext cx="14401800" cy="4114800"/>
          </a:xfrm>
          <a:prstGeom prst="roundRect">
            <a:avLst/>
          </a:prstGeom>
          <a:solidFill>
            <a:srgbClr val="FFF6E7"/>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000" b="1" u="sng" dirty="0">
                <a:solidFill>
                  <a:srgbClr val="C00000"/>
                </a:solidFill>
                <a:latin typeface="Arial" panose="020B0604020202020204" pitchFamily="34" charset="0"/>
                <a:cs typeface="Arial" panose="020B0604020202020204" pitchFamily="34" charset="0"/>
              </a:rPr>
              <a:t>Dựa vào kiến thức đã học và trả lời các câu hỏi sau:</a:t>
            </a:r>
          </a:p>
          <a:p>
            <a:pPr marL="571500" indent="-571500" algn="just" fontAlgn="auto">
              <a:lnSpc>
                <a:spcPct val="150000"/>
              </a:lnSpc>
              <a:spcBef>
                <a:spcPts val="0"/>
              </a:spcBef>
              <a:spcAft>
                <a:spcPts val="0"/>
              </a:spcAft>
              <a:buFont typeface="Arial" panose="020B0604020202020204" pitchFamily="34" charset="0"/>
              <a:buChar char="•"/>
              <a:defRPr/>
            </a:pPr>
            <a:r>
              <a:rPr lang="en-US" sz="4000" dirty="0">
                <a:solidFill>
                  <a:schemeClr val="tx1"/>
                </a:solidFill>
                <a:latin typeface="Arial" panose="020B0604020202020204" pitchFamily="34" charset="0"/>
                <a:cs typeface="Arial" panose="020B0604020202020204" pitchFamily="34" charset="0"/>
              </a:rPr>
              <a:t>Biện </a:t>
            </a:r>
            <a:r>
              <a:rPr lang="en-US" sz="4000" dirty="0">
                <a:solidFill>
                  <a:schemeClr val="tx1"/>
                </a:solidFill>
                <a:latin typeface="Arial" panose="020B0604020202020204" pitchFamily="34" charset="0"/>
                <a:cs typeface="Arial" panose="020B0604020202020204" pitchFamily="34" charset="0"/>
              </a:rPr>
              <a:t>pháp tu từ đảo </a:t>
            </a:r>
            <a:r>
              <a:rPr lang="en-US" sz="4000" dirty="0">
                <a:solidFill>
                  <a:schemeClr val="tx1"/>
                </a:solidFill>
                <a:latin typeface="Arial" panose="020B0604020202020204" pitchFamily="34" charset="0"/>
                <a:cs typeface="Arial" panose="020B0604020202020204" pitchFamily="34" charset="0"/>
              </a:rPr>
              <a:t>ngữ có đặc điểm gì?</a:t>
            </a:r>
            <a:endParaRPr lang="en-US" sz="4000" dirty="0">
              <a:solidFill>
                <a:schemeClr val="tx1"/>
              </a:solidFill>
              <a:latin typeface="Arial" panose="020B0604020202020204" pitchFamily="34" charset="0"/>
              <a:cs typeface="Arial" panose="020B0604020202020204" pitchFamily="34" charset="0"/>
            </a:endParaRPr>
          </a:p>
          <a:p>
            <a:pPr marL="571500" indent="-571500" algn="just" fontAlgn="auto">
              <a:lnSpc>
                <a:spcPct val="150000"/>
              </a:lnSpc>
              <a:spcBef>
                <a:spcPts val="0"/>
              </a:spcBef>
              <a:spcAft>
                <a:spcPts val="0"/>
              </a:spcAft>
              <a:buFont typeface="Arial" panose="020B0604020202020204" pitchFamily="34" charset="0"/>
              <a:buChar char="•"/>
              <a:defRPr/>
            </a:pPr>
            <a:r>
              <a:rPr lang="en-US" sz="4000" dirty="0">
                <a:solidFill>
                  <a:schemeClr val="tx1"/>
                </a:solidFill>
                <a:latin typeface="Arial" panose="020B0604020202020204" pitchFamily="34" charset="0"/>
                <a:cs typeface="Arial" panose="020B0604020202020204" pitchFamily="34" charset="0"/>
              </a:rPr>
              <a:t>Tác </a:t>
            </a:r>
            <a:r>
              <a:rPr lang="en-US" sz="4000" dirty="0">
                <a:solidFill>
                  <a:schemeClr val="tx1"/>
                </a:solidFill>
                <a:latin typeface="Arial" panose="020B0604020202020204" pitchFamily="34" charset="0"/>
                <a:cs typeface="Arial" panose="020B0604020202020204" pitchFamily="34" charset="0"/>
              </a:rPr>
              <a:t>dụng của việc sử dụng biện pháp tu từ đảo ngữ là gì</a:t>
            </a:r>
            <a:r>
              <a:rPr lang="en-US" sz="4000" dirty="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pic>
        <p:nvPicPr>
          <p:cNvPr id="17414" name="Picture 24"/>
          <p:cNvPicPr>
            <a:picLocks noChangeAspect="1"/>
          </p:cNvPicPr>
          <p:nvPr/>
        </p:nvPicPr>
        <p:blipFill>
          <a:blip r:embed="rId4"/>
          <a:srcRect/>
          <a:stretch>
            <a:fillRect/>
          </a:stretch>
        </p:blipFill>
        <p:spPr bwMode="auto">
          <a:xfrm rot="831028">
            <a:off x="14439900" y="2620963"/>
            <a:ext cx="4243388" cy="40179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8436" name="Freeform 7"/>
          <p:cNvSpPr>
            <a:spLocks/>
          </p:cNvSpPr>
          <p:nvPr/>
        </p:nvSpPr>
        <p:spPr bwMode="auto">
          <a:xfrm rot="8476072" flipV="1">
            <a:off x="14276388" y="7694613"/>
            <a:ext cx="3914775" cy="3127375"/>
          </a:xfrm>
          <a:custGeom>
            <a:avLst/>
            <a:gdLst/>
            <a:ahLst/>
            <a:cxnLst>
              <a:cxn ang="0">
                <a:pos x="0" y="3126916"/>
              </a:cxn>
              <a:cxn ang="0">
                <a:pos x="3914763" y="3126916"/>
              </a:cxn>
              <a:cxn ang="0">
                <a:pos x="3914763" y="0"/>
              </a:cxn>
              <a:cxn ang="0">
                <a:pos x="0" y="0"/>
              </a:cxn>
              <a:cxn ang="0">
                <a:pos x="0" y="3126916"/>
              </a:cxn>
            </a:cxnLst>
            <a:rect l="0" t="0" r="r" b="b"/>
            <a:pathLst>
              <a:path w="3914763" h="3126917">
                <a:moveTo>
                  <a:pt x="0" y="3126916"/>
                </a:moveTo>
                <a:lnTo>
                  <a:pt x="3914763" y="3126916"/>
                </a:lnTo>
                <a:lnTo>
                  <a:pt x="3914763" y="0"/>
                </a:lnTo>
                <a:lnTo>
                  <a:pt x="0" y="0"/>
                </a:lnTo>
                <a:lnTo>
                  <a:pt x="0" y="3126916"/>
                </a:lnTo>
                <a:close/>
              </a:path>
            </a:pathLst>
          </a:custGeom>
          <a:blipFill dpi="0" rotWithShape="1">
            <a:blip r:embed="rId3"/>
            <a:srcRect/>
            <a:stretch>
              <a:fillRect/>
            </a:stretch>
          </a:blipFill>
          <a:ln w="9525">
            <a:noFill/>
            <a:round/>
            <a:headEnd/>
            <a:tailEnd/>
          </a:ln>
        </p:spPr>
        <p:txBody>
          <a:bodyPr/>
          <a:lstStyle/>
          <a:p>
            <a:endParaRPr lang="en-US"/>
          </a:p>
        </p:txBody>
      </p:sp>
      <p:sp>
        <p:nvSpPr>
          <p:cNvPr id="9" name="Rounded Rectangle 8"/>
          <p:cNvSpPr/>
          <p:nvPr/>
        </p:nvSpPr>
        <p:spPr>
          <a:xfrm>
            <a:off x="3395663" y="1408113"/>
            <a:ext cx="11582400" cy="1539875"/>
          </a:xfrm>
          <a:prstGeom prst="roundRect">
            <a:avLst/>
          </a:prstGeom>
          <a:solidFill>
            <a:srgbClr val="FFF6E7"/>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500" b="1" dirty="0">
                <a:solidFill>
                  <a:schemeClr val="tx1"/>
                </a:solidFill>
                <a:latin typeface="Arial" panose="020B0604020202020204" pitchFamily="34" charset="0"/>
                <a:cs typeface="Arial" panose="020B0604020202020204" pitchFamily="34" charset="0"/>
              </a:rPr>
              <a:t>1. Đặc điểm của biện pháp tu từ đảo ngữ </a:t>
            </a:r>
            <a:endParaRPr lang="en-US" sz="4500" b="1" dirty="0">
              <a:solidFill>
                <a:schemeClr val="tx1"/>
              </a:solidFill>
              <a:latin typeface="Arial" panose="020B0604020202020204" pitchFamily="34" charset="0"/>
              <a:cs typeface="Arial" panose="020B0604020202020204" pitchFamily="34" charset="0"/>
            </a:endParaRPr>
          </a:p>
        </p:txBody>
      </p:sp>
      <p:sp>
        <p:nvSpPr>
          <p:cNvPr id="18438" name="Freeform 8"/>
          <p:cNvSpPr>
            <a:spLocks/>
          </p:cNvSpPr>
          <p:nvPr/>
        </p:nvSpPr>
        <p:spPr bwMode="auto">
          <a:xfrm rot="-1479949">
            <a:off x="-488950" y="976313"/>
            <a:ext cx="6572250" cy="1252537"/>
          </a:xfrm>
          <a:custGeom>
            <a:avLst/>
            <a:gdLst/>
            <a:ahLst/>
            <a:cxnLst>
              <a:cxn ang="0">
                <a:pos x="0" y="0"/>
              </a:cxn>
              <a:cxn ang="0">
                <a:pos x="8153013" y="0"/>
              </a:cxn>
              <a:cxn ang="0">
                <a:pos x="8153013" y="2007679"/>
              </a:cxn>
              <a:cxn ang="0">
                <a:pos x="0" y="2007679"/>
              </a:cxn>
              <a:cxn ang="0">
                <a:pos x="0" y="0"/>
              </a:cxn>
            </a:cxnLst>
            <a:rect l="0" t="0" r="r" b="b"/>
            <a:pathLst>
              <a:path w="8153012" h="2007679">
                <a:moveTo>
                  <a:pt x="0" y="0"/>
                </a:moveTo>
                <a:lnTo>
                  <a:pt x="8153013" y="0"/>
                </a:lnTo>
                <a:lnTo>
                  <a:pt x="8153013" y="2007679"/>
                </a:lnTo>
                <a:lnTo>
                  <a:pt x="0" y="2007679"/>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11" name="Rounded Rectangle 10"/>
          <p:cNvSpPr/>
          <p:nvPr/>
        </p:nvSpPr>
        <p:spPr>
          <a:xfrm>
            <a:off x="5943600" y="3603625"/>
            <a:ext cx="6400800" cy="1958975"/>
          </a:xfrm>
          <a:prstGeom prst="roundRect">
            <a:avLst/>
          </a:prstGeom>
          <a:solidFill>
            <a:schemeClr val="bg1"/>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Biện pháp tu từ đảo ngữ có </a:t>
            </a:r>
            <a:r>
              <a:rPr lang="vi-VN" sz="4000" b="1" dirty="0">
                <a:solidFill>
                  <a:schemeClr val="tx1"/>
                </a:solidFill>
                <a:cs typeface="Arial" panose="020B0604020202020204" pitchFamily="34" charset="0"/>
              </a:rPr>
              <a:t>hai hình thức cơ bản</a:t>
            </a:r>
            <a:endParaRPr lang="en-US" sz="4000" b="1"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10853738" y="6362700"/>
            <a:ext cx="4244975" cy="2220913"/>
          </a:xfrm>
          <a:prstGeom prst="roundRect">
            <a:avLst/>
          </a:prstGeom>
          <a:solidFill>
            <a:schemeClr val="bg1"/>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Đ</a:t>
            </a:r>
            <a:r>
              <a:rPr lang="vi-VN" sz="4000" dirty="0">
                <a:solidFill>
                  <a:schemeClr val="tx1"/>
                </a:solidFill>
                <a:cs typeface="Arial" panose="020B0604020202020204" pitchFamily="34" charset="0"/>
              </a:rPr>
              <a:t>ảo </a:t>
            </a:r>
            <a:r>
              <a:rPr lang="vi-VN" sz="4000" dirty="0">
                <a:solidFill>
                  <a:schemeClr val="tx1"/>
                </a:solidFill>
                <a:cs typeface="Arial" panose="020B0604020202020204" pitchFamily="34" charset="0"/>
              </a:rPr>
              <a:t>các thành phần trong câu</a:t>
            </a:r>
            <a:endParaRPr lang="en-US" sz="40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3395663" y="6362700"/>
            <a:ext cx="4267200" cy="2220913"/>
          </a:xfrm>
          <a:prstGeom prst="roundRect">
            <a:avLst/>
          </a:prstGeom>
          <a:solidFill>
            <a:schemeClr val="bg1"/>
          </a:solidFill>
          <a:ln>
            <a:solidFill>
              <a:srgbClr val="FBC2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dirty="0">
                <a:solidFill>
                  <a:schemeClr val="tx1"/>
                </a:solidFill>
                <a:latin typeface="Arial" panose="020B0604020202020204" pitchFamily="34" charset="0"/>
                <a:cs typeface="Arial" panose="020B0604020202020204" pitchFamily="34" charset="0"/>
              </a:rPr>
              <a:t>Đ</a:t>
            </a:r>
            <a:r>
              <a:rPr lang="vi-VN" sz="4000" dirty="0">
                <a:solidFill>
                  <a:schemeClr val="tx1"/>
                </a:solidFill>
                <a:cs typeface="Arial" panose="020B0604020202020204" pitchFamily="34" charset="0"/>
              </a:rPr>
              <a:t>ảo </a:t>
            </a:r>
            <a:r>
              <a:rPr lang="vi-VN" sz="4000" dirty="0">
                <a:solidFill>
                  <a:schemeClr val="tx1"/>
                </a:solidFill>
                <a:cs typeface="Arial" panose="020B0604020202020204" pitchFamily="34" charset="0"/>
              </a:rPr>
              <a:t>các thành tố trong cụm từ</a:t>
            </a:r>
            <a:endParaRPr lang="en-US" sz="4000" dirty="0">
              <a:solidFill>
                <a:schemeClr val="tx1"/>
              </a:solidFill>
              <a:latin typeface="Arial" panose="020B0604020202020204" pitchFamily="34" charset="0"/>
              <a:cs typeface="Arial" panose="020B0604020202020204" pitchFamily="34" charset="0"/>
            </a:endParaRPr>
          </a:p>
        </p:txBody>
      </p:sp>
      <p:cxnSp>
        <p:nvCxnSpPr>
          <p:cNvPr id="16" name="Straight Arrow Connector 15"/>
          <p:cNvCxnSpPr>
            <a:stCxn id="11" idx="2"/>
            <a:endCxn id="14" idx="0"/>
          </p:cNvCxnSpPr>
          <p:nvPr/>
        </p:nvCxnSpPr>
        <p:spPr>
          <a:xfrm flipH="1">
            <a:off x="5529263" y="5562600"/>
            <a:ext cx="3614737" cy="800100"/>
          </a:xfrm>
          <a:prstGeom prst="straightConnector1">
            <a:avLst/>
          </a:prstGeom>
          <a:ln w="38100">
            <a:solidFill>
              <a:srgbClr val="FBC29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2"/>
            <a:endCxn id="13" idx="0"/>
          </p:cNvCxnSpPr>
          <p:nvPr/>
        </p:nvCxnSpPr>
        <p:spPr>
          <a:xfrm>
            <a:off x="9144000" y="5562600"/>
            <a:ext cx="3832225" cy="800100"/>
          </a:xfrm>
          <a:prstGeom prst="straightConnector1">
            <a:avLst/>
          </a:prstGeom>
          <a:ln w="38100">
            <a:solidFill>
              <a:srgbClr val="FBC29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8" name="Rounded Rectangle 17"/>
          <p:cNvSpPr/>
          <p:nvPr/>
        </p:nvSpPr>
        <p:spPr>
          <a:xfrm>
            <a:off x="1143000" y="1714500"/>
            <a:ext cx="11582400" cy="1539875"/>
          </a:xfrm>
          <a:prstGeom prst="roundRect">
            <a:avLst/>
          </a:prstGeom>
          <a:solidFill>
            <a:srgbClr val="F2F1FD"/>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r>
              <a:rPr lang="en-US" sz="4500" b="1" dirty="0">
                <a:solidFill>
                  <a:schemeClr val="tx1"/>
                </a:solidFill>
                <a:latin typeface="Arial" panose="020B0604020202020204" pitchFamily="34" charset="0"/>
                <a:cs typeface="Arial" panose="020B0604020202020204" pitchFamily="34" charset="0"/>
              </a:rPr>
              <a:t>2. Tác dụng của biện pháp tu từ đảo ngữ </a:t>
            </a:r>
            <a:endParaRPr lang="en-US" sz="4500" b="1" dirty="0">
              <a:solidFill>
                <a:schemeClr val="tx1"/>
              </a:solidFill>
              <a:latin typeface="Arial" panose="020B0604020202020204" pitchFamily="34" charset="0"/>
              <a:cs typeface="Arial" panose="020B0604020202020204" pitchFamily="34" charset="0"/>
            </a:endParaRPr>
          </a:p>
        </p:txBody>
      </p:sp>
      <p:sp>
        <p:nvSpPr>
          <p:cNvPr id="19" name="TextBox 18"/>
          <p:cNvSpPr txBox="1">
            <a:spLocks noChangeArrowheads="1"/>
          </p:cNvSpPr>
          <p:nvPr/>
        </p:nvSpPr>
        <p:spPr bwMode="auto">
          <a:xfrm>
            <a:off x="5410200" y="4811713"/>
            <a:ext cx="7162800" cy="1824037"/>
          </a:xfrm>
          <a:prstGeom prst="rect">
            <a:avLst/>
          </a:prstGeom>
          <a:noFill/>
          <a:ln w="9525">
            <a:noFill/>
            <a:miter lim="800000"/>
            <a:headEnd/>
            <a:tailEnd/>
          </a:ln>
        </p:spPr>
        <p:txBody>
          <a:bodyPr>
            <a:spAutoFit/>
          </a:bodyPr>
          <a:lstStyle/>
          <a:p>
            <a:pPr algn="just">
              <a:lnSpc>
                <a:spcPct val="150000"/>
              </a:lnSpc>
            </a:pPr>
            <a:r>
              <a:rPr lang="en-US" sz="4000"/>
              <a:t>N</a:t>
            </a:r>
            <a:r>
              <a:rPr lang="vi-VN" sz="4000"/>
              <a:t>hấn mạnh nội dung biểu đạt ở từ ngữ được đảo lên trước</a:t>
            </a:r>
            <a:r>
              <a:rPr lang="en-US" sz="4000"/>
              <a:t>.</a:t>
            </a:r>
          </a:p>
        </p:txBody>
      </p:sp>
      <p:pic>
        <p:nvPicPr>
          <p:cNvPr id="20" name="Picture 19"/>
          <p:cNvPicPr>
            <a:picLocks noChangeAspect="1"/>
          </p:cNvPicPr>
          <p:nvPr/>
        </p:nvPicPr>
        <p:blipFill>
          <a:blip r:embed="rId3"/>
          <a:srcRect/>
          <a:stretch>
            <a:fillRect/>
          </a:stretch>
        </p:blipFill>
        <p:spPr bwMode="auto">
          <a:xfrm>
            <a:off x="13030200" y="1409700"/>
            <a:ext cx="4572000" cy="8742363"/>
          </a:xfrm>
          <a:prstGeom prst="rect">
            <a:avLst/>
          </a:prstGeom>
          <a:noFill/>
          <a:ln w="9525">
            <a:noFill/>
            <a:miter lim="800000"/>
            <a:headEnd/>
            <a:tailEnd/>
          </a:ln>
        </p:spPr>
      </p:pic>
      <p:sp>
        <p:nvSpPr>
          <p:cNvPr id="21" name="TextBox 20"/>
          <p:cNvSpPr txBox="1">
            <a:spLocks noChangeArrowheads="1"/>
          </p:cNvSpPr>
          <p:nvPr/>
        </p:nvSpPr>
        <p:spPr bwMode="auto">
          <a:xfrm>
            <a:off x="914400" y="5143500"/>
            <a:ext cx="3105150" cy="1016000"/>
          </a:xfrm>
          <a:prstGeom prst="rect">
            <a:avLst/>
          </a:prstGeom>
          <a:noFill/>
          <a:ln w="9525">
            <a:noFill/>
            <a:miter lim="800000"/>
            <a:headEnd/>
            <a:tailEnd/>
          </a:ln>
        </p:spPr>
        <p:txBody>
          <a:bodyPr>
            <a:spAutoFit/>
          </a:bodyPr>
          <a:lstStyle/>
          <a:p>
            <a:pPr>
              <a:lnSpc>
                <a:spcPct val="150000"/>
              </a:lnSpc>
            </a:pPr>
            <a:r>
              <a:rPr lang="en-US" sz="4000" b="1"/>
              <a:t>Tác dụng </a:t>
            </a:r>
          </a:p>
        </p:txBody>
      </p:sp>
      <p:sp>
        <p:nvSpPr>
          <p:cNvPr id="22" name="Right Arrow 21"/>
          <p:cNvSpPr/>
          <p:nvPr/>
        </p:nvSpPr>
        <p:spPr>
          <a:xfrm>
            <a:off x="3797300" y="5357813"/>
            <a:ext cx="1076325" cy="846137"/>
          </a:xfrm>
          <a:prstGeom prst="rightArrow">
            <a:avLst/>
          </a:prstGeom>
          <a:solidFill>
            <a:srgbClr val="2D527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 calcmode="lin" valueType="num">
                                      <p:cBhvr>
                                        <p:cTn id="27" dur="500" fill="hold"/>
                                        <p:tgtEl>
                                          <p:spTgt spid="19"/>
                                        </p:tgtEl>
                                        <p:attrNameLst>
                                          <p:attrName>style.rotation</p:attrName>
                                        </p:attrNameLst>
                                      </p:cBhvr>
                                      <p:tavLst>
                                        <p:tav tm="0">
                                          <p:val>
                                            <p:fltVal val="90"/>
                                          </p:val>
                                        </p:tav>
                                        <p:tav tm="100000">
                                          <p:val>
                                            <p:fltVal val="0"/>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20484" name="Freeform 9"/>
          <p:cNvSpPr>
            <a:spLocks/>
          </p:cNvSpPr>
          <p:nvPr/>
        </p:nvSpPr>
        <p:spPr bwMode="auto">
          <a:xfrm rot="-4147073">
            <a:off x="15665450" y="6643688"/>
            <a:ext cx="971550" cy="3740150"/>
          </a:xfrm>
          <a:custGeom>
            <a:avLst/>
            <a:gdLst/>
            <a:ahLst/>
            <a:cxnLst>
              <a:cxn ang="0">
                <a:pos x="0" y="0"/>
              </a:cxn>
              <a:cxn ang="0">
                <a:pos x="972468" y="0"/>
              </a:cxn>
              <a:cxn ang="0">
                <a:pos x="972468" y="3740264"/>
              </a:cxn>
              <a:cxn ang="0">
                <a:pos x="0" y="3740264"/>
              </a:cxn>
              <a:cxn ang="0">
                <a:pos x="0" y="0"/>
              </a:cxn>
            </a:cxnLst>
            <a:rect l="0" t="0" r="r" b="b"/>
            <a:pathLst>
              <a:path w="972469" h="3740264">
                <a:moveTo>
                  <a:pt x="0" y="0"/>
                </a:moveTo>
                <a:lnTo>
                  <a:pt x="972468" y="0"/>
                </a:lnTo>
                <a:lnTo>
                  <a:pt x="972468" y="3740264"/>
                </a:lnTo>
                <a:lnTo>
                  <a:pt x="0" y="3740264"/>
                </a:lnTo>
                <a:lnTo>
                  <a:pt x="0" y="0"/>
                </a:lnTo>
                <a:close/>
              </a:path>
            </a:pathLst>
          </a:custGeom>
          <a:blipFill dpi="0" rotWithShape="1">
            <a:blip r:embed="rId3"/>
            <a:srcRect/>
            <a:stretch>
              <a:fillRect/>
            </a:stretch>
          </a:blipFill>
          <a:ln w="9525">
            <a:noFill/>
            <a:round/>
            <a:headEnd/>
            <a:tailEnd/>
          </a:ln>
        </p:spPr>
        <p:txBody>
          <a:bodyPr/>
          <a:lstStyle/>
          <a:p>
            <a:endParaRPr lang="en-US"/>
          </a:p>
        </p:txBody>
      </p:sp>
      <p:sp>
        <p:nvSpPr>
          <p:cNvPr id="20485" name="Freeform 10"/>
          <p:cNvSpPr>
            <a:spLocks/>
          </p:cNvSpPr>
          <p:nvPr/>
        </p:nvSpPr>
        <p:spPr bwMode="auto">
          <a:xfrm rot="1138034">
            <a:off x="12936538" y="165100"/>
            <a:ext cx="5481637" cy="1830388"/>
          </a:xfrm>
          <a:custGeom>
            <a:avLst/>
            <a:gdLst/>
            <a:ahLst/>
            <a:cxnLst>
              <a:cxn ang="0">
                <a:pos x="0" y="0"/>
              </a:cxn>
              <a:cxn ang="0">
                <a:pos x="5481775" y="0"/>
              </a:cxn>
              <a:cxn ang="0">
                <a:pos x="5481775" y="1829542"/>
              </a:cxn>
              <a:cxn ang="0">
                <a:pos x="0" y="1829542"/>
              </a:cxn>
              <a:cxn ang="0">
                <a:pos x="0" y="0"/>
              </a:cxn>
            </a:cxnLst>
            <a:rect l="0" t="0" r="r" b="b"/>
            <a:pathLst>
              <a:path w="5481774" h="1829542">
                <a:moveTo>
                  <a:pt x="0" y="0"/>
                </a:moveTo>
                <a:lnTo>
                  <a:pt x="5481775" y="0"/>
                </a:lnTo>
                <a:lnTo>
                  <a:pt x="5481775" y="1829542"/>
                </a:lnTo>
                <a:lnTo>
                  <a:pt x="0" y="1829542"/>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11" name="TextBox 10"/>
          <p:cNvSpPr txBox="1">
            <a:spLocks noChangeArrowheads="1"/>
          </p:cNvSpPr>
          <p:nvPr/>
        </p:nvSpPr>
        <p:spPr bwMode="auto">
          <a:xfrm>
            <a:off x="7837488" y="1987550"/>
            <a:ext cx="5334000" cy="1508125"/>
          </a:xfrm>
          <a:prstGeom prst="rect">
            <a:avLst/>
          </a:prstGeom>
          <a:noFill/>
          <a:ln w="9525">
            <a:noFill/>
            <a:miter lim="800000"/>
            <a:headEnd/>
            <a:tailEnd/>
          </a:ln>
        </p:spPr>
        <p:txBody>
          <a:bodyPr>
            <a:spAutoFit/>
          </a:bodyPr>
          <a:lstStyle/>
          <a:p>
            <a:pPr>
              <a:lnSpc>
                <a:spcPct val="150000"/>
              </a:lnSpc>
            </a:pPr>
            <a:r>
              <a:rPr lang="en-US" sz="7000" b="1">
                <a:solidFill>
                  <a:srgbClr val="B84C73"/>
                </a:solidFill>
              </a:rPr>
              <a:t>LUYỆN TẬP</a:t>
            </a:r>
          </a:p>
        </p:txBody>
      </p:sp>
      <p:pic>
        <p:nvPicPr>
          <p:cNvPr id="12" name="Picture 11"/>
          <p:cNvPicPr>
            <a:picLocks noChangeAspect="1"/>
          </p:cNvPicPr>
          <p:nvPr/>
        </p:nvPicPr>
        <p:blipFill>
          <a:blip r:embed="rId5"/>
          <a:srcRect/>
          <a:stretch>
            <a:fillRect/>
          </a:stretch>
        </p:blipFill>
        <p:spPr bwMode="auto">
          <a:xfrm>
            <a:off x="1263650" y="647700"/>
            <a:ext cx="5461000" cy="9623425"/>
          </a:xfrm>
          <a:prstGeom prst="rect">
            <a:avLst/>
          </a:prstGeom>
          <a:noFill/>
          <a:ln w="9525">
            <a:noFill/>
            <a:miter lim="800000"/>
            <a:headEnd/>
            <a:tailEnd/>
          </a:ln>
        </p:spPr>
      </p:pic>
      <p:sp>
        <p:nvSpPr>
          <p:cNvPr id="13" name="TextBox 12"/>
          <p:cNvSpPr txBox="1">
            <a:spLocks noChangeArrowheads="1"/>
          </p:cNvSpPr>
          <p:nvPr/>
        </p:nvSpPr>
        <p:spPr bwMode="auto">
          <a:xfrm>
            <a:off x="7207250" y="3854450"/>
            <a:ext cx="6367463" cy="1938338"/>
          </a:xfrm>
          <a:prstGeom prst="rect">
            <a:avLst/>
          </a:prstGeom>
          <a:noFill/>
          <a:ln w="9525">
            <a:noFill/>
            <a:miter lim="800000"/>
            <a:headEnd/>
            <a:tailEnd/>
          </a:ln>
        </p:spPr>
        <p:txBody>
          <a:bodyPr>
            <a:spAutoFit/>
          </a:bodyPr>
          <a:lstStyle/>
          <a:p>
            <a:pPr algn="just">
              <a:lnSpc>
                <a:spcPct val="150000"/>
              </a:lnSpc>
            </a:pPr>
            <a:r>
              <a:rPr lang="en-US" sz="4000" b="1">
                <a:solidFill>
                  <a:srgbClr val="C00000"/>
                </a:solidFill>
              </a:rPr>
              <a:t>Hoàn thành các bài tập trong SGK trang 45, 46.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 y="-31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829" b="-17948"/>
            </a:stretch>
          </a:blipFill>
        </p:spPr>
      </p:sp>
      <p:sp>
        <p:nvSpPr>
          <p:cNvPr id="18" name="Rounded Rectangle 17"/>
          <p:cNvSpPr/>
          <p:nvPr/>
        </p:nvSpPr>
        <p:spPr>
          <a:xfrm>
            <a:off x="674688" y="801688"/>
            <a:ext cx="5421312" cy="1235075"/>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en-US" sz="4000" b="1" dirty="0">
                <a:solidFill>
                  <a:schemeClr val="tx1"/>
                </a:solidFill>
                <a:latin typeface="Arial" panose="020B0604020202020204" pitchFamily="34" charset="0"/>
                <a:cs typeface="Arial" panose="020B0604020202020204" pitchFamily="34" charset="0"/>
              </a:rPr>
              <a:t>Bài tập 1: SGK tr.45</a:t>
            </a:r>
            <a:endParaRPr lang="en-US" sz="4000" b="1"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304800" y="3352800"/>
            <a:ext cx="8077200" cy="2890838"/>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a.</a:t>
            </a:r>
            <a:r>
              <a:rPr lang="en-US" sz="4000" dirty="0">
                <a:solidFill>
                  <a:schemeClr val="tx1"/>
                </a:solidFill>
                <a:latin typeface="Arial" panose="020B0604020202020204" pitchFamily="34" charset="0"/>
                <a:cs typeface="Arial" panose="020B0604020202020204" pitchFamily="34" charset="0"/>
              </a:rPr>
              <a:t> </a:t>
            </a:r>
            <a:r>
              <a:rPr lang="vi-VN" sz="4000" i="1" dirty="0">
                <a:solidFill>
                  <a:schemeClr val="tx1"/>
                </a:solidFill>
                <a:cs typeface="Arial" panose="020B0604020202020204" pitchFamily="34" charset="0"/>
              </a:rPr>
              <a:t>Lặn </a:t>
            </a:r>
            <a:r>
              <a:rPr lang="vi-VN" sz="4000" i="1" dirty="0">
                <a:solidFill>
                  <a:schemeClr val="tx1"/>
                </a:solidFill>
                <a:cs typeface="Arial" panose="020B0604020202020204" pitchFamily="34" charset="0"/>
              </a:rPr>
              <a:t>lội thân cò khi quãng vắng</a:t>
            </a: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Eo sèo mặt nước buổi đò </a:t>
            </a:r>
            <a:r>
              <a:rPr lang="vi-VN" sz="4000" i="1" dirty="0">
                <a:solidFill>
                  <a:schemeClr val="tx1"/>
                </a:solidFill>
                <a:cs typeface="Arial" panose="020B0604020202020204" pitchFamily="34" charset="0"/>
              </a:rPr>
              <a:t>đông</a:t>
            </a:r>
            <a:r>
              <a:rPr lang="en-US" sz="4000" i="1" dirty="0">
                <a:solidFill>
                  <a:schemeClr val="tx1"/>
                </a:solidFill>
                <a:latin typeface="Arial" panose="020B0604020202020204" pitchFamily="34" charset="0"/>
                <a:cs typeface="Arial" panose="020B0604020202020204" pitchFamily="34" charset="0"/>
              </a:rPr>
              <a:t>.</a:t>
            </a:r>
            <a:endParaRPr lang="vi-VN" sz="4000" i="1" dirty="0">
              <a:solidFill>
                <a:schemeClr val="tx1"/>
              </a:solidFill>
              <a:cs typeface="Arial" panose="020B0604020202020204" pitchFamily="34" charset="0"/>
            </a:endParaRP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(Trần </a:t>
            </a:r>
            <a:r>
              <a:rPr lang="vi-VN" sz="4000" dirty="0">
                <a:solidFill>
                  <a:schemeClr val="tx1"/>
                </a:solidFill>
                <a:cs typeface="Arial" panose="020B0604020202020204" pitchFamily="34" charset="0"/>
              </a:rPr>
              <a:t>Tế Xương, </a:t>
            </a:r>
            <a:r>
              <a:rPr lang="vi-VN" sz="4000" i="1" dirty="0">
                <a:solidFill>
                  <a:schemeClr val="tx1"/>
                </a:solidFill>
                <a:cs typeface="Arial" panose="020B0604020202020204" pitchFamily="34" charset="0"/>
              </a:rPr>
              <a:t>Thương vợ</a:t>
            </a:r>
            <a:r>
              <a:rPr lang="vi-VN" sz="4000" dirty="0">
                <a:solidFill>
                  <a:schemeClr val="tx1"/>
                </a:solidFill>
                <a:cs typeface="Arial" panose="020B0604020202020204" pitchFamily="34" charset="0"/>
              </a:rPr>
              <a:t>)</a:t>
            </a:r>
          </a:p>
        </p:txBody>
      </p:sp>
      <p:sp>
        <p:nvSpPr>
          <p:cNvPr id="9" name="Rounded Rectangle 8"/>
          <p:cNvSpPr/>
          <p:nvPr/>
        </p:nvSpPr>
        <p:spPr>
          <a:xfrm>
            <a:off x="8577263" y="3351213"/>
            <a:ext cx="9580562" cy="2889250"/>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b.</a:t>
            </a:r>
            <a:r>
              <a:rPr lang="en-US" sz="4000" dirty="0">
                <a:solidFill>
                  <a:schemeClr val="tx1"/>
                </a:solidFill>
                <a:cs typeface="Arial" panose="020B0604020202020204" pitchFamily="34" charset="0"/>
              </a:rPr>
              <a:t> </a:t>
            </a:r>
            <a:r>
              <a:rPr lang="vi-VN" sz="4000" i="1" dirty="0">
                <a:solidFill>
                  <a:schemeClr val="tx1"/>
                </a:solidFill>
                <a:cs typeface="Arial" panose="020B0604020202020204" pitchFamily="34" charset="0"/>
              </a:rPr>
              <a:t>Xóm </a:t>
            </a:r>
            <a:r>
              <a:rPr lang="vi-VN" sz="4000" i="1" dirty="0">
                <a:solidFill>
                  <a:schemeClr val="tx1"/>
                </a:solidFill>
                <a:cs typeface="Arial" panose="020B0604020202020204" pitchFamily="34" charset="0"/>
              </a:rPr>
              <a:t>làng xanh mát bóng </a:t>
            </a:r>
            <a:r>
              <a:rPr lang="vi-VN" sz="4000" i="1" dirty="0">
                <a:solidFill>
                  <a:schemeClr val="tx1"/>
                </a:solidFill>
                <a:cs typeface="Arial" panose="020B0604020202020204" pitchFamily="34" charset="0"/>
              </a:rPr>
              <a:t>cây</a:t>
            </a:r>
            <a:r>
              <a:rPr lang="en-US" sz="4000" i="1" dirty="0">
                <a:solidFill>
                  <a:schemeClr val="tx1"/>
                </a:solidFill>
                <a:cs typeface="Arial" panose="020B0604020202020204" pitchFamily="34" charset="0"/>
              </a:rPr>
              <a:t>,</a:t>
            </a:r>
            <a:endParaRPr lang="vi-VN" sz="4000" i="1" dirty="0">
              <a:solidFill>
                <a:schemeClr val="tx1"/>
              </a:solidFill>
              <a:cs typeface="Arial" panose="020B0604020202020204" pitchFamily="34" charset="0"/>
            </a:endParaRPr>
          </a:p>
          <a:p>
            <a:pPr algn="just" fontAlgn="auto">
              <a:lnSpc>
                <a:spcPct val="150000"/>
              </a:lnSpc>
              <a:spcBef>
                <a:spcPts val="0"/>
              </a:spcBef>
              <a:spcAft>
                <a:spcPts val="0"/>
              </a:spcAft>
              <a:defRPr/>
            </a:pPr>
            <a:r>
              <a:rPr lang="vi-VN" sz="4000" i="1" dirty="0">
                <a:solidFill>
                  <a:schemeClr val="tx1"/>
                </a:solidFill>
                <a:cs typeface="Arial" panose="020B0604020202020204" pitchFamily="34" charset="0"/>
              </a:rPr>
              <a:t>Sông xa trắng cánh buồm bay lưng </a:t>
            </a:r>
            <a:r>
              <a:rPr lang="vi-VN" sz="4000" i="1" dirty="0">
                <a:solidFill>
                  <a:schemeClr val="tx1"/>
                </a:solidFill>
                <a:cs typeface="Arial" panose="020B0604020202020204" pitchFamily="34" charset="0"/>
              </a:rPr>
              <a:t>trời</a:t>
            </a:r>
            <a:r>
              <a:rPr lang="en-US" sz="4000" i="1" dirty="0">
                <a:solidFill>
                  <a:schemeClr val="tx1"/>
                </a:solidFill>
                <a:cs typeface="Arial" panose="020B0604020202020204" pitchFamily="34" charset="0"/>
              </a:rPr>
              <a:t>.</a:t>
            </a:r>
            <a:r>
              <a:rPr lang="vi-VN" sz="4000" dirty="0">
                <a:solidFill>
                  <a:schemeClr val="tx1"/>
                </a:solidFill>
                <a:cs typeface="Arial" panose="020B0604020202020204" pitchFamily="34" charset="0"/>
              </a:rPr>
              <a:t> </a:t>
            </a:r>
            <a:endParaRPr lang="vi-VN" sz="4000" dirty="0">
              <a:solidFill>
                <a:schemeClr val="tx1"/>
              </a:solidFill>
              <a:cs typeface="Arial" panose="020B0604020202020204" pitchFamily="34" charset="0"/>
            </a:endParaRP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(Trần </a:t>
            </a:r>
            <a:r>
              <a:rPr lang="vi-VN" sz="4000" dirty="0">
                <a:solidFill>
                  <a:schemeClr val="tx1"/>
                </a:solidFill>
                <a:cs typeface="Arial" panose="020B0604020202020204" pitchFamily="34" charset="0"/>
              </a:rPr>
              <a:t>Đăng Khoa, </a:t>
            </a:r>
            <a:r>
              <a:rPr lang="vi-VN" sz="4000" i="1" dirty="0">
                <a:solidFill>
                  <a:schemeClr val="tx1"/>
                </a:solidFill>
                <a:cs typeface="Arial" panose="020B0604020202020204" pitchFamily="34" charset="0"/>
              </a:rPr>
              <a:t>Quê em</a:t>
            </a:r>
            <a:r>
              <a:rPr lang="vi-VN" sz="4000" dirty="0">
                <a:solidFill>
                  <a:schemeClr val="tx1"/>
                </a:solidFill>
                <a:cs typeface="Arial" panose="020B0604020202020204" pitchFamily="34" charset="0"/>
              </a:rPr>
              <a:t>)</a:t>
            </a:r>
          </a:p>
        </p:txBody>
      </p:sp>
      <p:sp>
        <p:nvSpPr>
          <p:cNvPr id="10" name="Rounded Rectangle 9"/>
          <p:cNvSpPr/>
          <p:nvPr/>
        </p:nvSpPr>
        <p:spPr>
          <a:xfrm>
            <a:off x="174625" y="6591300"/>
            <a:ext cx="17949863" cy="3517900"/>
          </a:xfrm>
          <a:prstGeom prst="roundRect">
            <a:avLst/>
          </a:prstGeom>
          <a:solidFill>
            <a:schemeClr val="bg1"/>
          </a:solidFill>
          <a:ln>
            <a:solidFill>
              <a:srgbClr val="2D52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150000"/>
              </a:lnSpc>
              <a:spcBef>
                <a:spcPts val="0"/>
              </a:spcBef>
              <a:spcAft>
                <a:spcPts val="0"/>
              </a:spcAft>
              <a:defRPr/>
            </a:pPr>
            <a:r>
              <a:rPr lang="vi-VN" sz="4000" dirty="0">
                <a:solidFill>
                  <a:schemeClr val="tx1"/>
                </a:solidFill>
                <a:cs typeface="Arial" panose="020B0604020202020204" pitchFamily="34" charset="0"/>
              </a:rPr>
              <a:t>c.</a:t>
            </a:r>
            <a:r>
              <a:rPr lang="en-US" sz="4000" dirty="0">
                <a:solidFill>
                  <a:schemeClr val="tx1"/>
                </a:solidFill>
                <a:cs typeface="Arial" panose="020B0604020202020204" pitchFamily="34" charset="0"/>
              </a:rPr>
              <a:t> </a:t>
            </a:r>
            <a:r>
              <a:rPr lang="vi-VN" sz="4000" i="1" dirty="0">
                <a:solidFill>
                  <a:schemeClr val="tx1"/>
                </a:solidFill>
                <a:cs typeface="Arial" panose="020B0604020202020204" pitchFamily="34" charset="0"/>
              </a:rPr>
              <a:t>Chị </a:t>
            </a:r>
            <a:r>
              <a:rPr lang="vi-VN" sz="4000" i="1" dirty="0">
                <a:solidFill>
                  <a:schemeClr val="tx1"/>
                </a:solidFill>
                <a:cs typeface="Arial" panose="020B0604020202020204" pitchFamily="34" charset="0"/>
              </a:rPr>
              <a:t>Dậu về đến đầu nhà đã nghe tiếng khóc khàn khàn của hai đứa trẻ. Sấp ngửa, chị chạy vào cổng, quẳng cả rổ mẹt, mê nón xuống sân, rồi vội vàng chị vào trong nhà.</a:t>
            </a:r>
            <a:r>
              <a:rPr lang="vi-VN" sz="4000" dirty="0">
                <a:solidFill>
                  <a:schemeClr val="tx1"/>
                </a:solidFill>
                <a:cs typeface="Arial" panose="020B0604020202020204" pitchFamily="34" charset="0"/>
              </a:rPr>
              <a:t> </a:t>
            </a:r>
          </a:p>
          <a:p>
            <a:pPr algn="r" fontAlgn="auto">
              <a:lnSpc>
                <a:spcPct val="150000"/>
              </a:lnSpc>
              <a:spcBef>
                <a:spcPts val="0"/>
              </a:spcBef>
              <a:spcAft>
                <a:spcPts val="0"/>
              </a:spcAft>
              <a:defRPr/>
            </a:pPr>
            <a:r>
              <a:rPr lang="vi-VN" sz="4000" dirty="0">
                <a:solidFill>
                  <a:schemeClr val="tx1"/>
                </a:solidFill>
                <a:cs typeface="Arial" panose="020B0604020202020204" pitchFamily="34" charset="0"/>
              </a:rPr>
              <a:t>(Ngô Tất Tố, </a:t>
            </a:r>
            <a:r>
              <a:rPr lang="vi-VN" sz="4000" i="1" dirty="0">
                <a:solidFill>
                  <a:schemeClr val="tx1"/>
                </a:solidFill>
                <a:cs typeface="Arial" panose="020B0604020202020204" pitchFamily="34" charset="0"/>
              </a:rPr>
              <a:t>Tắt đèn</a:t>
            </a:r>
            <a:r>
              <a:rPr lang="vi-VN" sz="4000" dirty="0">
                <a:solidFill>
                  <a:schemeClr val="tx1"/>
                </a:solidFill>
                <a:cs typeface="Arial" panose="020B0604020202020204" pitchFamily="34" charset="0"/>
              </a:rPr>
              <a:t>)</a:t>
            </a:r>
          </a:p>
        </p:txBody>
      </p:sp>
      <p:sp>
        <p:nvSpPr>
          <p:cNvPr id="3" name="TextBox 2"/>
          <p:cNvSpPr txBox="1">
            <a:spLocks noChangeArrowheads="1"/>
          </p:cNvSpPr>
          <p:nvPr/>
        </p:nvSpPr>
        <p:spPr bwMode="auto">
          <a:xfrm>
            <a:off x="6400800" y="1028700"/>
            <a:ext cx="11277600" cy="1938338"/>
          </a:xfrm>
          <a:prstGeom prst="rect">
            <a:avLst/>
          </a:prstGeom>
          <a:noFill/>
          <a:ln w="9525">
            <a:noFill/>
            <a:miter lim="800000"/>
            <a:headEnd/>
            <a:tailEnd/>
          </a:ln>
        </p:spPr>
        <p:txBody>
          <a:bodyPr>
            <a:spAutoFit/>
          </a:bodyPr>
          <a:lstStyle/>
          <a:p>
            <a:pPr>
              <a:lnSpc>
                <a:spcPct val="150000"/>
              </a:lnSpc>
            </a:pPr>
            <a:r>
              <a:rPr lang="vi-VN" sz="4000" b="1"/>
              <a:t>Chỉ ra câu thơ, câu văn có sử dụng biện pháp tu từ đảo ngữ trong các trường hợp sau:</a:t>
            </a:r>
            <a:endParaRPr lang="en-US" sz="4000"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9" grpId="0" animBg="1"/>
      <p:bldP spid="10"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975</Words>
  <Application>Microsoft Office PowerPoint</Application>
  <PresentationFormat>Custom</PresentationFormat>
  <Paragraphs>112</Paragraphs>
  <Slides>21</Slides>
  <Notes>0</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21</vt:i4>
      </vt:variant>
    </vt:vector>
  </HeadingPairs>
  <TitlesOfParts>
    <vt:vector size="25" baseType="lpstr">
      <vt:lpstr>Calibri</vt:lpstr>
      <vt:lpstr>Arial</vt:lpstr>
      <vt:lpstr>Symbol</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Science Subject for Middle School: Terrestrial Globe Pastel Blue and Yellow Storybook Watercolor Presentation</dc:title>
  <cp:lastModifiedBy>Windows User</cp:lastModifiedBy>
  <cp:revision>48</cp:revision>
  <dcterms:created xsi:type="dcterms:W3CDTF">2006-08-16T00:00:00Z</dcterms:created>
  <dcterms:modified xsi:type="dcterms:W3CDTF">2023-09-29T05:02:16Z</dcterms:modified>
</cp:coreProperties>
</file>