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3"/>
  </p:notesMasterIdLst>
  <p:sldIdLst>
    <p:sldId id="287" r:id="rId2"/>
    <p:sldId id="256" r:id="rId3"/>
    <p:sldId id="286" r:id="rId4"/>
    <p:sldId id="263" r:id="rId5"/>
    <p:sldId id="306" r:id="rId6"/>
    <p:sldId id="301" r:id="rId7"/>
    <p:sldId id="302" r:id="rId8"/>
    <p:sldId id="303" r:id="rId9"/>
    <p:sldId id="305" r:id="rId10"/>
    <p:sldId id="308" r:id="rId11"/>
    <p:sldId id="307" r:id="rId12"/>
    <p:sldId id="309" r:id="rId13"/>
    <p:sldId id="312" r:id="rId14"/>
    <p:sldId id="299" r:id="rId15"/>
    <p:sldId id="313" r:id="rId16"/>
    <p:sldId id="310" r:id="rId17"/>
    <p:sldId id="314" r:id="rId18"/>
    <p:sldId id="315" r:id="rId19"/>
    <p:sldId id="316" r:id="rId20"/>
    <p:sldId id="317" r:id="rId21"/>
    <p:sldId id="318" r:id="rId22"/>
    <p:sldId id="300" r:id="rId23"/>
    <p:sldId id="276" r:id="rId24"/>
    <p:sldId id="319" r:id="rId25"/>
    <p:sldId id="275" r:id="rId26"/>
    <p:sldId id="288" r:id="rId27"/>
    <p:sldId id="289" r:id="rId28"/>
    <p:sldId id="290" r:id="rId29"/>
    <p:sldId id="291" r:id="rId30"/>
    <p:sldId id="298" r:id="rId31"/>
    <p:sldId id="293" r:id="rId32"/>
    <p:sldId id="294" r:id="rId33"/>
    <p:sldId id="295" r:id="rId34"/>
    <p:sldId id="296" r:id="rId35"/>
    <p:sldId id="297" r:id="rId36"/>
    <p:sldId id="279" r:id="rId37"/>
    <p:sldId id="320" r:id="rId38"/>
    <p:sldId id="280" r:id="rId39"/>
    <p:sldId id="322" r:id="rId40"/>
    <p:sldId id="282" r:id="rId41"/>
    <p:sldId id="285" r:id="rId42"/>
  </p:sldIdLst>
  <p:sldSz cx="18288000" cy="10287000"/>
  <p:notesSz cx="6858000" cy="9144000"/>
  <p:embeddedFontLst>
    <p:embeddedFont>
      <p:font typeface="Calibri" pitchFamily="3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D2D2"/>
    <a:srgbClr val="96547A"/>
    <a:srgbClr val="EAF0E6"/>
    <a:srgbClr val="AF7194"/>
    <a:srgbClr val="2D5273"/>
    <a:srgbClr val="7A5A23"/>
    <a:srgbClr val="8AAF23"/>
    <a:srgbClr val="799F5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4" autoAdjust="0"/>
    <p:restoredTop sz="94622" autoAdjust="0"/>
  </p:normalViewPr>
  <p:slideViewPr>
    <p:cSldViewPr>
      <p:cViewPr varScale="1">
        <p:scale>
          <a:sx n="47" d="100"/>
          <a:sy n="47" d="100"/>
        </p:scale>
        <p:origin x="-65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FBD05B6-DB08-4DA4-8894-DB33C6AC24AB}" type="datetimeFigureOut">
              <a:rPr lang="en-US"/>
              <a:pPr>
                <a:defRPr/>
              </a:pPr>
              <a:t>9/29/2023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758F7B4-51B1-4B8F-B2F5-AAD730CE0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3217B14-7343-4C00-8D31-1BEEE787D8AF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4D959-DAF4-4E2B-B4F6-F71DEBDDE8DF}" type="datetimeFigureOut">
              <a:rPr lang="en-US"/>
              <a:pPr>
                <a:defRPr/>
              </a:pPr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4E1B0-93E0-4D38-B4AB-6737ED8917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2A8B1-AE27-4E95-B8A5-ADDF60EC006B}" type="datetimeFigureOut">
              <a:rPr lang="en-US"/>
              <a:pPr>
                <a:defRPr/>
              </a:pPr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2C231-EBFF-4CAC-A551-0D49F31FA3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6F467-A07A-4067-A728-B8765A29A78A}" type="datetimeFigureOut">
              <a:rPr lang="en-US"/>
              <a:pPr>
                <a:defRPr/>
              </a:pPr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E8080-BE46-487E-A0CD-73E7DEDBC7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74AE4-5B76-4033-8046-25090872B59D}" type="datetimeFigureOut">
              <a:rPr lang="en-US"/>
              <a:pPr>
                <a:defRPr/>
              </a:pPr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C990C-D06B-4A54-9341-CE5BE260C2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A028-5BAC-457E-B820-1C07B87273F9}" type="datetimeFigureOut">
              <a:rPr lang="en-US"/>
              <a:pPr>
                <a:defRPr/>
              </a:pPr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12B8E-B2D3-475C-846D-FC7BC04E2E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416BE-2070-456C-9EEB-7C36A634D884}" type="datetimeFigureOut">
              <a:rPr lang="en-US"/>
              <a:pPr>
                <a:defRPr/>
              </a:pPr>
              <a:t>9/29/2023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0C859-FF10-48A1-B624-C96F3709D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8A83C-DE69-47BD-975C-F474C10992DF}" type="datetimeFigureOut">
              <a:rPr lang="en-US"/>
              <a:pPr>
                <a:defRPr/>
              </a:pPr>
              <a:t>9/29/2023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98A7A-5FEB-4EED-B094-F12E26093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9068A-A78A-40DF-A8E6-D0717D67730F}" type="datetimeFigureOut">
              <a:rPr lang="en-US"/>
              <a:pPr>
                <a:defRPr/>
              </a:pPr>
              <a:t>9/29/2023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8D076-1C1F-437A-BD13-4DE1D9F896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231FD-476D-47A5-8E8D-B2D90C769FA7}" type="datetimeFigureOut">
              <a:rPr lang="en-US"/>
              <a:pPr>
                <a:defRPr/>
              </a:pPr>
              <a:t>9/29/2023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5E887-0F1E-4BE9-BB2D-7A61724EA6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1780C-96AC-4496-8945-141CFD5FE476}" type="datetimeFigureOut">
              <a:rPr lang="en-US"/>
              <a:pPr>
                <a:defRPr/>
              </a:pPr>
              <a:t>9/29/2023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3BDD9-19A6-4EB6-BDF0-18960EBC0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939C9-45AE-4731-96E9-4732E944AC4C}" type="datetimeFigureOut">
              <a:rPr lang="en-US"/>
              <a:pPr>
                <a:defRPr/>
              </a:pPr>
              <a:t>9/29/2023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96A7F-3520-4854-8A99-AB7494FFCE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2B2958E-D088-40BD-B679-A2A58314C471}" type="datetimeFigureOut">
              <a:rPr lang="en-US"/>
              <a:pPr>
                <a:defRPr/>
              </a:pPr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B15578A-FF07-41D1-ADC4-E38F708597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9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Freeform 2"/>
          <p:cNvSpPr>
            <a:spLocks/>
          </p:cNvSpPr>
          <p:nvPr/>
        </p:nvSpPr>
        <p:spPr bwMode="auto">
          <a:xfrm>
            <a:off x="50800" y="0"/>
            <a:ext cx="18267363" cy="10309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288000" y="0"/>
              </a:cxn>
              <a:cxn ang="0">
                <a:pos x="18288000" y="18288000"/>
              </a:cxn>
              <a:cxn ang="0">
                <a:pos x="0" y="18288000"/>
              </a:cxn>
              <a:cxn ang="0">
                <a:pos x="0" y="0"/>
              </a:cxn>
            </a:cxnLst>
            <a:rect l="0" t="0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3911600" y="842963"/>
            <a:ext cx="6424613" cy="1600200"/>
          </a:xfrm>
          <a:prstGeom prst="roundRect">
            <a:avLst/>
          </a:prstGeom>
          <a:solidFill>
            <a:schemeClr val="bg1"/>
          </a:solidFill>
          <a:ln>
            <a:solidFill>
              <a:srgbClr val="ECEB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0" b="1" dirty="0">
                <a:solidFill>
                  <a:srgbClr val="8AAF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82950" y="2727325"/>
            <a:ext cx="7681913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u="sng"/>
              <a:t>Em hãy trả lời câu hỏi sau: </a:t>
            </a:r>
          </a:p>
          <a:p>
            <a:pPr algn="just">
              <a:lnSpc>
                <a:spcPct val="150000"/>
              </a:lnSpc>
            </a:pPr>
            <a:r>
              <a:rPr lang="en-US" sz="4000"/>
              <a:t>Em có thích ngắm cảnh hoàng hôn không? Vì sao?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312" y="5873240"/>
            <a:ext cx="6692641" cy="4152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0656" y="519726"/>
            <a:ext cx="5351641" cy="9505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101200">
            <a:off x="1768475" y="2879725"/>
            <a:ext cx="1858963" cy="163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Freeform 2"/>
          <p:cNvSpPr>
            <a:spLocks/>
          </p:cNvSpPr>
          <p:nvPr/>
        </p:nvSpPr>
        <p:spPr bwMode="auto">
          <a:xfrm>
            <a:off x="0" y="0"/>
            <a:ext cx="18288000" cy="10287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288000" y="0"/>
              </a:cxn>
              <a:cxn ang="0">
                <a:pos x="18288000" y="18288000"/>
              </a:cxn>
              <a:cxn ang="0">
                <a:pos x="0" y="18288000"/>
              </a:cxn>
              <a:cxn ang="0">
                <a:pos x="0" y="0"/>
              </a:cxn>
            </a:cxnLst>
            <a:rect l="0" t="0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8612188" y="1520825"/>
            <a:ext cx="8380412" cy="18319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238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b="1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Nhóm 1:</a:t>
            </a:r>
            <a:r>
              <a:rPr lang="vi-VN" sz="40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 Trình bày hiểu biết của em về tác giả Trần Nhân Tông?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28750" y="1935163"/>
            <a:ext cx="57531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 u="sng">
                <a:solidFill>
                  <a:srgbClr val="8AAF23"/>
                </a:solidFill>
              </a:rPr>
              <a:t>THẢO LUẬN NHÓM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612188" y="3929063"/>
            <a:ext cx="8380412" cy="28860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238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b="1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Nhóm 2:</a:t>
            </a:r>
            <a:r>
              <a:rPr lang="vi-VN" sz="40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 Cho biết hoàn cảnh sáng tác của tác phẩm Thiên trường vãn vọng?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643313"/>
            <a:ext cx="7739063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52600" y="800100"/>
            <a:ext cx="45720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500" b="1"/>
              <a:t>2. Đọc văn bản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Freeform 2"/>
          <p:cNvSpPr>
            <a:spLocks/>
          </p:cNvSpPr>
          <p:nvPr/>
        </p:nvSpPr>
        <p:spPr bwMode="auto">
          <a:xfrm>
            <a:off x="38100" y="0"/>
            <a:ext cx="18288000" cy="10287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288000" y="0"/>
              </a:cxn>
              <a:cxn ang="0">
                <a:pos x="18288000" y="18288000"/>
              </a:cxn>
              <a:cxn ang="0">
                <a:pos x="0" y="18288000"/>
              </a:cxn>
              <a:cxn ang="0">
                <a:pos x="0" y="0"/>
              </a:cxn>
            </a:cxnLst>
            <a:rect l="0" t="0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3508" t="10632"/>
          <a:stretch>
            <a:fillRect/>
          </a:stretch>
        </p:blipFill>
        <p:spPr bwMode="auto">
          <a:xfrm>
            <a:off x="0" y="4076700"/>
            <a:ext cx="4727575" cy="603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0" y="2840038"/>
            <a:ext cx="4773613" cy="740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903413" y="541338"/>
            <a:ext cx="2862262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/>
              <a:t>a. Tác giả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897063" y="1495425"/>
            <a:ext cx="13638212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charset="0"/>
              <a:buChar char="•"/>
            </a:pPr>
            <a:r>
              <a:rPr lang="en-US" sz="3700"/>
              <a:t>Trần Nhân Tông (1258 - 1308) là vị vua thứ ba của nhà Trần.</a:t>
            </a:r>
          </a:p>
          <a:p>
            <a:pPr marL="571500" indent="-571500" algn="just">
              <a:lnSpc>
                <a:spcPct val="150000"/>
              </a:lnSpc>
              <a:buFont typeface="Arial" charset="0"/>
              <a:buChar char="•"/>
            </a:pPr>
            <a:r>
              <a:rPr lang="en-US" sz="3700"/>
              <a:t>Ông là một vị hoàng đế anh minh.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659313" y="3613150"/>
            <a:ext cx="9636125" cy="2417763"/>
          </a:xfrm>
          <a:prstGeom prst="roundRect">
            <a:avLst/>
          </a:prstGeom>
          <a:solidFill>
            <a:srgbClr val="EAF0E6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71500" indent="-5715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7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Lãnh đạo nhân dân ta đánh thắng hai cuộc xâm lược của quân Nguyên.</a:t>
            </a:r>
          </a:p>
          <a:p>
            <a:pPr marL="571500" indent="-5715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7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Khôi phục nền kinh tế, văn hóa Đại Việt.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765675" y="6843713"/>
            <a:ext cx="9636125" cy="3268662"/>
          </a:xfrm>
          <a:prstGeom prst="roundRect">
            <a:avLst/>
          </a:prstGeom>
          <a:solidFill>
            <a:srgbClr val="EAF0E6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71500" indent="-5715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7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Là vị thiền sư sáng lập dòng thiền Trúc Lâm Yên Tử.</a:t>
            </a:r>
          </a:p>
          <a:p>
            <a:pPr marL="571500" indent="-5715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7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 </a:t>
            </a:r>
            <a:r>
              <a:rPr lang="vi-VN" sz="37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có đóng góp quan trọng cho nền văn học dân tộc.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17950" y="6569075"/>
            <a:ext cx="1411288" cy="78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431565" flipH="1" flipV="1">
            <a:off x="14030325" y="3956050"/>
            <a:ext cx="1465263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0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reeform 2"/>
          <p:cNvSpPr>
            <a:spLocks/>
          </p:cNvSpPr>
          <p:nvPr/>
        </p:nvSpPr>
        <p:spPr bwMode="auto">
          <a:xfrm>
            <a:off x="38100" y="0"/>
            <a:ext cx="18288000" cy="10287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288000" y="0"/>
              </a:cxn>
              <a:cxn ang="0">
                <a:pos x="18288000" y="18288000"/>
              </a:cxn>
              <a:cxn ang="0">
                <a:pos x="0" y="18288000"/>
              </a:cxn>
              <a:cxn ang="0">
                <a:pos x="0" y="0"/>
              </a:cxn>
            </a:cxnLst>
            <a:rect l="0" t="0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876800" y="703263"/>
            <a:ext cx="49545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/>
              <a:t>b. Tác phẩm</a:t>
            </a: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12761913" y="2565400"/>
            <a:ext cx="5334000" cy="7412038"/>
            <a:chOff x="11811000" y="2276681"/>
            <a:chExt cx="5486876" cy="759185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11000" y="2276681"/>
              <a:ext cx="5486876" cy="73158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Rounded Rectangle 7"/>
            <p:cNvSpPr/>
            <p:nvPr/>
          </p:nvSpPr>
          <p:spPr>
            <a:xfrm>
              <a:off x="12046152" y="8954715"/>
              <a:ext cx="4737329" cy="91381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5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Tháp chùa Phổ Minh</a:t>
              </a: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785938" y="5537200"/>
            <a:ext cx="6945312" cy="4440238"/>
            <a:chOff x="599218" y="5143500"/>
            <a:chExt cx="6400800" cy="505015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/>
              </a:extLst>
            </a:blip>
            <a:stretch>
              <a:fillRect/>
            </a:stretch>
          </p:blipFill>
          <p:spPr>
            <a:xfrm>
              <a:off x="599218" y="5143500"/>
              <a:ext cx="6400800" cy="47962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9" name="Rounded Rectangle 8"/>
            <p:cNvSpPr/>
            <p:nvPr/>
          </p:nvSpPr>
          <p:spPr>
            <a:xfrm>
              <a:off x="1103966" y="9280041"/>
              <a:ext cx="5391303" cy="91361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5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 cung Thiên Trường</a:t>
              </a:r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257300" y="1719263"/>
            <a:ext cx="11280775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charset="0"/>
              <a:buChar char="•"/>
            </a:pPr>
            <a:r>
              <a:rPr lang="vi-VN" sz="3700"/>
              <a:t>Bài thơ </a:t>
            </a:r>
            <a:r>
              <a:rPr lang="vi-VN" sz="3700" i="1"/>
              <a:t>Thiên trường vãn vọng </a:t>
            </a:r>
            <a:r>
              <a:rPr lang="vi-VN" sz="3700"/>
              <a:t>được</a:t>
            </a:r>
            <a:r>
              <a:rPr lang="en-US" sz="3700"/>
              <a:t> </a:t>
            </a:r>
            <a:r>
              <a:rPr lang="vi-VN" sz="3700"/>
              <a:t>sáng tác trong một dịp về thăm quê. </a:t>
            </a:r>
            <a:endParaRPr lang="en-US" sz="3700"/>
          </a:p>
          <a:p>
            <a:pPr marL="571500" indent="-571500" algn="just">
              <a:lnSpc>
                <a:spcPct val="150000"/>
              </a:lnSpc>
              <a:buFont typeface="Arial" charset="0"/>
              <a:buChar char="•"/>
            </a:pPr>
            <a:r>
              <a:rPr lang="vi-VN" sz="3700"/>
              <a:t>Các </a:t>
            </a:r>
            <a:r>
              <a:rPr lang="en-US" sz="3700"/>
              <a:t>v</a:t>
            </a:r>
            <a:r>
              <a:rPr lang="vi-VN" sz="3700"/>
              <a:t>ua đời Trần cho xây ở quê một hành cung gọi là Thiên Trường để thỉnh thoảng về nghỉ ngơi. </a:t>
            </a:r>
            <a:endParaRPr lang="en-US" sz="370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 t="-70306" b="-82806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2857500"/>
            <a:ext cx="18288000" cy="4903879"/>
          </a:xfrm>
          <a:custGeom>
            <a:avLst/>
            <a:gdLst/>
            <a:ahLst/>
            <a:cxnLst/>
            <a:rect l="l" t="t" r="r" b="b"/>
            <a:pathLst>
              <a:path w="18288000" h="3613092">
                <a:moveTo>
                  <a:pt x="0" y="0"/>
                </a:moveTo>
                <a:lnTo>
                  <a:pt x="18288000" y="0"/>
                </a:lnTo>
                <a:lnTo>
                  <a:pt x="18288000" y="3613092"/>
                </a:lnTo>
                <a:lnTo>
                  <a:pt x="0" y="36130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5000"/>
            </a:blip>
            <a:stretch>
              <a:fillRect l="-2117" r="-2117" b="-14312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905000" y="3554413"/>
            <a:ext cx="1482090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charset="0"/>
              <a:buChar char="•"/>
            </a:pPr>
            <a:r>
              <a:rPr lang="en-US" sz="3700"/>
              <a:t>B</a:t>
            </a:r>
            <a:r>
              <a:rPr lang="vi-VN" sz="3700"/>
              <a:t>ài thơ ra đời </a:t>
            </a:r>
            <a:r>
              <a:rPr lang="en-US" sz="3700"/>
              <a:t>khoảng </a:t>
            </a:r>
            <a:r>
              <a:rPr lang="vi-VN" sz="3700"/>
              <a:t>sau chiến thắng quân Mông – Nguyên lần thứ ba</a:t>
            </a:r>
            <a:r>
              <a:rPr lang="en-US" sz="3700"/>
              <a:t>.</a:t>
            </a:r>
          </a:p>
          <a:p>
            <a:pPr marL="571500" indent="-571500" algn="just">
              <a:lnSpc>
                <a:spcPct val="150000"/>
              </a:lnSpc>
              <a:buFont typeface="Arial" charset="0"/>
              <a:buChar char="•"/>
            </a:pPr>
            <a:r>
              <a:rPr lang="en-US" sz="3700"/>
              <a:t>G</a:t>
            </a:r>
            <a:r>
              <a:rPr lang="vi-VN" sz="3700"/>
              <a:t>iai đoạn cuộc sống yên lành của nhân dân đang được khôi phục (tức là khoảng những năm 90 của </a:t>
            </a:r>
            <a:r>
              <a:rPr lang="en-US" sz="3700"/>
              <a:t>t</a:t>
            </a:r>
            <a:r>
              <a:rPr lang="vi-VN" sz="3700"/>
              <a:t>hế kỉ XIII).</a:t>
            </a:r>
            <a:endParaRPr lang="en-US" sz="370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1600"/>
            <a:ext cx="18288000" cy="143891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/>
              </a:extLst>
            </a:blip>
            <a:srcRect/>
            <a:stretch>
              <a:fillRect t="-54633" b="27537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505200" y="3667125"/>
            <a:ext cx="12115800" cy="2952750"/>
          </a:xfrm>
          <a:prstGeom prst="roundRect">
            <a:avLst/>
          </a:prstGeom>
          <a:solidFill>
            <a:schemeClr val="bg1"/>
          </a:solidFill>
          <a:ln>
            <a:solidFill>
              <a:srgbClr val="E0D2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0" b="1" dirty="0">
                <a:solidFill>
                  <a:srgbClr val="AF7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TÌM HIỂU CHI TIẾT</a:t>
            </a:r>
          </a:p>
        </p:txBody>
      </p:sp>
      <p:sp>
        <p:nvSpPr>
          <p:cNvPr id="28677" name="Freeform 13"/>
          <p:cNvSpPr>
            <a:spLocks/>
          </p:cNvSpPr>
          <p:nvPr/>
        </p:nvSpPr>
        <p:spPr bwMode="auto">
          <a:xfrm>
            <a:off x="13563600" y="2095500"/>
            <a:ext cx="4267200" cy="45243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00976" y="0"/>
              </a:cxn>
              <a:cxn ang="0">
                <a:pos x="2100976" y="2324731"/>
              </a:cxn>
              <a:cxn ang="0">
                <a:pos x="0" y="2324731"/>
              </a:cxn>
              <a:cxn ang="0">
                <a:pos x="0" y="0"/>
              </a:cxn>
            </a:cxnLst>
            <a:rect l="0" t="0" r="r" b="b"/>
            <a:pathLst>
              <a:path w="2100976" h="2324731">
                <a:moveTo>
                  <a:pt x="0" y="0"/>
                </a:moveTo>
                <a:lnTo>
                  <a:pt x="2100976" y="0"/>
                </a:lnTo>
                <a:lnTo>
                  <a:pt x="2100976" y="2324731"/>
                </a:lnTo>
                <a:lnTo>
                  <a:pt x="0" y="2324731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0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reeform 2"/>
          <p:cNvSpPr>
            <a:spLocks/>
          </p:cNvSpPr>
          <p:nvPr/>
        </p:nvSpPr>
        <p:spPr bwMode="auto">
          <a:xfrm>
            <a:off x="38100" y="0"/>
            <a:ext cx="18288000" cy="10287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288000" y="0"/>
              </a:cxn>
              <a:cxn ang="0">
                <a:pos x="18288000" y="18288000"/>
              </a:cxn>
              <a:cxn ang="0">
                <a:pos x="0" y="18288000"/>
              </a:cxn>
              <a:cxn ang="0">
                <a:pos x="0" y="0"/>
              </a:cxn>
            </a:cxnLst>
            <a:rect l="0" t="0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823913" y="3170238"/>
            <a:ext cx="13120687" cy="43053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238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71500" indent="-5715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7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Cảnh vật làng quê hiện lên trong hai câu thơ đầu ra sao? Mối liên hệ giữa thời gian và hình ảnh như thế nào?</a:t>
            </a:r>
          </a:p>
          <a:p>
            <a:pPr marL="571500" indent="-5715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7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Bức tranh cuộc sống ở hai câu cuối thể hiện ra sao?</a:t>
            </a:r>
            <a:endParaRPr lang="en-US" sz="3700" dirty="0">
              <a:solidFill>
                <a:sysClr val="windowText" lastClr="000000"/>
              </a:solidFill>
              <a:cs typeface="Arial" panose="020B0604020202020204" pitchFamily="34" charset="0"/>
            </a:endParaRPr>
          </a:p>
          <a:p>
            <a:pPr marL="571500" indent="-5715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7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Bài thơ miêu tả cảnh vật và con người ở nhiều khoảng không gian, những không gian đó theo trình tự nào?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55650" y="1946275"/>
            <a:ext cx="13258800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u="sng">
                <a:solidFill>
                  <a:srgbClr val="C00000"/>
                </a:solidFill>
              </a:rPr>
              <a:t>Hãy đọc bài thơ và trả lời các câu hỏi sau đây: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44600" y="3695700"/>
            <a:ext cx="4194175" cy="651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849176">
            <a:off x="13800138" y="730250"/>
            <a:ext cx="3157537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2965450" y="749300"/>
            <a:ext cx="8839200" cy="1143000"/>
          </a:xfrm>
          <a:prstGeom prst="roundRect">
            <a:avLst/>
          </a:prstGeom>
          <a:solidFill>
            <a:schemeClr val="bg1"/>
          </a:solidFill>
          <a:ln>
            <a:solidFill>
              <a:srgbClr val="E0D2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Bức tranh làng quê bình dị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Freeform 2"/>
          <p:cNvSpPr>
            <a:spLocks/>
          </p:cNvSpPr>
          <p:nvPr/>
        </p:nvSpPr>
        <p:spPr bwMode="auto">
          <a:xfrm>
            <a:off x="0" y="0"/>
            <a:ext cx="18288000" cy="10287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288000" y="0"/>
              </a:cxn>
              <a:cxn ang="0">
                <a:pos x="18288000" y="18288000"/>
              </a:cxn>
              <a:cxn ang="0">
                <a:pos x="0" y="18288000"/>
              </a:cxn>
              <a:cxn ang="0">
                <a:pos x="0" y="0"/>
              </a:cxn>
            </a:cxnLst>
            <a:rect l="0" t="0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23875" y="330200"/>
            <a:ext cx="8839200" cy="1143000"/>
          </a:xfrm>
          <a:prstGeom prst="roundRect">
            <a:avLst/>
          </a:prstGeom>
          <a:solidFill>
            <a:schemeClr val="bg1"/>
          </a:solidFill>
          <a:ln>
            <a:solidFill>
              <a:srgbClr val="E0D2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Bức tranh làng quê bình dị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990600" y="1724025"/>
            <a:ext cx="4724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/>
              <a:t>a. Hai câu thơ đầu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2207" y="4724822"/>
            <a:ext cx="6483222" cy="47004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ounded Rectangle 13"/>
          <p:cNvSpPr/>
          <p:nvPr/>
        </p:nvSpPr>
        <p:spPr>
          <a:xfrm>
            <a:off x="1941513" y="4154488"/>
            <a:ext cx="4935537" cy="8032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Khung cảnh hoàng hôn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23875" y="5297488"/>
            <a:ext cx="4953000" cy="18335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T</a:t>
            </a:r>
            <a:r>
              <a:rPr lang="vi-VN" sz="35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rước thôn, sau thôn “mờ mờ như khói phủ”</a:t>
            </a:r>
            <a:endParaRPr lang="en-US" sz="35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755563" y="8094663"/>
            <a:ext cx="4233862" cy="18319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5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Thời gian đã được “hữu hình hóa”</a:t>
            </a:r>
            <a:endParaRPr lang="en-US" sz="35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96850" y="7480300"/>
            <a:ext cx="5905500" cy="24590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“Khói” có thể là làn sương mỏng hoặc sương pha với khói lam chiều.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3027025" y="5030788"/>
            <a:ext cx="4670425" cy="23669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35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óng chiều bảng lảng “nửa như có, nửa như không”</a:t>
            </a:r>
            <a:endParaRPr lang="en-US" sz="35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318250" y="2127250"/>
            <a:ext cx="74676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700" i="1">
                <a:solidFill>
                  <a:srgbClr val="7A5A23"/>
                </a:solidFill>
              </a:rPr>
              <a:t>Thôn hậu thôn tiền đạm tự yên,</a:t>
            </a:r>
          </a:p>
          <a:p>
            <a:pPr>
              <a:lnSpc>
                <a:spcPct val="150000"/>
              </a:lnSpc>
            </a:pPr>
            <a:r>
              <a:rPr lang="en-US" sz="3700" i="1">
                <a:solidFill>
                  <a:srgbClr val="7A5A23"/>
                </a:solidFill>
              </a:rPr>
              <a:t>Bán vô bán hữu tịch dương biên.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935099">
            <a:off x="5772150" y="9086850"/>
            <a:ext cx="1376363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664901" flipV="1">
            <a:off x="5241925" y="5848350"/>
            <a:ext cx="124618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179506" flipH="1">
            <a:off x="11714163" y="8929688"/>
            <a:ext cx="1281112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9439" flipV="1">
            <a:off x="6710363" y="4233863"/>
            <a:ext cx="1198562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935099" flipH="1" flipV="1">
            <a:off x="12166600" y="4721225"/>
            <a:ext cx="1328738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 animBg="1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Freeform 2"/>
          <p:cNvSpPr>
            <a:spLocks/>
          </p:cNvSpPr>
          <p:nvPr/>
        </p:nvSpPr>
        <p:spPr bwMode="auto">
          <a:xfrm>
            <a:off x="0" y="0"/>
            <a:ext cx="18288000" cy="10287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288000" y="0"/>
              </a:cxn>
              <a:cxn ang="0">
                <a:pos x="18288000" y="18288000"/>
              </a:cxn>
              <a:cxn ang="0">
                <a:pos x="0" y="18288000"/>
              </a:cxn>
              <a:cxn ang="0">
                <a:pos x="0" y="0"/>
              </a:cxn>
            </a:cxnLst>
            <a:rect l="0" t="0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t="17332" r="18077"/>
          <a:stretch>
            <a:fillRect/>
          </a:stretch>
        </p:blipFill>
        <p:spPr bwMode="auto">
          <a:xfrm>
            <a:off x="0" y="3162300"/>
            <a:ext cx="5842000" cy="715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66800" y="606425"/>
            <a:ext cx="4953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/>
              <a:t>b. Hai câu thơ cuối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153400" y="1114425"/>
            <a:ext cx="74676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700" i="1">
                <a:solidFill>
                  <a:srgbClr val="0070C0"/>
                </a:solidFill>
              </a:rPr>
              <a:t>Mục đồng địch lí quy ngưu tận,</a:t>
            </a:r>
          </a:p>
          <a:p>
            <a:pPr>
              <a:lnSpc>
                <a:spcPct val="150000"/>
              </a:lnSpc>
            </a:pPr>
            <a:r>
              <a:rPr lang="en-US" sz="3700" i="1">
                <a:solidFill>
                  <a:srgbClr val="FF0000"/>
                </a:solidFill>
              </a:rPr>
              <a:t>Bạch lộ song song phi hạ điền.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038600" y="3800475"/>
            <a:ext cx="6248400" cy="18684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</a:t>
            </a:r>
            <a:r>
              <a:rPr lang="vi-VN" sz="35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gian của buổi hoàng hôn, không gian thanh tĩnh</a:t>
            </a:r>
            <a:endParaRPr lang="en-US" sz="35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773738" y="6653213"/>
            <a:ext cx="5664200" cy="33115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35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ọi hoạt động dần lắng xuống, con người và loài vật đều tìm về nơi sum vầy và nghỉ ngơi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853738" y="3794125"/>
            <a:ext cx="6943725" cy="187007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35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ình ảnh gần gũi thân quen nơi những cánh đồng quê Bắc Bộ</a:t>
            </a:r>
            <a:r>
              <a:rPr lang="en-US" sz="35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2403138" y="7259638"/>
            <a:ext cx="4919662" cy="186848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35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hịp sống đời thường bình yên ấm áp</a:t>
            </a:r>
            <a:r>
              <a:rPr lang="en-US" sz="35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1924846" flipV="1">
            <a:off x="14457363" y="2724150"/>
            <a:ext cx="18161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874563">
            <a:off x="5422900" y="2147888"/>
            <a:ext cx="2776538" cy="149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719800">
            <a:off x="13771563" y="5653088"/>
            <a:ext cx="2130425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11975" y="5514975"/>
            <a:ext cx="1841500" cy="128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</a:blip>
            <a:stretch>
              <a:fillRect t="-35421" b="-35421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3460154"/>
            <a:ext cx="18288000" cy="5452359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7000"/>
            </a:blip>
            <a:stretch>
              <a:fillRect l="-83548" r="-83548" b="-2881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23900" y="3695700"/>
            <a:ext cx="16840200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charset="0"/>
              <a:buChar char="•"/>
            </a:pPr>
            <a:r>
              <a:rPr lang="en-US" sz="3700"/>
              <a:t>K</a:t>
            </a:r>
            <a:r>
              <a:rPr lang="vi-VN" sz="3700"/>
              <a:t>hông gian trải rộng, từ xa đến gần: </a:t>
            </a:r>
            <a:endParaRPr lang="en-US" sz="3700"/>
          </a:p>
          <a:p>
            <a:pPr marL="571500" indent="-571500" algn="just">
              <a:lnSpc>
                <a:spcPct val="150000"/>
              </a:lnSpc>
              <a:buFont typeface="Courier New" pitchFamily="49" charset="0"/>
              <a:buChar char="o"/>
            </a:pPr>
            <a:r>
              <a:rPr lang="vi-VN" sz="3700"/>
              <a:t>Nhan đề của bài thơ </a:t>
            </a:r>
            <a:r>
              <a:rPr lang="vi-VN" sz="3700" i="1"/>
              <a:t>“vãn vọng”</a:t>
            </a:r>
            <a:r>
              <a:rPr lang="vi-VN" sz="3700"/>
              <a:t> </a:t>
            </a:r>
            <a:r>
              <a:rPr lang="en-US" sz="3700"/>
              <a:t>nghĩa là </a:t>
            </a:r>
            <a:r>
              <a:rPr lang="vi-VN" sz="3700"/>
              <a:t>trông xa</a:t>
            </a:r>
            <a:r>
              <a:rPr lang="en-US" sz="3700"/>
              <a:t>.</a:t>
            </a:r>
          </a:p>
          <a:p>
            <a:pPr marL="571500" indent="-571500" algn="just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3700"/>
              <a:t>H</a:t>
            </a:r>
            <a:r>
              <a:rPr lang="vi-VN" sz="3700"/>
              <a:t>ình ảnh </a:t>
            </a:r>
            <a:r>
              <a:rPr lang="vi-VN" sz="3700" i="1"/>
              <a:t>“sau thôn, trước thôn”</a:t>
            </a:r>
            <a:r>
              <a:rPr lang="en-US" sz="3700"/>
              <a:t>: </a:t>
            </a:r>
            <a:r>
              <a:rPr lang="vi-VN" sz="3700"/>
              <a:t>từ toàn cảnh đến cận cảnh.</a:t>
            </a:r>
          </a:p>
          <a:p>
            <a:pPr marL="571500" indent="-571500" algn="just">
              <a:lnSpc>
                <a:spcPct val="150000"/>
              </a:lnSpc>
              <a:buFont typeface="Arial" charset="0"/>
              <a:buChar char="•"/>
            </a:pPr>
            <a:r>
              <a:rPr lang="vi-VN" sz="3700"/>
              <a:t>Không gian trải dài: theo con đường </a:t>
            </a:r>
            <a:r>
              <a:rPr lang="vi-VN" sz="3700" i="1"/>
              <a:t>“trẻ mục đồng lùa trâu về hết”</a:t>
            </a:r>
          </a:p>
          <a:p>
            <a:pPr marL="571500" indent="-571500" algn="just">
              <a:lnSpc>
                <a:spcPct val="150000"/>
              </a:lnSpc>
              <a:buFont typeface="Arial" charset="0"/>
              <a:buChar char="•"/>
            </a:pPr>
            <a:r>
              <a:rPr lang="vi-VN" sz="3700"/>
              <a:t>Không gian được nối từ cao xuống thấp: Theo những </a:t>
            </a:r>
            <a:r>
              <a:rPr lang="en-US" sz="3700"/>
              <a:t>cánh </a:t>
            </a:r>
            <a:r>
              <a:rPr lang="vi-VN" sz="3700"/>
              <a:t>cò trắng đậu xuống cánh đồng.</a:t>
            </a:r>
          </a:p>
        </p:txBody>
      </p:sp>
      <p:sp>
        <p:nvSpPr>
          <p:cNvPr id="5" name="Freeform 3"/>
          <p:cNvSpPr/>
          <p:nvPr/>
        </p:nvSpPr>
        <p:spPr>
          <a:xfrm>
            <a:off x="10160" y="996186"/>
            <a:ext cx="18288000" cy="19812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7000"/>
            </a:blip>
            <a:stretch>
              <a:fillRect l="-83548" r="-83548" b="-2881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791200" y="1479550"/>
            <a:ext cx="6400800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/>
              <a:t>Không gian trong bài thơ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0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reeform 2"/>
          <p:cNvSpPr>
            <a:spLocks/>
          </p:cNvSpPr>
          <p:nvPr/>
        </p:nvSpPr>
        <p:spPr bwMode="auto">
          <a:xfrm>
            <a:off x="0" y="0"/>
            <a:ext cx="18288000" cy="10287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288000" y="0"/>
              </a:cxn>
              <a:cxn ang="0">
                <a:pos x="18288000" y="18288000"/>
              </a:cxn>
              <a:cxn ang="0">
                <a:pos x="0" y="18288000"/>
              </a:cxn>
              <a:cxn ang="0">
                <a:pos x="0" y="0"/>
              </a:cxn>
            </a:cxnLst>
            <a:rect l="0" t="0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6319838" y="1104900"/>
            <a:ext cx="10525125" cy="1143000"/>
          </a:xfrm>
          <a:prstGeom prst="roundRect">
            <a:avLst/>
          </a:prstGeom>
          <a:solidFill>
            <a:schemeClr val="bg1"/>
          </a:solidFill>
          <a:ln>
            <a:solidFill>
              <a:srgbClr val="E0D2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Nỗi niềm của chủ thể trữ tình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61163" y="2968625"/>
            <a:ext cx="10363200" cy="5632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trả lời các câu hỏi sau:</a:t>
            </a:r>
          </a:p>
          <a:p>
            <a:pPr marL="571500" indent="-5715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Qua bức tranh thiên nhiên và cuộc sống được tái hiện trong bài thơ, tác giả đã bộc lộ cảm xúc tâm trạng gì?</a:t>
            </a:r>
          </a:p>
          <a:p>
            <a:pPr marL="571500" indent="-5715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Tác giả của bài thơ là một vị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ua. Điều đó gợi cho em suy nghĩ gì khi đọc bài thơ?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6225" y="2017713"/>
            <a:ext cx="6229350" cy="826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71813" y="2046288"/>
            <a:ext cx="1108075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27207" y="5771275"/>
            <a:ext cx="6260793" cy="4706226"/>
          </a:xfrm>
          <a:custGeom>
            <a:avLst/>
            <a:gdLst/>
            <a:ahLst/>
            <a:cxnLst/>
            <a:rect l="l" t="t" r="r" b="b"/>
            <a:pathLst>
              <a:path w="9316827" h="6679489">
                <a:moveTo>
                  <a:pt x="0" y="0"/>
                </a:moveTo>
                <a:lnTo>
                  <a:pt x="9316827" y="0"/>
                </a:lnTo>
                <a:lnTo>
                  <a:pt x="9316827" y="6679489"/>
                </a:lnTo>
                <a:lnTo>
                  <a:pt x="0" y="66794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/>
              </a:extLst>
            </a:blip>
            <a:srcRect/>
            <a:stretch>
              <a:fillRect r="-48812" b="-41928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-38100"/>
            <a:ext cx="18288000" cy="105918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/>
              </a:extLst>
            </a:blip>
            <a:srcRect/>
            <a:stretch>
              <a:fillRect t="-37410" b="-35252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6944718"/>
            <a:ext cx="18490900" cy="3532782"/>
          </a:xfrm>
          <a:custGeom>
            <a:avLst/>
            <a:gdLst/>
            <a:ahLst/>
            <a:cxnLst/>
            <a:rect l="l" t="t" r="r" b="b"/>
            <a:pathLst>
              <a:path w="18693800" h="3738760">
                <a:moveTo>
                  <a:pt x="0" y="0"/>
                </a:moveTo>
                <a:lnTo>
                  <a:pt x="18693800" y="0"/>
                </a:lnTo>
                <a:lnTo>
                  <a:pt x="18693800" y="3738760"/>
                </a:lnTo>
                <a:lnTo>
                  <a:pt x="0" y="37387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/>
            <a:stretch>
              <a:fillRect l="-1097" r="1" b="-5830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2050067" y="-70238"/>
            <a:ext cx="6237933" cy="2244628"/>
          </a:xfrm>
          <a:custGeom>
            <a:avLst/>
            <a:gdLst/>
            <a:ahLst/>
            <a:cxnLst/>
            <a:rect l="l" t="t" r="r" b="b"/>
            <a:pathLst>
              <a:path w="6951107" h="2244628">
                <a:moveTo>
                  <a:pt x="0" y="0"/>
                </a:moveTo>
                <a:lnTo>
                  <a:pt x="6951107" y="0"/>
                </a:lnTo>
                <a:lnTo>
                  <a:pt x="6951107" y="2244629"/>
                </a:lnTo>
                <a:lnTo>
                  <a:pt x="0" y="22446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rcRect/>
            <a:stretch>
              <a:fillRect l="-1" r="-11432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0" y="1406177"/>
            <a:ext cx="4683893" cy="1846501"/>
          </a:xfrm>
          <a:custGeom>
            <a:avLst/>
            <a:gdLst/>
            <a:ahLst/>
            <a:cxnLst/>
            <a:rect l="l" t="t" r="r" b="b"/>
            <a:pathLst>
              <a:path w="5369693" h="1846501">
                <a:moveTo>
                  <a:pt x="0" y="0"/>
                </a:moveTo>
                <a:lnTo>
                  <a:pt x="5369693" y="0"/>
                </a:lnTo>
                <a:lnTo>
                  <a:pt x="5369693" y="1846501"/>
                </a:lnTo>
                <a:lnTo>
                  <a:pt x="0" y="18465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rcRect/>
            <a:stretch>
              <a:fillRect l="-14642" t="-5416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2692400" y="596900"/>
            <a:ext cx="1330007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>
                <a:solidFill>
                  <a:srgbClr val="C00000"/>
                </a:solidFill>
              </a:rPr>
              <a:t>Bài 2: Vẻ đẹp cổ điển</a:t>
            </a:r>
          </a:p>
        </p:txBody>
      </p:sp>
      <p:sp>
        <p:nvSpPr>
          <p:cNvPr id="10" name="TextBox 6"/>
          <p:cNvSpPr txBox="1"/>
          <p:nvPr/>
        </p:nvSpPr>
        <p:spPr>
          <a:xfrm>
            <a:off x="198438" y="1544638"/>
            <a:ext cx="18288000" cy="55403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fontAlgn="auto">
              <a:lnSpc>
                <a:spcPts val="21634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0" dirty="0">
                <a:solidFill>
                  <a:srgbClr val="7A5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bản 2</a:t>
            </a:r>
            <a:endParaRPr lang="en-US" sz="9000" b="1" dirty="0">
              <a:solidFill>
                <a:srgbClr val="7A5A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lnSpc>
                <a:spcPts val="21634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0" b="1" dirty="0">
                <a:solidFill>
                  <a:srgbClr val="2D52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THIÊN TRƯỜNG VÃN VỌNG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reeform 2"/>
          <p:cNvSpPr>
            <a:spLocks/>
          </p:cNvSpPr>
          <p:nvPr/>
        </p:nvSpPr>
        <p:spPr bwMode="auto">
          <a:xfrm>
            <a:off x="-30163" y="3175"/>
            <a:ext cx="18288001" cy="10287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288000" y="0"/>
              </a:cxn>
              <a:cxn ang="0">
                <a:pos x="18288000" y="18288000"/>
              </a:cxn>
              <a:cxn ang="0">
                <a:pos x="0" y="18288000"/>
              </a:cxn>
              <a:cxn ang="0">
                <a:pos x="0" y="0"/>
              </a:cxn>
            </a:cxnLst>
            <a:rect l="0" t="0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533400" y="595313"/>
            <a:ext cx="10525125" cy="1143000"/>
          </a:xfrm>
          <a:prstGeom prst="roundRect">
            <a:avLst/>
          </a:prstGeom>
          <a:solidFill>
            <a:schemeClr val="bg1"/>
          </a:solidFill>
          <a:ln>
            <a:solidFill>
              <a:srgbClr val="E0D2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Nỗi niềm của chủ thể trữ tình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9638" y="3036888"/>
            <a:ext cx="8788400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980238" y="2058988"/>
            <a:ext cx="4267200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700"/>
              <a:t>Tâm tư của tác giả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574338" y="4089400"/>
            <a:ext cx="6265862" cy="251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/>
              <a:t>N</a:t>
            </a:r>
            <a:r>
              <a:rPr lang="vi-VN" sz="3500"/>
              <a:t>iềm vui, hạnh phúc trước vẻ đẹp thanh bình của cuộc sống đời thường.</a:t>
            </a:r>
            <a:endParaRPr lang="en-US" sz="350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22425" y="4116388"/>
            <a:ext cx="6548438" cy="251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500"/>
              <a:t>Tình yêu thương, thái độ trân trọng dành cho thiên nhiên, con người cũng như cuộc sống.</a:t>
            </a:r>
            <a:endParaRPr lang="en-US" sz="3500"/>
          </a:p>
        </p:txBody>
      </p:sp>
      <p:sp>
        <p:nvSpPr>
          <p:cNvPr id="8" name="Right Arrow 7"/>
          <p:cNvSpPr/>
          <p:nvPr/>
        </p:nvSpPr>
        <p:spPr>
          <a:xfrm>
            <a:off x="822325" y="7848600"/>
            <a:ext cx="1600200" cy="9906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843213" y="7078663"/>
            <a:ext cx="13614400" cy="253047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500" dirty="0">
                <a:solidFill>
                  <a:schemeClr val="tx1"/>
                </a:solidFill>
                <a:cs typeface="Arial" panose="020B0604020202020204" pitchFamily="34" charset="0"/>
              </a:rPr>
              <a:t>Bài thơ miêu tả không gian cuộc sống làng quê trong một buổi chiều tà vừa bình dị vừa gần gũi, 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 đậm </a:t>
            </a:r>
            <a:r>
              <a:rPr lang="vi-VN" sz="3500" dirty="0">
                <a:solidFill>
                  <a:schemeClr val="tx1"/>
                </a:solidFill>
                <a:cs typeface="Arial" panose="020B0604020202020204" pitchFamily="34" charset="0"/>
              </a:rPr>
              <a:t>hơi thở của cuộc sống thôn quê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bình yên.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Freeform 2"/>
          <p:cNvSpPr>
            <a:spLocks/>
          </p:cNvSpPr>
          <p:nvPr/>
        </p:nvSpPr>
        <p:spPr bwMode="auto">
          <a:xfrm>
            <a:off x="0" y="0"/>
            <a:ext cx="18288000" cy="10287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288000" y="0"/>
              </a:cxn>
              <a:cxn ang="0">
                <a:pos x="18288000" y="18288000"/>
              </a:cxn>
              <a:cxn ang="0">
                <a:pos x="0" y="18288000"/>
              </a:cxn>
              <a:cxn ang="0">
                <a:pos x="0" y="0"/>
              </a:cxn>
            </a:cxnLst>
            <a:rect l="0" t="0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1579563" y="806450"/>
            <a:ext cx="1600200" cy="9906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614738" y="762000"/>
            <a:ext cx="11277600" cy="108108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3500" dirty="0">
                <a:solidFill>
                  <a:schemeClr val="tx1"/>
                </a:solidFill>
                <a:cs typeface="Arial" panose="020B0604020202020204" pitchFamily="34" charset="0"/>
              </a:rPr>
              <a:t>hững hình ảnh rất thân quen gắn với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làng quê bình dị.</a:t>
            </a:r>
          </a:p>
        </p:txBody>
      </p:sp>
      <p:sp>
        <p:nvSpPr>
          <p:cNvPr id="8" name="Right Arrow 7"/>
          <p:cNvSpPr/>
          <p:nvPr/>
        </p:nvSpPr>
        <p:spPr>
          <a:xfrm rot="5400000">
            <a:off x="8553450" y="2244726"/>
            <a:ext cx="1063625" cy="9144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614488" y="3508375"/>
            <a:ext cx="6257925" cy="235108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3500" dirty="0">
                <a:solidFill>
                  <a:schemeClr val="tx1"/>
                </a:solidFill>
                <a:cs typeface="Arial" panose="020B0604020202020204" pitchFamily="34" charset="0"/>
              </a:rPr>
              <a:t>ộc lộc tình yêu quê hương, yêu nước, chan hòa với thiên nhiên của nhà thơ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291763" y="3455988"/>
            <a:ext cx="6705600" cy="240347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 tộc Đại Việt trải qua cuộc kháng chiến chống quân Mông Nguyên không lâu.</a:t>
            </a:r>
          </a:p>
        </p:txBody>
      </p:sp>
      <p:sp>
        <p:nvSpPr>
          <p:cNvPr id="12" name="Freeform 2"/>
          <p:cNvSpPr>
            <a:spLocks/>
          </p:cNvSpPr>
          <p:nvPr/>
        </p:nvSpPr>
        <p:spPr bwMode="auto">
          <a:xfrm>
            <a:off x="8334375" y="3911600"/>
            <a:ext cx="1501775" cy="15446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037648" y="0"/>
              </a:cxn>
              <a:cxn ang="0">
                <a:pos x="4037648" y="4114800"/>
              </a:cxn>
              <a:cxn ang="0">
                <a:pos x="0" y="4114800"/>
              </a:cxn>
              <a:cxn ang="0">
                <a:pos x="0" y="0"/>
              </a:cxn>
            </a:cxnLst>
            <a:rect l="0" t="0" r="r" b="b"/>
            <a:pathLst>
              <a:path w="4037647" h="4114800">
                <a:moveTo>
                  <a:pt x="0" y="0"/>
                </a:moveTo>
                <a:lnTo>
                  <a:pt x="4037648" y="0"/>
                </a:lnTo>
                <a:lnTo>
                  <a:pt x="40376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614738" y="7369175"/>
            <a:ext cx="10820400" cy="2590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500" dirty="0">
                <a:solidFill>
                  <a:schemeClr val="tx1"/>
                </a:solidFill>
                <a:cs typeface="Arial" panose="020B0604020202020204" pitchFamily="34" charset="0"/>
              </a:rPr>
              <a:t>Khi đã trải qua tất cả những đau thương mất mát, hình ảnh bình dị đó càng tô đậm tấm lòng yêu nước, thương dân mãnh liệt của tác giả.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 rot="5400000">
            <a:off x="8553450" y="6288088"/>
            <a:ext cx="1063625" cy="9144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/>
              </a:extLst>
            </a:blip>
            <a:srcRect/>
            <a:stretch>
              <a:fillRect t="-38519" b="-39259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505200" y="3667125"/>
            <a:ext cx="12115800" cy="2952750"/>
          </a:xfrm>
          <a:prstGeom prst="roundRect">
            <a:avLst/>
          </a:prstGeom>
          <a:solidFill>
            <a:schemeClr val="bg1"/>
          </a:solidFill>
          <a:ln>
            <a:solidFill>
              <a:srgbClr val="E0D2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0" b="1" dirty="0">
                <a:solidFill>
                  <a:srgbClr val="AF7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TỔNG KẾT</a:t>
            </a:r>
          </a:p>
        </p:txBody>
      </p:sp>
      <p:sp>
        <p:nvSpPr>
          <p:cNvPr id="37893" name="Freeform 12"/>
          <p:cNvSpPr>
            <a:spLocks/>
          </p:cNvSpPr>
          <p:nvPr/>
        </p:nvSpPr>
        <p:spPr bwMode="auto">
          <a:xfrm rot="-1023105">
            <a:off x="1568450" y="2419350"/>
            <a:ext cx="4864100" cy="38687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49283" y="0"/>
              </a:cxn>
              <a:cxn ang="0">
                <a:pos x="2449283" y="2305388"/>
              </a:cxn>
              <a:cxn ang="0">
                <a:pos x="0" y="2305388"/>
              </a:cxn>
              <a:cxn ang="0">
                <a:pos x="0" y="0"/>
              </a:cxn>
            </a:cxnLst>
            <a:rect l="0" t="0" r="r" b="b"/>
            <a:pathLst>
              <a:path w="2449283" h="2305388">
                <a:moveTo>
                  <a:pt x="0" y="0"/>
                </a:moveTo>
                <a:lnTo>
                  <a:pt x="2449283" y="0"/>
                </a:lnTo>
                <a:lnTo>
                  <a:pt x="2449283" y="2305388"/>
                </a:lnTo>
                <a:lnTo>
                  <a:pt x="0" y="230538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/>
              </a:extLst>
            </a:blip>
            <a:srcRect/>
            <a:stretch>
              <a:fillRect t="-38519" b="-39259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0" y="1582330"/>
            <a:ext cx="5179601" cy="2291943"/>
          </a:xfrm>
          <a:custGeom>
            <a:avLst/>
            <a:gdLst/>
            <a:ahLst/>
            <a:cxnLst/>
            <a:rect l="l" t="t" r="r" b="b"/>
            <a:pathLst>
              <a:path w="6322601" h="2291943">
                <a:moveTo>
                  <a:pt x="0" y="0"/>
                </a:moveTo>
                <a:lnTo>
                  <a:pt x="6322600" y="0"/>
                </a:lnTo>
                <a:lnTo>
                  <a:pt x="6322600" y="2291943"/>
                </a:lnTo>
                <a:lnTo>
                  <a:pt x="0" y="22919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27095" t="-706" r="5028" b="706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401801" y="266700"/>
            <a:ext cx="3886200" cy="1746652"/>
          </a:xfrm>
          <a:custGeom>
            <a:avLst/>
            <a:gdLst/>
            <a:ahLst/>
            <a:cxnLst/>
            <a:rect l="l" t="t" r="r" b="b"/>
            <a:pathLst>
              <a:path w="5408987" h="1746652">
                <a:moveTo>
                  <a:pt x="0" y="0"/>
                </a:moveTo>
                <a:lnTo>
                  <a:pt x="5408987" y="0"/>
                </a:lnTo>
                <a:lnTo>
                  <a:pt x="5408987" y="1746652"/>
                </a:lnTo>
                <a:lnTo>
                  <a:pt x="0" y="17466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/>
            <a:stretch>
              <a:fillRect r="-39184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0" y="541338"/>
            <a:ext cx="7404100" cy="974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ounded Rectangle 27"/>
          <p:cNvSpPr/>
          <p:nvPr/>
        </p:nvSpPr>
        <p:spPr>
          <a:xfrm>
            <a:off x="1143000" y="5143500"/>
            <a:ext cx="10363200" cy="35496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238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trả lời câu hỏi sau: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40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rình bày những đặc sắc nội dung và nghệ thuật của bài thơ </a:t>
            </a: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40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Thiên trường vãn vọng</a:t>
            </a: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0" y="3954463"/>
            <a:ext cx="142875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0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reeform 2"/>
          <p:cNvSpPr>
            <a:spLocks/>
          </p:cNvSpPr>
          <p:nvPr/>
        </p:nvSpPr>
        <p:spPr bwMode="auto">
          <a:xfrm>
            <a:off x="0" y="0"/>
            <a:ext cx="18288000" cy="10287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288000" y="0"/>
              </a:cxn>
              <a:cxn ang="0">
                <a:pos x="18288000" y="18288000"/>
              </a:cxn>
              <a:cxn ang="0">
                <a:pos x="0" y="18288000"/>
              </a:cxn>
              <a:cxn ang="0">
                <a:pos x="0" y="0"/>
              </a:cxn>
            </a:cxnLst>
            <a:rect l="0" t="0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3336925" y="1028700"/>
            <a:ext cx="3162300" cy="1295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238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</a:t>
            </a:r>
            <a:endParaRPr lang="en-US" sz="35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60450" y="2632075"/>
            <a:ext cx="7713663" cy="67786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238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5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bức tranh quê đậm nhạt, mờ sáng, rất đẹp và tràn đầy sức sống.</a:t>
            </a:r>
          </a:p>
          <a:p>
            <a:pPr marL="457200" indent="-4572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5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yêu thiên nhiên, yêu quê hương xứ sở.</a:t>
            </a:r>
          </a:p>
          <a:p>
            <a:pPr marL="457200" indent="-4572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5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5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ác giả tuy có địa vị tối cao nhưng tâm hồn vẫn gắn bó máu thịt với quê hương dân dã.</a:t>
            </a:r>
            <a:endParaRPr lang="en-US" sz="35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545638" y="1011238"/>
            <a:ext cx="7675562" cy="5715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238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5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Kết hợp điệp ngữ và tiểu đối sáng tạo</a:t>
            </a:r>
            <a:r>
              <a:rPr lang="en-US" sz="35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500" dirty="0">
              <a:solidFill>
                <a:sysClr val="windowText" lastClr="000000"/>
              </a:solidFill>
              <a:cs typeface="Arial" panose="020B0604020202020204" pitchFamily="34" charset="0"/>
            </a:endParaRPr>
          </a:p>
          <a:p>
            <a:pPr marL="457200" indent="-4572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5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Nhịp thơ êm ái hài hòa</a:t>
            </a:r>
            <a:r>
              <a:rPr lang="en-US" sz="35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500" dirty="0">
              <a:solidFill>
                <a:sysClr val="windowText" lastClr="000000"/>
              </a:solidFill>
              <a:cs typeface="Arial" panose="020B0604020202020204" pitchFamily="34" charset="0"/>
            </a:endParaRPr>
          </a:p>
          <a:p>
            <a:pPr marL="457200" indent="-4572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5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 </a:t>
            </a:r>
            <a:r>
              <a:rPr lang="vi-VN" sz="35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ngữ miêu tả đậm chất hội họa, lối tả ít gợi nhiều của thi pháp cổ</a:t>
            </a:r>
            <a:r>
              <a:rPr lang="en-US" sz="35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500" dirty="0">
              <a:solidFill>
                <a:sysClr val="windowText" lastClr="000000"/>
              </a:solidFill>
              <a:cs typeface="Arial" panose="020B0604020202020204" pitchFamily="34" charset="0"/>
            </a:endParaRPr>
          </a:p>
          <a:p>
            <a:pPr marL="457200" indent="-4572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5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Thể thơ thất ngôn tứ tuyệt</a:t>
            </a:r>
            <a:r>
              <a:rPr lang="en-US" sz="35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500" dirty="0">
              <a:solidFill>
                <a:sysClr val="windowText" lastClr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944350" y="7089775"/>
            <a:ext cx="3162300" cy="1295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238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 thuật</a:t>
            </a:r>
            <a:endParaRPr lang="en-US" sz="35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/>
              </a:extLst>
            </a:blip>
            <a:srcRect/>
            <a:stretch>
              <a:fillRect t="-38519" b="-39259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5198651" y="-38101"/>
            <a:ext cx="7890698" cy="2819339"/>
          </a:xfrm>
          <a:custGeom>
            <a:avLst/>
            <a:gdLst/>
            <a:ahLst/>
            <a:cxnLst/>
            <a:rect l="l" t="t" r="r" b="b"/>
            <a:pathLst>
              <a:path w="7890698" h="4211660">
                <a:moveTo>
                  <a:pt x="0" y="0"/>
                </a:moveTo>
                <a:lnTo>
                  <a:pt x="7890698" y="0"/>
                </a:lnTo>
                <a:lnTo>
                  <a:pt x="7890698" y="4211660"/>
                </a:lnTo>
                <a:lnTo>
                  <a:pt x="0" y="4211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t="-1" b="-49385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40967" name="Freeform 5"/>
          <p:cNvSpPr>
            <a:spLocks/>
          </p:cNvSpPr>
          <p:nvPr/>
        </p:nvSpPr>
        <p:spPr bwMode="auto">
          <a:xfrm>
            <a:off x="4930775" y="3635375"/>
            <a:ext cx="8426450" cy="20494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19549" y="0"/>
              </a:cxn>
              <a:cxn ang="0">
                <a:pos x="2219549" y="539860"/>
              </a:cxn>
              <a:cxn ang="0">
                <a:pos x="0" y="539860"/>
              </a:cxn>
            </a:cxnLst>
            <a:rect l="0" t="0" r="r" b="b"/>
            <a:pathLst>
              <a:path w="2219549" h="539860">
                <a:moveTo>
                  <a:pt x="0" y="0"/>
                </a:moveTo>
                <a:lnTo>
                  <a:pt x="2219549" y="0"/>
                </a:lnTo>
                <a:lnTo>
                  <a:pt x="2219549" y="539860"/>
                </a:lnTo>
                <a:lnTo>
                  <a:pt x="0" y="53986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251318" y="6941702"/>
            <a:ext cx="5049237" cy="3383398"/>
          </a:xfrm>
          <a:custGeom>
            <a:avLst/>
            <a:gdLst/>
            <a:ahLst/>
            <a:cxnLst/>
            <a:rect l="l" t="t" r="r" b="b"/>
            <a:pathLst>
              <a:path w="5049237" h="4114800">
                <a:moveTo>
                  <a:pt x="0" y="0"/>
                </a:moveTo>
                <a:lnTo>
                  <a:pt x="5049236" y="0"/>
                </a:lnTo>
                <a:lnTo>
                  <a:pt x="50492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/>
              </a:extLst>
            </a:blip>
            <a:srcRect/>
            <a:stretch>
              <a:fillRect b="-21617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719388" y="2035175"/>
            <a:ext cx="6424612" cy="1600200"/>
          </a:xfrm>
          <a:prstGeom prst="roundRect">
            <a:avLst/>
          </a:prstGeom>
          <a:solidFill>
            <a:schemeClr val="bg1"/>
          </a:solidFill>
          <a:ln>
            <a:solidFill>
              <a:srgbClr val="ECEB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0" b="1" dirty="0">
                <a:solidFill>
                  <a:srgbClr val="7A5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314575" y="4243388"/>
            <a:ext cx="69342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u="sng"/>
              <a:t>Nhiệm vụ 1:</a:t>
            </a:r>
            <a:r>
              <a:rPr lang="en-US" sz="4000" b="1"/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C00000"/>
                </a:solidFill>
              </a:rPr>
              <a:t>Trả lời câu hỏi trắc nghiệm</a:t>
            </a:r>
            <a:endParaRPr lang="en-US" sz="4000">
              <a:solidFill>
                <a:srgbClr val="C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36038" y="3171825"/>
            <a:ext cx="9345612" cy="711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Freeform 2"/>
          <p:cNvSpPr>
            <a:spLocks/>
          </p:cNvSpPr>
          <p:nvPr/>
        </p:nvSpPr>
        <p:spPr bwMode="auto">
          <a:xfrm>
            <a:off x="0" y="-4000500"/>
            <a:ext cx="18288000" cy="18288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288000" y="0"/>
              </a:cxn>
              <a:cxn ang="0">
                <a:pos x="18288000" y="18288000"/>
              </a:cxn>
              <a:cxn ang="0">
                <a:pos x="0" y="18288000"/>
              </a:cxn>
              <a:cxn ang="0">
                <a:pos x="0" y="0"/>
              </a:cxn>
            </a:cxnLst>
            <a:rect l="0" t="0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Câu hỏi">
            <a:extLst>
              <a:ext uri="{FF2B5EF4-FFF2-40B4-BE49-F238E27FC236}"/>
            </a:extLst>
          </p:cNvPr>
          <p:cNvSpPr/>
          <p:nvPr/>
        </p:nvSpPr>
        <p:spPr>
          <a:xfrm>
            <a:off x="2628900" y="800100"/>
            <a:ext cx="13030200" cy="2992438"/>
          </a:xfrm>
          <a:prstGeom prst="roundRect">
            <a:avLst/>
          </a:prstGeom>
          <a:solidFill>
            <a:srgbClr val="EA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800" b="1" noProof="1">
                <a:solidFill>
                  <a:schemeClr val="tx1"/>
                </a:solidFill>
                <a:cs typeface="Arial" panose="020B0604020202020204" pitchFamily="34" charset="0"/>
              </a:rPr>
              <a:t>Câu hỏi 1</a:t>
            </a:r>
            <a:r>
              <a:rPr lang="en-US" sz="4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4800" noProof="1">
                <a:solidFill>
                  <a:schemeClr val="tx1"/>
                </a:solidFill>
                <a:cs typeface="Arial" panose="020B0604020202020204" pitchFamily="34" charset="0"/>
              </a:rPr>
              <a:t>Phủ Thiên Trường thuộc địa phương nào?</a:t>
            </a:r>
          </a:p>
        </p:txBody>
      </p:sp>
      <p:sp>
        <p:nvSpPr>
          <p:cNvPr id="4" name="Đáp án đúng">
            <a:extLst>
              <a:ext uri="{FF2B5EF4-FFF2-40B4-BE49-F238E27FC236}"/>
            </a:extLst>
          </p:cNvPr>
          <p:cNvSpPr/>
          <p:nvPr/>
        </p:nvSpPr>
        <p:spPr>
          <a:xfrm>
            <a:off x="1600200" y="4249738"/>
            <a:ext cx="6802438" cy="1995487"/>
          </a:xfrm>
          <a:prstGeom prst="roundRect">
            <a:avLst/>
          </a:prstGeom>
          <a:solidFill>
            <a:srgbClr val="EA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Nam Định</a:t>
            </a:r>
            <a:endParaRPr lang="vi-VN" sz="4800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Đáp án sai 1">
            <a:extLst>
              <a:ext uri="{FF2B5EF4-FFF2-40B4-BE49-F238E27FC236}"/>
            </a:extLst>
          </p:cNvPr>
          <p:cNvSpPr/>
          <p:nvPr/>
        </p:nvSpPr>
        <p:spPr>
          <a:xfrm>
            <a:off x="1600200" y="6702425"/>
            <a:ext cx="6802438" cy="1995488"/>
          </a:xfrm>
          <a:prstGeom prst="roundRect">
            <a:avLst/>
          </a:prstGeom>
          <a:solidFill>
            <a:srgbClr val="EA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Hà Nội</a:t>
            </a:r>
            <a:endParaRPr lang="vi-VN" sz="4800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Đáp án sai 2">
            <a:extLst>
              <a:ext uri="{FF2B5EF4-FFF2-40B4-BE49-F238E27FC236}"/>
            </a:extLst>
          </p:cNvPr>
          <p:cNvSpPr/>
          <p:nvPr/>
        </p:nvSpPr>
        <p:spPr>
          <a:xfrm>
            <a:off x="9442450" y="4249738"/>
            <a:ext cx="6802438" cy="1995487"/>
          </a:xfrm>
          <a:prstGeom prst="roundRect">
            <a:avLst/>
          </a:prstGeom>
          <a:solidFill>
            <a:srgbClr val="EA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Hà Nam</a:t>
            </a:r>
            <a:endParaRPr lang="vi-VN" sz="4800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7" name="Đáp án sai 3">
            <a:extLst>
              <a:ext uri="{FF2B5EF4-FFF2-40B4-BE49-F238E27FC236}"/>
            </a:extLst>
          </p:cNvPr>
          <p:cNvSpPr/>
          <p:nvPr/>
        </p:nvSpPr>
        <p:spPr>
          <a:xfrm>
            <a:off x="9442450" y="6702425"/>
            <a:ext cx="6802438" cy="1995488"/>
          </a:xfrm>
          <a:prstGeom prst="roundRect">
            <a:avLst/>
          </a:prstGeom>
          <a:solidFill>
            <a:srgbClr val="EA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Ninh Bình</a:t>
            </a:r>
            <a:endParaRPr lang="vi-VN" sz="4800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8" name="Shape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442450" y="-2254250"/>
            <a:ext cx="73025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icture 5"/>
          <p:cNvSpPr>
            <a:spLocks noChangeAspect="1"/>
          </p:cNvSpPr>
          <p:nvPr/>
        </p:nvSpPr>
        <p:spPr bwMode="auto">
          <a:xfrm>
            <a:off x="7002463" y="4691063"/>
            <a:ext cx="1279525" cy="111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Picture 9"/>
          <p:cNvSpPr>
            <a:spLocks noChangeAspect="1"/>
          </p:cNvSpPr>
          <p:nvPr/>
        </p:nvSpPr>
        <p:spPr bwMode="auto">
          <a:xfrm>
            <a:off x="14968538" y="4656138"/>
            <a:ext cx="1276350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10"/>
          <p:cNvSpPr>
            <a:spLocks noChangeAspect="1"/>
          </p:cNvSpPr>
          <p:nvPr/>
        </p:nvSpPr>
        <p:spPr bwMode="auto">
          <a:xfrm>
            <a:off x="14968538" y="7131050"/>
            <a:ext cx="1276350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10"/>
          <p:cNvSpPr>
            <a:spLocks noChangeAspect="1"/>
          </p:cNvSpPr>
          <p:nvPr/>
        </p:nvSpPr>
        <p:spPr bwMode="auto">
          <a:xfrm>
            <a:off x="7007225" y="7131050"/>
            <a:ext cx="1274763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3" name="Shape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431588" y="-2254250"/>
            <a:ext cx="731837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Freeform 2"/>
          <p:cNvSpPr>
            <a:spLocks/>
          </p:cNvSpPr>
          <p:nvPr/>
        </p:nvSpPr>
        <p:spPr bwMode="auto">
          <a:xfrm>
            <a:off x="0" y="-4000500"/>
            <a:ext cx="18288000" cy="18288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288000" y="0"/>
              </a:cxn>
              <a:cxn ang="0">
                <a:pos x="18288000" y="18288000"/>
              </a:cxn>
              <a:cxn ang="0">
                <a:pos x="0" y="18288000"/>
              </a:cxn>
              <a:cxn ang="0">
                <a:pos x="0" y="0"/>
              </a:cxn>
            </a:cxnLst>
            <a:rect l="0" t="0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Câu hỏi">
            <a:extLst>
              <a:ext uri="{FF2B5EF4-FFF2-40B4-BE49-F238E27FC236}"/>
            </a:extLst>
          </p:cNvPr>
          <p:cNvSpPr/>
          <p:nvPr/>
        </p:nvSpPr>
        <p:spPr>
          <a:xfrm>
            <a:off x="1822450" y="1165225"/>
            <a:ext cx="14643100" cy="2992438"/>
          </a:xfrm>
          <a:prstGeom prst="roundRect">
            <a:avLst/>
          </a:prstGeom>
          <a:solidFill>
            <a:srgbClr val="E6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800" b="1" noProof="1">
                <a:solidFill>
                  <a:schemeClr val="tx1"/>
                </a:solidFill>
                <a:cs typeface="Arial" panose="020B0604020202020204" pitchFamily="34" charset="0"/>
              </a:rPr>
              <a:t>Câu hỏi </a:t>
            </a:r>
            <a:r>
              <a:rPr lang="en-US" sz="4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vi-VN" sz="4800" noProof="1">
                <a:solidFill>
                  <a:schemeClr val="tx1"/>
                </a:solidFill>
                <a:cs typeface="Arial" panose="020B0604020202020204" pitchFamily="34" charset="0"/>
              </a:rPr>
              <a:t>Bài thơ miêu tả cảnh vật vào thời điểm nào trong ngày?</a:t>
            </a: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800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4" name="Đáp án đúng">
            <a:extLst>
              <a:ext uri="{FF2B5EF4-FFF2-40B4-BE49-F238E27FC236}"/>
            </a:extLst>
          </p:cNvPr>
          <p:cNvSpPr/>
          <p:nvPr/>
        </p:nvSpPr>
        <p:spPr>
          <a:xfrm>
            <a:off x="9663113" y="7075488"/>
            <a:ext cx="6802437" cy="1995487"/>
          </a:xfrm>
          <a:prstGeom prst="roundRect">
            <a:avLst/>
          </a:prstGeom>
          <a:solidFill>
            <a:srgbClr val="E6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Cảnh chiều</a:t>
            </a:r>
            <a:endParaRPr lang="vi-VN" sz="4800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Đáp án sai 1">
            <a:extLst>
              <a:ext uri="{FF2B5EF4-FFF2-40B4-BE49-F238E27FC236}"/>
            </a:extLst>
          </p:cNvPr>
          <p:cNvSpPr/>
          <p:nvPr/>
        </p:nvSpPr>
        <p:spPr>
          <a:xfrm>
            <a:off x="1822450" y="4614863"/>
            <a:ext cx="6802438" cy="1995487"/>
          </a:xfrm>
          <a:prstGeom prst="roundRect">
            <a:avLst/>
          </a:prstGeom>
          <a:solidFill>
            <a:srgbClr val="E6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Cảnh đêm</a:t>
            </a:r>
            <a:endParaRPr lang="vi-VN" sz="4800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Đáp án sai 2">
            <a:extLst>
              <a:ext uri="{FF2B5EF4-FFF2-40B4-BE49-F238E27FC236}"/>
            </a:extLst>
          </p:cNvPr>
          <p:cNvSpPr/>
          <p:nvPr/>
        </p:nvSpPr>
        <p:spPr>
          <a:xfrm>
            <a:off x="1822450" y="7075488"/>
            <a:ext cx="6802438" cy="1995487"/>
          </a:xfrm>
          <a:prstGeom prst="roundRect">
            <a:avLst/>
          </a:prstGeom>
          <a:solidFill>
            <a:srgbClr val="E6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Cảnh buổi sớm</a:t>
            </a:r>
            <a:endParaRPr lang="vi-VN" sz="4800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7" name="Đáp án sai 3">
            <a:extLst>
              <a:ext uri="{FF2B5EF4-FFF2-40B4-BE49-F238E27FC236}"/>
            </a:extLst>
          </p:cNvPr>
          <p:cNvSpPr/>
          <p:nvPr/>
        </p:nvSpPr>
        <p:spPr>
          <a:xfrm>
            <a:off x="9663113" y="4614863"/>
            <a:ext cx="6802437" cy="1995487"/>
          </a:xfrm>
          <a:prstGeom prst="roundRect">
            <a:avLst/>
          </a:prstGeom>
          <a:solidFill>
            <a:srgbClr val="E6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Cảnh trưa</a:t>
            </a:r>
            <a:endParaRPr lang="vi-VN" sz="4800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8" name="Shape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663113" y="-955675"/>
            <a:ext cx="731837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icture 5"/>
          <p:cNvSpPr>
            <a:spLocks noChangeAspect="1"/>
          </p:cNvSpPr>
          <p:nvPr/>
        </p:nvSpPr>
        <p:spPr bwMode="auto">
          <a:xfrm>
            <a:off x="15190788" y="7519988"/>
            <a:ext cx="1279525" cy="111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Picture 9"/>
          <p:cNvSpPr>
            <a:spLocks noChangeAspect="1"/>
          </p:cNvSpPr>
          <p:nvPr/>
        </p:nvSpPr>
        <p:spPr bwMode="auto">
          <a:xfrm>
            <a:off x="7229475" y="7497763"/>
            <a:ext cx="1274763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10"/>
          <p:cNvSpPr>
            <a:spLocks noChangeAspect="1"/>
          </p:cNvSpPr>
          <p:nvPr/>
        </p:nvSpPr>
        <p:spPr bwMode="auto">
          <a:xfrm>
            <a:off x="15190788" y="5022850"/>
            <a:ext cx="1274762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10"/>
          <p:cNvSpPr>
            <a:spLocks noChangeAspect="1"/>
          </p:cNvSpPr>
          <p:nvPr/>
        </p:nvSpPr>
        <p:spPr bwMode="auto">
          <a:xfrm>
            <a:off x="7229475" y="5022850"/>
            <a:ext cx="1274763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3" name="Shape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653838" y="-955675"/>
            <a:ext cx="731837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10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Freeform 2"/>
          <p:cNvSpPr>
            <a:spLocks/>
          </p:cNvSpPr>
          <p:nvPr/>
        </p:nvSpPr>
        <p:spPr bwMode="auto">
          <a:xfrm>
            <a:off x="0" y="-4000500"/>
            <a:ext cx="18288000" cy="18288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288000" y="0"/>
              </a:cxn>
              <a:cxn ang="0">
                <a:pos x="18288000" y="18288000"/>
              </a:cxn>
              <a:cxn ang="0">
                <a:pos x="0" y="18288000"/>
              </a:cxn>
              <a:cxn ang="0">
                <a:pos x="0" y="0"/>
              </a:cxn>
            </a:cxnLst>
            <a:rect l="0" t="0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Câu hỏi">
            <a:extLst>
              <a:ext uri="{FF2B5EF4-FFF2-40B4-BE49-F238E27FC236}"/>
            </a:extLst>
          </p:cNvPr>
          <p:cNvSpPr/>
          <p:nvPr/>
        </p:nvSpPr>
        <p:spPr>
          <a:xfrm>
            <a:off x="1822450" y="1165225"/>
            <a:ext cx="14643100" cy="2992438"/>
          </a:xfrm>
          <a:prstGeom prst="roundRect">
            <a:avLst/>
          </a:prstGeom>
          <a:solidFill>
            <a:srgbClr val="EA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b="1" noProof="1">
                <a:solidFill>
                  <a:schemeClr val="tx1"/>
                </a:solidFill>
                <a:cs typeface="Arial" panose="020B0604020202020204" pitchFamily="34" charset="0"/>
              </a:rPr>
              <a:t>Câu hỏi </a:t>
            </a:r>
            <a:r>
              <a:rPr lang="en-US" sz="4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vi-VN" sz="4000" noProof="1">
                <a:solidFill>
                  <a:schemeClr val="tx1"/>
                </a:solidFill>
                <a:cs typeface="Arial" panose="020B0604020202020204" pitchFamily="34" charset="0"/>
              </a:rPr>
              <a:t>Tác giả bài thơ là người như thế nào?</a:t>
            </a:r>
          </a:p>
        </p:txBody>
      </p:sp>
      <p:sp>
        <p:nvSpPr>
          <p:cNvPr id="4" name="Đáp án đúng">
            <a:extLst>
              <a:ext uri="{FF2B5EF4-FFF2-40B4-BE49-F238E27FC236}"/>
            </a:extLst>
          </p:cNvPr>
          <p:cNvSpPr/>
          <p:nvPr/>
        </p:nvSpPr>
        <p:spPr>
          <a:xfrm>
            <a:off x="9663113" y="7075488"/>
            <a:ext cx="6802437" cy="1995487"/>
          </a:xfrm>
          <a:prstGeom prst="roundRect">
            <a:avLst/>
          </a:prstGeom>
          <a:solidFill>
            <a:srgbClr val="EA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000" noProof="1">
                <a:solidFill>
                  <a:schemeClr val="tx1"/>
                </a:solidFill>
                <a:cs typeface="Arial" panose="020B0604020202020204" pitchFamily="34" charset="0"/>
              </a:rPr>
              <a:t>Một vị vua gắn bó máu thịt với quê hương thôn dã</a:t>
            </a:r>
          </a:p>
        </p:txBody>
      </p:sp>
      <p:sp>
        <p:nvSpPr>
          <p:cNvPr id="5" name="Đáp án sai 1">
            <a:extLst>
              <a:ext uri="{FF2B5EF4-FFF2-40B4-BE49-F238E27FC236}"/>
            </a:extLst>
          </p:cNvPr>
          <p:cNvSpPr/>
          <p:nvPr/>
        </p:nvSpPr>
        <p:spPr>
          <a:xfrm>
            <a:off x="1822450" y="4614863"/>
            <a:ext cx="6802438" cy="1995487"/>
          </a:xfrm>
          <a:prstGeom prst="roundRect">
            <a:avLst/>
          </a:prstGeom>
          <a:solidFill>
            <a:srgbClr val="EA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Một vị vua anh minh, sáng suốt</a:t>
            </a:r>
            <a:endParaRPr lang="vi-VN" sz="4000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Đáp án sai 2">
            <a:extLst>
              <a:ext uri="{FF2B5EF4-FFF2-40B4-BE49-F238E27FC236}"/>
            </a:extLst>
          </p:cNvPr>
          <p:cNvSpPr/>
          <p:nvPr/>
        </p:nvSpPr>
        <p:spPr>
          <a:xfrm>
            <a:off x="1822450" y="7075488"/>
            <a:ext cx="6802438" cy="1995487"/>
          </a:xfrm>
          <a:prstGeom prst="roundRect">
            <a:avLst/>
          </a:prstGeom>
          <a:solidFill>
            <a:srgbClr val="EA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000" noProof="1">
                <a:solidFill>
                  <a:schemeClr val="tx1"/>
                </a:solidFill>
                <a:cs typeface="Arial" panose="020B0604020202020204" pitchFamily="34" charset="0"/>
              </a:rPr>
              <a:t>Một vị vua biết chăm lo đến đời sống của tướng sĩ</a:t>
            </a:r>
          </a:p>
        </p:txBody>
      </p:sp>
      <p:sp>
        <p:nvSpPr>
          <p:cNvPr id="7" name="Đáp án sai 3">
            <a:extLst>
              <a:ext uri="{FF2B5EF4-FFF2-40B4-BE49-F238E27FC236}"/>
            </a:extLst>
          </p:cNvPr>
          <p:cNvSpPr/>
          <p:nvPr/>
        </p:nvSpPr>
        <p:spPr>
          <a:xfrm>
            <a:off x="9663113" y="4614863"/>
            <a:ext cx="6802437" cy="1995487"/>
          </a:xfrm>
          <a:prstGeom prst="roundRect">
            <a:avLst/>
          </a:prstGeom>
          <a:solidFill>
            <a:srgbClr val="EA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000" noProof="1">
                <a:solidFill>
                  <a:schemeClr val="tx1"/>
                </a:solidFill>
                <a:cs typeface="Arial" panose="020B0604020202020204" pitchFamily="34" charset="0"/>
              </a:rPr>
              <a:t>Một vị vua nhân từ, yêu thương muôn dân</a:t>
            </a:r>
          </a:p>
        </p:txBody>
      </p:sp>
      <p:pic>
        <p:nvPicPr>
          <p:cNvPr id="8" name="Shape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663113" y="-955675"/>
            <a:ext cx="731837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icture 5"/>
          <p:cNvSpPr>
            <a:spLocks noChangeAspect="1"/>
          </p:cNvSpPr>
          <p:nvPr/>
        </p:nvSpPr>
        <p:spPr bwMode="auto">
          <a:xfrm>
            <a:off x="15190788" y="7519988"/>
            <a:ext cx="1279525" cy="111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Picture 9"/>
          <p:cNvSpPr>
            <a:spLocks noChangeAspect="1"/>
          </p:cNvSpPr>
          <p:nvPr/>
        </p:nvSpPr>
        <p:spPr bwMode="auto">
          <a:xfrm>
            <a:off x="7229475" y="7497763"/>
            <a:ext cx="1274763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10"/>
          <p:cNvSpPr>
            <a:spLocks noChangeAspect="1"/>
          </p:cNvSpPr>
          <p:nvPr/>
        </p:nvSpPr>
        <p:spPr bwMode="auto">
          <a:xfrm>
            <a:off x="15192375" y="5330825"/>
            <a:ext cx="1276350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10"/>
          <p:cNvSpPr>
            <a:spLocks noChangeAspect="1"/>
          </p:cNvSpPr>
          <p:nvPr/>
        </p:nvSpPr>
        <p:spPr bwMode="auto">
          <a:xfrm>
            <a:off x="7229475" y="5022850"/>
            <a:ext cx="1274763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3" name="Shape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653838" y="-955675"/>
            <a:ext cx="731837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10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Freeform 2"/>
          <p:cNvSpPr>
            <a:spLocks/>
          </p:cNvSpPr>
          <p:nvPr/>
        </p:nvSpPr>
        <p:spPr bwMode="auto">
          <a:xfrm>
            <a:off x="0" y="-4000500"/>
            <a:ext cx="18576925" cy="18288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288000" y="0"/>
              </a:cxn>
              <a:cxn ang="0">
                <a:pos x="18288000" y="18288000"/>
              </a:cxn>
              <a:cxn ang="0">
                <a:pos x="0" y="18288000"/>
              </a:cxn>
              <a:cxn ang="0">
                <a:pos x="0" y="0"/>
              </a:cxn>
            </a:cxnLst>
            <a:rect l="0" t="0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Câu hỏi">
            <a:extLst>
              <a:ext uri="{FF2B5EF4-FFF2-40B4-BE49-F238E27FC236}"/>
            </a:extLst>
          </p:cNvPr>
          <p:cNvSpPr/>
          <p:nvPr/>
        </p:nvSpPr>
        <p:spPr>
          <a:xfrm>
            <a:off x="1822450" y="1165225"/>
            <a:ext cx="14874875" cy="2992438"/>
          </a:xfrm>
          <a:prstGeom prst="roundRect">
            <a:avLst/>
          </a:prstGeom>
          <a:solidFill>
            <a:srgbClr val="E6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400" b="1" noProof="1">
                <a:solidFill>
                  <a:schemeClr val="tx1"/>
                </a:solidFill>
                <a:cs typeface="Arial" panose="020B0604020202020204" pitchFamily="34" charset="0"/>
              </a:rPr>
              <a:t>Câu hỏi </a:t>
            </a:r>
            <a:r>
              <a:rPr lang="en-US" sz="4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</a:t>
            </a:r>
            <a:r>
              <a:rPr lang="vi-VN" sz="4400" noProof="1">
                <a:solidFill>
                  <a:schemeClr val="tx1"/>
                </a:solidFill>
                <a:cs typeface="Arial" panose="020B0604020202020204" pitchFamily="34" charset="0"/>
              </a:rPr>
              <a:t>Cảnh tượng được miêu tả trong bài thơ trong bài thơ như thế nào?</a:t>
            </a:r>
            <a:r>
              <a:rPr lang="en-US" sz="44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400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4" name="Đáp án đúng">
            <a:extLst>
              <a:ext uri="{FF2B5EF4-FFF2-40B4-BE49-F238E27FC236}"/>
            </a:extLst>
          </p:cNvPr>
          <p:cNvSpPr/>
          <p:nvPr/>
        </p:nvSpPr>
        <p:spPr>
          <a:xfrm>
            <a:off x="9663113" y="4614863"/>
            <a:ext cx="7558087" cy="1995487"/>
          </a:xfrm>
          <a:prstGeom prst="roundRect">
            <a:avLst/>
          </a:prstGeom>
          <a:solidFill>
            <a:srgbClr val="E6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Huyền ảo và thanh bình</a:t>
            </a:r>
            <a:endParaRPr lang="vi-VN" sz="4400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Đáp án sai 1">
            <a:extLst>
              <a:ext uri="{FF2B5EF4-FFF2-40B4-BE49-F238E27FC236}"/>
            </a:extLst>
          </p:cNvPr>
          <p:cNvSpPr/>
          <p:nvPr/>
        </p:nvSpPr>
        <p:spPr>
          <a:xfrm>
            <a:off x="1371600" y="4614863"/>
            <a:ext cx="7359650" cy="1995487"/>
          </a:xfrm>
          <a:prstGeom prst="roundRect">
            <a:avLst/>
          </a:prstGeom>
          <a:solidFill>
            <a:srgbClr val="E6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Rực rỡ và diễm lệ</a:t>
            </a:r>
            <a:endParaRPr lang="vi-VN" sz="4400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Đáp án sai 2">
            <a:extLst>
              <a:ext uri="{FF2B5EF4-FFF2-40B4-BE49-F238E27FC236}"/>
            </a:extLst>
          </p:cNvPr>
          <p:cNvSpPr/>
          <p:nvPr/>
        </p:nvSpPr>
        <p:spPr>
          <a:xfrm>
            <a:off x="1371600" y="7075488"/>
            <a:ext cx="7359650" cy="1995487"/>
          </a:xfrm>
          <a:prstGeom prst="roundRect">
            <a:avLst/>
          </a:prstGeom>
          <a:solidFill>
            <a:srgbClr val="E6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400" noProof="1">
                <a:solidFill>
                  <a:schemeClr val="tx1"/>
                </a:solidFill>
                <a:cs typeface="Arial" panose="020B0604020202020204" pitchFamily="34" charset="0"/>
              </a:rPr>
              <a:t>Hùng vĩ và tươi tắn</a:t>
            </a:r>
          </a:p>
        </p:txBody>
      </p:sp>
      <p:sp>
        <p:nvSpPr>
          <p:cNvPr id="7" name="Đáp án sai 3">
            <a:extLst>
              <a:ext uri="{FF2B5EF4-FFF2-40B4-BE49-F238E27FC236}"/>
            </a:extLst>
          </p:cNvPr>
          <p:cNvSpPr/>
          <p:nvPr/>
        </p:nvSpPr>
        <p:spPr>
          <a:xfrm>
            <a:off x="9663113" y="7067550"/>
            <a:ext cx="7558087" cy="1995488"/>
          </a:xfrm>
          <a:prstGeom prst="roundRect">
            <a:avLst/>
          </a:prstGeom>
          <a:solidFill>
            <a:srgbClr val="E6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U ám và buồn bã</a:t>
            </a:r>
            <a:endParaRPr lang="vi-VN" sz="4400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8" name="Shape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663113" y="-955675"/>
            <a:ext cx="74295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icture 5"/>
          <p:cNvSpPr>
            <a:spLocks noChangeAspect="1"/>
          </p:cNvSpPr>
          <p:nvPr/>
        </p:nvSpPr>
        <p:spPr bwMode="auto">
          <a:xfrm>
            <a:off x="16089313" y="5473700"/>
            <a:ext cx="12985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Picture 9"/>
          <p:cNvSpPr>
            <a:spLocks noChangeAspect="1"/>
          </p:cNvSpPr>
          <p:nvPr/>
        </p:nvSpPr>
        <p:spPr bwMode="auto">
          <a:xfrm>
            <a:off x="7229475" y="7497763"/>
            <a:ext cx="1295400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10"/>
          <p:cNvSpPr>
            <a:spLocks noChangeAspect="1"/>
          </p:cNvSpPr>
          <p:nvPr/>
        </p:nvSpPr>
        <p:spPr bwMode="auto">
          <a:xfrm>
            <a:off x="16006763" y="7926388"/>
            <a:ext cx="13811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10"/>
          <p:cNvSpPr>
            <a:spLocks noChangeAspect="1"/>
          </p:cNvSpPr>
          <p:nvPr/>
        </p:nvSpPr>
        <p:spPr bwMode="auto">
          <a:xfrm>
            <a:off x="7229475" y="5022850"/>
            <a:ext cx="1295400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3" name="Shape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653838" y="-955675"/>
            <a:ext cx="74295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Freeform 2"/>
          <p:cNvSpPr>
            <a:spLocks/>
          </p:cNvSpPr>
          <p:nvPr/>
        </p:nvSpPr>
        <p:spPr bwMode="auto">
          <a:xfrm>
            <a:off x="-15875" y="0"/>
            <a:ext cx="18288000" cy="10287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288000" y="0"/>
              </a:cxn>
              <a:cxn ang="0">
                <a:pos x="18288000" y="18288000"/>
              </a:cxn>
              <a:cxn ang="0">
                <a:pos x="0" y="18288000"/>
              </a:cxn>
              <a:cxn ang="0">
                <a:pos x="0" y="0"/>
              </a:cxn>
            </a:cxnLst>
            <a:rect l="0" t="0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665663" y="333375"/>
            <a:ext cx="9017000" cy="1600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7A5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600200" y="2392363"/>
            <a:ext cx="5791200" cy="1143000"/>
          </a:xfrm>
          <a:prstGeom prst="roundRect">
            <a:avLst/>
          </a:prstGeom>
          <a:solidFill>
            <a:schemeClr val="bg1"/>
          </a:solidFill>
          <a:ln>
            <a:solidFill>
              <a:srgbClr val="E0D2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TÌM HIỂU CHUNG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134600" y="2392363"/>
            <a:ext cx="6324600" cy="1143000"/>
          </a:xfrm>
          <a:prstGeom prst="roundRect">
            <a:avLst/>
          </a:prstGeom>
          <a:solidFill>
            <a:schemeClr val="bg1"/>
          </a:solidFill>
          <a:ln>
            <a:solidFill>
              <a:srgbClr val="E0D2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TÌM HIỂU CHI TIẾT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867400" y="6167438"/>
            <a:ext cx="5791200" cy="1143000"/>
          </a:xfrm>
          <a:prstGeom prst="roundRect">
            <a:avLst/>
          </a:prstGeom>
          <a:solidFill>
            <a:schemeClr val="bg1"/>
          </a:solidFill>
          <a:ln>
            <a:solidFill>
              <a:srgbClr val="E0D2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TỔNG KẾT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698625" y="3535363"/>
            <a:ext cx="670560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indent="-742950" algn="just">
              <a:lnSpc>
                <a:spcPct val="150000"/>
              </a:lnSpc>
              <a:buFontTx/>
              <a:buAutoNum type="arabicPeriod"/>
            </a:pPr>
            <a:r>
              <a:rPr lang="vi-VN" sz="4000"/>
              <a:t>Thơ đường luật và thể thơ thất ngôn </a:t>
            </a:r>
            <a:r>
              <a:rPr lang="en-US" sz="4000"/>
              <a:t>tứ tuyệt</a:t>
            </a:r>
          </a:p>
          <a:p>
            <a:pPr marL="742950" indent="-742950" algn="just">
              <a:lnSpc>
                <a:spcPct val="150000"/>
              </a:lnSpc>
              <a:buFontTx/>
              <a:buAutoNum type="arabicPeriod"/>
            </a:pPr>
            <a:r>
              <a:rPr lang="en-US" sz="4000"/>
              <a:t>Đọc văn bản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0118725" y="3768725"/>
            <a:ext cx="8153400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indent="-742950" algn="just">
              <a:lnSpc>
                <a:spcPct val="150000"/>
              </a:lnSpc>
              <a:buFontTx/>
              <a:buAutoNum type="arabicPeriod"/>
            </a:pPr>
            <a:r>
              <a:rPr lang="vi-VN" sz="4000"/>
              <a:t>Bức tranh làng quê bình dị</a:t>
            </a:r>
            <a:endParaRPr lang="en-US" sz="4000">
              <a:latin typeface="Calibri" pitchFamily="34" charset="0"/>
            </a:endParaRPr>
          </a:p>
          <a:p>
            <a:pPr marL="742950" indent="-742950" algn="just">
              <a:lnSpc>
                <a:spcPct val="150000"/>
              </a:lnSpc>
              <a:buFontTx/>
              <a:buAutoNum type="arabicPeriod"/>
            </a:pPr>
            <a:r>
              <a:rPr lang="en-US" sz="4000"/>
              <a:t>Nỗi niềm của chủ thể trữ tình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911975" y="7458075"/>
            <a:ext cx="370205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indent="-742950">
              <a:lnSpc>
                <a:spcPct val="150000"/>
              </a:lnSpc>
              <a:buFontTx/>
              <a:buAutoNum type="arabicPeriod"/>
            </a:pPr>
            <a:r>
              <a:rPr lang="en-US" sz="4000"/>
              <a:t>Nội dung</a:t>
            </a:r>
          </a:p>
          <a:p>
            <a:pPr marL="742950" indent="-742950">
              <a:lnSpc>
                <a:spcPct val="150000"/>
              </a:lnSpc>
              <a:buFontTx/>
              <a:buAutoNum type="arabicPeriod"/>
            </a:pPr>
            <a:r>
              <a:rPr lang="en-US" sz="4000"/>
              <a:t>Nghệ thuật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2" grpId="0" animBg="1"/>
      <p:bldP spid="9" grpId="0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Freeform 2"/>
          <p:cNvSpPr>
            <a:spLocks/>
          </p:cNvSpPr>
          <p:nvPr/>
        </p:nvSpPr>
        <p:spPr bwMode="auto">
          <a:xfrm>
            <a:off x="0" y="-4000500"/>
            <a:ext cx="18288000" cy="18288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288000" y="0"/>
              </a:cxn>
              <a:cxn ang="0">
                <a:pos x="18288000" y="18288000"/>
              </a:cxn>
              <a:cxn ang="0">
                <a:pos x="0" y="18288000"/>
              </a:cxn>
              <a:cxn ang="0">
                <a:pos x="0" y="0"/>
              </a:cxn>
            </a:cxnLst>
            <a:rect l="0" t="0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Câu hỏi">
            <a:extLst>
              <a:ext uri="{FF2B5EF4-FFF2-40B4-BE49-F238E27FC236}"/>
            </a:extLst>
          </p:cNvPr>
          <p:cNvSpPr/>
          <p:nvPr/>
        </p:nvSpPr>
        <p:spPr>
          <a:xfrm>
            <a:off x="1066800" y="555625"/>
            <a:ext cx="16321088" cy="1920875"/>
          </a:xfrm>
          <a:prstGeom prst="roundRect">
            <a:avLst/>
          </a:prstGeom>
          <a:solidFill>
            <a:srgbClr val="EA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400" b="1" noProof="1">
                <a:solidFill>
                  <a:schemeClr val="tx1"/>
                </a:solidFill>
                <a:cs typeface="Arial" panose="020B0604020202020204" pitchFamily="34" charset="0"/>
              </a:rPr>
              <a:t>Câu hỏi </a:t>
            </a:r>
            <a:r>
              <a:rPr lang="en-US" sz="4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5: </a:t>
            </a:r>
            <a:r>
              <a:rPr lang="vi-VN" sz="4400" noProof="1">
                <a:solidFill>
                  <a:schemeClr val="tx1"/>
                </a:solidFill>
                <a:cs typeface="Arial" panose="020B0604020202020204" pitchFamily="34" charset="0"/>
              </a:rPr>
              <a:t>Quang cảnh làng quê được gợi lên ở câu thơ thứ hai qua từ </a:t>
            </a:r>
            <a:r>
              <a:rPr lang="vi-VN" sz="4400" i="1" noProof="1">
                <a:solidFill>
                  <a:schemeClr val="tx1"/>
                </a:solidFill>
                <a:cs typeface="Arial" panose="020B0604020202020204" pitchFamily="34" charset="0"/>
              </a:rPr>
              <a:t>“bán vô bán hữu”</a:t>
            </a:r>
            <a:r>
              <a:rPr lang="vi-VN" sz="4400" noProof="1">
                <a:solidFill>
                  <a:schemeClr val="tx1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Đáp án đúng">
            <a:extLst>
              <a:ext uri="{FF2B5EF4-FFF2-40B4-BE49-F238E27FC236}"/>
            </a:extLst>
          </p:cNvPr>
          <p:cNvSpPr/>
          <p:nvPr/>
        </p:nvSpPr>
        <p:spPr>
          <a:xfrm>
            <a:off x="1066800" y="5576888"/>
            <a:ext cx="16321088" cy="1852612"/>
          </a:xfrm>
          <a:prstGeom prst="roundRect">
            <a:avLst/>
          </a:prstGeom>
          <a:solidFill>
            <a:srgbClr val="EA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400" noProof="1">
                <a:solidFill>
                  <a:schemeClr val="tx1"/>
                </a:solidFill>
                <a:cs typeface="Arial" panose="020B0604020202020204" pitchFamily="34" charset="0"/>
              </a:rPr>
              <a:t>Cảnh vật buổi chiều hiện lên nửa thực, nửa ảo tạo nên khung cảnh nên thơ</a:t>
            </a:r>
          </a:p>
        </p:txBody>
      </p:sp>
      <p:sp>
        <p:nvSpPr>
          <p:cNvPr id="6" name="Đáp án sai 1">
            <a:extLst>
              <a:ext uri="{FF2B5EF4-FFF2-40B4-BE49-F238E27FC236}"/>
            </a:extLst>
          </p:cNvPr>
          <p:cNvSpPr/>
          <p:nvPr/>
        </p:nvSpPr>
        <p:spPr>
          <a:xfrm>
            <a:off x="1066800" y="2620963"/>
            <a:ext cx="16321088" cy="1309687"/>
          </a:xfrm>
          <a:prstGeom prst="roundRect">
            <a:avLst/>
          </a:prstGeom>
          <a:solidFill>
            <a:srgbClr val="EA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Bức tranh làng quê thanh bình, yên ả</a:t>
            </a:r>
            <a:endParaRPr lang="vi-VN" sz="4400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7" name="Đáp án sai 2">
            <a:extLst>
              <a:ext uri="{FF2B5EF4-FFF2-40B4-BE49-F238E27FC236}"/>
            </a:extLst>
          </p:cNvPr>
          <p:cNvSpPr/>
          <p:nvPr/>
        </p:nvSpPr>
        <p:spPr>
          <a:xfrm>
            <a:off x="1066800" y="4100513"/>
            <a:ext cx="16321088" cy="1304925"/>
          </a:xfrm>
          <a:prstGeom prst="roundRect">
            <a:avLst/>
          </a:prstGeom>
          <a:solidFill>
            <a:srgbClr val="EA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400" noProof="1">
                <a:solidFill>
                  <a:schemeClr val="tx1"/>
                </a:solidFill>
                <a:cs typeface="Arial" panose="020B0604020202020204" pitchFamily="34" charset="0"/>
              </a:rPr>
              <a:t>Bức tranh làng quê tràn đầy sức sống, tươi mới</a:t>
            </a:r>
          </a:p>
        </p:txBody>
      </p:sp>
      <p:sp>
        <p:nvSpPr>
          <p:cNvPr id="8" name="Đáp án sai 3">
            <a:extLst>
              <a:ext uri="{FF2B5EF4-FFF2-40B4-BE49-F238E27FC236}"/>
            </a:extLst>
          </p:cNvPr>
          <p:cNvSpPr/>
          <p:nvPr/>
        </p:nvSpPr>
        <p:spPr>
          <a:xfrm>
            <a:off x="1066800" y="7623175"/>
            <a:ext cx="16321088" cy="1995488"/>
          </a:xfrm>
          <a:prstGeom prst="roundRect">
            <a:avLst/>
          </a:prstGeom>
          <a:solidFill>
            <a:srgbClr val="EA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400" noProof="1">
                <a:solidFill>
                  <a:schemeClr val="tx1"/>
                </a:solidFill>
                <a:cs typeface="Arial" panose="020B0604020202020204" pitchFamily="34" charset="0"/>
              </a:rPr>
              <a:t>Khung cảnh buổi chiều trên làng quê thần tiên, kì diệu như chốn bồng lai tiên cảnh</a:t>
            </a:r>
          </a:p>
        </p:txBody>
      </p:sp>
      <p:pic>
        <p:nvPicPr>
          <p:cNvPr id="9" name="Shape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663113" y="-955675"/>
            <a:ext cx="74295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icture 5"/>
          <p:cNvSpPr>
            <a:spLocks noChangeAspect="1"/>
          </p:cNvSpPr>
          <p:nvPr/>
        </p:nvSpPr>
        <p:spPr bwMode="auto">
          <a:xfrm>
            <a:off x="15957550" y="6210300"/>
            <a:ext cx="1300163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10"/>
          <p:cNvSpPr>
            <a:spLocks noChangeAspect="1"/>
          </p:cNvSpPr>
          <p:nvPr/>
        </p:nvSpPr>
        <p:spPr bwMode="auto">
          <a:xfrm>
            <a:off x="16078200" y="4229100"/>
            <a:ext cx="1295400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11"/>
          <p:cNvSpPr>
            <a:spLocks noChangeAspect="1"/>
          </p:cNvSpPr>
          <p:nvPr/>
        </p:nvSpPr>
        <p:spPr bwMode="auto">
          <a:xfrm>
            <a:off x="16035338" y="8482013"/>
            <a:ext cx="1382712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10"/>
          <p:cNvSpPr>
            <a:spLocks noChangeAspect="1"/>
          </p:cNvSpPr>
          <p:nvPr/>
        </p:nvSpPr>
        <p:spPr bwMode="auto">
          <a:xfrm>
            <a:off x="15982950" y="2725738"/>
            <a:ext cx="1295400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4" name="Shape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653838" y="-955675"/>
            <a:ext cx="74295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animBg="1"/>
      <p:bldP spid="11" grpId="0" animBg="1"/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Freeform 2"/>
          <p:cNvSpPr>
            <a:spLocks/>
          </p:cNvSpPr>
          <p:nvPr/>
        </p:nvSpPr>
        <p:spPr bwMode="auto">
          <a:xfrm>
            <a:off x="-30163" y="-3919538"/>
            <a:ext cx="18288001" cy="1828800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288000" y="0"/>
              </a:cxn>
              <a:cxn ang="0">
                <a:pos x="18288000" y="18288000"/>
              </a:cxn>
              <a:cxn ang="0">
                <a:pos x="0" y="18288000"/>
              </a:cxn>
              <a:cxn ang="0">
                <a:pos x="0" y="0"/>
              </a:cxn>
            </a:cxnLst>
            <a:rect l="0" t="0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Câu hỏi">
            <a:extLst>
              <a:ext uri="{FF2B5EF4-FFF2-40B4-BE49-F238E27FC236}"/>
            </a:extLst>
          </p:cNvPr>
          <p:cNvSpPr/>
          <p:nvPr/>
        </p:nvSpPr>
        <p:spPr>
          <a:xfrm>
            <a:off x="1600200" y="715963"/>
            <a:ext cx="14644688" cy="1828800"/>
          </a:xfrm>
          <a:prstGeom prst="roundRect">
            <a:avLst/>
          </a:prstGeom>
          <a:solidFill>
            <a:srgbClr val="E6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b="1" noProof="1">
                <a:solidFill>
                  <a:schemeClr val="tx1"/>
                </a:solidFill>
                <a:cs typeface="Arial" panose="020B0604020202020204" pitchFamily="34" charset="0"/>
              </a:rPr>
              <a:t>Câu hỏi </a:t>
            </a:r>
            <a:r>
              <a:rPr lang="en-US" sz="4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6: </a:t>
            </a:r>
            <a:r>
              <a:rPr lang="vi-VN" sz="4000" noProof="1">
                <a:solidFill>
                  <a:schemeClr val="tx1"/>
                </a:solidFill>
                <a:cs typeface="Arial" panose="020B0604020202020204" pitchFamily="34" charset="0"/>
              </a:rPr>
              <a:t>Nét đặc sắc về nghệ thuật của bài thơ là</a:t>
            </a: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000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4" name="Đáp án đúng">
            <a:extLst>
              <a:ext uri="{FF2B5EF4-FFF2-40B4-BE49-F238E27FC236}"/>
            </a:extLst>
          </p:cNvPr>
          <p:cNvSpPr/>
          <p:nvPr/>
        </p:nvSpPr>
        <p:spPr>
          <a:xfrm>
            <a:off x="449263" y="2724150"/>
            <a:ext cx="17305337" cy="2419350"/>
          </a:xfrm>
          <a:prstGeom prst="roundRect">
            <a:avLst/>
          </a:prstGeom>
          <a:solidFill>
            <a:srgbClr val="E6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Kết hợp điệp ngữ và tiểu đối sáng tạo, sử dụng ngôn ngữ miêu tả đậm chất hội họa, lối tả ít gợi nhiều của thi pháp cổ</a:t>
            </a:r>
            <a:endParaRPr lang="vi-VN" sz="4000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Đáp án sai 1">
            <a:extLst>
              <a:ext uri="{FF2B5EF4-FFF2-40B4-BE49-F238E27FC236}"/>
            </a:extLst>
          </p:cNvPr>
          <p:cNvSpPr/>
          <p:nvPr/>
        </p:nvSpPr>
        <p:spPr>
          <a:xfrm>
            <a:off x="449263" y="5334000"/>
            <a:ext cx="17283112" cy="1249363"/>
          </a:xfrm>
          <a:prstGeom prst="roundRect">
            <a:avLst/>
          </a:prstGeom>
          <a:solidFill>
            <a:srgbClr val="E6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000" noProof="1">
                <a:solidFill>
                  <a:schemeClr val="tx1"/>
                </a:solidFill>
                <a:cs typeface="Arial" panose="020B0604020202020204" pitchFamily="34" charset="0"/>
              </a:rPr>
              <a:t>Bút pháp ước lệ tượng trưng</a:t>
            </a:r>
          </a:p>
        </p:txBody>
      </p:sp>
      <p:sp>
        <p:nvSpPr>
          <p:cNvPr id="6" name="Đáp án sai 2">
            <a:extLst>
              <a:ext uri="{FF2B5EF4-FFF2-40B4-BE49-F238E27FC236}"/>
            </a:extLst>
          </p:cNvPr>
          <p:cNvSpPr/>
          <p:nvPr/>
        </p:nvSpPr>
        <p:spPr>
          <a:xfrm>
            <a:off x="504825" y="6888163"/>
            <a:ext cx="17249775" cy="1290637"/>
          </a:xfrm>
          <a:prstGeom prst="roundRect">
            <a:avLst/>
          </a:prstGeom>
          <a:solidFill>
            <a:srgbClr val="E6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000" noProof="1">
                <a:solidFill>
                  <a:schemeClr val="tx1"/>
                </a:solidFill>
                <a:cs typeface="Arial" panose="020B0604020202020204" pitchFamily="34" charset="0"/>
              </a:rPr>
              <a:t>Thể thơ thất ngôn bát cú đường luật</a:t>
            </a:r>
          </a:p>
        </p:txBody>
      </p:sp>
      <p:sp>
        <p:nvSpPr>
          <p:cNvPr id="7" name="Đáp án sai 3">
            <a:extLst>
              <a:ext uri="{FF2B5EF4-FFF2-40B4-BE49-F238E27FC236}"/>
            </a:extLst>
          </p:cNvPr>
          <p:cNvSpPr/>
          <p:nvPr/>
        </p:nvSpPr>
        <p:spPr>
          <a:xfrm>
            <a:off x="527050" y="8483600"/>
            <a:ext cx="17227550" cy="1357313"/>
          </a:xfrm>
          <a:prstGeom prst="roundRect">
            <a:avLst/>
          </a:prstGeom>
          <a:solidFill>
            <a:srgbClr val="E6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Thủ pháp lấy động tả tĩnh</a:t>
            </a:r>
            <a:endParaRPr lang="vi-VN" sz="4000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8" name="Shape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442450" y="-2254250"/>
            <a:ext cx="73025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icture 5"/>
          <p:cNvSpPr>
            <a:spLocks noChangeAspect="1"/>
          </p:cNvSpPr>
          <p:nvPr/>
        </p:nvSpPr>
        <p:spPr bwMode="auto">
          <a:xfrm>
            <a:off x="15882938" y="3800475"/>
            <a:ext cx="127952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Picture 9"/>
          <p:cNvSpPr>
            <a:spLocks noChangeAspect="1"/>
          </p:cNvSpPr>
          <p:nvPr/>
        </p:nvSpPr>
        <p:spPr bwMode="auto">
          <a:xfrm>
            <a:off x="15887700" y="6929438"/>
            <a:ext cx="1274763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10"/>
          <p:cNvSpPr>
            <a:spLocks noChangeAspect="1"/>
          </p:cNvSpPr>
          <p:nvPr/>
        </p:nvSpPr>
        <p:spPr bwMode="auto">
          <a:xfrm>
            <a:off x="15887700" y="8442325"/>
            <a:ext cx="1274763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10"/>
          <p:cNvSpPr>
            <a:spLocks noChangeAspect="1"/>
          </p:cNvSpPr>
          <p:nvPr/>
        </p:nvSpPr>
        <p:spPr bwMode="auto">
          <a:xfrm>
            <a:off x="15887700" y="5462588"/>
            <a:ext cx="1274763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3" name="Shape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431588" y="-2254250"/>
            <a:ext cx="731837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10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Freeform 2"/>
          <p:cNvSpPr>
            <a:spLocks/>
          </p:cNvSpPr>
          <p:nvPr/>
        </p:nvSpPr>
        <p:spPr bwMode="auto">
          <a:xfrm>
            <a:off x="0" y="-4000500"/>
            <a:ext cx="18288000" cy="18288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288000" y="0"/>
              </a:cxn>
              <a:cxn ang="0">
                <a:pos x="18288000" y="18288000"/>
              </a:cxn>
              <a:cxn ang="0">
                <a:pos x="0" y="18288000"/>
              </a:cxn>
              <a:cxn ang="0">
                <a:pos x="0" y="0"/>
              </a:cxn>
            </a:cxnLst>
            <a:rect l="0" t="0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Câu hỏi">
            <a:extLst>
              <a:ext uri="{FF2B5EF4-FFF2-40B4-BE49-F238E27FC236}"/>
            </a:extLst>
          </p:cNvPr>
          <p:cNvSpPr/>
          <p:nvPr/>
        </p:nvSpPr>
        <p:spPr>
          <a:xfrm>
            <a:off x="1822450" y="1165225"/>
            <a:ext cx="14643100" cy="2992438"/>
          </a:xfrm>
          <a:prstGeom prst="roundRect">
            <a:avLst/>
          </a:prstGeom>
          <a:solidFill>
            <a:srgbClr val="EA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800" b="1" noProof="1">
                <a:solidFill>
                  <a:schemeClr val="tx1"/>
                </a:solidFill>
                <a:cs typeface="Arial" panose="020B0604020202020204" pitchFamily="34" charset="0"/>
              </a:rPr>
              <a:t>Câu hỏi </a:t>
            </a:r>
            <a:r>
              <a:rPr lang="en-US" sz="4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7: </a:t>
            </a: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 đồng là gì?</a:t>
            </a:r>
            <a:endParaRPr lang="vi-VN" sz="4800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4" name="Đáp án đúng">
            <a:extLst>
              <a:ext uri="{FF2B5EF4-FFF2-40B4-BE49-F238E27FC236}"/>
            </a:extLst>
          </p:cNvPr>
          <p:cNvSpPr/>
          <p:nvPr/>
        </p:nvSpPr>
        <p:spPr>
          <a:xfrm>
            <a:off x="1371600" y="7067550"/>
            <a:ext cx="7253288" cy="1995488"/>
          </a:xfrm>
          <a:prstGeom prst="roundRect">
            <a:avLst/>
          </a:prstGeom>
          <a:solidFill>
            <a:srgbClr val="EA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Trẻ chăn trâu, chăn bò</a:t>
            </a:r>
            <a:endParaRPr lang="vi-VN" sz="4800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Đáp án sai 1">
            <a:extLst>
              <a:ext uri="{FF2B5EF4-FFF2-40B4-BE49-F238E27FC236}"/>
            </a:extLst>
          </p:cNvPr>
          <p:cNvSpPr/>
          <p:nvPr/>
        </p:nvSpPr>
        <p:spPr>
          <a:xfrm>
            <a:off x="1371600" y="4614863"/>
            <a:ext cx="7253288" cy="1995487"/>
          </a:xfrm>
          <a:prstGeom prst="roundRect">
            <a:avLst/>
          </a:prstGeom>
          <a:solidFill>
            <a:srgbClr val="EA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800" noProof="1">
                <a:solidFill>
                  <a:schemeClr val="tx1"/>
                </a:solidFill>
                <a:cs typeface="Arial" panose="020B0604020202020204" pitchFamily="34" charset="0"/>
              </a:rPr>
              <a:t>Người phu kéo xe</a:t>
            </a:r>
          </a:p>
        </p:txBody>
      </p:sp>
      <p:sp>
        <p:nvSpPr>
          <p:cNvPr id="6" name="Đáp án sai 2">
            <a:extLst>
              <a:ext uri="{FF2B5EF4-FFF2-40B4-BE49-F238E27FC236}"/>
            </a:extLst>
          </p:cNvPr>
          <p:cNvSpPr/>
          <p:nvPr/>
        </p:nvSpPr>
        <p:spPr>
          <a:xfrm>
            <a:off x="9663113" y="4614863"/>
            <a:ext cx="7329487" cy="1995487"/>
          </a:xfrm>
          <a:prstGeom prst="roundRect">
            <a:avLst/>
          </a:prstGeom>
          <a:solidFill>
            <a:srgbClr val="EA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800" noProof="1">
                <a:solidFill>
                  <a:schemeClr val="tx1"/>
                </a:solidFill>
                <a:cs typeface="Arial" panose="020B0604020202020204" pitchFamily="34" charset="0"/>
              </a:rPr>
              <a:t>Người bán vải </a:t>
            </a:r>
          </a:p>
        </p:txBody>
      </p:sp>
      <p:sp>
        <p:nvSpPr>
          <p:cNvPr id="7" name="Đáp án sai 3">
            <a:extLst>
              <a:ext uri="{FF2B5EF4-FFF2-40B4-BE49-F238E27FC236}"/>
            </a:extLst>
          </p:cNvPr>
          <p:cNvSpPr/>
          <p:nvPr/>
        </p:nvSpPr>
        <p:spPr>
          <a:xfrm>
            <a:off x="9663113" y="7067550"/>
            <a:ext cx="7329487" cy="1995488"/>
          </a:xfrm>
          <a:prstGeom prst="roundRect">
            <a:avLst/>
          </a:prstGeom>
          <a:solidFill>
            <a:srgbClr val="EA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800" noProof="1">
                <a:solidFill>
                  <a:schemeClr val="tx1"/>
                </a:solidFill>
                <a:cs typeface="Arial" panose="020B0604020202020204" pitchFamily="34" charset="0"/>
              </a:rPr>
              <a:t>Ngư phủ</a:t>
            </a:r>
          </a:p>
        </p:txBody>
      </p:sp>
      <p:pic>
        <p:nvPicPr>
          <p:cNvPr id="8" name="Shape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663113" y="-955675"/>
            <a:ext cx="731837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icture 5"/>
          <p:cNvSpPr>
            <a:spLocks noChangeAspect="1"/>
          </p:cNvSpPr>
          <p:nvPr/>
        </p:nvSpPr>
        <p:spPr bwMode="auto">
          <a:xfrm>
            <a:off x="7224713" y="7508875"/>
            <a:ext cx="1279525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Picture 9"/>
          <p:cNvSpPr>
            <a:spLocks noChangeAspect="1"/>
          </p:cNvSpPr>
          <p:nvPr/>
        </p:nvSpPr>
        <p:spPr bwMode="auto">
          <a:xfrm>
            <a:off x="15190788" y="5022850"/>
            <a:ext cx="1274762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10"/>
          <p:cNvSpPr>
            <a:spLocks noChangeAspect="1"/>
          </p:cNvSpPr>
          <p:nvPr/>
        </p:nvSpPr>
        <p:spPr bwMode="auto">
          <a:xfrm>
            <a:off x="15190788" y="7497763"/>
            <a:ext cx="1274762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10"/>
          <p:cNvSpPr>
            <a:spLocks noChangeAspect="1"/>
          </p:cNvSpPr>
          <p:nvPr/>
        </p:nvSpPr>
        <p:spPr bwMode="auto">
          <a:xfrm>
            <a:off x="7229475" y="5022850"/>
            <a:ext cx="1274763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3" name="Shape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653838" y="-955675"/>
            <a:ext cx="731837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10" grpId="0" animBg="1"/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Freeform 2"/>
          <p:cNvSpPr>
            <a:spLocks/>
          </p:cNvSpPr>
          <p:nvPr/>
        </p:nvSpPr>
        <p:spPr bwMode="auto">
          <a:xfrm>
            <a:off x="0" y="-4000500"/>
            <a:ext cx="18288000" cy="18288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288000" y="0"/>
              </a:cxn>
              <a:cxn ang="0">
                <a:pos x="18288000" y="18288000"/>
              </a:cxn>
              <a:cxn ang="0">
                <a:pos x="0" y="18288000"/>
              </a:cxn>
              <a:cxn ang="0">
                <a:pos x="0" y="0"/>
              </a:cxn>
            </a:cxnLst>
            <a:rect l="0" t="0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Câu hỏi">
            <a:extLst>
              <a:ext uri="{FF2B5EF4-FFF2-40B4-BE49-F238E27FC236}"/>
            </a:extLst>
          </p:cNvPr>
          <p:cNvSpPr/>
          <p:nvPr/>
        </p:nvSpPr>
        <p:spPr>
          <a:xfrm>
            <a:off x="1524000" y="800100"/>
            <a:ext cx="15240000" cy="2992438"/>
          </a:xfrm>
          <a:prstGeom prst="roundRect">
            <a:avLst/>
          </a:prstGeom>
          <a:solidFill>
            <a:srgbClr val="E6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800" b="1" noProof="1">
                <a:solidFill>
                  <a:schemeClr val="tx1"/>
                </a:solidFill>
                <a:cs typeface="Arial" panose="020B0604020202020204" pitchFamily="34" charset="0"/>
              </a:rPr>
              <a:t>Câu hỏi </a:t>
            </a:r>
            <a:r>
              <a:rPr lang="en-US" sz="4800" b="1" noProof="1">
                <a:solidFill>
                  <a:schemeClr val="tx1"/>
                </a:solidFill>
                <a:cs typeface="Arial" panose="020B0604020202020204" pitchFamily="34" charset="0"/>
              </a:rPr>
              <a:t>8: </a:t>
            </a:r>
            <a:r>
              <a:rPr lang="vi-VN" sz="4800" noProof="1">
                <a:solidFill>
                  <a:schemeClr val="tx1"/>
                </a:solidFill>
                <a:cs typeface="Arial" panose="020B0604020202020204" pitchFamily="34" charset="0"/>
              </a:rPr>
              <a:t>Âm thanh nào đã xuất hiện trong bài thơ?</a:t>
            </a:r>
          </a:p>
        </p:txBody>
      </p:sp>
      <p:sp>
        <p:nvSpPr>
          <p:cNvPr id="4" name="Đáp án đúng">
            <a:extLst>
              <a:ext uri="{FF2B5EF4-FFF2-40B4-BE49-F238E27FC236}"/>
            </a:extLst>
          </p:cNvPr>
          <p:cNvSpPr/>
          <p:nvPr/>
        </p:nvSpPr>
        <p:spPr>
          <a:xfrm>
            <a:off x="1600200" y="4249738"/>
            <a:ext cx="6802438" cy="1995487"/>
          </a:xfrm>
          <a:prstGeom prst="roundRect">
            <a:avLst/>
          </a:prstGeom>
          <a:solidFill>
            <a:srgbClr val="E6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noProof="1">
                <a:solidFill>
                  <a:schemeClr val="tx1"/>
                </a:solidFill>
                <a:cs typeface="Arial" panose="020B0604020202020204" pitchFamily="34" charset="0"/>
              </a:rPr>
              <a:t>A. Tiếng sáo</a:t>
            </a:r>
            <a:endParaRPr lang="vi-VN" sz="4800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Đáp án sai 1">
            <a:extLst>
              <a:ext uri="{FF2B5EF4-FFF2-40B4-BE49-F238E27FC236}"/>
            </a:extLst>
          </p:cNvPr>
          <p:cNvSpPr/>
          <p:nvPr/>
        </p:nvSpPr>
        <p:spPr>
          <a:xfrm>
            <a:off x="1600200" y="6702425"/>
            <a:ext cx="6802438" cy="1995488"/>
          </a:xfrm>
          <a:prstGeom prst="roundRect">
            <a:avLst/>
          </a:prstGeom>
          <a:solidFill>
            <a:srgbClr val="E6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noProof="1">
                <a:solidFill>
                  <a:schemeClr val="tx1"/>
                </a:solidFill>
                <a:cs typeface="Arial" panose="020B0604020202020204" pitchFamily="34" charset="0"/>
              </a:rPr>
              <a:t>B. Tiếng gió</a:t>
            </a:r>
            <a:endParaRPr lang="vi-VN" sz="4800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Đáp án sai 2">
            <a:extLst>
              <a:ext uri="{FF2B5EF4-FFF2-40B4-BE49-F238E27FC236}"/>
            </a:extLst>
          </p:cNvPr>
          <p:cNvSpPr/>
          <p:nvPr/>
        </p:nvSpPr>
        <p:spPr>
          <a:xfrm>
            <a:off x="9442450" y="4249738"/>
            <a:ext cx="6802438" cy="1995487"/>
          </a:xfrm>
          <a:prstGeom prst="roundRect">
            <a:avLst/>
          </a:prstGeom>
          <a:solidFill>
            <a:srgbClr val="E6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noProof="1">
                <a:solidFill>
                  <a:schemeClr val="tx1"/>
                </a:solidFill>
                <a:cs typeface="Arial" panose="020B0604020202020204" pitchFamily="34" charset="0"/>
              </a:rPr>
              <a:t>C. Tiếng lá cây</a:t>
            </a:r>
            <a:endParaRPr lang="vi-VN" sz="4800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7" name="Đáp án sai 3">
            <a:extLst>
              <a:ext uri="{FF2B5EF4-FFF2-40B4-BE49-F238E27FC236}"/>
            </a:extLst>
          </p:cNvPr>
          <p:cNvSpPr/>
          <p:nvPr/>
        </p:nvSpPr>
        <p:spPr>
          <a:xfrm>
            <a:off x="9442450" y="6702425"/>
            <a:ext cx="6802438" cy="1995488"/>
          </a:xfrm>
          <a:prstGeom prst="roundRect">
            <a:avLst/>
          </a:prstGeom>
          <a:solidFill>
            <a:srgbClr val="E6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noProof="1">
                <a:solidFill>
                  <a:schemeClr val="tx1"/>
                </a:solidFill>
                <a:cs typeface="Arial" panose="020B0604020202020204" pitchFamily="34" charset="0"/>
              </a:rPr>
              <a:t>D. </a:t>
            </a:r>
            <a:r>
              <a:rPr lang="vi-VN" sz="4800" noProof="1">
                <a:solidFill>
                  <a:schemeClr val="tx1"/>
                </a:solidFill>
                <a:cs typeface="Arial" panose="020B0604020202020204" pitchFamily="34" charset="0"/>
              </a:rPr>
              <a:t>Tiếng nước chảy</a:t>
            </a:r>
          </a:p>
        </p:txBody>
      </p:sp>
      <p:pic>
        <p:nvPicPr>
          <p:cNvPr id="8" name="Shape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442450" y="-2254250"/>
            <a:ext cx="73025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icture 5"/>
          <p:cNvSpPr>
            <a:spLocks noChangeAspect="1"/>
          </p:cNvSpPr>
          <p:nvPr/>
        </p:nvSpPr>
        <p:spPr bwMode="auto">
          <a:xfrm>
            <a:off x="7002463" y="4691063"/>
            <a:ext cx="1279525" cy="111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Picture 9"/>
          <p:cNvSpPr>
            <a:spLocks noChangeAspect="1"/>
          </p:cNvSpPr>
          <p:nvPr/>
        </p:nvSpPr>
        <p:spPr bwMode="auto">
          <a:xfrm>
            <a:off x="14968538" y="4656138"/>
            <a:ext cx="1276350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10"/>
          <p:cNvSpPr>
            <a:spLocks noChangeAspect="1"/>
          </p:cNvSpPr>
          <p:nvPr/>
        </p:nvSpPr>
        <p:spPr bwMode="auto">
          <a:xfrm>
            <a:off x="14968538" y="7131050"/>
            <a:ext cx="1276350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10"/>
          <p:cNvSpPr>
            <a:spLocks noChangeAspect="1"/>
          </p:cNvSpPr>
          <p:nvPr/>
        </p:nvSpPr>
        <p:spPr bwMode="auto">
          <a:xfrm>
            <a:off x="7007225" y="7131050"/>
            <a:ext cx="1274763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3" name="Shape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431588" y="-2254250"/>
            <a:ext cx="731837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10" grpId="0" animBg="1"/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Freeform 2"/>
          <p:cNvSpPr>
            <a:spLocks/>
          </p:cNvSpPr>
          <p:nvPr/>
        </p:nvSpPr>
        <p:spPr bwMode="auto">
          <a:xfrm>
            <a:off x="0" y="-4000500"/>
            <a:ext cx="18288000" cy="18288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288000" y="0"/>
              </a:cxn>
              <a:cxn ang="0">
                <a:pos x="18288000" y="18288000"/>
              </a:cxn>
              <a:cxn ang="0">
                <a:pos x="0" y="18288000"/>
              </a:cxn>
              <a:cxn ang="0">
                <a:pos x="0" y="0"/>
              </a:cxn>
            </a:cxnLst>
            <a:rect l="0" t="0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Câu hỏi">
            <a:extLst>
              <a:ext uri="{FF2B5EF4-FFF2-40B4-BE49-F238E27FC236}"/>
            </a:extLst>
          </p:cNvPr>
          <p:cNvSpPr/>
          <p:nvPr/>
        </p:nvSpPr>
        <p:spPr>
          <a:xfrm>
            <a:off x="1822450" y="1165225"/>
            <a:ext cx="14643100" cy="2992438"/>
          </a:xfrm>
          <a:prstGeom prst="roundRect">
            <a:avLst/>
          </a:prstGeom>
          <a:solidFill>
            <a:srgbClr val="EA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800" b="1" noProof="1">
                <a:solidFill>
                  <a:schemeClr val="tx1"/>
                </a:solidFill>
                <a:cs typeface="Arial" panose="020B0604020202020204" pitchFamily="34" charset="0"/>
              </a:rPr>
              <a:t>Câu hỏi </a:t>
            </a:r>
            <a:r>
              <a:rPr lang="en-US" sz="4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9: </a:t>
            </a:r>
            <a:r>
              <a:rPr lang="vi-VN" sz="4800" noProof="1">
                <a:solidFill>
                  <a:schemeClr val="tx1"/>
                </a:solidFill>
                <a:cs typeface="Arial" panose="020B0604020202020204" pitchFamily="34" charset="0"/>
              </a:rPr>
              <a:t>Trần Nhân Tông đã lãnh đạo nhân dân ta đánh quân xâm lược nào?</a:t>
            </a: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800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4" name="Đáp án đúng">
            <a:extLst>
              <a:ext uri="{FF2B5EF4-FFF2-40B4-BE49-F238E27FC236}"/>
            </a:extLst>
          </p:cNvPr>
          <p:cNvSpPr/>
          <p:nvPr/>
        </p:nvSpPr>
        <p:spPr>
          <a:xfrm>
            <a:off x="1822450" y="7067550"/>
            <a:ext cx="6802438" cy="1995488"/>
          </a:xfrm>
          <a:prstGeom prst="roundRect">
            <a:avLst/>
          </a:prstGeom>
          <a:solidFill>
            <a:srgbClr val="EA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Quân Mông</a:t>
            </a:r>
            <a:endParaRPr lang="vi-VN" sz="4800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Đáp án sai 1">
            <a:extLst>
              <a:ext uri="{FF2B5EF4-FFF2-40B4-BE49-F238E27FC236}"/>
            </a:extLst>
          </p:cNvPr>
          <p:cNvSpPr/>
          <p:nvPr/>
        </p:nvSpPr>
        <p:spPr>
          <a:xfrm>
            <a:off x="1822450" y="4614863"/>
            <a:ext cx="6802438" cy="1995487"/>
          </a:xfrm>
          <a:prstGeom prst="roundRect">
            <a:avLst/>
          </a:prstGeom>
          <a:solidFill>
            <a:srgbClr val="EA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Quân Thanh</a:t>
            </a:r>
            <a:endParaRPr lang="vi-VN" sz="4800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Đáp án sai 2">
            <a:extLst>
              <a:ext uri="{FF2B5EF4-FFF2-40B4-BE49-F238E27FC236}"/>
            </a:extLst>
          </p:cNvPr>
          <p:cNvSpPr/>
          <p:nvPr/>
        </p:nvSpPr>
        <p:spPr>
          <a:xfrm>
            <a:off x="9663113" y="4614863"/>
            <a:ext cx="6802437" cy="1995487"/>
          </a:xfrm>
          <a:prstGeom prst="roundRect">
            <a:avLst/>
          </a:prstGeom>
          <a:solidFill>
            <a:srgbClr val="EA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Quân Nguyên</a:t>
            </a:r>
            <a:endParaRPr lang="vi-VN" sz="4800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7" name="Đáp án sai 3">
            <a:extLst>
              <a:ext uri="{FF2B5EF4-FFF2-40B4-BE49-F238E27FC236}"/>
            </a:extLst>
          </p:cNvPr>
          <p:cNvSpPr/>
          <p:nvPr/>
        </p:nvSpPr>
        <p:spPr>
          <a:xfrm>
            <a:off x="9663113" y="7067550"/>
            <a:ext cx="6802437" cy="1995488"/>
          </a:xfrm>
          <a:prstGeom prst="roundRect">
            <a:avLst/>
          </a:prstGeom>
          <a:solidFill>
            <a:srgbClr val="EA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Quân Minh</a:t>
            </a:r>
            <a:endParaRPr lang="vi-VN" sz="4800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8" name="Shape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663113" y="-955675"/>
            <a:ext cx="731837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icture 5"/>
          <p:cNvSpPr>
            <a:spLocks noChangeAspect="1"/>
          </p:cNvSpPr>
          <p:nvPr/>
        </p:nvSpPr>
        <p:spPr bwMode="auto">
          <a:xfrm>
            <a:off x="7224713" y="7508875"/>
            <a:ext cx="1279525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Picture 9"/>
          <p:cNvSpPr>
            <a:spLocks noChangeAspect="1"/>
          </p:cNvSpPr>
          <p:nvPr/>
        </p:nvSpPr>
        <p:spPr bwMode="auto">
          <a:xfrm>
            <a:off x="15190788" y="5022850"/>
            <a:ext cx="1274762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10"/>
          <p:cNvSpPr>
            <a:spLocks noChangeAspect="1"/>
          </p:cNvSpPr>
          <p:nvPr/>
        </p:nvSpPr>
        <p:spPr bwMode="auto">
          <a:xfrm>
            <a:off x="15190788" y="7497763"/>
            <a:ext cx="1274762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10"/>
          <p:cNvSpPr>
            <a:spLocks noChangeAspect="1"/>
          </p:cNvSpPr>
          <p:nvPr/>
        </p:nvSpPr>
        <p:spPr bwMode="auto">
          <a:xfrm>
            <a:off x="7229475" y="5022850"/>
            <a:ext cx="1274763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3" name="Shape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653838" y="-955675"/>
            <a:ext cx="731837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10" grpId="0" animBg="1"/>
      <p:bldP spid="11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Freeform 2"/>
          <p:cNvSpPr>
            <a:spLocks/>
          </p:cNvSpPr>
          <p:nvPr/>
        </p:nvSpPr>
        <p:spPr bwMode="auto">
          <a:xfrm>
            <a:off x="0" y="-4000500"/>
            <a:ext cx="18288000" cy="18288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288000" y="0"/>
              </a:cxn>
              <a:cxn ang="0">
                <a:pos x="18288000" y="18288000"/>
              </a:cxn>
              <a:cxn ang="0">
                <a:pos x="0" y="18288000"/>
              </a:cxn>
              <a:cxn ang="0">
                <a:pos x="0" y="0"/>
              </a:cxn>
            </a:cxnLst>
            <a:rect l="0" t="0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Câu hỏi">
            <a:extLst>
              <a:ext uri="{FF2B5EF4-FFF2-40B4-BE49-F238E27FC236}"/>
            </a:extLst>
          </p:cNvPr>
          <p:cNvSpPr/>
          <p:nvPr/>
        </p:nvSpPr>
        <p:spPr>
          <a:xfrm>
            <a:off x="1822450" y="1165225"/>
            <a:ext cx="14643100" cy="2530475"/>
          </a:xfrm>
          <a:prstGeom prst="roundRect">
            <a:avLst/>
          </a:prstGeom>
          <a:solidFill>
            <a:srgbClr val="E6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b="1" noProof="1">
                <a:solidFill>
                  <a:schemeClr val="tx1"/>
                </a:solidFill>
                <a:cs typeface="Arial" panose="020B0604020202020204" pitchFamily="34" charset="0"/>
              </a:rPr>
              <a:t>Câu hỏi </a:t>
            </a:r>
            <a:r>
              <a:rPr lang="en-US" sz="4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10: </a:t>
            </a:r>
            <a:r>
              <a:rPr lang="vi-VN" sz="4000" noProof="1">
                <a:solidFill>
                  <a:schemeClr val="tx1"/>
                </a:solidFill>
                <a:cs typeface="Arial" panose="020B0604020202020204" pitchFamily="34" charset="0"/>
              </a:rPr>
              <a:t>Em có cảm nhận gì về tâm trạng của tác giả trước cảnh tượng buổi chiều đứng ở phủ Thiên Trường?</a:t>
            </a:r>
          </a:p>
        </p:txBody>
      </p:sp>
      <p:sp>
        <p:nvSpPr>
          <p:cNvPr id="4" name="Đáp án đúng">
            <a:extLst>
              <a:ext uri="{FF2B5EF4-FFF2-40B4-BE49-F238E27FC236}"/>
            </a:extLst>
          </p:cNvPr>
          <p:cNvSpPr/>
          <p:nvPr/>
        </p:nvSpPr>
        <p:spPr>
          <a:xfrm>
            <a:off x="9663113" y="6858000"/>
            <a:ext cx="7496175" cy="2705100"/>
          </a:xfrm>
          <a:prstGeom prst="roundRect">
            <a:avLst/>
          </a:prstGeom>
          <a:solidFill>
            <a:srgbClr val="E6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000" noProof="1">
                <a:solidFill>
                  <a:schemeClr val="tx1"/>
                </a:solidFill>
                <a:cs typeface="Arial" panose="020B0604020202020204" pitchFamily="34" charset="0"/>
              </a:rPr>
              <a:t>Tác giả mang trong mình một tình yêu tha thiết đối với xóm làng quê hương</a:t>
            </a:r>
          </a:p>
        </p:txBody>
      </p:sp>
      <p:sp>
        <p:nvSpPr>
          <p:cNvPr id="5" name="Đáp án sai 1">
            <a:extLst>
              <a:ext uri="{FF2B5EF4-FFF2-40B4-BE49-F238E27FC236}"/>
            </a:extLst>
          </p:cNvPr>
          <p:cNvSpPr/>
          <p:nvPr/>
        </p:nvSpPr>
        <p:spPr>
          <a:xfrm>
            <a:off x="1143000" y="3924300"/>
            <a:ext cx="7481888" cy="2686050"/>
          </a:xfrm>
          <a:prstGeom prst="roundRect">
            <a:avLst/>
          </a:prstGeom>
          <a:solidFill>
            <a:srgbClr val="E6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000" noProof="1">
                <a:solidFill>
                  <a:schemeClr val="tx1"/>
                </a:solidFill>
                <a:cs typeface="Arial" panose="020B0604020202020204" pitchFamily="34" charset="0"/>
              </a:rPr>
              <a:t>Tác giả mang trong lòng nỗi căm thù giặc Nguyên đã xâm lược nước ta</a:t>
            </a:r>
          </a:p>
        </p:txBody>
      </p:sp>
      <p:sp>
        <p:nvSpPr>
          <p:cNvPr id="6" name="Đáp án sai 2">
            <a:extLst>
              <a:ext uri="{FF2B5EF4-FFF2-40B4-BE49-F238E27FC236}"/>
            </a:extLst>
          </p:cNvPr>
          <p:cNvSpPr/>
          <p:nvPr/>
        </p:nvSpPr>
        <p:spPr>
          <a:xfrm>
            <a:off x="1143000" y="6838950"/>
            <a:ext cx="7481888" cy="2724150"/>
          </a:xfrm>
          <a:prstGeom prst="roundRect">
            <a:avLst/>
          </a:prstGeom>
          <a:solidFill>
            <a:srgbClr val="E6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Tác giả mang trong lòng niềm tự hào dân tộc</a:t>
            </a:r>
            <a:endParaRPr lang="vi-VN" sz="4000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7" name="Đáp án sai 3">
            <a:extLst>
              <a:ext uri="{FF2B5EF4-FFF2-40B4-BE49-F238E27FC236}"/>
            </a:extLst>
          </p:cNvPr>
          <p:cNvSpPr/>
          <p:nvPr/>
        </p:nvSpPr>
        <p:spPr>
          <a:xfrm>
            <a:off x="9767888" y="3943350"/>
            <a:ext cx="7391400" cy="2667000"/>
          </a:xfrm>
          <a:prstGeom prst="roundRect">
            <a:avLst/>
          </a:prstGeom>
          <a:solidFill>
            <a:srgbClr val="E6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000" noProof="1">
                <a:solidFill>
                  <a:schemeClr val="tx1"/>
                </a:solidFill>
                <a:cs typeface="Arial" panose="020B0604020202020204" pitchFamily="34" charset="0"/>
              </a:rPr>
              <a:t>Tác giả bồi hồi xao xuyến khi nhớ về quê hương</a:t>
            </a:r>
          </a:p>
        </p:txBody>
      </p:sp>
      <p:pic>
        <p:nvPicPr>
          <p:cNvPr id="8" name="Shape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663113" y="-955675"/>
            <a:ext cx="731837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icture 5"/>
          <p:cNvSpPr>
            <a:spLocks noChangeAspect="1"/>
          </p:cNvSpPr>
          <p:nvPr/>
        </p:nvSpPr>
        <p:spPr bwMode="auto">
          <a:xfrm>
            <a:off x="15803563" y="8185150"/>
            <a:ext cx="127952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Picture 9"/>
          <p:cNvSpPr>
            <a:spLocks noChangeAspect="1"/>
          </p:cNvSpPr>
          <p:nvPr/>
        </p:nvSpPr>
        <p:spPr bwMode="auto">
          <a:xfrm>
            <a:off x="7229475" y="7854950"/>
            <a:ext cx="1274763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10"/>
          <p:cNvSpPr>
            <a:spLocks noChangeAspect="1"/>
          </p:cNvSpPr>
          <p:nvPr/>
        </p:nvSpPr>
        <p:spPr bwMode="auto">
          <a:xfrm>
            <a:off x="15314613" y="5022850"/>
            <a:ext cx="1274762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10"/>
          <p:cNvSpPr>
            <a:spLocks noChangeAspect="1"/>
          </p:cNvSpPr>
          <p:nvPr/>
        </p:nvSpPr>
        <p:spPr bwMode="auto">
          <a:xfrm>
            <a:off x="7364413" y="5245100"/>
            <a:ext cx="1274762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3" name="Shape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653838" y="-955675"/>
            <a:ext cx="731837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10" grpId="0" animBg="1"/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/>
              </a:extLst>
            </a:blip>
            <a:srcRect/>
            <a:stretch>
              <a:fillRect t="-38518" b="-39259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2228" name="Freeform 8"/>
          <p:cNvSpPr>
            <a:spLocks/>
          </p:cNvSpPr>
          <p:nvPr/>
        </p:nvSpPr>
        <p:spPr bwMode="auto">
          <a:xfrm>
            <a:off x="10972800" y="500063"/>
            <a:ext cx="6951663" cy="22447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951107" y="0"/>
              </a:cxn>
              <a:cxn ang="0">
                <a:pos x="6951107" y="2244629"/>
              </a:cxn>
              <a:cxn ang="0">
                <a:pos x="0" y="2244629"/>
              </a:cxn>
              <a:cxn ang="0">
                <a:pos x="0" y="0"/>
              </a:cxn>
            </a:cxnLst>
            <a:rect l="0" t="0" r="r" b="b"/>
            <a:pathLst>
              <a:path w="6951107" h="2244628">
                <a:moveTo>
                  <a:pt x="0" y="0"/>
                </a:moveTo>
                <a:lnTo>
                  <a:pt x="6951107" y="0"/>
                </a:lnTo>
                <a:lnTo>
                  <a:pt x="6951107" y="2244629"/>
                </a:lnTo>
                <a:lnTo>
                  <a:pt x="0" y="2244629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57338"/>
            <a:ext cx="6324600" cy="873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ounded Rectangle 8"/>
          <p:cNvSpPr/>
          <p:nvPr/>
        </p:nvSpPr>
        <p:spPr>
          <a:xfrm>
            <a:off x="9005888" y="1941513"/>
            <a:ext cx="6426200" cy="1600200"/>
          </a:xfrm>
          <a:prstGeom prst="roundRect">
            <a:avLst/>
          </a:prstGeom>
          <a:solidFill>
            <a:schemeClr val="bg1"/>
          </a:solidFill>
          <a:ln>
            <a:solidFill>
              <a:srgbClr val="ECEB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0" b="1" dirty="0">
                <a:solidFill>
                  <a:srgbClr val="7A5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751888" y="3544888"/>
            <a:ext cx="69342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u="sng"/>
              <a:t>Nhiệm vụ 2:</a:t>
            </a:r>
            <a:r>
              <a:rPr lang="en-US" sz="4000" b="1"/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C00000"/>
                </a:solidFill>
              </a:rPr>
              <a:t>Luyện tập theo văn bản</a:t>
            </a:r>
            <a:endParaRPr lang="en-US" sz="400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158038" y="5503863"/>
            <a:ext cx="10701337" cy="265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700"/>
              <a:t>Viết đoạn văn ngắn khoảng 7</a:t>
            </a:r>
            <a:r>
              <a:rPr lang="en-US" sz="3700"/>
              <a:t> </a:t>
            </a:r>
            <a:r>
              <a:rPr lang="vi-VN" sz="3700"/>
              <a:t>-</a:t>
            </a:r>
            <a:r>
              <a:rPr lang="en-US" sz="3700"/>
              <a:t> </a:t>
            </a:r>
            <a:r>
              <a:rPr lang="vi-VN" sz="3700"/>
              <a:t>9 câu trình bày cảm nhận của em về nhan đề hoặc một hình ảnh đặc sắc trong bài thơ Thiên trường vãn vọng.</a:t>
            </a:r>
            <a:endParaRPr lang="en-US" sz="370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Freeform 2"/>
          <p:cNvSpPr>
            <a:spLocks/>
          </p:cNvSpPr>
          <p:nvPr/>
        </p:nvSpPr>
        <p:spPr bwMode="auto">
          <a:xfrm>
            <a:off x="-9525" y="28575"/>
            <a:ext cx="18288000" cy="10287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288000" y="0"/>
              </a:cxn>
              <a:cxn ang="0">
                <a:pos x="18288000" y="18288000"/>
              </a:cxn>
              <a:cxn ang="0">
                <a:pos x="0" y="18288000"/>
              </a:cxn>
              <a:cxn ang="0">
                <a:pos x="0" y="0"/>
              </a:cxn>
            </a:cxnLst>
            <a:rect l="0" t="0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976313" y="3595688"/>
            <a:ext cx="3810000" cy="2971800"/>
          </a:xfrm>
          <a:prstGeom prst="roundRect">
            <a:avLst/>
          </a:prstGeom>
          <a:solidFill>
            <a:schemeClr val="bg1"/>
          </a:solidFill>
          <a:ln>
            <a:solidFill>
              <a:srgbClr val="9654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ảnh những đứa trẻ mục đồng lùa trâu về</a:t>
            </a:r>
          </a:p>
        </p:txBody>
      </p:sp>
      <p:sp>
        <p:nvSpPr>
          <p:cNvPr id="53251" name="TextBox 3"/>
          <p:cNvSpPr txBox="1">
            <a:spLocks noChangeArrowheads="1"/>
          </p:cNvSpPr>
          <p:nvPr/>
        </p:nvSpPr>
        <p:spPr bwMode="auto">
          <a:xfrm>
            <a:off x="7581900" y="793750"/>
            <a:ext cx="3124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/>
              <a:t>Gợi ý trả lời 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 rot="-5400000">
            <a:off x="2933700" y="4630738"/>
            <a:ext cx="4786313" cy="1081087"/>
            <a:chOff x="1983300" y="1841103"/>
            <a:chExt cx="5177400" cy="339300"/>
          </a:xfrm>
        </p:grpSpPr>
        <p:cxnSp>
          <p:nvCxnSpPr>
            <p:cNvPr id="9" name="Google Shape;974;p83"/>
            <p:cNvCxnSpPr>
              <a:cxnSpLocks/>
            </p:cNvCxnSpPr>
            <p:nvPr/>
          </p:nvCxnSpPr>
          <p:spPr>
            <a:xfrm rot="5400000">
              <a:off x="3106712" y="715974"/>
              <a:ext cx="339300" cy="2589558"/>
            </a:xfrm>
            <a:prstGeom prst="bentConnector3">
              <a:avLst>
                <a:gd name="adj1" fmla="val 50000"/>
              </a:avLst>
            </a:prstGeom>
            <a:noFill/>
            <a:ln w="571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10" name="Google Shape;975;p83"/>
            <p:cNvCxnSpPr>
              <a:cxnSpLocks/>
            </p:cNvCxnSpPr>
            <p:nvPr/>
          </p:nvCxnSpPr>
          <p:spPr>
            <a:xfrm rot="-5400000" flipH="1">
              <a:off x="5697129" y="716832"/>
              <a:ext cx="339300" cy="2587842"/>
            </a:xfrm>
            <a:prstGeom prst="bentConnector3">
              <a:avLst>
                <a:gd name="adj1" fmla="val 50000"/>
              </a:avLst>
            </a:prstGeom>
            <a:noFill/>
            <a:ln w="571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11" name="Google Shape;976;p83"/>
            <p:cNvCxnSpPr>
              <a:cxnSpLocks/>
            </p:cNvCxnSpPr>
            <p:nvPr/>
          </p:nvCxnSpPr>
          <p:spPr>
            <a:xfrm rot="-5400000" flipH="1">
              <a:off x="4401492" y="2010753"/>
              <a:ext cx="339300" cy="0"/>
            </a:xfrm>
            <a:prstGeom prst="bentConnector3">
              <a:avLst>
                <a:gd name="adj1" fmla="val 49982"/>
              </a:avLst>
            </a:prstGeom>
            <a:noFill/>
            <a:ln w="571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327775" y="1897063"/>
            <a:ext cx="5105400" cy="160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/>
              <a:t>Hình ảnh những chú bé chăn trâu thổi sáo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197600" y="4584700"/>
            <a:ext cx="553720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/>
              <a:t>Đàn trâu thong dong đi về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176963" y="6980238"/>
            <a:ext cx="5256212" cy="160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/>
              <a:t>Đàn cò trắng liệng xuống cánh đồng 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11982450" y="4586288"/>
            <a:ext cx="1066800" cy="944562"/>
          </a:xfrm>
          <a:prstGeom prst="rightArrow">
            <a:avLst/>
          </a:prstGeom>
          <a:solidFill>
            <a:srgbClr val="96547A"/>
          </a:solidFill>
          <a:ln>
            <a:solidFill>
              <a:srgbClr val="E0D2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3368338" y="3084513"/>
            <a:ext cx="4243387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charset="0"/>
              <a:buChar char="•"/>
            </a:pPr>
            <a:r>
              <a:rPr lang="en-US" sz="3500"/>
              <a:t>Khung cảnh miền quê đẹp đẽ.</a:t>
            </a:r>
          </a:p>
          <a:p>
            <a:pPr marL="457200" indent="-457200" algn="just">
              <a:lnSpc>
                <a:spcPct val="150000"/>
              </a:lnSpc>
              <a:buFont typeface="Arial" charset="0"/>
              <a:buChar char="•"/>
            </a:pPr>
            <a:r>
              <a:rPr lang="en-US" sz="3500"/>
              <a:t>Tấm lòng yêu thiên nhiên, quê hương đất nước của tác giả.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3" grpId="0"/>
      <p:bldP spid="14" grpId="0"/>
      <p:bldP spid="15" grpId="0" animBg="1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/>
              </a:extLst>
            </a:blip>
            <a:srcRect/>
            <a:stretch>
              <a:fillRect t="-38519" b="-39259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4276" name="Freeform 5"/>
          <p:cNvSpPr>
            <a:spLocks/>
          </p:cNvSpPr>
          <p:nvPr/>
        </p:nvSpPr>
        <p:spPr bwMode="auto">
          <a:xfrm>
            <a:off x="13160375" y="-4000500"/>
            <a:ext cx="7613650" cy="8229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612380" y="0"/>
              </a:cxn>
              <a:cxn ang="0">
                <a:pos x="7612380" y="8229600"/>
              </a:cxn>
              <a:cxn ang="0">
                <a:pos x="0" y="8229600"/>
              </a:cxn>
              <a:cxn ang="0">
                <a:pos x="0" y="0"/>
              </a:cxn>
            </a:cxnLst>
            <a:rect l="0" t="0" r="r" b="b"/>
            <a:pathLst>
              <a:path w="7612380" h="8229600">
                <a:moveTo>
                  <a:pt x="0" y="0"/>
                </a:moveTo>
                <a:lnTo>
                  <a:pt x="7612380" y="0"/>
                </a:lnTo>
                <a:lnTo>
                  <a:pt x="76123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7597775" y="1681163"/>
            <a:ext cx="6364288" cy="1600200"/>
          </a:xfrm>
          <a:prstGeom prst="roundRect">
            <a:avLst/>
          </a:prstGeom>
          <a:solidFill>
            <a:schemeClr val="bg1"/>
          </a:solidFill>
          <a:ln>
            <a:solidFill>
              <a:srgbClr val="ECEB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0" b="1" dirty="0">
                <a:solidFill>
                  <a:srgbClr val="9654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304088" y="3424238"/>
            <a:ext cx="6953250" cy="265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700" b="1" u="sng">
                <a:solidFill>
                  <a:srgbClr val="C00000"/>
                </a:solidFill>
              </a:rPr>
              <a:t>Em hãy trả lời câu hỏi sau:</a:t>
            </a:r>
          </a:p>
          <a:p>
            <a:pPr algn="just">
              <a:lnSpc>
                <a:spcPct val="150000"/>
              </a:lnSpc>
            </a:pPr>
            <a:r>
              <a:rPr lang="vi-VN" sz="3700"/>
              <a:t>Phân tích bài thơ </a:t>
            </a:r>
            <a:r>
              <a:rPr lang="en-US" sz="3700"/>
              <a:t>“</a:t>
            </a:r>
            <a:r>
              <a:rPr lang="vi-VN" sz="3700"/>
              <a:t>Thiên trường vãn vọng</a:t>
            </a:r>
            <a:r>
              <a:rPr lang="en-US" sz="3700"/>
              <a:t>”</a:t>
            </a:r>
            <a:r>
              <a:rPr lang="vi-VN" sz="3700"/>
              <a:t> của Trần Nhân Tông</a:t>
            </a:r>
            <a:endParaRPr lang="en-US" sz="3700"/>
          </a:p>
        </p:txBody>
      </p:sp>
      <p:pic>
        <p:nvPicPr>
          <p:cNvPr id="54279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75" y="3424238"/>
            <a:ext cx="8024813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Freeform 2"/>
          <p:cNvSpPr>
            <a:spLocks/>
          </p:cNvSpPr>
          <p:nvPr/>
        </p:nvSpPr>
        <p:spPr bwMode="auto">
          <a:xfrm>
            <a:off x="0" y="0"/>
            <a:ext cx="18288000" cy="10287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288000" y="0"/>
              </a:cxn>
              <a:cxn ang="0">
                <a:pos x="18288000" y="18288000"/>
              </a:cxn>
              <a:cxn ang="0">
                <a:pos x="0" y="18288000"/>
              </a:cxn>
              <a:cxn ang="0">
                <a:pos x="0" y="0"/>
              </a:cxn>
            </a:cxnLst>
            <a:rect l="0" t="0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271463" y="2332038"/>
            <a:ext cx="1600200" cy="4914900"/>
          </a:xfrm>
          <a:prstGeom prst="roundRect">
            <a:avLst/>
          </a:prstGeom>
          <a:solidFill>
            <a:srgbClr val="EAF0E6"/>
          </a:solidFill>
          <a:ln w="38100">
            <a:solidFill>
              <a:srgbClr val="3238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 phân tích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133600" y="571500"/>
            <a:ext cx="1981200" cy="95567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5025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bài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133600" y="4456113"/>
            <a:ext cx="1981200" cy="95567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5025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 bài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133600" y="8501063"/>
            <a:ext cx="1981200" cy="95567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5025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bài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010150" y="2198688"/>
            <a:ext cx="3963988" cy="254158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5025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câu thơ đầu: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Khung cảnh thiên nhiên bình dị đẹp đẽ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10150" y="4976813"/>
            <a:ext cx="3505200" cy="262255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5025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câu thơ cuối: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 tranh con người và cảnh vật sống động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014913" y="368300"/>
            <a:ext cx="7329487" cy="130810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5025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khái quát về tác giả, tác phẩm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010150" y="8178800"/>
            <a:ext cx="11296650" cy="159861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5025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Khẳng định lại khung cảnh thiên nhiên tươi đẹp và tấm lòng yêu quê hương đất nước của vị vua anh minh Trần Nhân Tông.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888538" y="1917700"/>
            <a:ext cx="8018462" cy="814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5025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ảnh “trước thôn, sau thôn”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923463" y="2898775"/>
            <a:ext cx="7983537" cy="81280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5025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ảnh “mờ khói phủ”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961563" y="3863975"/>
            <a:ext cx="7945437" cy="81280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5025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 chiều “bán vô bán hữu”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961563" y="4792663"/>
            <a:ext cx="7969250" cy="88423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5025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sáo của mục đồng gọi trâu về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888538" y="5815013"/>
            <a:ext cx="8018462" cy="121443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5025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ảnh đàn trâu lững thững đi về trong bóng chiều tà</a:t>
            </a:r>
          </a:p>
        </p:txBody>
      </p:sp>
      <p:cxnSp>
        <p:nvCxnSpPr>
          <p:cNvPr id="16" name="Straight Arrow Connector 15"/>
          <p:cNvCxnSpPr>
            <a:stCxn id="4" idx="3"/>
            <a:endCxn id="9" idx="1"/>
          </p:cNvCxnSpPr>
          <p:nvPr/>
        </p:nvCxnSpPr>
        <p:spPr>
          <a:xfrm flipV="1">
            <a:off x="4114800" y="1022350"/>
            <a:ext cx="900113" cy="26988"/>
          </a:xfrm>
          <a:prstGeom prst="straightConnector1">
            <a:avLst/>
          </a:prstGeom>
          <a:ln w="57150">
            <a:solidFill>
              <a:srgbClr val="3238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6" idx="3"/>
            <a:endCxn id="10" idx="1"/>
          </p:cNvCxnSpPr>
          <p:nvPr/>
        </p:nvCxnSpPr>
        <p:spPr>
          <a:xfrm>
            <a:off x="4114800" y="8978900"/>
            <a:ext cx="895350" cy="0"/>
          </a:xfrm>
          <a:prstGeom prst="straightConnector1">
            <a:avLst/>
          </a:prstGeom>
          <a:ln w="57150">
            <a:solidFill>
              <a:srgbClr val="3238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5" idx="3"/>
            <a:endCxn id="7" idx="1"/>
          </p:cNvCxnSpPr>
          <p:nvPr/>
        </p:nvCxnSpPr>
        <p:spPr>
          <a:xfrm flipV="1">
            <a:off x="4114800" y="3468688"/>
            <a:ext cx="895350" cy="1465262"/>
          </a:xfrm>
          <a:prstGeom prst="straightConnector1">
            <a:avLst/>
          </a:prstGeom>
          <a:ln w="57150">
            <a:solidFill>
              <a:srgbClr val="3238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5" idx="3"/>
            <a:endCxn id="8" idx="1"/>
          </p:cNvCxnSpPr>
          <p:nvPr/>
        </p:nvCxnSpPr>
        <p:spPr>
          <a:xfrm>
            <a:off x="4114800" y="4933950"/>
            <a:ext cx="895350" cy="1354138"/>
          </a:xfrm>
          <a:prstGeom prst="straightConnector1">
            <a:avLst/>
          </a:prstGeom>
          <a:ln w="57150">
            <a:solidFill>
              <a:srgbClr val="3238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7" idx="3"/>
            <a:endCxn id="11" idx="1"/>
          </p:cNvCxnSpPr>
          <p:nvPr/>
        </p:nvCxnSpPr>
        <p:spPr>
          <a:xfrm flipV="1">
            <a:off x="8974138" y="2325688"/>
            <a:ext cx="914400" cy="1143000"/>
          </a:xfrm>
          <a:prstGeom prst="straightConnector1">
            <a:avLst/>
          </a:prstGeom>
          <a:ln w="57150">
            <a:solidFill>
              <a:srgbClr val="3238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7" idx="3"/>
            <a:endCxn id="12" idx="1"/>
          </p:cNvCxnSpPr>
          <p:nvPr/>
        </p:nvCxnSpPr>
        <p:spPr>
          <a:xfrm flipV="1">
            <a:off x="8974138" y="3305175"/>
            <a:ext cx="949325" cy="163513"/>
          </a:xfrm>
          <a:prstGeom prst="straightConnector1">
            <a:avLst/>
          </a:prstGeom>
          <a:ln w="57150">
            <a:solidFill>
              <a:srgbClr val="3238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7" idx="3"/>
            <a:endCxn id="13" idx="1"/>
          </p:cNvCxnSpPr>
          <p:nvPr/>
        </p:nvCxnSpPr>
        <p:spPr>
          <a:xfrm>
            <a:off x="8974138" y="3468688"/>
            <a:ext cx="987425" cy="801687"/>
          </a:xfrm>
          <a:prstGeom prst="straightConnector1">
            <a:avLst/>
          </a:prstGeom>
          <a:ln w="57150">
            <a:solidFill>
              <a:srgbClr val="3238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8" idx="3"/>
            <a:endCxn id="14" idx="1"/>
          </p:cNvCxnSpPr>
          <p:nvPr/>
        </p:nvCxnSpPr>
        <p:spPr>
          <a:xfrm flipV="1">
            <a:off x="8515350" y="5235575"/>
            <a:ext cx="1446213" cy="1052513"/>
          </a:xfrm>
          <a:prstGeom prst="straightConnector1">
            <a:avLst/>
          </a:prstGeom>
          <a:ln w="57150">
            <a:solidFill>
              <a:srgbClr val="3238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9888538" y="7121525"/>
            <a:ext cx="8018462" cy="95567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5025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ảnh đàn cò trắng liệng xuống cánh đồng</a:t>
            </a:r>
          </a:p>
        </p:txBody>
      </p:sp>
      <p:cxnSp>
        <p:nvCxnSpPr>
          <p:cNvPr id="25" name="Straight Arrow Connector 24"/>
          <p:cNvCxnSpPr>
            <a:stCxn id="8" idx="3"/>
            <a:endCxn id="15" idx="1"/>
          </p:cNvCxnSpPr>
          <p:nvPr/>
        </p:nvCxnSpPr>
        <p:spPr>
          <a:xfrm>
            <a:off x="8515350" y="6288088"/>
            <a:ext cx="1373188" cy="133350"/>
          </a:xfrm>
          <a:prstGeom prst="straightConnector1">
            <a:avLst/>
          </a:prstGeom>
          <a:ln w="57150">
            <a:solidFill>
              <a:srgbClr val="3238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8" idx="3"/>
            <a:endCxn id="24" idx="1"/>
          </p:cNvCxnSpPr>
          <p:nvPr/>
        </p:nvCxnSpPr>
        <p:spPr>
          <a:xfrm>
            <a:off x="8515350" y="6288088"/>
            <a:ext cx="1373188" cy="1311275"/>
          </a:xfrm>
          <a:prstGeom prst="straightConnector1">
            <a:avLst/>
          </a:prstGeom>
          <a:ln w="57150">
            <a:solidFill>
              <a:srgbClr val="3238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/>
              </a:extLst>
            </a:blip>
            <a:srcRect/>
            <a:stretch>
              <a:fillRect t="-38519" b="-39259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505200" y="3667125"/>
            <a:ext cx="12115800" cy="2952750"/>
          </a:xfrm>
          <a:prstGeom prst="roundRect">
            <a:avLst/>
          </a:prstGeom>
          <a:solidFill>
            <a:schemeClr val="bg1"/>
          </a:solidFill>
          <a:ln>
            <a:solidFill>
              <a:srgbClr val="E0D2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0" b="1" dirty="0">
                <a:solidFill>
                  <a:srgbClr val="AF7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TÌM HIỂU CHUNG</a:t>
            </a:r>
          </a:p>
        </p:txBody>
      </p:sp>
      <p:sp>
        <p:nvSpPr>
          <p:cNvPr id="18437" name="Freeform 18"/>
          <p:cNvSpPr>
            <a:spLocks/>
          </p:cNvSpPr>
          <p:nvPr/>
        </p:nvSpPr>
        <p:spPr bwMode="auto">
          <a:xfrm>
            <a:off x="2590800" y="1638300"/>
            <a:ext cx="2667000" cy="53625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37600" y="0"/>
              </a:cxn>
              <a:cxn ang="0">
                <a:pos x="1237600" y="2276047"/>
              </a:cxn>
              <a:cxn ang="0">
                <a:pos x="0" y="2276047"/>
              </a:cxn>
              <a:cxn ang="0">
                <a:pos x="0" y="0"/>
              </a:cxn>
            </a:cxnLst>
            <a:rect l="0" t="0" r="r" b="b"/>
            <a:pathLst>
              <a:path w="1237600" h="2276046">
                <a:moveTo>
                  <a:pt x="0" y="0"/>
                </a:moveTo>
                <a:lnTo>
                  <a:pt x="1237600" y="0"/>
                </a:lnTo>
                <a:lnTo>
                  <a:pt x="1237600" y="2276047"/>
                </a:lnTo>
                <a:lnTo>
                  <a:pt x="0" y="227604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/>
              </a:extLst>
            </a:blip>
            <a:srcRect/>
            <a:stretch>
              <a:fillRect t="-38519" b="-39259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2860201" y="-38100"/>
            <a:ext cx="5427799" cy="3756884"/>
          </a:xfrm>
          <a:custGeom>
            <a:avLst/>
            <a:gdLst/>
            <a:ahLst/>
            <a:cxnLst/>
            <a:rect l="l" t="t" r="r" b="b"/>
            <a:pathLst>
              <a:path w="7995540" h="5401987">
                <a:moveTo>
                  <a:pt x="0" y="0"/>
                </a:moveTo>
                <a:lnTo>
                  <a:pt x="7995540" y="0"/>
                </a:lnTo>
                <a:lnTo>
                  <a:pt x="7995540" y="5401987"/>
                </a:lnTo>
                <a:lnTo>
                  <a:pt x="0" y="5401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2" t="-43790" r="-47309" b="1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0" y="-38101"/>
            <a:ext cx="4030493" cy="4541927"/>
          </a:xfrm>
          <a:custGeom>
            <a:avLst/>
            <a:gdLst/>
            <a:ahLst/>
            <a:cxnLst/>
            <a:rect l="l" t="t" r="r" b="b"/>
            <a:pathLst>
              <a:path w="6866353" h="4669120">
                <a:moveTo>
                  <a:pt x="0" y="0"/>
                </a:moveTo>
                <a:lnTo>
                  <a:pt x="6866353" y="0"/>
                </a:lnTo>
                <a:lnTo>
                  <a:pt x="6866353" y="4669121"/>
                </a:lnTo>
                <a:lnTo>
                  <a:pt x="0" y="46691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/>
            <a:stretch>
              <a:fillRect l="-70360" t="-2800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976688" y="1579563"/>
            <a:ext cx="10693400" cy="17748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B799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19113" y="4445000"/>
            <a:ext cx="8105775" cy="327183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EB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bài học: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 trường vãn vọng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144000" y="4414838"/>
            <a:ext cx="8153400" cy="33321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0D2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Soạn</a:t>
            </a:r>
            <a:r>
              <a:rPr lang="vi-VN" sz="40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mới: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tiếng Việt: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Biện pháp tu từ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801" t="-38888" r="-13801" b="-24726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-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/>
              </a:extLst>
            </a:blip>
            <a:srcRect/>
            <a:stretch>
              <a:fillRect t="-38519" b="-39259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817813" y="2441575"/>
            <a:ext cx="12652375" cy="540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>
                <a:solidFill>
                  <a:schemeClr val="accent2"/>
                </a:solidFill>
              </a:rPr>
              <a:t>BÀI HỌC KẾT THÚC, CẢM ƠN CÁC EM ĐÃ LẮNG NGHE</a:t>
            </a:r>
            <a:r>
              <a:rPr lang="en-US" sz="8000" b="1">
                <a:solidFill>
                  <a:schemeClr val="accent2"/>
                </a:solidFill>
              </a:rPr>
              <a:t>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0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reeform 2"/>
          <p:cNvSpPr>
            <a:spLocks/>
          </p:cNvSpPr>
          <p:nvPr/>
        </p:nvSpPr>
        <p:spPr bwMode="auto">
          <a:xfrm>
            <a:off x="0" y="0"/>
            <a:ext cx="18288000" cy="10287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288000" y="0"/>
              </a:cxn>
              <a:cxn ang="0">
                <a:pos x="18288000" y="18288000"/>
              </a:cxn>
              <a:cxn ang="0">
                <a:pos x="0" y="18288000"/>
              </a:cxn>
              <a:cxn ang="0">
                <a:pos x="0" y="0"/>
              </a:cxn>
            </a:cxnLst>
            <a:rect l="0" t="0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8791575" y="2916238"/>
            <a:ext cx="8839200" cy="38322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238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vẽ sơ đồ t</a:t>
            </a:r>
            <a:r>
              <a:rPr lang="vi-VN" sz="40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rình bày hiểu biết của em về thơ Đường luật và thể thơ thất ngôn tứ tuyệt?</a:t>
            </a:r>
            <a:endParaRPr lang="en-US" sz="4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905000" y="1560513"/>
            <a:ext cx="57531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 u="sng">
                <a:solidFill>
                  <a:srgbClr val="8AAF23"/>
                </a:solidFill>
              </a:rPr>
              <a:t>THẢO LUẬN NHÓM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8" y="4405313"/>
            <a:ext cx="8643937" cy="587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992350" y="1341438"/>
            <a:ext cx="1978025" cy="219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Freeform 2"/>
          <p:cNvSpPr>
            <a:spLocks/>
          </p:cNvSpPr>
          <p:nvPr/>
        </p:nvSpPr>
        <p:spPr bwMode="auto">
          <a:xfrm>
            <a:off x="-22225" y="0"/>
            <a:ext cx="18288000" cy="10287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288000" y="0"/>
              </a:cxn>
              <a:cxn ang="0">
                <a:pos x="18288000" y="18288000"/>
              </a:cxn>
              <a:cxn ang="0">
                <a:pos x="0" y="18288000"/>
              </a:cxn>
              <a:cxn ang="0">
                <a:pos x="0" y="0"/>
              </a:cxn>
            </a:cxnLst>
            <a:rect l="0" t="0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816475" y="4841875"/>
            <a:ext cx="3124200" cy="896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0D2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loại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79438" y="6629400"/>
            <a:ext cx="3124200" cy="9096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0D2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 bát cú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000" y="342900"/>
            <a:ext cx="17068800" cy="2457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301875" y="654050"/>
            <a:ext cx="1363980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/>
              <a:t>1. </a:t>
            </a:r>
            <a:r>
              <a:rPr lang="vi-VN" sz="4500" b="1"/>
              <a:t>Thơ đường luật và thể thơ thất ngôn </a:t>
            </a:r>
            <a:r>
              <a:rPr lang="en-US" sz="4500" b="1"/>
              <a:t>tứ tuyệt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893175" y="6638925"/>
            <a:ext cx="3124200" cy="895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0D2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 bài luật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81000" y="8343900"/>
            <a:ext cx="3521075" cy="1143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0D2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 bài 8 câu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792663" y="6635750"/>
            <a:ext cx="3124200" cy="895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0D2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 tứ tuyệt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301875" y="1784350"/>
            <a:ext cx="6400800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solidFill>
                  <a:srgbClr val="7A5A23"/>
                </a:solidFill>
              </a:rPr>
              <a:t>a. Khái niệm </a:t>
            </a:r>
          </a:p>
        </p:txBody>
      </p:sp>
      <p:sp>
        <p:nvSpPr>
          <p:cNvPr id="13" name="TextBox 12">
            <a:extLst>
              <a:ext uri="{FF2B5EF4-FFF2-40B4-BE49-F238E27FC236}"/>
            </a:extLst>
          </p:cNvPr>
          <p:cNvSpPr txBox="1"/>
          <p:nvPr/>
        </p:nvSpPr>
        <p:spPr>
          <a:xfrm>
            <a:off x="2141538" y="2801938"/>
            <a:ext cx="15925800" cy="1800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080808"/>
              </a:buClr>
              <a:buFont typeface="Wingdings" pitchFamily="2" charset="2"/>
              <a:buChar char="v"/>
              <a:tabLst>
                <a:tab pos="200025" algn="l"/>
              </a:tabLst>
            </a:pPr>
            <a:r>
              <a:rPr lang="en-US" sz="3700" b="1">
                <a:solidFill>
                  <a:srgbClr val="080808"/>
                </a:solidFill>
              </a:rPr>
              <a:t> Thơ đường luật: </a:t>
            </a:r>
            <a:r>
              <a:rPr lang="en-US" sz="3700">
                <a:solidFill>
                  <a:srgbClr val="080808"/>
                </a:solidFill>
              </a:rPr>
              <a:t>hay còn gọi là thơ cận thể hay thơ cách luật.</a:t>
            </a:r>
          </a:p>
          <a:p>
            <a:pPr marL="342900" indent="-342900" algn="just">
              <a:lnSpc>
                <a:spcPct val="150000"/>
              </a:lnSpc>
              <a:buClr>
                <a:srgbClr val="080808"/>
              </a:buClr>
              <a:buFont typeface="Wingdings" pitchFamily="2" charset="2"/>
              <a:buChar char="§"/>
              <a:tabLst>
                <a:tab pos="200025" algn="l"/>
              </a:tabLst>
            </a:pPr>
            <a:r>
              <a:rPr lang="en-US" sz="3700">
                <a:solidFill>
                  <a:srgbClr val="080808"/>
                </a:solidFill>
              </a:rPr>
              <a:t>Là một loại thơ làm theo luật thơ được đặt ra từ thời nhà Đường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578840" y="4544944"/>
            <a:ext cx="4156647" cy="5718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ounded Rectangle 14"/>
          <p:cNvSpPr/>
          <p:nvPr/>
        </p:nvSpPr>
        <p:spPr>
          <a:xfrm>
            <a:off x="4583113" y="8343900"/>
            <a:ext cx="3521075" cy="1143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0D2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 bài 4 câu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694738" y="8343900"/>
            <a:ext cx="3519487" cy="1143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0D2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 kéo dài</a:t>
            </a:r>
          </a:p>
        </p:txBody>
      </p:sp>
      <p:cxnSp>
        <p:nvCxnSpPr>
          <p:cNvPr id="18" name="Straight Arrow Connector 17"/>
          <p:cNvCxnSpPr>
            <a:stCxn id="5" idx="2"/>
            <a:endCxn id="6" idx="0"/>
          </p:cNvCxnSpPr>
          <p:nvPr/>
        </p:nvCxnSpPr>
        <p:spPr>
          <a:xfrm flipH="1">
            <a:off x="2141538" y="5738813"/>
            <a:ext cx="4237037" cy="890587"/>
          </a:xfrm>
          <a:prstGeom prst="straightConnector1">
            <a:avLst/>
          </a:prstGeom>
          <a:ln w="38100">
            <a:solidFill>
              <a:srgbClr val="AF71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5" idx="2"/>
            <a:endCxn id="11" idx="0"/>
          </p:cNvCxnSpPr>
          <p:nvPr/>
        </p:nvCxnSpPr>
        <p:spPr>
          <a:xfrm flipH="1">
            <a:off x="6354763" y="5738813"/>
            <a:ext cx="23812" cy="896937"/>
          </a:xfrm>
          <a:prstGeom prst="straightConnector1">
            <a:avLst/>
          </a:prstGeom>
          <a:ln w="38100">
            <a:solidFill>
              <a:srgbClr val="AF71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5" idx="2"/>
            <a:endCxn id="9" idx="0"/>
          </p:cNvCxnSpPr>
          <p:nvPr/>
        </p:nvCxnSpPr>
        <p:spPr>
          <a:xfrm>
            <a:off x="6378575" y="5738813"/>
            <a:ext cx="4076700" cy="900112"/>
          </a:xfrm>
          <a:prstGeom prst="straightConnector1">
            <a:avLst/>
          </a:prstGeom>
          <a:ln w="38100">
            <a:solidFill>
              <a:srgbClr val="AF71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6" idx="2"/>
            <a:endCxn id="10" idx="0"/>
          </p:cNvCxnSpPr>
          <p:nvPr/>
        </p:nvCxnSpPr>
        <p:spPr>
          <a:xfrm>
            <a:off x="2141538" y="7539038"/>
            <a:ext cx="0" cy="804862"/>
          </a:xfrm>
          <a:prstGeom prst="straightConnector1">
            <a:avLst/>
          </a:prstGeom>
          <a:ln w="38100">
            <a:solidFill>
              <a:srgbClr val="AF71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1" idx="2"/>
            <a:endCxn id="15" idx="0"/>
          </p:cNvCxnSpPr>
          <p:nvPr/>
        </p:nvCxnSpPr>
        <p:spPr>
          <a:xfrm flipH="1">
            <a:off x="6343650" y="7531100"/>
            <a:ext cx="11113" cy="812800"/>
          </a:xfrm>
          <a:prstGeom prst="straightConnector1">
            <a:avLst/>
          </a:prstGeom>
          <a:ln w="38100">
            <a:solidFill>
              <a:srgbClr val="AF71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9" idx="2"/>
            <a:endCxn id="16" idx="0"/>
          </p:cNvCxnSpPr>
          <p:nvPr/>
        </p:nvCxnSpPr>
        <p:spPr>
          <a:xfrm>
            <a:off x="10455275" y="7534275"/>
            <a:ext cx="0" cy="809625"/>
          </a:xfrm>
          <a:prstGeom prst="straightConnector1">
            <a:avLst/>
          </a:prstGeom>
          <a:ln w="38100">
            <a:solidFill>
              <a:srgbClr val="AF71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9" grpId="0" animBg="1"/>
      <p:bldP spid="10" grpId="0" animBg="1"/>
      <p:bldP spid="11" grpId="0" animBg="1"/>
      <p:bldP spid="12" grpId="0"/>
      <p:bldP spid="13" grpId="0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Freeform 2"/>
          <p:cNvSpPr>
            <a:spLocks/>
          </p:cNvSpPr>
          <p:nvPr/>
        </p:nvSpPr>
        <p:spPr bwMode="auto">
          <a:xfrm>
            <a:off x="0" y="0"/>
            <a:ext cx="18288000" cy="10287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288000" y="0"/>
              </a:cxn>
              <a:cxn ang="0">
                <a:pos x="18288000" y="18288000"/>
              </a:cxn>
              <a:cxn ang="0">
                <a:pos x="0" y="18288000"/>
              </a:cxn>
              <a:cxn ang="0">
                <a:pos x="0" y="0"/>
              </a:cxn>
            </a:cxnLst>
            <a:rect l="0" t="0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3967163" y="3681413"/>
            <a:ext cx="10353675" cy="679450"/>
            <a:chOff x="1983300" y="1841103"/>
            <a:chExt cx="5177400" cy="339300"/>
          </a:xfrm>
        </p:grpSpPr>
        <p:cxnSp>
          <p:nvCxnSpPr>
            <p:cNvPr id="21518" name="Google Shape;974;p83"/>
            <p:cNvCxnSpPr>
              <a:cxnSpLocks/>
            </p:cNvCxnSpPr>
            <p:nvPr/>
          </p:nvCxnSpPr>
          <p:spPr bwMode="auto">
            <a:xfrm rot="5400000">
              <a:off x="3108000" y="716403"/>
              <a:ext cx="339300" cy="2588700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rgbClr val="AF7194"/>
              </a:solidFill>
              <a:round/>
              <a:headEnd/>
              <a:tailEnd type="oval" w="med" len="med"/>
            </a:ln>
          </p:spPr>
        </p:cxnSp>
        <p:cxnSp>
          <p:nvCxnSpPr>
            <p:cNvPr id="21519" name="Google Shape;975;p83"/>
            <p:cNvCxnSpPr>
              <a:cxnSpLocks/>
            </p:cNvCxnSpPr>
            <p:nvPr/>
          </p:nvCxnSpPr>
          <p:spPr bwMode="auto">
            <a:xfrm rot="16200000" flipH="1">
              <a:off x="5696700" y="716403"/>
              <a:ext cx="339300" cy="2588700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rgbClr val="AF7194"/>
              </a:solidFill>
              <a:round/>
              <a:headEnd/>
              <a:tailEnd type="oval" w="med" len="med"/>
            </a:ln>
          </p:spPr>
        </p:cxnSp>
        <p:cxnSp>
          <p:nvCxnSpPr>
            <p:cNvPr id="21520" name="Google Shape;976;p83"/>
            <p:cNvCxnSpPr>
              <a:cxnSpLocks/>
            </p:cNvCxnSpPr>
            <p:nvPr/>
          </p:nvCxnSpPr>
          <p:spPr bwMode="auto">
            <a:xfrm rot="16200000" flipH="1">
              <a:off x="4402650" y="2010453"/>
              <a:ext cx="339300" cy="600"/>
            </a:xfrm>
            <a:prstGeom prst="bentConnector3">
              <a:avLst>
                <a:gd name="adj1" fmla="val 49981"/>
              </a:avLst>
            </a:prstGeom>
            <a:noFill/>
            <a:ln w="38100">
              <a:solidFill>
                <a:srgbClr val="AF7194"/>
              </a:solidFill>
              <a:round/>
              <a:headEnd/>
              <a:tailEnd type="oval" w="med" len="med"/>
            </a:ln>
          </p:spPr>
        </p:cxnSp>
      </p:grpSp>
      <p:cxnSp>
        <p:nvCxnSpPr>
          <p:cNvPr id="19" name="Google Shape;977;p83"/>
          <p:cNvCxnSpPr>
            <a:cxnSpLocks/>
          </p:cNvCxnSpPr>
          <p:nvPr/>
        </p:nvCxnSpPr>
        <p:spPr bwMode="auto">
          <a:xfrm rot="5400000">
            <a:off x="7556500" y="5507038"/>
            <a:ext cx="585788" cy="2589212"/>
          </a:xfrm>
          <a:prstGeom prst="bentConnector3">
            <a:avLst>
              <a:gd name="adj1" fmla="val 49991"/>
            </a:avLst>
          </a:prstGeom>
          <a:noFill/>
          <a:ln w="38100">
            <a:solidFill>
              <a:srgbClr val="AF7194"/>
            </a:solidFill>
            <a:round/>
            <a:headEnd/>
            <a:tailEnd type="oval" w="med" len="med"/>
          </a:ln>
        </p:spPr>
      </p:cxnSp>
      <p:cxnSp>
        <p:nvCxnSpPr>
          <p:cNvPr id="20" name="Google Shape;978;p83"/>
          <p:cNvCxnSpPr>
            <a:cxnSpLocks/>
          </p:cNvCxnSpPr>
          <p:nvPr/>
        </p:nvCxnSpPr>
        <p:spPr bwMode="auto">
          <a:xfrm rot="16200000" flipH="1">
            <a:off x="10146506" y="5506244"/>
            <a:ext cx="585788" cy="2590800"/>
          </a:xfrm>
          <a:prstGeom prst="bentConnector3">
            <a:avLst>
              <a:gd name="adj1" fmla="val 49991"/>
            </a:avLst>
          </a:prstGeom>
          <a:noFill/>
          <a:ln w="38100">
            <a:solidFill>
              <a:srgbClr val="AF7194"/>
            </a:solidFill>
            <a:round/>
            <a:headEnd/>
            <a:tailEnd type="oval" w="med" len="med"/>
          </a:ln>
        </p:spPr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073900" y="2643188"/>
            <a:ext cx="4140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buClr>
                <a:srgbClr val="080808"/>
              </a:buClr>
              <a:tabLst>
                <a:tab pos="400050" algn="l"/>
              </a:tabLst>
            </a:pPr>
            <a:r>
              <a:rPr lang="en-US" sz="3700" b="1">
                <a:solidFill>
                  <a:srgbClr val="080808"/>
                </a:solidFill>
              </a:rPr>
              <a:t>Thơ đường luật</a:t>
            </a:r>
            <a:endParaRPr lang="en-US" sz="3700">
              <a:solidFill>
                <a:srgbClr val="080808"/>
              </a:solidFill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828800" y="4510088"/>
            <a:ext cx="4275138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buClr>
                <a:srgbClr val="080808"/>
              </a:buClr>
              <a:tabLst>
                <a:tab pos="400050" algn="l"/>
              </a:tabLst>
            </a:pPr>
            <a:r>
              <a:rPr lang="en-US" sz="3700">
                <a:solidFill>
                  <a:srgbClr val="080808"/>
                </a:solidFill>
              </a:rPr>
              <a:t>Ngôn ngữ</a:t>
            </a:r>
          </a:p>
          <a:p>
            <a:pPr algn="ctr">
              <a:lnSpc>
                <a:spcPct val="150000"/>
              </a:lnSpc>
              <a:buClr>
                <a:srgbClr val="080808"/>
              </a:buClr>
              <a:tabLst>
                <a:tab pos="400050" algn="l"/>
              </a:tabLst>
            </a:pPr>
            <a:r>
              <a:rPr lang="en-US" sz="3700">
                <a:solidFill>
                  <a:srgbClr val="080808"/>
                </a:solidFill>
              </a:rPr>
              <a:t>cô đọng, hàm súc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005638" y="4478338"/>
            <a:ext cx="4276725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buClr>
                <a:srgbClr val="080808"/>
              </a:buClr>
              <a:tabLst>
                <a:tab pos="400050" algn="l"/>
              </a:tabLst>
            </a:pPr>
            <a:r>
              <a:rPr lang="en-US" sz="3700">
                <a:solidFill>
                  <a:srgbClr val="080808"/>
                </a:solidFill>
              </a:rPr>
              <a:t>Ý thơ gắn với mối quan hệ giữa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967163" y="7350125"/>
            <a:ext cx="4275137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indent="-571500" algn="ctr">
              <a:lnSpc>
                <a:spcPct val="150000"/>
              </a:lnSpc>
              <a:buClr>
                <a:srgbClr val="080808"/>
              </a:buClr>
              <a:buFont typeface="Arial" charset="0"/>
              <a:buChar char="•"/>
              <a:tabLst>
                <a:tab pos="400050" algn="l"/>
              </a:tabLst>
            </a:pPr>
            <a:r>
              <a:rPr lang="en-US" sz="3500">
                <a:solidFill>
                  <a:srgbClr val="080808"/>
                </a:solidFill>
              </a:rPr>
              <a:t>Tình – cảnh</a:t>
            </a:r>
          </a:p>
          <a:p>
            <a:pPr marL="571500" indent="-571500" algn="ctr">
              <a:lnSpc>
                <a:spcPct val="150000"/>
              </a:lnSpc>
              <a:buClr>
                <a:srgbClr val="080808"/>
              </a:buClr>
              <a:buFont typeface="Arial" charset="0"/>
              <a:buChar char="•"/>
              <a:tabLst>
                <a:tab pos="400050" algn="l"/>
              </a:tabLst>
            </a:pPr>
            <a:r>
              <a:rPr lang="en-US" sz="3500">
                <a:solidFill>
                  <a:srgbClr val="080808"/>
                </a:solidFill>
              </a:rPr>
              <a:t>Tĩnh – động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9231313" y="7175500"/>
            <a:ext cx="5703887" cy="251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indent="-571500" algn="just">
              <a:lnSpc>
                <a:spcPct val="150000"/>
              </a:lnSpc>
              <a:buClr>
                <a:srgbClr val="080808"/>
              </a:buClr>
              <a:buFont typeface="Arial" charset="0"/>
              <a:buChar char="•"/>
              <a:tabLst>
                <a:tab pos="400050" algn="l"/>
              </a:tabLst>
            </a:pPr>
            <a:r>
              <a:rPr lang="en-US" sz="3500">
                <a:solidFill>
                  <a:srgbClr val="080808"/>
                </a:solidFill>
              </a:rPr>
              <a:t>Thời gian – Không gian</a:t>
            </a:r>
          </a:p>
          <a:p>
            <a:pPr marL="571500" indent="-571500" algn="just">
              <a:lnSpc>
                <a:spcPct val="150000"/>
              </a:lnSpc>
              <a:buClr>
                <a:srgbClr val="080808"/>
              </a:buClr>
              <a:buFont typeface="Arial" charset="0"/>
              <a:buChar char="•"/>
              <a:tabLst>
                <a:tab pos="400050" algn="l"/>
              </a:tabLst>
            </a:pPr>
            <a:r>
              <a:rPr lang="en-US" sz="3500">
                <a:solidFill>
                  <a:srgbClr val="080808"/>
                </a:solidFill>
              </a:rPr>
              <a:t>Quá khứ – Hiện tại</a:t>
            </a:r>
          </a:p>
          <a:p>
            <a:pPr marL="571500" indent="-571500" algn="just">
              <a:lnSpc>
                <a:spcPct val="150000"/>
              </a:lnSpc>
              <a:buClr>
                <a:srgbClr val="080808"/>
              </a:buClr>
              <a:buFont typeface="Arial" charset="0"/>
              <a:buChar char="•"/>
              <a:tabLst>
                <a:tab pos="400050" algn="l"/>
              </a:tabLst>
            </a:pPr>
            <a:r>
              <a:rPr lang="en-US" sz="3500">
                <a:solidFill>
                  <a:srgbClr val="080808"/>
                </a:solidFill>
              </a:rPr>
              <a:t>Hữu hạn – Vô hạn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1866563" y="4510088"/>
            <a:ext cx="5126037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buClr>
                <a:srgbClr val="080808"/>
              </a:buClr>
              <a:tabLst>
                <a:tab pos="400050" algn="l"/>
              </a:tabLst>
            </a:pPr>
            <a:r>
              <a:rPr lang="en-US" sz="3700">
                <a:solidFill>
                  <a:srgbClr val="080808"/>
                </a:solidFill>
              </a:rPr>
              <a:t>Bút pháp tả cảnh thiên về gợi và ngụ tình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81000" y="342900"/>
            <a:ext cx="17068800" cy="2457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301875" y="654050"/>
            <a:ext cx="1363980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/>
              <a:t>1. </a:t>
            </a:r>
            <a:r>
              <a:rPr lang="vi-VN" sz="4500" b="1"/>
              <a:t>Thơ đường luật và thể thơ thất ngôn </a:t>
            </a:r>
            <a:r>
              <a:rPr lang="en-US" sz="4500" b="1"/>
              <a:t>tứ tuyệt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301875" y="1784350"/>
            <a:ext cx="6400800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solidFill>
                  <a:srgbClr val="7A5A23"/>
                </a:solidFill>
              </a:rPr>
              <a:t>a. Khái niệm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0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reeform 2"/>
          <p:cNvSpPr>
            <a:spLocks/>
          </p:cNvSpPr>
          <p:nvPr/>
        </p:nvSpPr>
        <p:spPr bwMode="auto">
          <a:xfrm>
            <a:off x="0" y="26988"/>
            <a:ext cx="18288000" cy="10287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288000" y="0"/>
              </a:cxn>
              <a:cxn ang="0">
                <a:pos x="18288000" y="18288000"/>
              </a:cxn>
              <a:cxn ang="0">
                <a:pos x="0" y="18288000"/>
              </a:cxn>
              <a:cxn ang="0">
                <a:pos x="0" y="0"/>
              </a:cxn>
            </a:cxnLst>
            <a:rect l="0" t="0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682750" y="1797050"/>
            <a:ext cx="14920913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080808"/>
              </a:buClr>
              <a:buFont typeface="Wingdings" pitchFamily="2" charset="2"/>
              <a:buChar char="v"/>
              <a:tabLst>
                <a:tab pos="200025" algn="l"/>
              </a:tabLst>
            </a:pPr>
            <a:r>
              <a:rPr lang="en-US" sz="3700" b="1">
                <a:solidFill>
                  <a:srgbClr val="080808"/>
                </a:solidFill>
              </a:rPr>
              <a:t>Thơ thất ngôn tứ tuyệt: </a:t>
            </a:r>
            <a:r>
              <a:rPr lang="en-US" sz="3700">
                <a:solidFill>
                  <a:srgbClr val="080808"/>
                </a:solidFill>
              </a:rPr>
              <a:t>gồm có 4 câu khai – thừa – chuyển – hợp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316788" y="2967038"/>
            <a:ext cx="3651250" cy="10382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AF71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 cục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44513" y="4881563"/>
            <a:ext cx="3162300" cy="112871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AF71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khai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822825" y="4864100"/>
            <a:ext cx="3170238" cy="11303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AF71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thừa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844088" y="4862513"/>
            <a:ext cx="3170237" cy="11303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AF71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chuyển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4397038" y="4862513"/>
            <a:ext cx="3162300" cy="11715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AF71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hợp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1650" y="6669088"/>
            <a:ext cx="3246438" cy="3289300"/>
          </a:xfrm>
          <a:prstGeom prst="rect">
            <a:avLst/>
          </a:prstGeom>
          <a:solidFill>
            <a:schemeClr val="bg1"/>
          </a:solidFill>
          <a:ln>
            <a:solidFill>
              <a:srgbClr val="C49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3500" dirty="0">
                <a:solidFill>
                  <a:schemeClr val="tx1"/>
                </a:solidFill>
                <a:cs typeface="Arial" panose="020B0604020202020204" pitchFamily="34" charset="0"/>
              </a:rPr>
              <a:t>hai mở ra ý bài thơ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13238" y="6669088"/>
            <a:ext cx="4191000" cy="3314700"/>
          </a:xfrm>
          <a:prstGeom prst="rect">
            <a:avLst/>
          </a:prstGeom>
          <a:solidFill>
            <a:schemeClr val="bg1"/>
          </a:solidFill>
          <a:ln>
            <a:solidFill>
              <a:srgbClr val="C49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rộng, triển khai, cụ thể hóa ý đã mở ra ở câu khai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13888" y="6669088"/>
            <a:ext cx="3814762" cy="3336925"/>
          </a:xfrm>
          <a:prstGeom prst="rect">
            <a:avLst/>
          </a:prstGeom>
          <a:solidFill>
            <a:schemeClr val="bg1"/>
          </a:solidFill>
          <a:ln>
            <a:solidFill>
              <a:srgbClr val="C49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500" dirty="0">
                <a:solidFill>
                  <a:schemeClr val="tx1"/>
                </a:solidFill>
                <a:cs typeface="Arial" panose="020B0604020202020204" pitchFamily="34" charset="0"/>
              </a:rPr>
              <a:t>huyển ý, có vai trò quan trọng trong bộc lộ ý thơ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981113" y="6669088"/>
            <a:ext cx="3962400" cy="3289300"/>
          </a:xfrm>
          <a:prstGeom prst="rect">
            <a:avLst/>
          </a:prstGeom>
          <a:solidFill>
            <a:schemeClr val="bg1"/>
          </a:solidFill>
          <a:ln>
            <a:solidFill>
              <a:srgbClr val="C49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500" dirty="0">
                <a:solidFill>
                  <a:schemeClr val="tx1"/>
                </a:solidFill>
                <a:cs typeface="Arial" panose="020B0604020202020204" pitchFamily="34" charset="0"/>
              </a:rPr>
              <a:t>ùng 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chuyển là một cặp </a:t>
            </a:r>
            <a:r>
              <a:rPr lang="vi-VN" sz="3500" dirty="0">
                <a:solidFill>
                  <a:schemeClr val="tx1"/>
                </a:solidFill>
                <a:cs typeface="Arial" panose="020B0604020202020204" pitchFamily="34" charset="0"/>
              </a:rPr>
              <a:t>và thâu tóm toàn bộ ý tứ bài thơ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>
            <a:stCxn id="7" idx="2"/>
            <a:endCxn id="8" idx="0"/>
          </p:cNvCxnSpPr>
          <p:nvPr/>
        </p:nvCxnSpPr>
        <p:spPr>
          <a:xfrm flipH="1">
            <a:off x="2125663" y="4005263"/>
            <a:ext cx="7016750" cy="876300"/>
          </a:xfrm>
          <a:prstGeom prst="straightConnector1">
            <a:avLst/>
          </a:prstGeom>
          <a:ln w="38100">
            <a:solidFill>
              <a:srgbClr val="AF71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7" idx="2"/>
            <a:endCxn id="9" idx="0"/>
          </p:cNvCxnSpPr>
          <p:nvPr/>
        </p:nvCxnSpPr>
        <p:spPr>
          <a:xfrm flipH="1">
            <a:off x="6408738" y="4005263"/>
            <a:ext cx="2733675" cy="858837"/>
          </a:xfrm>
          <a:prstGeom prst="straightConnector1">
            <a:avLst/>
          </a:prstGeom>
          <a:ln w="38100">
            <a:solidFill>
              <a:srgbClr val="AF71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7" idx="2"/>
            <a:endCxn id="10" idx="0"/>
          </p:cNvCxnSpPr>
          <p:nvPr/>
        </p:nvCxnSpPr>
        <p:spPr>
          <a:xfrm>
            <a:off x="9142413" y="4005263"/>
            <a:ext cx="2287587" cy="857250"/>
          </a:xfrm>
          <a:prstGeom prst="straightConnector1">
            <a:avLst/>
          </a:prstGeom>
          <a:ln w="38100">
            <a:solidFill>
              <a:srgbClr val="AF71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7" idx="2"/>
            <a:endCxn id="11" idx="0"/>
          </p:cNvCxnSpPr>
          <p:nvPr/>
        </p:nvCxnSpPr>
        <p:spPr>
          <a:xfrm>
            <a:off x="9142413" y="4005263"/>
            <a:ext cx="6835775" cy="857250"/>
          </a:xfrm>
          <a:prstGeom prst="straightConnector1">
            <a:avLst/>
          </a:prstGeom>
          <a:ln w="38100">
            <a:solidFill>
              <a:srgbClr val="AF71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2"/>
            <a:endCxn id="12" idx="0"/>
          </p:cNvCxnSpPr>
          <p:nvPr/>
        </p:nvCxnSpPr>
        <p:spPr>
          <a:xfrm>
            <a:off x="2125663" y="6010275"/>
            <a:ext cx="0" cy="658813"/>
          </a:xfrm>
          <a:prstGeom prst="straightConnector1">
            <a:avLst/>
          </a:prstGeom>
          <a:ln w="38100">
            <a:solidFill>
              <a:srgbClr val="AF71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9" idx="2"/>
            <a:endCxn id="13" idx="0"/>
          </p:cNvCxnSpPr>
          <p:nvPr/>
        </p:nvCxnSpPr>
        <p:spPr>
          <a:xfrm>
            <a:off x="6408738" y="5994400"/>
            <a:ext cx="0" cy="674688"/>
          </a:xfrm>
          <a:prstGeom prst="straightConnector1">
            <a:avLst/>
          </a:prstGeom>
          <a:ln w="38100">
            <a:solidFill>
              <a:srgbClr val="AF71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0" idx="2"/>
            <a:endCxn id="14" idx="0"/>
          </p:cNvCxnSpPr>
          <p:nvPr/>
        </p:nvCxnSpPr>
        <p:spPr>
          <a:xfrm flipH="1">
            <a:off x="11422063" y="5992813"/>
            <a:ext cx="7937" cy="676275"/>
          </a:xfrm>
          <a:prstGeom prst="straightConnector1">
            <a:avLst/>
          </a:prstGeom>
          <a:ln w="38100">
            <a:solidFill>
              <a:srgbClr val="AF71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1" idx="2"/>
            <a:endCxn id="15" idx="0"/>
          </p:cNvCxnSpPr>
          <p:nvPr/>
        </p:nvCxnSpPr>
        <p:spPr>
          <a:xfrm flipH="1">
            <a:off x="15962313" y="6034088"/>
            <a:ext cx="15875" cy="635000"/>
          </a:xfrm>
          <a:prstGeom prst="straightConnector1">
            <a:avLst/>
          </a:prstGeom>
          <a:ln w="38100">
            <a:solidFill>
              <a:srgbClr val="AF71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1682750" y="695325"/>
            <a:ext cx="6400800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solidFill>
                  <a:srgbClr val="7A5A23"/>
                </a:solidFill>
              </a:rPr>
              <a:t>b. Thơ thất ngôn tứ tuyệt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Freeform 2"/>
          <p:cNvSpPr>
            <a:spLocks/>
          </p:cNvSpPr>
          <p:nvPr/>
        </p:nvSpPr>
        <p:spPr bwMode="auto">
          <a:xfrm>
            <a:off x="38100" y="0"/>
            <a:ext cx="18288000" cy="10287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288000" y="0"/>
              </a:cxn>
              <a:cxn ang="0">
                <a:pos x="18288000" y="18288000"/>
              </a:cxn>
              <a:cxn ang="0">
                <a:pos x="0" y="18288000"/>
              </a:cxn>
              <a:cxn ang="0">
                <a:pos x="0" y="0"/>
              </a:cxn>
            </a:cxnLst>
            <a:rect l="0" t="0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/>
            </a:extLst>
          </p:cNvPr>
          <p:cNvSpPr txBox="1"/>
          <p:nvPr/>
        </p:nvSpPr>
        <p:spPr>
          <a:xfrm>
            <a:off x="1371600" y="647700"/>
            <a:ext cx="15621000" cy="2630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85800" indent="-685800" algn="just">
              <a:lnSpc>
                <a:spcPct val="150000"/>
              </a:lnSpc>
              <a:buClr>
                <a:srgbClr val="080808"/>
              </a:buClr>
              <a:buFont typeface="Wingdings" pitchFamily="2" charset="2"/>
              <a:buChar char="v"/>
              <a:tabLst>
                <a:tab pos="400050" algn="l"/>
              </a:tabLst>
            </a:pPr>
            <a:r>
              <a:rPr lang="en-US" sz="3700" b="1">
                <a:solidFill>
                  <a:srgbClr val="080808"/>
                </a:solidFill>
              </a:rPr>
              <a:t>Thơ thất ngôn tứ tuyệt</a:t>
            </a:r>
            <a:r>
              <a:rPr lang="en-US" sz="3700">
                <a:solidFill>
                  <a:srgbClr val="080808"/>
                </a:solidFill>
              </a:rPr>
              <a:t>:</a:t>
            </a:r>
          </a:p>
          <a:p>
            <a:pPr marL="685800" indent="-685800" algn="just">
              <a:lnSpc>
                <a:spcPct val="150000"/>
              </a:lnSpc>
              <a:buClr>
                <a:srgbClr val="080808"/>
              </a:buClr>
              <a:buFont typeface="Wingdings" pitchFamily="2" charset="2"/>
              <a:buChar char="§"/>
              <a:tabLst>
                <a:tab pos="400050" algn="l"/>
              </a:tabLst>
            </a:pPr>
            <a:r>
              <a:rPr lang="en-US" sz="3700">
                <a:solidFill>
                  <a:srgbClr val="080808"/>
                </a:solidFill>
              </a:rPr>
              <a:t>Niêm và luật bằng trắc: </a:t>
            </a:r>
            <a:r>
              <a:rPr lang="vi-VN" sz="3700">
                <a:solidFill>
                  <a:srgbClr val="080808"/>
                </a:solidFill>
              </a:rPr>
              <a:t>sắp xếp thanh bằng trắc trong từng câu và cả bài theo </a:t>
            </a:r>
            <a:r>
              <a:rPr lang="en-US" sz="3700">
                <a:solidFill>
                  <a:srgbClr val="080808"/>
                </a:solidFill>
              </a:rPr>
              <a:t>1 </a:t>
            </a:r>
            <a:r>
              <a:rPr lang="vi-VN" sz="3700">
                <a:solidFill>
                  <a:srgbClr val="080808"/>
                </a:solidFill>
              </a:rPr>
              <a:t>quy định chặt chẽ </a:t>
            </a:r>
            <a:r>
              <a:rPr lang="vi-VN" sz="3700">
                <a:solidFill>
                  <a:srgbClr val="080808"/>
                </a:solidFill>
                <a:sym typeface="Wingdings" pitchFamily="2" charset="2"/>
              </a:rPr>
              <a:t></a:t>
            </a:r>
            <a:r>
              <a:rPr lang="vi-VN" sz="3700">
                <a:solidFill>
                  <a:srgbClr val="080808"/>
                </a:solidFill>
              </a:rPr>
              <a:t> tạo sự phong phú cho điệu thơ. </a:t>
            </a:r>
            <a:r>
              <a:rPr lang="en-US" sz="3700">
                <a:solidFill>
                  <a:srgbClr val="080808"/>
                </a:solidFill>
              </a:rPr>
              <a:t>  </a:t>
            </a:r>
          </a:p>
        </p:txBody>
      </p:sp>
      <p:cxnSp>
        <p:nvCxnSpPr>
          <p:cNvPr id="4" name="Straight Connector 3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9144000" y="3925888"/>
            <a:ext cx="38100" cy="5605462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955925" y="3592513"/>
            <a:ext cx="4275138" cy="83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buClr>
                <a:srgbClr val="080808"/>
              </a:buClr>
              <a:tabLst>
                <a:tab pos="400050" algn="l"/>
              </a:tabLst>
            </a:pPr>
            <a:r>
              <a:rPr lang="en-US" sz="3700" b="1">
                <a:solidFill>
                  <a:srgbClr val="080808"/>
                </a:solidFill>
              </a:rPr>
              <a:t>Niêm</a:t>
            </a:r>
          </a:p>
        </p:txBody>
      </p:sp>
      <p:sp>
        <p:nvSpPr>
          <p:cNvPr id="6" name="TextBox 5">
            <a:extLst>
              <a:ext uri="{FF2B5EF4-FFF2-40B4-BE49-F238E27FC236}"/>
            </a:extLst>
          </p:cNvPr>
          <p:cNvSpPr txBox="1"/>
          <p:nvPr/>
        </p:nvSpPr>
        <p:spPr>
          <a:xfrm>
            <a:off x="1276350" y="4419600"/>
            <a:ext cx="7651750" cy="5111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buClr>
                <a:srgbClr val="080808"/>
              </a:buClr>
              <a:tabLst>
                <a:tab pos="400050" algn="l"/>
              </a:tabLst>
            </a:pPr>
            <a:r>
              <a:rPr lang="en-US" sz="3700">
                <a:solidFill>
                  <a:srgbClr val="080808"/>
                </a:solidFill>
              </a:rPr>
              <a:t>“Nhất tam ngũ bất luận, nhị tứ lục phân minh”</a:t>
            </a:r>
          </a:p>
          <a:p>
            <a:pPr algn="just">
              <a:lnSpc>
                <a:spcPct val="150000"/>
              </a:lnSpc>
              <a:buClr>
                <a:srgbClr val="080808"/>
              </a:buClr>
              <a:buFont typeface="Arial" charset="0"/>
              <a:buChar char="•"/>
              <a:tabLst>
                <a:tab pos="400050" algn="l"/>
              </a:tabLst>
            </a:pPr>
            <a:r>
              <a:rPr lang="en-US" sz="3700">
                <a:solidFill>
                  <a:srgbClr val="080808"/>
                </a:solidFill>
              </a:rPr>
              <a:t>Từ 1, từ 3 và từ 5 </a:t>
            </a:r>
            <a:r>
              <a:rPr lang="en-US" sz="3700" b="1">
                <a:solidFill>
                  <a:srgbClr val="080808"/>
                </a:solidFill>
              </a:rPr>
              <a:t>không nhất thiết</a:t>
            </a:r>
            <a:r>
              <a:rPr lang="en-US" sz="3700">
                <a:solidFill>
                  <a:srgbClr val="080808"/>
                </a:solidFill>
              </a:rPr>
              <a:t> phải đúng luật</a:t>
            </a:r>
          </a:p>
          <a:p>
            <a:pPr algn="just">
              <a:lnSpc>
                <a:spcPct val="150000"/>
              </a:lnSpc>
              <a:buClr>
                <a:srgbClr val="080808"/>
              </a:buClr>
              <a:buFont typeface="Arial" charset="0"/>
              <a:buChar char="•"/>
              <a:tabLst>
                <a:tab pos="400050" algn="l"/>
              </a:tabLst>
            </a:pPr>
            <a:r>
              <a:rPr lang="en-US" sz="3700">
                <a:solidFill>
                  <a:srgbClr val="080808"/>
                </a:solidFill>
              </a:rPr>
              <a:t>Từ 2, từ 4 và từ 6 </a:t>
            </a:r>
            <a:r>
              <a:rPr lang="en-US" sz="3700" b="1">
                <a:solidFill>
                  <a:srgbClr val="080808"/>
                </a:solidFill>
              </a:rPr>
              <a:t>nhất định </a:t>
            </a:r>
            <a:r>
              <a:rPr lang="en-US" sz="3700">
                <a:solidFill>
                  <a:srgbClr val="080808"/>
                </a:solidFill>
              </a:rPr>
              <a:t>phải đúng luật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1860213" y="3592513"/>
            <a:ext cx="4276725" cy="83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buClr>
                <a:srgbClr val="080808"/>
              </a:buClr>
              <a:tabLst>
                <a:tab pos="400050" algn="l"/>
              </a:tabLst>
            </a:pPr>
            <a:r>
              <a:rPr lang="en-US" sz="3700" b="1">
                <a:solidFill>
                  <a:srgbClr val="080808"/>
                </a:solidFill>
              </a:rPr>
              <a:t>Vần nhịp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9517063" y="5003800"/>
            <a:ext cx="8220075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>
              <a:lnSpc>
                <a:spcPct val="150000"/>
              </a:lnSpc>
              <a:buClr>
                <a:srgbClr val="080808"/>
              </a:buClr>
              <a:buFont typeface="Arial" charset="0"/>
              <a:buChar char="•"/>
              <a:tabLst>
                <a:tab pos="400050" algn="l"/>
              </a:tabLst>
            </a:pPr>
            <a:r>
              <a:rPr lang="vi-VN" sz="3700">
                <a:solidFill>
                  <a:srgbClr val="080808"/>
                </a:solidFill>
              </a:rPr>
              <a:t>Các câu 1,</a:t>
            </a:r>
            <a:r>
              <a:rPr lang="en-US" sz="3700">
                <a:solidFill>
                  <a:srgbClr val="080808"/>
                </a:solidFill>
              </a:rPr>
              <a:t> </a:t>
            </a:r>
            <a:r>
              <a:rPr lang="vi-VN" sz="3700">
                <a:solidFill>
                  <a:srgbClr val="080808"/>
                </a:solidFill>
              </a:rPr>
              <a:t>2,</a:t>
            </a:r>
            <a:r>
              <a:rPr lang="en-US" sz="3700">
                <a:solidFill>
                  <a:srgbClr val="080808"/>
                </a:solidFill>
              </a:rPr>
              <a:t> </a:t>
            </a:r>
            <a:r>
              <a:rPr lang="vi-VN" sz="3700">
                <a:solidFill>
                  <a:srgbClr val="080808"/>
                </a:solidFill>
              </a:rPr>
              <a:t>4 hoặc chỉ cần câu 2,</a:t>
            </a:r>
            <a:r>
              <a:rPr lang="en-US" sz="3700">
                <a:solidFill>
                  <a:srgbClr val="080808"/>
                </a:solidFill>
              </a:rPr>
              <a:t> câu </a:t>
            </a:r>
            <a:r>
              <a:rPr lang="vi-VN" sz="3700">
                <a:solidFill>
                  <a:srgbClr val="080808"/>
                </a:solidFill>
              </a:rPr>
              <a:t>4 hiệp vần với nhau ở chữ cuối.</a:t>
            </a:r>
            <a:endParaRPr lang="en-US" sz="3700">
              <a:solidFill>
                <a:srgbClr val="080808"/>
              </a:solidFill>
            </a:endParaRPr>
          </a:p>
          <a:p>
            <a:pPr marL="457200" indent="-457200" algn="just">
              <a:lnSpc>
                <a:spcPct val="150000"/>
              </a:lnSpc>
              <a:buClr>
                <a:srgbClr val="080808"/>
              </a:buClr>
              <a:buFont typeface="Arial" charset="0"/>
              <a:buChar char="•"/>
              <a:tabLst>
                <a:tab pos="400050" algn="l"/>
              </a:tabLst>
            </a:pPr>
            <a:r>
              <a:rPr lang="vi-VN" sz="3700">
                <a:solidFill>
                  <a:srgbClr val="080808"/>
                </a:solidFill>
              </a:rPr>
              <a:t> </a:t>
            </a:r>
            <a:r>
              <a:rPr lang="en-US" sz="3700">
                <a:solidFill>
                  <a:srgbClr val="080808"/>
                </a:solidFill>
              </a:rPr>
              <a:t>Có </a:t>
            </a:r>
            <a:r>
              <a:rPr lang="vi-VN" sz="3700">
                <a:solidFill>
                  <a:srgbClr val="080808"/>
                </a:solidFill>
              </a:rPr>
              <a:t>2 thể luật trắc vần bằng và luật bằng vần bằng.</a:t>
            </a:r>
            <a:endParaRPr lang="en-US" sz="3700">
              <a:solidFill>
                <a:srgbClr val="080808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1030</TotalTime>
  <Words>1957</Words>
  <Application>Microsoft Office PowerPoint</Application>
  <PresentationFormat>Custom</PresentationFormat>
  <Paragraphs>224</Paragraphs>
  <Slides>41</Slides>
  <Notes>1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Calibri</vt:lpstr>
      <vt:lpstr>Arial</vt:lpstr>
      <vt:lpstr>Wingdings</vt:lpstr>
      <vt:lpstr>Courier New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sao của White and Beige Japanese Aesthetic Marketing Plan</dc:title>
  <cp:lastModifiedBy>Windows User</cp:lastModifiedBy>
  <cp:revision>94</cp:revision>
  <dcterms:created xsi:type="dcterms:W3CDTF">2006-08-16T00:00:00Z</dcterms:created>
  <dcterms:modified xsi:type="dcterms:W3CDTF">2023-09-29T04:25:12Z</dcterms:modified>
</cp:coreProperties>
</file>