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384" r:id="rId4"/>
    <p:sldId id="383" r:id="rId5"/>
    <p:sldId id="385" r:id="rId6"/>
    <p:sldId id="386" r:id="rId7"/>
    <p:sldId id="391" r:id="rId8"/>
    <p:sldId id="361" r:id="rId9"/>
    <p:sldId id="387" r:id="rId10"/>
    <p:sldId id="389"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8" r:id="rId26"/>
    <p:sldId id="409" r:id="rId27"/>
    <p:sldId id="363" r:id="rId28"/>
    <p:sldId id="410"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8CE"/>
    <a:srgbClr val="F672DA"/>
    <a:srgbClr val="FCE4E7"/>
    <a:srgbClr val="BAE3F9"/>
    <a:srgbClr val="7FB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353" autoAdjust="0"/>
  </p:normalViewPr>
  <p:slideViewPr>
    <p:cSldViewPr snapToGrid="0">
      <p:cViewPr varScale="1">
        <p:scale>
          <a:sx n="83" d="100"/>
          <a:sy n="83" d="100"/>
        </p:scale>
        <p:origin x="595"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9F12-438F-A442-E705BEACD889}"/>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9F12-438F-A442-E705BEACD889}"/>
              </c:ext>
            </c:extLst>
          </c:dPt>
          <c:dPt>
            <c:idx val="2"/>
            <c:bubble3D val="0"/>
            <c:spPr>
              <a:solidFill>
                <a:schemeClr val="accent3"/>
              </a:solidFill>
              <a:ln w="19050">
                <a:noFill/>
              </a:ln>
              <a:effectLst/>
            </c:spPr>
            <c:extLst>
              <c:ext xmlns:c16="http://schemas.microsoft.com/office/drawing/2014/chart" uri="{C3380CC4-5D6E-409C-BE32-E72D297353CC}">
                <c16:uniqueId val="{00000005-9F12-438F-A442-E705BEACD889}"/>
              </c:ext>
            </c:extLst>
          </c:dPt>
          <c:dPt>
            <c:idx val="3"/>
            <c:bubble3D val="0"/>
            <c:spPr>
              <a:solidFill>
                <a:schemeClr val="accent4"/>
              </a:solidFill>
              <a:ln w="19050">
                <a:noFill/>
              </a:ln>
              <a:effectLst/>
            </c:spPr>
            <c:extLst>
              <c:ext xmlns:c16="http://schemas.microsoft.com/office/drawing/2014/chart" uri="{C3380CC4-5D6E-409C-BE32-E72D297353CC}">
                <c16:uniqueId val="{00000007-9F12-438F-A442-E705BEACD889}"/>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9F12-438F-A442-E705BEACD88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33DF-42B4-A9FC-5923B7502065}"/>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33DF-42B4-A9FC-5923B7502065}"/>
              </c:ext>
            </c:extLst>
          </c:dPt>
          <c:dPt>
            <c:idx val="2"/>
            <c:bubble3D val="0"/>
            <c:spPr>
              <a:solidFill>
                <a:schemeClr val="accent3"/>
              </a:solidFill>
              <a:ln w="19050">
                <a:noFill/>
              </a:ln>
              <a:effectLst/>
            </c:spPr>
            <c:extLst>
              <c:ext xmlns:c16="http://schemas.microsoft.com/office/drawing/2014/chart" uri="{C3380CC4-5D6E-409C-BE32-E72D297353CC}">
                <c16:uniqueId val="{00000005-33DF-42B4-A9FC-5923B7502065}"/>
              </c:ext>
            </c:extLst>
          </c:dPt>
          <c:dPt>
            <c:idx val="3"/>
            <c:bubble3D val="0"/>
            <c:spPr>
              <a:solidFill>
                <a:schemeClr val="accent4"/>
              </a:solidFill>
              <a:ln w="19050">
                <a:noFill/>
              </a:ln>
              <a:effectLst/>
            </c:spPr>
            <c:extLst>
              <c:ext xmlns:c16="http://schemas.microsoft.com/office/drawing/2014/chart" uri="{C3380CC4-5D6E-409C-BE32-E72D297353CC}">
                <c16:uniqueId val="{00000007-33DF-42B4-A9FC-5923B7502065}"/>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33DF-42B4-A9FC-5923B75020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2563-4EEA-8169-850DF2079BC7}"/>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2563-4EEA-8169-850DF2079BC7}"/>
              </c:ext>
            </c:extLst>
          </c:dPt>
          <c:dPt>
            <c:idx val="2"/>
            <c:bubble3D val="0"/>
            <c:spPr>
              <a:solidFill>
                <a:schemeClr val="accent3"/>
              </a:solidFill>
              <a:ln w="19050">
                <a:noFill/>
              </a:ln>
              <a:effectLst/>
            </c:spPr>
            <c:extLst>
              <c:ext xmlns:c16="http://schemas.microsoft.com/office/drawing/2014/chart" uri="{C3380CC4-5D6E-409C-BE32-E72D297353CC}">
                <c16:uniqueId val="{00000005-2563-4EEA-8169-850DF2079BC7}"/>
              </c:ext>
            </c:extLst>
          </c:dPt>
          <c:dPt>
            <c:idx val="3"/>
            <c:bubble3D val="0"/>
            <c:spPr>
              <a:solidFill>
                <a:schemeClr val="accent4"/>
              </a:solidFill>
              <a:ln w="19050">
                <a:noFill/>
              </a:ln>
              <a:effectLst/>
            </c:spPr>
            <c:extLst>
              <c:ext xmlns:c16="http://schemas.microsoft.com/office/drawing/2014/chart" uri="{C3380CC4-5D6E-409C-BE32-E72D297353CC}">
                <c16:uniqueId val="{00000007-2563-4EEA-8169-850DF2079BC7}"/>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2563-4EEA-8169-850DF2079B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9F12-438F-A442-E705BEACD889}"/>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9F12-438F-A442-E705BEACD889}"/>
              </c:ext>
            </c:extLst>
          </c:dPt>
          <c:dPt>
            <c:idx val="2"/>
            <c:bubble3D val="0"/>
            <c:spPr>
              <a:solidFill>
                <a:schemeClr val="accent3"/>
              </a:solidFill>
              <a:ln w="19050">
                <a:noFill/>
              </a:ln>
              <a:effectLst/>
            </c:spPr>
            <c:extLst>
              <c:ext xmlns:c16="http://schemas.microsoft.com/office/drawing/2014/chart" uri="{C3380CC4-5D6E-409C-BE32-E72D297353CC}">
                <c16:uniqueId val="{00000005-9F12-438F-A442-E705BEACD889}"/>
              </c:ext>
            </c:extLst>
          </c:dPt>
          <c:dPt>
            <c:idx val="3"/>
            <c:bubble3D val="0"/>
            <c:spPr>
              <a:solidFill>
                <a:schemeClr val="accent4"/>
              </a:solidFill>
              <a:ln w="19050">
                <a:noFill/>
              </a:ln>
              <a:effectLst/>
            </c:spPr>
            <c:extLst>
              <c:ext xmlns:c16="http://schemas.microsoft.com/office/drawing/2014/chart" uri="{C3380CC4-5D6E-409C-BE32-E72D297353CC}">
                <c16:uniqueId val="{00000007-9F12-438F-A442-E705BEACD889}"/>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9F12-438F-A442-E705BEACD88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33DF-42B4-A9FC-5923B7502065}"/>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33DF-42B4-A9FC-5923B7502065}"/>
              </c:ext>
            </c:extLst>
          </c:dPt>
          <c:dPt>
            <c:idx val="2"/>
            <c:bubble3D val="0"/>
            <c:spPr>
              <a:solidFill>
                <a:schemeClr val="accent3"/>
              </a:solidFill>
              <a:ln w="19050">
                <a:noFill/>
              </a:ln>
              <a:effectLst/>
            </c:spPr>
            <c:extLst>
              <c:ext xmlns:c16="http://schemas.microsoft.com/office/drawing/2014/chart" uri="{C3380CC4-5D6E-409C-BE32-E72D297353CC}">
                <c16:uniqueId val="{00000005-33DF-42B4-A9FC-5923B7502065}"/>
              </c:ext>
            </c:extLst>
          </c:dPt>
          <c:dPt>
            <c:idx val="3"/>
            <c:bubble3D val="0"/>
            <c:spPr>
              <a:solidFill>
                <a:schemeClr val="accent4"/>
              </a:solidFill>
              <a:ln w="19050">
                <a:noFill/>
              </a:ln>
              <a:effectLst/>
            </c:spPr>
            <c:extLst>
              <c:ext xmlns:c16="http://schemas.microsoft.com/office/drawing/2014/chart" uri="{C3380CC4-5D6E-409C-BE32-E72D297353CC}">
                <c16:uniqueId val="{00000007-33DF-42B4-A9FC-5923B7502065}"/>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33DF-42B4-A9FC-5923B75020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2563-4EEA-8169-850DF2079BC7}"/>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2563-4EEA-8169-850DF2079BC7}"/>
              </c:ext>
            </c:extLst>
          </c:dPt>
          <c:dPt>
            <c:idx val="2"/>
            <c:bubble3D val="0"/>
            <c:spPr>
              <a:solidFill>
                <a:schemeClr val="accent3"/>
              </a:solidFill>
              <a:ln w="19050">
                <a:noFill/>
              </a:ln>
              <a:effectLst/>
            </c:spPr>
            <c:extLst>
              <c:ext xmlns:c16="http://schemas.microsoft.com/office/drawing/2014/chart" uri="{C3380CC4-5D6E-409C-BE32-E72D297353CC}">
                <c16:uniqueId val="{00000005-2563-4EEA-8169-850DF2079BC7}"/>
              </c:ext>
            </c:extLst>
          </c:dPt>
          <c:dPt>
            <c:idx val="3"/>
            <c:bubble3D val="0"/>
            <c:spPr>
              <a:solidFill>
                <a:schemeClr val="accent4"/>
              </a:solidFill>
              <a:ln w="19050">
                <a:noFill/>
              </a:ln>
              <a:effectLst/>
            </c:spPr>
            <c:extLst>
              <c:ext xmlns:c16="http://schemas.microsoft.com/office/drawing/2014/chart" uri="{C3380CC4-5D6E-409C-BE32-E72D297353CC}">
                <c16:uniqueId val="{00000007-2563-4EEA-8169-850DF2079BC7}"/>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2563-4EEA-8169-850DF2079B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422EE-117C-43E9-9E7D-72CB4982C63B}" type="datetimeFigureOut">
              <a:rPr lang="zh-CN" altLang="en-US" smtClean="0"/>
              <a:pPr/>
              <a:t>2023/6/27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A3BF9-F966-4F1A-9353-0847DDC15B66}" type="slidenum">
              <a:rPr lang="zh-CN" altLang="en-US" smtClean="0"/>
              <a:pPr/>
              <a:t>‹#›</a:t>
            </a:fld>
            <a:endParaRPr lang="zh-CN" altLang="en-US"/>
          </a:p>
        </p:txBody>
      </p:sp>
    </p:spTree>
    <p:extLst>
      <p:ext uri="{BB962C8B-B14F-4D97-AF65-F5344CB8AC3E}">
        <p14:creationId xmlns:p14="http://schemas.microsoft.com/office/powerpoint/2010/main" val="399919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1</a:t>
            </a:fld>
            <a:endParaRPr lang="zh-CN" altLang="en-US"/>
          </a:p>
        </p:txBody>
      </p:sp>
    </p:spTree>
    <p:extLst>
      <p:ext uri="{BB962C8B-B14F-4D97-AF65-F5344CB8AC3E}">
        <p14:creationId xmlns:p14="http://schemas.microsoft.com/office/powerpoint/2010/main" val="397566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12</a:t>
            </a:fld>
            <a:endParaRPr lang="en-US"/>
          </a:p>
        </p:txBody>
      </p:sp>
    </p:spTree>
    <p:extLst>
      <p:ext uri="{BB962C8B-B14F-4D97-AF65-F5344CB8AC3E}">
        <p14:creationId xmlns:p14="http://schemas.microsoft.com/office/powerpoint/2010/main" val="35115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13</a:t>
            </a:fld>
            <a:endParaRPr lang="en-US"/>
          </a:p>
        </p:txBody>
      </p:sp>
    </p:spTree>
    <p:extLst>
      <p:ext uri="{BB962C8B-B14F-4D97-AF65-F5344CB8AC3E}">
        <p14:creationId xmlns:p14="http://schemas.microsoft.com/office/powerpoint/2010/main" val="24621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14</a:t>
            </a:fld>
            <a:endParaRPr lang="en-US"/>
          </a:p>
        </p:txBody>
      </p:sp>
    </p:spTree>
    <p:extLst>
      <p:ext uri="{BB962C8B-B14F-4D97-AF65-F5344CB8AC3E}">
        <p14:creationId xmlns:p14="http://schemas.microsoft.com/office/powerpoint/2010/main" val="411426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15</a:t>
            </a:fld>
            <a:endParaRPr lang="en-US"/>
          </a:p>
        </p:txBody>
      </p:sp>
    </p:spTree>
    <p:extLst>
      <p:ext uri="{BB962C8B-B14F-4D97-AF65-F5344CB8AC3E}">
        <p14:creationId xmlns:p14="http://schemas.microsoft.com/office/powerpoint/2010/main" val="18922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16</a:t>
            </a:fld>
            <a:endParaRPr lang="en-US"/>
          </a:p>
        </p:txBody>
      </p:sp>
    </p:spTree>
    <p:extLst>
      <p:ext uri="{BB962C8B-B14F-4D97-AF65-F5344CB8AC3E}">
        <p14:creationId xmlns:p14="http://schemas.microsoft.com/office/powerpoint/2010/main" val="26138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17</a:t>
            </a:fld>
            <a:endParaRPr lang="en-US"/>
          </a:p>
        </p:txBody>
      </p:sp>
    </p:spTree>
    <p:extLst>
      <p:ext uri="{BB962C8B-B14F-4D97-AF65-F5344CB8AC3E}">
        <p14:creationId xmlns:p14="http://schemas.microsoft.com/office/powerpoint/2010/main" val="325630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18</a:t>
            </a:fld>
            <a:endParaRPr lang="en-US"/>
          </a:p>
        </p:txBody>
      </p:sp>
    </p:spTree>
    <p:extLst>
      <p:ext uri="{BB962C8B-B14F-4D97-AF65-F5344CB8AC3E}">
        <p14:creationId xmlns:p14="http://schemas.microsoft.com/office/powerpoint/2010/main" val="1329949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19</a:t>
            </a:fld>
            <a:endParaRPr lang="en-US"/>
          </a:p>
        </p:txBody>
      </p:sp>
    </p:spTree>
    <p:extLst>
      <p:ext uri="{BB962C8B-B14F-4D97-AF65-F5344CB8AC3E}">
        <p14:creationId xmlns:p14="http://schemas.microsoft.com/office/powerpoint/2010/main" val="2672927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20</a:t>
            </a:fld>
            <a:endParaRPr lang="en-US"/>
          </a:p>
        </p:txBody>
      </p:sp>
    </p:spTree>
    <p:extLst>
      <p:ext uri="{BB962C8B-B14F-4D97-AF65-F5344CB8AC3E}">
        <p14:creationId xmlns:p14="http://schemas.microsoft.com/office/powerpoint/2010/main" val="2659781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21</a:t>
            </a:fld>
            <a:endParaRPr lang="en-US"/>
          </a:p>
        </p:txBody>
      </p:sp>
    </p:spTree>
    <p:extLst>
      <p:ext uri="{BB962C8B-B14F-4D97-AF65-F5344CB8AC3E}">
        <p14:creationId xmlns:p14="http://schemas.microsoft.com/office/powerpoint/2010/main" val="300715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2</a:t>
            </a:fld>
            <a:endParaRPr lang="zh-CN" altLang="en-US"/>
          </a:p>
        </p:txBody>
      </p:sp>
    </p:spTree>
    <p:extLst>
      <p:ext uri="{BB962C8B-B14F-4D97-AF65-F5344CB8AC3E}">
        <p14:creationId xmlns:p14="http://schemas.microsoft.com/office/powerpoint/2010/main" val="389831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22</a:t>
            </a:fld>
            <a:endParaRPr lang="en-US"/>
          </a:p>
        </p:txBody>
      </p:sp>
    </p:spTree>
    <p:extLst>
      <p:ext uri="{BB962C8B-B14F-4D97-AF65-F5344CB8AC3E}">
        <p14:creationId xmlns:p14="http://schemas.microsoft.com/office/powerpoint/2010/main" val="1233858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23</a:t>
            </a:fld>
            <a:endParaRPr lang="en-US"/>
          </a:p>
        </p:txBody>
      </p:sp>
    </p:spTree>
    <p:extLst>
      <p:ext uri="{BB962C8B-B14F-4D97-AF65-F5344CB8AC3E}">
        <p14:creationId xmlns:p14="http://schemas.microsoft.com/office/powerpoint/2010/main" val="2620471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24</a:t>
            </a:fld>
            <a:endParaRPr lang="en-US"/>
          </a:p>
        </p:txBody>
      </p:sp>
    </p:spTree>
    <p:extLst>
      <p:ext uri="{BB962C8B-B14F-4D97-AF65-F5344CB8AC3E}">
        <p14:creationId xmlns:p14="http://schemas.microsoft.com/office/powerpoint/2010/main" val="353763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25</a:t>
            </a:fld>
            <a:endParaRPr lang="zh-CN" altLang="en-US" dirty="0"/>
          </a:p>
        </p:txBody>
      </p:sp>
    </p:spTree>
    <p:extLst>
      <p:ext uri="{BB962C8B-B14F-4D97-AF65-F5344CB8AC3E}">
        <p14:creationId xmlns:p14="http://schemas.microsoft.com/office/powerpoint/2010/main" val="2157343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26</a:t>
            </a:fld>
            <a:endParaRPr lang="zh-CN" altLang="en-US" dirty="0"/>
          </a:p>
        </p:txBody>
      </p:sp>
    </p:spTree>
    <p:extLst>
      <p:ext uri="{BB962C8B-B14F-4D97-AF65-F5344CB8AC3E}">
        <p14:creationId xmlns:p14="http://schemas.microsoft.com/office/powerpoint/2010/main" val="2289978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27</a:t>
            </a:fld>
            <a:endParaRPr lang="zh-CN" altLang="en-US"/>
          </a:p>
        </p:txBody>
      </p:sp>
    </p:spTree>
    <p:extLst>
      <p:ext uri="{BB962C8B-B14F-4D97-AF65-F5344CB8AC3E}">
        <p14:creationId xmlns:p14="http://schemas.microsoft.com/office/powerpoint/2010/main" val="1990124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28</a:t>
            </a:fld>
            <a:endParaRPr lang="zh-CN" altLang="en-US" dirty="0"/>
          </a:p>
        </p:txBody>
      </p:sp>
    </p:spTree>
    <p:extLst>
      <p:ext uri="{BB962C8B-B14F-4D97-AF65-F5344CB8AC3E}">
        <p14:creationId xmlns:p14="http://schemas.microsoft.com/office/powerpoint/2010/main" val="253837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5</a:t>
            </a:fld>
            <a:endParaRPr lang="zh-CN" altLang="en-US" dirty="0"/>
          </a:p>
        </p:txBody>
      </p:sp>
    </p:spTree>
    <p:extLst>
      <p:ext uri="{BB962C8B-B14F-4D97-AF65-F5344CB8AC3E}">
        <p14:creationId xmlns:p14="http://schemas.microsoft.com/office/powerpoint/2010/main" val="59767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6</a:t>
            </a:fld>
            <a:endParaRPr lang="zh-CN" altLang="en-US" dirty="0"/>
          </a:p>
        </p:txBody>
      </p:sp>
    </p:spTree>
    <p:extLst>
      <p:ext uri="{BB962C8B-B14F-4D97-AF65-F5344CB8AC3E}">
        <p14:creationId xmlns:p14="http://schemas.microsoft.com/office/powerpoint/2010/main" val="408908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7</a:t>
            </a:fld>
            <a:endParaRPr lang="zh-CN" altLang="en-US" dirty="0"/>
          </a:p>
        </p:txBody>
      </p:sp>
    </p:spTree>
    <p:extLst>
      <p:ext uri="{BB962C8B-B14F-4D97-AF65-F5344CB8AC3E}">
        <p14:creationId xmlns:p14="http://schemas.microsoft.com/office/powerpoint/2010/main" val="239572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8</a:t>
            </a:fld>
            <a:endParaRPr lang="zh-CN" altLang="en-US"/>
          </a:p>
        </p:txBody>
      </p:sp>
    </p:spTree>
    <p:extLst>
      <p:ext uri="{BB962C8B-B14F-4D97-AF65-F5344CB8AC3E}">
        <p14:creationId xmlns:p14="http://schemas.microsoft.com/office/powerpoint/2010/main" val="29134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9</a:t>
            </a:fld>
            <a:endParaRPr lang="en-US"/>
          </a:p>
        </p:txBody>
      </p:sp>
    </p:spTree>
    <p:extLst>
      <p:ext uri="{BB962C8B-B14F-4D97-AF65-F5344CB8AC3E}">
        <p14:creationId xmlns:p14="http://schemas.microsoft.com/office/powerpoint/2010/main" val="40203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10</a:t>
            </a:fld>
            <a:endParaRPr lang="en-US"/>
          </a:p>
        </p:txBody>
      </p:sp>
    </p:spTree>
    <p:extLst>
      <p:ext uri="{BB962C8B-B14F-4D97-AF65-F5344CB8AC3E}">
        <p14:creationId xmlns:p14="http://schemas.microsoft.com/office/powerpoint/2010/main" val="281662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11</a:t>
            </a:fld>
            <a:endParaRPr lang="zh-CN" altLang="en-US" dirty="0"/>
          </a:p>
        </p:txBody>
      </p:sp>
    </p:spTree>
    <p:extLst>
      <p:ext uri="{BB962C8B-B14F-4D97-AF65-F5344CB8AC3E}">
        <p14:creationId xmlns:p14="http://schemas.microsoft.com/office/powerpoint/2010/main" val="2252519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1109237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0EEC7F-4706-4DB1-8211-52EA950619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DA0F4E1-9546-4297-B38F-2A0BE27197D4}"/>
              </a:ext>
            </a:extLst>
          </p:cNvPr>
          <p:cNvSpPr/>
          <p:nvPr userDrawn="1"/>
        </p:nvSpPr>
        <p:spPr>
          <a:xfrm>
            <a:off x="4771670" y="622291"/>
            <a:ext cx="1172500" cy="461665"/>
          </a:xfrm>
          <a:prstGeom prst="rect">
            <a:avLst/>
          </a:prstGeom>
        </p:spPr>
        <p:txBody>
          <a:bodyPr wrap="none">
            <a:spAutoFit/>
          </a:bodyPr>
          <a:lstStyle/>
          <a:p>
            <a:r>
              <a:rPr lang="en-US" altLang="zh-CN" sz="2400" dirty="0" err="1">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2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2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5758107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FAA3F8-63F9-47C9-9395-93399743BD4E}"/>
              </a:ext>
            </a:extLst>
          </p:cNvPr>
          <p:cNvSpPr>
            <a:spLocks noGrp="1"/>
          </p:cNvSpPr>
          <p:nvPr>
            <p:ph type="dt" sz="half" idx="10"/>
          </p:nvPr>
        </p:nvSpPr>
        <p:spPr/>
        <p:txBody>
          <a:bodyPr/>
          <a:lstStyle/>
          <a:p>
            <a:fld id="{183F520F-0CD9-4C14-A7E0-D5D0D4A4D3E4}" type="datetimeFigureOut">
              <a:rPr lang="zh-CN" altLang="en-US" smtClean="0"/>
              <a:pPr/>
              <a:t>2023/6/27</a:t>
            </a:fld>
            <a:endParaRPr lang="zh-CN" altLang="en-US"/>
          </a:p>
        </p:txBody>
      </p:sp>
      <p:sp>
        <p:nvSpPr>
          <p:cNvPr id="3" name="页脚占位符 2">
            <a:extLst>
              <a:ext uri="{FF2B5EF4-FFF2-40B4-BE49-F238E27FC236}">
                <a16:creationId xmlns:a16="http://schemas.microsoft.com/office/drawing/2014/main" id="{363D2D66-47FF-40EB-B354-20A2BBA866C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E618BF1-0AEB-4C6A-8620-AA7F47D7ED5A}"/>
              </a:ext>
            </a:extLst>
          </p:cNvPr>
          <p:cNvSpPr>
            <a:spLocks noGrp="1"/>
          </p:cNvSpPr>
          <p:nvPr>
            <p:ph type="sldNum" sz="quarter" idx="12"/>
          </p:nvPr>
        </p:nvSpPr>
        <p:spPr/>
        <p:txBody>
          <a:bodyPr/>
          <a:lstStyle/>
          <a:p>
            <a:fld id="{333C7EFF-8450-4438-AEA4-98F0841ED154}" type="slidenum">
              <a:rPr lang="zh-CN" altLang="en-US" smtClean="0"/>
              <a:pPr/>
              <a:t>‹#›</a:t>
            </a:fld>
            <a:endParaRPr lang="zh-CN" altLang="en-US"/>
          </a:p>
        </p:txBody>
      </p:sp>
    </p:spTree>
    <p:custDataLst>
      <p:tags r:id="rId1"/>
    </p:custDataLst>
    <p:extLst>
      <p:ext uri="{BB962C8B-B14F-4D97-AF65-F5344CB8AC3E}">
        <p14:creationId xmlns:p14="http://schemas.microsoft.com/office/powerpoint/2010/main" val="3579411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6228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673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A41F103-4193-47BB-B312-5A121036A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dirty="0"/>
          </a:p>
        </p:txBody>
      </p:sp>
      <p:sp>
        <p:nvSpPr>
          <p:cNvPr id="3" name="文本占位符 2">
            <a:extLst>
              <a:ext uri="{FF2B5EF4-FFF2-40B4-BE49-F238E27FC236}">
                <a16:creationId xmlns:a16="http://schemas.microsoft.com/office/drawing/2014/main" id="{D337AB17-97A0-4813-BEF3-35AD6839D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zh-CN" altLang="en-US" dirty="0"/>
          </a:p>
        </p:txBody>
      </p:sp>
      <p:sp>
        <p:nvSpPr>
          <p:cNvPr id="4" name="日期占位符 3">
            <a:extLst>
              <a:ext uri="{FF2B5EF4-FFF2-40B4-BE49-F238E27FC236}">
                <a16:creationId xmlns:a16="http://schemas.microsoft.com/office/drawing/2014/main" id="{FD19D1FD-68FA-4DD2-AA66-EB0231155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F520F-0CD9-4C14-A7E0-D5D0D4A4D3E4}" type="datetimeFigureOut">
              <a:rPr lang="zh-CN" altLang="en-US" smtClean="0"/>
              <a:pPr/>
              <a:t>2023/6/27</a:t>
            </a:fld>
            <a:endParaRPr lang="zh-CN" altLang="en-US"/>
          </a:p>
        </p:txBody>
      </p:sp>
      <p:sp>
        <p:nvSpPr>
          <p:cNvPr id="5" name="页脚占位符 4">
            <a:extLst>
              <a:ext uri="{FF2B5EF4-FFF2-40B4-BE49-F238E27FC236}">
                <a16:creationId xmlns:a16="http://schemas.microsoft.com/office/drawing/2014/main" id="{AC4ECC9E-1D82-42AA-BBEC-8E1345905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AFD1CE-AC64-49FA-B572-A70A6E15E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C7EFF-8450-4438-AEA4-98F0841ED154}" type="slidenum">
              <a:rPr lang="zh-CN" altLang="en-US" smtClean="0"/>
              <a:pPr/>
              <a:t>‹#›</a:t>
            </a:fld>
            <a:endParaRPr lang="zh-CN" altLang="en-US"/>
          </a:p>
        </p:txBody>
      </p:sp>
    </p:spTree>
    <p:custDataLst>
      <p:tags r:id="rId7"/>
    </p:custDataLst>
    <p:extLst>
      <p:ext uri="{BB962C8B-B14F-4D97-AF65-F5344CB8AC3E}">
        <p14:creationId xmlns:p14="http://schemas.microsoft.com/office/powerpoint/2010/main" val="3038312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179" y="1338606"/>
            <a:ext cx="8278238" cy="4340405"/>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3622032" y="1733309"/>
            <a:ext cx="5450531" cy="2603533"/>
          </a:xfrm>
          <a:prstGeom prst="rect">
            <a:avLst/>
          </a:prstGeom>
          <a:noFill/>
        </p:spPr>
        <p:txBody>
          <a:bodyPr wrap="none" rtlCol="0">
            <a:spAutoFit/>
          </a:bodyPr>
          <a:lstStyle/>
          <a:p>
            <a:pPr algn="ctr">
              <a:lnSpc>
                <a:spcPct val="200000"/>
              </a:lnSpc>
            </a:pPr>
            <a:r>
              <a:rPr lang="en-US" altLang="zh-CN" sz="4400" b="1" dirty="0" smtClean="0">
                <a:solidFill>
                  <a:srgbClr val="FF0000"/>
                </a:solidFill>
                <a:latin typeface="#9Slide05 Braxton Regular" panose="03060000000000000000" pitchFamily="66" charset="0"/>
                <a:cs typeface="Times New Roman" panose="02020603050405020304" pitchFamily="18" charset="0"/>
              </a:rPr>
              <a:t>THỰC HÀNH TIẾNG VIỆT</a:t>
            </a:r>
          </a:p>
          <a:p>
            <a:pPr algn="ctr">
              <a:lnSpc>
                <a:spcPct val="200000"/>
              </a:lnSpc>
            </a:pPr>
            <a:r>
              <a:rPr lang="en-US" altLang="zh-CN" sz="4400" b="1" dirty="0" smtClean="0">
                <a:solidFill>
                  <a:srgbClr val="FF0000"/>
                </a:solidFill>
                <a:latin typeface="#9Slide05 Braxton Regular" panose="03060000000000000000" pitchFamily="66" charset="0"/>
                <a:cs typeface="Times New Roman" panose="02020603050405020304" pitchFamily="18" charset="0"/>
              </a:rPr>
              <a:t>TỪ NGỮ ĐỊA PHƯƠNG</a:t>
            </a:r>
            <a:endParaRPr lang="zh-CN" altLang="en-US" sz="4400" b="1" dirty="0">
              <a:solidFill>
                <a:srgbClr val="FF0000"/>
              </a:solidFill>
              <a:latin typeface="#9Slide05 Braxton Regular" panose="03060000000000000000" pitchFamily="66" charset="0"/>
              <a:cs typeface="Times New Roman" panose="02020603050405020304" pitchFamily="18" charset="0"/>
            </a:endParaRPr>
          </a:p>
        </p:txBody>
      </p:sp>
      <p:sp>
        <p:nvSpPr>
          <p:cNvPr id="10" name="文本框 9">
            <a:extLst>
              <a:ext uri="{FF2B5EF4-FFF2-40B4-BE49-F238E27FC236}">
                <a16:creationId xmlns:a16="http://schemas.microsoft.com/office/drawing/2014/main" id="{72305C62-B68C-4834-A7EA-229E94D20559}"/>
              </a:ext>
            </a:extLst>
          </p:cNvPr>
          <p:cNvSpPr txBox="1"/>
          <p:nvPr/>
        </p:nvSpPr>
        <p:spPr>
          <a:xfrm>
            <a:off x="2968221" y="1557818"/>
            <a:ext cx="3127779" cy="923330"/>
          </a:xfrm>
          <a:prstGeom prst="rect">
            <a:avLst/>
          </a:prstGeom>
          <a:noFill/>
        </p:spPr>
        <p:txBody>
          <a:bodyPr wrap="none" rtlCol="0">
            <a:spAutoFit/>
          </a:bodyPr>
          <a:lstStyle/>
          <a:p>
            <a:r>
              <a:rPr lang="en-US" altLang="zh-CN"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3" y="3992254"/>
            <a:ext cx="3127779" cy="923330"/>
          </a:xfrm>
          <a:prstGeom prst="rect">
            <a:avLst/>
          </a:prstGeom>
          <a:noFill/>
        </p:spPr>
        <p:txBody>
          <a:bodyPr wrap="none" rtlCol="0">
            <a:spAutoFit/>
          </a:bodyPr>
          <a:lstStyle/>
          <a:p>
            <a:r>
              <a:rPr lang="en-US" altLang="zh-CN"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748834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6" name="Rectangle 5"/>
          <p:cNvSpPr/>
          <p:nvPr/>
        </p:nvSpPr>
        <p:spPr>
          <a:xfrm>
            <a:off x="548642" y="1916961"/>
            <a:ext cx="7801705" cy="3046988"/>
          </a:xfrm>
          <a:prstGeom prst="rect">
            <a:avLst/>
          </a:prstGeom>
          <a:solidFill>
            <a:schemeClr val="accent2">
              <a:lumMod val="20000"/>
              <a:lumOff val="80000"/>
            </a:schemeClr>
          </a:solidFill>
        </p:spPr>
        <p:txBody>
          <a:bodyPr wrap="square">
            <a:spAutoFit/>
          </a:bodyPr>
          <a:lstStyle/>
          <a:p>
            <a:pPr algn="just"/>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Anh</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thanh</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niên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đi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vào</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cổng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kia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con </a:t>
            </a:r>
            <a:r>
              <a:rPr lang="en-US" altLang="en-US" sz="3200" dirty="0" err="1">
                <a:latin typeface="#9Slide05 Braxton Regular" panose="03060000000000000000" pitchFamily="66" charset="0"/>
                <a:cs typeface="Times New Roman" panose="02020603050405020304" pitchFamily="18" charset="0"/>
              </a:rPr>
              <a:t>chó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xồ</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sủa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nhe</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dữ</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tợn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hoảng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sợ</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thụt</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lùi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chủ</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vậy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bèn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chạy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vừa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cười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vừa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nói</a:t>
            </a:r>
            <a:r>
              <a:rPr lang="en-US" altLang="en-US" sz="3200" dirty="0">
                <a:latin typeface="#9Slide05 Braxton Regular" panose="03060000000000000000" pitchFamily="66" charset="0"/>
                <a:cs typeface="Times New Roman" panose="02020603050405020304" pitchFamily="18" charset="0"/>
              </a:rPr>
              <a:t>:</a:t>
            </a:r>
          </a:p>
          <a:p>
            <a:pPr algn="just"/>
            <a:r>
              <a:rPr lang="en-US" altLang="en-US" sz="3200" dirty="0">
                <a:latin typeface="#9Slide05 Braxton Regular" panose="03060000000000000000" pitchFamily="66" charset="0"/>
                <a:cs typeface="Times New Roman" panose="02020603050405020304" pitchFamily="18" charset="0"/>
              </a:rPr>
              <a:t>	- Con </a:t>
            </a:r>
            <a:r>
              <a:rPr lang="en-US" altLang="en-US" sz="3200" dirty="0" err="1">
                <a:latin typeface="#9Slide05 Braxton Regular" panose="03060000000000000000" pitchFamily="66" charset="0"/>
                <a:cs typeface="Times New Roman" panose="02020603050405020304" pitchFamily="18" charset="0"/>
              </a:rPr>
              <a:t>chó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không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có</a:t>
            </a:r>
            <a:r>
              <a:rPr lang="en-US" altLang="en-US" sz="3200" dirty="0">
                <a:latin typeface="#9Slide05 Braxton Regular" panose="03060000000000000000" pitchFamily="66" charset="0"/>
                <a:cs typeface="Times New Roman" panose="02020603050405020304" pitchFamily="18" charset="0"/>
              </a:rPr>
              <a:t> </a:t>
            </a:r>
            <a:r>
              <a:rPr lang="en-US" altLang="en-US" sz="3200" b="1" dirty="0" err="1">
                <a:latin typeface="#9Slide05 Braxton Regular" panose="03060000000000000000" pitchFamily="66" charset="0"/>
                <a:cs typeface="Times New Roman" panose="02020603050405020304" pitchFamily="18" charset="0"/>
              </a:rPr>
              <a:t>răng</a:t>
            </a:r>
            <a:r>
              <a:rPr lang="en-US" altLang="en-US" sz="3200" b="1" dirty="0">
                <a:latin typeface="#9Slide05 Braxton Regular" panose="03060000000000000000" pitchFamily="66" charset="0"/>
                <a:cs typeface="Times New Roman" panose="02020603050405020304" pitchFamily="18" charset="0"/>
              </a:rPr>
              <a:t> </a:t>
            </a:r>
            <a:r>
              <a:rPr lang="en-US" altLang="en-US" sz="3200" b="1" dirty="0" err="1">
                <a:latin typeface="#9Slide05 Braxton Regular" panose="03060000000000000000" pitchFamily="66" charset="0"/>
                <a:cs typeface="Times New Roman" panose="02020603050405020304" pitchFamily="18" charset="0"/>
              </a:rPr>
              <a:t>mô</a:t>
            </a:r>
            <a:r>
              <a:rPr lang="en-US" altLang="en-US" sz="3200" dirty="0">
                <a:latin typeface="#9Slide05 Braxton Regular" panose="03060000000000000000" pitchFamily="66" charset="0"/>
                <a:cs typeface="Times New Roman" panose="02020603050405020304" pitchFamily="18" charset="0"/>
              </a:rPr>
              <a:t>!</a:t>
            </a:r>
          </a:p>
          <a:p>
            <a:pPr algn="just"/>
            <a:r>
              <a:rPr lang="en-US" altLang="en-US" sz="3200" dirty="0">
                <a:latin typeface="#9Slide05 Braxton Regular" panose="03060000000000000000" pitchFamily="66" charset="0"/>
                <a:cs typeface="Times New Roman" panose="02020603050405020304" pitchFamily="18" charset="0"/>
              </a:rPr>
              <a:t>	- </a:t>
            </a:r>
            <a:r>
              <a:rPr lang="en-US" altLang="en-US" sz="3200" dirty="0" err="1">
                <a:latin typeface="#9Slide05 Braxton Regular" panose="03060000000000000000" pitchFamily="66" charset="0"/>
                <a:cs typeface="Times New Roman" panose="02020603050405020304" pitchFamily="18" charset="0"/>
              </a:rPr>
              <a:t>Cháu</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nhe</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nguyên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cả</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hai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hàm</a:t>
            </a:r>
            <a:r>
              <a:rPr lang="en-US" altLang="en-US" sz="3200" dirty="0">
                <a:latin typeface="#9Slide05 Braxton Regular" panose="03060000000000000000" pitchFamily="66" charset="0"/>
                <a:cs typeface="Times New Roman" panose="02020603050405020304" pitchFamily="18" charset="0"/>
              </a:rPr>
              <a:t> </a:t>
            </a:r>
            <a:r>
              <a:rPr lang="en-US" altLang="en-US" sz="3200" b="1"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mà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lại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bảo</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không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có</a:t>
            </a:r>
            <a:r>
              <a:rPr lang="en-US" altLang="en-US" sz="3200" dirty="0">
                <a:latin typeface="#9Slide05 Braxton Regular" panose="03060000000000000000" pitchFamily="66" charset="0"/>
                <a:cs typeface="Times New Roman" panose="02020603050405020304" pitchFamily="18" charset="0"/>
              </a:rPr>
              <a:t> </a:t>
            </a:r>
            <a:r>
              <a:rPr lang="en-US" altLang="en-US" sz="3200" b="1"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a:t>
            </a:r>
            <a:endParaRPr lang="en-SG" sz="3200" dirty="0">
              <a:latin typeface="#9Slide05 Braxton Regular" panose="03060000000000000000" pitchFamily="66"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187" y="3137307"/>
            <a:ext cx="3250793" cy="3250793"/>
          </a:xfrm>
          <a:prstGeom prst="rect">
            <a:avLst/>
          </a:prstGeom>
        </p:spPr>
      </p:pic>
      <p:pic>
        <p:nvPicPr>
          <p:cNvPr id="3" name="Picture 2"/>
          <p:cNvPicPr>
            <a:picLocks noChangeAspect="1"/>
          </p:cNvPicPr>
          <p:nvPr/>
        </p:nvPicPr>
        <p:blipFill>
          <a:blip r:embed="rId5"/>
          <a:stretch>
            <a:fillRect/>
          </a:stretch>
        </p:blipFill>
        <p:spPr>
          <a:xfrm>
            <a:off x="444500" y="424230"/>
            <a:ext cx="7803557" cy="1568840"/>
          </a:xfrm>
          <a:prstGeom prst="rect">
            <a:avLst/>
          </a:prstGeom>
        </p:spPr>
      </p:pic>
      <p:sp>
        <p:nvSpPr>
          <p:cNvPr id="7" name="Rectangle 6"/>
          <p:cNvSpPr/>
          <p:nvPr/>
        </p:nvSpPr>
        <p:spPr>
          <a:xfrm>
            <a:off x="8587582" y="2060089"/>
            <a:ext cx="2756002" cy="1323439"/>
          </a:xfrm>
          <a:prstGeom prst="rect">
            <a:avLst/>
          </a:prstGeom>
        </p:spPr>
        <p:txBody>
          <a:bodyPr wrap="square">
            <a:spAutoFit/>
          </a:bodyPr>
          <a:lstStyle/>
          <a:p>
            <a:pPr algn="ctr"/>
            <a:r>
              <a:rPr lang="en-US" sz="4000" b="1" i="1" kern="100" dirty="0" err="1">
                <a:solidFill>
                  <a:srgbClr val="FF0000"/>
                </a:solidFill>
                <a:latin typeface="#9Slide05 Braxton Regular" panose="03060000000000000000" pitchFamily="66" charset="0"/>
                <a:ea typeface="SimSun" panose="02010600030101010101" pitchFamily="2" charset="-122"/>
              </a:rPr>
              <a:t>răng</a:t>
            </a:r>
            <a:r>
              <a:rPr lang="en-US" sz="4000" b="1" i="1" kern="100" dirty="0">
                <a:solidFill>
                  <a:srgbClr val="FF0000"/>
                </a:solidFill>
                <a:latin typeface="#9Slide05 Braxton Regular" panose="03060000000000000000" pitchFamily="66" charset="0"/>
                <a:ea typeface="SimSun" panose="02010600030101010101" pitchFamily="2" charset="-122"/>
              </a:rPr>
              <a:t> </a:t>
            </a:r>
            <a:r>
              <a:rPr lang="en-US" sz="4000" b="1" i="1" kern="100" dirty="0" err="1">
                <a:solidFill>
                  <a:srgbClr val="FF0000"/>
                </a:solidFill>
                <a:latin typeface="#9Slide05 Braxton Regular" panose="03060000000000000000" pitchFamily="66" charset="0"/>
                <a:ea typeface="SimSun" panose="02010600030101010101" pitchFamily="2" charset="-122"/>
              </a:rPr>
              <a:t>mô</a:t>
            </a:r>
            <a:r>
              <a:rPr lang="en-US" sz="4000" b="1" i="1" kern="100" dirty="0">
                <a:solidFill>
                  <a:srgbClr val="FF0000"/>
                </a:solidFill>
                <a:latin typeface="#9Slide05 Braxton Regular" panose="03060000000000000000" pitchFamily="66" charset="0"/>
                <a:ea typeface="SimSun" panose="02010600030101010101" pitchFamily="2" charset="-122"/>
              </a:rPr>
              <a:t> </a:t>
            </a:r>
          </a:p>
          <a:p>
            <a:pPr algn="ctr"/>
            <a:r>
              <a:rPr lang="en-US" sz="4000" b="1" i="1" kern="100" dirty="0">
                <a:solidFill>
                  <a:srgbClr val="FF0000"/>
                </a:solidFill>
                <a:latin typeface="#9Slide05 Braxton Regular" panose="03060000000000000000" pitchFamily="66" charset="0"/>
                <a:ea typeface="SimSun" panose="02010600030101010101" pitchFamily="2" charset="-122"/>
              </a:rPr>
              <a:t>= </a:t>
            </a:r>
            <a:r>
              <a:rPr lang="en-US" sz="4000" b="1" i="1" kern="100" dirty="0" err="1">
                <a:solidFill>
                  <a:srgbClr val="FF0000"/>
                </a:solidFill>
                <a:latin typeface="#9Slide05 Braxton Regular" panose="03060000000000000000" pitchFamily="66" charset="0"/>
                <a:ea typeface="SimSun" panose="02010600030101010101" pitchFamily="2" charset="-122"/>
              </a:rPr>
              <a:t>sao</a:t>
            </a:r>
            <a:r>
              <a:rPr lang="en-US" sz="4000" b="1" i="1" kern="100" dirty="0">
                <a:solidFill>
                  <a:srgbClr val="FF0000"/>
                </a:solidFill>
                <a:latin typeface="#9Slide05 Braxton Regular" panose="03060000000000000000" pitchFamily="66" charset="0"/>
                <a:ea typeface="SimSun" panose="02010600030101010101" pitchFamily="2" charset="-122"/>
              </a:rPr>
              <a:t> </a:t>
            </a:r>
            <a:r>
              <a:rPr lang="en-US" sz="4000" b="1" i="1" kern="100" dirty="0" err="1">
                <a:solidFill>
                  <a:srgbClr val="FF0000"/>
                </a:solidFill>
                <a:latin typeface="#9Slide05 Braxton Regular" panose="03060000000000000000" pitchFamily="66" charset="0"/>
                <a:ea typeface="SimSun" panose="02010600030101010101" pitchFamily="2" charset="-122"/>
              </a:rPr>
              <a:t>đâu</a:t>
            </a:r>
            <a:endParaRPr lang="en-US" sz="4000" i="1" kern="100" dirty="0">
              <a:latin typeface="#9Slide05 Braxton Regular" panose="03060000000000000000" pitchFamily="66" charset="0"/>
              <a:ea typeface="SimSun" panose="02010600030101010101" pitchFamily="2" charset="-122"/>
            </a:endParaRPr>
          </a:p>
        </p:txBody>
      </p:sp>
    </p:spTree>
    <p:extLst>
      <p:ext uri="{BB962C8B-B14F-4D97-AF65-F5344CB8AC3E}">
        <p14:creationId xmlns:p14="http://schemas.microsoft.com/office/powerpoint/2010/main" val="136802011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1F86989-E688-4FEF-8C1E-532CB562114C}"/>
              </a:ext>
            </a:extLst>
          </p:cNvPr>
          <p:cNvPicPr>
            <a:picLocks noChangeAspect="1"/>
          </p:cNvPicPr>
          <p:nvPr/>
        </p:nvPicPr>
        <p:blipFill rotWithShape="1">
          <a:blip r:embed="rId3">
            <a:extLst>
              <a:ext uri="{28A0092B-C50C-407E-A947-70E740481C1C}">
                <a14:useLocalDpi xmlns:a14="http://schemas.microsoft.com/office/drawing/2010/main" val="0"/>
              </a:ext>
            </a:extLst>
          </a:blip>
          <a:srcRect b="6250"/>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603F9FC9-C534-84B6-CD0D-8CC754E6A0FA}"/>
              </a:ext>
            </a:extLst>
          </p:cNvPr>
          <p:cNvSpPr/>
          <p:nvPr/>
        </p:nvSpPr>
        <p:spPr>
          <a:xfrm>
            <a:off x="1053243" y="2252088"/>
            <a:ext cx="10085513" cy="3348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文本框 4">
            <a:extLst>
              <a:ext uri="{FF2B5EF4-FFF2-40B4-BE49-F238E27FC236}">
                <a16:creationId xmlns:a16="http://schemas.microsoft.com/office/drawing/2014/main" id="{3BC156EB-DC4A-D9CC-4B96-1CF2BE863A8E}"/>
              </a:ext>
            </a:extLst>
          </p:cNvPr>
          <p:cNvSpPr txBox="1"/>
          <p:nvPr/>
        </p:nvSpPr>
        <p:spPr>
          <a:xfrm>
            <a:off x="-20" y="2459504"/>
            <a:ext cx="12192000" cy="1938992"/>
          </a:xfrm>
          <a:prstGeom prst="rect">
            <a:avLst/>
          </a:prstGeom>
          <a:noFill/>
        </p:spPr>
        <p:txBody>
          <a:bodyPr wrap="square" rtlCol="0">
            <a:spAutoFit/>
          </a:bodyPr>
          <a:lstStyle/>
          <a:p>
            <a:pPr algn="ctr"/>
            <a:r>
              <a:rPr lang="en-US" altLang="zh-CN" sz="12000" dirty="0">
                <a:solidFill>
                  <a:srgbClr val="FF0000"/>
                </a:solidFill>
                <a:latin typeface="#9Slide07 SVNAppleberry" panose="02040603050506020204" pitchFamily="18" charset="0"/>
                <a:ea typeface="义启小魏楷" panose="02010601030101010101" pitchFamily="2" charset="-128"/>
                <a:cs typeface="+mn-ea"/>
                <a:sym typeface="+mn-lt"/>
              </a:rPr>
              <a:t>II. </a:t>
            </a:r>
            <a:r>
              <a:rPr lang="en-US" altLang="zh-CN" sz="12000" dirty="0" err="1">
                <a:solidFill>
                  <a:srgbClr val="FF0000"/>
                </a:solidFill>
                <a:latin typeface="#9Slide07 SVNAppleberry" panose="02040603050506020204" pitchFamily="18" charset="0"/>
                <a:ea typeface="义启小魏楷" panose="02010601030101010101" pitchFamily="2" charset="-128"/>
                <a:cs typeface="+mn-ea"/>
                <a:sym typeface="+mn-lt"/>
              </a:rPr>
              <a:t>Luyện</a:t>
            </a:r>
            <a:r>
              <a:rPr lang="en-US" altLang="zh-CN" sz="12000" dirty="0">
                <a:solidFill>
                  <a:srgbClr val="FF0000"/>
                </a:solidFill>
                <a:latin typeface="#9Slide07 SVNAppleberry" panose="02040603050506020204" pitchFamily="18" charset="0"/>
                <a:ea typeface="义启小魏楷" panose="02010601030101010101" pitchFamily="2" charset="-128"/>
                <a:cs typeface="+mn-ea"/>
                <a:sym typeface="+mn-lt"/>
              </a:rPr>
              <a:t> </a:t>
            </a:r>
            <a:r>
              <a:rPr lang="en-US" altLang="zh-CN" sz="12000" dirty="0" err="1">
                <a:solidFill>
                  <a:srgbClr val="FF0000"/>
                </a:solidFill>
                <a:latin typeface="#9Slide07 SVNAppleberry" panose="02040603050506020204" pitchFamily="18" charset="0"/>
                <a:ea typeface="义启小魏楷" panose="02010601030101010101" pitchFamily="2" charset="-128"/>
                <a:cs typeface="+mn-ea"/>
                <a:sym typeface="+mn-lt"/>
              </a:rPr>
              <a:t>tập</a:t>
            </a:r>
            <a:endParaRPr lang="zh-CN" altLang="en-US" sz="12000" dirty="0">
              <a:solidFill>
                <a:srgbClr val="FF0000"/>
              </a:solidFill>
              <a:latin typeface="#9Slide07 SVNAppleberry" panose="02040603050506020204" pitchFamily="18" charset="0"/>
              <a:ea typeface="义启小魏楷" panose="02010601030101010101" pitchFamily="2" charset="-128"/>
              <a:cs typeface="+mn-ea"/>
              <a:sym typeface="+mn-lt"/>
            </a:endParaRPr>
          </a:p>
        </p:txBody>
      </p:sp>
    </p:spTree>
    <p:extLst>
      <p:ext uri="{BB962C8B-B14F-4D97-AF65-F5344CB8AC3E}">
        <p14:creationId xmlns:p14="http://schemas.microsoft.com/office/powerpoint/2010/main" val="2372679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27200" y="1549400"/>
            <a:ext cx="8260080" cy="0"/>
          </a:xfrm>
          <a:prstGeom prst="line">
            <a:avLst/>
          </a:prstGeom>
          <a:ln w="47625" cap="flat">
            <a:solidFill>
              <a:srgbClr val="9D6C53"/>
            </a:solidFill>
            <a:prstDash val="solid"/>
            <a:headEnd type="none" w="sm" len="sm"/>
            <a:tailEnd type="none" w="sm" len="sm"/>
          </a:ln>
        </p:spPr>
      </p:sp>
      <p:pic>
        <p:nvPicPr>
          <p:cNvPr id="16" name="Picture 15">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11" name="TextBox 10"/>
          <p:cNvSpPr txBox="1"/>
          <p:nvPr/>
        </p:nvSpPr>
        <p:spPr>
          <a:xfrm>
            <a:off x="319494" y="527467"/>
            <a:ext cx="11553009"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Chỉ</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ra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và</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của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đó</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484555" y="1701800"/>
            <a:ext cx="11373255" cy="4154407"/>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Xin </a:t>
            </a:r>
            <a:r>
              <a:rPr lang="en-US" sz="2933" i="1" dirty="0" err="1">
                <a:latin typeface="Times New Roman" panose="02020603050405020304" pitchFamily="18" charset="0"/>
                <a:cs typeface="Times New Roman" panose="02020603050405020304" pitchFamily="18" charset="0"/>
              </a:rPr>
              <a:t>dừng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chân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Huy</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Cận</a:t>
            </a:r>
            <a:r>
              <a:rPr lang="en-US"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vi-VN"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Đến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bờ</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anh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bảo</a:t>
            </a:r>
            <a:r>
              <a:rPr lang="en-US" sz="2933" i="1" dirty="0">
                <a:latin typeface="Times New Roman" panose="02020603050405020304" pitchFamily="18" charset="0"/>
                <a:cs typeface="Times New Roman" panose="02020603050405020304" pitchFamily="18" charset="0"/>
              </a:rPr>
              <a:t>:</a:t>
            </a: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Ruộng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xáo</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không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đều</a:t>
            </a:r>
            <a:r>
              <a:rPr lang="en-US" sz="2933" i="1" dirty="0">
                <a:latin typeface="Times New Roman" panose="02020603050405020304" pitchFamily="18" charset="0"/>
                <a:cs typeface="Times New Roman" panose="02020603050405020304" pitchFamily="18" charset="0"/>
              </a:rPr>
              <a:t>.</a:t>
            </a: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Nhớ</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để</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sau</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cố</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tốt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Trần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Hữu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Thung</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667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AutoShape 2"/>
          <p:cNvSpPr/>
          <p:nvPr/>
        </p:nvSpPr>
        <p:spPr>
          <a:xfrm>
            <a:off x="1727200" y="1549400"/>
            <a:ext cx="8260080" cy="0"/>
          </a:xfrm>
          <a:prstGeom prst="line">
            <a:avLst/>
          </a:prstGeom>
          <a:ln w="47625" cap="flat">
            <a:solidFill>
              <a:srgbClr val="9D6C53"/>
            </a:solidFill>
            <a:prstDash val="solid"/>
            <a:headEnd type="none" w="sm" len="sm"/>
            <a:tailEnd type="none" w="sm" len="sm"/>
          </a:ln>
        </p:spPr>
      </p:sp>
      <p:sp>
        <p:nvSpPr>
          <p:cNvPr id="12" name="TextBox 11"/>
          <p:cNvSpPr txBox="1"/>
          <p:nvPr/>
        </p:nvSpPr>
        <p:spPr>
          <a:xfrm>
            <a:off x="508000" y="1707392"/>
            <a:ext cx="11349809" cy="3703065"/>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c. </a:t>
            </a:r>
            <a:r>
              <a:rPr lang="vi-VN"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Chừ</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Xiềng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xưa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gãy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Hãy</a:t>
            </a:r>
            <a:r>
              <a:rPr lang="en-US" sz="2933" i="1" dirty="0">
                <a:latin typeface="Times New Roman" panose="02020603050405020304" pitchFamily="18" charset="0"/>
                <a:cs typeface="Times New Roman" panose="02020603050405020304" pitchFamily="18" charset="0"/>
              </a:rPr>
              <a:t> bay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núi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ta </a:t>
            </a:r>
            <a:r>
              <a:rPr lang="en-US" sz="2933" i="1" dirty="0" err="1">
                <a:latin typeface="Times New Roman" panose="02020603050405020304" pitchFamily="18" charset="0"/>
                <a:cs typeface="Times New Roman" panose="02020603050405020304" pitchFamily="18" charset="0"/>
              </a:rPr>
              <a:t>rồi</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Tố</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Hữu</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tháng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Tám</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d.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như</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a:t>
            </a:r>
            <a:r>
              <a:rPr lang="en-US" sz="2933" i="1" dirty="0" err="1">
                <a:latin typeface="Times New Roman" panose="02020603050405020304" pitchFamily="18" charset="0"/>
                <a:cs typeface="Times New Roman" panose="02020603050405020304" pitchFamily="18" charset="0"/>
              </a:rPr>
              <a:t>còn</a:t>
            </a:r>
            <a:r>
              <a:rPr lang="en-US" sz="2933" i="1" dirty="0">
                <a:latin typeface="Times New Roman" panose="02020603050405020304" pitchFamily="18" charset="0"/>
                <a:cs typeface="Times New Roman" panose="02020603050405020304" pitchFamily="18" charset="0"/>
              </a:rPr>
              <a:t> chi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Hoàng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Phủ</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Chuyện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cơm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hến</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e. </a:t>
            </a:r>
            <a:r>
              <a:rPr lang="en-US" sz="2933" i="1" dirty="0" err="1">
                <a:latin typeface="Times New Roman" panose="02020603050405020304" pitchFamily="18" charset="0"/>
                <a:cs typeface="Times New Roman" panose="02020603050405020304" pitchFamily="18" charset="0"/>
              </a:rPr>
              <a:t>Má</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tánh</a:t>
            </a:r>
            <a:r>
              <a:rPr lang="en-US" sz="2933" i="1" dirty="0">
                <a:latin typeface="Times New Roman" panose="02020603050405020304" pitchFamily="18" charset="0"/>
                <a:cs typeface="Times New Roman" panose="02020603050405020304" pitchFamily="18" charset="0"/>
              </a:rPr>
              <a:t> lo </a:t>
            </a:r>
            <a:r>
              <a:rPr lang="en-US" sz="2933" i="1" dirty="0" err="1">
                <a:latin typeface="Times New Roman" panose="02020603050405020304" pitchFamily="18" charset="0"/>
                <a:cs typeface="Times New Roman" panose="02020603050405020304" pitchFamily="18" charset="0"/>
              </a:rPr>
              <a:t>xa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chướng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cũng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vừa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tới</a:t>
            </a:r>
            <a:r>
              <a:rPr lang="en-US" sz="2933" i="1" dirty="0">
                <a:latin typeface="Times New Roman" panose="02020603050405020304" pitchFamily="18" charset="0"/>
                <a:cs typeface="Times New Roman" panose="02020603050405020304" pitchFamily="18" charset="0"/>
              </a:rPr>
              <a:t>, hi </a:t>
            </a:r>
            <a:r>
              <a:rPr lang="en-US" sz="2933" i="1" dirty="0" err="1">
                <a:latin typeface="Times New Roman" panose="02020603050405020304" pitchFamily="18" charset="0"/>
                <a:cs typeface="Times New Roman" panose="02020603050405020304" pitchFamily="18" charset="0"/>
              </a:rPr>
              <a:t>vọng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rực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Nguyễn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Trở</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a:t>
            </a:r>
            <a:endParaRPr lang="en-US" sz="2933"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19494" y="527467"/>
            <a:ext cx="11553009"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Chỉ</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ra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và</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của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đó</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0861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AutoShape 2"/>
          <p:cNvSpPr/>
          <p:nvPr/>
        </p:nvSpPr>
        <p:spPr>
          <a:xfrm>
            <a:off x="-558800" y="54102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sp>
        <p:nvSpPr>
          <p:cNvPr id="27" name="TextBox 26"/>
          <p:cNvSpPr txBox="1"/>
          <p:nvPr/>
        </p:nvSpPr>
        <p:spPr>
          <a:xfrm>
            <a:off x="298450" y="1334363"/>
            <a:ext cx="7897446" cy="144635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Xin </a:t>
            </a:r>
            <a:r>
              <a:rPr lang="en-US" sz="2933" i="1" dirty="0" err="1">
                <a:latin typeface="Times New Roman" panose="02020603050405020304" pitchFamily="18" charset="0"/>
                <a:cs typeface="Times New Roman" panose="02020603050405020304" pitchFamily="18" charset="0"/>
              </a:rPr>
              <a:t>dừng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chân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Huy</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Cận</a:t>
            </a:r>
            <a:r>
              <a:rPr lang="en-US"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p:txBody>
      </p:sp>
      <p:sp>
        <p:nvSpPr>
          <p:cNvPr id="28" name="Oval 27"/>
          <p:cNvSpPr/>
          <p:nvPr/>
        </p:nvSpPr>
        <p:spPr>
          <a:xfrm>
            <a:off x="2022761" y="1346201"/>
            <a:ext cx="508000"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1" name="Straight Arrow Connector 30"/>
          <p:cNvCxnSpPr/>
          <p:nvPr/>
        </p:nvCxnSpPr>
        <p:spPr>
          <a:xfrm>
            <a:off x="4267200" y="1600200"/>
            <a:ext cx="5232400"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9745296" y="1295400"/>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vào</a:t>
            </a:r>
            <a:endParaRPr lang="en-US" sz="2933"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957289" y="3275476"/>
            <a:ext cx="9753207" cy="1323696"/>
          </a:xfrm>
          <a:prstGeom prst="rect">
            <a:avLst/>
          </a:prstGeom>
        </p:spPr>
        <p:txBody>
          <a:bodyPr wrap="square">
            <a:spAutoFit/>
          </a:bodyPr>
          <a:lstStyle/>
          <a:p>
            <a:pPr>
              <a:lnSpc>
                <a:spcPct val="150000"/>
              </a:lnSpc>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từ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cách của người xứ Nghệ gợi được sự thân mật, gần gũi.</a:t>
            </a:r>
            <a:endParaRPr lang="en-US"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435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AutoShape 2"/>
          <p:cNvSpPr/>
          <p:nvPr/>
        </p:nvSpPr>
        <p:spPr>
          <a:xfrm>
            <a:off x="127000" y="42926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7" name="TextBox 26"/>
          <p:cNvSpPr txBox="1"/>
          <p:nvPr/>
        </p:nvSpPr>
        <p:spPr>
          <a:xfrm>
            <a:off x="298450" y="1334364"/>
            <a:ext cx="7897446" cy="2800382"/>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b.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Đến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bờ</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anh</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bảo</a:t>
            </a:r>
            <a:r>
              <a:rPr lang="en-US" sz="2933" i="1" dirty="0">
                <a:solidFill>
                  <a:prstClr val="black"/>
                </a:solidFill>
                <a:latin typeface="Times New Roman" panose="02020603050405020304" pitchFamily="18" charset="0"/>
                <a:cs typeface="Times New Roman" panose="02020603050405020304" pitchFamily="18" charset="0"/>
              </a:rPr>
              <a:t>:</a:t>
            </a: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Ruộng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mình</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quên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cày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xáo</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lúa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chín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không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đều</a:t>
            </a:r>
            <a:r>
              <a:rPr lang="en-US" sz="2933" i="1" dirty="0">
                <a:solidFill>
                  <a:prstClr val="black"/>
                </a:solidFill>
                <a:latin typeface="Times New Roman" panose="02020603050405020304" pitchFamily="18" charset="0"/>
                <a:cs typeface="Times New Roman" panose="02020603050405020304" pitchFamily="18" charset="0"/>
              </a:rPr>
              <a:t>.</a:t>
            </a: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Nhớ</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lấy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để</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mùa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sau</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Nhà</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cố</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làm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cho</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tốt</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Trần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Hữu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Thung</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Thăm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lúa</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9" name="Oval 28"/>
          <p:cNvSpPr/>
          <p:nvPr/>
        </p:nvSpPr>
        <p:spPr>
          <a:xfrm>
            <a:off x="2367954" y="1405123"/>
            <a:ext cx="508000"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3" name="Straight Arrow Connector 32"/>
          <p:cNvCxnSpPr/>
          <p:nvPr/>
        </p:nvCxnSpPr>
        <p:spPr>
          <a:xfrm>
            <a:off x="4298475" y="1640857"/>
            <a:ext cx="5232400"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9776571" y="1336057"/>
            <a:ext cx="965200" cy="543675"/>
          </a:xfrm>
          <a:prstGeom prst="rect">
            <a:avLst/>
          </a:prstGeom>
          <a:noFill/>
        </p:spPr>
        <p:txBody>
          <a:bodyPr wrap="square" rtlCol="0">
            <a:spAutoFit/>
          </a:bodyPr>
          <a:lstStyle/>
          <a:p>
            <a:pPr algn="just"/>
            <a:r>
              <a:rPr lang="en-US" sz="2933" b="1" dirty="0" err="1" smtClean="0">
                <a:solidFill>
                  <a:prstClr val="black"/>
                </a:solidFill>
                <a:latin typeface="Times New Roman" panose="02020603050405020304" pitchFamily="18" charset="0"/>
                <a:cs typeface="Times New Roman" panose="02020603050405020304" pitchFamily="18" charset="0"/>
              </a:rPr>
              <a:t>này</a:t>
            </a:r>
            <a:r>
              <a:rPr lang="en-US" sz="2933" b="1" dirty="0" smtClean="0">
                <a:solidFill>
                  <a:prstClr val="black"/>
                </a:solidFill>
                <a:latin typeface="Times New Roman" panose="02020603050405020304" pitchFamily="18" charset="0"/>
                <a:cs typeface="Times New Roman" panose="02020603050405020304" pitchFamily="18" charset="0"/>
              </a:rPr>
              <a:t> </a:t>
            </a:r>
            <a:endParaRPr lang="en-US" sz="2933" b="1" i="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857356" y="4606202"/>
            <a:ext cx="10618671" cy="1323632"/>
          </a:xfrm>
          <a:prstGeom prst="rect">
            <a:avLst/>
          </a:prstGeom>
        </p:spPr>
        <p:txBody>
          <a:bodyPr wrap="square">
            <a:spAutoFit/>
          </a:bodyPr>
          <a:lstStyle/>
          <a:p>
            <a:pPr algn="just">
              <a:spcAft>
                <a:spcPts val="133"/>
              </a:spcAft>
              <a:buClr>
                <a:srgbClr val="000000"/>
              </a:buClr>
              <a:buSzPts val="1200"/>
              <a:tabLst>
                <a:tab pos="349691"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 ni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 là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 này</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cách nói cùa người xứ Nghệ và một số địa phương khác ở miển Trung). Đưa lời nói thường ngày, mộc mạc vào thơ, tác giả sáng tạo được hình ảnh thơ chân thực, sinh động.</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66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4" name="TextBox 23"/>
          <p:cNvSpPr txBox="1"/>
          <p:nvPr/>
        </p:nvSpPr>
        <p:spPr>
          <a:xfrm>
            <a:off x="260773" y="1484283"/>
            <a:ext cx="8375227" cy="1446358"/>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c.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Chừ</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đây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ơi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Xiềng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gông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xưa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đã</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gãy</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Hãy</a:t>
            </a:r>
            <a:r>
              <a:rPr lang="en-US" sz="2933" i="1" dirty="0">
                <a:solidFill>
                  <a:prstClr val="black"/>
                </a:solidFill>
                <a:latin typeface="Times New Roman" panose="02020603050405020304" pitchFamily="18" charset="0"/>
                <a:cs typeface="Times New Roman" panose="02020603050405020304" pitchFamily="18" charset="0"/>
              </a:rPr>
              <a:t> bay </a:t>
            </a:r>
            <a:r>
              <a:rPr lang="en-US" sz="2933" i="1" dirty="0" err="1">
                <a:solidFill>
                  <a:prstClr val="black"/>
                </a:solidFill>
                <a:latin typeface="Times New Roman" panose="02020603050405020304" pitchFamily="18" charset="0"/>
                <a:cs typeface="Times New Roman" panose="02020603050405020304" pitchFamily="18" charset="0"/>
              </a:rPr>
              <a:t>lên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Sông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núi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của</a:t>
            </a:r>
            <a:r>
              <a:rPr lang="en-US" sz="2933" i="1" dirty="0">
                <a:solidFill>
                  <a:prstClr val="black"/>
                </a:solidFill>
                <a:latin typeface="Times New Roman" panose="02020603050405020304" pitchFamily="18" charset="0"/>
                <a:cs typeface="Times New Roman" panose="02020603050405020304" pitchFamily="18" charset="0"/>
              </a:rPr>
              <a:t> ta </a:t>
            </a:r>
            <a:r>
              <a:rPr lang="en-US" sz="2933" i="1" dirty="0" err="1">
                <a:solidFill>
                  <a:prstClr val="black"/>
                </a:solidFill>
                <a:latin typeface="Times New Roman" panose="02020603050405020304" pitchFamily="18" charset="0"/>
                <a:cs typeface="Times New Roman" panose="02020603050405020304" pitchFamily="18" charset="0"/>
              </a:rPr>
              <a:t>rồi</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Tố</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Hữu</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tháng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Tám</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 name="AutoShape 2"/>
          <p:cNvSpPr/>
          <p:nvPr/>
        </p:nvSpPr>
        <p:spPr>
          <a:xfrm>
            <a:off x="-558800" y="54102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8" name="Oval 27"/>
          <p:cNvSpPr/>
          <p:nvPr/>
        </p:nvSpPr>
        <p:spPr>
          <a:xfrm>
            <a:off x="1169708" y="1536433"/>
            <a:ext cx="816571"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1" name="Straight Arrow Connector 30"/>
          <p:cNvCxnSpPr/>
          <p:nvPr/>
        </p:nvCxnSpPr>
        <p:spPr>
          <a:xfrm>
            <a:off x="8077200" y="1882646"/>
            <a:ext cx="1996603" cy="1"/>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0319499" y="1626166"/>
            <a:ext cx="1481504" cy="543675"/>
          </a:xfrm>
          <a:prstGeom prst="rect">
            <a:avLst/>
          </a:prstGeom>
          <a:noFill/>
        </p:spPr>
        <p:txBody>
          <a:bodyPr wrap="square" rtlCol="0">
            <a:spAutoFit/>
          </a:bodyPr>
          <a:lstStyle/>
          <a:p>
            <a:pPr algn="just"/>
            <a:r>
              <a:rPr lang="en-US" sz="2933" b="1" dirty="0" err="1">
                <a:solidFill>
                  <a:prstClr val="black"/>
                </a:solidFill>
                <a:latin typeface="Times New Roman" panose="02020603050405020304" pitchFamily="18" charset="0"/>
                <a:cs typeface="Times New Roman" panose="02020603050405020304" pitchFamily="18" charset="0"/>
              </a:rPr>
              <a:t>bây</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giờ</a:t>
            </a:r>
            <a:endParaRPr lang="en-US" sz="2933" b="1" i="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950516" y="3425680"/>
            <a:ext cx="10682684" cy="1734064"/>
          </a:xfrm>
          <a:prstGeom prst="rect">
            <a:avLst/>
          </a:prstGeom>
        </p:spPr>
        <p:txBody>
          <a:bodyPr wrap="square">
            <a:spAutoFit/>
          </a:bodyPr>
          <a:lstStyle/>
          <a:p>
            <a:pPr algn="just">
              <a:spcAft>
                <a:spcPts val="133"/>
              </a:spcAft>
              <a:buClr>
                <a:srgbClr val="000000"/>
              </a:buClr>
              <a:buSzPts val="1200"/>
              <a:tabLst>
                <a:tab pos="345457"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từ địa phương vùng Thừa Thiên Huế. Trong bài thơ có nhan đề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Huế tháng Tám, chừ</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một từ địa phương được Tố Hữu sử dụng rất đắt, làm nổi bật cảm xúc tự hào, vui sướng của con người vùng đất cố đô trong ngày cách mạng thành công.</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479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4" name="TextBox 23"/>
          <p:cNvSpPr txBox="1"/>
          <p:nvPr/>
        </p:nvSpPr>
        <p:spPr>
          <a:xfrm>
            <a:off x="260773" y="1484283"/>
            <a:ext cx="8375227" cy="995016"/>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d.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Nói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như</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cậu</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thì</a:t>
            </a:r>
            <a:r>
              <a:rPr lang="en-US" sz="2933" i="1" dirty="0">
                <a:solidFill>
                  <a:prstClr val="black"/>
                </a:solidFill>
                <a:latin typeface="Times New Roman" panose="02020603050405020304" pitchFamily="18" charset="0"/>
                <a:cs typeface="Times New Roman" panose="02020603050405020304" pitchFamily="18" charset="0"/>
              </a:rPr>
              <a:t>...</a:t>
            </a:r>
            <a:r>
              <a:rPr lang="en-US" sz="2933" i="1" dirty="0" err="1">
                <a:solidFill>
                  <a:prstClr val="black"/>
                </a:solidFill>
                <a:latin typeface="Times New Roman" panose="02020603050405020304" pitchFamily="18" charset="0"/>
                <a:cs typeface="Times New Roman" panose="02020603050405020304" pitchFamily="18" charset="0"/>
              </a:rPr>
              <a:t>còn</a:t>
            </a:r>
            <a:r>
              <a:rPr lang="en-US" sz="2933" i="1" dirty="0">
                <a:solidFill>
                  <a:prstClr val="black"/>
                </a:solidFill>
                <a:latin typeface="Times New Roman" panose="02020603050405020304" pitchFamily="18" charset="0"/>
                <a:cs typeface="Times New Roman" panose="02020603050405020304" pitchFamily="18" charset="0"/>
              </a:rPr>
              <a:t> chi </a:t>
            </a:r>
            <a:r>
              <a:rPr lang="en-US" sz="2933" i="1" dirty="0" err="1">
                <a:solidFill>
                  <a:prstClr val="black"/>
                </a:solidFill>
                <a:latin typeface="Times New Roman" panose="02020603050405020304" pitchFamily="18" charset="0"/>
                <a:cs typeface="Times New Roman" panose="02020603050405020304" pitchFamily="18" charset="0"/>
              </a:rPr>
              <a:t>là</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Hoàng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Phủ</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Ngọc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Tường</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Chuyện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cơm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hến</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 name="AutoShape 2"/>
          <p:cNvSpPr/>
          <p:nvPr/>
        </p:nvSpPr>
        <p:spPr>
          <a:xfrm>
            <a:off x="-90773" y="30226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9" name="Oval 28"/>
          <p:cNvSpPr/>
          <p:nvPr/>
        </p:nvSpPr>
        <p:spPr>
          <a:xfrm>
            <a:off x="4730278" y="1556492"/>
            <a:ext cx="619125"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3" name="Straight Arrow Connector 32"/>
          <p:cNvCxnSpPr/>
          <p:nvPr/>
        </p:nvCxnSpPr>
        <p:spPr>
          <a:xfrm>
            <a:off x="6487908" y="1740764"/>
            <a:ext cx="3286597"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10124928" y="1484284"/>
            <a:ext cx="1355872" cy="543675"/>
          </a:xfrm>
          <a:prstGeom prst="rect">
            <a:avLst/>
          </a:prstGeom>
          <a:noFill/>
        </p:spPr>
        <p:txBody>
          <a:bodyPr wrap="square" rtlCol="0">
            <a:spAutoFit/>
          </a:bodyPr>
          <a:lstStyle/>
          <a:p>
            <a:pPr algn="just"/>
            <a:r>
              <a:rPr lang="en-US" sz="2933" b="1" dirty="0" err="1">
                <a:solidFill>
                  <a:prstClr val="black"/>
                </a:solidFill>
                <a:latin typeface="Times New Roman" panose="02020603050405020304" pitchFamily="18" charset="0"/>
                <a:cs typeface="Times New Roman" panose="02020603050405020304" pitchFamily="18" charset="0"/>
              </a:rPr>
              <a:t>gì</a:t>
            </a:r>
            <a:r>
              <a:rPr lang="en-US" sz="2933" b="1" dirty="0">
                <a:solidFill>
                  <a:prstClr val="black"/>
                </a:solidFill>
                <a:latin typeface="Times New Roman" panose="02020603050405020304" pitchFamily="18" charset="0"/>
                <a:cs typeface="Times New Roman" panose="02020603050405020304" pitchFamily="18" charset="0"/>
              </a:rPr>
              <a:t>/</a:t>
            </a:r>
            <a:r>
              <a:rPr lang="en-US" sz="2933" b="1" dirty="0" err="1">
                <a:solidFill>
                  <a:prstClr val="black"/>
                </a:solidFill>
                <a:latin typeface="Times New Roman" panose="02020603050405020304" pitchFamily="18" charset="0"/>
                <a:cs typeface="Times New Roman" panose="02020603050405020304" pitchFamily="18" charset="0"/>
              </a:rPr>
              <a:t>đâu</a:t>
            </a:r>
            <a:endParaRPr lang="en-US" sz="2933" b="1" i="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993043" y="3460985"/>
            <a:ext cx="9792888" cy="1446422"/>
          </a:xfrm>
          <a:prstGeom prst="rect">
            <a:avLst/>
          </a:prstGeom>
        </p:spPr>
        <p:txBody>
          <a:bodyPr wrap="square">
            <a:spAutoFit/>
          </a:bodyPr>
          <a:lstStyle/>
          <a:p>
            <a:pPr algn="just">
              <a:lnSpc>
                <a:spcPct val="150000"/>
              </a:lnSpc>
              <a:spcAft>
                <a:spcPts val="133"/>
              </a:spcAft>
              <a:buClr>
                <a:srgbClr val="000000"/>
              </a:buClr>
              <a:buSzPts val="1200"/>
              <a:tabLst>
                <a:tab pos="351808" algn="l"/>
              </a:tabLst>
            </a:pP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9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này có âm điệu nhẹ nhàng, mang sắc thái lời ăn tiếng nói của người xứ Huế.</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207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4" name="TextBox 23"/>
          <p:cNvSpPr txBox="1"/>
          <p:nvPr/>
        </p:nvSpPr>
        <p:spPr>
          <a:xfrm>
            <a:off x="260773" y="1484283"/>
            <a:ext cx="9001214" cy="144635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e.	 </a:t>
            </a:r>
            <a:r>
              <a:rPr lang="en-US" sz="2933" i="1" dirty="0" err="1">
                <a:latin typeface="Times New Roman" panose="02020603050405020304" pitchFamily="18" charset="0"/>
                <a:cs typeface="Times New Roman" panose="02020603050405020304" pitchFamily="18" charset="0"/>
              </a:rPr>
              <a:t>Má</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tánh</a:t>
            </a:r>
            <a:r>
              <a:rPr lang="en-US" sz="2933" i="1" dirty="0">
                <a:latin typeface="Times New Roman" panose="02020603050405020304" pitchFamily="18" charset="0"/>
                <a:cs typeface="Times New Roman" panose="02020603050405020304" pitchFamily="18" charset="0"/>
              </a:rPr>
              <a:t> lo </a:t>
            </a:r>
            <a:r>
              <a:rPr lang="en-US" sz="2933" i="1" dirty="0" err="1">
                <a:latin typeface="Times New Roman" panose="02020603050405020304" pitchFamily="18" charset="0"/>
                <a:cs typeface="Times New Roman" panose="02020603050405020304" pitchFamily="18" charset="0"/>
              </a:rPr>
              <a:t>xa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chướng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cũng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vừa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tới</a:t>
            </a:r>
            <a:r>
              <a:rPr lang="en-US" sz="2933" i="1" dirty="0">
                <a:latin typeface="Times New Roman" panose="02020603050405020304" pitchFamily="18" charset="0"/>
                <a:cs typeface="Times New Roman" panose="02020603050405020304" pitchFamily="18" charset="0"/>
              </a:rPr>
              <a:t>, hi </a:t>
            </a:r>
            <a:r>
              <a:rPr lang="en-US" sz="2933" i="1" dirty="0" err="1">
                <a:latin typeface="Times New Roman" panose="02020603050405020304" pitchFamily="18" charset="0"/>
                <a:cs typeface="Times New Roman" panose="02020603050405020304" pitchFamily="18" charset="0"/>
              </a:rPr>
              <a:t>vọng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rực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màu</a:t>
            </a:r>
            <a:r>
              <a:rPr lang="en-US" sz="2933" i="1" dirty="0">
                <a:latin typeface="Times New Roman" panose="02020603050405020304" pitchFamily="18" charset="0"/>
                <a:cs typeface="Times New Roman" panose="02020603050405020304" pitchFamily="18" charset="0"/>
              </a:rPr>
              <a:t> </a:t>
            </a:r>
            <a:r>
              <a:rPr lang="en-US" sz="2933" i="1" dirty="0" err="1" smtClean="0">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Nguyễn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Trở</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a:t>
            </a:r>
            <a:endParaRPr lang="en-US" sz="2933" dirty="0">
              <a:latin typeface="Times New Roman" panose="02020603050405020304" pitchFamily="18" charset="0"/>
              <a:cs typeface="Times New Roman" panose="02020603050405020304" pitchFamily="18" charset="0"/>
            </a:endParaRPr>
          </a:p>
        </p:txBody>
      </p:sp>
      <p:sp>
        <p:nvSpPr>
          <p:cNvPr id="2" name="AutoShape 2"/>
          <p:cNvSpPr/>
          <p:nvPr/>
        </p:nvSpPr>
        <p:spPr>
          <a:xfrm>
            <a:off x="-139503" y="34290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sp>
        <p:nvSpPr>
          <p:cNvPr id="30" name="Oval 29"/>
          <p:cNvSpPr/>
          <p:nvPr/>
        </p:nvSpPr>
        <p:spPr>
          <a:xfrm>
            <a:off x="2016920" y="1519123"/>
            <a:ext cx="906461"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Oval 34"/>
          <p:cNvSpPr/>
          <p:nvPr/>
        </p:nvSpPr>
        <p:spPr>
          <a:xfrm>
            <a:off x="1162626" y="1523895"/>
            <a:ext cx="793929"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6" name="Straight Arrow Connector 35"/>
          <p:cNvCxnSpPr/>
          <p:nvPr/>
        </p:nvCxnSpPr>
        <p:spPr>
          <a:xfrm>
            <a:off x="8876128" y="1759695"/>
            <a:ext cx="1285403"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10414000" y="2115296"/>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tính</a:t>
            </a:r>
            <a:endParaRPr lang="en-US" sz="2933" b="1" i="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407227" y="1482590"/>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mẹ</a:t>
            </a:r>
            <a:endParaRPr lang="en-US" sz="2933"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1123529" y="3731053"/>
            <a:ext cx="10052471" cy="1734064"/>
          </a:xfrm>
          <a:prstGeom prst="rect">
            <a:avLst/>
          </a:prstGeom>
        </p:spPr>
        <p:txBody>
          <a:bodyPr wrap="square">
            <a:spAutoFit/>
          </a:bodyPr>
          <a:lstStyle/>
          <a:p>
            <a:pPr algn="just">
              <a:spcAft>
                <a:spcPts val="133"/>
              </a:spcAft>
              <a:buClr>
                <a:srgbClr val="000000"/>
              </a:buClr>
              <a:buSzPts val="1200"/>
              <a:tabLst>
                <a:tab pos="347574"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về cuộc sống, sinh hoạt của người dân Nam Bộ, trong trường hợp cụ thể này, chỉ có dùng từ địa phương, tác giả mới phản ánh đời sống một cách chân thực, thể hiện được bản sắc của một vùng đất.</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700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P spid="37" grpId="0"/>
      <p:bldP spid="3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30"/>
            <a:ext cx="10947139" cy="460574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i="1" dirty="0" err="1">
                <a:latin typeface="Times New Roman" panose="02020603050405020304" pitchFamily="18" charset="0"/>
                <a:cs typeface="Times New Roman" panose="02020603050405020304" pitchFamily="18" charset="0"/>
              </a:rPr>
              <a:t>Năm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đặt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chỉ</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tiêu</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sóc</a:t>
            </a:r>
            <a:r>
              <a:rPr lang="en-US" sz="2933" i="1" dirty="0">
                <a:latin typeface="Times New Roman" panose="02020603050405020304" pitchFamily="18" charset="0"/>
                <a:cs typeface="Times New Roman" panose="02020603050405020304" pitchFamily="18" charset="0"/>
              </a:rPr>
              <a:t> 20 </a:t>
            </a:r>
            <a:r>
              <a:rPr lang="en-US" sz="2933" i="1" dirty="0" err="1">
                <a:latin typeface="Times New Roman" panose="02020603050405020304" pitchFamily="18" charset="0"/>
                <a:cs typeface="Times New Roman" panose="02020603050405020304" pitchFamily="18" charset="0"/>
              </a:rPr>
              <a:t>cây</a:t>
            </a:r>
            <a:r>
              <a:rPr lang="en-US" sz="2933" i="1" dirty="0">
                <a:latin typeface="Times New Roman" panose="02020603050405020304" pitchFamily="18" charset="0"/>
                <a:cs typeface="Times New Roman" panose="02020603050405020304" pitchFamily="18" charset="0"/>
              </a:rPr>
              <a:t> ở </a:t>
            </a:r>
            <a:r>
              <a:rPr lang="en-US" sz="2933" i="1" dirty="0" err="1">
                <a:latin typeface="Times New Roman" panose="02020603050405020304" pitchFamily="18" charset="0"/>
                <a:cs typeface="Times New Roman" panose="02020603050405020304" pitchFamily="18" charset="0"/>
              </a:rPr>
              <a:t>nghĩa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trang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liệt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xã</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en-US" sz="2933" i="1" dirty="0">
                <a:latin typeface="Times New Roman" panose="02020603050405020304" pitchFamily="18" charset="0"/>
                <a:cs typeface="Times New Roman" panose="02020603050405020304" pitchFamily="18" charset="0"/>
              </a:rPr>
              <a:t>Con </a:t>
            </a:r>
            <a:r>
              <a:rPr lang="en-US" sz="2933" i="1" dirty="0" err="1">
                <a:latin typeface="Times New Roman" panose="02020603050405020304" pitchFamily="18" charset="0"/>
                <a:cs typeface="Times New Roman" panose="02020603050405020304" pitchFamily="18" charset="0"/>
              </a:rPr>
              <a:t>xem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mới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hai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hôm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hạt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nhớn</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Nếu</a:t>
            </a:r>
            <a:r>
              <a:rPr lang="en-US" sz="2933" i="1" dirty="0">
                <a:latin typeface="Times New Roman" panose="02020603050405020304" pitchFamily="18" charset="0"/>
                <a:cs typeface="Times New Roman" panose="02020603050405020304" pitchFamily="18" charset="0"/>
              </a:rPr>
              <a:t> con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vườn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bón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cẩn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sẽ</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hoa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quả</a:t>
            </a:r>
            <a:r>
              <a:rPr lang="en-US" sz="2933"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Vũ</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Tú</a:t>
            </a:r>
            <a:r>
              <a:rPr lang="en-US" sz="2933" dirty="0">
                <a:latin typeface="Times New Roman" panose="02020603050405020304" pitchFamily="18" charset="0"/>
                <a:cs typeface="Times New Roman" panose="02020603050405020304" pitchFamily="18" charset="0"/>
              </a:rPr>
              <a:t> Nam,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truyện</a:t>
            </a:r>
            <a:r>
              <a:rPr lang="en-US" sz="2933" i="1" dirty="0">
                <a:latin typeface="Times New Roman" panose="02020603050405020304" pitchFamily="18" charset="0"/>
                <a:cs typeface="Times New Roman" panose="02020603050405020304" pitchFamily="18" charset="0"/>
              </a:rPr>
              <a:t> hay </a:t>
            </a:r>
            <a:r>
              <a:rPr lang="en-US" sz="2933" i="1" dirty="0" err="1">
                <a:latin typeface="Times New Roman" panose="02020603050405020304" pitchFamily="18" charset="0"/>
                <a:cs typeface="Times New Roman" panose="02020603050405020304" pitchFamily="18" charset="0"/>
              </a:rPr>
              <a:t>viết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thiếu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nhi</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c. </a:t>
            </a:r>
            <a:r>
              <a:rPr lang="en-US" sz="2933" i="1" dirty="0" err="1">
                <a:latin typeface="Times New Roman" panose="02020603050405020304" pitchFamily="18" charset="0"/>
                <a:cs typeface="Times New Roman" panose="02020603050405020304" pitchFamily="18" charset="0"/>
              </a:rPr>
              <a:t>Lần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đầu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tía</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nuôi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thằng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Cò</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b="1" i="1" dirty="0">
                <a:latin typeface="Times New Roman" panose="02020603050405020304" pitchFamily="18" charset="0"/>
                <a:cs typeface="Times New Roman" panose="02020603050405020304" pitchFamily="18" charset="0"/>
              </a:rPr>
              <a:t>“</a:t>
            </a:r>
            <a:r>
              <a:rPr lang="en-US" sz="2933" b="1" i="1" dirty="0" err="1">
                <a:latin typeface="Times New Roman" panose="02020603050405020304" pitchFamily="18" charset="0"/>
                <a:cs typeface="Times New Roman" panose="02020603050405020304" pitchFamily="18" charset="0"/>
              </a:rPr>
              <a:t>ăn</a:t>
            </a:r>
            <a:r>
              <a:rPr lang="en-US" sz="2933" b="1"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ong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Đoàn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Giỏi</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phương</a:t>
            </a:r>
            <a:r>
              <a:rPr lang="en-US" sz="2933" i="1" dirty="0">
                <a:latin typeface="Times New Roman" panose="02020603050405020304" pitchFamily="18" charset="0"/>
                <a:cs typeface="Times New Roman" panose="02020603050405020304" pitchFamily="18" charset="0"/>
              </a:rPr>
              <a:t> Nam)</a:t>
            </a:r>
          </a:p>
          <a:p>
            <a:pPr algn="just"/>
            <a:r>
              <a:rPr lang="en-US" sz="2933" dirty="0">
                <a:latin typeface="Times New Roman" panose="02020603050405020304" pitchFamily="18" charset="0"/>
                <a:cs typeface="Times New Roman" panose="02020603050405020304" pitchFamily="18" charset="0"/>
              </a:rPr>
              <a:t>d. </a:t>
            </a:r>
            <a:r>
              <a:rPr lang="en-US" sz="2933" b="1" i="1" dirty="0" err="1">
                <a:latin typeface="Times New Roman" panose="02020603050405020304" pitchFamily="18" charset="0"/>
                <a:cs typeface="Times New Roman" panose="02020603050405020304" pitchFamily="18" charset="0"/>
              </a:rPr>
              <a:t>Tui</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xin</a:t>
            </a:r>
            <a:r>
              <a:rPr lang="en-US" sz="2933" i="1" dirty="0">
                <a:latin typeface="Times New Roman" panose="02020603050405020304" pitchFamily="18" charset="0"/>
                <a:cs typeface="Times New Roman" panose="02020603050405020304" pitchFamily="18" charset="0"/>
              </a:rPr>
              <a:t> cam </a:t>
            </a:r>
            <a:r>
              <a:rPr lang="en-US" sz="2933" i="1" dirty="0" err="1">
                <a:latin typeface="Times New Roman" panose="02020603050405020304" pitchFamily="18" charset="0"/>
                <a:cs typeface="Times New Roman" panose="02020603050405020304" pitchFamily="18" charset="0"/>
              </a:rPr>
              <a:t>đoan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nội</a:t>
            </a:r>
            <a:r>
              <a:rPr lang="en-US" sz="2933" i="1" dirty="0">
                <a:latin typeface="Times New Roman" panose="02020603050405020304" pitchFamily="18" charset="0"/>
                <a:cs typeface="Times New Roman" panose="02020603050405020304" pitchFamily="18" charset="0"/>
              </a:rPr>
              <a:t> dung </a:t>
            </a:r>
            <a:r>
              <a:rPr lang="en-US" sz="2933" i="1" dirty="0" err="1">
                <a:latin typeface="Times New Roman" panose="02020603050405020304" pitchFamily="18" charset="0"/>
                <a:cs typeface="Times New Roman" panose="02020603050405020304" pitchFamily="18" charset="0"/>
              </a:rPr>
              <a:t>trình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đúng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sự</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trình</a:t>
            </a:r>
            <a:r>
              <a:rPr lang="en-US" sz="2933" dirty="0">
                <a:latin typeface="Times New Roman" panose="02020603050405020304" pitchFamily="18" charset="0"/>
                <a:cs typeface="Times New Roman" panose="02020603050405020304" pitchFamily="18" charset="0"/>
              </a:rPr>
              <a:t>)</a:t>
            </a: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Tree>
    <p:extLst>
      <p:ext uri="{BB962C8B-B14F-4D97-AF65-F5344CB8AC3E}">
        <p14:creationId xmlns:p14="http://schemas.microsoft.com/office/powerpoint/2010/main" val="3929525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2688DE7-671F-4B35-82E6-5C908B5073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854" y="594007"/>
            <a:ext cx="9283699" cy="5512478"/>
          </a:xfrm>
          <a:prstGeom prst="rect">
            <a:avLst/>
          </a:prstGeom>
        </p:spPr>
      </p:pic>
      <p:sp>
        <p:nvSpPr>
          <p:cNvPr id="10" name="矩形 9">
            <a:extLst>
              <a:ext uri="{FF2B5EF4-FFF2-40B4-BE49-F238E27FC236}">
                <a16:creationId xmlns:a16="http://schemas.microsoft.com/office/drawing/2014/main" id="{0DC491E8-6F21-49C7-97A5-27AAB6C9EBB0}"/>
              </a:ext>
            </a:extLst>
          </p:cNvPr>
          <p:cNvSpPr/>
          <p:nvPr/>
        </p:nvSpPr>
        <p:spPr>
          <a:xfrm>
            <a:off x="2316481" y="1773535"/>
            <a:ext cx="1545616" cy="2646878"/>
          </a:xfrm>
          <a:prstGeom prst="rect">
            <a:avLst/>
          </a:prstGeom>
        </p:spPr>
        <p:txBody>
          <a:bodyPr wrap="none">
            <a:spAutoFit/>
          </a:bodyPr>
          <a:lstStyle/>
          <a:p>
            <a:r>
              <a:rPr lang="en-SG" altLang="zh-CN"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a:t>
            </a:r>
            <a:endParaRPr lang="zh-CN" altLang="en-US"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Picture 5">
            <a:extLst>
              <a:ext uri="{FF2B5EF4-FFF2-40B4-BE49-F238E27FC236}">
                <a16:creationId xmlns:a16="http://schemas.microsoft.com/office/drawing/2014/main" id="{23C90738-8802-E0A9-2949-73A75257BA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476" r="38889" b="48527"/>
          <a:stretch/>
        </p:blipFill>
        <p:spPr>
          <a:xfrm>
            <a:off x="1158948" y="882502"/>
            <a:ext cx="2668773" cy="6068718"/>
          </a:xfrm>
          <a:prstGeom prst="rect">
            <a:avLst/>
          </a:prstGeom>
        </p:spPr>
      </p:pic>
      <p:pic>
        <p:nvPicPr>
          <p:cNvPr id="7" name="Picture 6">
            <a:extLst>
              <a:ext uri="{FF2B5EF4-FFF2-40B4-BE49-F238E27FC236}">
                <a16:creationId xmlns:a16="http://schemas.microsoft.com/office/drawing/2014/main" id="{733152A4-C18A-F2C6-95E3-6696A07BF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3757" y="-343791"/>
            <a:ext cx="6087145" cy="5334011"/>
          </a:xfrm>
          <a:prstGeom prst="rect">
            <a:avLst/>
          </a:prstGeom>
        </p:spPr>
      </p:pic>
      <p:sp>
        <p:nvSpPr>
          <p:cNvPr id="8" name="TextBox 7">
            <a:extLst>
              <a:ext uri="{FF2B5EF4-FFF2-40B4-BE49-F238E27FC236}">
                <a16:creationId xmlns:a16="http://schemas.microsoft.com/office/drawing/2014/main" id="{BFB4B4AF-C8BA-8181-8057-599182E0BEFE}"/>
              </a:ext>
            </a:extLst>
          </p:cNvPr>
          <p:cNvSpPr txBox="1"/>
          <p:nvPr/>
        </p:nvSpPr>
        <p:spPr>
          <a:xfrm>
            <a:off x="5292436" y="984386"/>
            <a:ext cx="5329381" cy="2893100"/>
          </a:xfrm>
          <a:prstGeom prst="rect">
            <a:avLst/>
          </a:prstGeom>
          <a:noFill/>
        </p:spPr>
        <p:txBody>
          <a:bodyPr wrap="square">
            <a:spAutoFit/>
          </a:bodyPr>
          <a:lstStyle/>
          <a:p>
            <a:pPr algn="ctr">
              <a:lnSpc>
                <a:spcPct val="130000"/>
              </a:lnSpc>
            </a:pPr>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Em</a:t>
            </a:r>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hãy</a:t>
            </a:r>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gọi</a:t>
            </a:r>
            <a:r>
              <a:rPr lang="en-US" sz="2800" dirty="0" smtClean="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tên</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các</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đồ</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vật</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có</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trong</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từng</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bức</a:t>
            </a:r>
            <a:r>
              <a:rPr lang="en-US" sz="2800" dirty="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ảnh</a:t>
            </a:r>
            <a:r>
              <a:rPr lang="en-US" sz="2800" dirty="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sau</a:t>
            </a:r>
            <a:r>
              <a:rPr lang="en-US" sz="2800" dirty="0" smtClean="0">
                <a:solidFill>
                  <a:srgbClr val="7030A0"/>
                </a:solidFill>
                <a:latin typeface="Calibri" panose="020F0502020204030204" pitchFamily="34" charset="0"/>
                <a:cs typeface="Calibri" panose="020F0502020204030204" pitchFamily="34" charset="0"/>
              </a:rPr>
              <a:t>.</a:t>
            </a:r>
            <a:endParaRPr lang="en-US" sz="2800" dirty="0">
              <a:solidFill>
                <a:srgbClr val="7030A0"/>
              </a:solidFill>
              <a:latin typeface="Calibri" panose="020F0502020204030204" pitchFamily="34" charset="0"/>
              <a:cs typeface="Calibri" panose="020F0502020204030204" pitchFamily="34" charset="0"/>
            </a:endParaRPr>
          </a:p>
          <a:p>
            <a:pPr algn="ctr">
              <a:lnSpc>
                <a:spcPct val="130000"/>
              </a:lnSpc>
            </a:pPr>
            <a:r>
              <a:rPr lang="en-US" sz="2800"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Ngoài</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những</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những</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tên</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mà</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bạn</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vừa</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kể</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thì</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các</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em</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có</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biết</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những</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vật</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này</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có</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tên</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nào</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khác</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không</a:t>
            </a:r>
            <a:r>
              <a:rPr lang="en-US" sz="2800" i="1" dirty="0">
                <a:solidFill>
                  <a:srgbClr val="7030A0"/>
                </a:solidFill>
                <a:latin typeface="Calibri" panose="020F0502020204030204" pitchFamily="34" charset="0"/>
                <a:cs typeface="Calibri" panose="020F0502020204030204" pitchFamily="34" charset="0"/>
              </a:rPr>
              <a:t>?</a:t>
            </a:r>
            <a:endParaRPr lang="en-US" sz="2800" dirty="0">
              <a:solidFill>
                <a:srgbClr val="7030A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64348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1897699"/>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i="1" dirty="0" err="1">
                <a:latin typeface="Times New Roman" panose="02020603050405020304" pitchFamily="18" charset="0"/>
                <a:cs typeface="Times New Roman" panose="02020603050405020304" pitchFamily="18" charset="0"/>
              </a:rPr>
              <a:t>Năm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đặt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chỉ</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tiêu</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sóc</a:t>
            </a:r>
            <a:r>
              <a:rPr lang="en-US" sz="2933" i="1" dirty="0">
                <a:latin typeface="Times New Roman" panose="02020603050405020304" pitchFamily="18" charset="0"/>
                <a:cs typeface="Times New Roman" panose="02020603050405020304" pitchFamily="18" charset="0"/>
              </a:rPr>
              <a:t> 20 </a:t>
            </a:r>
            <a:r>
              <a:rPr lang="en-US" sz="2933" i="1" dirty="0" err="1">
                <a:latin typeface="Times New Roman" panose="02020603050405020304" pitchFamily="18" charset="0"/>
                <a:cs typeface="Times New Roman" panose="02020603050405020304" pitchFamily="18" charset="0"/>
              </a:rPr>
              <a:t>cây</a:t>
            </a:r>
            <a:r>
              <a:rPr lang="en-US" sz="2933" i="1" dirty="0">
                <a:latin typeface="Times New Roman" panose="02020603050405020304" pitchFamily="18" charset="0"/>
                <a:cs typeface="Times New Roman" panose="02020603050405020304" pitchFamily="18" charset="0"/>
              </a:rPr>
              <a:t> ở </a:t>
            </a:r>
            <a:r>
              <a:rPr lang="en-US" sz="2933" i="1" dirty="0" err="1">
                <a:latin typeface="Times New Roman" panose="02020603050405020304" pitchFamily="18" charset="0"/>
                <a:cs typeface="Times New Roman" panose="02020603050405020304" pitchFamily="18" charset="0"/>
              </a:rPr>
              <a:t>nghĩa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trang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liệt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xã</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a:t>
            </a:r>
          </a:p>
          <a:p>
            <a:pPr algn="just"/>
            <a:endParaRPr lang="en-US" sz="2933" dirty="0">
              <a:latin typeface="Times New Roman" panose="02020603050405020304" pitchFamily="18" charset="0"/>
              <a:cs typeface="Times New Roman" panose="02020603050405020304" pitchFamily="18" charset="0"/>
            </a:endParaRP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10" name="Freeform 3"/>
          <p:cNvSpPr/>
          <p:nvPr/>
        </p:nvSpPr>
        <p:spPr>
          <a:xfrm>
            <a:off x="-101600" y="3294208"/>
            <a:ext cx="9702800" cy="2268392"/>
          </a:xfrm>
          <a:custGeom>
            <a:avLst/>
            <a:gdLst/>
            <a:ahLst/>
            <a:cxnLst/>
            <a:rect l="l" t="t" r="r" b="b"/>
            <a:pathLst>
              <a:path w="2009056" h="748177">
                <a:moveTo>
                  <a:pt x="0" y="0"/>
                </a:moveTo>
                <a:lnTo>
                  <a:pt x="2009056" y="0"/>
                </a:lnTo>
                <a:lnTo>
                  <a:pt x="2009056" y="748177"/>
                </a:lnTo>
                <a:lnTo>
                  <a:pt x="0" y="748177"/>
                </a:lnTo>
                <a:close/>
              </a:path>
            </a:pathLst>
          </a:custGeom>
          <a:solidFill>
            <a:schemeClr val="accent2">
              <a:lumMod val="20000"/>
              <a:lumOff val="80000"/>
            </a:schemeClr>
          </a:solidFill>
        </p:spPr>
      </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các văn bản hành chính là không hợp lý mà phải sử dụng từ ngữ toàn dân nên thay "giồng" thành "trồng".</a:t>
            </a:r>
            <a:endParaRPr lang="en-US" sz="2933" dirty="0">
              <a:latin typeface="+mj-lt"/>
            </a:endParaRPr>
          </a:p>
        </p:txBody>
      </p:sp>
    </p:spTree>
    <p:extLst>
      <p:ext uri="{BB962C8B-B14F-4D97-AF65-F5344CB8AC3E}">
        <p14:creationId xmlns:p14="http://schemas.microsoft.com/office/powerpoint/2010/main" val="369776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144635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b. </a:t>
            </a:r>
            <a:r>
              <a:rPr lang="en-US" sz="2933" i="1" dirty="0">
                <a:latin typeface="Times New Roman" panose="02020603050405020304" pitchFamily="18" charset="0"/>
                <a:cs typeface="Times New Roman" panose="02020603050405020304" pitchFamily="18" charset="0"/>
              </a:rPr>
              <a:t>Con </a:t>
            </a:r>
            <a:r>
              <a:rPr lang="en-US" sz="2933" i="1" dirty="0" err="1">
                <a:latin typeface="Times New Roman" panose="02020603050405020304" pitchFamily="18" charset="0"/>
                <a:cs typeface="Times New Roman" panose="02020603050405020304" pitchFamily="18" charset="0"/>
              </a:rPr>
              <a:t>xem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mới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hai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hôm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hạt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nhớn</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Nếu</a:t>
            </a:r>
            <a:r>
              <a:rPr lang="en-US" sz="2933" i="1" dirty="0">
                <a:latin typeface="Times New Roman" panose="02020603050405020304" pitchFamily="18" charset="0"/>
                <a:cs typeface="Times New Roman" panose="02020603050405020304" pitchFamily="18" charset="0"/>
              </a:rPr>
              <a:t> con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vườn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bón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cẩn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sẽ</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hoa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quả</a:t>
            </a:r>
            <a:r>
              <a:rPr lang="en-US" sz="2933"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Vũ</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Tú</a:t>
            </a:r>
            <a:r>
              <a:rPr lang="en-US" sz="2933" dirty="0">
                <a:latin typeface="Times New Roman" panose="02020603050405020304" pitchFamily="18" charset="0"/>
                <a:cs typeface="Times New Roman" panose="02020603050405020304" pitchFamily="18" charset="0"/>
              </a:rPr>
              <a:t> Nam,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truyện</a:t>
            </a:r>
            <a:r>
              <a:rPr lang="en-US" sz="2933" i="1" dirty="0">
                <a:latin typeface="Times New Roman" panose="02020603050405020304" pitchFamily="18" charset="0"/>
                <a:cs typeface="Times New Roman" panose="02020603050405020304" pitchFamily="18" charset="0"/>
              </a:rPr>
              <a:t> hay </a:t>
            </a:r>
            <a:r>
              <a:rPr lang="en-US" sz="2933" i="1" dirty="0" err="1">
                <a:latin typeface="Times New Roman" panose="02020603050405020304" pitchFamily="18" charset="0"/>
                <a:cs typeface="Times New Roman" panose="02020603050405020304" pitchFamily="18" charset="0"/>
              </a:rPr>
              <a:t>viết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thiếu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nhi</a:t>
            </a:r>
            <a:r>
              <a:rPr lang="en-US" sz="2933" i="1" dirty="0">
                <a:latin typeface="Times New Roman" panose="02020603050405020304" pitchFamily="18" charset="0"/>
                <a:cs typeface="Times New Roman" panose="02020603050405020304" pitchFamily="18" charset="0"/>
              </a:rPr>
              <a:t>)</a:t>
            </a: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10" name="Freeform 3"/>
          <p:cNvSpPr/>
          <p:nvPr/>
        </p:nvSpPr>
        <p:spPr>
          <a:xfrm>
            <a:off x="-101600" y="3294208"/>
            <a:ext cx="9702800" cy="2268392"/>
          </a:xfrm>
          <a:custGeom>
            <a:avLst/>
            <a:gdLst/>
            <a:ahLst/>
            <a:cxnLst/>
            <a:rect l="l" t="t" r="r" b="b"/>
            <a:pathLst>
              <a:path w="2009056" h="748177">
                <a:moveTo>
                  <a:pt x="0" y="0"/>
                </a:moveTo>
                <a:lnTo>
                  <a:pt x="2009056" y="0"/>
                </a:lnTo>
                <a:lnTo>
                  <a:pt x="2009056" y="748177"/>
                </a:lnTo>
                <a:lnTo>
                  <a:pt x="0" y="748177"/>
                </a:lnTo>
                <a:close/>
              </a:path>
            </a:pathLst>
          </a:custGeom>
          <a:solidFill>
            <a:schemeClr val="accent2">
              <a:lumMod val="20000"/>
              <a:lumOff val="80000"/>
            </a:schemeClr>
          </a:solidFill>
        </p:spPr>
      </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văn học có thể được sử dụng để làm rõ khung cảnh của từng vùng miền qua các sáng tác của thi sĩ. </a:t>
            </a:r>
            <a:endParaRPr lang="en-US" sz="2933" dirty="0">
              <a:latin typeface="+mj-lt"/>
            </a:endParaRPr>
          </a:p>
        </p:txBody>
      </p:sp>
    </p:spTree>
    <p:extLst>
      <p:ext uri="{BB962C8B-B14F-4D97-AF65-F5344CB8AC3E}">
        <p14:creationId xmlns:p14="http://schemas.microsoft.com/office/powerpoint/2010/main" val="228463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995016"/>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c. </a:t>
            </a:r>
            <a:r>
              <a:rPr lang="en-US" sz="2933" i="1" dirty="0" err="1">
                <a:latin typeface="Times New Roman" panose="02020603050405020304" pitchFamily="18" charset="0"/>
                <a:cs typeface="Times New Roman" panose="02020603050405020304" pitchFamily="18" charset="0"/>
              </a:rPr>
              <a:t>Lần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đầu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tía</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nuôi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thằng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Cò</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b="1" i="1" dirty="0">
                <a:latin typeface="Times New Roman" panose="02020603050405020304" pitchFamily="18" charset="0"/>
                <a:cs typeface="Times New Roman" panose="02020603050405020304" pitchFamily="18" charset="0"/>
              </a:rPr>
              <a:t>“</a:t>
            </a:r>
            <a:r>
              <a:rPr lang="en-US" sz="2933" b="1" i="1" dirty="0" err="1">
                <a:latin typeface="Times New Roman" panose="02020603050405020304" pitchFamily="18" charset="0"/>
                <a:cs typeface="Times New Roman" panose="02020603050405020304" pitchFamily="18" charset="0"/>
              </a:rPr>
              <a:t>ăn</a:t>
            </a:r>
            <a:r>
              <a:rPr lang="en-US" sz="2933" b="1"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ong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Đoàn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Giỏi</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phương</a:t>
            </a:r>
            <a:r>
              <a:rPr lang="en-US" sz="2933" i="1" dirty="0">
                <a:latin typeface="Times New Roman" panose="02020603050405020304" pitchFamily="18" charset="0"/>
                <a:cs typeface="Times New Roman" panose="02020603050405020304" pitchFamily="18" charset="0"/>
              </a:rPr>
              <a:t> Nam)</a:t>
            </a: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10" name="Freeform 3"/>
          <p:cNvSpPr/>
          <p:nvPr/>
        </p:nvSpPr>
        <p:spPr>
          <a:xfrm>
            <a:off x="-101600" y="3294208"/>
            <a:ext cx="9702800" cy="2268392"/>
          </a:xfrm>
          <a:custGeom>
            <a:avLst/>
            <a:gdLst/>
            <a:ahLst/>
            <a:cxnLst/>
            <a:rect l="l" t="t" r="r" b="b"/>
            <a:pathLst>
              <a:path w="2009056" h="748177">
                <a:moveTo>
                  <a:pt x="0" y="0"/>
                </a:moveTo>
                <a:lnTo>
                  <a:pt x="2009056" y="0"/>
                </a:lnTo>
                <a:lnTo>
                  <a:pt x="2009056" y="748177"/>
                </a:lnTo>
                <a:lnTo>
                  <a:pt x="0" y="748177"/>
                </a:lnTo>
                <a:close/>
              </a:path>
            </a:pathLst>
          </a:custGeom>
          <a:solidFill>
            <a:schemeClr val="accent2">
              <a:lumMod val="20000"/>
              <a:lumOff val="80000"/>
            </a:schemeClr>
          </a:solidFill>
        </p:spPr>
      </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văn học có thể được sử dụng để làm rõ khung cảnh của từng vùng miền qua các sáng tác của thi sĩ. </a:t>
            </a:r>
            <a:endParaRPr lang="en-US" sz="2933" dirty="0">
              <a:latin typeface="+mj-lt"/>
            </a:endParaRPr>
          </a:p>
        </p:txBody>
      </p:sp>
    </p:spTree>
    <p:extLst>
      <p:ext uri="{BB962C8B-B14F-4D97-AF65-F5344CB8AC3E}">
        <p14:creationId xmlns:p14="http://schemas.microsoft.com/office/powerpoint/2010/main" val="1829889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995016"/>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d. </a:t>
            </a:r>
            <a:r>
              <a:rPr lang="en-US" sz="2933" b="1" i="1" dirty="0" err="1">
                <a:latin typeface="Times New Roman" panose="02020603050405020304" pitchFamily="18" charset="0"/>
                <a:cs typeface="Times New Roman" panose="02020603050405020304" pitchFamily="18" charset="0"/>
              </a:rPr>
              <a:t>Tui</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xin</a:t>
            </a:r>
            <a:r>
              <a:rPr lang="en-US" sz="2933" i="1" dirty="0">
                <a:latin typeface="Times New Roman" panose="02020603050405020304" pitchFamily="18" charset="0"/>
                <a:cs typeface="Times New Roman" panose="02020603050405020304" pitchFamily="18" charset="0"/>
              </a:rPr>
              <a:t> cam </a:t>
            </a:r>
            <a:r>
              <a:rPr lang="en-US" sz="2933" i="1" dirty="0" err="1">
                <a:latin typeface="Times New Roman" panose="02020603050405020304" pitchFamily="18" charset="0"/>
                <a:cs typeface="Times New Roman" panose="02020603050405020304" pitchFamily="18" charset="0"/>
              </a:rPr>
              <a:t>đoan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nội</a:t>
            </a:r>
            <a:r>
              <a:rPr lang="en-US" sz="2933" i="1" dirty="0">
                <a:latin typeface="Times New Roman" panose="02020603050405020304" pitchFamily="18" charset="0"/>
                <a:cs typeface="Times New Roman" panose="02020603050405020304" pitchFamily="18" charset="0"/>
              </a:rPr>
              <a:t> dung </a:t>
            </a:r>
            <a:r>
              <a:rPr lang="en-US" sz="2933" i="1" dirty="0" err="1">
                <a:latin typeface="Times New Roman" panose="02020603050405020304" pitchFamily="18" charset="0"/>
                <a:cs typeface="Times New Roman" panose="02020603050405020304" pitchFamily="18" charset="0"/>
              </a:rPr>
              <a:t>trình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đúng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sự</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trình</a:t>
            </a:r>
            <a:r>
              <a:rPr lang="en-US" sz="2933" dirty="0">
                <a:latin typeface="Times New Roman" panose="02020603050405020304" pitchFamily="18" charset="0"/>
                <a:cs typeface="Times New Roman" panose="02020603050405020304" pitchFamily="18" charset="0"/>
              </a:rPr>
              <a:t>)</a:t>
            </a: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10" name="Freeform 3"/>
          <p:cNvSpPr/>
          <p:nvPr/>
        </p:nvSpPr>
        <p:spPr>
          <a:xfrm>
            <a:off x="-101600" y="3294208"/>
            <a:ext cx="9702800" cy="2268392"/>
          </a:xfrm>
          <a:custGeom>
            <a:avLst/>
            <a:gdLst/>
            <a:ahLst/>
            <a:cxnLst/>
            <a:rect l="l" t="t" r="r" b="b"/>
            <a:pathLst>
              <a:path w="2009056" h="748177">
                <a:moveTo>
                  <a:pt x="0" y="0"/>
                </a:moveTo>
                <a:lnTo>
                  <a:pt x="2009056" y="0"/>
                </a:lnTo>
                <a:lnTo>
                  <a:pt x="2009056" y="748177"/>
                </a:lnTo>
                <a:lnTo>
                  <a:pt x="0" y="748177"/>
                </a:lnTo>
                <a:close/>
              </a:path>
            </a:pathLst>
          </a:custGeom>
          <a:solidFill>
            <a:schemeClr val="accent2">
              <a:lumMod val="20000"/>
              <a:lumOff val="80000"/>
            </a:schemeClr>
          </a:solidFill>
        </p:spPr>
      </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các văn bản hành chính là không hợp lý mà phải sử dụng từ ngữ toàn dân nên thay "tui" thành "tôi". </a:t>
            </a:r>
            <a:endParaRPr lang="en-US" sz="2933" dirty="0">
              <a:latin typeface="+mj-lt"/>
            </a:endParaRPr>
          </a:p>
        </p:txBody>
      </p:sp>
    </p:spTree>
    <p:extLst>
      <p:ext uri="{BB962C8B-B14F-4D97-AF65-F5344CB8AC3E}">
        <p14:creationId xmlns:p14="http://schemas.microsoft.com/office/powerpoint/2010/main" val="4125416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279400"/>
            <a:ext cx="9602985"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3: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giao</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tiếp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đây</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nào</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cần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tránh</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dùng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422400" y="1498601"/>
            <a:ext cx="9604878" cy="2800382"/>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dirty="0" err="1">
                <a:latin typeface="Times New Roman" panose="02020603050405020304" pitchFamily="18" charset="0"/>
                <a:cs typeface="Times New Roman" panose="02020603050405020304" pitchFamily="18" charset="0"/>
              </a:rPr>
              <a:t>Phát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biểu</a:t>
            </a:r>
            <a:r>
              <a:rPr lang="en-US" sz="2933" dirty="0">
                <a:latin typeface="Times New Roman" panose="02020603050405020304" pitchFamily="18" charset="0"/>
                <a:cs typeface="Times New Roman" panose="02020603050405020304" pitchFamily="18" charset="0"/>
              </a:rPr>
              <a:t> ý </a:t>
            </a:r>
            <a:r>
              <a:rPr lang="en-US" sz="2933" dirty="0" err="1">
                <a:latin typeface="Times New Roman" panose="02020603050405020304" pitchFamily="18" charset="0"/>
                <a:cs typeface="Times New Roman" panose="02020603050405020304" pitchFamily="18" charset="0"/>
              </a:rPr>
              <a:t>kiến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hội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của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trường</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en-US" sz="2933" dirty="0" err="1">
                <a:latin typeface="Times New Roman" panose="02020603050405020304" pitchFamily="18" charset="0"/>
                <a:cs typeface="Times New Roman" panose="02020603050405020304" pitchFamily="18" charset="0"/>
              </a:rPr>
              <a:t>Trò</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chuyện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với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những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người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thân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trong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đình</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c. </a:t>
            </a:r>
            <a:r>
              <a:rPr lang="en-US" sz="2933" dirty="0" err="1">
                <a:latin typeface="Times New Roman" panose="02020603050405020304" pitchFamily="18" charset="0"/>
                <a:cs typeface="Times New Roman" panose="02020603050405020304" pitchFamily="18" charset="0"/>
              </a:rPr>
              <a:t>Viết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biên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cuộc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họp</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đầu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năm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của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lớp</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d. </a:t>
            </a:r>
            <a:r>
              <a:rPr lang="en-US" sz="2933" dirty="0" err="1">
                <a:latin typeface="Times New Roman" panose="02020603050405020304" pitchFamily="18" charset="0"/>
                <a:cs typeface="Times New Roman" panose="02020603050405020304" pitchFamily="18" charset="0"/>
              </a:rPr>
              <a:t>Nhắn</a:t>
            </a:r>
            <a:r>
              <a:rPr lang="en-US" sz="2933" dirty="0">
                <a:latin typeface="Times New Roman" panose="02020603050405020304" pitchFamily="18" charset="0"/>
                <a:cs typeface="Times New Roman" panose="02020603050405020304" pitchFamily="18" charset="0"/>
              </a:rPr>
              <a:t> tin </a:t>
            </a:r>
            <a:r>
              <a:rPr lang="en-US" sz="2933" dirty="0" err="1">
                <a:latin typeface="Times New Roman" panose="02020603050405020304" pitchFamily="18" charset="0"/>
                <a:cs typeface="Times New Roman" panose="02020603050405020304" pitchFamily="18" charset="0"/>
              </a:rPr>
              <a:t>cho</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bạn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thân</a:t>
            </a:r>
            <a:endParaRPr lang="en-US" sz="2933" dirty="0">
              <a:latin typeface="Times New Roman" panose="02020603050405020304" pitchFamily="18" charset="0"/>
              <a:cs typeface="Times New Roman" panose="02020603050405020304" pitchFamily="18" charset="0"/>
            </a:endParaRPr>
          </a:p>
          <a:p>
            <a:pPr algn="just"/>
            <a:r>
              <a:rPr lang="en-US" sz="2933" dirty="0">
                <a:latin typeface="Times New Roman" panose="02020603050405020304" pitchFamily="18" charset="0"/>
                <a:cs typeface="Times New Roman" panose="02020603050405020304" pitchFamily="18" charset="0"/>
              </a:rPr>
              <a:t>e. </a:t>
            </a:r>
            <a:r>
              <a:rPr lang="en-US" sz="2933" dirty="0" err="1">
                <a:latin typeface="Times New Roman" panose="02020603050405020304" pitchFamily="18" charset="0"/>
                <a:cs typeface="Times New Roman" panose="02020603050405020304" pitchFamily="18" charset="0"/>
              </a:rPr>
              <a:t>Thuyết</a:t>
            </a:r>
            <a:r>
              <a:rPr lang="en-US" sz="2933" dirty="0">
                <a:latin typeface="Times New Roman" panose="02020603050405020304" pitchFamily="18" charset="0"/>
                <a:cs typeface="Times New Roman" panose="02020603050405020304" pitchFamily="18" charset="0"/>
              </a:rPr>
              <a:t> minh </a:t>
            </a:r>
            <a:r>
              <a:rPr lang="en-US" sz="2933" dirty="0" err="1">
                <a:latin typeface="Times New Roman" panose="02020603050405020304" pitchFamily="18" charset="0"/>
                <a:cs typeface="Times New Roman" panose="02020603050405020304" pitchFamily="18" charset="0"/>
              </a:rPr>
              <a:t>về</a:t>
            </a:r>
            <a:r>
              <a:rPr lang="en-US" sz="2933" dirty="0">
                <a:latin typeface="Times New Roman" panose="02020603050405020304" pitchFamily="18" charset="0"/>
                <a:cs typeface="Times New Roman" panose="02020603050405020304" pitchFamily="18" charset="0"/>
              </a:rPr>
              <a:t> di </a:t>
            </a:r>
            <a:r>
              <a:rPr lang="en-US" sz="2933" dirty="0" err="1">
                <a:latin typeface="Times New Roman" panose="02020603050405020304" pitchFamily="18" charset="0"/>
                <a:cs typeface="Times New Roman" panose="02020603050405020304" pitchFamily="18" charset="0"/>
              </a:rPr>
              <a:t>tích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văn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hóa</a:t>
            </a:r>
            <a:r>
              <a:rPr lang="en-US" sz="2933" dirty="0">
                <a:latin typeface="Times New Roman" panose="02020603050405020304" pitchFamily="18" charset="0"/>
                <a:cs typeface="Times New Roman" panose="02020603050405020304" pitchFamily="18" charset="0"/>
              </a:rPr>
              <a:t> ở </a:t>
            </a:r>
            <a:r>
              <a:rPr lang="en-US" sz="2933" dirty="0" err="1">
                <a:latin typeface="Times New Roman" panose="02020603050405020304" pitchFamily="18" charset="0"/>
                <a:cs typeface="Times New Roman" panose="02020603050405020304" pitchFamily="18" charset="0"/>
              </a:rPr>
              <a:t>địa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phương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cho</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khách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tham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quan</a:t>
            </a:r>
            <a:r>
              <a:rPr lang="en-US" sz="2933" dirty="0">
                <a:latin typeface="Times New Roman" panose="02020603050405020304" pitchFamily="18" charset="0"/>
                <a:cs typeface="Times New Roman" panose="02020603050405020304" pitchFamily="18" charset="0"/>
              </a:rPr>
              <a:t>.</a:t>
            </a:r>
          </a:p>
        </p:txBody>
      </p:sp>
      <p:sp>
        <p:nvSpPr>
          <p:cNvPr id="4" name="AutoShape 2"/>
          <p:cNvSpPr/>
          <p:nvPr/>
        </p:nvSpPr>
        <p:spPr>
          <a:xfrm>
            <a:off x="-609600" y="4343400"/>
            <a:ext cx="8221980" cy="0"/>
          </a:xfrm>
          <a:prstGeom prst="line">
            <a:avLst/>
          </a:prstGeom>
          <a:ln w="47625" cap="flat">
            <a:solidFill>
              <a:srgbClr val="9D6C53"/>
            </a:solidFill>
            <a:prstDash val="solid"/>
            <a:headEnd type="none" w="sm" len="sm"/>
            <a:tailEnd type="none" w="sm" len="sm"/>
          </a:ln>
        </p:spPr>
      </p:sp>
      <p:sp>
        <p:nvSpPr>
          <p:cNvPr id="5" name="AutoShape 3"/>
          <p:cNvSpPr/>
          <p:nvPr/>
        </p:nvSpPr>
        <p:spPr>
          <a:xfrm rot="-5400000">
            <a:off x="-2183987" y="3660537"/>
            <a:ext cx="5607050" cy="0"/>
          </a:xfrm>
          <a:prstGeom prst="line">
            <a:avLst/>
          </a:prstGeom>
          <a:ln w="47625" cap="flat">
            <a:solidFill>
              <a:srgbClr val="9D6C53"/>
            </a:solidFill>
            <a:prstDash val="solid"/>
            <a:headEnd type="none" w="sm" len="sm"/>
            <a:tailEnd type="none" w="sm" len="sm"/>
          </a:ln>
        </p:spPr>
      </p:sp>
      <p:grpSp>
        <p:nvGrpSpPr>
          <p:cNvPr id="6" name="Group 11"/>
          <p:cNvGrpSpPr/>
          <p:nvPr/>
        </p:nvGrpSpPr>
        <p:grpSpPr>
          <a:xfrm>
            <a:off x="54387" y="307737"/>
            <a:ext cx="1130300" cy="1130300"/>
            <a:chOff x="0" y="0"/>
            <a:chExt cx="812800" cy="812800"/>
          </a:xfrm>
        </p:grpSpPr>
        <p:sp>
          <p:nvSpPr>
            <p:cNvPr id="7"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8"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9" name="Group 14"/>
          <p:cNvGrpSpPr/>
          <p:nvPr/>
        </p:nvGrpSpPr>
        <p:grpSpPr>
          <a:xfrm>
            <a:off x="54387" y="307737"/>
            <a:ext cx="1130300" cy="1130300"/>
            <a:chOff x="0" y="0"/>
            <a:chExt cx="812800" cy="812800"/>
          </a:xfrm>
        </p:grpSpPr>
        <p:sp>
          <p:nvSpPr>
            <p:cNvPr id="10"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1"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2" name="Group 17"/>
          <p:cNvGrpSpPr/>
          <p:nvPr/>
        </p:nvGrpSpPr>
        <p:grpSpPr>
          <a:xfrm>
            <a:off x="225837" y="479187"/>
            <a:ext cx="787400" cy="787400"/>
            <a:chOff x="0" y="0"/>
            <a:chExt cx="812800" cy="812800"/>
          </a:xfrm>
        </p:grpSpPr>
        <p:sp>
          <p:nvSpPr>
            <p:cNvPr id="13"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4"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5" name="Group 20"/>
          <p:cNvGrpSpPr/>
          <p:nvPr/>
        </p:nvGrpSpPr>
        <p:grpSpPr>
          <a:xfrm>
            <a:off x="398758" y="652107"/>
            <a:ext cx="441559" cy="441559"/>
            <a:chOff x="0" y="0"/>
            <a:chExt cx="812800" cy="812800"/>
          </a:xfrm>
        </p:grpSpPr>
        <p:sp>
          <p:nvSpPr>
            <p:cNvPr id="16"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17"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544" y="1536186"/>
            <a:ext cx="529281" cy="52928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32" y="2379520"/>
            <a:ext cx="529281" cy="52928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57" y="3427268"/>
            <a:ext cx="529281" cy="529281"/>
          </a:xfrm>
          <a:prstGeom prst="rect">
            <a:avLst/>
          </a:prstGeom>
        </p:spPr>
      </p:pic>
      <p:sp>
        <p:nvSpPr>
          <p:cNvPr id="24" name="Rectangle 23"/>
          <p:cNvSpPr/>
          <p:nvPr/>
        </p:nvSpPr>
        <p:spPr>
          <a:xfrm>
            <a:off x="812800" y="4394200"/>
            <a:ext cx="11206057" cy="2349041"/>
          </a:xfrm>
          <a:prstGeom prst="rect">
            <a:avLst/>
          </a:prstGeom>
        </p:spPr>
        <p:txBody>
          <a:bodyPr wrap="square">
            <a:spAutoFit/>
          </a:bodyPr>
          <a:lstStyle/>
          <a:p>
            <a:pPr algn="just"/>
            <a:r>
              <a:rPr lang="vi-VN" sz="2933" dirty="0">
                <a:solidFill>
                  <a:srgbClr val="212529"/>
                </a:solidFill>
                <a:latin typeface="+mj-lt"/>
              </a:rPr>
              <a:t>Cần tránh sử dụng từ ngữ địa phương trong ba trường hợp trên vì đây đều là ba trường hợp cần dùng từ ngữ toàn dân để tất cả mọi đối tượng đều có thể hiểu nội dung của bài phát biểu/ biên bản/ bài thuyết minh. Việc sử dụng từ ngữ địa phương có thể gây khó hiểu cho đối tượng tiếp nhận, góp phần làm giảm hiệu quả của bài phát biểu/ biên bản/ bài thuyết minh.</a:t>
            </a:r>
            <a:endParaRPr lang="en-US" sz="2933" dirty="0">
              <a:latin typeface="+mj-lt"/>
            </a:endParaRPr>
          </a:p>
        </p:txBody>
      </p:sp>
    </p:spTree>
    <p:extLst>
      <p:ext uri="{BB962C8B-B14F-4D97-AF65-F5344CB8AC3E}">
        <p14:creationId xmlns:p14="http://schemas.microsoft.com/office/powerpoint/2010/main" val="83451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47">
            <a:extLst>
              <a:ext uri="{FF2B5EF4-FFF2-40B4-BE49-F238E27FC236}">
                <a16:creationId xmlns:a16="http://schemas.microsoft.com/office/drawing/2014/main" id="{A438CB15-8C7C-40C7-89AB-FD909948325F}"/>
              </a:ext>
            </a:extLst>
          </p:cNvPr>
          <p:cNvGrpSpPr>
            <a:grpSpLocks noChangeAspect="1"/>
          </p:cNvGrpSpPr>
          <p:nvPr/>
        </p:nvGrpSpPr>
        <p:grpSpPr bwMode="auto">
          <a:xfrm>
            <a:off x="5783966" y="3655818"/>
            <a:ext cx="338026" cy="337698"/>
            <a:chOff x="647" y="1848"/>
            <a:chExt cx="2051" cy="2049"/>
          </a:xfrm>
          <a:solidFill>
            <a:sysClr val="window" lastClr="FFFFFF"/>
          </a:solidFill>
        </p:grpSpPr>
        <p:sp>
          <p:nvSpPr>
            <p:cNvPr id="12" name="Freeform 549">
              <a:extLst>
                <a:ext uri="{FF2B5EF4-FFF2-40B4-BE49-F238E27FC236}">
                  <a16:creationId xmlns:a16="http://schemas.microsoft.com/office/drawing/2014/main" id="{FC8F871A-8C23-49DC-A5E7-83ECD8E93765}"/>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3" name="Freeform 550">
              <a:extLst>
                <a:ext uri="{FF2B5EF4-FFF2-40B4-BE49-F238E27FC236}">
                  <a16:creationId xmlns:a16="http://schemas.microsoft.com/office/drawing/2014/main" id="{AA745207-CEE8-4AE9-8339-B15F3E6568C1}"/>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4" name="Freeform 551">
              <a:extLst>
                <a:ext uri="{FF2B5EF4-FFF2-40B4-BE49-F238E27FC236}">
                  <a16:creationId xmlns:a16="http://schemas.microsoft.com/office/drawing/2014/main" id="{8C8665AC-5609-4045-B363-2FF29A0BB77A}"/>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5" name="Freeform 552">
              <a:extLst>
                <a:ext uri="{FF2B5EF4-FFF2-40B4-BE49-F238E27FC236}">
                  <a16:creationId xmlns:a16="http://schemas.microsoft.com/office/drawing/2014/main" id="{13484EF0-6BBD-4580-B27C-73EE235C089B}"/>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6" name="Freeform 553">
              <a:extLst>
                <a:ext uri="{FF2B5EF4-FFF2-40B4-BE49-F238E27FC236}">
                  <a16:creationId xmlns:a16="http://schemas.microsoft.com/office/drawing/2014/main" id="{90FD9ED1-F16A-432E-811A-19C9344FFDAC}"/>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grpSp>
      <p:pic>
        <p:nvPicPr>
          <p:cNvPr id="28" name="Picture 27">
            <a:extLst>
              <a:ext uri="{FF2B5EF4-FFF2-40B4-BE49-F238E27FC236}">
                <a16:creationId xmlns:a16="http://schemas.microsoft.com/office/drawing/2014/main" id="{45810439-596F-3645-8D05-F68E4626162B}"/>
              </a:ext>
            </a:extLst>
          </p:cNvPr>
          <p:cNvPicPr>
            <a:picLocks noChangeAspect="1"/>
          </p:cNvPicPr>
          <p:nvPr/>
        </p:nvPicPr>
        <p:blipFill rotWithShape="1">
          <a:blip r:embed="rId3">
            <a:extLst>
              <a:ext uri="{28A0092B-C50C-407E-A947-70E740481C1C}">
                <a14:useLocalDpi xmlns:a14="http://schemas.microsoft.com/office/drawing/2010/main" val="0"/>
              </a:ext>
            </a:extLst>
          </a:blip>
          <a:srcRect l="15481" t="4970" r="14131" b="5196"/>
          <a:stretch/>
        </p:blipFill>
        <p:spPr>
          <a:xfrm>
            <a:off x="206002" y="92649"/>
            <a:ext cx="5256973" cy="6709177"/>
          </a:xfrm>
          <a:prstGeom prst="rect">
            <a:avLst/>
          </a:prstGeom>
        </p:spPr>
      </p:pic>
      <p:sp>
        <p:nvSpPr>
          <p:cNvPr id="29" name="TextBox 178">
            <a:extLst>
              <a:ext uri="{FF2B5EF4-FFF2-40B4-BE49-F238E27FC236}">
                <a16:creationId xmlns:a16="http://schemas.microsoft.com/office/drawing/2014/main" id="{42431768-0353-C2A6-3F35-19AF16C67D48}"/>
              </a:ext>
            </a:extLst>
          </p:cNvPr>
          <p:cNvSpPr txBox="1"/>
          <p:nvPr/>
        </p:nvSpPr>
        <p:spPr>
          <a:xfrm>
            <a:off x="277580" y="3331796"/>
            <a:ext cx="5078022"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srgbClr val="FF0000"/>
                </a:solidFill>
                <a:latin typeface="#9Slide03 AmpleSoft Bold" panose="02000000000000000000" pitchFamily="2" charset="0"/>
                <a:cs typeface="+mn-ea"/>
                <a:sym typeface="+mn-lt"/>
              </a:rPr>
              <a:t>THỬ THÁCH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srgbClr val="FF0000"/>
                </a:solidFill>
                <a:latin typeface="#9Slide03 AmpleSoft Bold" panose="02000000000000000000" pitchFamily="2" charset="0"/>
                <a:cs typeface="+mn-ea"/>
                <a:sym typeface="+mn-lt"/>
              </a:rPr>
              <a:t>TÌM TỪ ĐỊA PHƯƠNG</a:t>
            </a:r>
            <a:endParaRPr kumimoji="0" lang="en-US" sz="4000" b="1" i="0" u="none" strike="noStrike" kern="0" cap="none" spc="0" normalizeH="0" baseline="0" noProof="0" dirty="0">
              <a:ln>
                <a:noFill/>
              </a:ln>
              <a:solidFill>
                <a:srgbClr val="FF0000"/>
              </a:solidFill>
              <a:effectLst/>
              <a:uLnTx/>
              <a:uFillTx/>
              <a:latin typeface="#9Slide03 AmpleSoft Bold" panose="02000000000000000000" pitchFamily="2" charset="0"/>
              <a:cs typeface="+mn-ea"/>
              <a:sym typeface="+mn-lt"/>
            </a:endParaRPr>
          </a:p>
        </p:txBody>
      </p:sp>
      <p:sp>
        <p:nvSpPr>
          <p:cNvPr id="2" name="TextBox 1"/>
          <p:cNvSpPr txBox="1"/>
          <p:nvPr/>
        </p:nvSpPr>
        <p:spPr>
          <a:xfrm>
            <a:off x="5373846" y="924207"/>
            <a:ext cx="5894517" cy="1754326"/>
          </a:xfrm>
          <a:prstGeom prst="rect">
            <a:avLst/>
          </a:prstGeom>
          <a:noFill/>
        </p:spPr>
        <p:txBody>
          <a:bodyPr wrap="square" rtlCol="0">
            <a:spAutoFit/>
          </a:bodyPr>
          <a:lstStyle/>
          <a:p>
            <a:pPr algn="ctr"/>
            <a:r>
              <a:rPr lang="en-US" sz="5400" b="1" dirty="0" smtClean="0">
                <a:solidFill>
                  <a:srgbClr val="7030A0"/>
                </a:solidFill>
                <a:latin typeface="#9Slide05 Braxton Regular" panose="03060000000000000000" pitchFamily="66" charset="0"/>
              </a:rPr>
              <a:t>TÔI YÊU </a:t>
            </a:r>
          </a:p>
          <a:p>
            <a:pPr algn="ctr"/>
            <a:r>
              <a:rPr lang="en-US" sz="5400" b="1" dirty="0" smtClean="0">
                <a:solidFill>
                  <a:srgbClr val="7030A0"/>
                </a:solidFill>
                <a:latin typeface="#9Slide05 Braxton Regular" panose="03060000000000000000" pitchFamily="66" charset="0"/>
              </a:rPr>
              <a:t>TIẾNG ĐỊA PHƯƠNG</a:t>
            </a:r>
            <a:endParaRPr lang="en-US" sz="5400" b="1" dirty="0">
              <a:solidFill>
                <a:srgbClr val="7030A0"/>
              </a:solidFill>
              <a:latin typeface="#9Slide05 Braxton Regular" panose="03060000000000000000" pitchFamily="66" charset="0"/>
            </a:endParaRPr>
          </a:p>
        </p:txBody>
      </p:sp>
      <p:pic>
        <p:nvPicPr>
          <p:cNvPr id="25"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7248846" y="2893093"/>
            <a:ext cx="3785266" cy="3373618"/>
          </a:xfrm>
          <a:prstGeom prst="rect">
            <a:avLst/>
          </a:prstGeom>
        </p:spPr>
      </p:pic>
    </p:spTree>
    <p:extLst>
      <p:ext uri="{BB962C8B-B14F-4D97-AF65-F5344CB8AC3E}">
        <p14:creationId xmlns:p14="http://schemas.microsoft.com/office/powerpoint/2010/main" val="57987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47">
            <a:extLst>
              <a:ext uri="{FF2B5EF4-FFF2-40B4-BE49-F238E27FC236}">
                <a16:creationId xmlns:a16="http://schemas.microsoft.com/office/drawing/2014/main" id="{A438CB15-8C7C-40C7-89AB-FD909948325F}"/>
              </a:ext>
            </a:extLst>
          </p:cNvPr>
          <p:cNvGrpSpPr>
            <a:grpSpLocks noChangeAspect="1"/>
          </p:cNvGrpSpPr>
          <p:nvPr/>
        </p:nvGrpSpPr>
        <p:grpSpPr bwMode="auto">
          <a:xfrm>
            <a:off x="5783966" y="3655818"/>
            <a:ext cx="338026" cy="337698"/>
            <a:chOff x="647" y="1848"/>
            <a:chExt cx="2051" cy="2049"/>
          </a:xfrm>
          <a:solidFill>
            <a:sysClr val="window" lastClr="FFFFFF"/>
          </a:solidFill>
        </p:grpSpPr>
        <p:sp>
          <p:nvSpPr>
            <p:cNvPr id="12" name="Freeform 549">
              <a:extLst>
                <a:ext uri="{FF2B5EF4-FFF2-40B4-BE49-F238E27FC236}">
                  <a16:creationId xmlns:a16="http://schemas.microsoft.com/office/drawing/2014/main" id="{FC8F871A-8C23-49DC-A5E7-83ECD8E93765}"/>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3" name="Freeform 550">
              <a:extLst>
                <a:ext uri="{FF2B5EF4-FFF2-40B4-BE49-F238E27FC236}">
                  <a16:creationId xmlns:a16="http://schemas.microsoft.com/office/drawing/2014/main" id="{AA745207-CEE8-4AE9-8339-B15F3E6568C1}"/>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4" name="Freeform 551">
              <a:extLst>
                <a:ext uri="{FF2B5EF4-FFF2-40B4-BE49-F238E27FC236}">
                  <a16:creationId xmlns:a16="http://schemas.microsoft.com/office/drawing/2014/main" id="{8C8665AC-5609-4045-B363-2FF29A0BB77A}"/>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5" name="Freeform 552">
              <a:extLst>
                <a:ext uri="{FF2B5EF4-FFF2-40B4-BE49-F238E27FC236}">
                  <a16:creationId xmlns:a16="http://schemas.microsoft.com/office/drawing/2014/main" id="{13484EF0-6BBD-4580-B27C-73EE235C089B}"/>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6" name="Freeform 553">
              <a:extLst>
                <a:ext uri="{FF2B5EF4-FFF2-40B4-BE49-F238E27FC236}">
                  <a16:creationId xmlns:a16="http://schemas.microsoft.com/office/drawing/2014/main" id="{90FD9ED1-F16A-432E-811A-19C9344FFDAC}"/>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grpSp>
      <p:graphicFrame>
        <p:nvGraphicFramePr>
          <p:cNvPr id="19" name="Chart 177">
            <a:extLst>
              <a:ext uri="{FF2B5EF4-FFF2-40B4-BE49-F238E27FC236}">
                <a16:creationId xmlns:a16="http://schemas.microsoft.com/office/drawing/2014/main" id="{9BA0BC18-4D4F-44F3-8A05-7E813BA57A0B}"/>
              </a:ext>
            </a:extLst>
          </p:cNvPr>
          <p:cNvGraphicFramePr/>
          <p:nvPr>
            <p:extLst/>
          </p:nvPr>
        </p:nvGraphicFramePr>
        <p:xfrm>
          <a:off x="5314951" y="712919"/>
          <a:ext cx="2150600" cy="152405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78">
            <a:extLst>
              <a:ext uri="{FF2B5EF4-FFF2-40B4-BE49-F238E27FC236}">
                <a16:creationId xmlns:a16="http://schemas.microsoft.com/office/drawing/2014/main" id="{6896C1F6-49F2-4947-822B-481C08660C6A}"/>
              </a:ext>
            </a:extLst>
          </p:cNvPr>
          <p:cNvSpPr txBox="1"/>
          <p:nvPr/>
        </p:nvSpPr>
        <p:spPr>
          <a:xfrm>
            <a:off x="5616750" y="1204138"/>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(1)</a:t>
            </a:r>
          </a:p>
        </p:txBody>
      </p:sp>
      <p:graphicFrame>
        <p:nvGraphicFramePr>
          <p:cNvPr id="21" name="Chart 179">
            <a:extLst>
              <a:ext uri="{FF2B5EF4-FFF2-40B4-BE49-F238E27FC236}">
                <a16:creationId xmlns:a16="http://schemas.microsoft.com/office/drawing/2014/main" id="{8D74BDD6-0BEE-4AA9-9CA9-5E9D6BD65FD8}"/>
              </a:ext>
            </a:extLst>
          </p:cNvPr>
          <p:cNvGraphicFramePr/>
          <p:nvPr>
            <p:extLst/>
          </p:nvPr>
        </p:nvGraphicFramePr>
        <p:xfrm>
          <a:off x="5314951" y="4750621"/>
          <a:ext cx="2150600" cy="152405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80">
            <a:extLst>
              <a:ext uri="{FF2B5EF4-FFF2-40B4-BE49-F238E27FC236}">
                <a16:creationId xmlns:a16="http://schemas.microsoft.com/office/drawing/2014/main" id="{DD41CBA4-423D-478C-9DA4-B2BB2D5CACB4}"/>
              </a:ext>
            </a:extLst>
          </p:cNvPr>
          <p:cNvSpPr txBox="1"/>
          <p:nvPr/>
        </p:nvSpPr>
        <p:spPr>
          <a:xfrm>
            <a:off x="5616750" y="5241840"/>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(3)</a:t>
            </a:r>
          </a:p>
        </p:txBody>
      </p:sp>
      <p:graphicFrame>
        <p:nvGraphicFramePr>
          <p:cNvPr id="23" name="Chart 181">
            <a:extLst>
              <a:ext uri="{FF2B5EF4-FFF2-40B4-BE49-F238E27FC236}">
                <a16:creationId xmlns:a16="http://schemas.microsoft.com/office/drawing/2014/main" id="{6E7A5E08-FFF7-4179-B720-0702E631C936}"/>
              </a:ext>
            </a:extLst>
          </p:cNvPr>
          <p:cNvGraphicFramePr/>
          <p:nvPr>
            <p:extLst/>
          </p:nvPr>
        </p:nvGraphicFramePr>
        <p:xfrm>
          <a:off x="5314951" y="2743200"/>
          <a:ext cx="2150600" cy="152405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82">
            <a:extLst>
              <a:ext uri="{FF2B5EF4-FFF2-40B4-BE49-F238E27FC236}">
                <a16:creationId xmlns:a16="http://schemas.microsoft.com/office/drawing/2014/main" id="{DC54B6DC-3618-4E4A-B802-02996D7976E6}"/>
              </a:ext>
            </a:extLst>
          </p:cNvPr>
          <p:cNvSpPr txBox="1"/>
          <p:nvPr/>
        </p:nvSpPr>
        <p:spPr>
          <a:xfrm>
            <a:off x="5616750" y="3234419"/>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(2)</a:t>
            </a:r>
          </a:p>
        </p:txBody>
      </p:sp>
      <p:sp>
        <p:nvSpPr>
          <p:cNvPr id="5" name="TextBox 178">
            <a:extLst>
              <a:ext uri="{FF2B5EF4-FFF2-40B4-BE49-F238E27FC236}">
                <a16:creationId xmlns:a16="http://schemas.microsoft.com/office/drawing/2014/main" id="{0DC7A295-D458-711F-28A5-FA7D4331ED48}"/>
              </a:ext>
            </a:extLst>
          </p:cNvPr>
          <p:cNvSpPr txBox="1"/>
          <p:nvPr/>
        </p:nvSpPr>
        <p:spPr>
          <a:xfrm>
            <a:off x="7454120" y="1111936"/>
            <a:ext cx="3838720"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3600" b="1" kern="0" dirty="0" err="1" smtClean="0">
                <a:solidFill>
                  <a:srgbClr val="0070C0"/>
                </a:solidFill>
                <a:latin typeface="#9Slide05 Braxton Regular" panose="03060000000000000000" pitchFamily="66" charset="0"/>
                <a:cs typeface="+mn-ea"/>
                <a:sym typeface="+mn-lt"/>
              </a:rPr>
              <a:t>Đọc</a:t>
            </a:r>
            <a:r>
              <a:rPr lang="en-US" sz="3600" b="1" kern="0" dirty="0" smtClean="0">
                <a:solidFill>
                  <a:srgbClr val="0070C0"/>
                </a:solidFill>
                <a:latin typeface="#9Slide05 Braxton Regular" panose="03060000000000000000" pitchFamily="66" charset="0"/>
                <a:cs typeface="+mn-ea"/>
                <a:sym typeface="+mn-lt"/>
              </a:rPr>
              <a:t> </a:t>
            </a:r>
            <a:r>
              <a:rPr lang="en-US" sz="3600" b="1" kern="0" dirty="0" err="1" smtClean="0">
                <a:solidFill>
                  <a:srgbClr val="0070C0"/>
                </a:solidFill>
                <a:latin typeface="#9Slide05 Braxton Regular" panose="03060000000000000000" pitchFamily="66" charset="0"/>
                <a:cs typeface="+mn-ea"/>
                <a:sym typeface="+mn-lt"/>
              </a:rPr>
              <a:t>bài</a:t>
            </a:r>
            <a:r>
              <a:rPr lang="en-US" sz="3600" b="1" kern="0" dirty="0" smtClean="0">
                <a:solidFill>
                  <a:srgbClr val="0070C0"/>
                </a:solidFill>
                <a:latin typeface="#9Slide05 Braxton Regular" panose="03060000000000000000" pitchFamily="66" charset="0"/>
                <a:cs typeface="+mn-ea"/>
                <a:sym typeface="+mn-lt"/>
              </a:rPr>
              <a:t> </a:t>
            </a:r>
            <a:r>
              <a:rPr lang="en-US" sz="3600" b="1" kern="0" dirty="0" err="1" smtClean="0">
                <a:solidFill>
                  <a:srgbClr val="0070C0"/>
                </a:solidFill>
                <a:latin typeface="#9Slide05 Braxton Regular" panose="03060000000000000000" pitchFamily="66" charset="0"/>
                <a:cs typeface="+mn-ea"/>
                <a:sym typeface="+mn-lt"/>
              </a:rPr>
              <a:t>thơ</a:t>
            </a:r>
            <a:r>
              <a:rPr lang="en-US" sz="3600" b="1" kern="0" dirty="0" smtClean="0">
                <a:solidFill>
                  <a:srgbClr val="0070C0"/>
                </a:solidFill>
                <a:latin typeface="#9Slide05 Braxton Regular" panose="03060000000000000000" pitchFamily="66" charset="0"/>
                <a:cs typeface="+mn-ea"/>
                <a:sym typeface="+mn-lt"/>
              </a:rPr>
              <a:t> </a:t>
            </a:r>
            <a:r>
              <a:rPr lang="en-US" sz="3600" b="1" kern="0" dirty="0" err="1" smtClean="0">
                <a:solidFill>
                  <a:srgbClr val="0070C0"/>
                </a:solidFill>
                <a:latin typeface="#9Slide05 Braxton Regular" panose="03060000000000000000" pitchFamily="66" charset="0"/>
                <a:cs typeface="+mn-ea"/>
                <a:sym typeface="+mn-lt"/>
              </a:rPr>
              <a:t>sau</a:t>
            </a:r>
            <a:endParaRPr kumimoji="0" lang="en-US" sz="3600" b="1"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sp>
        <p:nvSpPr>
          <p:cNvPr id="6" name="TextBox 178">
            <a:extLst>
              <a:ext uri="{FF2B5EF4-FFF2-40B4-BE49-F238E27FC236}">
                <a16:creationId xmlns:a16="http://schemas.microsoft.com/office/drawing/2014/main" id="{63A00529-2094-5074-2843-5C6466B0E399}"/>
              </a:ext>
            </a:extLst>
          </p:cNvPr>
          <p:cNvSpPr txBox="1"/>
          <p:nvPr/>
        </p:nvSpPr>
        <p:spPr>
          <a:xfrm>
            <a:off x="7454120" y="3157077"/>
            <a:ext cx="3838720"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rgbClr val="0070C0"/>
                </a:solidFill>
                <a:effectLst/>
                <a:uLnTx/>
                <a:uFillTx/>
                <a:latin typeface="#9Slide05 Braxton Regular" panose="03060000000000000000" pitchFamily="66" charset="0"/>
                <a:cs typeface="+mn-ea"/>
                <a:sym typeface="+mn-lt"/>
              </a:rPr>
              <a:t>Tìm</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từ</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ngữ</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địa</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phương</a:t>
            </a:r>
            <a:endParaRPr kumimoji="0" lang="en-US" sz="3600" b="1"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sp>
        <p:nvSpPr>
          <p:cNvPr id="7" name="TextBox 178">
            <a:extLst>
              <a:ext uri="{FF2B5EF4-FFF2-40B4-BE49-F238E27FC236}">
                <a16:creationId xmlns:a16="http://schemas.microsoft.com/office/drawing/2014/main" id="{BC5B1F91-112F-C4BE-5D22-390E79680047}"/>
              </a:ext>
            </a:extLst>
          </p:cNvPr>
          <p:cNvSpPr txBox="1"/>
          <p:nvPr/>
        </p:nvSpPr>
        <p:spPr>
          <a:xfrm>
            <a:off x="7465551" y="5241840"/>
            <a:ext cx="4597140"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rgbClr val="0070C0"/>
                </a:solidFill>
                <a:effectLst/>
                <a:uLnTx/>
                <a:uFillTx/>
                <a:latin typeface="#9Slide05 Braxton Regular" panose="03060000000000000000" pitchFamily="66" charset="0"/>
                <a:cs typeface="+mn-ea"/>
                <a:sym typeface="+mn-lt"/>
              </a:rPr>
              <a:t>Tìm</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từ</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toàn</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dân</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tương</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ứng</a:t>
            </a:r>
            <a:endParaRPr kumimoji="0" lang="en-US" sz="3600" b="1"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pic>
        <p:nvPicPr>
          <p:cNvPr id="28" name="Picture 27">
            <a:extLst>
              <a:ext uri="{FF2B5EF4-FFF2-40B4-BE49-F238E27FC236}">
                <a16:creationId xmlns:a16="http://schemas.microsoft.com/office/drawing/2014/main" id="{45810439-596F-3645-8D05-F68E4626162B}"/>
              </a:ext>
            </a:extLst>
          </p:cNvPr>
          <p:cNvPicPr>
            <a:picLocks noChangeAspect="1"/>
          </p:cNvPicPr>
          <p:nvPr/>
        </p:nvPicPr>
        <p:blipFill rotWithShape="1">
          <a:blip r:embed="rId6">
            <a:extLst>
              <a:ext uri="{28A0092B-C50C-407E-A947-70E740481C1C}">
                <a14:useLocalDpi xmlns:a14="http://schemas.microsoft.com/office/drawing/2010/main" val="0"/>
              </a:ext>
            </a:extLst>
          </a:blip>
          <a:srcRect l="15481" t="4970" r="14131" b="5196"/>
          <a:stretch/>
        </p:blipFill>
        <p:spPr>
          <a:xfrm>
            <a:off x="190943" y="382027"/>
            <a:ext cx="4827270" cy="6160770"/>
          </a:xfrm>
          <a:prstGeom prst="rect">
            <a:avLst/>
          </a:prstGeom>
        </p:spPr>
      </p:pic>
      <p:sp>
        <p:nvSpPr>
          <p:cNvPr id="29" name="TextBox 178">
            <a:extLst>
              <a:ext uri="{FF2B5EF4-FFF2-40B4-BE49-F238E27FC236}">
                <a16:creationId xmlns:a16="http://schemas.microsoft.com/office/drawing/2014/main" id="{42431768-0353-C2A6-3F35-19AF16C67D48}"/>
              </a:ext>
            </a:extLst>
          </p:cNvPr>
          <p:cNvSpPr txBox="1"/>
          <p:nvPr/>
        </p:nvSpPr>
        <p:spPr>
          <a:xfrm>
            <a:off x="612651" y="3331796"/>
            <a:ext cx="398867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err="1" smtClean="0">
                <a:solidFill>
                  <a:srgbClr val="FF0000"/>
                </a:solidFill>
                <a:latin typeface="#9Slide05 Braxton Regular" panose="03060000000000000000" pitchFamily="66" charset="0"/>
                <a:cs typeface="+mn-ea"/>
                <a:sym typeface="+mn-lt"/>
              </a:rPr>
              <a:t>Thảo</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luận</a:t>
            </a:r>
            <a:r>
              <a:rPr lang="en-US" sz="4000" b="1" kern="0" dirty="0">
                <a:solidFill>
                  <a:srgbClr val="FF0000"/>
                </a:solidFill>
                <a:latin typeface="#9Slide05 Braxton Regular" panose="03060000000000000000" pitchFamily="66" charset="0"/>
                <a:cs typeface="+mn-ea"/>
                <a:sym typeface="+mn-lt"/>
              </a:rPr>
              <a:t> </a:t>
            </a:r>
            <a:r>
              <a:rPr lang="en-US" sz="4000" b="1" kern="0" dirty="0" err="1" smtClean="0">
                <a:solidFill>
                  <a:srgbClr val="FF0000"/>
                </a:solidFill>
                <a:latin typeface="#9Slide05 Braxton Regular" panose="03060000000000000000" pitchFamily="66" charset="0"/>
                <a:cs typeface="+mn-ea"/>
                <a:sym typeface="+mn-lt"/>
              </a:rPr>
              <a:t>nhóm</a:t>
            </a:r>
            <a:r>
              <a:rPr lang="en-US" sz="4000" b="1" kern="0" dirty="0" smtClean="0">
                <a:solidFill>
                  <a:srgbClr val="FF0000"/>
                </a:solidFill>
                <a:latin typeface="#9Slide05 Braxton Regular" panose="03060000000000000000" pitchFamily="66" charset="0"/>
                <a:cs typeface="+mn-ea"/>
                <a:sym typeface="+mn-lt"/>
              </a:rPr>
              <a:t> 4</a:t>
            </a:r>
            <a:endParaRPr kumimoji="0" lang="en-US" sz="4000" b="1" i="0" u="none" strike="noStrike" kern="0" cap="none" spc="0" normalizeH="0" baseline="0" noProof="0" dirty="0">
              <a:ln>
                <a:noFill/>
              </a:ln>
              <a:solidFill>
                <a:srgbClr val="FF0000"/>
              </a:solidFill>
              <a:effectLst/>
              <a:uLnTx/>
              <a:uFillTx/>
              <a:latin typeface="#9Slide05 Braxton Regular" panose="03060000000000000000" pitchFamily="66" charset="0"/>
              <a:cs typeface="+mn-ea"/>
              <a:sym typeface="+mn-lt"/>
            </a:endParaRPr>
          </a:p>
        </p:txBody>
      </p:sp>
    </p:spTree>
    <p:extLst>
      <p:ext uri="{BB962C8B-B14F-4D97-AF65-F5344CB8AC3E}">
        <p14:creationId xmlns:p14="http://schemas.microsoft.com/office/powerpoint/2010/main" val="187150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Graphic spid="21" grpId="0">
        <p:bldAsOne/>
      </p:bldGraphic>
      <p:bldP spid="22" grpId="0"/>
      <p:bldGraphic spid="23" grpId="0">
        <p:bldAsOne/>
      </p:bldGraphic>
      <p:bldP spid="24" grpId="0"/>
      <p:bldP spid="5" grpId="0"/>
      <p:bldP spid="6" grpId="0"/>
      <p:bldP spid="7"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9" name="Rectangle 8"/>
          <p:cNvSpPr/>
          <p:nvPr/>
        </p:nvSpPr>
        <p:spPr>
          <a:xfrm>
            <a:off x="2456873" y="117693"/>
            <a:ext cx="6096000" cy="6740307"/>
          </a:xfrm>
          <a:prstGeom prst="rect">
            <a:avLst/>
          </a:prstGeom>
        </p:spPr>
        <p:txBody>
          <a:bodyPr>
            <a:spAutoFit/>
          </a:bodyPr>
          <a:lstStyle/>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gầu</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đài</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Ra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sân</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ngoài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cươi</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Chộ</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tức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thấy</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ơi</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Trụng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nhúng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đấy</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đừng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cười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Thích</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chi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sèm</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đọi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bát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vào</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quả</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gọi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tràu</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Vo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trốc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gội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đầu</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đấy</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giọng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Bắc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êm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êm</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con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hàng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xóm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đến</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xem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chật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nhà</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Răng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chưa</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sang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nhởi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choa</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đã</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nhất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con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ga</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truồng</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cười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bối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rối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thương</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Thương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một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lại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trăm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đường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thương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quê</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Gió</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thổi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rạc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bờ</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tre</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Chỉ</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giọng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nói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đã</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nhọc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nhằn</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Chắt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từ</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đá</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sỏi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đất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cằn</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Nên</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yêu</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thương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mới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sâu</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đằm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đó</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11" name="Straight Connector 10"/>
          <p:cNvCxnSpPr/>
          <p:nvPr/>
        </p:nvCxnSpPr>
        <p:spPr>
          <a:xfrm>
            <a:off x="6502400" y="526473"/>
            <a:ext cx="360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31891" y="882073"/>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65600" y="1293091"/>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03419" y="1690255"/>
            <a:ext cx="7204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42872" y="1985818"/>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4691" y="1985818"/>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83019" y="2373746"/>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35073" y="2733964"/>
            <a:ext cx="9005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62928" y="3075709"/>
            <a:ext cx="863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43746" y="4221018"/>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1091" y="4227875"/>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74209" y="4548910"/>
            <a:ext cx="2609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74146" y="4548910"/>
            <a:ext cx="374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917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ircle(in)">
                                      <p:cBhvr>
                                        <p:cTn id="41" dur="2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992AFAB-9128-4EC1-A214-FAFBD1B57C88}"/>
              </a:ext>
            </a:extLst>
          </p:cNvPr>
          <p:cNvPicPr>
            <a:picLocks noChangeAspect="1"/>
          </p:cNvPicPr>
          <p:nvPr/>
        </p:nvPicPr>
        <p:blipFill rotWithShape="1">
          <a:blip r:embed="rId3">
            <a:extLst>
              <a:ext uri="{28A0092B-C50C-407E-A947-70E740481C1C}">
                <a14:useLocalDpi xmlns:a14="http://schemas.microsoft.com/office/drawing/2010/main" val="0"/>
              </a:ext>
            </a:extLst>
          </a:blip>
          <a:srcRect t="712" b="5538"/>
          <a:stretch/>
        </p:blipFill>
        <p:spPr>
          <a:xfrm>
            <a:off x="0" y="0"/>
            <a:ext cx="12192000" cy="6858000"/>
          </a:xfrm>
          <a:prstGeom prst="rect">
            <a:avLst/>
          </a:prstGeom>
          <a:ln>
            <a:noFill/>
          </a:ln>
        </p:spPr>
      </p:pic>
      <p:sp>
        <p:nvSpPr>
          <p:cNvPr id="5" name="文本框 4">
            <a:extLst>
              <a:ext uri="{FF2B5EF4-FFF2-40B4-BE49-F238E27FC236}">
                <a16:creationId xmlns:a16="http://schemas.microsoft.com/office/drawing/2014/main" id="{D6B387A9-2C53-48C1-A5AC-1342597512AB}"/>
              </a:ext>
            </a:extLst>
          </p:cNvPr>
          <p:cNvSpPr txBox="1"/>
          <p:nvPr/>
        </p:nvSpPr>
        <p:spPr>
          <a:xfrm>
            <a:off x="3664989" y="2774503"/>
            <a:ext cx="4862022" cy="1446550"/>
          </a:xfrm>
          <a:prstGeom prst="rect">
            <a:avLst/>
          </a:prstGeom>
          <a:noFill/>
        </p:spPr>
        <p:txBody>
          <a:bodyPr wrap="square" rtlCol="0">
            <a:spAutoFit/>
          </a:bodyPr>
          <a:lstStyle/>
          <a:p>
            <a:pPr algn="ctr"/>
            <a:r>
              <a:rPr lang="en-US" altLang="zh-CN" sz="8800" dirty="0">
                <a:solidFill>
                  <a:schemeClr val="bg1"/>
                </a:solidFill>
                <a:latin typeface="义启小魏楷" panose="02010601030101010101" pitchFamily="2" charset="-128"/>
                <a:ea typeface="义启小魏楷" panose="02010601030101010101" pitchFamily="2" charset="-128"/>
                <a:cs typeface="+mn-ea"/>
                <a:sym typeface="+mn-lt"/>
              </a:rPr>
              <a:t>THANKS </a:t>
            </a:r>
            <a:endParaRPr lang="zh-CN" altLang="en-US" sz="8800" dirty="0">
              <a:solidFill>
                <a:schemeClr val="bg1"/>
              </a:solidFill>
              <a:latin typeface="义启小魏楷" panose="02010601030101010101" pitchFamily="2" charset="-128"/>
              <a:ea typeface="义启小魏楷" panose="02010601030101010101" pitchFamily="2" charset="-128"/>
              <a:cs typeface="+mn-ea"/>
              <a:sym typeface="+mn-lt"/>
            </a:endParaRPr>
          </a:p>
        </p:txBody>
      </p:sp>
    </p:spTree>
    <p:extLst>
      <p:ext uri="{BB962C8B-B14F-4D97-AF65-F5344CB8AC3E}">
        <p14:creationId xmlns:p14="http://schemas.microsoft.com/office/powerpoint/2010/main" val="3476351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gô ngọt hữu cơ - Vĩnh Tiến Food"/>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24494" y="316917"/>
            <a:ext cx="2342910" cy="23429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át nước chấm | nID | sứ trắng bóng viền đen | Ø9x4cm | JY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93491" y="316917"/>
            <a:ext cx="2851512" cy="2851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ông dụng, cách dùng L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842" y="471793"/>
            <a:ext cx="2746366" cy="2052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Vá Múc Canh Ladle 098989 - Giá 227.000đ tại Tiki.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49" y="4078383"/>
            <a:ext cx="3902442" cy="14439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Cách làm tào phớ thơm ngon sánh mịn chuẩn kinh do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887" y="3843493"/>
            <a:ext cx="2046720" cy="1913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Danh sách xe khách Hà Nội đi Bắc Giang uy tín cập nhật mới nhất – Megacar –  Tổng đài đặt Xe Limousine và Xe giường nằm toàn quốc"/>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552592" y="3861356"/>
            <a:ext cx="3038489" cy="17536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61465" y="2594381"/>
            <a:ext cx="2290618" cy="523220"/>
          </a:xfrm>
          <a:prstGeom prst="rect">
            <a:avLst/>
          </a:prstGeom>
          <a:noFill/>
        </p:spPr>
        <p:txBody>
          <a:bodyPr wrap="square" rtlCol="0">
            <a:spAutoFit/>
          </a:bodyPr>
          <a:lstStyle/>
          <a:p>
            <a:r>
              <a:rPr lang="en-US" sz="2800" b="1" dirty="0" err="1" smtClean="0">
                <a:solidFill>
                  <a:srgbClr val="0070C0"/>
                </a:solidFill>
              </a:rPr>
              <a:t>Ngô</a:t>
            </a:r>
            <a:endParaRPr lang="en-US" sz="2800" b="1" dirty="0">
              <a:solidFill>
                <a:srgbClr val="0070C0"/>
              </a:solidFill>
            </a:endParaRPr>
          </a:p>
        </p:txBody>
      </p:sp>
      <p:sp>
        <p:nvSpPr>
          <p:cNvPr id="9" name="TextBox 8"/>
          <p:cNvSpPr txBox="1"/>
          <p:nvPr/>
        </p:nvSpPr>
        <p:spPr>
          <a:xfrm>
            <a:off x="5633283" y="2594381"/>
            <a:ext cx="2290618" cy="523220"/>
          </a:xfrm>
          <a:prstGeom prst="rect">
            <a:avLst/>
          </a:prstGeom>
          <a:noFill/>
        </p:spPr>
        <p:txBody>
          <a:bodyPr wrap="square" rtlCol="0">
            <a:spAutoFit/>
          </a:bodyPr>
          <a:lstStyle/>
          <a:p>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bát</a:t>
            </a:r>
            <a:endParaRPr lang="en-US" sz="2800" b="1" dirty="0">
              <a:solidFill>
                <a:srgbClr val="0070C0"/>
              </a:solidFill>
            </a:endParaRPr>
          </a:p>
        </p:txBody>
      </p:sp>
      <p:sp>
        <p:nvSpPr>
          <p:cNvPr id="10" name="TextBox 9"/>
          <p:cNvSpPr txBox="1"/>
          <p:nvPr/>
        </p:nvSpPr>
        <p:spPr>
          <a:xfrm>
            <a:off x="9567974" y="2594381"/>
            <a:ext cx="2290618" cy="523220"/>
          </a:xfrm>
          <a:prstGeom prst="rect">
            <a:avLst/>
          </a:prstGeom>
          <a:noFill/>
        </p:spPr>
        <p:txBody>
          <a:bodyPr wrap="square" rtlCol="0">
            <a:spAutoFit/>
          </a:bodyPr>
          <a:lstStyle/>
          <a:p>
            <a:r>
              <a:rPr lang="en-US" sz="2800" b="1" dirty="0" err="1" smtClean="0">
                <a:solidFill>
                  <a:srgbClr val="0070C0"/>
                </a:solidFill>
              </a:rPr>
              <a:t>Lạc</a:t>
            </a:r>
            <a:endParaRPr lang="en-US" sz="2800" b="1" dirty="0">
              <a:solidFill>
                <a:srgbClr val="0070C0"/>
              </a:solidFill>
            </a:endParaRPr>
          </a:p>
        </p:txBody>
      </p:sp>
      <p:sp>
        <p:nvSpPr>
          <p:cNvPr id="11" name="TextBox 10"/>
          <p:cNvSpPr txBox="1"/>
          <p:nvPr/>
        </p:nvSpPr>
        <p:spPr>
          <a:xfrm>
            <a:off x="1496961" y="5805414"/>
            <a:ext cx="2290618" cy="523220"/>
          </a:xfrm>
          <a:prstGeom prst="rect">
            <a:avLst/>
          </a:prstGeom>
          <a:noFill/>
        </p:spPr>
        <p:txBody>
          <a:bodyPr wrap="square" rtlCol="0">
            <a:spAutoFit/>
          </a:bodyPr>
          <a:lstStyle/>
          <a:p>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muôi</a:t>
            </a:r>
            <a:endParaRPr lang="en-US" sz="2800" b="1" dirty="0">
              <a:solidFill>
                <a:srgbClr val="0070C0"/>
              </a:solidFill>
            </a:endParaRPr>
          </a:p>
        </p:txBody>
      </p:sp>
      <p:sp>
        <p:nvSpPr>
          <p:cNvPr id="12" name="TextBox 11"/>
          <p:cNvSpPr txBox="1"/>
          <p:nvPr/>
        </p:nvSpPr>
        <p:spPr>
          <a:xfrm>
            <a:off x="5310010" y="5909021"/>
            <a:ext cx="2290618" cy="523220"/>
          </a:xfrm>
          <a:prstGeom prst="rect">
            <a:avLst/>
          </a:prstGeom>
          <a:noFill/>
        </p:spPr>
        <p:txBody>
          <a:bodyPr wrap="square" rtlCol="0">
            <a:spAutoFit/>
          </a:bodyPr>
          <a:lstStyle/>
          <a:p>
            <a:r>
              <a:rPr lang="en-US" sz="2800" b="1" dirty="0" err="1" smtClean="0">
                <a:solidFill>
                  <a:srgbClr val="0070C0"/>
                </a:solidFill>
              </a:rPr>
              <a:t>Tào</a:t>
            </a:r>
            <a:r>
              <a:rPr lang="en-US" sz="2800" b="1" dirty="0" smtClean="0">
                <a:solidFill>
                  <a:srgbClr val="0070C0"/>
                </a:solidFill>
              </a:rPr>
              <a:t> </a:t>
            </a:r>
            <a:r>
              <a:rPr lang="en-US" sz="2800" b="1" dirty="0" err="1" smtClean="0">
                <a:solidFill>
                  <a:srgbClr val="0070C0"/>
                </a:solidFill>
              </a:rPr>
              <a:t>phớ</a:t>
            </a:r>
            <a:endParaRPr lang="en-US" sz="2800" b="1" dirty="0">
              <a:solidFill>
                <a:srgbClr val="0070C0"/>
              </a:solidFill>
            </a:endParaRPr>
          </a:p>
        </p:txBody>
      </p:sp>
      <p:sp>
        <p:nvSpPr>
          <p:cNvPr id="13" name="TextBox 12"/>
          <p:cNvSpPr txBox="1"/>
          <p:nvPr/>
        </p:nvSpPr>
        <p:spPr>
          <a:xfrm>
            <a:off x="9641866" y="5827619"/>
            <a:ext cx="2290618" cy="523220"/>
          </a:xfrm>
          <a:prstGeom prst="rect">
            <a:avLst/>
          </a:prstGeom>
          <a:noFill/>
        </p:spPr>
        <p:txBody>
          <a:bodyPr wrap="square" rtlCol="0">
            <a:spAutoFit/>
          </a:bodyPr>
          <a:lstStyle/>
          <a:p>
            <a:r>
              <a:rPr lang="en-US" sz="2800" b="1" dirty="0" err="1" smtClean="0">
                <a:solidFill>
                  <a:srgbClr val="0070C0"/>
                </a:solidFill>
              </a:rPr>
              <a:t>Xe</a:t>
            </a:r>
            <a:r>
              <a:rPr lang="en-US" sz="2800" b="1" dirty="0" smtClean="0">
                <a:solidFill>
                  <a:srgbClr val="0070C0"/>
                </a:solidFill>
              </a:rPr>
              <a:t> </a:t>
            </a:r>
            <a:r>
              <a:rPr lang="en-US" sz="2800" b="1" dirty="0" err="1" smtClean="0">
                <a:solidFill>
                  <a:srgbClr val="0070C0"/>
                </a:solidFill>
              </a:rPr>
              <a:t>khách</a:t>
            </a:r>
            <a:endParaRPr lang="en-US" sz="2800" b="1" dirty="0">
              <a:solidFill>
                <a:srgbClr val="0070C0"/>
              </a:solidFill>
            </a:endParaRPr>
          </a:p>
        </p:txBody>
      </p:sp>
    </p:spTree>
    <p:extLst>
      <p:ext uri="{BB962C8B-B14F-4D97-AF65-F5344CB8AC3E}">
        <p14:creationId xmlns:p14="http://schemas.microsoft.com/office/powerpoint/2010/main" val="1365492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02688DE7-671F-4B35-82E6-5C908B507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854" y="594007"/>
            <a:ext cx="9283699" cy="5512478"/>
          </a:xfrm>
          <a:prstGeom prst="rect">
            <a:avLst/>
          </a:prstGeom>
        </p:spPr>
      </p:pic>
      <p:pic>
        <p:nvPicPr>
          <p:cNvPr id="1028" name="Picture 4" descr="Ngô ngọt hữu cơ - Vĩnh Tiến Food"/>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24494" y="316917"/>
            <a:ext cx="2342910" cy="23429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át nước chấm | nID | sứ trắng bóng viền đen | Ø9x4cm | JY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93491" y="316917"/>
            <a:ext cx="2851512" cy="28515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ông dụng, cách dùng L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842" y="471793"/>
            <a:ext cx="2746366" cy="20520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á Múc Canh Ladle 098989 - Giá 227.000đ tại Tiki.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49" y="4078383"/>
            <a:ext cx="3902442" cy="14439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ách làm tào phớ thơm ngon sánh mịn chuẩn kinh doa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887" y="3843493"/>
            <a:ext cx="2046720" cy="19136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10909" y="6099404"/>
            <a:ext cx="2290618" cy="523220"/>
          </a:xfrm>
          <a:prstGeom prst="rect">
            <a:avLst/>
          </a:prstGeom>
          <a:noFill/>
        </p:spPr>
        <p:txBody>
          <a:bodyPr wrap="square" rtlCol="0">
            <a:spAutoFit/>
          </a:bodyPr>
          <a:lstStyle/>
          <a:p>
            <a:r>
              <a:rPr lang="en-US" sz="2800" b="1" dirty="0" err="1" smtClean="0">
                <a:solidFill>
                  <a:srgbClr val="0070C0"/>
                </a:solidFill>
              </a:rPr>
              <a:t>Đậu</a:t>
            </a:r>
            <a:r>
              <a:rPr lang="en-US" sz="2800" b="1" dirty="0" smtClean="0">
                <a:solidFill>
                  <a:srgbClr val="0070C0"/>
                </a:solidFill>
              </a:rPr>
              <a:t> </a:t>
            </a:r>
            <a:r>
              <a:rPr lang="en-US" sz="2800" b="1" dirty="0" err="1" smtClean="0">
                <a:solidFill>
                  <a:srgbClr val="0070C0"/>
                </a:solidFill>
              </a:rPr>
              <a:t>hũ</a:t>
            </a:r>
            <a:endParaRPr lang="en-US" sz="2800" b="1" dirty="0">
              <a:solidFill>
                <a:srgbClr val="0070C0"/>
              </a:solidFill>
            </a:endParaRPr>
          </a:p>
        </p:txBody>
      </p:sp>
      <p:pic>
        <p:nvPicPr>
          <p:cNvPr id="1042" name="Picture 18" descr="Danh sách xe khách Hà Nội đi Bắc Giang uy tín cập nhật mới nhất – Megacar –  Tổng đài đặt Xe Limousine và Xe giường nằm toàn quốc"/>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552592" y="3861356"/>
            <a:ext cx="3038489" cy="17536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688244" y="6049823"/>
            <a:ext cx="2290618" cy="523220"/>
          </a:xfrm>
          <a:prstGeom prst="rect">
            <a:avLst/>
          </a:prstGeom>
          <a:noFill/>
        </p:spPr>
        <p:txBody>
          <a:bodyPr wrap="square" rtlCol="0">
            <a:spAutoFit/>
          </a:bodyPr>
          <a:lstStyle/>
          <a:p>
            <a:r>
              <a:rPr lang="en-US" sz="2800" b="1" dirty="0" err="1" smtClean="0">
                <a:solidFill>
                  <a:srgbClr val="0070C0"/>
                </a:solidFill>
              </a:rPr>
              <a:t>Xe</a:t>
            </a:r>
            <a:r>
              <a:rPr lang="en-US" sz="2800" b="1" dirty="0" smtClean="0">
                <a:solidFill>
                  <a:srgbClr val="0070C0"/>
                </a:solidFill>
              </a:rPr>
              <a:t> </a:t>
            </a:r>
            <a:r>
              <a:rPr lang="en-US" sz="2800" b="1" dirty="0" err="1" smtClean="0">
                <a:solidFill>
                  <a:srgbClr val="0070C0"/>
                </a:solidFill>
              </a:rPr>
              <a:t>đò</a:t>
            </a:r>
            <a:endParaRPr lang="en-US" sz="2800" b="1" dirty="0">
              <a:solidFill>
                <a:srgbClr val="0070C0"/>
              </a:solidFill>
            </a:endParaRPr>
          </a:p>
        </p:txBody>
      </p:sp>
      <p:sp>
        <p:nvSpPr>
          <p:cNvPr id="15" name="TextBox 14"/>
          <p:cNvSpPr txBox="1"/>
          <p:nvPr/>
        </p:nvSpPr>
        <p:spPr>
          <a:xfrm>
            <a:off x="1549854" y="6078154"/>
            <a:ext cx="2290618" cy="523220"/>
          </a:xfrm>
          <a:prstGeom prst="rect">
            <a:avLst/>
          </a:prstGeom>
          <a:noFill/>
        </p:spPr>
        <p:txBody>
          <a:bodyPr wrap="square" rtlCol="0">
            <a:spAutoFit/>
          </a:bodyPr>
          <a:lstStyle/>
          <a:p>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vá</a:t>
            </a:r>
            <a:endParaRPr lang="en-US" sz="2800" b="1" dirty="0">
              <a:solidFill>
                <a:srgbClr val="0070C0"/>
              </a:solidFill>
            </a:endParaRPr>
          </a:p>
        </p:txBody>
      </p:sp>
      <p:sp>
        <p:nvSpPr>
          <p:cNvPr id="16" name="TextBox 15"/>
          <p:cNvSpPr txBox="1"/>
          <p:nvPr/>
        </p:nvSpPr>
        <p:spPr>
          <a:xfrm>
            <a:off x="5310909" y="2659827"/>
            <a:ext cx="2290618" cy="523220"/>
          </a:xfrm>
          <a:prstGeom prst="rect">
            <a:avLst/>
          </a:prstGeom>
          <a:noFill/>
        </p:spPr>
        <p:txBody>
          <a:bodyPr wrap="square" rtlCol="0">
            <a:spAutoFit/>
          </a:bodyPr>
          <a:lstStyle/>
          <a:p>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chén</a:t>
            </a:r>
            <a:endParaRPr lang="en-US" sz="2800" b="1" dirty="0">
              <a:solidFill>
                <a:srgbClr val="0070C0"/>
              </a:solidFill>
            </a:endParaRPr>
          </a:p>
        </p:txBody>
      </p:sp>
      <p:sp>
        <p:nvSpPr>
          <p:cNvPr id="17" name="TextBox 16"/>
          <p:cNvSpPr txBox="1"/>
          <p:nvPr/>
        </p:nvSpPr>
        <p:spPr>
          <a:xfrm>
            <a:off x="1361465" y="2594381"/>
            <a:ext cx="2290618" cy="523220"/>
          </a:xfrm>
          <a:prstGeom prst="rect">
            <a:avLst/>
          </a:prstGeom>
          <a:noFill/>
        </p:spPr>
        <p:txBody>
          <a:bodyPr wrap="square" rtlCol="0">
            <a:spAutoFit/>
          </a:bodyPr>
          <a:lstStyle/>
          <a:p>
            <a:r>
              <a:rPr lang="en-US" sz="2800" b="1" dirty="0" err="1" smtClean="0">
                <a:solidFill>
                  <a:srgbClr val="0070C0"/>
                </a:solidFill>
              </a:rPr>
              <a:t>Bắp</a:t>
            </a:r>
            <a:endParaRPr lang="en-US" sz="2800" b="1" dirty="0">
              <a:solidFill>
                <a:srgbClr val="0070C0"/>
              </a:solidFill>
            </a:endParaRPr>
          </a:p>
        </p:txBody>
      </p:sp>
      <p:sp>
        <p:nvSpPr>
          <p:cNvPr id="18" name="TextBox 17"/>
          <p:cNvSpPr txBox="1"/>
          <p:nvPr/>
        </p:nvSpPr>
        <p:spPr>
          <a:xfrm>
            <a:off x="9071964" y="2594381"/>
            <a:ext cx="2290618" cy="523220"/>
          </a:xfrm>
          <a:prstGeom prst="rect">
            <a:avLst/>
          </a:prstGeom>
          <a:noFill/>
        </p:spPr>
        <p:txBody>
          <a:bodyPr wrap="square" rtlCol="0">
            <a:spAutoFit/>
          </a:bodyPr>
          <a:lstStyle/>
          <a:p>
            <a:r>
              <a:rPr lang="en-US" sz="2800" b="1" dirty="0" err="1" smtClean="0">
                <a:solidFill>
                  <a:srgbClr val="0070C0"/>
                </a:solidFill>
              </a:rPr>
              <a:t>Đậu</a:t>
            </a:r>
            <a:r>
              <a:rPr lang="en-US" sz="2800" b="1" dirty="0" smtClean="0">
                <a:solidFill>
                  <a:srgbClr val="0070C0"/>
                </a:solidFill>
              </a:rPr>
              <a:t> </a:t>
            </a:r>
            <a:r>
              <a:rPr lang="en-US" sz="2800" b="1" dirty="0" err="1" smtClean="0">
                <a:solidFill>
                  <a:srgbClr val="0070C0"/>
                </a:solidFill>
              </a:rPr>
              <a:t>phộng</a:t>
            </a:r>
            <a:endParaRPr lang="en-US" sz="2800" b="1" dirty="0">
              <a:solidFill>
                <a:srgbClr val="0070C0"/>
              </a:solidFill>
            </a:endParaRPr>
          </a:p>
        </p:txBody>
      </p:sp>
    </p:spTree>
    <p:extLst>
      <p:ext uri="{BB962C8B-B14F-4D97-AF65-F5344CB8AC3E}">
        <p14:creationId xmlns:p14="http://schemas.microsoft.com/office/powerpoint/2010/main" val="605593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anim calcmode="lin" valueType="num">
                                      <p:cBhvr>
                                        <p:cTn id="14" dur="1000" fill="hold"/>
                                        <p:tgtEl>
                                          <p:spTgt spid="1028"/>
                                        </p:tgtEl>
                                        <p:attrNameLst>
                                          <p:attrName>ppt_x</p:attrName>
                                        </p:attrNameLst>
                                      </p:cBhvr>
                                      <p:tavLst>
                                        <p:tav tm="0">
                                          <p:val>
                                            <p:strVal val="#ppt_x"/>
                                          </p:val>
                                        </p:tav>
                                        <p:tav tm="100000">
                                          <p:val>
                                            <p:strVal val="#ppt_x"/>
                                          </p:val>
                                        </p:tav>
                                      </p:tavLst>
                                    </p:anim>
                                    <p:anim calcmode="lin" valueType="num">
                                      <p:cBhvr>
                                        <p:cTn id="1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circle(in)">
                                      <p:cBhvr>
                                        <p:cTn id="25" dur="20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animEffect transition="in" filter="randombar(horizontal)">
                                      <p:cBhvr>
                                        <p:cTn id="35" dur="500"/>
                                        <p:tgtEl>
                                          <p:spTgt spid="103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8"/>
                                        </p:tgtEl>
                                        <p:attrNameLst>
                                          <p:attrName>style.visibility</p:attrName>
                                        </p:attrNameLst>
                                      </p:cBhvr>
                                      <p:to>
                                        <p:strVal val="visible"/>
                                      </p:to>
                                    </p:set>
                                    <p:anim calcmode="lin" valueType="num">
                                      <p:cBhvr additive="base">
                                        <p:cTn id="45" dur="500" fill="hold"/>
                                        <p:tgtEl>
                                          <p:spTgt spid="1038"/>
                                        </p:tgtEl>
                                        <p:attrNameLst>
                                          <p:attrName>ppt_x</p:attrName>
                                        </p:attrNameLst>
                                      </p:cBhvr>
                                      <p:tavLst>
                                        <p:tav tm="0">
                                          <p:val>
                                            <p:strVal val="#ppt_x"/>
                                          </p:val>
                                        </p:tav>
                                        <p:tav tm="100000">
                                          <p:val>
                                            <p:strVal val="#ppt_x"/>
                                          </p:val>
                                        </p:tav>
                                      </p:tavLst>
                                    </p:anim>
                                    <p:anim calcmode="lin" valueType="num">
                                      <p:cBhvr additive="base">
                                        <p:cTn id="4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40"/>
                                        </p:tgtEl>
                                        <p:attrNameLst>
                                          <p:attrName>style.visibility</p:attrName>
                                        </p:attrNameLst>
                                      </p:cBhvr>
                                      <p:to>
                                        <p:strVal val="visible"/>
                                      </p:to>
                                    </p:set>
                                    <p:animEffect transition="in" filter="barn(inVertical)">
                                      <p:cBhvr>
                                        <p:cTn id="57" dur="500"/>
                                        <p:tgtEl>
                                          <p:spTgt spid="104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042"/>
                                        </p:tgtEl>
                                        <p:attrNameLst>
                                          <p:attrName>style.visibility</p:attrName>
                                        </p:attrNameLst>
                                      </p:cBhvr>
                                      <p:to>
                                        <p:strVal val="visible"/>
                                      </p:to>
                                    </p:set>
                                    <p:animEffect transition="in" filter="wipe(down)">
                                      <p:cBhvr>
                                        <p:cTn id="67" dur="500"/>
                                        <p:tgtEl>
                                          <p:spTgt spid="104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1F86989-E688-4FEF-8C1E-532CB562114C}"/>
              </a:ext>
            </a:extLst>
          </p:cNvPr>
          <p:cNvPicPr>
            <a:picLocks noChangeAspect="1"/>
          </p:cNvPicPr>
          <p:nvPr/>
        </p:nvPicPr>
        <p:blipFill rotWithShape="1">
          <a:blip r:embed="rId3">
            <a:extLst>
              <a:ext uri="{28A0092B-C50C-407E-A947-70E740481C1C}">
                <a14:useLocalDpi xmlns:a14="http://schemas.microsoft.com/office/drawing/2010/main" val="0"/>
              </a:ext>
            </a:extLst>
          </a:blip>
          <a:srcRect b="6250"/>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603F9FC9-C534-84B6-CD0D-8CC754E6A0FA}"/>
              </a:ext>
            </a:extLst>
          </p:cNvPr>
          <p:cNvSpPr/>
          <p:nvPr/>
        </p:nvSpPr>
        <p:spPr>
          <a:xfrm>
            <a:off x="1053243" y="2252088"/>
            <a:ext cx="10085513" cy="3348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文本框 4">
            <a:extLst>
              <a:ext uri="{FF2B5EF4-FFF2-40B4-BE49-F238E27FC236}">
                <a16:creationId xmlns:a16="http://schemas.microsoft.com/office/drawing/2014/main" id="{3BC156EB-DC4A-D9CC-4B96-1CF2BE863A8E}"/>
              </a:ext>
            </a:extLst>
          </p:cNvPr>
          <p:cNvSpPr txBox="1"/>
          <p:nvPr/>
        </p:nvSpPr>
        <p:spPr>
          <a:xfrm>
            <a:off x="0" y="2644170"/>
            <a:ext cx="12192000" cy="1631216"/>
          </a:xfrm>
          <a:prstGeom prst="rect">
            <a:avLst/>
          </a:prstGeom>
          <a:noFill/>
        </p:spPr>
        <p:txBody>
          <a:bodyPr wrap="square" rtlCol="0">
            <a:spAutoFit/>
          </a:bodyPr>
          <a:lstStyle/>
          <a:p>
            <a:pPr algn="ctr"/>
            <a:r>
              <a:rPr lang="en-US" altLang="zh-CN" sz="10000" dirty="0">
                <a:solidFill>
                  <a:srgbClr val="FF0000"/>
                </a:solidFill>
                <a:latin typeface="#9Slide07 SVNAppleberry" panose="02040603050506020204" pitchFamily="18" charset="0"/>
                <a:ea typeface="义启小魏楷" panose="02010601030101010101" pitchFamily="2" charset="-128"/>
                <a:cs typeface="+mn-ea"/>
                <a:sym typeface="+mn-lt"/>
              </a:rPr>
              <a:t>I. </a:t>
            </a:r>
            <a:r>
              <a:rPr lang="en-US" altLang="zh-CN" sz="10000" dirty="0" err="1" smtClean="0">
                <a:solidFill>
                  <a:srgbClr val="FF0000"/>
                </a:solidFill>
                <a:latin typeface="#9Slide07 SVNAppleberry" panose="02040603050506020204" pitchFamily="18" charset="0"/>
                <a:ea typeface="义启小魏楷" panose="02010601030101010101" pitchFamily="2" charset="-128"/>
                <a:cs typeface="+mn-ea"/>
                <a:sym typeface="+mn-lt"/>
              </a:rPr>
              <a:t>Củng</a:t>
            </a:r>
            <a:r>
              <a:rPr lang="en-US" altLang="zh-CN" sz="10000" dirty="0" smtClean="0">
                <a:solidFill>
                  <a:srgbClr val="FF0000"/>
                </a:solidFill>
                <a:latin typeface="#9Slide07 SVNAppleberry" panose="02040603050506020204" pitchFamily="18" charset="0"/>
                <a:ea typeface="义启小魏楷" panose="02010601030101010101" pitchFamily="2" charset="-128"/>
                <a:cs typeface="+mn-ea"/>
                <a:sym typeface="+mn-lt"/>
              </a:rPr>
              <a:t> </a:t>
            </a:r>
            <a:r>
              <a:rPr lang="en-US" altLang="zh-CN" sz="10000" dirty="0" err="1" smtClean="0">
                <a:solidFill>
                  <a:srgbClr val="FF0000"/>
                </a:solidFill>
                <a:latin typeface="#9Slide07 SVNAppleberry" panose="02040603050506020204" pitchFamily="18" charset="0"/>
                <a:ea typeface="义启小魏楷" panose="02010601030101010101" pitchFamily="2" charset="-128"/>
                <a:cs typeface="+mn-ea"/>
                <a:sym typeface="+mn-lt"/>
              </a:rPr>
              <a:t>cố</a:t>
            </a:r>
            <a:r>
              <a:rPr lang="en-US" altLang="zh-CN" sz="10000" dirty="0" smtClean="0">
                <a:solidFill>
                  <a:srgbClr val="FF0000"/>
                </a:solidFill>
                <a:latin typeface="#9Slide07 SVNAppleberry" panose="02040603050506020204" pitchFamily="18" charset="0"/>
                <a:ea typeface="义启小魏楷" panose="02010601030101010101" pitchFamily="2" charset="-128"/>
                <a:cs typeface="+mn-ea"/>
                <a:sym typeface="+mn-lt"/>
              </a:rPr>
              <a:t> </a:t>
            </a:r>
            <a:r>
              <a:rPr lang="en-US" altLang="zh-CN" sz="10000" dirty="0" err="1" smtClean="0">
                <a:solidFill>
                  <a:srgbClr val="FF0000"/>
                </a:solidFill>
                <a:latin typeface="#9Slide07 SVNAppleberry" panose="02040603050506020204" pitchFamily="18" charset="0"/>
                <a:ea typeface="义启小魏楷" panose="02010601030101010101" pitchFamily="2" charset="-128"/>
                <a:cs typeface="+mn-ea"/>
                <a:sym typeface="+mn-lt"/>
              </a:rPr>
              <a:t>kiến</a:t>
            </a:r>
            <a:r>
              <a:rPr lang="en-US" altLang="zh-CN" sz="10000" dirty="0" smtClean="0">
                <a:solidFill>
                  <a:srgbClr val="FF0000"/>
                </a:solidFill>
                <a:latin typeface="#9Slide07 SVNAppleberry" panose="02040603050506020204" pitchFamily="18" charset="0"/>
                <a:ea typeface="义启小魏楷" panose="02010601030101010101" pitchFamily="2" charset="-128"/>
                <a:cs typeface="+mn-ea"/>
                <a:sym typeface="+mn-lt"/>
              </a:rPr>
              <a:t> </a:t>
            </a:r>
            <a:r>
              <a:rPr lang="en-US" altLang="zh-CN" sz="10000" dirty="0" err="1">
                <a:solidFill>
                  <a:srgbClr val="FF0000"/>
                </a:solidFill>
                <a:latin typeface="#9Slide07 SVNAppleberry" panose="02040603050506020204" pitchFamily="18" charset="0"/>
                <a:ea typeface="义启小魏楷" panose="02010601030101010101" pitchFamily="2" charset="-128"/>
                <a:cs typeface="+mn-ea"/>
                <a:sym typeface="+mn-lt"/>
              </a:rPr>
              <a:t>thức</a:t>
            </a:r>
            <a:endParaRPr lang="zh-CN" altLang="en-US" sz="10000" dirty="0">
              <a:solidFill>
                <a:srgbClr val="FF0000"/>
              </a:solidFill>
              <a:latin typeface="#9Slide07 SVNAppleberry" panose="02040603050506020204" pitchFamily="18" charset="0"/>
              <a:ea typeface="义启小魏楷" panose="02010601030101010101" pitchFamily="2" charset="-128"/>
              <a:cs typeface="+mn-ea"/>
              <a:sym typeface="+mn-lt"/>
            </a:endParaRPr>
          </a:p>
        </p:txBody>
      </p:sp>
    </p:spTree>
    <p:extLst>
      <p:ext uri="{BB962C8B-B14F-4D97-AF65-F5344CB8AC3E}">
        <p14:creationId xmlns:p14="http://schemas.microsoft.com/office/powerpoint/2010/main" val="1213411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47">
            <a:extLst>
              <a:ext uri="{FF2B5EF4-FFF2-40B4-BE49-F238E27FC236}">
                <a16:creationId xmlns:a16="http://schemas.microsoft.com/office/drawing/2014/main" id="{A438CB15-8C7C-40C7-89AB-FD909948325F}"/>
              </a:ext>
            </a:extLst>
          </p:cNvPr>
          <p:cNvGrpSpPr>
            <a:grpSpLocks noChangeAspect="1"/>
          </p:cNvGrpSpPr>
          <p:nvPr/>
        </p:nvGrpSpPr>
        <p:grpSpPr bwMode="auto">
          <a:xfrm>
            <a:off x="5783966" y="3655818"/>
            <a:ext cx="338026" cy="337698"/>
            <a:chOff x="647" y="1848"/>
            <a:chExt cx="2051" cy="2049"/>
          </a:xfrm>
          <a:solidFill>
            <a:sysClr val="window" lastClr="FFFFFF"/>
          </a:solidFill>
        </p:grpSpPr>
        <p:sp>
          <p:nvSpPr>
            <p:cNvPr id="12" name="Freeform 549">
              <a:extLst>
                <a:ext uri="{FF2B5EF4-FFF2-40B4-BE49-F238E27FC236}">
                  <a16:creationId xmlns:a16="http://schemas.microsoft.com/office/drawing/2014/main" id="{FC8F871A-8C23-49DC-A5E7-83ECD8E93765}"/>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3" name="Freeform 550">
              <a:extLst>
                <a:ext uri="{FF2B5EF4-FFF2-40B4-BE49-F238E27FC236}">
                  <a16:creationId xmlns:a16="http://schemas.microsoft.com/office/drawing/2014/main" id="{AA745207-CEE8-4AE9-8339-B15F3E6568C1}"/>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4" name="Freeform 551">
              <a:extLst>
                <a:ext uri="{FF2B5EF4-FFF2-40B4-BE49-F238E27FC236}">
                  <a16:creationId xmlns:a16="http://schemas.microsoft.com/office/drawing/2014/main" id="{8C8665AC-5609-4045-B363-2FF29A0BB77A}"/>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5" name="Freeform 552">
              <a:extLst>
                <a:ext uri="{FF2B5EF4-FFF2-40B4-BE49-F238E27FC236}">
                  <a16:creationId xmlns:a16="http://schemas.microsoft.com/office/drawing/2014/main" id="{13484EF0-6BBD-4580-B27C-73EE235C089B}"/>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6" name="Freeform 553">
              <a:extLst>
                <a:ext uri="{FF2B5EF4-FFF2-40B4-BE49-F238E27FC236}">
                  <a16:creationId xmlns:a16="http://schemas.microsoft.com/office/drawing/2014/main" id="{90FD9ED1-F16A-432E-811A-19C9344FFDAC}"/>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grpSp>
      <p:graphicFrame>
        <p:nvGraphicFramePr>
          <p:cNvPr id="19" name="Chart 177">
            <a:extLst>
              <a:ext uri="{FF2B5EF4-FFF2-40B4-BE49-F238E27FC236}">
                <a16:creationId xmlns:a16="http://schemas.microsoft.com/office/drawing/2014/main" id="{9BA0BC18-4D4F-44F3-8A05-7E813BA57A0B}"/>
              </a:ext>
            </a:extLst>
          </p:cNvPr>
          <p:cNvGraphicFramePr/>
          <p:nvPr>
            <p:extLst/>
          </p:nvPr>
        </p:nvGraphicFramePr>
        <p:xfrm>
          <a:off x="5314951" y="712919"/>
          <a:ext cx="2150600" cy="152405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78">
            <a:extLst>
              <a:ext uri="{FF2B5EF4-FFF2-40B4-BE49-F238E27FC236}">
                <a16:creationId xmlns:a16="http://schemas.microsoft.com/office/drawing/2014/main" id="{6896C1F6-49F2-4947-822B-481C08660C6A}"/>
              </a:ext>
            </a:extLst>
          </p:cNvPr>
          <p:cNvSpPr txBox="1"/>
          <p:nvPr/>
        </p:nvSpPr>
        <p:spPr>
          <a:xfrm>
            <a:off x="5616750" y="1204138"/>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(1)</a:t>
            </a:r>
          </a:p>
        </p:txBody>
      </p:sp>
      <p:graphicFrame>
        <p:nvGraphicFramePr>
          <p:cNvPr id="21" name="Chart 179">
            <a:extLst>
              <a:ext uri="{FF2B5EF4-FFF2-40B4-BE49-F238E27FC236}">
                <a16:creationId xmlns:a16="http://schemas.microsoft.com/office/drawing/2014/main" id="{8D74BDD6-0BEE-4AA9-9CA9-5E9D6BD65FD8}"/>
              </a:ext>
            </a:extLst>
          </p:cNvPr>
          <p:cNvGraphicFramePr/>
          <p:nvPr>
            <p:extLst/>
          </p:nvPr>
        </p:nvGraphicFramePr>
        <p:xfrm>
          <a:off x="5314951" y="4750621"/>
          <a:ext cx="2150600" cy="152405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80">
            <a:extLst>
              <a:ext uri="{FF2B5EF4-FFF2-40B4-BE49-F238E27FC236}">
                <a16:creationId xmlns:a16="http://schemas.microsoft.com/office/drawing/2014/main" id="{DD41CBA4-423D-478C-9DA4-B2BB2D5CACB4}"/>
              </a:ext>
            </a:extLst>
          </p:cNvPr>
          <p:cNvSpPr txBox="1"/>
          <p:nvPr/>
        </p:nvSpPr>
        <p:spPr>
          <a:xfrm>
            <a:off x="5616750" y="5241840"/>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(3)</a:t>
            </a:r>
          </a:p>
        </p:txBody>
      </p:sp>
      <p:graphicFrame>
        <p:nvGraphicFramePr>
          <p:cNvPr id="23" name="Chart 181">
            <a:extLst>
              <a:ext uri="{FF2B5EF4-FFF2-40B4-BE49-F238E27FC236}">
                <a16:creationId xmlns:a16="http://schemas.microsoft.com/office/drawing/2014/main" id="{6E7A5E08-FFF7-4179-B720-0702E631C936}"/>
              </a:ext>
            </a:extLst>
          </p:cNvPr>
          <p:cNvGraphicFramePr/>
          <p:nvPr>
            <p:extLst/>
          </p:nvPr>
        </p:nvGraphicFramePr>
        <p:xfrm>
          <a:off x="5314951" y="2743200"/>
          <a:ext cx="2150600" cy="152405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82">
            <a:extLst>
              <a:ext uri="{FF2B5EF4-FFF2-40B4-BE49-F238E27FC236}">
                <a16:creationId xmlns:a16="http://schemas.microsoft.com/office/drawing/2014/main" id="{DC54B6DC-3618-4E4A-B802-02996D7976E6}"/>
              </a:ext>
            </a:extLst>
          </p:cNvPr>
          <p:cNvSpPr txBox="1"/>
          <p:nvPr/>
        </p:nvSpPr>
        <p:spPr>
          <a:xfrm>
            <a:off x="5616750" y="3234419"/>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(2)</a:t>
            </a:r>
          </a:p>
        </p:txBody>
      </p:sp>
      <p:sp>
        <p:nvSpPr>
          <p:cNvPr id="5" name="TextBox 178">
            <a:extLst>
              <a:ext uri="{FF2B5EF4-FFF2-40B4-BE49-F238E27FC236}">
                <a16:creationId xmlns:a16="http://schemas.microsoft.com/office/drawing/2014/main" id="{0DC7A295-D458-711F-28A5-FA7D4331ED48}"/>
              </a:ext>
            </a:extLst>
          </p:cNvPr>
          <p:cNvSpPr txBox="1"/>
          <p:nvPr/>
        </p:nvSpPr>
        <p:spPr>
          <a:xfrm>
            <a:off x="7454120" y="1111936"/>
            <a:ext cx="4479262" cy="70788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err="1" smtClean="0">
                <a:ln>
                  <a:noFill/>
                </a:ln>
                <a:solidFill>
                  <a:srgbClr val="0070C0"/>
                </a:solidFill>
                <a:effectLst/>
                <a:uLnTx/>
                <a:uFillTx/>
                <a:latin typeface="#9Slide05 Braxton Regular" panose="03060000000000000000" pitchFamily="66" charset="0"/>
                <a:cs typeface="+mn-ea"/>
                <a:sym typeface="+mn-lt"/>
              </a:rPr>
              <a:t>Từ</a:t>
            </a:r>
            <a:r>
              <a:rPr kumimoji="0" lang="en-US" sz="4000"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4000"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ngữ</a:t>
            </a:r>
            <a:r>
              <a:rPr kumimoji="0" lang="en-US" sz="4000"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4000"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địa</a:t>
            </a:r>
            <a:r>
              <a:rPr kumimoji="0" lang="en-US" sz="4000"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4000"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phương</a:t>
            </a:r>
            <a:endParaRPr kumimoji="0" lang="en-US" sz="4000"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sp>
        <p:nvSpPr>
          <p:cNvPr id="6" name="TextBox 178">
            <a:extLst>
              <a:ext uri="{FF2B5EF4-FFF2-40B4-BE49-F238E27FC236}">
                <a16:creationId xmlns:a16="http://schemas.microsoft.com/office/drawing/2014/main" id="{63A00529-2094-5074-2843-5C6466B0E399}"/>
              </a:ext>
            </a:extLst>
          </p:cNvPr>
          <p:cNvSpPr txBox="1"/>
          <p:nvPr/>
        </p:nvSpPr>
        <p:spPr>
          <a:xfrm>
            <a:off x="7662994" y="2328258"/>
            <a:ext cx="3838720" cy="193899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4000" kern="0" dirty="0" err="1" smtClean="0">
                <a:solidFill>
                  <a:srgbClr val="0070C0"/>
                </a:solidFill>
                <a:latin typeface="#9Slide05 Braxton Regular" panose="03060000000000000000" pitchFamily="66" charset="0"/>
                <a:cs typeface="+mn-ea"/>
                <a:sym typeface="+mn-lt"/>
              </a:rPr>
              <a:t>Khi</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sử</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dụng</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từ</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ngữ</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địa</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phương</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cần</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lưu</a:t>
            </a:r>
            <a:r>
              <a:rPr lang="en-US" sz="4000" kern="0" dirty="0" smtClean="0">
                <a:solidFill>
                  <a:srgbClr val="0070C0"/>
                </a:solidFill>
                <a:latin typeface="#9Slide05 Braxton Regular" panose="03060000000000000000" pitchFamily="66" charset="0"/>
                <a:cs typeface="+mn-ea"/>
                <a:sym typeface="+mn-lt"/>
              </a:rPr>
              <a:t> ý </a:t>
            </a:r>
            <a:r>
              <a:rPr lang="en-US" sz="4000" kern="0" dirty="0" err="1" smtClean="0">
                <a:solidFill>
                  <a:srgbClr val="0070C0"/>
                </a:solidFill>
                <a:latin typeface="#9Slide05 Braxton Regular" panose="03060000000000000000" pitchFamily="66" charset="0"/>
                <a:cs typeface="+mn-ea"/>
                <a:sym typeface="+mn-lt"/>
              </a:rPr>
              <a:t>gì</a:t>
            </a:r>
            <a:r>
              <a:rPr lang="en-US" sz="4000" kern="0" dirty="0" smtClean="0">
                <a:solidFill>
                  <a:srgbClr val="0070C0"/>
                </a:solidFill>
                <a:latin typeface="#9Slide05 Braxton Regular" panose="03060000000000000000" pitchFamily="66" charset="0"/>
                <a:cs typeface="+mn-ea"/>
                <a:sym typeface="+mn-lt"/>
              </a:rPr>
              <a:t>? </a:t>
            </a:r>
            <a:endParaRPr kumimoji="0" lang="en-US" sz="4000"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sp>
        <p:nvSpPr>
          <p:cNvPr id="7" name="TextBox 178">
            <a:extLst>
              <a:ext uri="{FF2B5EF4-FFF2-40B4-BE49-F238E27FC236}">
                <a16:creationId xmlns:a16="http://schemas.microsoft.com/office/drawing/2014/main" id="{BC5B1F91-112F-C4BE-5D22-390E79680047}"/>
              </a:ext>
            </a:extLst>
          </p:cNvPr>
          <p:cNvSpPr txBox="1"/>
          <p:nvPr/>
        </p:nvSpPr>
        <p:spPr>
          <a:xfrm>
            <a:off x="7706041" y="4664045"/>
            <a:ext cx="4227341" cy="132343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4000" kern="0" dirty="0" err="1" smtClean="0">
                <a:solidFill>
                  <a:srgbClr val="0070C0"/>
                </a:solidFill>
                <a:latin typeface="#9Slide05 Braxton Regular" panose="03060000000000000000" pitchFamily="66" charset="0"/>
                <a:cs typeface="+mn-ea"/>
                <a:sym typeface="+mn-lt"/>
              </a:rPr>
              <a:t>Có</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nên</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lạm</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dụng</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từ</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ngữ</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địa</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phương</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không</a:t>
            </a:r>
            <a:endParaRPr kumimoji="0" lang="en-US" sz="4000"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pic>
        <p:nvPicPr>
          <p:cNvPr id="28" name="Picture 27">
            <a:extLst>
              <a:ext uri="{FF2B5EF4-FFF2-40B4-BE49-F238E27FC236}">
                <a16:creationId xmlns:a16="http://schemas.microsoft.com/office/drawing/2014/main" id="{45810439-596F-3645-8D05-F68E4626162B}"/>
              </a:ext>
            </a:extLst>
          </p:cNvPr>
          <p:cNvPicPr>
            <a:picLocks noChangeAspect="1"/>
          </p:cNvPicPr>
          <p:nvPr/>
        </p:nvPicPr>
        <p:blipFill rotWithShape="1">
          <a:blip r:embed="rId6">
            <a:extLst>
              <a:ext uri="{28A0092B-C50C-407E-A947-70E740481C1C}">
                <a14:useLocalDpi xmlns:a14="http://schemas.microsoft.com/office/drawing/2010/main" val="0"/>
              </a:ext>
            </a:extLst>
          </a:blip>
          <a:srcRect l="15481" t="4970" r="14131" b="5196"/>
          <a:stretch/>
        </p:blipFill>
        <p:spPr>
          <a:xfrm>
            <a:off x="190943" y="382027"/>
            <a:ext cx="4827270" cy="6160770"/>
          </a:xfrm>
          <a:prstGeom prst="rect">
            <a:avLst/>
          </a:prstGeom>
        </p:spPr>
      </p:pic>
      <p:sp>
        <p:nvSpPr>
          <p:cNvPr id="29" name="TextBox 178">
            <a:extLst>
              <a:ext uri="{FF2B5EF4-FFF2-40B4-BE49-F238E27FC236}">
                <a16:creationId xmlns:a16="http://schemas.microsoft.com/office/drawing/2014/main" id="{42431768-0353-C2A6-3F35-19AF16C67D48}"/>
              </a:ext>
            </a:extLst>
          </p:cNvPr>
          <p:cNvSpPr txBox="1"/>
          <p:nvPr/>
        </p:nvSpPr>
        <p:spPr>
          <a:xfrm>
            <a:off x="561013" y="2946064"/>
            <a:ext cx="3988670"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T</a:t>
            </a:r>
            <a:r>
              <a:rPr lang="en-US" sz="4000" b="1" kern="0" dirty="0" err="1" smtClean="0">
                <a:solidFill>
                  <a:srgbClr val="FF0000"/>
                </a:solidFill>
                <a:latin typeface="#9Slide05 Braxton Regular" panose="03060000000000000000" pitchFamily="66" charset="0"/>
                <a:cs typeface="+mn-ea"/>
                <a:sym typeface="+mn-lt"/>
              </a:rPr>
              <a:t>hảo</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luận</a:t>
            </a:r>
            <a:r>
              <a:rPr lang="en-US" sz="4000" b="1" kern="0" dirty="0">
                <a:solidFill>
                  <a:srgbClr val="FF0000"/>
                </a:solidFill>
                <a:latin typeface="#9Slide05 Braxton Regular" panose="03060000000000000000" pitchFamily="66" charset="0"/>
                <a:cs typeface="+mn-ea"/>
                <a:sym typeface="+mn-lt"/>
              </a:rPr>
              <a:t> </a:t>
            </a:r>
            <a:r>
              <a:rPr lang="en-US" sz="4000" b="1" kern="0" dirty="0" err="1" smtClean="0">
                <a:solidFill>
                  <a:srgbClr val="FF0000"/>
                </a:solidFill>
                <a:latin typeface="#9Slide05 Braxton Regular" panose="03060000000000000000" pitchFamily="66" charset="0"/>
                <a:cs typeface="+mn-ea"/>
                <a:sym typeface="+mn-lt"/>
              </a:rPr>
              <a:t>nhóm</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smtClean="0">
                <a:solidFill>
                  <a:srgbClr val="FF0000"/>
                </a:solidFill>
                <a:latin typeface="#9Slide05 Braxton Regular" panose="03060000000000000000" pitchFamily="66" charset="0"/>
                <a:cs typeface="+mn-ea"/>
                <a:sym typeface="+mn-lt"/>
              </a:rPr>
              <a:t>đôi</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smtClean="0">
                <a:solidFill>
                  <a:srgbClr val="FF0000"/>
                </a:solidFill>
                <a:latin typeface="#9Slide05 Braxton Regular" panose="03060000000000000000" pitchFamily="66" charset="0"/>
                <a:cs typeface="+mn-ea"/>
                <a:sym typeface="+mn-lt"/>
              </a:rPr>
              <a:t>và</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nhắc</a:t>
            </a:r>
            <a:r>
              <a:rPr lang="en-US" sz="4000" b="1" kern="0" dirty="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lại</a:t>
            </a:r>
            <a:r>
              <a:rPr lang="en-US" sz="4000" b="1" kern="0" dirty="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kiến</a:t>
            </a:r>
            <a:r>
              <a:rPr lang="en-US" sz="4000" b="1" kern="0" dirty="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thức</a:t>
            </a:r>
            <a:r>
              <a:rPr lang="en-US" sz="4000" b="1" kern="0" dirty="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về</a:t>
            </a:r>
            <a:r>
              <a:rPr lang="en-US" sz="4000" b="1" kern="0" dirty="0">
                <a:solidFill>
                  <a:srgbClr val="FF0000"/>
                </a:solidFill>
                <a:latin typeface="#9Slide05 Braxton Regular" panose="03060000000000000000" pitchFamily="66" charset="0"/>
                <a:cs typeface="+mn-ea"/>
                <a:sym typeface="+mn-lt"/>
              </a:rPr>
              <a:t>:</a:t>
            </a:r>
            <a:endParaRPr kumimoji="0" lang="en-US" sz="4000" b="1" i="0" u="none" strike="noStrike" kern="0" cap="none" spc="0" normalizeH="0" baseline="0" noProof="0" dirty="0">
              <a:ln>
                <a:noFill/>
              </a:ln>
              <a:solidFill>
                <a:srgbClr val="FF0000"/>
              </a:solidFill>
              <a:effectLst/>
              <a:uLnTx/>
              <a:uFillTx/>
              <a:latin typeface="#9Slide05 Braxton Regular" panose="03060000000000000000" pitchFamily="66" charset="0"/>
              <a:cs typeface="+mn-ea"/>
              <a:sym typeface="+mn-lt"/>
            </a:endParaRPr>
          </a:p>
        </p:txBody>
      </p:sp>
    </p:spTree>
    <p:extLst>
      <p:ext uri="{BB962C8B-B14F-4D97-AF65-F5344CB8AC3E}">
        <p14:creationId xmlns:p14="http://schemas.microsoft.com/office/powerpoint/2010/main" val="1822652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Graphic spid="21" grpId="0">
        <p:bldAsOne/>
      </p:bldGraphic>
      <p:bldP spid="22" grpId="0"/>
      <p:bldGraphic spid="23" grpId="0">
        <p:bldAsOne/>
      </p:bldGraphic>
      <p:bldP spid="24" grpId="0"/>
      <p:bldP spid="5" grpId="0"/>
      <p:bldP spid="6" grpId="0"/>
      <p:bldP spid="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32" name="圆角矩形 106">
            <a:extLst>
              <a:ext uri="{FF2B5EF4-FFF2-40B4-BE49-F238E27FC236}">
                <a16:creationId xmlns:a16="http://schemas.microsoft.com/office/drawing/2014/main" id="{2A57D8CD-A2C4-4DD4-A27F-ED1D86B92F1F}"/>
              </a:ext>
            </a:extLst>
          </p:cNvPr>
          <p:cNvSpPr>
            <a:spLocks noChangeAspect="1"/>
          </p:cNvSpPr>
          <p:nvPr/>
        </p:nvSpPr>
        <p:spPr>
          <a:xfrm rot="2700000">
            <a:off x="4012866" y="3504458"/>
            <a:ext cx="1727964" cy="1727964"/>
          </a:xfrm>
          <a:prstGeom prst="roundRect">
            <a:avLst/>
          </a:prstGeom>
          <a:solidFill>
            <a:srgbClr val="9ED7E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cs typeface="+mn-ea"/>
              <a:sym typeface="+mn-lt"/>
            </a:endParaRPr>
          </a:p>
        </p:txBody>
      </p:sp>
      <p:sp>
        <p:nvSpPr>
          <p:cNvPr id="33" name="圆角矩形 107">
            <a:extLst>
              <a:ext uri="{FF2B5EF4-FFF2-40B4-BE49-F238E27FC236}">
                <a16:creationId xmlns:a16="http://schemas.microsoft.com/office/drawing/2014/main" id="{25B50721-8566-4637-88A2-E720BE698D23}"/>
              </a:ext>
            </a:extLst>
          </p:cNvPr>
          <p:cNvSpPr>
            <a:spLocks noChangeAspect="1"/>
          </p:cNvSpPr>
          <p:nvPr/>
        </p:nvSpPr>
        <p:spPr>
          <a:xfrm rot="2700000">
            <a:off x="4115017" y="523149"/>
            <a:ext cx="1727964" cy="1727964"/>
          </a:xfrm>
          <a:prstGeom prst="roundRect">
            <a:avLst/>
          </a:prstGeom>
          <a:solidFill>
            <a:srgbClr val="9ED7E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cs typeface="+mn-ea"/>
              <a:sym typeface="+mn-lt"/>
            </a:endParaRPr>
          </a:p>
        </p:txBody>
      </p:sp>
      <p:sp>
        <p:nvSpPr>
          <p:cNvPr id="41" name="文本框 40">
            <a:extLst>
              <a:ext uri="{FF2B5EF4-FFF2-40B4-BE49-F238E27FC236}">
                <a16:creationId xmlns:a16="http://schemas.microsoft.com/office/drawing/2014/main" id="{D388E071-F55F-44A4-B4A7-53B68896C0B4}"/>
              </a:ext>
            </a:extLst>
          </p:cNvPr>
          <p:cNvSpPr txBox="1"/>
          <p:nvPr/>
        </p:nvSpPr>
        <p:spPr>
          <a:xfrm>
            <a:off x="3955625" y="1080640"/>
            <a:ext cx="1964064" cy="584775"/>
          </a:xfrm>
          <a:prstGeom prst="rect">
            <a:avLst/>
          </a:prstGeom>
          <a:noFill/>
          <a:ln w="9525">
            <a:noFill/>
          </a:ln>
        </p:spPr>
        <p:txBody>
          <a:bodyPr wrap="square" anchor="t">
            <a:spAutoFit/>
          </a:bodyPr>
          <a:lstStyle/>
          <a:p>
            <a:pPr lvl="0" algn="ctr"/>
            <a:r>
              <a:rPr lang="en-US" altLang="zh-CN" sz="3200" b="1" dirty="0" err="1">
                <a:solidFill>
                  <a:srgbClr val="7030A0"/>
                </a:solidFill>
                <a:latin typeface="#9Slide05 Braxton Regular" panose="03060000000000000000" pitchFamily="66" charset="0"/>
                <a:cs typeface="+mn-ea"/>
                <a:sym typeface="+mn-lt"/>
              </a:rPr>
              <a:t>Khái</a:t>
            </a:r>
            <a:r>
              <a:rPr lang="en-US" altLang="zh-CN" sz="3200" b="1" dirty="0">
                <a:solidFill>
                  <a:srgbClr val="7030A0"/>
                </a:solidFill>
                <a:latin typeface="#9Slide05 Braxton Regular" panose="03060000000000000000" pitchFamily="66" charset="0"/>
                <a:cs typeface="+mn-ea"/>
                <a:sym typeface="+mn-lt"/>
              </a:rPr>
              <a:t> </a:t>
            </a:r>
            <a:r>
              <a:rPr lang="en-US" altLang="zh-CN" sz="3200" b="1" dirty="0" err="1">
                <a:solidFill>
                  <a:srgbClr val="7030A0"/>
                </a:solidFill>
                <a:latin typeface="#9Slide05 Braxton Regular" panose="03060000000000000000" pitchFamily="66" charset="0"/>
                <a:cs typeface="+mn-ea"/>
                <a:sym typeface="+mn-lt"/>
              </a:rPr>
              <a:t>niệm</a:t>
            </a:r>
            <a:endParaRPr lang="en-US" altLang="zh-CN" sz="4400" b="1" dirty="0">
              <a:solidFill>
                <a:srgbClr val="7030A0"/>
              </a:solidFill>
              <a:latin typeface="#9Slide05 Braxton Regular" panose="03060000000000000000" pitchFamily="66" charset="0"/>
              <a:cs typeface="+mn-ea"/>
              <a:sym typeface="+mn-lt"/>
            </a:endParaRPr>
          </a:p>
        </p:txBody>
      </p:sp>
      <p:sp>
        <p:nvSpPr>
          <p:cNvPr id="44" name="文本框 43">
            <a:extLst>
              <a:ext uri="{FF2B5EF4-FFF2-40B4-BE49-F238E27FC236}">
                <a16:creationId xmlns:a16="http://schemas.microsoft.com/office/drawing/2014/main" id="{265C5FF6-8904-4990-A577-B9C5BDD9B054}"/>
              </a:ext>
            </a:extLst>
          </p:cNvPr>
          <p:cNvSpPr txBox="1"/>
          <p:nvPr/>
        </p:nvSpPr>
        <p:spPr>
          <a:xfrm>
            <a:off x="4080576" y="4061949"/>
            <a:ext cx="1592543" cy="584775"/>
          </a:xfrm>
          <a:prstGeom prst="rect">
            <a:avLst/>
          </a:prstGeom>
          <a:noFill/>
          <a:ln w="9525">
            <a:noFill/>
          </a:ln>
        </p:spPr>
        <p:txBody>
          <a:bodyPr wrap="square" anchor="t">
            <a:spAutoFit/>
          </a:bodyPr>
          <a:lstStyle/>
          <a:p>
            <a:pPr lvl="0" algn="ctr"/>
            <a:r>
              <a:rPr lang="en-US" altLang="zh-CN" sz="3200" b="1" dirty="0" err="1">
                <a:solidFill>
                  <a:srgbClr val="7030A0"/>
                </a:solidFill>
                <a:latin typeface="#9Slide05 Braxton Regular" panose="03060000000000000000" pitchFamily="66" charset="0"/>
                <a:cs typeface="+mn-ea"/>
                <a:sym typeface="+mn-lt"/>
              </a:rPr>
              <a:t>Ví</a:t>
            </a:r>
            <a:r>
              <a:rPr lang="en-US" altLang="zh-CN" sz="3200" b="1" dirty="0">
                <a:solidFill>
                  <a:srgbClr val="7030A0"/>
                </a:solidFill>
                <a:latin typeface="#9Slide05 Braxton Regular" panose="03060000000000000000" pitchFamily="66" charset="0"/>
                <a:cs typeface="+mn-ea"/>
                <a:sym typeface="+mn-lt"/>
              </a:rPr>
              <a:t> </a:t>
            </a:r>
            <a:r>
              <a:rPr lang="en-US" altLang="zh-CN" sz="3200" b="1" dirty="0" err="1">
                <a:solidFill>
                  <a:srgbClr val="7030A0"/>
                </a:solidFill>
                <a:latin typeface="#9Slide05 Braxton Regular" panose="03060000000000000000" pitchFamily="66" charset="0"/>
                <a:cs typeface="+mn-ea"/>
                <a:sym typeface="+mn-lt"/>
              </a:rPr>
              <a:t>dụ</a:t>
            </a:r>
            <a:endParaRPr lang="en-US" altLang="zh-CN" sz="4400" b="1" dirty="0">
              <a:solidFill>
                <a:srgbClr val="7030A0"/>
              </a:solidFill>
              <a:latin typeface="#9Slide05 Braxton Regular" panose="03060000000000000000" pitchFamily="66" charset="0"/>
              <a:cs typeface="+mn-ea"/>
              <a:sym typeface="+mn-lt"/>
            </a:endParaRPr>
          </a:p>
        </p:txBody>
      </p:sp>
      <p:sp>
        <p:nvSpPr>
          <p:cNvPr id="50" name="文本框 49">
            <a:extLst>
              <a:ext uri="{FF2B5EF4-FFF2-40B4-BE49-F238E27FC236}">
                <a16:creationId xmlns:a16="http://schemas.microsoft.com/office/drawing/2014/main" id="{39FF0388-FAFB-40A9-81C7-5AE949EDFC94}"/>
              </a:ext>
            </a:extLst>
          </p:cNvPr>
          <p:cNvSpPr txBox="1"/>
          <p:nvPr/>
        </p:nvSpPr>
        <p:spPr>
          <a:xfrm>
            <a:off x="6412974" y="2608987"/>
            <a:ext cx="5324329" cy="1384995"/>
          </a:xfrm>
          <a:prstGeom prst="rect">
            <a:avLst/>
          </a:prstGeom>
          <a:solidFill>
            <a:schemeClr val="accent2">
              <a:lumMod val="20000"/>
              <a:lumOff val="80000"/>
            </a:schemeClr>
          </a:solidFill>
        </p:spPr>
        <p:txBody>
          <a:bodyPr wrap="square" rtlCol="0">
            <a:spAutoFit/>
            <a:scene3d>
              <a:camera prst="orthographicFront"/>
              <a:lightRig rig="threePt" dir="t"/>
            </a:scene3d>
            <a:sp3d contourW="12700"/>
          </a:bodyPr>
          <a:lstStyle/>
          <a:p>
            <a:r>
              <a:rPr lang="vi-VN" sz="2800" dirty="0">
                <a:latin typeface="#9Slide05 Braxton Regular" panose="03060000000000000000" pitchFamily="66" charset="0"/>
              </a:rPr>
              <a:t>Từ ngữ địa phương Nam Bộ: </a:t>
            </a:r>
            <a:r>
              <a:rPr lang="vi-VN" sz="2800" dirty="0" smtClean="0">
                <a:latin typeface="#9Slide05 Braxton Regular" panose="03060000000000000000" pitchFamily="66" charset="0"/>
              </a:rPr>
              <a:t>heo </a:t>
            </a:r>
            <a:r>
              <a:rPr lang="vi-VN" sz="2800" dirty="0">
                <a:latin typeface="#9Slide05 Braxton Regular" panose="03060000000000000000" pitchFamily="66" charset="0"/>
              </a:rPr>
              <a:t>– lợn; thơm – dứa; ghe – thuyền; honda – xe máy;…</a:t>
            </a:r>
          </a:p>
        </p:txBody>
      </p:sp>
      <p:sp>
        <p:nvSpPr>
          <p:cNvPr id="10" name="矩形 13">
            <a:extLst>
              <a:ext uri="{FF2B5EF4-FFF2-40B4-BE49-F238E27FC236}">
                <a16:creationId xmlns:a16="http://schemas.microsoft.com/office/drawing/2014/main" id="{B0165BFA-900A-4AA9-B760-D058F9EAC6C3}"/>
              </a:ext>
            </a:extLst>
          </p:cNvPr>
          <p:cNvSpPr/>
          <p:nvPr/>
        </p:nvSpPr>
        <p:spPr>
          <a:xfrm>
            <a:off x="6399336" y="604769"/>
            <a:ext cx="5337967" cy="954107"/>
          </a:xfrm>
          <a:prstGeom prst="rect">
            <a:avLst/>
          </a:prstGeom>
          <a:solidFill>
            <a:schemeClr val="accent4">
              <a:lumMod val="20000"/>
              <a:lumOff val="80000"/>
            </a:schemeClr>
          </a:solidFill>
        </p:spPr>
        <p:txBody>
          <a:bodyPr wrap="square">
            <a:spAutoFit/>
          </a:bodyPr>
          <a:lstStyle/>
          <a:p>
            <a:pPr algn="just"/>
            <a:r>
              <a:rPr lang="en-US" altLang="en-US" sz="2800" dirty="0" smtClean="0">
                <a:latin typeface="#9Slide05 Braxton Regular" panose="03060000000000000000" pitchFamily="66" charset="0"/>
                <a:cs typeface="Times New Roman" panose="02020603050405020304" pitchFamily="18" charset="0"/>
              </a:rPr>
              <a:t>T</a:t>
            </a:r>
            <a:r>
              <a:rPr lang="vi-VN" altLang="en-US" sz="2800" dirty="0" smtClean="0">
                <a:latin typeface="#9Slide05 Braxton Regular" panose="03060000000000000000" pitchFamily="66" charset="0"/>
                <a:cs typeface="Times New Roman" panose="02020603050405020304" pitchFamily="18" charset="0"/>
              </a:rPr>
              <a:t>ừ </a:t>
            </a:r>
            <a:r>
              <a:rPr lang="vi-VN" altLang="en-US" sz="2800" dirty="0">
                <a:latin typeface="#9Slide05 Braxton Regular" panose="03060000000000000000" pitchFamily="66" charset="0"/>
                <a:cs typeface="Times New Roman" panose="02020603050405020304" pitchFamily="18" charset="0"/>
              </a:rPr>
              <a:t>ngữ địa phương là từ ngữ chỉ sử dụng ở một (hoặc một số) địa phương nhất định.</a:t>
            </a:r>
            <a:endParaRPr lang="en-US" altLang="en-US" sz="2800" dirty="0">
              <a:latin typeface="#9Slide05 Braxton Regular" panose="03060000000000000000" pitchFamily="66" charset="0"/>
              <a:cs typeface="Times New Roman" panose="02020603050405020304" pitchFamily="18" charset="0"/>
            </a:endParaRPr>
          </a:p>
        </p:txBody>
      </p:sp>
      <p:sp>
        <p:nvSpPr>
          <p:cNvPr id="2" name="Rectangle 1"/>
          <p:cNvSpPr/>
          <p:nvPr/>
        </p:nvSpPr>
        <p:spPr>
          <a:xfrm>
            <a:off x="6412973" y="4646724"/>
            <a:ext cx="5324329" cy="954107"/>
          </a:xfrm>
          <a:prstGeom prst="rect">
            <a:avLst/>
          </a:prstGeom>
          <a:solidFill>
            <a:schemeClr val="accent6">
              <a:lumMod val="20000"/>
              <a:lumOff val="80000"/>
            </a:schemeClr>
          </a:solidFill>
        </p:spPr>
        <p:txBody>
          <a:bodyPr wrap="square">
            <a:spAutoFit/>
          </a:bodyPr>
          <a:lstStyle/>
          <a:p>
            <a:pPr algn="just"/>
            <a:r>
              <a:rPr lang="vi-VN" sz="2800" dirty="0">
                <a:solidFill>
                  <a:srgbClr val="000000"/>
                </a:solidFill>
                <a:latin typeface="#9Slide05 Braxton Regular" panose="03060000000000000000" pitchFamily="66" charset="0"/>
              </a:rPr>
              <a:t>Từ ngữ địa phương Trung Bộ: </a:t>
            </a:r>
            <a:r>
              <a:rPr lang="vi-VN" sz="2800" dirty="0" smtClean="0">
                <a:solidFill>
                  <a:srgbClr val="000000"/>
                </a:solidFill>
                <a:latin typeface="#9Slide05 Braxton Regular" panose="03060000000000000000" pitchFamily="66" charset="0"/>
              </a:rPr>
              <a:t>mô </a:t>
            </a:r>
            <a:r>
              <a:rPr lang="vi-VN" sz="2800" dirty="0">
                <a:solidFill>
                  <a:srgbClr val="000000"/>
                </a:solidFill>
                <a:latin typeface="#9Slide05 Braxton Regular" panose="03060000000000000000" pitchFamily="66" charset="0"/>
              </a:rPr>
              <a:t>– nào, chỗ nào; rứa – thế; răng – sao, thế nào;…</a:t>
            </a:r>
          </a:p>
        </p:txBody>
      </p:sp>
      <p:sp>
        <p:nvSpPr>
          <p:cNvPr id="13" name="圆角矩形 108">
            <a:extLst>
              <a:ext uri="{FF2B5EF4-FFF2-40B4-BE49-F238E27FC236}">
                <a16:creationId xmlns:a16="http://schemas.microsoft.com/office/drawing/2014/main" id="{CDB74466-557E-4A39-9AD1-A64C4E2B4A33}"/>
              </a:ext>
            </a:extLst>
          </p:cNvPr>
          <p:cNvSpPr>
            <a:spLocks noChangeAspect="1"/>
          </p:cNvSpPr>
          <p:nvPr/>
        </p:nvSpPr>
        <p:spPr>
          <a:xfrm rot="2700000">
            <a:off x="433940" y="1956783"/>
            <a:ext cx="3161517" cy="3164099"/>
          </a:xfrm>
          <a:prstGeom prst="roundRect">
            <a:avLst/>
          </a:prstGeom>
          <a:solidFill>
            <a:srgbClr val="EC6D6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cs typeface="+mn-ea"/>
              <a:sym typeface="+mn-lt"/>
            </a:endParaRPr>
          </a:p>
        </p:txBody>
      </p:sp>
      <p:sp>
        <p:nvSpPr>
          <p:cNvPr id="14" name="文本框 3">
            <a:extLst>
              <a:ext uri="{FF2B5EF4-FFF2-40B4-BE49-F238E27FC236}">
                <a16:creationId xmlns:a16="http://schemas.microsoft.com/office/drawing/2014/main" id="{F816DFB5-BB2C-6F4C-F15C-F519DC7D035A}"/>
              </a:ext>
            </a:extLst>
          </p:cNvPr>
          <p:cNvSpPr txBox="1"/>
          <p:nvPr/>
        </p:nvSpPr>
        <p:spPr>
          <a:xfrm>
            <a:off x="510377" y="2738510"/>
            <a:ext cx="3008641" cy="1323439"/>
          </a:xfrm>
          <a:prstGeom prst="rect">
            <a:avLst/>
          </a:prstGeom>
          <a:noFill/>
        </p:spPr>
        <p:txBody>
          <a:bodyPr wrap="square" rtlCol="0">
            <a:spAutoFit/>
          </a:bodyPr>
          <a:lstStyle/>
          <a:p>
            <a:pPr lvl="0" algn="ctr" defTabSz="914400">
              <a:defRPr/>
            </a:pPr>
            <a:r>
              <a:rPr lang="en-US" sz="4000" b="1" kern="0" dirty="0">
                <a:solidFill>
                  <a:schemeClr val="bg1"/>
                </a:solidFill>
                <a:latin typeface="#9Slide05 Braxton Regular" panose="03060000000000000000" pitchFamily="66" charset="0"/>
                <a:cs typeface="+mn-ea"/>
                <a:sym typeface="+mn-lt"/>
              </a:rPr>
              <a:t>TỪ </a:t>
            </a:r>
            <a:r>
              <a:rPr lang="en-US" sz="4000" b="1" kern="0" dirty="0" smtClean="0">
                <a:solidFill>
                  <a:schemeClr val="bg1"/>
                </a:solidFill>
                <a:latin typeface="#9Slide05 Braxton Regular" panose="03060000000000000000" pitchFamily="66" charset="0"/>
                <a:cs typeface="+mn-ea"/>
                <a:sym typeface="+mn-lt"/>
              </a:rPr>
              <a:t>NGỮ </a:t>
            </a:r>
          </a:p>
          <a:p>
            <a:pPr lvl="0" algn="ctr" defTabSz="914400">
              <a:defRPr/>
            </a:pPr>
            <a:r>
              <a:rPr lang="en-US" sz="4000" b="1" kern="0" dirty="0" smtClean="0">
                <a:solidFill>
                  <a:schemeClr val="bg1"/>
                </a:solidFill>
                <a:latin typeface="#9Slide05 Braxton Regular" panose="03060000000000000000" pitchFamily="66" charset="0"/>
                <a:cs typeface="+mn-ea"/>
                <a:sym typeface="+mn-lt"/>
              </a:rPr>
              <a:t>ĐỊA PHƯƠNG</a:t>
            </a:r>
            <a:endParaRPr lang="en-US" sz="4000" b="1" kern="0" dirty="0">
              <a:solidFill>
                <a:schemeClr val="bg1"/>
              </a:solidFill>
              <a:latin typeface="#9Slide05 Braxton Regular" panose="03060000000000000000" pitchFamily="66" charset="0"/>
              <a:cs typeface="+mn-ea"/>
              <a:sym typeface="+mn-lt"/>
            </a:endParaRPr>
          </a:p>
        </p:txBody>
      </p:sp>
    </p:spTree>
    <p:extLst>
      <p:ext uri="{BB962C8B-B14F-4D97-AF65-F5344CB8AC3E}">
        <p14:creationId xmlns:p14="http://schemas.microsoft.com/office/powerpoint/2010/main" val="3839307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ircle(in)">
                                      <p:cBhvr>
                                        <p:cTn id="12" dur="2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EDC3BCBC-4E70-4115-ACD4-9E51984AAFBF}"/>
              </a:ext>
            </a:extLst>
          </p:cNvPr>
          <p:cNvGraphicFramePr>
            <a:graphicFrameLocks noGrp="1"/>
          </p:cNvGraphicFramePr>
          <p:nvPr>
            <p:extLst>
              <p:ext uri="{D42A27DB-BD31-4B8C-83A1-F6EECF244321}">
                <p14:modId xmlns:p14="http://schemas.microsoft.com/office/powerpoint/2010/main" val="1285672107"/>
              </p:ext>
            </p:extLst>
          </p:nvPr>
        </p:nvGraphicFramePr>
        <p:xfrm>
          <a:off x="4686599" y="2187341"/>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4" name="Block Arc 14">
            <a:extLst>
              <a:ext uri="{FF2B5EF4-FFF2-40B4-BE49-F238E27FC236}">
                <a16:creationId xmlns:a16="http://schemas.microsoft.com/office/drawing/2014/main" id="{FB2EDC95-248B-4DFE-8622-EA791828C3BD}"/>
              </a:ext>
            </a:extLst>
          </p:cNvPr>
          <p:cNvSpPr>
            <a:spLocks noChangeAspect="1"/>
          </p:cNvSpPr>
          <p:nvPr/>
        </p:nvSpPr>
        <p:spPr>
          <a:xfrm rot="2700000">
            <a:off x="5708766" y="1870014"/>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aphicFrame>
        <p:nvGraphicFramePr>
          <p:cNvPr id="5" name="Table 4">
            <a:extLst>
              <a:ext uri="{FF2B5EF4-FFF2-40B4-BE49-F238E27FC236}">
                <a16:creationId xmlns:a16="http://schemas.microsoft.com/office/drawing/2014/main" id="{08D088CD-F8CF-46BA-A957-8C123FB26474}"/>
              </a:ext>
            </a:extLst>
          </p:cNvPr>
          <p:cNvGraphicFramePr>
            <a:graphicFrameLocks noGrp="1"/>
          </p:cNvGraphicFramePr>
          <p:nvPr>
            <p:extLst>
              <p:ext uri="{D42A27DB-BD31-4B8C-83A1-F6EECF244321}">
                <p14:modId xmlns:p14="http://schemas.microsoft.com/office/powerpoint/2010/main" val="3536456607"/>
              </p:ext>
            </p:extLst>
          </p:nvPr>
        </p:nvGraphicFramePr>
        <p:xfrm>
          <a:off x="8488614" y="218734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7" name="Block Arc 14">
            <a:extLst>
              <a:ext uri="{FF2B5EF4-FFF2-40B4-BE49-F238E27FC236}">
                <a16:creationId xmlns:a16="http://schemas.microsoft.com/office/drawing/2014/main" id="{77E3214B-94A0-429A-839B-0844A1C26F78}"/>
              </a:ext>
            </a:extLst>
          </p:cNvPr>
          <p:cNvSpPr>
            <a:spLocks noChangeAspect="1"/>
          </p:cNvSpPr>
          <p:nvPr/>
        </p:nvSpPr>
        <p:spPr>
          <a:xfrm rot="2700000">
            <a:off x="9510781" y="187001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9" name="Table 8">
            <a:extLst>
              <a:ext uri="{FF2B5EF4-FFF2-40B4-BE49-F238E27FC236}">
                <a16:creationId xmlns:a16="http://schemas.microsoft.com/office/drawing/2014/main" id="{AFC9A7C1-5C31-4EFD-BC52-A8326DDC4AB0}"/>
              </a:ext>
            </a:extLst>
          </p:cNvPr>
          <p:cNvGraphicFramePr>
            <a:graphicFrameLocks noGrp="1"/>
          </p:cNvGraphicFramePr>
          <p:nvPr>
            <p:extLst>
              <p:ext uri="{D42A27DB-BD31-4B8C-83A1-F6EECF244321}">
                <p14:modId xmlns:p14="http://schemas.microsoft.com/office/powerpoint/2010/main" val="1329442912"/>
              </p:ext>
            </p:extLst>
          </p:nvPr>
        </p:nvGraphicFramePr>
        <p:xfrm>
          <a:off x="884585" y="218734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10" name="Block Arc 14">
            <a:extLst>
              <a:ext uri="{FF2B5EF4-FFF2-40B4-BE49-F238E27FC236}">
                <a16:creationId xmlns:a16="http://schemas.microsoft.com/office/drawing/2014/main" id="{93BE717E-DCF5-4AF5-B49C-C9AE4F4219B0}"/>
              </a:ext>
            </a:extLst>
          </p:cNvPr>
          <p:cNvSpPr>
            <a:spLocks noChangeAspect="1"/>
          </p:cNvSpPr>
          <p:nvPr/>
        </p:nvSpPr>
        <p:spPr>
          <a:xfrm rot="2700000">
            <a:off x="1906752" y="187001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itle 4">
            <a:extLst>
              <a:ext uri="{FF2B5EF4-FFF2-40B4-BE49-F238E27FC236}">
                <a16:creationId xmlns:a16="http://schemas.microsoft.com/office/drawing/2014/main" id="{43BDA13F-5ECF-49F5-85BC-F7CB5877E9F3}"/>
              </a:ext>
            </a:extLst>
          </p:cNvPr>
          <p:cNvSpPr txBox="1">
            <a:spLocks/>
          </p:cNvSpPr>
          <p:nvPr/>
        </p:nvSpPr>
        <p:spPr>
          <a:xfrm>
            <a:off x="818600" y="1678576"/>
            <a:ext cx="10856067"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endParaRPr lang="en-US" sz="3600" b="1" dirty="0">
              <a:solidFill>
                <a:srgbClr val="FF0000"/>
              </a:solidFill>
            </a:endParaRPr>
          </a:p>
        </p:txBody>
      </p:sp>
      <p:sp>
        <p:nvSpPr>
          <p:cNvPr id="12" name="Rectangle 11">
            <a:extLst>
              <a:ext uri="{FF2B5EF4-FFF2-40B4-BE49-F238E27FC236}">
                <a16:creationId xmlns:a16="http://schemas.microsoft.com/office/drawing/2014/main" id="{3751A125-D75C-4F1B-B8C8-A32F70A8479D}"/>
              </a:ext>
            </a:extLst>
          </p:cNvPr>
          <p:cNvSpPr/>
          <p:nvPr/>
        </p:nvSpPr>
        <p:spPr>
          <a:xfrm>
            <a:off x="902851" y="2828717"/>
            <a:ext cx="2284853" cy="2677656"/>
          </a:xfrm>
          <a:prstGeom prst="rect">
            <a:avLst/>
          </a:prstGeom>
        </p:spPr>
        <p:txBody>
          <a:bodyPr wrap="square">
            <a:spAutoFit/>
          </a:bodyPr>
          <a:lstStyle/>
          <a:p>
            <a:pPr algn="just"/>
            <a:r>
              <a:rPr lang="vi-VN" altLang="en-US" sz="2800" dirty="0">
                <a:latin typeface="#9Slide05 Braxton Regular" panose="03060000000000000000" pitchFamily="66" charset="0"/>
                <a:cs typeface="Times New Roman" panose="02020603050405020304" pitchFamily="18" charset="0"/>
              </a:rPr>
              <a:t>Việc sử dụng từ ngữ địa phương phải phù hợp với tình huống giao tiếp.</a:t>
            </a:r>
          </a:p>
          <a:p>
            <a:pPr algn="just"/>
            <a:endParaRPr lang="en-US" sz="2800" dirty="0">
              <a:latin typeface="#9Slide05 Braxton Regular" panose="03060000000000000000" pitchFamily="66" charset="0"/>
              <a:cs typeface="Times New Roman" pitchFamily="18" charset="0"/>
            </a:endParaRPr>
          </a:p>
        </p:txBody>
      </p:sp>
      <p:sp>
        <p:nvSpPr>
          <p:cNvPr id="13" name="Rectangle 12">
            <a:extLst>
              <a:ext uri="{FF2B5EF4-FFF2-40B4-BE49-F238E27FC236}">
                <a16:creationId xmlns:a16="http://schemas.microsoft.com/office/drawing/2014/main" id="{F0AF26CE-8251-499B-90CA-1C0D0C673969}"/>
              </a:ext>
            </a:extLst>
          </p:cNvPr>
          <p:cNvSpPr/>
          <p:nvPr/>
        </p:nvSpPr>
        <p:spPr>
          <a:xfrm>
            <a:off x="4701845" y="2828719"/>
            <a:ext cx="2297601" cy="3539430"/>
          </a:xfrm>
          <a:prstGeom prst="rect">
            <a:avLst/>
          </a:prstGeom>
        </p:spPr>
        <p:txBody>
          <a:bodyPr wrap="square">
            <a:spAutoFit/>
          </a:bodyPr>
          <a:lstStyle/>
          <a:p>
            <a:pPr algn="just"/>
            <a:r>
              <a:rPr lang="vi-VN" altLang="en-US" sz="2800" dirty="0">
                <a:latin typeface="#9Slide05 Braxton Regular" panose="03060000000000000000" pitchFamily="66" charset="0"/>
                <a:cs typeface="Times New Roman" panose="02020603050405020304" pitchFamily="18" charset="0"/>
              </a:rPr>
              <a:t>Không nên lạm dụng từ ngữ địa phương. Cần tìm hiểu các từ ngữ toàn dân có nghĩa tương ứng để sử dụng khi cần thiết.</a:t>
            </a:r>
          </a:p>
        </p:txBody>
      </p:sp>
      <p:sp>
        <p:nvSpPr>
          <p:cNvPr id="14" name="Rectangle 13">
            <a:extLst>
              <a:ext uri="{FF2B5EF4-FFF2-40B4-BE49-F238E27FC236}">
                <a16:creationId xmlns:a16="http://schemas.microsoft.com/office/drawing/2014/main" id="{B1C8E5ED-C1BE-462C-BAC6-2778C84EB218}"/>
              </a:ext>
            </a:extLst>
          </p:cNvPr>
          <p:cNvSpPr/>
          <p:nvPr/>
        </p:nvSpPr>
        <p:spPr>
          <a:xfrm>
            <a:off x="8488613" y="2828719"/>
            <a:ext cx="2332305" cy="3539430"/>
          </a:xfrm>
          <a:prstGeom prst="rect">
            <a:avLst/>
          </a:prstGeom>
        </p:spPr>
        <p:txBody>
          <a:bodyPr wrap="square">
            <a:spAutoFit/>
          </a:bodyPr>
          <a:lstStyle/>
          <a:p>
            <a:pPr algn="just"/>
            <a:r>
              <a:rPr lang="vi-VN" altLang="en-US" sz="2800" dirty="0">
                <a:latin typeface="#9Slide05 Braxton Regular" panose="03060000000000000000" pitchFamily="66" charset="0"/>
                <a:cs typeface="Times New Roman" panose="02020603050405020304" pitchFamily="18" charset="0"/>
              </a:rPr>
              <a:t>Trong thơ văn tác giả có thể sử dụng </a:t>
            </a:r>
            <a:r>
              <a:rPr lang="en-US" altLang="en-US" sz="2800" dirty="0" err="1">
                <a:latin typeface="#9Slide05 Braxton Regular" panose="03060000000000000000" pitchFamily="66" charset="0"/>
                <a:cs typeface="Times New Roman" panose="02020603050405020304" pitchFamily="18" charset="0"/>
              </a:rPr>
              <a:t>từ</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ngữ</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địa</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phương</a:t>
            </a:r>
            <a:r>
              <a:rPr lang="vi-VN" altLang="en-US" sz="2800" dirty="0">
                <a:latin typeface="#9Slide05 Braxton Regular" panose="03060000000000000000" pitchFamily="66" charset="0"/>
                <a:cs typeface="Times New Roman" panose="02020603050405020304" pitchFamily="18" charset="0"/>
              </a:rPr>
              <a:t> để tô đậm màu sắc địa phương</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của</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nhân</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vật</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hoặc</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thời</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kì</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lịch</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sử</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nhất</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định</a:t>
            </a:r>
            <a:endParaRPr lang="vi-VN" altLang="en-US" sz="2800" dirty="0">
              <a:latin typeface="#9Slide05 Braxton Regular" panose="03060000000000000000" pitchFamily="66"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C350597C-DDB5-4D56-BBD7-A0AF0E2F0169}"/>
              </a:ext>
            </a:extLst>
          </p:cNvPr>
          <p:cNvSpPr/>
          <p:nvPr/>
        </p:nvSpPr>
        <p:spPr>
          <a:xfrm>
            <a:off x="1177697" y="556800"/>
            <a:ext cx="9836606" cy="917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latin typeface="#9Slide05 Braxton Regular" panose="03060000000000000000" pitchFamily="66" charset="0"/>
                <a:cs typeface="Times New Roman" panose="02020603050405020304" pitchFamily="18" charset="0"/>
              </a:rPr>
              <a:t>Lưu</a:t>
            </a:r>
            <a:r>
              <a:rPr lang="en-US" sz="4400" b="1" dirty="0" smtClean="0">
                <a:solidFill>
                  <a:srgbClr val="FF0000"/>
                </a:solidFill>
                <a:latin typeface="#9Slide05 Braxton Regular" panose="03060000000000000000" pitchFamily="66" charset="0"/>
                <a:cs typeface="Times New Roman" panose="02020603050405020304" pitchFamily="18" charset="0"/>
              </a:rPr>
              <a:t> ý </a:t>
            </a:r>
            <a:r>
              <a:rPr lang="en-US" sz="4400" b="1" dirty="0" err="1" smtClean="0">
                <a:solidFill>
                  <a:srgbClr val="FF0000"/>
                </a:solidFill>
                <a:latin typeface="#9Slide05 Braxton Regular" panose="03060000000000000000" pitchFamily="66" charset="0"/>
                <a:cs typeface="Times New Roman" panose="02020603050405020304" pitchFamily="18" charset="0"/>
              </a:rPr>
              <a:t>khi</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sử</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dụng</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từ</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ngữ</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địa</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phương</a:t>
            </a:r>
            <a:r>
              <a:rPr lang="en-US" sz="4400" b="1" dirty="0" smtClean="0">
                <a:solidFill>
                  <a:srgbClr val="FF0000"/>
                </a:solidFill>
                <a:latin typeface="#9Slide05 Braxton Regular" panose="03060000000000000000" pitchFamily="66" charset="0"/>
                <a:cs typeface="Times New Roman" panose="02020603050405020304" pitchFamily="18" charset="0"/>
              </a:rPr>
              <a:t>:</a:t>
            </a:r>
            <a:endParaRPr lang="en-US" sz="4400" b="1" dirty="0">
              <a:solidFill>
                <a:srgbClr val="FF0000"/>
              </a:solidFill>
              <a:latin typeface="#9Slide05 Braxton Regular" panose="03060000000000000000" pitchFamily="66" charset="0"/>
              <a:cs typeface="Times New Roman" panose="02020603050405020304" pitchFamily="18" charset="0"/>
            </a:endParaRPr>
          </a:p>
        </p:txBody>
      </p:sp>
    </p:spTree>
    <p:extLst>
      <p:ext uri="{BB962C8B-B14F-4D97-AF65-F5344CB8AC3E}">
        <p14:creationId xmlns:p14="http://schemas.microsoft.com/office/powerpoint/2010/main" val="2641732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p:bldP spid="13" grpId="0"/>
      <p:bldP spid="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6" name="Rectangle 5"/>
          <p:cNvSpPr/>
          <p:nvPr/>
        </p:nvSpPr>
        <p:spPr>
          <a:xfrm>
            <a:off x="548642" y="1916961"/>
            <a:ext cx="7801705" cy="3046988"/>
          </a:xfrm>
          <a:prstGeom prst="rect">
            <a:avLst/>
          </a:prstGeom>
          <a:solidFill>
            <a:schemeClr val="accent2">
              <a:lumMod val="20000"/>
              <a:lumOff val="80000"/>
            </a:schemeClr>
          </a:solidFill>
        </p:spPr>
        <p:txBody>
          <a:bodyPr wrap="square">
            <a:spAutoFit/>
          </a:bodyPr>
          <a:lstStyle/>
          <a:p>
            <a:pPr algn="just"/>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Anh</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thanh</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niên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đi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vào</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cổng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kia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con </a:t>
            </a:r>
            <a:r>
              <a:rPr lang="en-US" altLang="en-US" sz="3200" dirty="0" err="1">
                <a:latin typeface="#9Slide05 Braxton Regular" panose="03060000000000000000" pitchFamily="66" charset="0"/>
                <a:cs typeface="Times New Roman" panose="02020603050405020304" pitchFamily="18" charset="0"/>
              </a:rPr>
              <a:t>chó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xồ</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sủa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nhe</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dữ</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tợn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hoảng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sợ</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thụt</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lùi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chủ</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vậy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bèn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chạy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vừa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cười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vừa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nói</a:t>
            </a:r>
            <a:r>
              <a:rPr lang="en-US" altLang="en-US" sz="3200" dirty="0">
                <a:latin typeface="#9Slide05 Braxton Regular" panose="03060000000000000000" pitchFamily="66" charset="0"/>
                <a:cs typeface="Times New Roman" panose="02020603050405020304" pitchFamily="18" charset="0"/>
              </a:rPr>
              <a:t>:</a:t>
            </a:r>
          </a:p>
          <a:p>
            <a:pPr algn="just"/>
            <a:r>
              <a:rPr lang="en-US" altLang="en-US" sz="3200" dirty="0">
                <a:latin typeface="#9Slide05 Braxton Regular" panose="03060000000000000000" pitchFamily="66" charset="0"/>
                <a:cs typeface="Times New Roman" panose="02020603050405020304" pitchFamily="18" charset="0"/>
              </a:rPr>
              <a:t>	- Con </a:t>
            </a:r>
            <a:r>
              <a:rPr lang="en-US" altLang="en-US" sz="3200" dirty="0" err="1">
                <a:latin typeface="#9Slide05 Braxton Regular" panose="03060000000000000000" pitchFamily="66" charset="0"/>
                <a:cs typeface="Times New Roman" panose="02020603050405020304" pitchFamily="18" charset="0"/>
              </a:rPr>
              <a:t>chó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không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mô</a:t>
            </a:r>
            <a:r>
              <a:rPr lang="en-US" altLang="en-US" sz="3200" dirty="0">
                <a:latin typeface="#9Slide05 Braxton Regular" panose="03060000000000000000" pitchFamily="66" charset="0"/>
                <a:cs typeface="Times New Roman" panose="02020603050405020304" pitchFamily="18" charset="0"/>
              </a:rPr>
              <a:t>!</a:t>
            </a:r>
          </a:p>
          <a:p>
            <a:pPr algn="just"/>
            <a:r>
              <a:rPr lang="en-US" altLang="en-US" sz="3200" dirty="0">
                <a:latin typeface="#9Slide05 Braxton Regular" panose="03060000000000000000" pitchFamily="66" charset="0"/>
                <a:cs typeface="Times New Roman" panose="02020603050405020304" pitchFamily="18" charset="0"/>
              </a:rPr>
              <a:t>	- </a:t>
            </a:r>
            <a:r>
              <a:rPr lang="en-US" altLang="en-US" sz="3200" dirty="0" err="1">
                <a:latin typeface="#9Slide05 Braxton Regular" panose="03060000000000000000" pitchFamily="66" charset="0"/>
                <a:cs typeface="Times New Roman" panose="02020603050405020304" pitchFamily="18" charset="0"/>
              </a:rPr>
              <a:t>Cháu</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nhe</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nguyên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cả</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hai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hàm</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mà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lại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bảo</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không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a:t>
            </a:r>
            <a:endParaRPr lang="en-SG" sz="3200" dirty="0">
              <a:latin typeface="#9Slide05 Braxton Regular" panose="03060000000000000000" pitchFamily="66" charset="0"/>
              <a:cs typeface="Times New Roman" panose="02020603050405020304" pitchFamily="18" charset="0"/>
            </a:endParaRPr>
          </a:p>
        </p:txBody>
      </p:sp>
      <p:sp>
        <p:nvSpPr>
          <p:cNvPr id="9" name="Rectangle 8"/>
          <p:cNvSpPr/>
          <p:nvPr/>
        </p:nvSpPr>
        <p:spPr>
          <a:xfrm>
            <a:off x="9093990" y="736600"/>
            <a:ext cx="2756002" cy="2062103"/>
          </a:xfrm>
          <a:prstGeom prst="rect">
            <a:avLst/>
          </a:prstGeom>
          <a:solidFill>
            <a:schemeClr val="accent4">
              <a:lumMod val="20000"/>
              <a:lumOff val="80000"/>
            </a:schemeClr>
          </a:solidFill>
        </p:spPr>
        <p:txBody>
          <a:bodyPr wrap="square">
            <a:spAutoFit/>
          </a:bodyPr>
          <a:lstStyle/>
          <a:p>
            <a:pPr algn="just"/>
            <a:r>
              <a:rPr lang="en-US" sz="3200" kern="100" dirty="0" err="1">
                <a:latin typeface="#9Slide05 Braxton Regular" panose="03060000000000000000" pitchFamily="66" charset="0"/>
                <a:ea typeface="SimSun" panose="02010600030101010101" pitchFamily="2" charset="-122"/>
              </a:rPr>
              <a:t>Vậy</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tại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sao</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anh</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thanh</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niên</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lại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hiểu</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sai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lời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của</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người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chủ</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nhà</a:t>
            </a:r>
            <a:r>
              <a:rPr lang="en-US" sz="3200" kern="100" dirty="0">
                <a:latin typeface="#9Slide05 Braxton Regular" panose="03060000000000000000" pitchFamily="66" charset="0"/>
                <a:ea typeface="SimSun" panose="02010600030101010101" pitchFamily="2" charset="-122"/>
              </a:rPr>
              <a:t>?</a:t>
            </a:r>
            <a:endParaRPr lang="en-US" sz="2800" kern="100" dirty="0">
              <a:latin typeface="#9Slide05 Braxton Regular" panose="03060000000000000000" pitchFamily="66" charset="0"/>
              <a:ea typeface="SimSun" panose="02010600030101010101" pitchFamily="2"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187" y="3137307"/>
            <a:ext cx="3250793" cy="3250793"/>
          </a:xfrm>
          <a:prstGeom prst="rect">
            <a:avLst/>
          </a:prstGeom>
        </p:spPr>
      </p:pic>
      <p:pic>
        <p:nvPicPr>
          <p:cNvPr id="3" name="Picture 2"/>
          <p:cNvPicPr>
            <a:picLocks noChangeAspect="1"/>
          </p:cNvPicPr>
          <p:nvPr/>
        </p:nvPicPr>
        <p:blipFill>
          <a:blip r:embed="rId5"/>
          <a:stretch>
            <a:fillRect/>
          </a:stretch>
        </p:blipFill>
        <p:spPr>
          <a:xfrm>
            <a:off x="444500" y="424230"/>
            <a:ext cx="7803557" cy="1568840"/>
          </a:xfrm>
          <a:prstGeom prst="rect">
            <a:avLst/>
          </a:prstGeom>
        </p:spPr>
      </p:pic>
    </p:spTree>
    <p:extLst>
      <p:ext uri="{BB962C8B-B14F-4D97-AF65-F5344CB8AC3E}">
        <p14:creationId xmlns:p14="http://schemas.microsoft.com/office/powerpoint/2010/main" val="378161429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567</TotalTime>
  <Words>1426</Words>
  <Application>Microsoft Office PowerPoint</Application>
  <PresentationFormat>Widescreen</PresentationFormat>
  <Paragraphs>191</Paragraphs>
  <Slides>28</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微软雅黑</vt:lpstr>
      <vt:lpstr>#9Slide03 AmpleSoft Bold</vt:lpstr>
      <vt:lpstr>#9Slide05 Braxton Regular</vt:lpstr>
      <vt:lpstr>#9Slide07 SVNAppleberry</vt:lpstr>
      <vt:lpstr>Arial</vt:lpstr>
      <vt:lpstr>Calibri</vt:lpstr>
      <vt:lpstr>等线</vt:lpstr>
      <vt:lpstr>等线 Light</vt:lpstr>
      <vt:lpstr>맑은 고딕</vt:lpstr>
      <vt:lpstr>SimSun</vt:lpstr>
      <vt:lpstr>SimSun</vt:lpstr>
      <vt:lpstr>Times New Roman</vt:lpstr>
      <vt:lpstr>Wingdings</vt:lpstr>
      <vt:lpstr>义启小魏楷</vt:lpstr>
      <vt:lpstr>https://www.facebook.com/udppt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https://www.facebook.com/udppt</dc:title>
  <dc:subject>https://www.facebook.com/udppt</dc:subject>
  <dc:creator>https://www.facebook.com/udppt</dc:creator>
  <cp:keywords>https:/www.facebook.com/udppt</cp:keywords>
  <dc:description>https://www.facebook.com/udppt</dc:description>
  <cp:lastModifiedBy>Windows User</cp:lastModifiedBy>
  <cp:revision>73</cp:revision>
  <dcterms:created xsi:type="dcterms:W3CDTF">2017-07-27T03:12:57Z</dcterms:created>
  <dcterms:modified xsi:type="dcterms:W3CDTF">2023-06-27T14:18:21Z</dcterms:modified>
  <cp:category>https://www.facebook.com/udppt</cp:category>
  <cp:contentStatus>https://www.facebook.com/udppt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0D7C5E8A-2376-4888-B1C9-07FFA00213F6</vt:lpwstr>
  </property>
  <property fmtid="{D5CDD505-2E9C-101B-9397-08002B2CF9AE}" pid="3" name="ArticulatePath">
    <vt:lpwstr>cute 4</vt:lpwstr>
  </property>
</Properties>
</file>