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05D3-894F-49A4-93BA-715B4724B18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47AB-10EB-4B29-BEB0-621F9F08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4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05D3-894F-49A4-93BA-715B4724B18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47AB-10EB-4B29-BEB0-621F9F08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2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05D3-894F-49A4-93BA-715B4724B18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47AB-10EB-4B29-BEB0-621F9F08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5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05D3-894F-49A4-93BA-715B4724B18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47AB-10EB-4B29-BEB0-621F9F08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4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05D3-894F-49A4-93BA-715B4724B18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47AB-10EB-4B29-BEB0-621F9F08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3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05D3-894F-49A4-93BA-715B4724B18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47AB-10EB-4B29-BEB0-621F9F08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9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05D3-894F-49A4-93BA-715B4724B18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47AB-10EB-4B29-BEB0-621F9F08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0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05D3-894F-49A4-93BA-715B4724B18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47AB-10EB-4B29-BEB0-621F9F08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9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05D3-894F-49A4-93BA-715B4724B18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47AB-10EB-4B29-BEB0-621F9F08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9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05D3-894F-49A4-93BA-715B4724B18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47AB-10EB-4B29-BEB0-621F9F08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9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05D3-894F-49A4-93BA-715B4724B18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47AB-10EB-4B29-BEB0-621F9F08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4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305D3-894F-49A4-93BA-715B4724B18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47AB-10EB-4B29-BEB0-621F9F08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7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%C4%90%E1%BA%A1o_v%C4%83n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%C4%90%E1%BA%A1o_v%C4%83n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%C4%90%E1%BA%A1o_v%C4%83n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55E2AA0C-4378-F842-396B-78AEC5A3B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44AAF404-EF78-8675-799E-8D6C000D0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11" y="-414173"/>
            <a:ext cx="2842044" cy="2842044"/>
          </a:xfrm>
          <a:prstGeom prst="rect">
            <a:avLst/>
          </a:prstGeom>
        </p:spPr>
      </p:pic>
      <p:sp>
        <p:nvSpPr>
          <p:cNvPr id="10" name="Tiêu đề 1">
            <a:extLst>
              <a:ext uri="{FF2B5EF4-FFF2-40B4-BE49-F238E27FC236}">
                <a16:creationId xmlns:a16="http://schemas.microsoft.com/office/drawing/2014/main" id="{8503B0E5-3903-6D44-982E-9C98D53C8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203" y="2256071"/>
            <a:ext cx="9047504" cy="2476511"/>
          </a:xfrm>
          <a:prstGeom prst="wave">
            <a:avLst/>
          </a:prstGeom>
          <a:ln w="28575">
            <a:solidFill>
              <a:srgbClr val="00CCFF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latin typeface="Jokerman" panose="04090605060D06020702" pitchFamily="82" charset="0"/>
              </a:rPr>
              <a:t>Trò</a:t>
            </a:r>
            <a:r>
              <a:rPr lang="en-US" sz="5400" b="1" dirty="0">
                <a:solidFill>
                  <a:srgbClr val="3333FF"/>
                </a:solidFill>
                <a:latin typeface="Jokerman" panose="04090605060D06020702" pitchFamily="8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Jokerman" panose="04090605060D06020702" pitchFamily="82" charset="0"/>
              </a:rPr>
              <a:t>chơi</a:t>
            </a:r>
            <a:r>
              <a:rPr lang="en-US" sz="5400" b="1" dirty="0">
                <a:latin typeface="Jokerman" panose="04090605060D06020702" pitchFamily="82" charset="0"/>
              </a:rPr>
              <a:t/>
            </a:r>
            <a:br>
              <a:rPr lang="en-US" sz="5400" b="1" dirty="0">
                <a:latin typeface="Jokerman" panose="04090605060D06020702" pitchFamily="82" charset="0"/>
              </a:rPr>
            </a:br>
            <a:r>
              <a:rPr lang="en-US" sz="5400" b="1" dirty="0">
                <a:latin typeface="Jokerman" panose="04090605060D06020702" pitchFamily="82" charset="0"/>
              </a:rPr>
              <a:t> “NHÌN HÌNH ĐOÁN CHỮ”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BA685F1A-0C69-5B87-C451-BF63835C3A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90658" y="4650564"/>
            <a:ext cx="2180097" cy="2180097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6DCD2105-BA9F-8994-3261-72C132C4B63C}"/>
              </a:ext>
            </a:extLst>
          </p:cNvPr>
          <p:cNvSpPr txBox="1"/>
          <p:nvPr/>
        </p:nvSpPr>
        <p:spPr>
          <a:xfrm>
            <a:off x="4494221" y="298963"/>
            <a:ext cx="3925469" cy="707886"/>
          </a:xfrm>
          <a:prstGeom prst="rect">
            <a:avLst/>
          </a:prstGeom>
          <a:gradFill flip="none" rotWithShape="1">
            <a:gsLst>
              <a:gs pos="37000">
                <a:srgbClr val="0066FF"/>
              </a:gs>
              <a:gs pos="75000">
                <a:srgbClr val="33CCFF"/>
              </a:gs>
            </a:gsLst>
            <a:path path="circle">
              <a:fillToRect t="100000" r="100000"/>
            </a:path>
            <a:tileRect l="-100000" b="-100000"/>
          </a:gra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98089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76E560CE-D1A3-4480-4180-D795C5F75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45"/>
            <a:ext cx="12192000" cy="685800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61EBD6A7-FB2C-2820-0EB9-0C351978DD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99339"/>
            <a:ext cx="1928716" cy="1928716"/>
          </a:xfrm>
          <a:prstGeom prst="rect">
            <a:avLst/>
          </a:prstGeom>
        </p:spPr>
      </p:pic>
      <p:graphicFrame>
        <p:nvGraphicFramePr>
          <p:cNvPr id="12" name="Bảng 11">
            <a:extLst>
              <a:ext uri="{FF2B5EF4-FFF2-40B4-BE49-F238E27FC236}">
                <a16:creationId xmlns:a16="http://schemas.microsoft.com/office/drawing/2014/main" id="{946D6246-0EE2-B969-BFA4-07F6C9C66EC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57127" y="1591773"/>
          <a:ext cx="8643529" cy="35409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486641">
                  <a:extLst>
                    <a:ext uri="{9D8B030D-6E8A-4147-A177-3AD203B41FA5}">
                      <a16:colId xmlns:a16="http://schemas.microsoft.com/office/drawing/2014/main" val="1181234404"/>
                    </a:ext>
                  </a:extLst>
                </a:gridCol>
                <a:gridCol w="2156888">
                  <a:extLst>
                    <a:ext uri="{9D8B030D-6E8A-4147-A177-3AD203B41FA5}">
                      <a16:colId xmlns:a16="http://schemas.microsoft.com/office/drawing/2014/main" val="3026006465"/>
                    </a:ext>
                  </a:extLst>
                </a:gridCol>
              </a:tblGrid>
              <a:tr h="19328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c. O du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kích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nhỏ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giương cao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súng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Thằng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ỹ lênh khênh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(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753145"/>
                  </a:ext>
                </a:extLst>
              </a:tr>
              <a:tr h="1608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tò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mò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Cớ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răng ông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ưng cho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chèo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(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714833"/>
                  </a:ext>
                </a:extLst>
              </a:tr>
            </a:tbl>
          </a:graphicData>
        </a:graphic>
      </p:graphicFrame>
      <p:sp>
        <p:nvSpPr>
          <p:cNvPr id="8" name="Hộp Văn bản 7">
            <a:hlinkClick r:id="rId6"/>
            <a:extLst>
              <a:ext uri="{FF2B5EF4-FFF2-40B4-BE49-F238E27FC236}">
                <a16:creationId xmlns:a16="http://schemas.microsoft.com/office/drawing/2014/main" id="{08F1A198-1527-06B2-5EAF-421F5F7DCE1A}"/>
              </a:ext>
            </a:extLst>
          </p:cNvPr>
          <p:cNvSpPr txBox="1"/>
          <p:nvPr/>
        </p:nvSpPr>
        <p:spPr>
          <a:xfrm>
            <a:off x="1333888" y="196139"/>
            <a:ext cx="251965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6EEB565-6ED0-5988-1A15-6021F2EBD8DA}"/>
              </a:ext>
            </a:extLst>
          </p:cNvPr>
          <p:cNvSpPr txBox="1"/>
          <p:nvPr/>
        </p:nvSpPr>
        <p:spPr>
          <a:xfrm>
            <a:off x="8669013" y="1996822"/>
            <a:ext cx="1817914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-&gt; cô</a:t>
            </a:r>
            <a:endParaRPr lang="en-US" sz="28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996D98C-E6E2-C673-16BA-613301ED2E79}"/>
              </a:ext>
            </a:extLst>
          </p:cNvPr>
          <p:cNvSpPr txBox="1"/>
          <p:nvPr/>
        </p:nvSpPr>
        <p:spPr>
          <a:xfrm>
            <a:off x="8553254" y="3455033"/>
            <a:ext cx="2049432" cy="1444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cớ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7000"/>
              </a:lnSpc>
            </a:pP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ưng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1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ng bóng Lời nói: Hình chữ nhật với Góc Tròn 7">
            <a:extLst>
              <a:ext uri="{FF2B5EF4-FFF2-40B4-BE49-F238E27FC236}">
                <a16:creationId xmlns:a16="http://schemas.microsoft.com/office/drawing/2014/main" id="{02DF4DDE-B7E8-0C48-FA36-C94DCD9E1747}"/>
              </a:ext>
            </a:extLst>
          </p:cNvPr>
          <p:cNvSpPr/>
          <p:nvPr/>
        </p:nvSpPr>
        <p:spPr>
          <a:xfrm>
            <a:off x="5726545" y="434400"/>
            <a:ext cx="5984420" cy="2920709"/>
          </a:xfrm>
          <a:prstGeom prst="wedgeRoundRectCallout">
            <a:avLst>
              <a:gd name="adj1" fmla="val -29667"/>
              <a:gd name="adj2" fmla="val 74274"/>
              <a:gd name="adj3" fmla="val 16667"/>
            </a:avLst>
          </a:prstGeom>
          <a:noFill/>
          <a:ln w="38100">
            <a:solidFill>
              <a:srgbClr val="00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hỗ dành sẵn cho Nội dung 2">
            <a:extLst>
              <a:ext uri="{FF2B5EF4-FFF2-40B4-BE49-F238E27FC236}">
                <a16:creationId xmlns:a16="http://schemas.microsoft.com/office/drawing/2014/main" id="{EEA2A6A3-746C-0E34-9271-37819E637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6574" y="434400"/>
            <a:ext cx="3453248" cy="5910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200" b="1" dirty="0" err="1">
                <a:latin typeface="Old English Text MT" panose="03040902040508030806" pitchFamily="66" charset="0"/>
                <a:cs typeface="Times New Roman" panose="02020603050405020304" pitchFamily="18" charset="0"/>
              </a:rPr>
              <a:t>Luật</a:t>
            </a:r>
            <a:r>
              <a:rPr lang="en-US" sz="4200" b="1" dirty="0">
                <a:latin typeface="Old English Text MT" panose="03040902040508030806" pitchFamily="66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Old English Text MT" panose="03040902040508030806" pitchFamily="66" charset="0"/>
                <a:cs typeface="Times New Roman" panose="02020603050405020304" pitchFamily="18" charset="0"/>
              </a:rPr>
              <a:t>chơi</a:t>
            </a:r>
            <a:r>
              <a:rPr lang="en-US" sz="4200" b="1" dirty="0">
                <a:latin typeface="Old English Text MT" panose="03040902040508030806" pitchFamily="66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Chỗ dành sẵn cho Nội dung 2">
            <a:extLst>
              <a:ext uri="{FF2B5EF4-FFF2-40B4-BE49-F238E27FC236}">
                <a16:creationId xmlns:a16="http://schemas.microsoft.com/office/drawing/2014/main" id="{B7B84681-B169-984F-6947-D6B56B0B68BF}"/>
              </a:ext>
            </a:extLst>
          </p:cNvPr>
          <p:cNvSpPr txBox="1">
            <a:spLocks/>
          </p:cNvSpPr>
          <p:nvPr/>
        </p:nvSpPr>
        <p:spPr>
          <a:xfrm>
            <a:off x="6010354" y="1079931"/>
            <a:ext cx="5087513" cy="2625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hỗ dành sẵn cho Nội dung 2">
            <a:extLst>
              <a:ext uri="{FF2B5EF4-FFF2-40B4-BE49-F238E27FC236}">
                <a16:creationId xmlns:a16="http://schemas.microsoft.com/office/drawing/2014/main" id="{E79326A9-349E-7E84-D9AE-BEB988B747F7}"/>
              </a:ext>
            </a:extLst>
          </p:cNvPr>
          <p:cNvSpPr txBox="1">
            <a:spLocks/>
          </p:cNvSpPr>
          <p:nvPr/>
        </p:nvSpPr>
        <p:spPr>
          <a:xfrm>
            <a:off x="5942395" y="1434566"/>
            <a:ext cx="6104556" cy="443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3" name="Chỗ dành sẵn cho Nội dung 2">
            <a:extLst>
              <a:ext uri="{FF2B5EF4-FFF2-40B4-BE49-F238E27FC236}">
                <a16:creationId xmlns:a16="http://schemas.microsoft.com/office/drawing/2014/main" id="{84899270-415A-6F3A-BB4E-48ED2FA56408}"/>
              </a:ext>
            </a:extLst>
          </p:cNvPr>
          <p:cNvSpPr txBox="1">
            <a:spLocks/>
          </p:cNvSpPr>
          <p:nvPr/>
        </p:nvSpPr>
        <p:spPr>
          <a:xfrm>
            <a:off x="5942395" y="1873106"/>
            <a:ext cx="6104556" cy="443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2E627BF9-C56E-53D1-9BBB-D3ACD7408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81" y="3904585"/>
            <a:ext cx="3219657" cy="1931794"/>
          </a:xfrm>
          <a:prstGeom prst="rect">
            <a:avLst/>
          </a:prstGeom>
        </p:spPr>
      </p:pic>
      <p:sp>
        <p:nvSpPr>
          <p:cNvPr id="14" name="Cuộn: Dọc 13">
            <a:extLst>
              <a:ext uri="{FF2B5EF4-FFF2-40B4-BE49-F238E27FC236}">
                <a16:creationId xmlns:a16="http://schemas.microsoft.com/office/drawing/2014/main" id="{3D8CBE2B-5BB0-B0CF-84AB-7EC1A321929A}"/>
              </a:ext>
            </a:extLst>
          </p:cNvPr>
          <p:cNvSpPr/>
          <p:nvPr/>
        </p:nvSpPr>
        <p:spPr>
          <a:xfrm>
            <a:off x="313867" y="1087103"/>
            <a:ext cx="5259742" cy="4991568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23F9340-6AD4-FA6D-99C4-72B5DDBD7B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9191" y="727146"/>
            <a:ext cx="1630981" cy="1630981"/>
          </a:xfrm>
          <a:prstGeom prst="rect">
            <a:avLst/>
          </a:prstGeom>
        </p:spPr>
      </p:pic>
      <p:sp>
        <p:nvSpPr>
          <p:cNvPr id="17" name="Tiêu đề 1">
            <a:extLst>
              <a:ext uri="{FF2B5EF4-FFF2-40B4-BE49-F238E27FC236}">
                <a16:creationId xmlns:a16="http://schemas.microsoft.com/office/drawing/2014/main" id="{04A6EBAC-857B-FF51-B6E1-1BDA733DB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75" y="1873176"/>
            <a:ext cx="4147366" cy="4387017"/>
          </a:xfrm>
        </p:spPr>
        <p:txBody>
          <a:bodyPr>
            <a:noAutofit/>
          </a:bodyPr>
          <a:lstStyle/>
          <a:p>
            <a:pPr algn="ctr"/>
            <a:r>
              <a:rPr lang="en-US" sz="6500" b="1" dirty="0" err="1">
                <a:solidFill>
                  <a:srgbClr val="3005CD"/>
                </a:solidFill>
                <a:latin typeface="Jokerman" panose="04090605060D06020702" pitchFamily="82" charset="0"/>
              </a:rPr>
              <a:t>Trò</a:t>
            </a:r>
            <a:r>
              <a:rPr lang="en-US" sz="6500" b="1" dirty="0">
                <a:solidFill>
                  <a:srgbClr val="3005CD"/>
                </a:solidFill>
                <a:latin typeface="Jokerman" panose="04090605060D06020702" pitchFamily="82" charset="0"/>
              </a:rPr>
              <a:t> </a:t>
            </a:r>
            <a:r>
              <a:rPr lang="en-US" sz="6500" b="1" dirty="0" err="1">
                <a:solidFill>
                  <a:srgbClr val="3005CD"/>
                </a:solidFill>
                <a:latin typeface="Jokerman" panose="04090605060D06020702" pitchFamily="82" charset="0"/>
              </a:rPr>
              <a:t>chơi</a:t>
            </a:r>
            <a:r>
              <a:rPr lang="en-US" sz="6500" b="1" dirty="0">
                <a:solidFill>
                  <a:srgbClr val="3005CD"/>
                </a:solidFill>
                <a:latin typeface="Jokerman" panose="04090605060D06020702" pitchFamily="82" charset="0"/>
              </a:rPr>
              <a:t> “NHÌN HÌNH ĐOÁN CHỮ”</a:t>
            </a:r>
          </a:p>
        </p:txBody>
      </p:sp>
      <p:sp>
        <p:nvSpPr>
          <p:cNvPr id="19" name="Chỗ dành sẵn cho Nội dung 2">
            <a:extLst>
              <a:ext uri="{FF2B5EF4-FFF2-40B4-BE49-F238E27FC236}">
                <a16:creationId xmlns:a16="http://schemas.microsoft.com/office/drawing/2014/main" id="{DF3C98FF-075F-67A5-B61B-65AC9B0809A4}"/>
              </a:ext>
            </a:extLst>
          </p:cNvPr>
          <p:cNvSpPr txBox="1">
            <a:spLocks/>
          </p:cNvSpPr>
          <p:nvPr/>
        </p:nvSpPr>
        <p:spPr>
          <a:xfrm>
            <a:off x="5959586" y="2295619"/>
            <a:ext cx="5615634" cy="1191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469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/>
      <p:bldP spid="12" grpId="0"/>
      <p:bldP spid="13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-1" y="1036764"/>
          <a:ext cx="12017829" cy="6032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7741">
                  <a:extLst>
                    <a:ext uri="{9D8B030D-6E8A-4147-A177-3AD203B41FA5}">
                      <a16:colId xmlns:a16="http://schemas.microsoft.com/office/drawing/2014/main" val="709145777"/>
                    </a:ext>
                  </a:extLst>
                </a:gridCol>
                <a:gridCol w="5370795">
                  <a:extLst>
                    <a:ext uri="{9D8B030D-6E8A-4147-A177-3AD203B41FA5}">
                      <a16:colId xmlns:a16="http://schemas.microsoft.com/office/drawing/2014/main" val="1452788082"/>
                    </a:ext>
                  </a:extLst>
                </a:gridCol>
                <a:gridCol w="3269293">
                  <a:extLst>
                    <a:ext uri="{9D8B030D-6E8A-4147-A177-3AD203B41FA5}">
                      <a16:colId xmlns:a16="http://schemas.microsoft.com/office/drawing/2014/main" val="1296369881"/>
                    </a:ext>
                  </a:extLst>
                </a:gridCol>
              </a:tblGrid>
              <a:tr h="340045">
                <a:tc>
                  <a:txBody>
                    <a:bodyPr/>
                    <a:lstStyle/>
                    <a:p>
                      <a:pPr indent="177800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Từ ngữ địa phương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Từ ngữ toàn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dân</a:t>
                      </a:r>
                      <a:r>
                        <a:rPr lang="vi-VN" sz="20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tương đương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b="1" baseline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566984057"/>
                  </a:ext>
                </a:extLst>
              </a:tr>
              <a:tr h="582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Thẩu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rowSpan="10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366772648"/>
                  </a:ext>
                </a:extLst>
              </a:tr>
              <a:tr h="582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Vịm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50381714"/>
                  </a:ext>
                </a:extLst>
              </a:tr>
              <a:tr h="588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Trẹc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626329816"/>
                  </a:ext>
                </a:extLst>
              </a:tr>
              <a:tr h="588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43615385"/>
                  </a:ext>
                </a:extLst>
              </a:tr>
              <a:tr h="588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phụng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514072223"/>
                  </a:ext>
                </a:extLst>
              </a:tr>
              <a:tr h="588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Mè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362741470"/>
                  </a:ext>
                </a:extLst>
              </a:tr>
              <a:tr h="588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Trụng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938738085"/>
                  </a:ext>
                </a:extLst>
              </a:tr>
              <a:tr h="588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Duống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5861024"/>
                  </a:ext>
                </a:extLst>
              </a:tr>
              <a:tr h="2913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Xắt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744185856"/>
                  </a:ext>
                </a:extLst>
              </a:tr>
              <a:tr h="588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Lạt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25881974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30629"/>
            <a:ext cx="12017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HĐCĐ (4p),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3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053958"/>
          <a:ext cx="11887200" cy="60026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1026">
                  <a:extLst>
                    <a:ext uri="{9D8B030D-6E8A-4147-A177-3AD203B41FA5}">
                      <a16:colId xmlns:a16="http://schemas.microsoft.com/office/drawing/2014/main" val="709145777"/>
                    </a:ext>
                  </a:extLst>
                </a:gridCol>
                <a:gridCol w="5312417">
                  <a:extLst>
                    <a:ext uri="{9D8B030D-6E8A-4147-A177-3AD203B41FA5}">
                      <a16:colId xmlns:a16="http://schemas.microsoft.com/office/drawing/2014/main" val="1452788082"/>
                    </a:ext>
                  </a:extLst>
                </a:gridCol>
                <a:gridCol w="3233757">
                  <a:extLst>
                    <a:ext uri="{9D8B030D-6E8A-4147-A177-3AD203B41FA5}">
                      <a16:colId xmlns:a16="http://schemas.microsoft.com/office/drawing/2014/main" val="1296369881"/>
                    </a:ext>
                  </a:extLst>
                </a:gridCol>
              </a:tblGrid>
              <a:tr h="354799">
                <a:tc>
                  <a:txBody>
                    <a:bodyPr/>
                    <a:lstStyle/>
                    <a:p>
                      <a:pPr indent="177800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Từ ngữ địa phương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Từ ngữ toàn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dân</a:t>
                      </a:r>
                      <a:r>
                        <a:rPr lang="vi-VN" sz="20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tương đương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b="1" baseline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566984057"/>
                  </a:ext>
                </a:extLst>
              </a:tr>
              <a:tr h="605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Thẩu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rowSpan="10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 </a:t>
                      </a:r>
                      <a:r>
                        <a:rPr lang="pt-BR" sz="2000" dirty="0" smtClean="0">
                          <a:solidFill>
                            <a:srgbClr val="0D0D0D"/>
                          </a:solidFill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 Tạo sắc thái địa phương cho câu chuyện, nhân vật,... trong tác phẩm văn học.</a:t>
                      </a:r>
                      <a:endParaRPr lang="en-US" sz="20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366772648"/>
                  </a:ext>
                </a:extLst>
              </a:tr>
              <a:tr h="605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Vịm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Liễn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50381714"/>
                  </a:ext>
                </a:extLst>
              </a:tr>
              <a:tr h="584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Trẹc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Mẹt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626329816"/>
                  </a:ext>
                </a:extLst>
              </a:tr>
              <a:tr h="584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43615385"/>
                  </a:ext>
                </a:extLst>
              </a:tr>
              <a:tr h="584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phụng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514072223"/>
                  </a:ext>
                </a:extLst>
              </a:tr>
              <a:tr h="584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Mè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Vừng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362741470"/>
                  </a:ext>
                </a:extLst>
              </a:tr>
              <a:tr h="584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Trụng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Nhúng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938738085"/>
                  </a:ext>
                </a:extLst>
              </a:tr>
              <a:tr h="584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Duống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5861024"/>
                  </a:ext>
                </a:extLst>
              </a:tr>
              <a:tr h="302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Xắt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744185856"/>
                  </a:ext>
                </a:extLst>
              </a:tr>
              <a:tr h="584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Lạt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Nhạt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25881974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30629"/>
            <a:ext cx="12017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HĐCĐ (4p),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1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5621BBF2-BF4E-9442-A345-04C57CE90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B7F75F8-B020-D3DA-B590-72427CDB2806}"/>
              </a:ext>
            </a:extLst>
          </p:cNvPr>
          <p:cNvSpPr txBox="1"/>
          <p:nvPr/>
        </p:nvSpPr>
        <p:spPr>
          <a:xfrm>
            <a:off x="1272209" y="2495006"/>
            <a:ext cx="104294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E5046EE-A4C7-1897-94D2-67D94CE06025}"/>
              </a:ext>
            </a:extLst>
          </p:cNvPr>
          <p:cNvSpPr txBox="1"/>
          <p:nvPr/>
        </p:nvSpPr>
        <p:spPr>
          <a:xfrm>
            <a:off x="1272209" y="252656"/>
            <a:ext cx="3140765" cy="646986"/>
          </a:xfrm>
          <a:prstGeom prst="roundRect">
            <a:avLst/>
          </a:prstGeom>
          <a:solidFill>
            <a:srgbClr val="00CCFF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pt-BR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tập 1/tr.116: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7E02F95-3585-9329-D389-E2971D6449E5}"/>
              </a:ext>
            </a:extLst>
          </p:cNvPr>
          <p:cNvSpPr txBox="1"/>
          <p:nvPr/>
        </p:nvSpPr>
        <p:spPr>
          <a:xfrm>
            <a:off x="1272209" y="1152298"/>
            <a:ext cx="101511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thẫu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trẹc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SGK,tr.114)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FDFE6A81-2AFF-9139-C2C8-C622D3DE1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110" y="67997"/>
            <a:ext cx="1026528" cy="101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5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5621BBF2-BF4E-9442-A345-04C57CE90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E5046EE-A4C7-1897-94D2-67D94CE06025}"/>
              </a:ext>
            </a:extLst>
          </p:cNvPr>
          <p:cNvSpPr txBox="1"/>
          <p:nvPr/>
        </p:nvSpPr>
        <p:spPr>
          <a:xfrm>
            <a:off x="1272209" y="252656"/>
            <a:ext cx="3140765" cy="646986"/>
          </a:xfrm>
          <a:prstGeom prst="roundRect">
            <a:avLst/>
          </a:prstGeom>
          <a:solidFill>
            <a:srgbClr val="00CCFF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pt-BR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tập 4/tr.116: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7E02F95-3585-9329-D389-E2971D6449E5}"/>
              </a:ext>
            </a:extLst>
          </p:cNvPr>
          <p:cNvSpPr txBox="1"/>
          <p:nvPr/>
        </p:nvSpPr>
        <p:spPr>
          <a:xfrm>
            <a:off x="3676767" y="1685874"/>
            <a:ext cx="14288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FDFE6A81-2AFF-9139-C2C8-C622D3DE1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110" y="67997"/>
            <a:ext cx="1026528" cy="1016303"/>
          </a:xfrm>
          <a:prstGeom prst="rect">
            <a:avLst/>
          </a:prstGeom>
        </p:spPr>
      </p:pic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183A9B07-10FC-42D5-132A-55CBD170C6A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20824" y="1084300"/>
          <a:ext cx="9980779" cy="5217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6500">
                  <a:extLst>
                    <a:ext uri="{9D8B030D-6E8A-4147-A177-3AD203B41FA5}">
                      <a16:colId xmlns:a16="http://schemas.microsoft.com/office/drawing/2014/main" val="2789178917"/>
                    </a:ext>
                  </a:extLst>
                </a:gridCol>
                <a:gridCol w="3108074">
                  <a:extLst>
                    <a:ext uri="{9D8B030D-6E8A-4147-A177-3AD203B41FA5}">
                      <a16:colId xmlns:a16="http://schemas.microsoft.com/office/drawing/2014/main" val="1773758945"/>
                    </a:ext>
                  </a:extLst>
                </a:gridCol>
                <a:gridCol w="4896205">
                  <a:extLst>
                    <a:ext uri="{9D8B030D-6E8A-4147-A177-3AD203B41FA5}">
                      <a16:colId xmlns:a16="http://schemas.microsoft.com/office/drawing/2014/main" val="883416268"/>
                    </a:ext>
                  </a:extLst>
                </a:gridCol>
              </a:tblGrid>
              <a:tr h="7273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281000"/>
                  </a:ext>
                </a:extLst>
              </a:tr>
              <a:tr h="8771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 Bắc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863751"/>
                  </a:ext>
                </a:extLst>
              </a:tr>
              <a:tr h="182178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408298"/>
                  </a:ext>
                </a:extLst>
              </a:tr>
              <a:tr h="17916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24188"/>
                  </a:ext>
                </a:extLst>
              </a:tr>
            </a:tbl>
          </a:graphicData>
        </a:graphic>
      </p:graphicFrame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EB9E6F3-D382-5C18-B408-D39868096107}"/>
              </a:ext>
            </a:extLst>
          </p:cNvPr>
          <p:cNvSpPr txBox="1"/>
          <p:nvPr/>
        </p:nvSpPr>
        <p:spPr>
          <a:xfrm>
            <a:off x="6548230" y="1685874"/>
            <a:ext cx="14288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9D88697-AE5C-0CAD-B819-DD87CAA60353}"/>
              </a:ext>
            </a:extLst>
          </p:cNvPr>
          <p:cNvSpPr txBox="1"/>
          <p:nvPr/>
        </p:nvSpPr>
        <p:spPr>
          <a:xfrm>
            <a:off x="3676767" y="2175560"/>
            <a:ext cx="14288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854698-CD19-6E4B-83B9-2A9366604523}"/>
              </a:ext>
            </a:extLst>
          </p:cNvPr>
          <p:cNvSpPr txBox="1"/>
          <p:nvPr/>
        </p:nvSpPr>
        <p:spPr>
          <a:xfrm>
            <a:off x="6548231" y="2151100"/>
            <a:ext cx="14288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3527B46-6FC7-E62B-B36F-D0A072346A96}"/>
              </a:ext>
            </a:extLst>
          </p:cNvPr>
          <p:cNvSpPr txBox="1"/>
          <p:nvPr/>
        </p:nvSpPr>
        <p:spPr>
          <a:xfrm>
            <a:off x="3676766" y="2707981"/>
            <a:ext cx="142886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rứa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E815294-AC1E-79BD-206F-E0D7AA38482A}"/>
              </a:ext>
            </a:extLst>
          </p:cNvPr>
          <p:cNvSpPr txBox="1"/>
          <p:nvPr/>
        </p:nvSpPr>
        <p:spPr>
          <a:xfrm>
            <a:off x="6647142" y="2683521"/>
            <a:ext cx="175663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71AE75D-65C5-8C20-E65F-888BEACB4C7F}"/>
              </a:ext>
            </a:extLst>
          </p:cNvPr>
          <p:cNvSpPr txBox="1"/>
          <p:nvPr/>
        </p:nvSpPr>
        <p:spPr>
          <a:xfrm>
            <a:off x="3676766" y="4493537"/>
            <a:ext cx="17005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ECB3924-B7E9-F9DA-ED62-9A7DEF7E8D4E}"/>
              </a:ext>
            </a:extLst>
          </p:cNvPr>
          <p:cNvSpPr txBox="1"/>
          <p:nvPr/>
        </p:nvSpPr>
        <p:spPr>
          <a:xfrm>
            <a:off x="6632825" y="4486336"/>
            <a:ext cx="175663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4" grpId="0"/>
      <p:bldP spid="5" grpId="0"/>
      <p:bldP spid="6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5621BBF2-BF4E-9442-A345-04C57CE90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803099" y="620458"/>
            <a:ext cx="3466258" cy="707886"/>
          </a:xfrm>
          <a:prstGeom prst="rect">
            <a:avLst/>
          </a:prstGeom>
          <a:gradFill flip="none" rotWithShape="1">
            <a:gsLst>
              <a:gs pos="37000">
                <a:srgbClr val="0066FF"/>
              </a:gs>
              <a:gs pos="75000">
                <a:srgbClr val="33CCFF"/>
              </a:gs>
            </a:gsLst>
            <a:path path="circle">
              <a:fillToRect t="100000" r="100000"/>
            </a:path>
            <a:tileRect l="-100000" b="-100000"/>
          </a:gra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26DE2EA6-B8A8-799A-15CE-B4651BA8F8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52" y="1611085"/>
            <a:ext cx="3112950" cy="4060371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E006238-330B-72E1-326C-78E5B30AAE59}"/>
              </a:ext>
            </a:extLst>
          </p:cNvPr>
          <p:cNvSpPr txBox="1"/>
          <p:nvPr/>
        </p:nvSpPr>
        <p:spPr>
          <a:xfrm>
            <a:off x="5036300" y="1540761"/>
            <a:ext cx="6556986" cy="2985552"/>
          </a:xfrm>
          <a:prstGeom prst="horizontalScroll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rò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Thử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69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76E560CE-D1A3-4480-4180-D795C5F75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45"/>
            <a:ext cx="12192000" cy="685800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61EBD6A7-FB2C-2820-0EB9-0C351978DD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16" y="5159828"/>
            <a:ext cx="1698171" cy="1698171"/>
          </a:xfrm>
          <a:prstGeom prst="rect">
            <a:avLst/>
          </a:prstGeom>
        </p:spPr>
      </p:pic>
      <p:sp>
        <p:nvSpPr>
          <p:cNvPr id="13" name="Hộp Văn bản 12">
            <a:hlinkClick r:id="rId6"/>
            <a:extLst>
              <a:ext uri="{FF2B5EF4-FFF2-40B4-BE49-F238E27FC236}">
                <a16:creationId xmlns:a16="http://schemas.microsoft.com/office/drawing/2014/main" id="{3C896F61-E2AC-593B-6252-D214FB202F31}"/>
              </a:ext>
            </a:extLst>
          </p:cNvPr>
          <p:cNvSpPr txBox="1"/>
          <p:nvPr/>
        </p:nvSpPr>
        <p:spPr>
          <a:xfrm>
            <a:off x="1431859" y="101459"/>
            <a:ext cx="251965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441DB51D-BD74-57E0-7BB2-CD666823551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60459" y="686234"/>
          <a:ext cx="9921535" cy="57607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951221">
                  <a:extLst>
                    <a:ext uri="{9D8B030D-6E8A-4147-A177-3AD203B41FA5}">
                      <a16:colId xmlns:a16="http://schemas.microsoft.com/office/drawing/2014/main" val="373092773"/>
                    </a:ext>
                  </a:extLst>
                </a:gridCol>
                <a:gridCol w="1970314">
                  <a:extLst>
                    <a:ext uri="{9D8B030D-6E8A-4147-A177-3AD203B41FA5}">
                      <a16:colId xmlns:a16="http://schemas.microsoft.com/office/drawing/2014/main" val="2640067183"/>
                    </a:ext>
                  </a:extLst>
                </a:gridCol>
              </a:tblGrid>
              <a:tr h="436303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a. Đi mô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rồi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cũng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nhớ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về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Hà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Tĩnh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Nhớ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núi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Hồng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Lĩnh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nhớ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dòng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sông La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Nhớ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biển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rộng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quê ta.</a:t>
                      </a:r>
                      <a:b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Những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cánh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đồng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muối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ắng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sâu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ngàn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âm vang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sóng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vỗ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b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đi xa mô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Lộc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Khe Giao</a:t>
                      </a:r>
                      <a:b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Lam,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Đèo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Ngang, Linh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bao nhiêu con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trận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Giặc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điên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cuồng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trút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vạn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bom rơi</a:t>
                      </a:r>
                      <a:b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hiên ngang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vượt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truông qua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suối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 bao nhiêu con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lứa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vi-VN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hai mươi.</a:t>
                      </a:r>
                      <a:endParaRPr lang="en-US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264490"/>
                  </a:ext>
                </a:extLst>
              </a:tr>
            </a:tbl>
          </a:graphicData>
        </a:graphic>
      </p:graphicFrame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CB07104-98F4-6412-BF09-293A459CD406}"/>
              </a:ext>
            </a:extLst>
          </p:cNvPr>
          <p:cNvSpPr txBox="1"/>
          <p:nvPr/>
        </p:nvSpPr>
        <p:spPr>
          <a:xfrm>
            <a:off x="9696450" y="686234"/>
            <a:ext cx="3170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endParaRPr lang="en-US" sz="2800" b="1" dirty="0">
              <a:solidFill>
                <a:srgbClr val="0099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9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truông</a:t>
            </a:r>
            <a:endParaRPr lang="en-US" sz="2800" b="1" dirty="0">
              <a:solidFill>
                <a:srgbClr val="0099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64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76E560CE-D1A3-4480-4180-D795C5F75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45"/>
            <a:ext cx="12192000" cy="685800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61EBD6A7-FB2C-2820-0EB9-0C351978DD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99339"/>
            <a:ext cx="1928716" cy="1928716"/>
          </a:xfrm>
          <a:prstGeom prst="rect">
            <a:avLst/>
          </a:prstGeom>
        </p:spPr>
      </p:pic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441DB51D-BD74-57E0-7BB2-CD666823551D}"/>
              </a:ext>
            </a:extLst>
          </p:cNvPr>
          <p:cNvGraphicFramePr>
            <a:graphicFrameLocks noGrp="1"/>
          </p:cNvGraphicFramePr>
          <p:nvPr/>
        </p:nvGraphicFramePr>
        <p:xfrm>
          <a:off x="1689230" y="764655"/>
          <a:ext cx="9921535" cy="54787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445736">
                  <a:extLst>
                    <a:ext uri="{9D8B030D-6E8A-4147-A177-3AD203B41FA5}">
                      <a16:colId xmlns:a16="http://schemas.microsoft.com/office/drawing/2014/main" val="373092773"/>
                    </a:ext>
                  </a:extLst>
                </a:gridCol>
                <a:gridCol w="2475799">
                  <a:extLst>
                    <a:ext uri="{9D8B030D-6E8A-4147-A177-3AD203B41FA5}">
                      <a16:colId xmlns:a16="http://schemas.microsoft.com/office/drawing/2014/main" val="2640067183"/>
                    </a:ext>
                  </a:extLst>
                </a:gridCol>
              </a:tblGrid>
              <a:tr h="21443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b.“Con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lớn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tính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đạm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hai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năng như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ăn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tốn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nhường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ngon cho em.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Thằng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thằng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liếng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khỉ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giàng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thun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chim,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chan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húp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lia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lịa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Đứa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tư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mảnh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khảnh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môi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mỏng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miệng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tía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lia,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gắp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miếng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ăn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nhẻ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như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mèo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Thằng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năm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ghẻ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cạo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trọc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như bông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gáo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thằng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cộc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ăn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chạp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nhưng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gắp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gắp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con.” (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        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97" marR="454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862461"/>
                  </a:ext>
                </a:extLst>
              </a:tr>
            </a:tbl>
          </a:graphicData>
        </a:graphic>
      </p:graphicFrame>
      <p:sp>
        <p:nvSpPr>
          <p:cNvPr id="8" name="Hộp Văn bản 7">
            <a:hlinkClick r:id="rId6"/>
            <a:extLst>
              <a:ext uri="{FF2B5EF4-FFF2-40B4-BE49-F238E27FC236}">
                <a16:creationId xmlns:a16="http://schemas.microsoft.com/office/drawing/2014/main" id="{08F1A198-1527-06B2-5EAF-421F5F7DCE1A}"/>
              </a:ext>
            </a:extLst>
          </p:cNvPr>
          <p:cNvSpPr txBox="1"/>
          <p:nvPr/>
        </p:nvSpPr>
        <p:spPr>
          <a:xfrm>
            <a:off x="1333888" y="196139"/>
            <a:ext cx="251965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6EEB565-6ED0-5988-1A15-6021F2EBD8DA}"/>
              </a:ext>
            </a:extLst>
          </p:cNvPr>
          <p:cNvSpPr txBox="1"/>
          <p:nvPr/>
        </p:nvSpPr>
        <p:spPr>
          <a:xfrm>
            <a:off x="9241972" y="780914"/>
            <a:ext cx="2519656" cy="4218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0066FF"/>
                </a:solidFill>
                <a:effectLst/>
                <a:latin typeface="+mj-lt"/>
              </a:rPr>
              <a:t>- </a:t>
            </a:r>
            <a:r>
              <a:rPr lang="vi-VN" sz="2800" b="1" dirty="0" err="1">
                <a:solidFill>
                  <a:srgbClr val="0066FF"/>
                </a:solidFill>
                <a:effectLst/>
                <a:latin typeface="+mj-lt"/>
              </a:rPr>
              <a:t>liếng</a:t>
            </a:r>
            <a:r>
              <a:rPr lang="vi-VN" sz="2800" b="1" dirty="0">
                <a:solidFill>
                  <a:srgbClr val="0066FF"/>
                </a:solidFill>
                <a:effectLst/>
                <a:latin typeface="+mj-lt"/>
              </a:rPr>
              <a:t> </a:t>
            </a:r>
            <a:r>
              <a:rPr lang="vi-VN" sz="2800" b="1" dirty="0" err="1">
                <a:solidFill>
                  <a:srgbClr val="0066FF"/>
                </a:solidFill>
                <a:effectLst/>
                <a:latin typeface="+mj-lt"/>
              </a:rPr>
              <a:t>khỉ</a:t>
            </a:r>
            <a:r>
              <a:rPr lang="vi-VN" sz="2800" b="1" dirty="0">
                <a:solidFill>
                  <a:srgbClr val="0066FF"/>
                </a:solidFill>
                <a:effectLst/>
                <a:latin typeface="+mj-lt"/>
              </a:rPr>
              <a:t>: </a:t>
            </a:r>
            <a:r>
              <a:rPr lang="vi-VN" sz="2800" b="1" dirty="0" err="1">
                <a:solidFill>
                  <a:srgbClr val="0066FF"/>
                </a:solidFill>
                <a:effectLst/>
                <a:latin typeface="+mj-lt"/>
              </a:rPr>
              <a:t>nghịch</a:t>
            </a:r>
            <a:r>
              <a:rPr lang="vi-VN" sz="2800" b="1" dirty="0">
                <a:solidFill>
                  <a:srgbClr val="0066FF"/>
                </a:solidFill>
                <a:effectLst/>
                <a:latin typeface="+mj-lt"/>
              </a:rPr>
              <a:t> </a:t>
            </a:r>
            <a:r>
              <a:rPr lang="vi-VN" sz="2800" b="1" dirty="0" err="1">
                <a:solidFill>
                  <a:srgbClr val="0066FF"/>
                </a:solidFill>
                <a:effectLst/>
                <a:latin typeface="+mj-lt"/>
              </a:rPr>
              <a:t>ngợm</a:t>
            </a:r>
            <a:r>
              <a:rPr lang="en-US" sz="2800" b="1" dirty="0">
                <a:solidFill>
                  <a:srgbClr val="0066FF"/>
                </a:solidFill>
                <a:effectLst/>
                <a:latin typeface="+mj-lt"/>
              </a:rPr>
              <a:t>;</a:t>
            </a:r>
            <a:endParaRPr lang="en-US" sz="2800" b="1" dirty="0">
              <a:solidFill>
                <a:srgbClr val="0066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giàng</a:t>
            </a:r>
            <a:r>
              <a:rPr lang="vi-VN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thun: </a:t>
            </a:r>
            <a:r>
              <a:rPr lang="vi-VN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vi-VN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cao su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(</a:t>
            </a:r>
            <a:r>
              <a:rPr lang="vi-VN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tía</a:t>
            </a:r>
            <a:r>
              <a:rPr lang="vi-VN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lia: (</a:t>
            </a:r>
            <a:r>
              <a:rPr lang="vi-VN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nhanh, </a:t>
            </a:r>
            <a:r>
              <a:rPr lang="vi-VN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liến</a:t>
            </a:r>
            <a:r>
              <a:rPr lang="vi-VN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láu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cộc</a:t>
            </a:r>
            <a:r>
              <a:rPr lang="vi-VN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vi-VN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650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643</Words>
  <Application>Microsoft Office PowerPoint</Application>
  <PresentationFormat>Widescreen</PresentationFormat>
  <Paragraphs>115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Jokerman</vt:lpstr>
      <vt:lpstr>MS Mincho</vt:lpstr>
      <vt:lpstr>Old English Text MT</vt:lpstr>
      <vt:lpstr>Times New Roman</vt:lpstr>
      <vt:lpstr>Office Theme</vt:lpstr>
      <vt:lpstr>Trò chơi  “NHÌN HÌNH ĐOÁN CHỮ”</vt:lpstr>
      <vt:lpstr>Trò chơi “NHÌN HÌNH ĐOÁN CHỮ”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2022-12-11T05:47:20Z</dcterms:created>
  <dcterms:modified xsi:type="dcterms:W3CDTF">2022-12-11T05:51:40Z</dcterms:modified>
</cp:coreProperties>
</file>