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63" r:id="rId7"/>
    <p:sldId id="264" r:id="rId8"/>
    <p:sldId id="265" r:id="rId9"/>
    <p:sldId id="266" r:id="rId10"/>
    <p:sldId id="271" r:id="rId11"/>
    <p:sldId id="272" r:id="rId12"/>
    <p:sldId id="273"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2"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72"/>
      </p:cViewPr>
      <p:guideLst>
        <p:guide orient="horz" pos="2142"/>
        <p:guide pos="2880"/>
      </p:guideLst>
    </p:cSldViewPr>
  </p:slideViewPr>
  <p:notesTextViewPr>
    <p:cViewPr>
      <p:scale>
        <a:sx n="1" d="1"/>
        <a:sy n="1" d="1"/>
      </p:scale>
      <p:origin x="0" y="0"/>
    </p:cViewPr>
  </p:notesTextViewPr>
  <p:sorterViewPr>
    <p:cViewPr>
      <p:scale>
        <a:sx n="100" d="100"/>
        <a:sy n="100" d="100"/>
      </p:scale>
      <p:origin x="0" y="-238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779BE8-491C-4B9D-B476-5BECE6BFA73C}"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85C5F1-1127-4D3D-8C42-B18F9F272B47}"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vi-VN" noProof="0" dirty="0">
              <a:latin typeface="Arial" panose="020B0604020202020204" pitchFamily="34" charset="0"/>
              <a:cs typeface="Arial" panose="020B0604020202020204" pitchFamily="34" charset="0"/>
            </a:endParaRPr>
          </a:p>
        </p:txBody>
      </p:sp>
      <p:sp>
        <p:nvSpPr>
          <p:cNvPr id="4" name="Chỗ dành sẵn cho Số hiệu Bản chiếu 3"/>
          <p:cNvSpPr>
            <a:spLocks noGrp="1"/>
          </p:cNvSpPr>
          <p:nvPr>
            <p:ph type="sldNum" sz="quarter" idx="10"/>
          </p:nvPr>
        </p:nvSpPr>
        <p:spPr/>
        <p:txBody>
          <a:bodyPr/>
          <a:lstStyle/>
          <a:p>
            <a:pPr algn="r"/>
            <a:fld id="{C8DC57A8-AE18-4654-B6AF-04B3577165BE}" type="slidenum">
              <a:rPr lang="vi-VN" smtClean="0"/>
            </a:fld>
            <a:endParaRPr lang="vi-V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93A2BE85-E936-4301-A2A9-1EF1A8D3469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93A2BE85-E936-4301-A2A9-1EF1A8D3469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93A2BE85-E936-4301-A2A9-1EF1A8D3469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93A2BE85-E936-4301-A2A9-1EF1A8D3469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93A2BE85-E936-4301-A2A9-1EF1A8D3469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93A2BE85-E936-4301-A2A9-1EF1A8D3469B}"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93A2BE85-E936-4301-A2A9-1EF1A8D3469B}"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93A2BE85-E936-4301-A2A9-1EF1A8D3469B}"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2BE85-E936-4301-A2A9-1EF1A8D3469B}"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93A2BE85-E936-4301-A2A9-1EF1A8D3469B}"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93A2BE85-E936-4301-A2A9-1EF1A8D3469B}"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E0B86-D330-4B5C-9CD7-D1166D5C7998}"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2BE85-E936-4301-A2A9-1EF1A8D3469B}"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E0B86-D330-4B5C-9CD7-D1166D5C7998}"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jpeg"/><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9959" y="5640"/>
            <a:ext cx="9004041" cy="7031333"/>
          </a:xfrm>
          <a:prstGeom prst="rect">
            <a:avLst/>
          </a:prstGeom>
        </p:spPr>
      </p:pic>
      <p:sp>
        <p:nvSpPr>
          <p:cNvPr id="7" name="Rectangle 6"/>
          <p:cNvSpPr/>
          <p:nvPr/>
        </p:nvSpPr>
        <p:spPr>
          <a:xfrm>
            <a:off x="899532" y="1268760"/>
            <a:ext cx="6408712" cy="3477875"/>
          </a:xfrm>
          <a:prstGeom prst="rect">
            <a:avLst/>
          </a:prstGeom>
        </p:spPr>
        <p:txBody>
          <a:bodyPr wrap="square">
            <a:spAutoFit/>
          </a:bodyPr>
          <a:lstStyle/>
          <a:p>
            <a:pPr algn="ctr"/>
            <a:r>
              <a:rPr lang="en-US" sz="4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Tiết 55</a:t>
            </a:r>
            <a:endParaRPr lang="en-US" sz="4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4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TRÌNH </a:t>
            </a:r>
            <a:r>
              <a:rPr lang="en-US" sz="44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BÀY</a:t>
            </a:r>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Ý </a:t>
            </a:r>
            <a:r>
              <a:rPr lang="en-US" sz="44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KIẾN</a:t>
            </a:r>
            <a:endParaRPr lang="en-US"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4400" b="1" dirty="0" err="1">
                <a:solidFill>
                  <a:srgbClr val="FF0000"/>
                </a:solidFill>
                <a:latin typeface="Times New Roman" panose="02020603050405020304" pitchFamily="18" charset="0"/>
                <a:cs typeface="Times New Roman" panose="02020603050405020304" pitchFamily="18" charset="0"/>
              </a:rPr>
              <a:t>VỀ</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NHỮNG</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HOẠT</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ĐỘNG</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THIỆN</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NGUYỆN</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VÌ</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CỘNG</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ĐỒNG</a:t>
            </a:r>
            <a:endParaRPr lang="en-US" sz="44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1720" y="188640"/>
            <a:ext cx="5616624" cy="64807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PHIẾU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NÓI</a:t>
            </a:r>
            <a:endParaRPr lang="en-US" sz="28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nvGraphicFramePr>
        <p:xfrm>
          <a:off x="107504" y="1124744"/>
          <a:ext cx="8712968" cy="3413760"/>
        </p:xfrm>
        <a:graphic>
          <a:graphicData uri="http://schemas.openxmlformats.org/drawingml/2006/table">
            <a:tbl>
              <a:tblPr firstRow="1" firstCol="1" bandRow="1">
                <a:tableStyleId>{5C22544A-7EE6-4342-B048-85BDC9FD1C3A}</a:tableStyleId>
              </a:tblPr>
              <a:tblGrid>
                <a:gridCol w="2160240"/>
                <a:gridCol w="4752529"/>
                <a:gridCol w="792088"/>
                <a:gridCol w="1008111"/>
              </a:tblGrid>
              <a:tr h="205726">
                <a:tc>
                  <a:txBody>
                    <a:bodyPr/>
                    <a:lstStyle/>
                    <a:p>
                      <a:pPr algn="ctr">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Các </a:t>
                      </a:r>
                      <a:r>
                        <a:rPr lang="en-US" altLang="vi-VN" sz="2800" dirty="0">
                          <a:solidFill>
                            <a:srgbClr val="0070C0"/>
                          </a:solidFill>
                          <a:effectLst/>
                          <a:latin typeface="Times New Roman" panose="02020603050405020304" pitchFamily="18" charset="0"/>
                          <a:cs typeface="Times New Roman" panose="02020603050405020304" pitchFamily="18" charset="0"/>
                        </a:rPr>
                        <a:t>                   </a:t>
                      </a:r>
                      <a:r>
                        <a:rPr lang="vi-VN" sz="2800" dirty="0">
                          <a:solidFill>
                            <a:srgbClr val="0070C0"/>
                          </a:solidFill>
                          <a:effectLst/>
                          <a:latin typeface="Times New Roman" panose="02020603050405020304" pitchFamily="18" charset="0"/>
                          <a:cs typeface="Times New Roman" panose="02020603050405020304" pitchFamily="18" charset="0"/>
                        </a:rPr>
                        <a:t>nội dung nhận xét</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Các yêu cầu</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Đạt</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Chưa đạt</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05726">
                <a:tc rowSpan="5">
                  <a:txBody>
                    <a:bodyPr/>
                    <a:lstStyle/>
                    <a:p>
                      <a:pPr algn="just">
                        <a:spcAft>
                          <a:spcPts val="0"/>
                        </a:spcAft>
                      </a:pPr>
                      <a:r>
                        <a:rPr lang="en-US" sz="2800" dirty="0" err="1">
                          <a:solidFill>
                            <a:schemeClr val="tx1">
                              <a:lumMod val="95000"/>
                              <a:lumOff val="5000"/>
                            </a:schemeClr>
                          </a:solidFill>
                          <a:effectLst/>
                          <a:latin typeface="Times New Roman" panose="02020603050405020304" pitchFamily="18" charset="0"/>
                          <a:cs typeface="Times New Roman" panose="02020603050405020304" pitchFamily="18" charset="0"/>
                        </a:rPr>
                        <a:t>Hình</a:t>
                      </a:r>
                      <a:r>
                        <a:rPr lang="en-US" sz="280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cs typeface="Times New Roman" panose="02020603050405020304" pitchFamily="18" charset="0"/>
                        </a:rPr>
                        <a:t>thức</a:t>
                      </a:r>
                      <a:r>
                        <a:rPr lang="en-US" sz="280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cs typeface="Times New Roman" panose="02020603050405020304" pitchFamily="18" charset="0"/>
                        </a:rPr>
                        <a:t>trình</a:t>
                      </a:r>
                      <a:r>
                        <a:rPr lang="en-US" sz="280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effectLst/>
                          <a:latin typeface="Times New Roman" panose="02020603050405020304" pitchFamily="18" charset="0"/>
                          <a:cs typeface="Times New Roman" panose="02020603050405020304" pitchFamily="18" charset="0"/>
                        </a:rPr>
                        <a:t>bày</a:t>
                      </a:r>
                      <a:endParaRPr lang="en-US" sz="2800" dirty="0">
                        <a:solidFill>
                          <a:schemeClr val="tx1">
                            <a:lumMod val="95000"/>
                            <a:lumOff val="5000"/>
                          </a:schemeClr>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Tốc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vừa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phải</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5726">
                <a:tc vMerge="1">
                  <a:tcPr/>
                </a:tc>
                <a:tc>
                  <a:txBody>
                    <a:bodyPr/>
                    <a:lstStyle/>
                    <a:p>
                      <a:pPr algn="just">
                        <a:spcAft>
                          <a:spcPts val="0"/>
                        </a:spcAft>
                      </a:pPr>
                      <a:r>
                        <a:rPr lang="vi-VN" sz="2800" dirty="0">
                          <a:effectLst/>
                          <a:latin typeface="Times New Roman" panose="02020603050405020304" pitchFamily="18" charset="0"/>
                          <a:cs typeface="Times New Roman" panose="02020603050405020304" pitchFamily="18" charset="0"/>
                        </a:rPr>
                        <a:t>Âm lượng vừa đủ</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5726">
                <a:tc vMerge="1">
                  <a:tcPr/>
                </a:tc>
                <a:tc>
                  <a:txBody>
                    <a:bodyPr/>
                    <a:lstStyle/>
                    <a:p>
                      <a:pPr algn="just">
                        <a:spcAft>
                          <a:spcPts val="0"/>
                        </a:spcAft>
                      </a:pPr>
                      <a:r>
                        <a:rPr lang="vi-VN" sz="2800">
                          <a:effectLst/>
                          <a:latin typeface="Times New Roman" panose="02020603050405020304" pitchFamily="18" charset="0"/>
                          <a:cs typeface="Times New Roman" panose="02020603050405020304" pitchFamily="18" charset="0"/>
                        </a:rPr>
                        <a:t>Giọng nói truyền cảm</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5726">
                <a:tc vMerge="1">
                  <a:tcPr/>
                </a:tc>
                <a:tc>
                  <a:txBody>
                    <a:bodyPr/>
                    <a:lstStyle/>
                    <a:p>
                      <a:pPr algn="just">
                        <a:spcAft>
                          <a:spcPts val="0"/>
                        </a:spcAft>
                      </a:pPr>
                      <a:r>
                        <a:rPr lang="vi-VN" sz="2800">
                          <a:effectLst/>
                          <a:latin typeface="Times New Roman" panose="02020603050405020304" pitchFamily="18" charset="0"/>
                          <a:cs typeface="Times New Roman" panose="02020603050405020304" pitchFamily="18" charset="0"/>
                        </a:rPr>
                        <a:t>Cử chỉ, điệu bộ đúng mực</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5726">
                <a:tc vMerge="1">
                  <a:tcPr/>
                </a:tc>
                <a:tc>
                  <a:txBody>
                    <a:bodyPr/>
                    <a:lstStyle/>
                    <a:p>
                      <a:pPr algn="just">
                        <a:spcAft>
                          <a:spcPts val="0"/>
                        </a:spcAft>
                      </a:pPr>
                      <a:r>
                        <a:rPr lang="vi-VN" sz="2800">
                          <a:effectLst/>
                          <a:latin typeface="Times New Roman" panose="02020603050405020304" pitchFamily="18" charset="0"/>
                          <a:cs typeface="Times New Roman" panose="02020603050405020304" pitchFamily="18" charset="0"/>
                        </a:rPr>
                        <a:t>Tương tác với người nghe phù hợp</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123728" y="93593"/>
            <a:ext cx="3600400" cy="576064"/>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70C0"/>
                </a:solidFill>
                <a:latin typeface="Times New Roman" panose="02020603050405020304" pitchFamily="18" charset="0"/>
                <a:cs typeface="Times New Roman" panose="02020603050405020304" pitchFamily="18" charset="0"/>
              </a:rPr>
              <a:t>3. Sau </a:t>
            </a:r>
            <a:r>
              <a:rPr lang="en-US" sz="3200" b="1" dirty="0" err="1">
                <a:solidFill>
                  <a:srgbClr val="0070C0"/>
                </a:solidFill>
                <a:latin typeface="Times New Roman" panose="02020603050405020304" pitchFamily="18" charset="0"/>
                <a:cs typeface="Times New Roman" panose="02020603050405020304" pitchFamily="18" charset="0"/>
              </a:rPr>
              <a:t>khi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nói</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683568" y="908720"/>
            <a:ext cx="5760640" cy="576064"/>
          </a:xfrm>
          <a:prstGeom prst="flowChartOnlineStorag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Times New Roman" panose="02020603050405020304" pitchFamily="18" charset="0"/>
                <a:cs typeface="Times New Roman" panose="02020603050405020304" pitchFamily="18" charset="0"/>
              </a:rPr>
              <a:t>V</a:t>
            </a:r>
            <a:r>
              <a:rPr lang="vi-VN" sz="2800" b="1" dirty="0">
                <a:solidFill>
                  <a:schemeClr val="bg1"/>
                </a:solidFill>
                <a:latin typeface="Times New Roman" panose="02020603050405020304" pitchFamily="18" charset="0"/>
                <a:cs typeface="Times New Roman" panose="02020603050405020304" pitchFamily="18" charset="0"/>
              </a:rPr>
              <a:t>ới tư cách người nói</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6" name="Flowchart: Terminator 5"/>
          <p:cNvSpPr/>
          <p:nvPr/>
        </p:nvSpPr>
        <p:spPr>
          <a:xfrm>
            <a:off x="323528" y="1700808"/>
            <a:ext cx="8568952" cy="648072"/>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1.</a:t>
            </a:r>
            <a:r>
              <a:rPr lang="en-US" sz="3200"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Bạn đặt câu hỏi như vậy đã phù hợp chưa?</a:t>
            </a:r>
            <a:endParaRPr lang="en-US" sz="3200" dirty="0">
              <a:latin typeface="Times New Roman" panose="02020603050405020304" pitchFamily="18" charset="0"/>
              <a:cs typeface="Times New Roman" panose="02020603050405020304" pitchFamily="18" charset="0"/>
            </a:endParaRPr>
          </a:p>
        </p:txBody>
      </p:sp>
      <p:sp>
        <p:nvSpPr>
          <p:cNvPr id="7" name="Flowchart: Terminator 6"/>
          <p:cNvSpPr/>
          <p:nvPr/>
        </p:nvSpPr>
        <p:spPr>
          <a:xfrm>
            <a:off x="323528" y="2564904"/>
            <a:ext cx="8568952" cy="1008112"/>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a:latin typeface="Times New Roman" panose="02020603050405020304" pitchFamily="18" charset="0"/>
                <a:cs typeface="Times New Roman" panose="02020603050405020304" pitchFamily="18" charset="0"/>
              </a:rPr>
              <a:t>2. </a:t>
            </a:r>
            <a:r>
              <a:rPr lang="vi-VN" sz="3200" i="1" dirty="0">
                <a:latin typeface="Times New Roman" panose="02020603050405020304" pitchFamily="18" charset="0"/>
                <a:cs typeface="Times New Roman" panose="02020603050405020304" pitchFamily="18" charset="0"/>
              </a:rPr>
              <a:t>Theo em, những nhận xét, góp ý của bạn có hợp lí không?</a:t>
            </a:r>
            <a:endParaRPr lang="en-US" sz="3200" dirty="0">
              <a:latin typeface="Times New Roman" panose="02020603050405020304" pitchFamily="18" charset="0"/>
              <a:cs typeface="Times New Roman" panose="02020603050405020304" pitchFamily="18" charset="0"/>
            </a:endParaRPr>
          </a:p>
        </p:txBody>
      </p:sp>
      <p:sp>
        <p:nvSpPr>
          <p:cNvPr id="8" name="Flowchart: Terminator 7"/>
          <p:cNvSpPr/>
          <p:nvPr/>
        </p:nvSpPr>
        <p:spPr>
          <a:xfrm>
            <a:off x="359044" y="3789040"/>
            <a:ext cx="8568952" cy="936104"/>
          </a:xfrm>
          <a:prstGeom prst="flowChartTermina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3.</a:t>
            </a:r>
            <a:r>
              <a:rPr lang="vi-VN" sz="3200" i="1" dirty="0">
                <a:solidFill>
                  <a:schemeClr val="tx1">
                    <a:lumMod val="95000"/>
                    <a:lumOff val="5000"/>
                  </a:schemeClr>
                </a:solidFill>
                <a:latin typeface="Times New Roman" panose="02020603050405020304" pitchFamily="18" charset="0"/>
                <a:cs typeface="Times New Roman" panose="02020603050405020304" pitchFamily="18" charset="0"/>
              </a:rPr>
              <a:t> Chỗ nào em đồng ý và chỗ nà</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o</a:t>
            </a:r>
            <a:r>
              <a:rPr lang="vi-VN" sz="3200" i="1" dirty="0">
                <a:solidFill>
                  <a:schemeClr val="tx1">
                    <a:lumMod val="95000"/>
                    <a:lumOff val="5000"/>
                  </a:schemeClr>
                </a:solidFill>
                <a:latin typeface="Times New Roman" panose="02020603050405020304" pitchFamily="18" charset="0"/>
                <a:cs typeface="Times New Roman" panose="02020603050405020304" pitchFamily="18" charset="0"/>
              </a:rPr>
              <a:t> em không đồng ý với nhận xét của bạn?</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Flowchart: Terminator 8"/>
          <p:cNvSpPr/>
          <p:nvPr/>
        </p:nvSpPr>
        <p:spPr>
          <a:xfrm>
            <a:off x="323528" y="4941168"/>
            <a:ext cx="8568952" cy="1152128"/>
          </a:xfrm>
          <a:prstGeom prst="flowChartTermina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a:solidFill>
                  <a:schemeClr val="tx2">
                    <a:lumMod val="50000"/>
                  </a:schemeClr>
                </a:solidFill>
                <a:latin typeface="Times New Roman" panose="02020603050405020304" pitchFamily="18" charset="0"/>
                <a:cs typeface="Times New Roman" panose="02020603050405020304" pitchFamily="18" charset="0"/>
              </a:rPr>
              <a:t>4.</a:t>
            </a:r>
            <a:r>
              <a:rPr lang="vi-VN" sz="3200" i="1" dirty="0">
                <a:solidFill>
                  <a:schemeClr val="tx2">
                    <a:lumMod val="50000"/>
                  </a:schemeClr>
                </a:solidFill>
                <a:latin typeface="Times New Roman" panose="02020603050405020304" pitchFamily="18" charset="0"/>
                <a:cs typeface="Times New Roman" panose="02020603050405020304" pitchFamily="18" charset="0"/>
              </a:rPr>
              <a:t> Em có muốn trao đổi lại với bạn về những ý kiến</a:t>
            </a:r>
            <a:r>
              <a:rPr lang="en-US" sz="3200" i="1" dirty="0">
                <a:solidFill>
                  <a:schemeClr val="tx2">
                    <a:lumMod val="50000"/>
                  </a:schemeClr>
                </a:solidFill>
                <a:latin typeface="Times New Roman" panose="02020603050405020304" pitchFamily="18" charset="0"/>
                <a:cs typeface="Times New Roman" panose="02020603050405020304" pitchFamily="18" charset="0"/>
              </a:rPr>
              <a:t> </a:t>
            </a:r>
            <a:r>
              <a:rPr lang="en-US" sz="3200" i="1" dirty="0" err="1">
                <a:solidFill>
                  <a:schemeClr val="tx2">
                    <a:lumMod val="50000"/>
                  </a:schemeClr>
                </a:solidFill>
                <a:latin typeface="Times New Roman" panose="02020603050405020304" pitchFamily="18" charset="0"/>
                <a:cs typeface="Times New Roman" panose="02020603050405020304" pitchFamily="18" charset="0"/>
              </a:rPr>
              <a:t>khác</a:t>
            </a:r>
            <a:r>
              <a:rPr lang="en-US" sz="3200" i="1" dirty="0">
                <a:solidFill>
                  <a:schemeClr val="tx2">
                    <a:lumMod val="50000"/>
                  </a:schemeClr>
                </a:solidFill>
                <a:latin typeface="Times New Roman" panose="02020603050405020304" pitchFamily="18" charset="0"/>
                <a:cs typeface="Times New Roman" panose="02020603050405020304" pitchFamily="18" charset="0"/>
              </a:rPr>
              <a:t> </a:t>
            </a:r>
            <a:r>
              <a:rPr lang="vi-VN" sz="3200" i="1" dirty="0">
                <a:solidFill>
                  <a:schemeClr val="tx2">
                    <a:lumMod val="50000"/>
                  </a:schemeClr>
                </a:solidFill>
                <a:latin typeface="Times New Roman" panose="02020603050405020304" pitchFamily="18" charset="0"/>
                <a:cs typeface="Times New Roman" panose="02020603050405020304" pitchFamily="18" charset="0"/>
              </a:rPr>
              <a:t>biệt không?...</a:t>
            </a:r>
            <a:endParaRPr lang="en-US" sz="3200" dirty="0">
              <a:solidFill>
                <a:schemeClr val="tx2">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ircle(in)">
                                      <p:cBhvr>
                                        <p:cTn id="23" dur="2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1000" fill="hold"/>
                                        <p:tgtEl>
                                          <p:spTgt spid="9"/>
                                        </p:tgtEl>
                                        <p:attrNameLst>
                                          <p:attrName>ppt_w</p:attrName>
                                        </p:attrNameLst>
                                      </p:cBhvr>
                                      <p:tavLst>
                                        <p:tav tm="0">
                                          <p:val>
                                            <p:fltVal val="0"/>
                                          </p:val>
                                        </p:tav>
                                        <p:tav tm="100000">
                                          <p:val>
                                            <p:strVal val="#ppt_w"/>
                                          </p:val>
                                        </p:tav>
                                      </p:tavLst>
                                    </p:anim>
                                    <p:anim calcmode="lin" valueType="num">
                                      <p:cBhvr>
                                        <p:cTn id="35" dur="1000" fill="hold"/>
                                        <p:tgtEl>
                                          <p:spTgt spid="9"/>
                                        </p:tgtEl>
                                        <p:attrNameLst>
                                          <p:attrName>ppt_h</p:attrName>
                                        </p:attrNameLst>
                                      </p:cBhvr>
                                      <p:tavLst>
                                        <p:tav tm="0">
                                          <p:val>
                                            <p:fltVal val="0"/>
                                          </p:val>
                                        </p:tav>
                                        <p:tav tm="100000">
                                          <p:val>
                                            <p:strVal val="#ppt_h"/>
                                          </p:val>
                                        </p:tav>
                                      </p:tavLst>
                                    </p:anim>
                                    <p:anim calcmode="lin" valueType="num">
                                      <p:cBhvr>
                                        <p:cTn id="36" dur="1000" fill="hold"/>
                                        <p:tgtEl>
                                          <p:spTgt spid="9"/>
                                        </p:tgtEl>
                                        <p:attrNameLst>
                                          <p:attrName>style.rotation</p:attrName>
                                        </p:attrNameLst>
                                      </p:cBhvr>
                                      <p:tavLst>
                                        <p:tav tm="0">
                                          <p:val>
                                            <p:fltVal val="90"/>
                                          </p:val>
                                        </p:tav>
                                        <p:tav tm="100000">
                                          <p:val>
                                            <p:fltVal val="0"/>
                                          </p:val>
                                        </p:tav>
                                      </p:tavLst>
                                    </p:anim>
                                    <p:animEffect transition="in" filter="fade">
                                      <p:cBhvr>
                                        <p:cTn id="3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123728" y="93593"/>
            <a:ext cx="3600400" cy="576064"/>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70C0"/>
                </a:solidFill>
                <a:latin typeface="Times New Roman" panose="02020603050405020304" pitchFamily="18" charset="0"/>
                <a:cs typeface="Times New Roman" panose="02020603050405020304" pitchFamily="18" charset="0"/>
              </a:rPr>
              <a:t>3. Sau </a:t>
            </a:r>
            <a:r>
              <a:rPr lang="en-US" sz="3200" b="1" dirty="0" err="1">
                <a:solidFill>
                  <a:srgbClr val="0070C0"/>
                </a:solidFill>
                <a:latin typeface="Times New Roman" panose="02020603050405020304" pitchFamily="18" charset="0"/>
                <a:cs typeface="Times New Roman" panose="02020603050405020304" pitchFamily="18" charset="0"/>
              </a:rPr>
              <a:t>khi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nói</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611560" y="836712"/>
            <a:ext cx="6336704" cy="576064"/>
          </a:xfrm>
          <a:prstGeom prst="flowChartOnlineStorag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Times New Roman" panose="02020603050405020304" pitchFamily="18" charset="0"/>
                <a:cs typeface="Times New Roman" panose="02020603050405020304" pitchFamily="18" charset="0"/>
              </a:rPr>
              <a:t>V</a:t>
            </a:r>
            <a:r>
              <a:rPr lang="vi-VN" sz="2800" b="1" dirty="0">
                <a:solidFill>
                  <a:schemeClr val="bg1"/>
                </a:solidFill>
                <a:latin typeface="Times New Roman" panose="02020603050405020304" pitchFamily="18" charset="0"/>
                <a:cs typeface="Times New Roman" panose="02020603050405020304" pitchFamily="18" charset="0"/>
              </a:rPr>
              <a:t>ới tư cách người </a:t>
            </a:r>
            <a:r>
              <a:rPr lang="en-US" sz="2800" b="1" dirty="0" err="1">
                <a:solidFill>
                  <a:schemeClr val="bg1"/>
                </a:solidFill>
                <a:latin typeface="Times New Roman" panose="02020603050405020304" pitchFamily="18" charset="0"/>
                <a:cs typeface="Times New Roman" panose="02020603050405020304" pitchFamily="18" charset="0"/>
              </a:rPr>
              <a:t>nghe</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6" name="Flowchart: Stored Data 5"/>
          <p:cNvSpPr/>
          <p:nvPr/>
        </p:nvSpPr>
        <p:spPr>
          <a:xfrm>
            <a:off x="149079" y="2420888"/>
            <a:ext cx="2664296" cy="3888432"/>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1) </a:t>
            </a:r>
            <a:r>
              <a:rPr lang="vi-VN" sz="2800" i="1" dirty="0">
                <a:latin typeface="Times New Roman" panose="02020603050405020304" pitchFamily="18" charset="0"/>
                <a:cs typeface="Times New Roman" panose="02020603050405020304" pitchFamily="18" charset="0"/>
              </a:rPr>
              <a:t>Bài trình bày của bạn đã hấp dẫn, rõ ràng mạch lạc chưa?</a:t>
            </a:r>
            <a:endParaRPr lang="en-US" sz="2800" dirty="0">
              <a:latin typeface="Times New Roman" panose="02020603050405020304" pitchFamily="18" charset="0"/>
              <a:cs typeface="Times New Roman" panose="02020603050405020304" pitchFamily="18" charset="0"/>
            </a:endParaRPr>
          </a:p>
        </p:txBody>
      </p:sp>
      <p:sp>
        <p:nvSpPr>
          <p:cNvPr id="7" name="Flowchart: Stored Data 6"/>
          <p:cNvSpPr/>
          <p:nvPr/>
        </p:nvSpPr>
        <p:spPr>
          <a:xfrm>
            <a:off x="3071644" y="2060848"/>
            <a:ext cx="2664296" cy="4392488"/>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latin typeface="Times New Roman" panose="02020603050405020304" pitchFamily="18" charset="0"/>
                <a:cs typeface="Times New Roman" panose="02020603050405020304" pitchFamily="18" charset="0"/>
              </a:rPr>
              <a:t>2)</a:t>
            </a:r>
            <a:r>
              <a:rPr lang="vi-VN" sz="2800" i="1" dirty="0">
                <a:latin typeface="Times New Roman" panose="02020603050405020304" pitchFamily="18" charset="0"/>
                <a:cs typeface="Times New Roman" panose="02020603050405020304" pitchFamily="18" charset="0"/>
              </a:rPr>
              <a:t> Cử chỉ, điệu bộ, nét mặt,... có phù hợp với mục đích nói và đối tượng tiếp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nhận</a:t>
            </a:r>
            <a:r>
              <a:rPr lang="vi-VN" sz="2800" i="1" dirty="0">
                <a:latin typeface="Times New Roman" panose="02020603050405020304" pitchFamily="18" charset="0"/>
                <a:cs typeface="Times New Roman" panose="02020603050405020304" pitchFamily="18" charset="0"/>
              </a:rPr>
              <a:t> không?</a:t>
            </a:r>
            <a:endParaRPr lang="en-US" sz="2800" dirty="0">
              <a:latin typeface="Times New Roman" panose="02020603050405020304" pitchFamily="18" charset="0"/>
              <a:cs typeface="Times New Roman" panose="02020603050405020304" pitchFamily="18" charset="0"/>
            </a:endParaRPr>
          </a:p>
        </p:txBody>
      </p:sp>
      <p:sp>
        <p:nvSpPr>
          <p:cNvPr id="8" name="Flowchart: Stored Data 7"/>
          <p:cNvSpPr/>
          <p:nvPr/>
        </p:nvSpPr>
        <p:spPr>
          <a:xfrm>
            <a:off x="6084168" y="1700808"/>
            <a:ext cx="2973893" cy="4968552"/>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latin typeface="Times New Roman" panose="02020603050405020304" pitchFamily="18" charset="0"/>
                <a:cs typeface="Times New Roman" panose="02020603050405020304" pitchFamily="18" charset="0"/>
              </a:rPr>
              <a:t>3)</a:t>
            </a:r>
            <a:r>
              <a:rPr lang="vi-VN" sz="2800" i="1" dirty="0">
                <a:latin typeface="Times New Roman" panose="02020603050405020304" pitchFamily="18" charset="0"/>
                <a:cs typeface="Times New Roman" panose="02020603050405020304" pitchFamily="18" charset="0"/>
              </a:rPr>
              <a:t> Em có đồng ý với những suy nghĩ của bạn về những hoạt động thiện nguyện vì cộng đồng không?</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circle(in)">
                                      <p:cBhvr>
                                        <p:cTn id="2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Stored Data 3"/>
          <p:cNvSpPr/>
          <p:nvPr/>
        </p:nvSpPr>
        <p:spPr>
          <a:xfrm>
            <a:off x="827584" y="275795"/>
            <a:ext cx="6120680" cy="576064"/>
          </a:xfrm>
          <a:prstGeom prst="flowChartOnlineStorag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Times New Roman" panose="02020603050405020304" pitchFamily="18" charset="0"/>
                <a:cs typeface="Times New Roman" panose="02020603050405020304" pitchFamily="18" charset="0"/>
              </a:rPr>
              <a:t>V</a:t>
            </a:r>
            <a:r>
              <a:rPr lang="vi-VN" sz="2800" b="1" dirty="0">
                <a:solidFill>
                  <a:schemeClr val="bg1"/>
                </a:solidFill>
                <a:latin typeface="Times New Roman" panose="02020603050405020304" pitchFamily="18" charset="0"/>
                <a:cs typeface="Times New Roman" panose="02020603050405020304" pitchFamily="18" charset="0"/>
              </a:rPr>
              <a:t>ới tư cách người </a:t>
            </a:r>
            <a:r>
              <a:rPr lang="en-US" sz="2800" b="1" dirty="0" err="1">
                <a:solidFill>
                  <a:schemeClr val="bg1"/>
                </a:solidFill>
                <a:latin typeface="Times New Roman" panose="02020603050405020304" pitchFamily="18" charset="0"/>
                <a:cs typeface="Times New Roman" panose="02020603050405020304" pitchFamily="18" charset="0"/>
              </a:rPr>
              <a:t>nghe</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215516" y="1268760"/>
            <a:ext cx="3960440" cy="4536504"/>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4,</a:t>
            </a:r>
            <a:r>
              <a:rPr lang="vi-VN" sz="3200" i="1" dirty="0">
                <a:latin typeface="Times New Roman" panose="02020603050405020304" pitchFamily="18" charset="0"/>
                <a:cs typeface="Times New Roman" panose="02020603050405020304" pitchFamily="18" charset="0"/>
              </a:rPr>
              <a:t> Em thích điều gì nhất trong phần trình bày của bạn?</a:t>
            </a:r>
            <a:endParaRPr lang="en-US" sz="3200" dirty="0">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4788024" y="1390766"/>
            <a:ext cx="3960440" cy="4399291"/>
          </a:xfrm>
          <a:prstGeom prst="flowChartPunchedTap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5.</a:t>
            </a:r>
            <a:r>
              <a:rPr lang="vi-VN" sz="3200" i="1" dirty="0">
                <a:latin typeface="Times New Roman" panose="02020603050405020304" pitchFamily="18" charset="0"/>
                <a:cs typeface="Times New Roman" panose="02020603050405020304" pitchFamily="18" charset="0"/>
              </a:rPr>
              <a:t> Em có thể bổ sung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vài</a:t>
            </a:r>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điểm để phần trình bày của bạn hoàn thiện hơn không?...</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5"/>
                                        </p:tgtEl>
                                        <p:attrNameLst>
                                          <p:attrName>ppt_x</p:attrName>
                                        </p:attrNameLst>
                                      </p:cBhvr>
                                      <p:tavLst>
                                        <p:tav tm="0">
                                          <p:val>
                                            <p:strVal val="ppt_x"/>
                                          </p:val>
                                        </p:tav>
                                        <p:tav tm="100000">
                                          <p:val>
                                            <p:strVal val="ppt_x"/>
                                          </p:val>
                                        </p:tav>
                                      </p:tavLst>
                                    </p:anim>
                                    <p:anim calcmode="lin" valueType="num">
                                      <p:cBhvr additive="base">
                                        <p:cTn id="18" dur="500"/>
                                        <p:tgtEl>
                                          <p:spTgt spid="5"/>
                                        </p:tgtEl>
                                        <p:attrNameLst>
                                          <p:attrName>ppt_y</p:attrName>
                                        </p:attrNameLst>
                                      </p:cBhvr>
                                      <p:tavLst>
                                        <p:tav tm="0">
                                          <p:val>
                                            <p:strVal val="ppt_y"/>
                                          </p:val>
                                        </p:tav>
                                        <p:tav tm="100000">
                                          <p:val>
                                            <p:strVal val="1+ppt_h/2"/>
                                          </p:val>
                                        </p:tav>
                                      </p:tavLst>
                                    </p:anim>
                                    <p:set>
                                      <p:cBhvr>
                                        <p:cTn id="19" dur="1" fill="hold">
                                          <p:stCondLst>
                                            <p:cond delay="499"/>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xit" presetSubtype="32" fill="hold" grpId="1" nodeType="clickEffect">
                                  <p:stCondLst>
                                    <p:cond delay="0"/>
                                  </p:stCondLst>
                                  <p:childTnLst>
                                    <p:anim calcmode="lin" valueType="num">
                                      <p:cBhvr>
                                        <p:cTn id="28" dur="500"/>
                                        <p:tgtEl>
                                          <p:spTgt spid="6"/>
                                        </p:tgtEl>
                                        <p:attrNameLst>
                                          <p:attrName>ppt_w</p:attrName>
                                        </p:attrNameLst>
                                      </p:cBhvr>
                                      <p:tavLst>
                                        <p:tav tm="0">
                                          <p:val>
                                            <p:strVal val="ppt_w"/>
                                          </p:val>
                                        </p:tav>
                                        <p:tav tm="100000">
                                          <p:val>
                                            <p:fltVal val="0"/>
                                          </p:val>
                                        </p:tav>
                                      </p:tavLst>
                                    </p:anim>
                                    <p:anim calcmode="lin" valueType="num">
                                      <p:cBhvr>
                                        <p:cTn id="29" dur="500"/>
                                        <p:tgtEl>
                                          <p:spTgt spid="6"/>
                                        </p:tgtEl>
                                        <p:attrNameLst>
                                          <p:attrName>ppt_h</p:attrName>
                                        </p:attrNameLst>
                                      </p:cBhvr>
                                      <p:tavLst>
                                        <p:tav tm="0">
                                          <p:val>
                                            <p:strVal val="ppt_h"/>
                                          </p:val>
                                        </p:tav>
                                        <p:tav tm="100000">
                                          <p:val>
                                            <p:fltVal val="0"/>
                                          </p:val>
                                        </p:tav>
                                      </p:tavLst>
                                    </p:anim>
                                    <p:animEffect transition="out" filter="fade">
                                      <p:cBhvr>
                                        <p:cTn id="30" dur="500"/>
                                        <p:tgtEl>
                                          <p:spTgt spid="6"/>
                                        </p:tgtEl>
                                      </p:cBhvr>
                                    </p:animEffect>
                                    <p:set>
                                      <p:cBhvr>
                                        <p:cTn id="3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rallelogram 4"/>
          <p:cNvSpPr/>
          <p:nvPr/>
        </p:nvSpPr>
        <p:spPr>
          <a:xfrm>
            <a:off x="467544" y="1628799"/>
            <a:ext cx="3888432" cy="3933953"/>
          </a:xfrm>
          <a:prstGeom prst="parallelogram">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Người</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nghe</a:t>
            </a:r>
            <a:r>
              <a:rPr lang="en-US" sz="3200" b="1" dirty="0">
                <a:solidFill>
                  <a:schemeClr val="tx1"/>
                </a:solidFill>
                <a:latin typeface="Times New Roman" panose="02020603050405020304" pitchFamily="18" charset="0"/>
                <a:cs typeface="Times New Roman" panose="02020603050405020304" pitchFamily="18" charset="0"/>
              </a:rPr>
              <a: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Trao</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đổi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về</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bài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nói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trên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tinh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thần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xây</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dựng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và</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tôn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trọng</a:t>
            </a:r>
            <a:r>
              <a:rPr lang="en-US" sz="3200" dirty="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6" name="Parallelogram 5"/>
          <p:cNvSpPr/>
          <p:nvPr/>
        </p:nvSpPr>
        <p:spPr>
          <a:xfrm>
            <a:off x="4572000" y="1484784"/>
            <a:ext cx="4320480" cy="3888432"/>
          </a:xfrm>
          <a:prstGeom prst="parallelogram">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Người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nói</a:t>
            </a:r>
            <a:r>
              <a:rPr lang="en-US" sz="3200" b="1" dirty="0">
                <a:solidFill>
                  <a:srgbClr val="002060"/>
                </a:solidFill>
                <a:latin typeface="Times New Roman" panose="02020603050405020304" pitchFamily="18" charset="0"/>
                <a:cs typeface="Times New Roman" panose="02020603050405020304" pitchFamily="18" charset="0"/>
              </a:rPr>
              <a: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lắng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nghe</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hồi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những</a:t>
            </a:r>
            <a:r>
              <a:rPr lang="en-US" sz="3200" dirty="0">
                <a:solidFill>
                  <a:srgbClr val="002060"/>
                </a:solidFill>
                <a:latin typeface="Times New Roman" panose="02020603050405020304" pitchFamily="18" charset="0"/>
                <a:cs typeface="Times New Roman" panose="02020603050405020304" pitchFamily="18" charset="0"/>
              </a:rPr>
              <a:t> ý </a:t>
            </a:r>
            <a:r>
              <a:rPr lang="en-US" sz="3200" dirty="0" err="1">
                <a:solidFill>
                  <a:srgbClr val="002060"/>
                </a:solidFill>
                <a:latin typeface="Times New Roman" panose="02020603050405020304" pitchFamily="18" charset="0"/>
                <a:cs typeface="Times New Roman" panose="02020603050405020304" pitchFamily="18" charset="0"/>
              </a:rPr>
              <a:t>kiến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thần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cầu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thị</a:t>
            </a:r>
            <a:r>
              <a:rPr lang="en-US" sz="3200" dirty="0">
                <a:solidFill>
                  <a:srgbClr val="002060"/>
                </a:solidFill>
                <a:latin typeface="Times New Roman" panose="02020603050405020304" pitchFamily="18" charset="0"/>
                <a:cs typeface="Times New Roman" panose="02020603050405020304" pitchFamily="18" charset="0"/>
              </a:rPr>
              <a:t>.</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7" name="Frame 6"/>
          <p:cNvSpPr/>
          <p:nvPr/>
        </p:nvSpPr>
        <p:spPr>
          <a:xfrm>
            <a:off x="2123728" y="93593"/>
            <a:ext cx="3600400" cy="576064"/>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70C0"/>
                </a:solidFill>
                <a:latin typeface="Times New Roman" panose="02020603050405020304" pitchFamily="18" charset="0"/>
                <a:cs typeface="Times New Roman" panose="02020603050405020304" pitchFamily="18" charset="0"/>
              </a:rPr>
              <a:t>3. Sau </a:t>
            </a:r>
            <a:r>
              <a:rPr lang="en-US" sz="3200" b="1" dirty="0" err="1">
                <a:solidFill>
                  <a:srgbClr val="0070C0"/>
                </a:solidFill>
                <a:latin typeface="Times New Roman" panose="02020603050405020304" pitchFamily="18" charset="0"/>
                <a:cs typeface="Times New Roman" panose="02020603050405020304" pitchFamily="18" charset="0"/>
              </a:rPr>
              <a:t>khi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nói</a:t>
            </a:r>
            <a:endParaRPr lang="en-US" sz="32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043608" y="188640"/>
            <a:ext cx="7200800" cy="7920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1</a:t>
            </a:r>
            <a:r>
              <a:rPr lang="en-US" sz="3200" b="1">
                <a:solidFill>
                  <a:srgbClr val="FF0000"/>
                </a:solidFill>
                <a:latin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cs typeface="Times New Roman" panose="02020603050405020304" pitchFamily="18" charset="0"/>
              </a:rPr>
              <a:t>MỞ ĐẦU</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5" name="Flowchart: Delay 4"/>
          <p:cNvSpPr/>
          <p:nvPr/>
        </p:nvSpPr>
        <p:spPr>
          <a:xfrm>
            <a:off x="107504" y="1340768"/>
            <a:ext cx="3024336" cy="5328592"/>
          </a:xfrm>
          <a:prstGeom prst="flowChartDelay">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i="1" dirty="0">
                <a:latin typeface="Times New Roman" panose="02020603050405020304" pitchFamily="18" charset="0"/>
                <a:cs typeface="Times New Roman" panose="02020603050405020304" pitchFamily="18" charset="0"/>
              </a:rPr>
              <a:t> -Kể tên một số hoạt động thiện nguyện mà em biết</a:t>
            </a:r>
            <a:endParaRPr lang="de-DE" sz="2800" i="1" dirty="0">
              <a:latin typeface="Times New Roman" panose="02020603050405020304" pitchFamily="18" charset="0"/>
              <a:cs typeface="Times New Roman" panose="02020603050405020304" pitchFamily="18" charset="0"/>
            </a:endParaRPr>
          </a:p>
          <a:p>
            <a:r>
              <a:rPr lang="de-DE" sz="2800" i="1" dirty="0">
                <a:latin typeface="Times New Roman" panose="02020603050405020304" pitchFamily="18" charset="0"/>
                <a:cs typeface="Times New Roman" panose="02020603050405020304" pitchFamily="18" charset="0"/>
              </a:rPr>
              <a:t>-Em đã tham gia hoạt động thiện nguyện vì cộng đồng nào? Phát biểu cảm nghĩ của em.</a:t>
            </a:r>
            <a:endParaRPr lang="en-US" sz="2800" dirty="0">
              <a:latin typeface="Times New Roman" panose="02020603050405020304" pitchFamily="18" charset="0"/>
              <a:cs typeface="Times New Roman" panose="02020603050405020304" pitchFamily="18" charset="0"/>
            </a:endParaRPr>
          </a:p>
        </p:txBody>
      </p:sp>
      <p:sp>
        <p:nvSpPr>
          <p:cNvPr id="6" name="Round Same Side Corner Rectangle 5"/>
          <p:cNvSpPr/>
          <p:nvPr/>
        </p:nvSpPr>
        <p:spPr>
          <a:xfrm>
            <a:off x="3131840" y="1124744"/>
            <a:ext cx="5832648" cy="5733256"/>
          </a:xfrm>
          <a:prstGeom prst="round2Same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1) </a:t>
            </a:r>
            <a:r>
              <a:rPr lang="en-US" sz="2800" i="1" dirty="0" err="1">
                <a:latin typeface="Times New Roman" panose="02020603050405020304" pitchFamily="18" charset="0"/>
                <a:cs typeface="Times New Roman" panose="02020603050405020304" pitchFamily="18" charset="0"/>
              </a:rPr>
              <a:t>Hiến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máu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nguyện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lvl="0"/>
            <a:r>
              <a:rPr lang="en-US" sz="2800" i="1" dirty="0" err="1">
                <a:latin typeface="Times New Roman" panose="02020603050405020304" pitchFamily="18" charset="0"/>
                <a:cs typeface="Times New Roman" panose="02020603050405020304" pitchFamily="18" charset="0"/>
              </a:rPr>
              <a:t>Phát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nghèo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trẻ</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đường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phố</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lvl="0"/>
            <a:r>
              <a:rPr lang="en-US" sz="2800" i="1" dirty="0" err="1">
                <a:latin typeface="Times New Roman" panose="02020603050405020304" pitchFamily="18" charset="0"/>
                <a:cs typeface="Times New Roman" panose="02020603050405020304" pitchFamily="18" charset="0"/>
              </a:rPr>
              <a:t>Dọn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dẹp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vệ</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sinh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trường</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lvl="0"/>
            <a:r>
              <a:rPr lang="en-US" sz="2800" i="1" dirty="0" err="1">
                <a:latin typeface="Times New Roman" panose="02020603050405020304" pitchFamily="18" charset="0"/>
                <a:cs typeface="Times New Roman" panose="02020603050405020304" pitchFamily="18" charset="0"/>
              </a:rPr>
              <a:t>Xây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già</a:t>
            </a:r>
            <a:r>
              <a:rPr lang="en-US" sz="2800" i="1" dirty="0">
                <a:latin typeface="Times New Roman" panose="02020603050405020304" pitchFamily="18" charset="0"/>
                <a:cs typeface="Times New Roman" panose="02020603050405020304" pitchFamily="18" charset="0"/>
              </a:rPr>
              <a:t> neo </a:t>
            </a:r>
            <a:r>
              <a:rPr lang="en-US" sz="2800" i="1" dirty="0" err="1">
                <a:latin typeface="Times New Roman" panose="02020603050405020304" pitchFamily="18" charset="0"/>
                <a:cs typeface="Times New Roman" panose="02020603050405020304" pitchFamily="18" charset="0"/>
              </a:rPr>
              <a:t>đơn</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2) </a:t>
            </a:r>
            <a:r>
              <a:rPr lang="en-US" sz="2800" i="1" dirty="0" err="1">
                <a:latin typeface="Times New Roman" panose="02020603050405020304" pitchFamily="18" charset="0"/>
                <a:cs typeface="Times New Roman" panose="02020603050405020304" pitchFamily="18" charset="0"/>
              </a:rPr>
              <a:t>Cảm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xúc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tham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hoạt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động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nguyện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vui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vẻ</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tự</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vì</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động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tuy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nhỏ</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nhưng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thể</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giúp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nhiều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khác</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51521" y="3645024"/>
            <a:ext cx="4119514" cy="2952327"/>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281037"/>
            <a:ext cx="4297660" cy="3075955"/>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248470"/>
            <a:ext cx="4119515" cy="3108521"/>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0" y="3645023"/>
            <a:ext cx="4297660" cy="2952327"/>
          </a:xfrm>
          <a:prstGeom prst="rect">
            <a:avLst/>
          </a:prstGeom>
        </p:spPr>
      </p:pic>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915816" y="116632"/>
            <a:ext cx="3960440" cy="576064"/>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70C0"/>
                </a:solidFill>
                <a:latin typeface="Times New Roman" panose="02020603050405020304" pitchFamily="18" charset="0"/>
                <a:cs typeface="Times New Roman" panose="02020603050405020304" pitchFamily="18" charset="0"/>
              </a:rPr>
              <a:t>1. </a:t>
            </a:r>
            <a:r>
              <a:rPr lang="en-US" sz="3200" b="1" dirty="0" err="1">
                <a:solidFill>
                  <a:srgbClr val="0070C0"/>
                </a:solidFill>
                <a:latin typeface="Times New Roman" panose="02020603050405020304" pitchFamily="18" charset="0"/>
                <a:cs typeface="Times New Roman" panose="02020603050405020304" pitchFamily="18" charset="0"/>
              </a:rPr>
              <a:t>Trước</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khi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nói</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Terminator 4"/>
          <p:cNvSpPr/>
          <p:nvPr/>
        </p:nvSpPr>
        <p:spPr>
          <a:xfrm>
            <a:off x="395536" y="980728"/>
            <a:ext cx="8496944" cy="100811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0070C0"/>
                </a:solidFill>
                <a:latin typeface="Times New Roman" panose="02020603050405020304" pitchFamily="18" charset="0"/>
                <a:cs typeface="Times New Roman" panose="02020603050405020304" pitchFamily="18" charset="0"/>
              </a:rPr>
              <a:t>* Xác</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định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mục</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đích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nói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và</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người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nghe</a:t>
            </a:r>
            <a:r>
              <a:rPr lang="en-US" sz="3200" dirty="0">
                <a:solidFill>
                  <a:srgbClr val="0070C0"/>
                </a:solidFill>
                <a:latin typeface="Times New Roman" panose="02020603050405020304" pitchFamily="18" charset="0"/>
                <a:cs typeface="Times New Roman" panose="02020603050405020304" pitchFamily="18" charset="0"/>
              </a:rPr>
              <a:t> </a:t>
            </a:r>
            <a:endParaRPr lang="en-US" sz="3200" dirty="0">
              <a:solidFill>
                <a:srgbClr val="0070C0"/>
              </a:solidFill>
              <a:latin typeface="Times New Roman" panose="02020603050405020304" pitchFamily="18" charset="0"/>
              <a:cs typeface="Times New Roman" panose="02020603050405020304" pitchFamily="18" charset="0"/>
            </a:endParaRPr>
          </a:p>
          <a:p>
            <a:pPr algn="ctr"/>
            <a:r>
              <a:rPr lang="en-US" sz="3200" dirty="0">
                <a:solidFill>
                  <a:srgbClr val="0070C0"/>
                </a:solidFill>
                <a:latin typeface="Times New Roman" panose="02020603050405020304" pitchFamily="18" charset="0"/>
                <a:cs typeface="Times New Roman" panose="02020603050405020304" pitchFamily="18" charset="0"/>
              </a:rPr>
              <a:t>(</a:t>
            </a:r>
            <a:r>
              <a:rPr lang="en-US" sz="3200" dirty="0" err="1">
                <a:solidFill>
                  <a:srgbClr val="0070C0"/>
                </a:solidFill>
                <a:latin typeface="Times New Roman" panose="02020603050405020304" pitchFamily="18" charset="0"/>
                <a:cs typeface="Times New Roman" panose="02020603050405020304" pitchFamily="18" charset="0"/>
              </a:rPr>
              <a:t>SGK</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Tr.102</a:t>
            </a:r>
            <a:r>
              <a:rPr lang="en-US" sz="3200" dirty="0">
                <a:solidFill>
                  <a:srgbClr val="0070C0"/>
                </a:solidFill>
                <a:latin typeface="Times New Roman" panose="02020603050405020304" pitchFamily="18" charset="0"/>
                <a:cs typeface="Times New Roman" panose="02020603050405020304" pitchFamily="18" charset="0"/>
              </a:rPr>
              <a:t>)</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6" name="Oval Callout 5"/>
          <p:cNvSpPr/>
          <p:nvPr/>
        </p:nvSpPr>
        <p:spPr>
          <a:xfrm>
            <a:off x="1115616" y="2204864"/>
            <a:ext cx="5904656" cy="4176464"/>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i="1" dirty="0">
                <a:latin typeface="Times New Roman" panose="02020603050405020304" pitchFamily="18" charset="0"/>
                <a:cs typeface="Times New Roman" panose="02020603050405020304" pitchFamily="18" charset="0"/>
              </a:rPr>
              <a:t>Khi trình bày bài nói nêu ý kiến về những hoạt động thiện nguyện vì cộng đồng, mục đích mà ta hướng tới là gì? Ai là người sẽ nghe ta trình bày?</a:t>
            </a:r>
            <a:r>
              <a:rPr lang="vi-VN"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395536" y="116632"/>
            <a:ext cx="8496944" cy="72008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70C0"/>
                </a:solidFill>
                <a:latin typeface="Times New Roman" panose="02020603050405020304" pitchFamily="18" charset="0"/>
                <a:cs typeface="Times New Roman" panose="02020603050405020304" pitchFamily="18" charset="0"/>
              </a:rPr>
              <a:t>*</a:t>
            </a:r>
            <a:r>
              <a:rPr lang="en-US" sz="3200" b="1" dirty="0" err="1">
                <a:solidFill>
                  <a:srgbClr val="0070C0"/>
                </a:solidFill>
                <a:latin typeface="Times New Roman" panose="02020603050405020304" pitchFamily="18" charset="0"/>
                <a:cs typeface="Times New Roman" panose="02020603050405020304" pitchFamily="18" charset="0"/>
              </a:rPr>
              <a:t>Xác</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định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mục</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đích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nói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và</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người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nghe</a:t>
            </a:r>
            <a:r>
              <a:rPr lang="en-US" sz="3200" dirty="0">
                <a:solidFill>
                  <a:srgbClr val="0070C0"/>
                </a:solidFill>
                <a:latin typeface="Times New Roman" panose="02020603050405020304" pitchFamily="18" charset="0"/>
                <a:cs typeface="Times New Roman" panose="02020603050405020304" pitchFamily="18" charset="0"/>
              </a:rPr>
              <a:t> </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0" y="1052736"/>
            <a:ext cx="9144000" cy="5616624"/>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latin typeface="Times New Roman" panose="02020603050405020304" pitchFamily="18" charset="0"/>
                <a:cs typeface="Times New Roman" panose="02020603050405020304" pitchFamily="18" charset="0"/>
              </a:rPr>
              <a:t>a. </a:t>
            </a:r>
            <a:r>
              <a:rPr lang="en-US" sz="2800" b="1" dirty="0" err="1">
                <a:latin typeface="Times New Roman" panose="02020603050405020304" pitchFamily="18" charset="0"/>
                <a:cs typeface="Times New Roman" panose="02020603050405020304" pitchFamily="18" charset="0"/>
              </a:rPr>
              <a:t>Chuẩn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cs typeface="Times New Roman" panose="02020603050405020304" pitchFamily="18" charset="0"/>
              </a:rPr>
              <a:t> dung </a:t>
            </a:r>
            <a:r>
              <a:rPr lang="en-US" sz="2800" b="1" dirty="0" err="1">
                <a:latin typeface="Times New Roman" panose="02020603050405020304" pitchFamily="18" charset="0"/>
                <a:cs typeface="Times New Roman" panose="02020603050405020304" pitchFamily="18" charset="0"/>
              </a:rPr>
              <a:t>nói</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Giới thiệu khái quát suy nghĩ của bản thân về bản chất và vai trò quan trọng của những hoạt động thiện nguyện vì cộng đồng;</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 C</a:t>
            </a:r>
            <a:r>
              <a:rPr lang="vi-VN" sz="2800" i="1" dirty="0">
                <a:latin typeface="Times New Roman" panose="02020603050405020304" pitchFamily="18" charset="0"/>
                <a:cs typeface="Times New Roman" panose="02020603050405020304" pitchFamily="18" charset="0"/>
              </a:rPr>
              <a:t>hỉ ra những hoạt động thiện nguyện tiêu biểu;</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 N</a:t>
            </a:r>
            <a:r>
              <a:rPr lang="vi-VN" sz="2800" i="1" dirty="0">
                <a:latin typeface="Times New Roman" panose="02020603050405020304" pitchFamily="18" charset="0"/>
                <a:cs typeface="Times New Roman" panose="02020603050405020304" pitchFamily="18" charset="0"/>
              </a:rPr>
              <a:t>êu được </a:t>
            </a:r>
            <a:r>
              <a:rPr lang="en-US" sz="2800" i="1" dirty="0">
                <a:latin typeface="Times New Roman" panose="02020603050405020304" pitchFamily="18" charset="0"/>
                <a:cs typeface="Times New Roman" panose="02020603050405020304" pitchFamily="18" charset="0"/>
              </a:rPr>
              <a:t>ý</a:t>
            </a:r>
            <a:r>
              <a:rPr lang="vi-VN" sz="2800" i="1" dirty="0">
                <a:latin typeface="Times New Roman" panose="02020603050405020304" pitchFamily="18" charset="0"/>
                <a:cs typeface="Times New Roman" panose="02020603050405020304" pitchFamily="18" charset="0"/>
              </a:rPr>
              <a:t> nghĩa quan trọng của hoạt động thiện nguyện,...</a:t>
            </a:r>
            <a:endParaRPr lang="en-US" sz="2800" dirty="0">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(Đ</a:t>
            </a:r>
            <a:r>
              <a:rPr lang="vi-VN" sz="2800" dirty="0">
                <a:latin typeface="Times New Roman" panose="02020603050405020304" pitchFamily="18" charset="0"/>
                <a:cs typeface="Times New Roman" panose="02020603050405020304" pitchFamily="18" charset="0"/>
              </a:rPr>
              <a:t>ánh dấu những chỗ cần nhấn mạnh, những từ ngữ then chốt, những c</a:t>
            </a:r>
            <a:r>
              <a:rPr lang="en-US" sz="2800" dirty="0">
                <a:latin typeface="Times New Roman" panose="02020603050405020304" pitchFamily="18" charset="0"/>
                <a:cs typeface="Times New Roman" panose="02020603050405020304" pitchFamily="18" charset="0"/>
              </a:rPr>
              <a:t>â</a:t>
            </a:r>
            <a:r>
              <a:rPr lang="vi-VN" sz="2800" dirty="0">
                <a:latin typeface="Times New Roman" panose="02020603050405020304" pitchFamily="18" charset="0"/>
                <a:cs typeface="Times New Roman" panose="02020603050405020304" pitchFamily="18" charset="0"/>
              </a:rPr>
              <a:t>u văn quan trọng mà khi trình bày không thể bỏ qua</a:t>
            </a:r>
            <a:r>
              <a:rPr lang="en-US" sz="2800" dirty="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7812360" y="2492896"/>
            <a:ext cx="1331640" cy="2448272"/>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b.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Tập</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luyện</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80">
                                          <p:stCondLst>
                                            <p:cond delay="0"/>
                                          </p:stCondLst>
                                        </p:cTn>
                                        <p:tgtEl>
                                          <p:spTgt spid="6"/>
                                        </p:tgtEl>
                                      </p:cBhvr>
                                    </p:animEffect>
                                    <p:anim calcmode="lin" valueType="num">
                                      <p:cBhvr>
                                        <p:cTn id="1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4" dur="26">
                                          <p:stCondLst>
                                            <p:cond delay="650"/>
                                          </p:stCondLst>
                                        </p:cTn>
                                        <p:tgtEl>
                                          <p:spTgt spid="6"/>
                                        </p:tgtEl>
                                      </p:cBhvr>
                                      <p:to x="100000" y="60000"/>
                                    </p:animScale>
                                    <p:animScale>
                                      <p:cBhvr>
                                        <p:cTn id="25" dur="166" decel="50000">
                                          <p:stCondLst>
                                            <p:cond delay="676"/>
                                          </p:stCondLst>
                                        </p:cTn>
                                        <p:tgtEl>
                                          <p:spTgt spid="6"/>
                                        </p:tgtEl>
                                      </p:cBhvr>
                                      <p:to x="100000" y="100000"/>
                                    </p:animScale>
                                    <p:animScale>
                                      <p:cBhvr>
                                        <p:cTn id="26" dur="26">
                                          <p:stCondLst>
                                            <p:cond delay="1312"/>
                                          </p:stCondLst>
                                        </p:cTn>
                                        <p:tgtEl>
                                          <p:spTgt spid="6"/>
                                        </p:tgtEl>
                                      </p:cBhvr>
                                      <p:to x="100000" y="80000"/>
                                    </p:animScale>
                                    <p:animScale>
                                      <p:cBhvr>
                                        <p:cTn id="27" dur="166" decel="50000">
                                          <p:stCondLst>
                                            <p:cond delay="1338"/>
                                          </p:stCondLst>
                                        </p:cTn>
                                        <p:tgtEl>
                                          <p:spTgt spid="6"/>
                                        </p:tgtEl>
                                      </p:cBhvr>
                                      <p:to x="100000" y="100000"/>
                                    </p:animScale>
                                    <p:animScale>
                                      <p:cBhvr>
                                        <p:cTn id="28" dur="26">
                                          <p:stCondLst>
                                            <p:cond delay="1642"/>
                                          </p:stCondLst>
                                        </p:cTn>
                                        <p:tgtEl>
                                          <p:spTgt spid="6"/>
                                        </p:tgtEl>
                                      </p:cBhvr>
                                      <p:to x="100000" y="90000"/>
                                    </p:animScale>
                                    <p:animScale>
                                      <p:cBhvr>
                                        <p:cTn id="29" dur="166" decel="50000">
                                          <p:stCondLst>
                                            <p:cond delay="1668"/>
                                          </p:stCondLst>
                                        </p:cTn>
                                        <p:tgtEl>
                                          <p:spTgt spid="6"/>
                                        </p:tgtEl>
                                      </p:cBhvr>
                                      <p:to x="100000" y="100000"/>
                                    </p:animScale>
                                    <p:animScale>
                                      <p:cBhvr>
                                        <p:cTn id="30" dur="26">
                                          <p:stCondLst>
                                            <p:cond delay="1808"/>
                                          </p:stCondLst>
                                        </p:cTn>
                                        <p:tgtEl>
                                          <p:spTgt spid="6"/>
                                        </p:tgtEl>
                                      </p:cBhvr>
                                      <p:to x="100000" y="95000"/>
                                    </p:animScale>
                                    <p:animScale>
                                      <p:cBhvr>
                                        <p:cTn id="31"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1661267" y="93214"/>
            <a:ext cx="4392488" cy="576064"/>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0070C0"/>
                </a:solidFill>
                <a:latin typeface="Times New Roman" panose="02020603050405020304" pitchFamily="18" charset="0"/>
                <a:cs typeface="Times New Roman" panose="02020603050405020304" pitchFamily="18" charset="0"/>
              </a:rPr>
              <a:t>2. </a:t>
            </a:r>
            <a:r>
              <a:rPr lang="en-US" sz="2800" b="1" dirty="0" err="1">
                <a:solidFill>
                  <a:srgbClr val="0070C0"/>
                </a:solidFill>
                <a:latin typeface="Times New Roman" panose="02020603050405020304" pitchFamily="18" charset="0"/>
                <a:cs typeface="Times New Roman" panose="02020603050405020304" pitchFamily="18" charset="0"/>
              </a:rPr>
              <a:t>Trình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bày</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nói</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Flowchart: Delay 4"/>
          <p:cNvSpPr/>
          <p:nvPr/>
        </p:nvSpPr>
        <p:spPr>
          <a:xfrm>
            <a:off x="107504" y="1124744"/>
            <a:ext cx="4464495" cy="5472608"/>
          </a:xfrm>
          <a:prstGeom prst="flowChartDelay">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T</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rình bày bài </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nói của mình. </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Thời gian dành cho mỗi HS nói khoảng 5-7 phút; </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N</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hững HS còn lại làm việc cá nhân: theo dõi, nhận xét, đánh giá, có thể ghi vào </a:t>
            </a:r>
            <a:r>
              <a:rPr lang="vi-VN" sz="3200" b="1" i="1" dirty="0">
                <a:solidFill>
                  <a:schemeClr val="tx1">
                    <a:lumMod val="95000"/>
                    <a:lumOff val="5000"/>
                  </a:schemeClr>
                </a:solidFill>
                <a:latin typeface="Times New Roman" panose="02020603050405020304" pitchFamily="18" charset="0"/>
                <a:cs typeface="Times New Roman" panose="02020603050405020304" pitchFamily="18" charset="0"/>
              </a:rPr>
              <a:t>Phiếu nhận xét hoạt động nói</a:t>
            </a:r>
            <a:r>
              <a:rPr lang="en-US" sz="3200" b="1"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4932040" y="908720"/>
            <a:ext cx="3888432" cy="4824536"/>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Yêu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cầu</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T</a:t>
            </a:r>
            <a:r>
              <a:rPr lang="vi-VN" sz="3200" dirty="0">
                <a:latin typeface="Times New Roman" panose="02020603050405020304" pitchFamily="18" charset="0"/>
                <a:cs typeface="Times New Roman" panose="02020603050405020304" pitchFamily="18" charset="0"/>
              </a:rPr>
              <a:t>rình bày đầy đủ, mạch lạc,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rõ</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những nội dung chính đã chuẩn bị:</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Stored Data 3"/>
          <p:cNvSpPr/>
          <p:nvPr/>
        </p:nvSpPr>
        <p:spPr>
          <a:xfrm>
            <a:off x="97918" y="1052736"/>
            <a:ext cx="2664296" cy="5616624"/>
          </a:xfrm>
          <a:prstGeom prst="flowChartOnlineStorag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Mở</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đầu</a:t>
            </a:r>
            <a:r>
              <a:rPr lang="en-US" sz="2800" b="1" dirty="0">
                <a:solidFill>
                  <a:srgbClr val="0070C0"/>
                </a:solidFill>
                <a:latin typeface="Times New Roman" panose="02020603050405020304" pitchFamily="18" charset="0"/>
                <a:cs typeface="Times New Roman" panose="02020603050405020304" pitchFamily="18" charset="0"/>
              </a:rPr>
              <a:t>:</a:t>
            </a:r>
            <a:r>
              <a:rPr lang="en-US" sz="2800" dirty="0">
                <a:solidFill>
                  <a:srgbClr val="0070C0"/>
                </a:solidFill>
                <a:latin typeface="Times New Roman" panose="02020603050405020304" pitchFamily="18" charset="0"/>
                <a:cs typeface="Times New Roman" panose="02020603050405020304" pitchFamily="18" charset="0"/>
              </a:rPr>
              <a:t> </a:t>
            </a:r>
            <a:endParaRPr lang="en-US" sz="2800" dirty="0">
              <a:solidFill>
                <a:srgbClr val="0070C0"/>
              </a:solidFill>
              <a:latin typeface="Times New Roman" panose="02020603050405020304" pitchFamily="18" charset="0"/>
              <a:cs typeface="Times New Roman" panose="02020603050405020304" pitchFamily="18" charset="0"/>
            </a:endParaRPr>
          </a:p>
          <a:p>
            <a:r>
              <a:rPr lang="en-US" sz="2800" dirty="0" err="1">
                <a:solidFill>
                  <a:srgbClr val="0070C0"/>
                </a:solidFill>
                <a:latin typeface="Times New Roman" panose="02020603050405020304" pitchFamily="18" charset="0"/>
                <a:cs typeface="Times New Roman" panose="02020603050405020304" pitchFamily="18" charset="0"/>
              </a:rPr>
              <a:t>Giới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thiệu</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rõ</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ràng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mạch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lạc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để</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người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nghe</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nắm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bắt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được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suy</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nghĩ</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của</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em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về</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vấn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đề</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cần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trình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bày</a:t>
            </a:r>
            <a:r>
              <a:rPr lang="en-US" sz="2800" dirty="0">
                <a:solidFill>
                  <a:srgbClr val="0070C0"/>
                </a:solidFill>
                <a:latin typeface="Times New Roman" panose="02020603050405020304" pitchFamily="18" charset="0"/>
                <a:cs typeface="Times New Roman" panose="02020603050405020304" pitchFamily="18" charset="0"/>
              </a:rPr>
              <a:t>.</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2843809" y="908720"/>
            <a:ext cx="3209946" cy="5760640"/>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cs typeface="Times New Roman" panose="02020603050405020304" pitchFamily="18" charset="0"/>
              </a:rPr>
              <a:t> dung:</a:t>
            </a:r>
            <a:r>
              <a:rPr lang="en-US"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chung</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Flowchart: Stored Data 5"/>
          <p:cNvSpPr/>
          <p:nvPr/>
        </p:nvSpPr>
        <p:spPr>
          <a:xfrm>
            <a:off x="6053755" y="1340768"/>
            <a:ext cx="2982741" cy="5328592"/>
          </a:xfrm>
          <a:prstGeom prst="flowChartOnlineStorag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Kết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thúc</a:t>
            </a:r>
            <a:r>
              <a:rPr lang="en-US" sz="2800" b="1" dirty="0">
                <a:solidFill>
                  <a:srgbClr val="0070C0"/>
                </a:solidFill>
                <a:latin typeface="Times New Roman" panose="02020603050405020304" pitchFamily="18" charset="0"/>
                <a:cs typeface="Times New Roman" panose="02020603050405020304" pitchFamily="18" charset="0"/>
              </a:rPr>
              <a: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Khẳng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định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tầm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quan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trọng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của</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các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hoạt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động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thiện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nguyện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liên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hệ</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rút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ra</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bài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học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cho</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bản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thân</a:t>
            </a:r>
            <a:r>
              <a:rPr lang="en-US" sz="2800" dirty="0">
                <a:solidFill>
                  <a:srgbClr val="0070C0"/>
                </a:solidFill>
                <a:latin typeface="Times New Roman" panose="02020603050405020304" pitchFamily="18" charset="0"/>
                <a:cs typeface="Times New Roman" panose="02020603050405020304" pitchFamily="18" charset="0"/>
              </a:rPr>
              <a:t>.</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7" name="Frame 6"/>
          <p:cNvSpPr/>
          <p:nvPr/>
        </p:nvSpPr>
        <p:spPr>
          <a:xfrm>
            <a:off x="1661267" y="93214"/>
            <a:ext cx="4392488" cy="576064"/>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0070C0"/>
                </a:solidFill>
                <a:latin typeface="Times New Roman" panose="02020603050405020304" pitchFamily="18" charset="0"/>
                <a:cs typeface="Times New Roman" panose="02020603050405020304" pitchFamily="18" charset="0"/>
              </a:rPr>
              <a:t>2. </a:t>
            </a:r>
            <a:r>
              <a:rPr lang="en-US" sz="2800" b="1" dirty="0" err="1">
                <a:solidFill>
                  <a:srgbClr val="0070C0"/>
                </a:solidFill>
                <a:latin typeface="Times New Roman" panose="02020603050405020304" pitchFamily="18" charset="0"/>
                <a:cs typeface="Times New Roman" panose="02020603050405020304" pitchFamily="18" charset="0"/>
              </a:rPr>
              <a:t>Trình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bày</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nói</a:t>
            </a:r>
            <a:endParaRPr lang="en-US" sz="28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323528" y="0"/>
            <a:ext cx="8064896" cy="64807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HOẠT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2: </a:t>
            </a:r>
            <a:r>
              <a:rPr lang="en-US" sz="2800" b="1" dirty="0" err="1">
                <a:solidFill>
                  <a:srgbClr val="FF0000"/>
                </a:solidFill>
                <a:latin typeface="Times New Roman" panose="02020603050405020304" pitchFamily="18" charset="0"/>
                <a:cs typeface="Times New Roman" panose="02020603050405020304" pitchFamily="18" charset="0"/>
              </a:rPr>
              <a:t>LUYỆN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cs typeface="Times New Roman" panose="02020603050405020304" pitchFamily="18" charset="0"/>
              </a:rPr>
              <a:t> - </a:t>
            </a:r>
            <a:r>
              <a:rPr lang="en-US" sz="2800" b="1" dirty="0" err="1">
                <a:solidFill>
                  <a:srgbClr val="FF0000"/>
                </a:solidFill>
                <a:latin typeface="Times New Roman" panose="02020603050405020304" pitchFamily="18" charset="0"/>
                <a:cs typeface="Times New Roman" panose="02020603050405020304" pitchFamily="18" charset="0"/>
              </a:rPr>
              <a:t>VẬN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DỤNG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971600" y="764704"/>
            <a:ext cx="7200800" cy="64807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PHIẾU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NÓI</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nvGraphicFramePr>
        <p:xfrm>
          <a:off x="53751" y="1421864"/>
          <a:ext cx="9036497" cy="5547360"/>
        </p:xfrm>
        <a:graphic>
          <a:graphicData uri="http://schemas.openxmlformats.org/drawingml/2006/table">
            <a:tbl>
              <a:tblPr firstRow="1" firstCol="1" bandRow="1">
                <a:tableStyleId>{5C22544A-7EE6-4342-B048-85BDC9FD1C3A}</a:tableStyleId>
              </a:tblPr>
              <a:tblGrid>
                <a:gridCol w="1469350"/>
                <a:gridCol w="5731452"/>
                <a:gridCol w="792088"/>
                <a:gridCol w="1043607"/>
              </a:tblGrid>
              <a:tr h="205726">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vi-VN" sz="2000" dirty="0">
                          <a:solidFill>
                            <a:srgbClr val="0070C0"/>
                          </a:solidFill>
                          <a:effectLst/>
                          <a:latin typeface="Times New Roman" panose="02020603050405020304" pitchFamily="18" charset="0"/>
                          <a:cs typeface="Times New Roman" panose="02020603050405020304" pitchFamily="18" charset="0"/>
                        </a:rPr>
                        <a:t>Các </a:t>
                      </a:r>
                      <a:r>
                        <a:rPr lang="en-US" altLang="vi-VN" sz="2000" dirty="0">
                          <a:solidFill>
                            <a:srgbClr val="0070C0"/>
                          </a:solidFill>
                          <a:effectLst/>
                          <a:latin typeface="Times New Roman" panose="02020603050405020304" pitchFamily="18" charset="0"/>
                          <a:cs typeface="Times New Roman" panose="02020603050405020304" pitchFamily="18" charset="0"/>
                        </a:rPr>
                        <a:t>                  </a:t>
                      </a:r>
                      <a:r>
                        <a:rPr lang="vi-VN" sz="2000" dirty="0">
                          <a:solidFill>
                            <a:srgbClr val="0070C0"/>
                          </a:solidFill>
                          <a:effectLst/>
                          <a:latin typeface="Times New Roman" panose="02020603050405020304" pitchFamily="18" charset="0"/>
                          <a:cs typeface="Times New Roman" panose="02020603050405020304" pitchFamily="18" charset="0"/>
                        </a:rPr>
                        <a:t>nội dung </a:t>
                      </a:r>
                      <a:r>
                        <a:rPr lang="en-US" altLang="vi-VN" sz="2000" dirty="0">
                          <a:solidFill>
                            <a:srgbClr val="0070C0"/>
                          </a:solidFill>
                          <a:effectLst/>
                          <a:latin typeface="Times New Roman" panose="02020603050405020304" pitchFamily="18" charset="0"/>
                          <a:cs typeface="Times New Roman" panose="02020603050405020304" pitchFamily="18" charset="0"/>
                        </a:rPr>
                        <a:t>               </a:t>
                      </a:r>
                      <a:r>
                        <a:rPr lang="vi-VN" sz="2000" dirty="0">
                          <a:solidFill>
                            <a:srgbClr val="0070C0"/>
                          </a:solidFill>
                          <a:effectLst/>
                          <a:latin typeface="Times New Roman" panose="02020603050405020304" pitchFamily="18" charset="0"/>
                          <a:cs typeface="Times New Roman" panose="02020603050405020304" pitchFamily="18" charset="0"/>
                        </a:rPr>
                        <a:t>nhận xét</a:t>
                      </a:r>
                      <a:endParaRPr lang="vi-VN" sz="20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Các yêu cầu</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Đạt</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Chưa đạt</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617177">
                <a:tc rowSpan="2">
                  <a:txBody>
                    <a:bodyPr/>
                    <a:lstStyle/>
                    <a:p>
                      <a:pPr algn="ctr">
                        <a:spcAft>
                          <a:spcPts val="0"/>
                        </a:spcAft>
                      </a:pPr>
                      <a:r>
                        <a:rPr lang="vi-VN" sz="2400" dirty="0">
                          <a:solidFill>
                            <a:schemeClr val="tx1">
                              <a:lumMod val="95000"/>
                              <a:lumOff val="5000"/>
                            </a:schemeClr>
                          </a:solidFill>
                          <a:effectLst/>
                          <a:latin typeface="Times New Roman" panose="02020603050405020304" pitchFamily="18" charset="0"/>
                          <a:cs typeface="Times New Roman" panose="02020603050405020304" pitchFamily="18" charset="0"/>
                        </a:rPr>
                        <a:t>Nội dung bài nói</a:t>
                      </a:r>
                      <a:endParaRPr lang="vi-VN" sz="2400" dirty="0">
                        <a:solidFill>
                          <a:schemeClr val="tx1">
                            <a:lumMod val="95000"/>
                            <a:lumOff val="5000"/>
                          </a:schemeClr>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just">
                        <a:spcAft>
                          <a:spcPts val="0"/>
                        </a:spcAft>
                      </a:pPr>
                      <a:r>
                        <a:rPr lang="vi-VN" sz="2800" dirty="0">
                          <a:effectLst/>
                          <a:latin typeface="Times New Roman" panose="02020603050405020304" pitchFamily="18" charset="0"/>
                          <a:cs typeface="Times New Roman" panose="02020603050405020304" pitchFamily="18" charset="0"/>
                        </a:rPr>
                        <a:t>Giới thiệu khái quát suy nghĩ của bản thân vế bản chất và vai trò của những hoạt động thiện nguyện vì cộng đồng </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74433">
                <a:tc vMerge="1">
                  <a:tcPr/>
                </a:tc>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cs typeface="Times New Roman" panose="02020603050405020304" pitchFamily="18" charset="0"/>
                        </a:rPr>
                        <a:t>ra được những hoạt động thiện nguyện tiêu biểu: đóng góp tiền của, tham gia hoạt động cứu trợ,... Đối tượng được giúp đỡ có thể là người gặp nạn vì thiên tai hay dịch bệnh, người già không nơi nương tựa, người khuyết tật, trẻ mồ côi,...</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116632"/>
            <a:ext cx="7200800" cy="64807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PHIẾU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NÓI</a:t>
            </a:r>
            <a:endParaRPr lang="en-US" sz="28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nvGraphicFramePr>
        <p:xfrm>
          <a:off x="143508" y="1052736"/>
          <a:ext cx="8856984" cy="5120640"/>
        </p:xfrm>
        <a:graphic>
          <a:graphicData uri="http://schemas.openxmlformats.org/drawingml/2006/table">
            <a:tbl>
              <a:tblPr firstRow="1" firstCol="1" bandRow="1">
                <a:tableStyleId>{5C22544A-7EE6-4342-B048-85BDC9FD1C3A}</a:tableStyleId>
              </a:tblPr>
              <a:tblGrid>
                <a:gridCol w="2016225"/>
                <a:gridCol w="5004555"/>
                <a:gridCol w="720080"/>
                <a:gridCol w="1116124"/>
              </a:tblGrid>
              <a:tr h="205726">
                <a:tc>
                  <a:txBody>
                    <a:bodyPr/>
                    <a:lstStyle/>
                    <a:p>
                      <a:pPr algn="ctr">
                        <a:spcAft>
                          <a:spcPts val="0"/>
                        </a:spcAft>
                      </a:pPr>
                      <a:r>
                        <a:rPr lang="vi-VN" sz="2400" dirty="0">
                          <a:solidFill>
                            <a:srgbClr val="0070C0"/>
                          </a:solidFill>
                          <a:effectLst/>
                          <a:latin typeface="Times New Roman" panose="02020603050405020304" pitchFamily="18" charset="0"/>
                          <a:cs typeface="Times New Roman" panose="02020603050405020304" pitchFamily="18" charset="0"/>
                          <a:sym typeface="+mn-ea"/>
                        </a:rPr>
                        <a:t>Các </a:t>
                      </a:r>
                      <a:r>
                        <a:rPr lang="en-US" altLang="vi-VN" sz="2400" dirty="0">
                          <a:solidFill>
                            <a:srgbClr val="0070C0"/>
                          </a:solidFill>
                          <a:effectLst/>
                          <a:latin typeface="Times New Roman" panose="02020603050405020304" pitchFamily="18" charset="0"/>
                          <a:cs typeface="Times New Roman" panose="02020603050405020304" pitchFamily="18" charset="0"/>
                          <a:sym typeface="+mn-ea"/>
                        </a:rPr>
                        <a:t>                        </a:t>
                      </a:r>
                      <a:r>
                        <a:rPr lang="vi-VN" sz="2400" dirty="0">
                          <a:solidFill>
                            <a:srgbClr val="0070C0"/>
                          </a:solidFill>
                          <a:effectLst/>
                          <a:latin typeface="Times New Roman" panose="02020603050405020304" pitchFamily="18" charset="0"/>
                          <a:cs typeface="Times New Roman" panose="02020603050405020304" pitchFamily="18" charset="0"/>
                          <a:sym typeface="+mn-ea"/>
                        </a:rPr>
                        <a:t>nội dung </a:t>
                      </a:r>
                      <a:r>
                        <a:rPr lang="en-US" altLang="vi-VN" sz="2400" dirty="0">
                          <a:solidFill>
                            <a:srgbClr val="0070C0"/>
                          </a:solidFill>
                          <a:effectLst/>
                          <a:latin typeface="Times New Roman" panose="02020603050405020304" pitchFamily="18" charset="0"/>
                          <a:cs typeface="Times New Roman" panose="02020603050405020304" pitchFamily="18" charset="0"/>
                          <a:sym typeface="+mn-ea"/>
                        </a:rPr>
                        <a:t>        </a:t>
                      </a:r>
                      <a:r>
                        <a:rPr lang="vi-VN" sz="2400" dirty="0">
                          <a:solidFill>
                            <a:srgbClr val="0070C0"/>
                          </a:solidFill>
                          <a:effectLst/>
                          <a:latin typeface="Times New Roman" panose="02020603050405020304" pitchFamily="18" charset="0"/>
                          <a:cs typeface="Times New Roman" panose="02020603050405020304" pitchFamily="18" charset="0"/>
                          <a:sym typeface="+mn-ea"/>
                        </a:rPr>
                        <a:t>nhận xét</a:t>
                      </a:r>
                      <a:endParaRPr lang="en-US" sz="24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Các yêu cầu</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Đạt</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vi-VN" sz="2800" dirty="0">
                          <a:solidFill>
                            <a:srgbClr val="0070C0"/>
                          </a:solidFill>
                          <a:effectLst/>
                          <a:latin typeface="Times New Roman" panose="02020603050405020304" pitchFamily="18" charset="0"/>
                          <a:cs typeface="Times New Roman" panose="02020603050405020304" pitchFamily="18" charset="0"/>
                        </a:rPr>
                        <a:t>Chưa đạt</a:t>
                      </a:r>
                      <a:endParaRPr lang="en-US" sz="2800" dirty="0">
                        <a:solidFill>
                          <a:srgbClr val="0070C0"/>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291610">
                <a:tc>
                  <a:txBody>
                    <a:bodyPr/>
                    <a:lstStyle/>
                    <a:p>
                      <a:pPr algn="ctr">
                        <a:spcAft>
                          <a:spcPts val="0"/>
                        </a:spcAft>
                      </a:pPr>
                      <a:r>
                        <a:rPr lang="vi-VN" sz="2800" dirty="0">
                          <a:solidFill>
                            <a:schemeClr val="tx1">
                              <a:lumMod val="95000"/>
                              <a:lumOff val="5000"/>
                            </a:schemeClr>
                          </a:solidFill>
                          <a:effectLst/>
                          <a:latin typeface="Times New Roman" panose="02020603050405020304" pitchFamily="18" charset="0"/>
                          <a:cs typeface="Times New Roman" panose="02020603050405020304" pitchFamily="18" charset="0"/>
                        </a:rPr>
                        <a:t>Nội dung bài nói</a:t>
                      </a:r>
                      <a:endParaRPr lang="en-US" sz="2800" dirty="0">
                        <a:solidFill>
                          <a:schemeClr val="tx1">
                            <a:lumMod val="95000"/>
                            <a:lumOff val="5000"/>
                          </a:schemeClr>
                        </a:solidFill>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just">
                        <a:spcAft>
                          <a:spcPts val="0"/>
                        </a:spcAft>
                      </a:pPr>
                      <a:r>
                        <a:rPr lang="vi-VN" sz="2800" dirty="0">
                          <a:effectLst/>
                          <a:latin typeface="Times New Roman" panose="02020603050405020304" pitchFamily="18" charset="0"/>
                          <a:cs typeface="Times New Roman" panose="02020603050405020304" pitchFamily="18" charset="0"/>
                        </a:rPr>
                        <a:t>Nhấn mạnh một số ý nghĩa quan trọng của hoạt động thiện nguyện: giúp cho những người gặp hoàn cảnh khó khăn có cuộc sống tôt đẹp hơn; lan toả nghĩa cử cao đẹp tới cộng đồng, góp phần làm cho xã hội ngày càng trở nên nhân văn; thể hiện truyẽn thống tốt đẹp của dân tộc ta;...</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a:cs typeface="Times New Roman" panose="02020603050405020304" pitchFamily="18" charset="0"/>
                      </a:endParaRPr>
                    </a:p>
                  </a:txBody>
                  <a:tcPr marL="66126" marR="661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3875</Words>
  <Application>WPS Presentation</Application>
  <PresentationFormat>On-screen Show (4:3)</PresentationFormat>
  <Paragraphs>184</Paragraphs>
  <Slides>14</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Times New Roman</vt:lpstr>
      <vt:lpstr>Times New Roman</vt:lpstr>
      <vt:lpstr>Microsoft YaHei</vt:lpstr>
      <vt:lpstr>Arial Unicode MS</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Tran Lan</cp:lastModifiedBy>
  <cp:revision>18</cp:revision>
  <dcterms:created xsi:type="dcterms:W3CDTF">2022-08-18T12:59:00Z</dcterms:created>
  <dcterms:modified xsi:type="dcterms:W3CDTF">2023-12-05T01:37:25Z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6751818AD6BD449AA3BA99FEC95B0038_12</vt:lpwstr>
  </property>
  <property fmtid="{D5CDD505-2E9C-101B-9397-08002B2CF9AE}" pid="3" name="KSOProductBuildVer">
    <vt:lpwstr>1033-12.2.0.13306</vt:lpwstr>
  </property>
</Properties>
</file>