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60" r:id="rId3"/>
    <p:sldId id="261" r:id="rId4"/>
    <p:sldId id="288" r:id="rId5"/>
    <p:sldId id="289" r:id="rId6"/>
    <p:sldId id="290" r:id="rId7"/>
    <p:sldId id="292" r:id="rId8"/>
    <p:sldId id="293" r:id="rId9"/>
    <p:sldId id="295" r:id="rId10"/>
    <p:sldId id="272" r:id="rId11"/>
    <p:sldId id="294" r:id="rId12"/>
    <p:sldId id="296" r:id="rId13"/>
    <p:sldId id="297" r:id="rId14"/>
    <p:sldId id="281" r:id="rId15"/>
    <p:sldId id="283" r:id="rId16"/>
    <p:sldId id="28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49BA55-4A72-463B-A375-9FCC50610C36}"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64B11-A240-4D9F-AC6E-4DFAE1D31405}" type="slidenum">
              <a:rPr lang="en-US" smtClean="0"/>
              <a:pPr/>
              <a:t>‹#›</a:t>
            </a:fld>
            <a:endParaRPr lang="en-US"/>
          </a:p>
        </p:txBody>
      </p:sp>
    </p:spTree>
    <p:extLst>
      <p:ext uri="{BB962C8B-B14F-4D97-AF65-F5344CB8AC3E}">
        <p14:creationId xmlns:p14="http://schemas.microsoft.com/office/powerpoint/2010/main" xmlns="" val="3365201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49BA55-4A72-463B-A375-9FCC50610C36}"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64B11-A240-4D9F-AC6E-4DFAE1D31405}" type="slidenum">
              <a:rPr lang="en-US" smtClean="0"/>
              <a:pPr/>
              <a:t>‹#›</a:t>
            </a:fld>
            <a:endParaRPr lang="en-US"/>
          </a:p>
        </p:txBody>
      </p:sp>
    </p:spTree>
    <p:extLst>
      <p:ext uri="{BB962C8B-B14F-4D97-AF65-F5344CB8AC3E}">
        <p14:creationId xmlns:p14="http://schemas.microsoft.com/office/powerpoint/2010/main" xmlns="" val="422655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49BA55-4A72-463B-A375-9FCC50610C36}"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64B11-A240-4D9F-AC6E-4DFAE1D31405}" type="slidenum">
              <a:rPr lang="en-US" smtClean="0"/>
              <a:pPr/>
              <a:t>‹#›</a:t>
            </a:fld>
            <a:endParaRPr lang="en-US"/>
          </a:p>
        </p:txBody>
      </p:sp>
    </p:spTree>
    <p:extLst>
      <p:ext uri="{BB962C8B-B14F-4D97-AF65-F5344CB8AC3E}">
        <p14:creationId xmlns:p14="http://schemas.microsoft.com/office/powerpoint/2010/main" xmlns="" val="2460008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49BA55-4A72-463B-A375-9FCC50610C36}"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64B11-A240-4D9F-AC6E-4DFAE1D31405}" type="slidenum">
              <a:rPr lang="en-US" smtClean="0"/>
              <a:pPr/>
              <a:t>‹#›</a:t>
            </a:fld>
            <a:endParaRPr lang="en-US"/>
          </a:p>
        </p:txBody>
      </p:sp>
    </p:spTree>
    <p:extLst>
      <p:ext uri="{BB962C8B-B14F-4D97-AF65-F5344CB8AC3E}">
        <p14:creationId xmlns:p14="http://schemas.microsoft.com/office/powerpoint/2010/main" xmlns="" val="3495452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49BA55-4A72-463B-A375-9FCC50610C36}"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64B11-A240-4D9F-AC6E-4DFAE1D31405}" type="slidenum">
              <a:rPr lang="en-US" smtClean="0"/>
              <a:pPr/>
              <a:t>‹#›</a:t>
            </a:fld>
            <a:endParaRPr lang="en-US"/>
          </a:p>
        </p:txBody>
      </p:sp>
    </p:spTree>
    <p:extLst>
      <p:ext uri="{BB962C8B-B14F-4D97-AF65-F5344CB8AC3E}">
        <p14:creationId xmlns:p14="http://schemas.microsoft.com/office/powerpoint/2010/main" xmlns="" val="3290269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49BA55-4A72-463B-A375-9FCC50610C36}" type="datetimeFigureOut">
              <a:rPr lang="en-US" smtClean="0"/>
              <a:pPr/>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64B11-A240-4D9F-AC6E-4DFAE1D31405}" type="slidenum">
              <a:rPr lang="en-US" smtClean="0"/>
              <a:pPr/>
              <a:t>‹#›</a:t>
            </a:fld>
            <a:endParaRPr lang="en-US"/>
          </a:p>
        </p:txBody>
      </p:sp>
    </p:spTree>
    <p:extLst>
      <p:ext uri="{BB962C8B-B14F-4D97-AF65-F5344CB8AC3E}">
        <p14:creationId xmlns:p14="http://schemas.microsoft.com/office/powerpoint/2010/main" xmlns="" val="363474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49BA55-4A72-463B-A375-9FCC50610C36}" type="datetimeFigureOut">
              <a:rPr lang="en-US" smtClean="0"/>
              <a:pPr/>
              <a:t>11/27/2023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A64B11-A240-4D9F-AC6E-4DFAE1D31405}" type="slidenum">
              <a:rPr lang="en-US" smtClean="0"/>
              <a:pPr/>
              <a:t>‹#›</a:t>
            </a:fld>
            <a:endParaRPr lang="en-US"/>
          </a:p>
        </p:txBody>
      </p:sp>
    </p:spTree>
    <p:extLst>
      <p:ext uri="{BB962C8B-B14F-4D97-AF65-F5344CB8AC3E}">
        <p14:creationId xmlns:p14="http://schemas.microsoft.com/office/powerpoint/2010/main" xmlns="" val="111780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49BA55-4A72-463B-A375-9FCC50610C36}" type="datetimeFigureOut">
              <a:rPr lang="en-US" smtClean="0"/>
              <a:pPr/>
              <a:t>11/27/2023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A64B11-A240-4D9F-AC6E-4DFAE1D31405}" type="slidenum">
              <a:rPr lang="en-US" smtClean="0"/>
              <a:pPr/>
              <a:t>‹#›</a:t>
            </a:fld>
            <a:endParaRPr lang="en-US"/>
          </a:p>
        </p:txBody>
      </p:sp>
    </p:spTree>
    <p:extLst>
      <p:ext uri="{BB962C8B-B14F-4D97-AF65-F5344CB8AC3E}">
        <p14:creationId xmlns:p14="http://schemas.microsoft.com/office/powerpoint/2010/main" xmlns="" val="180935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49BA55-4A72-463B-A375-9FCC50610C36}" type="datetimeFigureOut">
              <a:rPr lang="en-US" smtClean="0"/>
              <a:pPr/>
              <a:t>11/27/2023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A64B11-A240-4D9F-AC6E-4DFAE1D31405}" type="slidenum">
              <a:rPr lang="en-US" smtClean="0"/>
              <a:pPr/>
              <a:t>‹#›</a:t>
            </a:fld>
            <a:endParaRPr lang="en-US"/>
          </a:p>
        </p:txBody>
      </p:sp>
    </p:spTree>
    <p:extLst>
      <p:ext uri="{BB962C8B-B14F-4D97-AF65-F5344CB8AC3E}">
        <p14:creationId xmlns:p14="http://schemas.microsoft.com/office/powerpoint/2010/main" xmlns="" val="2493317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49BA55-4A72-463B-A375-9FCC50610C36}" type="datetimeFigureOut">
              <a:rPr lang="en-US" smtClean="0"/>
              <a:pPr/>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64B11-A240-4D9F-AC6E-4DFAE1D31405}" type="slidenum">
              <a:rPr lang="en-US" smtClean="0"/>
              <a:pPr/>
              <a:t>‹#›</a:t>
            </a:fld>
            <a:endParaRPr lang="en-US"/>
          </a:p>
        </p:txBody>
      </p:sp>
    </p:spTree>
    <p:extLst>
      <p:ext uri="{BB962C8B-B14F-4D97-AF65-F5344CB8AC3E}">
        <p14:creationId xmlns:p14="http://schemas.microsoft.com/office/powerpoint/2010/main" xmlns="" val="3787222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49BA55-4A72-463B-A375-9FCC50610C36}" type="datetimeFigureOut">
              <a:rPr lang="en-US" smtClean="0"/>
              <a:pPr/>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64B11-A240-4D9F-AC6E-4DFAE1D31405}" type="slidenum">
              <a:rPr lang="en-US" smtClean="0"/>
              <a:pPr/>
              <a:t>‹#›</a:t>
            </a:fld>
            <a:endParaRPr lang="en-US"/>
          </a:p>
        </p:txBody>
      </p:sp>
    </p:spTree>
    <p:extLst>
      <p:ext uri="{BB962C8B-B14F-4D97-AF65-F5344CB8AC3E}">
        <p14:creationId xmlns:p14="http://schemas.microsoft.com/office/powerpoint/2010/main" xmlns="" val="93364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9BA55-4A72-463B-A375-9FCC50610C36}" type="datetimeFigureOut">
              <a:rPr lang="en-US" smtClean="0"/>
              <a:pPr/>
              <a:t>11/27/2023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A64B11-A240-4D9F-AC6E-4DFAE1D31405}" type="slidenum">
              <a:rPr lang="en-US" smtClean="0"/>
              <a:pPr/>
              <a:t>‹#›</a:t>
            </a:fld>
            <a:endParaRPr lang="en-US"/>
          </a:p>
        </p:txBody>
      </p:sp>
    </p:spTree>
    <p:extLst>
      <p:ext uri="{BB962C8B-B14F-4D97-AF65-F5344CB8AC3E}">
        <p14:creationId xmlns:p14="http://schemas.microsoft.com/office/powerpoint/2010/main" xmlns="" val="1791927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44000" cy="2636910"/>
          </a:xfrm>
          <a:prstGeom prst="rect">
            <a:avLst/>
          </a:prstGeom>
        </p:spPr>
      </p:pic>
      <p:pic>
        <p:nvPicPr>
          <p:cNvPr id="4" name="Picture 3"/>
          <p:cNvPicPr>
            <a:picLocks noChangeAspect="1"/>
          </p:cNvPicPr>
          <p:nvPr/>
        </p:nvPicPr>
        <p:blipFill>
          <a:blip r:embed="rId3"/>
          <a:stretch>
            <a:fillRect/>
          </a:stretch>
        </p:blipFill>
        <p:spPr>
          <a:xfrm>
            <a:off x="4355975" y="2636911"/>
            <a:ext cx="4788025" cy="4221088"/>
          </a:xfrm>
          <a:prstGeom prst="rect">
            <a:avLst/>
          </a:prstGeom>
        </p:spPr>
      </p:pic>
      <p:pic>
        <p:nvPicPr>
          <p:cNvPr id="5" name="Picture 4"/>
          <p:cNvPicPr>
            <a:picLocks noChangeAspect="1"/>
          </p:cNvPicPr>
          <p:nvPr/>
        </p:nvPicPr>
        <p:blipFill>
          <a:blip r:embed="rId4"/>
          <a:stretch>
            <a:fillRect/>
          </a:stretch>
        </p:blipFill>
        <p:spPr>
          <a:xfrm>
            <a:off x="0" y="2636911"/>
            <a:ext cx="4355975" cy="4221088"/>
          </a:xfrm>
          <a:prstGeom prst="rect">
            <a:avLst/>
          </a:prstGeom>
        </p:spPr>
      </p:pic>
    </p:spTree>
    <p:extLst>
      <p:ext uri="{BB962C8B-B14F-4D97-AF65-F5344CB8AC3E}">
        <p14:creationId xmlns:p14="http://schemas.microsoft.com/office/powerpoint/2010/main" xmlns="" val="26715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395536" y="0"/>
            <a:ext cx="8496944" cy="6741368"/>
          </a:xfrm>
          <a:prstGeom prst="round2Same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*M</a:t>
            </a:r>
            <a:r>
              <a:rPr lang="vi-VN" sz="2800" dirty="0">
                <a:solidFill>
                  <a:schemeClr val="tx1"/>
                </a:solidFill>
                <a:latin typeface="Times New Roman" panose="02020603050405020304" pitchFamily="18" charset="0"/>
                <a:cs typeface="Times New Roman" panose="02020603050405020304" pitchFamily="18" charset="0"/>
              </a:rPr>
              <a:t>ột số biểu hiện của sự đồng cảm của người bình thơ</a:t>
            </a:r>
            <a:r>
              <a:rPr lang="en-US" sz="2800" dirty="0">
                <a:solidFill>
                  <a:schemeClr val="tx1"/>
                </a:solidFill>
                <a:latin typeface="Times New Roman" panose="02020603050405020304" pitchFamily="18" charset="0"/>
                <a:cs typeface="Times New Roman" panose="02020603050405020304" pitchFamily="18" charset="0"/>
              </a:rPr>
              <a:t>:</a:t>
            </a:r>
          </a:p>
          <a:p>
            <a:r>
              <a:rPr lang="en-US"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Cảm nhận, thấu hiểu được những rung động, tình cảm tinh tế, kín đáo của nhà thơ dành cho thiên nhiên, con người nơi </a:t>
            </a:r>
            <a:r>
              <a:rPr lang="vi-VN" sz="2800" dirty="0" smtClean="0">
                <a:solidFill>
                  <a:schemeClr val="tx1"/>
                </a:solidFill>
                <a:latin typeface="Times New Roman" panose="02020603050405020304" pitchFamily="18" charset="0"/>
                <a:cs typeface="Times New Roman" panose="02020603050405020304" pitchFamily="18" charset="0"/>
              </a:rPr>
              <a:t>đầy</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 C</a:t>
            </a:r>
            <a:r>
              <a:rPr lang="vi-VN" sz="2800" dirty="0">
                <a:solidFill>
                  <a:schemeClr val="tx1"/>
                </a:solidFill>
                <a:latin typeface="Times New Roman" panose="02020603050405020304" pitchFamily="18" charset="0"/>
                <a:cs typeface="Times New Roman" panose="02020603050405020304" pitchFamily="18" charset="0"/>
              </a:rPr>
              <a:t>ảnh vật trong bài thơ được điểm xuyết, lướt qua khá nhanh và vội, cái tạo nên tính liền mạch ở đầy chính là cảm xúc của người viết,... Cũng chính nhờ sự đồng cảm sâu sắc với bài thơ nên nhà phê bình mới có sự phát hiện rất tinh tế là âm điệu câu thơ chính là âm điệu của nội tâm chứ không phải âm điệu được tạo nên bởi cách hiệp vần, vần đã </a:t>
            </a:r>
            <a:r>
              <a:rPr lang="vi-VN" sz="2800" i="1" dirty="0">
                <a:solidFill>
                  <a:schemeClr val="tx1"/>
                </a:solidFill>
                <a:latin typeface="Times New Roman" panose="02020603050405020304" pitchFamily="18" charset="0"/>
                <a:cs typeface="Times New Roman" panose="02020603050405020304" pitchFamily="18" charset="0"/>
              </a:rPr>
              <a:t>bị bỏ rơi.</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936377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4401205"/>
          </a:xfrm>
          <a:prstGeom prst="rect">
            <a:avLst/>
          </a:prstGeom>
        </p:spPr>
        <p:txBody>
          <a:bodyPr wrap="square">
            <a:spAutoFit/>
          </a:bodyPr>
          <a:lstStyle/>
          <a:p>
            <a:pPr algn="just">
              <a:spcAft>
                <a:spcPts val="0"/>
              </a:spcAft>
            </a:pPr>
            <a:r>
              <a:rPr lang="en-US" sz="2800" b="1" dirty="0">
                <a:latin typeface="Times New Roman" panose="02020603050405020304" pitchFamily="18" charset="0"/>
                <a:ea typeface="MS Mincho"/>
              </a:rPr>
              <a:t>- HĐCĐ (4p), </a:t>
            </a:r>
            <a:r>
              <a:rPr lang="vi-VN" sz="2800" b="1" dirty="0" smtClean="0">
                <a:latin typeface="Times New Roman" panose="02020603050405020304" pitchFamily="18" charset="0"/>
                <a:ea typeface="Times New Roman" panose="02020603050405020304" pitchFamily="18" charset="0"/>
              </a:rPr>
              <a:t>Lí </a:t>
            </a:r>
            <a:r>
              <a:rPr lang="vi-VN" sz="2800" b="1" dirty="0">
                <a:latin typeface="Times New Roman" panose="02020603050405020304" pitchFamily="18" charset="0"/>
                <a:ea typeface="Times New Roman" panose="02020603050405020304" pitchFamily="18" charset="0"/>
              </a:rPr>
              <a:t>do vì sao tác giả khẳng định: </a:t>
            </a:r>
            <a:r>
              <a:rPr lang="vi-VN" sz="2800" b="1" i="1" dirty="0">
                <a:latin typeface="Times New Roman" panose="02020603050405020304" pitchFamily="18" charset="0"/>
                <a:ea typeface="Times New Roman" panose="02020603050405020304" pitchFamily="18" charset="0"/>
              </a:rPr>
              <a:t>“Cái tài của Nguyễn Đình Thi ở bài thơ này là tạo được một luồng không khí thân yêu trong trẻo run rẩy phủ lấy phong cảnh. Phong cảnh bỗng mang vị tâm hồn của tác giả”.</a:t>
            </a:r>
            <a:endParaRPr lang="en-US" sz="2800" dirty="0">
              <a:latin typeface="Times New Roman" panose="02020603050405020304" pitchFamily="18" charset="0"/>
              <a:ea typeface="Times New Roman" panose="02020603050405020304" pitchFamily="18" charset="0"/>
            </a:endParaRPr>
          </a:p>
          <a:p>
            <a:pPr marL="457200" indent="-457200" algn="just">
              <a:spcAft>
                <a:spcPts val="0"/>
              </a:spcAft>
              <a:buFontTx/>
              <a:buChar char="-"/>
              <a:tabLst>
                <a:tab pos="651510" algn="l"/>
              </a:tabLst>
            </a:pPr>
            <a:r>
              <a:rPr lang="vi-VN" sz="2800" dirty="0" smtClean="0">
                <a:latin typeface="Times New Roman" panose="02020603050405020304" pitchFamily="18" charset="0"/>
                <a:ea typeface="Times New Roman" panose="02020603050405020304" pitchFamily="18" charset="0"/>
              </a:rPr>
              <a:t>G</a:t>
            </a:r>
            <a:r>
              <a:rPr lang="en-US" sz="2800" dirty="0" err="1" smtClean="0">
                <a:latin typeface="Times New Roman" panose="02020603050405020304" pitchFamily="18" charset="0"/>
                <a:ea typeface="Times New Roman" panose="02020603050405020304" pitchFamily="18" charset="0"/>
              </a:rPr>
              <a:t>ợi</a:t>
            </a:r>
            <a:r>
              <a:rPr lang="en-US" sz="2800" dirty="0" smtClean="0">
                <a:latin typeface="Times New Roman" panose="02020603050405020304" pitchFamily="18" charset="0"/>
                <a:ea typeface="Times New Roman" panose="02020603050405020304" pitchFamily="18" charset="0"/>
              </a:rPr>
              <a:t> ý</a:t>
            </a:r>
            <a:r>
              <a:rPr lang="vi-VN" sz="2800" dirty="0" smtClean="0">
                <a:latin typeface="Times New Roman" panose="02020603050405020304" pitchFamily="18" charset="0"/>
                <a:ea typeface="Times New Roman" panose="02020603050405020304" pitchFamily="18" charset="0"/>
              </a:rPr>
              <a:t>:</a:t>
            </a:r>
            <a:endParaRPr lang="en-US" sz="2800" dirty="0" smtClean="0">
              <a:latin typeface="Times New Roman" panose="02020603050405020304" pitchFamily="18" charset="0"/>
              <a:ea typeface="Times New Roman" panose="02020603050405020304" pitchFamily="18" charset="0"/>
            </a:endParaRPr>
          </a:p>
          <a:p>
            <a:pPr algn="just">
              <a:spcAft>
                <a:spcPts val="0"/>
              </a:spcAft>
              <a:tabLst>
                <a:tab pos="651510" algn="l"/>
              </a:tabLst>
            </a:pPr>
            <a:r>
              <a:rPr lang="en-US" sz="2800" dirty="0" smtClean="0">
                <a:latin typeface="Times New Roman" panose="02020603050405020304" pitchFamily="18" charset="0"/>
                <a:ea typeface="Times New Roman" panose="02020603050405020304" pitchFamily="18" charset="0"/>
              </a:rPr>
              <a:t>+</a:t>
            </a:r>
            <a:r>
              <a:rPr lang="vi-VN" sz="2800" dirty="0" smtClean="0">
                <a:latin typeface="Times New Roman" panose="02020603050405020304" pitchFamily="18" charset="0"/>
                <a:ea typeface="Times New Roman" panose="02020603050405020304" pitchFamily="18" charset="0"/>
              </a:rPr>
              <a:t> </a:t>
            </a:r>
            <a:r>
              <a:rPr lang="vi-VN" sz="2800" b="1" i="1" dirty="0">
                <a:latin typeface="Times New Roman" panose="02020603050405020304" pitchFamily="18" charset="0"/>
                <a:ea typeface="Times New Roman" panose="02020603050405020304" pitchFamily="18" charset="0"/>
              </a:rPr>
              <a:t>Em hãy chỉ ra những biểu hiện của “luồng không khí thân yêu trong trẻo run rẩy phủ lấy phong cảnh” trong bài thơ “Đường núi” mà Vũ Quần Phương đề cập đến. </a:t>
            </a:r>
            <a:endParaRPr lang="en-US" sz="2800" b="1" i="1" dirty="0" smtClean="0">
              <a:latin typeface="Times New Roman" panose="02020603050405020304" pitchFamily="18" charset="0"/>
              <a:ea typeface="Times New Roman" panose="02020603050405020304" pitchFamily="18" charset="0"/>
            </a:endParaRPr>
          </a:p>
          <a:p>
            <a:pPr algn="just">
              <a:spcAft>
                <a:spcPts val="0"/>
              </a:spcAft>
              <a:tabLst>
                <a:tab pos="651510" algn="l"/>
              </a:tabLst>
            </a:pPr>
            <a:r>
              <a:rPr lang="en-US" sz="2800" b="1" i="1" dirty="0" smtClean="0">
                <a:latin typeface="Times New Roman" panose="02020603050405020304" pitchFamily="18" charset="0"/>
                <a:ea typeface="Times New Roman" panose="02020603050405020304" pitchFamily="18" charset="0"/>
              </a:rPr>
              <a:t>+ </a:t>
            </a:r>
            <a:r>
              <a:rPr lang="vi-VN" sz="2800" b="1" i="1" dirty="0" smtClean="0">
                <a:latin typeface="Times New Roman" panose="02020603050405020304" pitchFamily="18" charset="0"/>
                <a:ea typeface="Times New Roman" panose="02020603050405020304" pitchFamily="18" charset="0"/>
              </a:rPr>
              <a:t>Theo </a:t>
            </a:r>
            <a:r>
              <a:rPr lang="vi-VN" sz="2800" b="1" i="1" dirty="0">
                <a:latin typeface="Times New Roman" panose="02020603050405020304" pitchFamily="18" charset="0"/>
                <a:ea typeface="Times New Roman" panose="02020603050405020304" pitchFamily="18" charset="0"/>
              </a:rPr>
              <a:t>em, dựa vào đâu mà nhà phê bình cho rằng phong cảnh trong bài thơ “mang vị tâm hồn của tác giả”?</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78180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6" y="116632"/>
            <a:ext cx="9144000" cy="5693866"/>
          </a:xfrm>
          <a:prstGeom prst="rect">
            <a:avLst/>
          </a:prstGeom>
        </p:spPr>
        <p:txBody>
          <a:bodyPr wrap="square">
            <a:spAutoFit/>
          </a:bodyPr>
          <a:lstStyle/>
          <a:p>
            <a:pPr algn="just">
              <a:spcAft>
                <a:spcPts val="0"/>
              </a:spcAft>
              <a:tabLst>
                <a:tab pos="648335" algn="l"/>
              </a:tabLst>
            </a:pPr>
            <a:r>
              <a:rPr lang="en-US" sz="2800" b="1" dirty="0">
                <a:latin typeface="Times New Roman" panose="02020603050405020304" pitchFamily="18" charset="0"/>
                <a:ea typeface="MS Mincho"/>
              </a:rPr>
              <a:t>*</a:t>
            </a:r>
            <a:r>
              <a:rPr lang="vi-VN" sz="2800" i="1" dirty="0">
                <a:latin typeface="Times New Roman" panose="02020603050405020304" pitchFamily="18" charset="0"/>
                <a:ea typeface="Times New Roman" panose="02020603050405020304" pitchFamily="18" charset="0"/>
              </a:rPr>
              <a:t>Luồng không khí thân yêu trong trẻo run rẩy phủ lấy phong cảnh ở</a:t>
            </a:r>
            <a:r>
              <a:rPr lang="vi-VN" sz="2800" dirty="0">
                <a:latin typeface="Times New Roman" panose="02020603050405020304" pitchFamily="18" charset="0"/>
                <a:ea typeface="Times New Roman" panose="02020603050405020304" pitchFamily="18" charset="0"/>
              </a:rPr>
              <a:t> trong bài thơ </a:t>
            </a:r>
            <a:r>
              <a:rPr lang="vi-VN" sz="2800" i="1" dirty="0">
                <a:latin typeface="Times New Roman" panose="02020603050405020304" pitchFamily="18" charset="0"/>
                <a:ea typeface="Times New Roman" panose="02020603050405020304" pitchFamily="18" charset="0"/>
              </a:rPr>
              <a:t>Đường núi</a:t>
            </a:r>
            <a:r>
              <a:rPr lang="vi-VN" sz="2800" dirty="0">
                <a:latin typeface="Times New Roman" panose="02020603050405020304" pitchFamily="18" charset="0"/>
                <a:ea typeface="Times New Roman" panose="02020603050405020304" pitchFamily="18" charset="0"/>
              </a:rPr>
              <a:t> được thể hiện: buổi chiểu vùng núi, có lối mòn, nắng nhạt, nhà sàn, khói bếp, gió nổi, trăng lên, áo chàm, tiếng hát, cánh đồng,... Nhưng đúng như Vũ Quần Phương khẳng định, cái làm chúng ta xúc động chính là cảm xúc, tình cảm của nhà thơ ẩn chứa sau khung cảnh đó. Phong cảnh bài thơ mang đậm vị tâm hồn của tác giả, đó là tâm hồn yêu say đắm </a:t>
            </a:r>
            <a:r>
              <a:rPr lang="vi-VN" sz="2800" i="1" dirty="0">
                <a:latin typeface="Times New Roman" panose="02020603050405020304" pitchFamily="18" charset="0"/>
                <a:ea typeface="Times New Roman" panose="02020603050405020304" pitchFamily="18" charset="0"/>
              </a:rPr>
              <a:t>đồng đất núi rừng làng mạc nước non mình,</a:t>
            </a:r>
            <a:r>
              <a:rPr lang="vi-VN" sz="2800" dirty="0">
                <a:latin typeface="Times New Roman" panose="02020603050405020304" pitchFamily="18" charset="0"/>
                <a:ea typeface="Times New Roman" panose="02020603050405020304" pitchFamily="18" charset="0"/>
              </a:rPr>
              <a:t> là cái nhìn </a:t>
            </a:r>
            <a:r>
              <a:rPr lang="vi-VN" sz="2800" i="1" dirty="0">
                <a:latin typeface="Times New Roman" panose="02020603050405020304" pitchFamily="18" charset="0"/>
                <a:ea typeface="Times New Roman" panose="02020603050405020304" pitchFamily="18" charset="0"/>
              </a:rPr>
              <a:t>ngất ngây </a:t>
            </a:r>
            <a:r>
              <a:rPr lang="vi-VN" sz="2800" dirty="0">
                <a:latin typeface="Times New Roman" panose="02020603050405020304" pitchFamily="18" charset="0"/>
                <a:ea typeface="Times New Roman" panose="02020603050405020304" pitchFamily="18" charset="0"/>
              </a:rPr>
              <a:t>với sương mây, </a:t>
            </a:r>
            <a:r>
              <a:rPr lang="vi-VN" sz="2800" i="1" dirty="0">
                <a:latin typeface="Times New Roman" panose="02020603050405020304" pitchFamily="18" charset="0"/>
                <a:ea typeface="Times New Roman" panose="02020603050405020304" pitchFamily="18" charset="0"/>
              </a:rPr>
              <a:t>rì rào</a:t>
            </a:r>
            <a:r>
              <a:rPr lang="vi-VN" sz="2800" dirty="0">
                <a:latin typeface="Times New Roman" panose="02020603050405020304" pitchFamily="18" charset="0"/>
                <a:ea typeface="Times New Roman" panose="02020603050405020304" pitchFamily="18" charset="0"/>
              </a:rPr>
              <a:t> với tiếng suối,... Đằng sau mỗi cảnh sắc thiên nhiên ta đều cảm nhận được tiếng reo vui lặng thầm của nhà thơ: </a:t>
            </a:r>
            <a:r>
              <a:rPr lang="en-US" sz="2800" i="1" dirty="0">
                <a:latin typeface="Times New Roman" panose="02020603050405020304" pitchFamily="18" charset="0"/>
                <a:ea typeface="Times New Roman" panose="02020603050405020304" pitchFamily="18" charset="0"/>
              </a:rPr>
              <a:t>Ô</a:t>
            </a:r>
            <a:r>
              <a:rPr lang="vi-VN" sz="2800" i="1" dirty="0">
                <a:latin typeface="Times New Roman" panose="02020603050405020304" pitchFamily="18" charset="0"/>
                <a:ea typeface="Times New Roman" panose="02020603050405020304" pitchFamily="18" charset="0"/>
              </a:rPr>
              <a:t>i những vạt ruộng vàng/ Chiều nay rung rinh lúa ngả/ Dải áo chàm bay múa/ Tiếng ai hát trên nương...</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049529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124754"/>
          </a:xfrm>
          <a:prstGeom prst="rect">
            <a:avLst/>
          </a:prstGeom>
        </p:spPr>
        <p:txBody>
          <a:bodyPr wrap="square">
            <a:spAutoFit/>
          </a:bodyPr>
          <a:lstStyle/>
          <a:p>
            <a:pPr algn="just">
              <a:spcAft>
                <a:spcPts val="0"/>
              </a:spcAft>
              <a:tabLst>
                <a:tab pos="636270" algn="l"/>
              </a:tabLst>
            </a:pP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Làm rõ hơn nét lạ của bài thơ mà nhà phê bình Vũ Quần Phương đã chỉ ra: </a:t>
            </a:r>
            <a:r>
              <a:rPr lang="vi-VN" sz="2800" i="1" dirty="0">
                <a:latin typeface="Times New Roman" panose="02020603050405020304" pitchFamily="18" charset="0"/>
                <a:ea typeface="Times New Roman" panose="02020603050405020304" pitchFamily="18" charset="0"/>
              </a:rPr>
              <a:t>Âm điệu câu thơ là âm điệu của nội tâm, vần bị bỏ rơi.</a:t>
            </a:r>
            <a:endParaRPr lang="en-US" sz="2800" dirty="0">
              <a:latin typeface="Times New Roman" panose="02020603050405020304" pitchFamily="18" charset="0"/>
              <a:ea typeface="Times New Roman" panose="02020603050405020304" pitchFamily="18" charset="0"/>
            </a:endParaRPr>
          </a:p>
          <a:p>
            <a:pPr algn="just">
              <a:spcAft>
                <a:spcPts val="0"/>
              </a:spcAft>
              <a:tabLst>
                <a:tab pos="641985" algn="l"/>
              </a:tabLst>
            </a:pP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Phân tích chi tiết, cụ thể hơn về thời gian nghệ thuật trong bài thơ: việc nhà thơ lựa chọn thời khắc buổi chiều có ý nghĩa như thế nào đối với việc khơi gợi cảm xúc của nhân vật trữ tình.</a:t>
            </a:r>
            <a:endParaRPr lang="en-US" sz="2800" dirty="0">
              <a:latin typeface="Times New Roman" panose="02020603050405020304" pitchFamily="18" charset="0"/>
              <a:ea typeface="Times New Roman" panose="02020603050405020304" pitchFamily="18" charset="0"/>
            </a:endParaRPr>
          </a:p>
          <a:p>
            <a:pPr algn="just">
              <a:spcAft>
                <a:spcPts val="0"/>
              </a:spcAft>
              <a:tabLst>
                <a:tab pos="641985" algn="l"/>
              </a:tabLst>
            </a:pP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Bổ sung phần phân tích hiệu quả thẩm mĩ của việc sử dụng biện pháp tu từ như nhân hoá trong việc giúp cho cảnh vật thiên nhiên nơi vùng núi trở nên gần gũi, giàu sức sống hơn: </a:t>
            </a:r>
            <a:r>
              <a:rPr lang="vi-VN" sz="2800" i="1" dirty="0">
                <a:latin typeface="Times New Roman" panose="02020603050405020304" pitchFamily="18" charset="0"/>
                <a:ea typeface="Times New Roman" panose="02020603050405020304" pitchFamily="18" charset="0"/>
              </a:rPr>
              <a:t>Dải áo chàm bay múa, Bờ tre đang reo ánh lửa,...</a:t>
            </a:r>
            <a:endParaRPr lang="en-US" sz="2800" dirty="0">
              <a:latin typeface="Times New Roman" panose="02020603050405020304" pitchFamily="18" charset="0"/>
              <a:ea typeface="Times New Roman" panose="02020603050405020304" pitchFamily="18" charset="0"/>
            </a:endParaRPr>
          </a:p>
          <a:p>
            <a:pPr>
              <a:spcAft>
                <a:spcPts val="0"/>
              </a:spcAft>
              <a:tabLst>
                <a:tab pos="2703195" algn="l"/>
              </a:tabLst>
            </a:pPr>
            <a:r>
              <a:rPr lang="en-US" sz="2800" dirty="0">
                <a:latin typeface="Times New Roman" panose="02020603050405020304" pitchFamily="18" charset="0"/>
                <a:ea typeface="Microsoft Sans Serif" panose="020B0604020202020204" pitchFamily="34" charset="0"/>
              </a:rPr>
              <a:t>- </a:t>
            </a:r>
            <a:r>
              <a:rPr lang="vi-VN" sz="2800" dirty="0">
                <a:latin typeface="Times New Roman" panose="02020603050405020304" pitchFamily="18" charset="0"/>
                <a:ea typeface="Microsoft Sans Serif" panose="020B0604020202020204" pitchFamily="34" charset="0"/>
              </a:rPr>
              <a:t>Cảm nhận về tác dụng gợi hình, gợi cảm của các từ láy được nhà thơ sử dụng liên tiếp trong bài thơ: </a:t>
            </a:r>
            <a:r>
              <a:rPr lang="vi-VN" sz="2800" i="1" dirty="0">
                <a:latin typeface="Times New Roman" panose="02020603050405020304" pitchFamily="18" charset="0"/>
                <a:ea typeface="Microsoft Sans Serif" panose="020B0604020202020204" pitchFamily="34" charset="0"/>
              </a:rPr>
              <a:t>nhạt nhạt, ngây ngất, rì rào, rung rinh, văng vẳng, chập chùng.</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32310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be 4"/>
          <p:cNvSpPr/>
          <p:nvPr/>
        </p:nvSpPr>
        <p:spPr>
          <a:xfrm>
            <a:off x="395536" y="0"/>
            <a:ext cx="8568952" cy="1916832"/>
          </a:xfrm>
          <a:prstGeom prst="cub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bg1"/>
                </a:solidFill>
                <a:latin typeface="Times New Roman" panose="02020603050405020304" pitchFamily="18" charset="0"/>
                <a:cs typeface="Times New Roman" panose="02020603050405020304" pitchFamily="18" charset="0"/>
              </a:rPr>
              <a:t>Đề</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bài</a:t>
            </a:r>
            <a:r>
              <a:rPr lang="en-US" sz="2800" b="1" dirty="0">
                <a:solidFill>
                  <a:schemeClr val="bg1"/>
                </a:solidFill>
                <a:latin typeface="Times New Roman" panose="02020603050405020304" pitchFamily="18" charset="0"/>
                <a:cs typeface="Times New Roman" panose="02020603050405020304" pitchFamily="18" charset="0"/>
              </a:rPr>
              <a: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Viết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đoạn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từ</a:t>
            </a:r>
            <a:r>
              <a:rPr lang="en-US" sz="2800" dirty="0">
                <a:solidFill>
                  <a:schemeClr val="bg1"/>
                </a:solidFill>
                <a:latin typeface="Times New Roman" panose="02020603050405020304" pitchFamily="18" charset="0"/>
                <a:cs typeface="Times New Roman" panose="02020603050405020304" pitchFamily="18" charset="0"/>
              </a:rPr>
              <a:t> 5 </a:t>
            </a:r>
            <a:r>
              <a:rPr lang="en-US" sz="2800" dirty="0" err="1">
                <a:solidFill>
                  <a:schemeClr val="bg1"/>
                </a:solidFill>
                <a:latin typeface="Times New Roman" panose="02020603050405020304" pitchFamily="18" charset="0"/>
                <a:cs typeface="Times New Roman" panose="02020603050405020304" pitchFamily="18" charset="0"/>
              </a:rPr>
              <a:t>đến</a:t>
            </a:r>
            <a:r>
              <a:rPr lang="en-US" sz="2800" dirty="0">
                <a:solidFill>
                  <a:schemeClr val="bg1"/>
                </a:solidFill>
                <a:latin typeface="Times New Roman" panose="02020603050405020304" pitchFamily="18" charset="0"/>
                <a:cs typeface="Times New Roman" panose="02020603050405020304" pitchFamily="18" charset="0"/>
              </a:rPr>
              <a:t> 7 </a:t>
            </a:r>
            <a:r>
              <a:rPr lang="en-US" sz="2800" dirty="0" err="1">
                <a:solidFill>
                  <a:schemeClr val="bg1"/>
                </a:solidFill>
                <a:latin typeface="Times New Roman" panose="02020603050405020304" pitchFamily="18" charset="0"/>
                <a:cs typeface="Times New Roman" panose="02020603050405020304" pitchFamily="18" charset="0"/>
              </a:rPr>
              <a:t>câu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nêu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cảm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nhận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em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về</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bài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thơ</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Đường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núi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Nguyễn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Đình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Thi</a:t>
            </a:r>
            <a:r>
              <a:rPr lang="en-US" sz="2800" dirty="0">
                <a:solidFill>
                  <a:schemeClr val="bg1"/>
                </a:solidFill>
                <a:latin typeface="Times New Roman" panose="02020603050405020304" pitchFamily="18" charset="0"/>
                <a:cs typeface="Times New Roman" panose="02020603050405020304" pitchFamily="18" charset="0"/>
              </a:rPr>
              <a:t>.</a:t>
            </a:r>
          </a:p>
        </p:txBody>
      </p:sp>
      <p:sp>
        <p:nvSpPr>
          <p:cNvPr id="6" name="Bevel 5"/>
          <p:cNvSpPr/>
          <p:nvPr/>
        </p:nvSpPr>
        <p:spPr>
          <a:xfrm>
            <a:off x="179512" y="2177480"/>
            <a:ext cx="8784976" cy="4680520"/>
          </a:xfrm>
          <a:prstGeom prst="bevel">
            <a:avLst>
              <a:gd name="adj" fmla="val 38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Gợi</a:t>
            </a:r>
            <a:r>
              <a:rPr lang="en-US" sz="2800" dirty="0">
                <a:solidFill>
                  <a:schemeClr val="tx1"/>
                </a:solidFill>
                <a:latin typeface="Times New Roman" panose="02020603050405020304" pitchFamily="18" charset="0"/>
                <a:cs typeface="Times New Roman" panose="02020603050405020304" pitchFamily="18" charset="0"/>
              </a:rPr>
              <a:t> ý: </a:t>
            </a:r>
          </a:p>
          <a:p>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Bước</a:t>
            </a:r>
            <a:r>
              <a:rPr lang="en-US" sz="2800" b="1" dirty="0">
                <a:solidFill>
                  <a:schemeClr val="tx1"/>
                </a:solidFill>
                <a:latin typeface="Times New Roman" panose="02020603050405020304" pitchFamily="18" charset="0"/>
                <a:cs typeface="Times New Roman" panose="02020603050405020304" pitchFamily="18" charset="0"/>
              </a:rPr>
              <a:t> 1:</a:t>
            </a:r>
            <a:r>
              <a:rPr lang="en-US" sz="2800" dirty="0">
                <a:solidFill>
                  <a:schemeClr val="tx1"/>
                </a:solidFill>
                <a:latin typeface="Times New Roman" panose="02020603050405020304" pitchFamily="18" charset="0"/>
                <a:cs typeface="Times New Roman" panose="02020603050405020304" pitchFamily="18" charset="0"/>
              </a:rPr>
              <a:t> HS </a:t>
            </a:r>
            <a:r>
              <a:rPr lang="en-US" sz="2800" dirty="0" err="1">
                <a:solidFill>
                  <a:schemeClr val="tx1"/>
                </a:solidFill>
                <a:latin typeface="Times New Roman" panose="02020603050405020304" pitchFamily="18" charset="0"/>
                <a:cs typeface="Times New Roman" panose="02020603050405020304" pitchFamily="18" charset="0"/>
              </a:rPr>
              <a:t>đọc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lựa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chọn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chi </a:t>
            </a:r>
            <a:r>
              <a:rPr lang="en-US" sz="2800" dirty="0" err="1">
                <a:solidFill>
                  <a:schemeClr val="tx1"/>
                </a:solidFill>
                <a:latin typeface="Times New Roman" panose="02020603050405020304" pitchFamily="18" charset="0"/>
                <a:cs typeface="Times New Roman" panose="02020603050405020304" pitchFamily="18" charset="0"/>
              </a:rPr>
              <a:t>tiết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sắc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giả</a:t>
            </a:r>
            <a:r>
              <a:rPr lang="en-US" sz="2800" dirty="0">
                <a:solidFill>
                  <a:schemeClr val="tx1"/>
                </a:solidFill>
                <a:latin typeface="Times New Roman" panose="02020603050405020304" pitchFamily="18" charset="0"/>
                <a:cs typeface="Times New Roman" panose="02020603050405020304" pitchFamily="18" charset="0"/>
              </a:rPr>
              <a:t>…</a:t>
            </a:r>
          </a:p>
          <a:p>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Bước</a:t>
            </a:r>
            <a:r>
              <a:rPr lang="en-US" sz="2800" b="1" dirty="0">
                <a:solidFill>
                  <a:schemeClr val="tx1"/>
                </a:solidFill>
                <a:latin typeface="Times New Roman" panose="02020603050405020304" pitchFamily="18" charset="0"/>
                <a:cs typeface="Times New Roman" panose="02020603050405020304" pitchFamily="18" charset="0"/>
              </a:rPr>
              <a:t> 2:</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Lập</a:t>
            </a:r>
            <a:r>
              <a:rPr lang="en-US" sz="2800" dirty="0">
                <a:solidFill>
                  <a:schemeClr val="tx1"/>
                </a:solidFill>
                <a:latin typeface="Times New Roman" panose="02020603050405020304" pitchFamily="18" charset="0"/>
                <a:cs typeface="Times New Roman" panose="02020603050405020304" pitchFamily="18" charset="0"/>
              </a:rPr>
              <a:t> ý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đoạn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lượt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Giới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thiệu</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chung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về</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tác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giả</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tác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phẩm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nêu</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cảm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nhận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về</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các</a:t>
            </a:r>
            <a:r>
              <a:rPr lang="en-US" sz="2800" i="1" dirty="0">
                <a:solidFill>
                  <a:schemeClr val="tx1"/>
                </a:solidFill>
                <a:latin typeface="Times New Roman" panose="02020603050405020304" pitchFamily="18" charset="0"/>
                <a:cs typeface="Times New Roman" panose="02020603050405020304" pitchFamily="18" charset="0"/>
              </a:rPr>
              <a:t> chi </a:t>
            </a:r>
            <a:r>
              <a:rPr lang="en-US" sz="2800" i="1" dirty="0" err="1">
                <a:solidFill>
                  <a:schemeClr val="tx1"/>
                </a:solidFill>
                <a:latin typeface="Times New Roman" panose="02020603050405020304" pitchFamily="18" charset="0"/>
                <a:cs typeface="Times New Roman" panose="02020603050405020304" pitchFamily="18" charset="0"/>
              </a:rPr>
              <a:t>tiết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hình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ảnh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sự</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độc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đáo</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trong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cách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thể</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hiện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tình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cảm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của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tác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giả</a:t>
            </a:r>
            <a:r>
              <a:rPr lang="en-US"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cs typeface="Times New Roman" panose="02020603050405020304" pitchFamily="18" charset="0"/>
            </a:endParaRPr>
          </a:p>
          <a:p>
            <a:pPr lvl="0"/>
            <a:r>
              <a:rPr lang="en-US" sz="2800" b="1" dirty="0" err="1">
                <a:solidFill>
                  <a:schemeClr val="tx1"/>
                </a:solidFill>
                <a:latin typeface="Times New Roman" panose="02020603050405020304" pitchFamily="18" charset="0"/>
                <a:cs typeface="Times New Roman" panose="02020603050405020304" pitchFamily="18" charset="0"/>
              </a:rPr>
              <a:t>Bước</a:t>
            </a:r>
            <a:r>
              <a:rPr lang="en-US" sz="2800" b="1" dirty="0">
                <a:solidFill>
                  <a:schemeClr val="tx1"/>
                </a:solidFill>
                <a:latin typeface="Times New Roman" panose="02020603050405020304" pitchFamily="18" charset="0"/>
                <a:cs typeface="Times New Roman" panose="02020603050405020304" pitchFamily="18" charset="0"/>
              </a:rPr>
              <a:t> 3:</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a:t>
            </a:r>
          </a:p>
          <a:p>
            <a:pPr lvl="0"/>
            <a:r>
              <a:rPr lang="en-US" sz="2800" b="1" dirty="0" err="1">
                <a:solidFill>
                  <a:schemeClr val="tx1"/>
                </a:solidFill>
                <a:latin typeface="Times New Roman" panose="02020603050405020304" pitchFamily="18" charset="0"/>
                <a:cs typeface="Times New Roman" panose="02020603050405020304" pitchFamily="18" charset="0"/>
              </a:rPr>
              <a:t>Bước</a:t>
            </a:r>
            <a:r>
              <a:rPr lang="en-US" sz="2800" b="1" dirty="0">
                <a:solidFill>
                  <a:schemeClr val="tx1"/>
                </a:solidFill>
                <a:latin typeface="Times New Roman" panose="02020603050405020304" pitchFamily="18" charset="0"/>
                <a:cs typeface="Times New Roman" panose="02020603050405020304" pitchFamily="18" charset="0"/>
              </a:rPr>
              <a:t> 4:</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thiện</a:t>
            </a:r>
            <a:r>
              <a:rPr lang="en-US" sz="28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20436449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88640"/>
            <a:ext cx="6336704" cy="936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70C0"/>
                </a:solidFill>
                <a:latin typeface="Times New Roman" panose="02020603050405020304" pitchFamily="18" charset="0"/>
                <a:cs typeface="Times New Roman" panose="02020603050405020304" pitchFamily="18" charset="0"/>
              </a:rPr>
              <a:t>BẢNG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KIỂM</a:t>
            </a:r>
            <a:endParaRPr lang="en-US" sz="2800" dirty="0">
              <a:solidFill>
                <a:srgbClr val="0070C0"/>
              </a:solidFill>
              <a:latin typeface="Times New Roman" panose="02020603050405020304" pitchFamily="18" charset="0"/>
              <a:cs typeface="Times New Roman" panose="02020603050405020304" pitchFamily="18" charset="0"/>
            </a:endParaRPr>
          </a:p>
          <a:p>
            <a:pPr algn="ct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Đánh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giá</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kĩ</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năng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viết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đoạn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văn</a:t>
            </a:r>
            <a:endParaRPr lang="en-US" sz="2800"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600780152"/>
              </p:ext>
            </p:extLst>
          </p:nvPr>
        </p:nvGraphicFramePr>
        <p:xfrm>
          <a:off x="179512" y="1484784"/>
          <a:ext cx="8784975" cy="4267200"/>
        </p:xfrm>
        <a:graphic>
          <a:graphicData uri="http://schemas.openxmlformats.org/drawingml/2006/table">
            <a:tbl>
              <a:tblPr firstRow="1" firstCol="1" bandRow="1">
                <a:tableStyleId>{5C22544A-7EE6-4342-B048-85BDC9FD1C3A}</a:tableStyleId>
              </a:tblPr>
              <a:tblGrid>
                <a:gridCol w="864096">
                  <a:extLst>
                    <a:ext uri="{9D8B030D-6E8A-4147-A177-3AD203B41FA5}">
                      <a16:colId xmlns:a16="http://schemas.microsoft.com/office/drawing/2014/main" xmlns="" val="20000"/>
                    </a:ext>
                  </a:extLst>
                </a:gridCol>
                <a:gridCol w="5661456">
                  <a:extLst>
                    <a:ext uri="{9D8B030D-6E8A-4147-A177-3AD203B41FA5}">
                      <a16:colId xmlns:a16="http://schemas.microsoft.com/office/drawing/2014/main" xmlns="" val="20001"/>
                    </a:ext>
                  </a:extLst>
                </a:gridCol>
                <a:gridCol w="930075">
                  <a:extLst>
                    <a:ext uri="{9D8B030D-6E8A-4147-A177-3AD203B41FA5}">
                      <a16:colId xmlns:a16="http://schemas.microsoft.com/office/drawing/2014/main" xmlns="" val="20002"/>
                    </a:ext>
                  </a:extLst>
                </a:gridCol>
                <a:gridCol w="1329348">
                  <a:extLst>
                    <a:ext uri="{9D8B030D-6E8A-4147-A177-3AD203B41FA5}">
                      <a16:colId xmlns:a16="http://schemas.microsoft.com/office/drawing/2014/main" xmlns="" val="20003"/>
                    </a:ext>
                  </a:extLst>
                </a:gridCol>
              </a:tblGrid>
              <a:tr h="0">
                <a:tc>
                  <a:txBody>
                    <a:bodyPr/>
                    <a:lstStyle/>
                    <a:p>
                      <a:pPr algn="ctr">
                        <a:spcAft>
                          <a:spcPts val="0"/>
                        </a:spcAft>
                        <a:tabLst>
                          <a:tab pos="2703195" algn="l"/>
                        </a:tabLst>
                      </a:pPr>
                      <a:r>
                        <a:rPr lang="en-US" sz="2800" dirty="0" err="1">
                          <a:solidFill>
                            <a:srgbClr val="FF0000"/>
                          </a:solidFill>
                          <a:effectLst/>
                          <a:latin typeface="Times New Roman" panose="02020603050405020304" pitchFamily="18" charset="0"/>
                          <a:cs typeface="Times New Roman" panose="02020603050405020304" pitchFamily="18" charset="0"/>
                        </a:rPr>
                        <a:t>STT</a:t>
                      </a:r>
                      <a:endParaRPr lang="en-US" sz="2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tabLst>
                          <a:tab pos="2703195" algn="l"/>
                        </a:tabLst>
                      </a:pPr>
                      <a:r>
                        <a:rPr lang="en-US" sz="2800" dirty="0" err="1">
                          <a:solidFill>
                            <a:srgbClr val="FF0000"/>
                          </a:solidFill>
                          <a:effectLst/>
                          <a:latin typeface="Times New Roman" panose="02020603050405020304" pitchFamily="18" charset="0"/>
                          <a:cs typeface="Times New Roman" panose="02020603050405020304" pitchFamily="18" charset="0"/>
                        </a:rPr>
                        <a:t>Tiêu</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chí</a:t>
                      </a:r>
                      <a:endParaRPr lang="en-US" sz="2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tabLst>
                          <a:tab pos="2703195" algn="l"/>
                        </a:tabLst>
                      </a:pPr>
                      <a:r>
                        <a:rPr lang="en-US" sz="2800" dirty="0" err="1">
                          <a:solidFill>
                            <a:srgbClr val="FF0000"/>
                          </a:solidFill>
                          <a:effectLst/>
                          <a:latin typeface="Times New Roman" panose="02020603050405020304" pitchFamily="18" charset="0"/>
                          <a:cs typeface="Times New Roman" panose="02020603050405020304" pitchFamily="18" charset="0"/>
                        </a:rPr>
                        <a:t>Đạt</a:t>
                      </a:r>
                      <a:endParaRPr lang="en-US" sz="2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tabLst>
                          <a:tab pos="2703195" algn="l"/>
                        </a:tabLst>
                      </a:pPr>
                      <a:r>
                        <a:rPr lang="en-US" sz="2800" dirty="0" err="1">
                          <a:solidFill>
                            <a:srgbClr val="FF0000"/>
                          </a:solidFill>
                          <a:effectLst/>
                          <a:latin typeface="Times New Roman" panose="02020603050405020304" pitchFamily="18" charset="0"/>
                          <a:cs typeface="Times New Roman" panose="02020603050405020304" pitchFamily="18" charset="0"/>
                        </a:rPr>
                        <a:t>Chưa</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đạt</a:t>
                      </a:r>
                      <a:endParaRPr lang="en-US" sz="2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423545">
                <a:tc>
                  <a:txBody>
                    <a:bodyPr/>
                    <a:lstStyle/>
                    <a:p>
                      <a:pPr algn="ctr">
                        <a:spcAft>
                          <a:spcPts val="0"/>
                        </a:spcAft>
                        <a:tabLst>
                          <a:tab pos="2703195" algn="l"/>
                        </a:tabLst>
                      </a:pPr>
                      <a:r>
                        <a:rPr lang="en-US" sz="2800" dirty="0">
                          <a:effectLst/>
                          <a:latin typeface="Times New Roman" panose="02020603050405020304" pitchFamily="18" charset="0"/>
                          <a:cs typeface="Times New Roman" panose="02020603050405020304" pitchFamily="18" charset="0"/>
                        </a:rPr>
                        <a:t>1</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just">
                        <a:spcAft>
                          <a:spcPts val="0"/>
                        </a:spcAft>
                        <a:tabLst>
                          <a:tab pos="2703195" algn="l"/>
                        </a:tabLst>
                      </a:pPr>
                      <a:r>
                        <a:rPr lang="en-US" sz="2800" dirty="0" err="1">
                          <a:effectLst/>
                          <a:latin typeface="Times New Roman" panose="02020603050405020304" pitchFamily="18" charset="0"/>
                          <a:cs typeface="Times New Roman" panose="02020603050405020304" pitchFamily="18" charset="0"/>
                        </a:rPr>
                        <a:t>Đảm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lượng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cs typeface="Times New Roman" panose="02020603050405020304" pitchFamily="18" charset="0"/>
                        </a:rPr>
                        <a:t> 5 - 7 </a:t>
                      </a:r>
                      <a:r>
                        <a:rPr lang="en-US" sz="2800" dirty="0" err="1">
                          <a:effectLst/>
                          <a:latin typeface="Times New Roman" panose="02020603050405020304" pitchFamily="18" charset="0"/>
                          <a:cs typeface="Times New Roman" panose="02020603050405020304" pitchFamily="18" charset="0"/>
                        </a:rPr>
                        <a:t>dòng</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tabLst>
                          <a:tab pos="2703195" algn="l"/>
                        </a:tabLs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2703195"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0">
                <a:tc>
                  <a:txBody>
                    <a:bodyPr/>
                    <a:lstStyle/>
                    <a:p>
                      <a:pPr algn="ctr">
                        <a:spcAft>
                          <a:spcPts val="0"/>
                        </a:spcAft>
                        <a:tabLst>
                          <a:tab pos="2703195" algn="l"/>
                        </a:tabLst>
                      </a:pPr>
                      <a:r>
                        <a:rPr lang="en-US" sz="2800" dirty="0">
                          <a:effectLst/>
                          <a:latin typeface="Times New Roman" panose="02020603050405020304" pitchFamily="18" charset="0"/>
                          <a:cs typeface="Times New Roman" panose="02020603050405020304" pitchFamily="18" charset="0"/>
                        </a:rPr>
                        <a:t>2</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just">
                        <a:spcAft>
                          <a:spcPts val="0"/>
                        </a:spcAft>
                        <a:tabLst>
                          <a:tab pos="2703195" algn="l"/>
                        </a:tabLst>
                      </a:pP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2703195" algn="l"/>
                        </a:tabLs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2703195" algn="l"/>
                        </a:tabLs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0">
                <a:tc>
                  <a:txBody>
                    <a:bodyPr/>
                    <a:lstStyle/>
                    <a:p>
                      <a:pPr algn="ctr">
                        <a:spcAft>
                          <a:spcPts val="0"/>
                        </a:spcAft>
                        <a:tabLst>
                          <a:tab pos="2703195" algn="l"/>
                        </a:tabLst>
                      </a:pPr>
                      <a:r>
                        <a:rPr lang="en-US" sz="2800" dirty="0">
                          <a:effectLst/>
                          <a:latin typeface="Times New Roman" panose="02020603050405020304" pitchFamily="18" charset="0"/>
                          <a:cs typeface="Times New Roman" panose="02020603050405020304" pitchFamily="18" charset="0"/>
                        </a:rPr>
                        <a:t>3</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just">
                        <a:spcAft>
                          <a:spcPts val="0"/>
                        </a:spcAft>
                        <a:tabLst>
                          <a:tab pos="2703195" algn="l"/>
                        </a:tabLst>
                      </a:pP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giữa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2703195" algn="l"/>
                        </a:tabLs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2703195" algn="l"/>
                        </a:tabLs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0">
                <a:tc>
                  <a:txBody>
                    <a:bodyPr/>
                    <a:lstStyle/>
                    <a:p>
                      <a:pPr algn="ctr">
                        <a:spcAft>
                          <a:spcPts val="0"/>
                        </a:spcAft>
                        <a:tabLst>
                          <a:tab pos="2703195" algn="l"/>
                        </a:tabLst>
                      </a:pPr>
                      <a:r>
                        <a:rPr lang="en-US" sz="2800" dirty="0">
                          <a:effectLst/>
                          <a:latin typeface="Times New Roman" panose="02020603050405020304" pitchFamily="18" charset="0"/>
                          <a:cs typeface="Times New Roman" panose="02020603050405020304" pitchFamily="18" charset="0"/>
                        </a:rPr>
                        <a:t>4</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just">
                        <a:spcAft>
                          <a:spcPts val="0"/>
                        </a:spcAft>
                        <a:tabLst>
                          <a:tab pos="2703195" algn="l"/>
                        </a:tabLst>
                      </a:pP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2703195"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2703195"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6301739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88640"/>
            <a:ext cx="8928992" cy="6552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latin typeface="Times New Roman" panose="02020603050405020304" pitchFamily="18" charset="0"/>
                <a:cs typeface="Times New Roman" panose="02020603050405020304" pitchFamily="18" charset="0"/>
              </a:rPr>
              <a:t>ĐOẠN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VĂN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THAM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KHẢO</a:t>
            </a:r>
            <a:endParaRPr lang="en-US" sz="2400" dirty="0">
              <a:solidFill>
                <a:schemeClr val="tx1"/>
              </a:solidFill>
              <a:latin typeface="Times New Roman" panose="02020603050405020304" pitchFamily="18" charset="0"/>
              <a:cs typeface="Times New Roman" panose="02020603050405020304" pitchFamily="18" charset="0"/>
            </a:endParaRPr>
          </a:p>
          <a:p>
            <a:pPr algn="just"/>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thơ</a:t>
            </a:r>
            <a:r>
              <a:rPr lang="en-US" sz="2400"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Đường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núi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Nguyễn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vẽ</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mắt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thảo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nét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đậm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con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sắc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miền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núi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gây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ấn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tượng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xúc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ảnh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thật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ngây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mây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suối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lúa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sàn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lửa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mảnh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trăng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sắc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trưng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miền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núi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ảnh</a:t>
            </a:r>
            <a:r>
              <a:rPr lang="en-US" sz="2400" dirty="0">
                <a:solidFill>
                  <a:schemeClr val="tx1"/>
                </a:solidFill>
                <a:latin typeface="Times New Roman" panose="02020603050405020304" pitchFamily="18" charset="0"/>
                <a:cs typeface="Times New Roman" panose="02020603050405020304" pitchFamily="18" charset="0"/>
              </a:rPr>
              <a:t> con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cũng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cuộc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mãnh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liệt</a:t>
            </a:r>
            <a:r>
              <a:rPr lang="en-US" sz="2400" dirty="0">
                <a:solidFill>
                  <a:schemeClr val="tx1"/>
                </a:solidFill>
                <a:latin typeface="Times New Roman" panose="02020603050405020304" pitchFamily="18" charset="0"/>
                <a:cs typeface="Times New Roman" panose="02020603050405020304" pitchFamily="18" charset="0"/>
              </a:rPr>
              <a:t> qua </a:t>
            </a:r>
            <a:r>
              <a:rPr lang="en-US" sz="2400" dirty="0" err="1">
                <a:solidFill>
                  <a:schemeClr val="tx1"/>
                </a:solidFill>
                <a:latin typeface="Times New Roman" panose="02020603050405020304" pitchFamily="18" charset="0"/>
                <a:cs typeface="Times New Roman" panose="02020603050405020304" pitchFamily="18" charset="0"/>
              </a:rPr>
              <a: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thanh</a:t>
            </a:r>
            <a:r>
              <a:rPr lang="en-US" sz="2400"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tiếng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ai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hát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trên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ảnh</a:t>
            </a:r>
            <a:r>
              <a:rPr lang="en-US" sz="2400"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dải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áo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chàm</a:t>
            </a:r>
            <a:r>
              <a:rPr lang="en-US" sz="2400" i="1" dirty="0">
                <a:solidFill>
                  <a:schemeClr val="tx1"/>
                </a:solidFill>
                <a:latin typeface="Times New Roman" panose="02020603050405020304" pitchFamily="18" charset="0"/>
                <a:cs typeface="Times New Roman" panose="02020603050405020304" pitchFamily="18" charset="0"/>
              </a:rPr>
              <a:t> bay </a:t>
            </a:r>
            <a:r>
              <a:rPr lang="en-US" sz="2400" i="1" dirty="0" err="1">
                <a:solidFill>
                  <a:schemeClr val="tx1"/>
                </a:solidFill>
                <a:latin typeface="Times New Roman" panose="02020603050405020304" pitchFamily="18" charset="0"/>
                <a:cs typeface="Times New Roman" panose="02020603050405020304" pitchFamily="18" charset="0"/>
              </a:rPr>
              <a:t>múa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chuyển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nhịp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nhàng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như</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vòng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xoay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cuộc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bình</a:t>
            </a:r>
            <a:r>
              <a:rPr lang="en-US" sz="2400"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bước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chân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bóng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động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nghiêng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chiều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núi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rung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thật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hồn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rừng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chiều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như</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rọi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vào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đâu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cũng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thấy</a:t>
            </a:r>
            <a:r>
              <a:rPr lang="en-US" sz="2400" i="1" dirty="0">
                <a:solidFill>
                  <a:schemeClr val="tx1"/>
                </a:solidFill>
                <a:latin typeface="Times New Roman" panose="02020603050405020304" pitchFamily="18" charset="0"/>
                <a:cs typeface="Times New Roman" panose="02020603050405020304" pitchFamily="18" charset="0"/>
              </a:rPr>
              <a:t> rung </a:t>
            </a:r>
            <a:r>
              <a:rPr lang="en-US" sz="2400" i="1" dirty="0" err="1">
                <a:solidFill>
                  <a:schemeClr val="tx1"/>
                </a:solidFill>
                <a:latin typeface="Times New Roman" panose="02020603050405020304" pitchFamily="18" charset="0"/>
                <a:cs typeface="Times New Roman" panose="02020603050405020304" pitchFamily="18" charset="0"/>
              </a:rPr>
              <a:t>rinh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xao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xuyến</a:t>
            </a:r>
            <a:r>
              <a:rPr lang="en-US" sz="2400" i="1" dirty="0">
                <a:solidFill>
                  <a:schemeClr val="tx1"/>
                </a:solidFill>
                <a:latin typeface="Times New Roman" panose="02020603050405020304" pitchFamily="18" charset="0"/>
                <a:cs typeface="Times New Roman" panose="02020603050405020304" pitchFamily="18" charset="0"/>
              </a:rPr>
              <a:t>, bay </a:t>
            </a:r>
            <a:r>
              <a:rPr lang="en-US" sz="2400" i="1" dirty="0" err="1">
                <a:solidFill>
                  <a:schemeClr val="tx1"/>
                </a:solidFill>
                <a:latin typeface="Times New Roman" panose="02020603050405020304" pitchFamily="18" charset="0"/>
                <a:cs typeface="Times New Roman" panose="02020603050405020304" pitchFamily="18" charset="0"/>
              </a:rPr>
              <a:t>múa</a:t>
            </a:r>
            <a:r>
              <a:rPr lang="en-US" sz="2400" i="1" dirty="0">
                <a:solidFill>
                  <a:schemeClr val="tx1"/>
                </a:solidFill>
                <a:latin typeface="Times New Roman" panose="02020603050405020304" pitchFamily="18" charset="0"/>
                <a:cs typeface="Times New Roman" panose="02020603050405020304" pitchFamily="18" charset="0"/>
              </a:rPr>
              <a:t>, ca </a:t>
            </a:r>
            <a:r>
              <a:rPr lang="en-US" sz="2400" i="1" dirty="0" err="1">
                <a:solidFill>
                  <a:schemeClr val="tx1"/>
                </a:solidFill>
                <a:latin typeface="Times New Roman" panose="02020603050405020304" pitchFamily="18" charset="0"/>
                <a:cs typeface="Times New Roman" panose="02020603050405020304" pitchFamily="18" charset="0"/>
              </a:rPr>
              <a:t>hát</a:t>
            </a:r>
            <a:r>
              <a:rPr lang="en-US" sz="2400" dirty="0">
                <a:solidFill>
                  <a:schemeClr val="tx1"/>
                </a:solidFill>
                <a:latin typeface="Times New Roman" panose="02020603050405020304" pitchFamily="18" charset="0"/>
                <a:cs typeface="Times New Roman" panose="02020603050405020304" pitchFamily="18" charset="0"/>
              </a:rPr>
              <a:t>”. Ai </a:t>
            </a:r>
            <a:r>
              <a:rPr lang="en-US" sz="2400" dirty="0" err="1">
                <a:solidFill>
                  <a:schemeClr val="tx1"/>
                </a:solidFill>
                <a:latin typeface="Times New Roman" panose="02020603050405020304" pitchFamily="18" charset="0"/>
                <a:cs typeface="Times New Roman" panose="02020603050405020304" pitchFamily="18" charset="0"/>
              </a:rPr>
              <a:t>chưa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đặt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miền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núi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hẳn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sẽ</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mang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run </a:t>
            </a:r>
            <a:r>
              <a:rPr lang="en-US" sz="2400" dirty="0" err="1">
                <a:solidFill>
                  <a:schemeClr val="tx1"/>
                </a:solidFill>
                <a:latin typeface="Times New Roman" panose="02020603050405020304" pitchFamily="18" charset="0"/>
                <a:cs typeface="Times New Roman" panose="02020603050405020304" pitchFamily="18" charset="0"/>
              </a:rPr>
              <a:t>rẩy</a:t>
            </a:r>
            <a:r>
              <a:rPr lang="en-US" sz="2400" dirty="0">
                <a:solidFill>
                  <a:schemeClr val="tx1"/>
                </a:solidFill>
                <a:latin typeface="Times New Roman" panose="02020603050405020304" pitchFamily="18" charset="0"/>
                <a:cs typeface="Times New Roman" panose="02020603050405020304" pitchFamily="18" charset="0"/>
              </a:rPr>
              <a:t> qua </a:t>
            </a:r>
            <a:r>
              <a:rPr lang="en-US" sz="2400" dirty="0" err="1">
                <a:solidFill>
                  <a:schemeClr val="tx1"/>
                </a:solidFill>
                <a:latin typeface="Times New Roman" panose="02020603050405020304" pitchFamily="18" charset="0"/>
                <a:cs typeface="Times New Roman" panose="02020603050405020304" pitchFamily="18" charset="0"/>
              </a:rPr>
              <a:t>bức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quyến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rũ</a:t>
            </a:r>
            <a:r>
              <a:rPr lang="en-US" sz="24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42091346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390306" y="740915"/>
            <a:ext cx="2952328" cy="648072"/>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giả</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5" name="Picture 4" descr="http://images.quehuongonline.vn/Uploads/LibraryImages/(117)13.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51920" y="164851"/>
            <a:ext cx="4392487" cy="2448272"/>
          </a:xfrm>
          <a:prstGeom prst="rect">
            <a:avLst/>
          </a:prstGeom>
          <a:noFill/>
          <a:ln>
            <a:noFill/>
          </a:ln>
        </p:spPr>
      </p:pic>
      <p:sp>
        <p:nvSpPr>
          <p:cNvPr id="10" name="Flowchart: Data 9"/>
          <p:cNvSpPr/>
          <p:nvPr/>
        </p:nvSpPr>
        <p:spPr>
          <a:xfrm>
            <a:off x="0" y="2780928"/>
            <a:ext cx="4427984" cy="3210002"/>
          </a:xfrm>
          <a:prstGeom prst="flowChartInputOutp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1940,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ở Nam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a:t>
            </a:r>
          </a:p>
        </p:txBody>
      </p:sp>
      <p:sp>
        <p:nvSpPr>
          <p:cNvPr id="11" name="Flowchart: Data 10"/>
          <p:cNvSpPr/>
          <p:nvPr/>
        </p:nvSpPr>
        <p:spPr>
          <a:xfrm>
            <a:off x="4447299" y="2808514"/>
            <a:ext cx="4464496" cy="3210002"/>
          </a:xfrm>
          <a:prstGeom prst="flowChartInputOutp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Ông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phê</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bình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0856636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9512" y="692696"/>
            <a:ext cx="4104456" cy="403244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phẩm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tiểu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biểu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Hoa</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cây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(1977),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Vầng</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trăng</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xe</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bò</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(1988),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Vết</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(1996),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Bình</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(2012),…</a:t>
            </a:r>
          </a:p>
        </p:txBody>
      </p:sp>
      <p:pic>
        <p:nvPicPr>
          <p:cNvPr id="5" name="Picture 4" descr="https://cdnmedia.thethaovanhoa.vn/2012/06/29/15/46/vqp-Custom_w_400%20%282%29.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1628800"/>
            <a:ext cx="3996444" cy="3888432"/>
          </a:xfrm>
          <a:prstGeom prst="rect">
            <a:avLst/>
          </a:prstGeom>
          <a:noFill/>
          <a:ln>
            <a:noFill/>
          </a:ln>
        </p:spPr>
      </p:pic>
    </p:spTree>
    <p:extLst>
      <p:ext uri="{BB962C8B-B14F-4D97-AF65-F5344CB8AC3E}">
        <p14:creationId xmlns:p14="http://schemas.microsoft.com/office/powerpoint/2010/main" xmlns="" val="2141752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73588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HĐCN (1p), </a:t>
            </a:r>
            <a:r>
              <a:rPr lang="en-US" sz="3200" b="1" dirty="0" err="1" smtClean="0">
                <a:latin typeface="Times New Roman" panose="02020603050405020304" pitchFamily="18" charset="0"/>
                <a:cs typeface="Times New Roman" panose="02020603050405020304" pitchFamily="18" charset="0"/>
              </a:rPr>
              <a:t>Trình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những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hiểu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biết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của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về</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bản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thơ</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Đường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núi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của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Nguyễn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Đình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Thi</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79512" y="1988840"/>
            <a:ext cx="8964488"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Xuất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xứ</a:t>
            </a:r>
            <a:r>
              <a:rPr lang="en-US" sz="3200" b="1" dirty="0" smtClean="0">
                <a:latin typeface="Times New Roman" panose="02020603050405020304" pitchFamily="18" charset="0"/>
                <a:cs typeface="Times New Roman" panose="02020603050405020304" pitchFamily="18" charset="0"/>
              </a:rPr>
              <a:t>: </a:t>
            </a:r>
          </a:p>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định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đề</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tài</a:t>
            </a:r>
            <a:r>
              <a:rPr lang="en-US" sz="3200" b="1" dirty="0" smtClean="0">
                <a:latin typeface="Times New Roman" panose="02020603050405020304" pitchFamily="18" charset="0"/>
                <a:cs typeface="Times New Roman" panose="02020603050405020304" pitchFamily="18" charset="0"/>
              </a:rPr>
              <a:t>:</a:t>
            </a:r>
          </a:p>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Thể</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loại</a:t>
            </a:r>
            <a:r>
              <a:rPr lang="en-US"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8942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990600"/>
            <a:ext cx="8507288" cy="35394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Xuất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xứ</a:t>
            </a:r>
            <a:r>
              <a:rPr lang="en-US" sz="3200" b="1"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Đường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núi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Nguyễn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hay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bình</a:t>
            </a:r>
            <a:r>
              <a:rPr lang="en-US" sz="3200" i="1" dirty="0">
                <a:latin typeface="Times New Roman" panose="02020603050405020304" pitchFamily="18" charset="0"/>
                <a:cs typeface="Times New Roman" panose="02020603050405020304" pitchFamily="18" charset="0"/>
              </a:rPr>
              <a:t> 100 </a:t>
            </a:r>
            <a:r>
              <a:rPr lang="en-US" sz="3200" i="1"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NXB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niên</a:t>
            </a:r>
            <a:r>
              <a:rPr lang="en-US" sz="3200" dirty="0">
                <a:latin typeface="Times New Roman" panose="02020603050405020304" pitchFamily="18" charset="0"/>
                <a:cs typeface="Times New Roman" panose="02020603050405020304" pitchFamily="18" charset="0"/>
              </a:rPr>
              <a:t>, 2001, tr.79-81).</a:t>
            </a:r>
          </a:p>
          <a:p>
            <a:pPr algn="just"/>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Đề</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tài</a:t>
            </a:r>
            <a:r>
              <a:rPr lang="en-US" sz="3200" b="1"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Đường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núi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Nguyễn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Thi</a:t>
            </a:r>
            <a:r>
              <a:rPr lang="en-US" sz="3200" dirty="0" smtClean="0">
                <a:latin typeface="Times New Roman" panose="02020603050405020304" pitchFamily="18" charset="0"/>
                <a:cs typeface="Times New Roman" panose="02020603050405020304" pitchFamily="18" charset="0"/>
              </a:rPr>
              <a:t>.</a:t>
            </a:r>
          </a:p>
          <a:p>
            <a:pPr algn="just"/>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Thể</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loại</a:t>
            </a:r>
            <a:r>
              <a:rPr lang="en-US" sz="3200" b="1"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a:t>
            </a:r>
          </a:p>
          <a:p>
            <a:pPr algn="just"/>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5453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915400" cy="9233297"/>
          </a:xfrm>
          <a:prstGeom prst="rect">
            <a:avLst/>
          </a:prstGeom>
        </p:spPr>
        <p:txBody>
          <a:bodyPr wrap="square">
            <a:spAutoFit/>
          </a:bodyPr>
          <a:lstStyle/>
          <a:p>
            <a:pPr>
              <a:lnSpc>
                <a:spcPct val="150000"/>
              </a:lnSpc>
            </a:pPr>
            <a:r>
              <a:rPr lang="vi-VN" sz="3600" b="1" dirty="0" smtClean="0">
                <a:solidFill>
                  <a:srgbClr val="000000"/>
                </a:solidFill>
                <a:latin typeface="+mj-lt"/>
              </a:rPr>
              <a:t>Bố </a:t>
            </a:r>
            <a:r>
              <a:rPr lang="vi-VN" sz="3600" b="1" dirty="0">
                <a:solidFill>
                  <a:srgbClr val="000000"/>
                </a:solidFill>
                <a:latin typeface="+mj-lt"/>
              </a:rPr>
              <a:t>cục</a:t>
            </a:r>
            <a:endParaRPr lang="vi-VN" sz="3600" dirty="0">
              <a:solidFill>
                <a:srgbClr val="000000"/>
              </a:solidFill>
              <a:latin typeface="+mj-lt"/>
            </a:endParaRPr>
          </a:p>
          <a:p>
            <a:pPr>
              <a:lnSpc>
                <a:spcPct val="150000"/>
              </a:lnSpc>
            </a:pPr>
            <a:r>
              <a:rPr lang="vi-VN" sz="3600" b="1" dirty="0">
                <a:solidFill>
                  <a:srgbClr val="C00000"/>
                </a:solidFill>
                <a:latin typeface="+mj-lt"/>
              </a:rPr>
              <a:t>- Phần </a:t>
            </a:r>
            <a:r>
              <a:rPr lang="vi-VN" sz="3600" b="1" dirty="0" smtClean="0">
                <a:solidFill>
                  <a:srgbClr val="C00000"/>
                </a:solidFill>
                <a:latin typeface="+mj-lt"/>
              </a:rPr>
              <a:t>1</a:t>
            </a:r>
            <a:r>
              <a:rPr lang="en-US" sz="3600" b="1" dirty="0" smtClean="0">
                <a:solidFill>
                  <a:srgbClr val="C00000"/>
                </a:solidFill>
                <a:latin typeface="+mj-lt"/>
              </a:rPr>
              <a:t>:</a:t>
            </a:r>
            <a:r>
              <a:rPr lang="vi-VN" sz="3600" b="1" dirty="0" smtClean="0">
                <a:solidFill>
                  <a:srgbClr val="C00000"/>
                </a:solidFill>
                <a:latin typeface="+mj-lt"/>
              </a:rPr>
              <a:t> </a:t>
            </a:r>
            <a:r>
              <a:rPr lang="vi-VN" sz="3600" b="1" dirty="0">
                <a:solidFill>
                  <a:srgbClr val="C00000"/>
                </a:solidFill>
                <a:latin typeface="+mj-lt"/>
              </a:rPr>
              <a:t>(từ đầu đến "reo trong mắt anh"): Khái quát chung về bài thơ Đường </a:t>
            </a:r>
            <a:r>
              <a:rPr lang="vi-VN" sz="3600" b="1" dirty="0" smtClean="0">
                <a:solidFill>
                  <a:srgbClr val="C00000"/>
                </a:solidFill>
                <a:latin typeface="+mj-lt"/>
              </a:rPr>
              <a:t>núi</a:t>
            </a:r>
            <a:r>
              <a:rPr lang="en-US" sz="3600" b="1" dirty="0" smtClean="0">
                <a:solidFill>
                  <a:srgbClr val="C00000"/>
                </a:solidFill>
                <a:latin typeface="+mj-lt"/>
              </a:rPr>
              <a:t>.</a:t>
            </a:r>
            <a:endParaRPr lang="vi-VN" sz="3600" b="1" dirty="0">
              <a:solidFill>
                <a:srgbClr val="C00000"/>
              </a:solidFill>
              <a:latin typeface="+mj-lt"/>
            </a:endParaRPr>
          </a:p>
          <a:p>
            <a:pPr>
              <a:lnSpc>
                <a:spcPct val="150000"/>
              </a:lnSpc>
            </a:pPr>
            <a:r>
              <a:rPr lang="vi-VN" sz="3600" b="1" dirty="0" smtClean="0">
                <a:solidFill>
                  <a:srgbClr val="FF0000"/>
                </a:solidFill>
                <a:latin typeface="+mj-lt"/>
              </a:rPr>
              <a:t>- Phần 2</a:t>
            </a:r>
            <a:r>
              <a:rPr lang="en-US" sz="3600" b="1" dirty="0" smtClean="0">
                <a:solidFill>
                  <a:srgbClr val="FF0000"/>
                </a:solidFill>
                <a:latin typeface="+mj-lt"/>
              </a:rPr>
              <a:t>:  </a:t>
            </a:r>
            <a:r>
              <a:rPr lang="vi-VN" sz="3600" b="1" dirty="0" smtClean="0">
                <a:solidFill>
                  <a:srgbClr val="FF0000"/>
                </a:solidFill>
                <a:latin typeface="+mj-lt"/>
              </a:rPr>
              <a:t>(tiếp theo đến "xao xuyến, bay múa, ca hát"): Cảm nhận về bài thơ Đường núi c</a:t>
            </a:r>
            <a:r>
              <a:rPr lang="en-US" sz="3600" b="1" dirty="0" err="1" smtClean="0">
                <a:solidFill>
                  <a:srgbClr val="FF0000"/>
                </a:solidFill>
                <a:latin typeface="+mj-lt"/>
              </a:rPr>
              <a:t>ủa</a:t>
            </a:r>
            <a:r>
              <a:rPr lang="en-US" sz="3600" b="1" dirty="0" smtClean="0">
                <a:solidFill>
                  <a:srgbClr val="FF0000"/>
                </a:solidFill>
                <a:latin typeface="+mj-lt"/>
              </a:rPr>
              <a:t> </a:t>
            </a:r>
            <a:r>
              <a:rPr lang="vi-VN" sz="3600" b="1" dirty="0" smtClean="0">
                <a:solidFill>
                  <a:srgbClr val="FF0000"/>
                </a:solidFill>
                <a:latin typeface="+mj-lt"/>
              </a:rPr>
              <a:t>Nguyễn </a:t>
            </a:r>
            <a:r>
              <a:rPr lang="vi-VN" sz="3600" b="1" dirty="0">
                <a:solidFill>
                  <a:srgbClr val="FF0000"/>
                </a:solidFill>
                <a:latin typeface="+mj-lt"/>
              </a:rPr>
              <a:t>Đình </a:t>
            </a:r>
            <a:r>
              <a:rPr lang="vi-VN" sz="3600" b="1" dirty="0" smtClean="0">
                <a:solidFill>
                  <a:srgbClr val="FF0000"/>
                </a:solidFill>
                <a:latin typeface="+mj-lt"/>
              </a:rPr>
              <a:t>Thi</a:t>
            </a:r>
            <a:endParaRPr lang="vi-VN" sz="3600" b="1" dirty="0">
              <a:solidFill>
                <a:srgbClr val="FF0000"/>
              </a:solidFill>
              <a:latin typeface="+mj-lt"/>
            </a:endParaRPr>
          </a:p>
          <a:p>
            <a:pPr>
              <a:lnSpc>
                <a:spcPct val="150000"/>
              </a:lnSpc>
            </a:pPr>
            <a:r>
              <a:rPr lang="vi-VN" sz="3600" b="1" dirty="0">
                <a:solidFill>
                  <a:srgbClr val="FFC000"/>
                </a:solidFill>
                <a:latin typeface="+mj-lt"/>
              </a:rPr>
              <a:t>- Phần </a:t>
            </a:r>
            <a:r>
              <a:rPr lang="vi-VN" sz="3600" b="1" dirty="0" smtClean="0">
                <a:solidFill>
                  <a:srgbClr val="FFC000"/>
                </a:solidFill>
                <a:latin typeface="+mj-lt"/>
              </a:rPr>
              <a:t>3</a:t>
            </a:r>
            <a:r>
              <a:rPr lang="en-US" sz="3600" b="1" dirty="0" smtClean="0">
                <a:solidFill>
                  <a:srgbClr val="FFC000"/>
                </a:solidFill>
                <a:latin typeface="+mj-lt"/>
              </a:rPr>
              <a:t>: </a:t>
            </a:r>
            <a:r>
              <a:rPr lang="vi-VN" sz="3600" b="1" dirty="0" smtClean="0">
                <a:solidFill>
                  <a:srgbClr val="FFC000"/>
                </a:solidFill>
                <a:latin typeface="+mj-lt"/>
              </a:rPr>
              <a:t> </a:t>
            </a:r>
            <a:r>
              <a:rPr lang="vi-VN" sz="3600" b="1" dirty="0">
                <a:solidFill>
                  <a:srgbClr val="FFC000"/>
                </a:solidFill>
                <a:latin typeface="+mj-lt"/>
              </a:rPr>
              <a:t>(còn lại): Đánh giá, nhận xét về bài thơ</a:t>
            </a:r>
          </a:p>
          <a:p>
            <a:pPr>
              <a:lnSpc>
                <a:spcPct val="150000"/>
              </a:lnSpc>
            </a:pPr>
            <a:r>
              <a:rPr lang="vi-VN" sz="3600" dirty="0">
                <a:solidFill>
                  <a:srgbClr val="000000"/>
                </a:solidFill>
                <a:latin typeface="+mj-lt"/>
              </a:rPr>
              <a:t/>
            </a:r>
            <a:br>
              <a:rPr lang="vi-VN" sz="3600" dirty="0">
                <a:solidFill>
                  <a:srgbClr val="000000"/>
                </a:solidFill>
                <a:latin typeface="+mj-lt"/>
              </a:rPr>
            </a:br>
            <a:r>
              <a:rPr lang="vi-VN" sz="3600" dirty="0">
                <a:solidFill>
                  <a:srgbClr val="000000"/>
                </a:solidFill>
                <a:latin typeface="+mj-lt"/>
              </a:rPr>
              <a:t/>
            </a:r>
            <a:br>
              <a:rPr lang="vi-VN" sz="3600" dirty="0">
                <a:solidFill>
                  <a:srgbClr val="000000"/>
                </a:solidFill>
                <a:latin typeface="+mj-lt"/>
              </a:rPr>
            </a:br>
            <a:endParaRPr lang="en-US" sz="3600" dirty="0">
              <a:latin typeface="+mj-lt"/>
            </a:endParaRPr>
          </a:p>
        </p:txBody>
      </p:sp>
    </p:spTree>
    <p:extLst>
      <p:ext uri="{BB962C8B-B14F-4D97-AF65-F5344CB8AC3E}">
        <p14:creationId xmlns:p14="http://schemas.microsoft.com/office/powerpoint/2010/main" xmlns="" val="129797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088571982"/>
              </p:ext>
            </p:extLst>
          </p:nvPr>
        </p:nvGraphicFramePr>
        <p:xfrm>
          <a:off x="0" y="0"/>
          <a:ext cx="9144000" cy="7114064"/>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xmlns="" val="380770833"/>
                    </a:ext>
                  </a:extLst>
                </a:gridCol>
                <a:gridCol w="4572000">
                  <a:extLst>
                    <a:ext uri="{9D8B030D-6E8A-4147-A177-3AD203B41FA5}">
                      <a16:colId xmlns:a16="http://schemas.microsoft.com/office/drawing/2014/main" xmlns="" val="2026055320"/>
                    </a:ext>
                  </a:extLst>
                </a:gridCol>
              </a:tblGrid>
              <a:tr h="1124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b="1" kern="1200" dirty="0" smtClean="0">
                          <a:solidFill>
                            <a:schemeClr val="tx1"/>
                          </a:solidFill>
                          <a:effectLst/>
                          <a:latin typeface="Times New Roman" panose="02020603050405020304" pitchFamily="18" charset="0"/>
                          <a:ea typeface="+mn-ea"/>
                          <a:cs typeface="Times New Roman" panose="02020603050405020304" pitchFamily="18" charset="0"/>
                        </a:rPr>
                        <a:t>1. Tìm câu văn khát quát chủ đề của bài thơ?</a:t>
                      </a:r>
                      <a:endParaRPr lang="en-US" sz="1800" b="1"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a:p>
                  </a:txBody>
                  <a:tcPr/>
                </a:tc>
                <a:extLst>
                  <a:ext uri="{0D108BD9-81ED-4DB2-BD59-A6C34878D82A}">
                    <a16:rowId xmlns:a16="http://schemas.microsoft.com/office/drawing/2014/main" xmlns="" val="2399534627"/>
                  </a:ext>
                </a:extLst>
              </a:tr>
              <a:tr h="1714500">
                <a:tc>
                  <a:txBody>
                    <a:bodyPr/>
                    <a:lstStyle/>
                    <a:p>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2.</a:t>
                      </a:r>
                      <a:r>
                        <a:rPr lang="en-US" sz="1800" b="1" baseline="0"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Sau</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khi</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khái</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quát</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chủ</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đề</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của</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bài</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thơ</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tác</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giả</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đã</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làm</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rõ</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cái</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hay,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cái</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đẹp</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cái</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tình</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của</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bài</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thơ</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Em</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hãy</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chỉ</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rõ</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cái</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hay,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cái</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đẹp</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đó</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và</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dẫn</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chứng</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mà</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tác</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giả</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sử</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dụng</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để</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minh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chứng</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cho</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cái</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hay,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cái</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đẹp</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của</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bài</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thơ</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xmlns="" val="619472069"/>
                  </a:ext>
                </a:extLst>
              </a:tr>
              <a:tr h="1714500">
                <a:tc>
                  <a:txBody>
                    <a:bodyPr/>
                    <a:lstStyle/>
                    <a:p>
                      <a:pPr algn="just">
                        <a:lnSpc>
                          <a:spcPct val="150000"/>
                        </a:lnSpc>
                        <a:spcAft>
                          <a:spcPts val="0"/>
                        </a:spcAft>
                      </a:pP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18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18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18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18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khẳng</a:t>
                      </a:r>
                      <a:r>
                        <a:rPr lang="en-US" sz="18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luồng</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trẻo</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run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rẩy</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bỗng</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18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xmlns="" val="2157736023"/>
                  </a:ext>
                </a:extLst>
              </a:tr>
              <a:tr h="1714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Nhận</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xét</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về</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nghệ</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thuật</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nghị</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luận</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của</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tác</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1800" b="1"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giả</a:t>
                      </a:r>
                      <a:r>
                        <a:rPr lang="en-US" sz="18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endParaRPr lang="en-US"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xmlns="" val="10757238"/>
                  </a:ext>
                </a:extLst>
              </a:tr>
            </a:tbl>
          </a:graphicData>
        </a:graphic>
      </p:graphicFrame>
    </p:spTree>
    <p:extLst>
      <p:ext uri="{BB962C8B-B14F-4D97-AF65-F5344CB8AC3E}">
        <p14:creationId xmlns:p14="http://schemas.microsoft.com/office/powerpoint/2010/main" xmlns="" val="3640925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738399933"/>
              </p:ext>
            </p:extLst>
          </p:nvPr>
        </p:nvGraphicFramePr>
        <p:xfrm>
          <a:off x="0" y="198073"/>
          <a:ext cx="8991600" cy="7437120"/>
        </p:xfrm>
        <a:graphic>
          <a:graphicData uri="http://schemas.openxmlformats.org/drawingml/2006/table">
            <a:tbl>
              <a:tblPr firstRow="1" firstCol="1" bandRow="1">
                <a:tableStyleId>{5C22544A-7EE6-4342-B048-85BDC9FD1C3A}</a:tableStyleId>
              </a:tblPr>
              <a:tblGrid>
                <a:gridCol w="4495800">
                  <a:extLst>
                    <a:ext uri="{9D8B030D-6E8A-4147-A177-3AD203B41FA5}">
                      <a16:colId xmlns:a16="http://schemas.microsoft.com/office/drawing/2014/main" xmlns="" val="3378174708"/>
                    </a:ext>
                  </a:extLst>
                </a:gridCol>
                <a:gridCol w="4495800">
                  <a:extLst>
                    <a:ext uri="{9D8B030D-6E8A-4147-A177-3AD203B41FA5}">
                      <a16:colId xmlns:a16="http://schemas.microsoft.com/office/drawing/2014/main" xmlns="" val="2952751183"/>
                    </a:ext>
                  </a:extLst>
                </a:gridCol>
              </a:tblGrid>
              <a:tr h="678060">
                <a:tc>
                  <a:txBody>
                    <a:bodyPr/>
                    <a:lstStyle/>
                    <a:p>
                      <a:pPr algn="just">
                        <a:lnSpc>
                          <a:spcPts val="1800"/>
                        </a:lnSpc>
                        <a:spcAft>
                          <a:spcPts val="0"/>
                        </a:spcAft>
                      </a:pPr>
                      <a:r>
                        <a:rPr lang="nl-NL" sz="1600" dirty="0">
                          <a:effectLst/>
                          <a:latin typeface="Times New Roman" panose="02020603050405020304" pitchFamily="18" charset="0"/>
                          <a:cs typeface="Times New Roman" panose="02020603050405020304" pitchFamily="18" charset="0"/>
                        </a:rPr>
                        <a:t>1. Tìm câu văn khát quát chủ đề của bài thơ?</a:t>
                      </a:r>
                      <a:endParaRPr lang="en-US" sz="1600" dirty="0">
                        <a:effectLst/>
                        <a:latin typeface="Times New Roman" panose="02020603050405020304" pitchFamily="18" charset="0"/>
                        <a:cs typeface="Times New Roman" panose="02020603050405020304" pitchFamily="18" charset="0"/>
                      </a:endParaRPr>
                    </a:p>
                    <a:p>
                      <a:pPr algn="just">
                        <a:spcAft>
                          <a:spcPts val="0"/>
                        </a:spcAft>
                        <a:tabLst>
                          <a:tab pos="1386840" algn="l"/>
                          <a:tab pos="2703195" algn="l"/>
                        </a:tabLs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287" marR="28287" marT="0" marB="0"/>
                </a:tc>
                <a:tc>
                  <a:txBody>
                    <a:bodyPr/>
                    <a:lstStyle/>
                    <a:p>
                      <a:pPr algn="just">
                        <a:lnSpc>
                          <a:spcPts val="1800"/>
                        </a:lnSpc>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Bài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thơ</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là</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bức</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tranh</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chấm</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phá</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thiếu</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cả</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nét</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lẫn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mầu</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lại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nổi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rõ</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lòng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yêu</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đất</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đai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thôn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bản</a:t>
                      </a:r>
                      <a:r>
                        <a:rPr lang="en-US" sz="1600" b="1" dirty="0">
                          <a:solidFill>
                            <a:schemeClr val="tx1"/>
                          </a:solidFill>
                          <a:effectLst/>
                          <a:latin typeface="Times New Roman" panose="02020603050405020304" pitchFamily="18" charset="0"/>
                          <a:cs typeface="Times New Roman" panose="02020603050405020304" pitchFamily="18" charset="0"/>
                        </a:rPr>
                        <a:t> say </a:t>
                      </a:r>
                      <a:r>
                        <a:rPr lang="en-US" sz="1600" b="1" dirty="0" err="1">
                          <a:solidFill>
                            <a:schemeClr val="tx1"/>
                          </a:solidFill>
                          <a:effectLst/>
                          <a:latin typeface="Times New Roman" panose="02020603050405020304" pitchFamily="18" charset="0"/>
                          <a:cs typeface="Times New Roman" panose="02020603050405020304" pitchFamily="18" charset="0"/>
                        </a:rPr>
                        <a:t>đắm</a:t>
                      </a:r>
                      <a:r>
                        <a:rPr lang="en-US" sz="1600" b="1" dirty="0">
                          <a:solidFill>
                            <a:schemeClr val="tx1"/>
                          </a:solidFill>
                          <a:effectLst/>
                          <a:latin typeface="Times New Roman" panose="02020603050405020304" pitchFamily="18" charset="0"/>
                          <a:cs typeface="Times New Roman" panose="02020603050405020304" pitchFamily="18" charset="0"/>
                        </a:rPr>
                        <a:t>.</a:t>
                      </a:r>
                    </a:p>
                    <a:p>
                      <a:pPr algn="just">
                        <a:spcAft>
                          <a:spcPts val="0"/>
                        </a:spcAft>
                        <a:tabLst>
                          <a:tab pos="1386840" algn="l"/>
                          <a:tab pos="2703195" algn="l"/>
                        </a:tabLst>
                      </a:pP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287" marR="28287" marT="0" marB="0"/>
                </a:tc>
                <a:extLst>
                  <a:ext uri="{0D108BD9-81ED-4DB2-BD59-A6C34878D82A}">
                    <a16:rowId xmlns:a16="http://schemas.microsoft.com/office/drawing/2014/main" xmlns="" val="3003132804"/>
                  </a:ext>
                </a:extLst>
              </a:tr>
              <a:tr h="2446910">
                <a:tc>
                  <a:txBody>
                    <a:bodyPr/>
                    <a:lstStyle/>
                    <a:p>
                      <a:pPr algn="just">
                        <a:lnSpc>
                          <a:spcPts val="1800"/>
                        </a:lnSpc>
                        <a:spcAft>
                          <a:spcPts val="0"/>
                        </a:spcAft>
                      </a:pPr>
                      <a:r>
                        <a:rPr lang="en-US" sz="1600" dirty="0">
                          <a:effectLst/>
                          <a:latin typeface="Times New Roman" panose="02020603050405020304" pitchFamily="18" charset="0"/>
                          <a:cs typeface="Times New Roman" panose="02020603050405020304" pitchFamily="18" charset="0"/>
                        </a:rPr>
                        <a:t>2. </a:t>
                      </a:r>
                      <a:r>
                        <a:rPr lang="en-US" sz="1600" dirty="0" err="1">
                          <a:effectLst/>
                          <a:latin typeface="Times New Roman" panose="02020603050405020304" pitchFamily="18" charset="0"/>
                          <a:cs typeface="Times New Roman" panose="02020603050405020304" pitchFamily="18" charset="0"/>
                        </a:rPr>
                        <a:t>Sau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quát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chủ</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đề</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của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bài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thơ</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giả</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đã</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làm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rõ</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cái</a:t>
                      </a:r>
                      <a:r>
                        <a:rPr lang="en-US" sz="1600" dirty="0">
                          <a:effectLst/>
                          <a:latin typeface="Times New Roman" panose="02020603050405020304" pitchFamily="18" charset="0"/>
                          <a:cs typeface="Times New Roman" panose="02020603050405020304" pitchFamily="18" charset="0"/>
                        </a:rPr>
                        <a:t> hay, </a:t>
                      </a:r>
                      <a:r>
                        <a:rPr lang="en-US" sz="1600" dirty="0" err="1">
                          <a:effectLst/>
                          <a:latin typeface="Times New Roman" panose="02020603050405020304" pitchFamily="18" charset="0"/>
                          <a:cs typeface="Times New Roman" panose="02020603050405020304" pitchFamily="18" charset="0"/>
                        </a:rPr>
                        <a:t>cái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đẹp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của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bài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thơ</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Em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hãy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chỉ</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rõ</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cái</a:t>
                      </a:r>
                      <a:r>
                        <a:rPr lang="en-US" sz="1600" dirty="0">
                          <a:effectLst/>
                          <a:latin typeface="Times New Roman" panose="02020603050405020304" pitchFamily="18" charset="0"/>
                          <a:cs typeface="Times New Roman" panose="02020603050405020304" pitchFamily="18" charset="0"/>
                        </a:rPr>
                        <a:t> hay, </a:t>
                      </a:r>
                      <a:r>
                        <a:rPr lang="en-US" sz="1600" dirty="0" err="1">
                          <a:effectLst/>
                          <a:latin typeface="Times New Roman" panose="02020603050405020304" pitchFamily="18" charset="0"/>
                          <a:cs typeface="Times New Roman" panose="02020603050405020304" pitchFamily="18" charset="0"/>
                        </a:rPr>
                        <a:t>cái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đẹp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đó</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dẫn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chứng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giả</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sử</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dụng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để</a:t>
                      </a:r>
                      <a:r>
                        <a:rPr lang="en-US" sz="1600" dirty="0">
                          <a:effectLst/>
                          <a:latin typeface="Times New Roman" panose="02020603050405020304" pitchFamily="18" charset="0"/>
                          <a:cs typeface="Times New Roman" panose="02020603050405020304" pitchFamily="18" charset="0"/>
                        </a:rPr>
                        <a:t> minh </a:t>
                      </a:r>
                      <a:r>
                        <a:rPr lang="en-US" sz="1600" dirty="0" err="1">
                          <a:effectLst/>
                          <a:latin typeface="Times New Roman" panose="02020603050405020304" pitchFamily="18" charset="0"/>
                          <a:cs typeface="Times New Roman" panose="02020603050405020304" pitchFamily="18" charset="0"/>
                        </a:rPr>
                        <a:t>chứng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cái</a:t>
                      </a:r>
                      <a:r>
                        <a:rPr lang="en-US" sz="1600" dirty="0">
                          <a:effectLst/>
                          <a:latin typeface="Times New Roman" panose="02020603050405020304" pitchFamily="18" charset="0"/>
                          <a:cs typeface="Times New Roman" panose="02020603050405020304" pitchFamily="18" charset="0"/>
                        </a:rPr>
                        <a:t> hay, </a:t>
                      </a:r>
                      <a:r>
                        <a:rPr lang="en-US" sz="1600" dirty="0" err="1">
                          <a:effectLst/>
                          <a:latin typeface="Times New Roman" panose="02020603050405020304" pitchFamily="18" charset="0"/>
                          <a:cs typeface="Times New Roman" panose="02020603050405020304" pitchFamily="18" charset="0"/>
                        </a:rPr>
                        <a:t>cái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đẹp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của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bài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thơ</a:t>
                      </a:r>
                      <a:r>
                        <a:rPr lang="en-US" sz="1600" dirty="0">
                          <a:effectLst/>
                          <a:latin typeface="Times New Roman" panose="02020603050405020304" pitchFamily="18" charset="0"/>
                          <a:cs typeface="Times New Roman" panose="02020603050405020304" pitchFamily="18" charset="0"/>
                        </a:rPr>
                        <a:t>?</a:t>
                      </a:r>
                    </a:p>
                    <a:p>
                      <a:pPr algn="just">
                        <a:spcAft>
                          <a:spcPts val="0"/>
                        </a:spcAft>
                        <a:tabLst>
                          <a:tab pos="1386840" algn="l"/>
                          <a:tab pos="2703195" algn="l"/>
                        </a:tabLs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287" marR="28287" marT="0" marB="0"/>
                </a:tc>
                <a:tc>
                  <a:txBody>
                    <a:bodyPr/>
                    <a:lstStyle/>
                    <a:p>
                      <a:pPr algn="just">
                        <a:lnSpc>
                          <a:spcPts val="1800"/>
                        </a:lnSpc>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Cái</a:t>
                      </a:r>
                      <a:r>
                        <a:rPr lang="en-US" sz="1600" b="1" dirty="0">
                          <a:solidFill>
                            <a:schemeClr val="tx1"/>
                          </a:solidFill>
                          <a:effectLst/>
                          <a:latin typeface="Times New Roman" panose="02020603050405020304" pitchFamily="18" charset="0"/>
                          <a:cs typeface="Times New Roman" panose="02020603050405020304" pitchFamily="18" charset="0"/>
                        </a:rPr>
                        <a:t> hay, </a:t>
                      </a:r>
                      <a:r>
                        <a:rPr lang="en-US" sz="1600" b="1" dirty="0" err="1">
                          <a:solidFill>
                            <a:schemeClr val="tx1"/>
                          </a:solidFill>
                          <a:effectLst/>
                          <a:latin typeface="Times New Roman" panose="02020603050405020304" pitchFamily="18" charset="0"/>
                          <a:cs typeface="Times New Roman" panose="02020603050405020304" pitchFamily="18" charset="0"/>
                        </a:rPr>
                        <a:t>cái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đẹp</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của</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bài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thơ</a:t>
                      </a:r>
                      <a:r>
                        <a:rPr lang="en-US" sz="1600" b="1" dirty="0">
                          <a:solidFill>
                            <a:schemeClr val="tx1"/>
                          </a:solidFill>
                          <a:effectLst/>
                          <a:latin typeface="Times New Roman" panose="02020603050405020304" pitchFamily="18" charset="0"/>
                          <a:cs typeface="Times New Roman" panose="02020603050405020304" pitchFamily="18" charset="0"/>
                        </a:rPr>
                        <a:t>.</a:t>
                      </a:r>
                    </a:p>
                    <a:p>
                      <a:pPr algn="just">
                        <a:lnSpc>
                          <a:spcPts val="1800"/>
                        </a:lnSpc>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Nhịp</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điệu</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ngất</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ngây</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rì</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rào</a:t>
                      </a:r>
                      <a:r>
                        <a:rPr lang="en-US" sz="1600" b="1" dirty="0">
                          <a:solidFill>
                            <a:schemeClr val="tx1"/>
                          </a:solidFill>
                          <a:effectLst/>
                          <a:latin typeface="Times New Roman" panose="02020603050405020304" pitchFamily="18" charset="0"/>
                          <a:cs typeface="Times New Roman" panose="02020603050405020304" pitchFamily="18" charset="0"/>
                        </a:rPr>
                        <a:t>, reo </a:t>
                      </a:r>
                      <a:r>
                        <a:rPr lang="en-US" sz="1600" b="1" dirty="0" err="1">
                          <a:solidFill>
                            <a:schemeClr val="tx1"/>
                          </a:solidFill>
                          <a:effectLst/>
                          <a:latin typeface="Times New Roman" panose="02020603050405020304" pitchFamily="18" charset="0"/>
                          <a:cs typeface="Times New Roman" panose="02020603050405020304" pitchFamily="18" charset="0"/>
                        </a:rPr>
                        <a:t>vui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lặng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thầm</a:t>
                      </a:r>
                      <a:r>
                        <a:rPr lang="en-US" sz="1600" b="1" dirty="0">
                          <a:solidFill>
                            <a:schemeClr val="tx1"/>
                          </a:solidFill>
                          <a:effectLst/>
                          <a:latin typeface="Times New Roman" panose="02020603050405020304" pitchFamily="18" charset="0"/>
                          <a:cs typeface="Times New Roman" panose="02020603050405020304" pitchFamily="18" charset="0"/>
                        </a:rPr>
                        <a:t>.</a:t>
                      </a:r>
                    </a:p>
                    <a:p>
                      <a:pPr algn="just">
                        <a:lnSpc>
                          <a:spcPts val="1800"/>
                        </a:lnSpc>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Âm</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điệu</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âm</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điệu</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của</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nội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tâm</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lắng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lại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chơi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vơi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thanh</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nhẹ</a:t>
                      </a:r>
                      <a:r>
                        <a:rPr lang="en-US" sz="1600" b="1" dirty="0">
                          <a:solidFill>
                            <a:schemeClr val="tx1"/>
                          </a:solidFill>
                          <a:effectLst/>
                          <a:latin typeface="Times New Roman" panose="02020603050405020304" pitchFamily="18" charset="0"/>
                          <a:cs typeface="Times New Roman" panose="02020603050405020304" pitchFamily="18" charset="0"/>
                        </a:rPr>
                        <a:t>.</a:t>
                      </a:r>
                    </a:p>
                    <a:p>
                      <a:pPr algn="just">
                        <a:lnSpc>
                          <a:spcPts val="1800"/>
                        </a:lnSpc>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Hình</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ảnh</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ấm</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lòng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độ</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dài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như</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một</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sự</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ngưng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đọng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ngân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nga</a:t>
                      </a:r>
                      <a:r>
                        <a:rPr lang="en-US" sz="1600" b="1" dirty="0">
                          <a:solidFill>
                            <a:schemeClr val="tx1"/>
                          </a:solidFill>
                          <a:effectLst/>
                          <a:latin typeface="Times New Roman" panose="02020603050405020304" pitchFamily="18" charset="0"/>
                          <a:cs typeface="Times New Roman" panose="02020603050405020304" pitchFamily="18" charset="0"/>
                        </a:rPr>
                        <a:t>.</a:t>
                      </a:r>
                    </a:p>
                    <a:p>
                      <a:pPr algn="just">
                        <a:lnSpc>
                          <a:spcPts val="1800"/>
                        </a:lnSpc>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Cảnh</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chỉ</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được</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vẽ</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một</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và</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nét</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tốc</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độ</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chuyển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cảnh</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rất</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nhanh</a:t>
                      </a:r>
                      <a:r>
                        <a:rPr lang="en-US" sz="1600" b="1" dirty="0">
                          <a:solidFill>
                            <a:schemeClr val="tx1"/>
                          </a:solidFill>
                          <a:effectLst/>
                          <a:latin typeface="Times New Roman" panose="02020603050405020304" pitchFamily="18" charset="0"/>
                          <a:cs typeface="Times New Roman" panose="02020603050405020304" pitchFamily="18" charset="0"/>
                        </a:rPr>
                        <a:t>.</a:t>
                      </a:r>
                    </a:p>
                    <a:p>
                      <a:pPr algn="just">
                        <a:lnSpc>
                          <a:spcPts val="1800"/>
                        </a:lnSpc>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Nội</a:t>
                      </a:r>
                      <a:r>
                        <a:rPr lang="en-US" sz="1600" b="1" dirty="0">
                          <a:solidFill>
                            <a:schemeClr val="tx1"/>
                          </a:solidFill>
                          <a:effectLst/>
                          <a:latin typeface="Times New Roman" panose="02020603050405020304" pitchFamily="18" charset="0"/>
                          <a:cs typeface="Times New Roman" panose="02020603050405020304" pitchFamily="18" charset="0"/>
                        </a:rPr>
                        <a:t> dung </a:t>
                      </a:r>
                      <a:r>
                        <a:rPr lang="en-US" sz="1600" b="1" dirty="0" err="1">
                          <a:solidFill>
                            <a:schemeClr val="tx1"/>
                          </a:solidFill>
                          <a:effectLst/>
                          <a:latin typeface="Times New Roman" panose="02020603050405020304" pitchFamily="18" charset="0"/>
                          <a:cs typeface="Times New Roman" panose="02020603050405020304" pitchFamily="18" charset="0"/>
                        </a:rPr>
                        <a:t>nằm</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bên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ngoài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dòng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chữ</a:t>
                      </a:r>
                      <a:r>
                        <a:rPr lang="en-US" sz="1600" b="1" dirty="0">
                          <a:solidFill>
                            <a:schemeClr val="tx1"/>
                          </a:solidFill>
                          <a:effectLst/>
                          <a:latin typeface="Times New Roman" panose="02020603050405020304" pitchFamily="18" charset="0"/>
                          <a:cs typeface="Times New Roman" panose="02020603050405020304" pitchFamily="18" charset="0"/>
                        </a:rPr>
                        <a:t>.</a:t>
                      </a:r>
                    </a:p>
                    <a:p>
                      <a:pPr algn="just">
                        <a:lnSpc>
                          <a:spcPts val="1800"/>
                        </a:lnSpc>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Từ</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trường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cảm</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xúc</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làm</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chúng</a:t>
                      </a:r>
                      <a:r>
                        <a:rPr lang="en-US" sz="1600" b="1" dirty="0">
                          <a:solidFill>
                            <a:schemeClr val="tx1"/>
                          </a:solidFill>
                          <a:effectLst/>
                          <a:latin typeface="Times New Roman" panose="02020603050405020304" pitchFamily="18" charset="0"/>
                          <a:cs typeface="Times New Roman" panose="02020603050405020304" pitchFamily="18" charset="0"/>
                        </a:rPr>
                        <a:t> ta </a:t>
                      </a:r>
                      <a:r>
                        <a:rPr lang="en-US" sz="1600" b="1" dirty="0" err="1">
                          <a:solidFill>
                            <a:schemeClr val="tx1"/>
                          </a:solidFill>
                          <a:effectLst/>
                          <a:latin typeface="Times New Roman" panose="02020603050405020304" pitchFamily="18" charset="0"/>
                          <a:cs typeface="Times New Roman" panose="02020603050405020304" pitchFamily="18" charset="0"/>
                        </a:rPr>
                        <a:t>xúc</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động</a:t>
                      </a:r>
                      <a:r>
                        <a:rPr lang="en-US" sz="1600" b="1" dirty="0">
                          <a:solidFill>
                            <a:schemeClr val="tx1"/>
                          </a:solidFill>
                          <a:effectLst/>
                          <a:latin typeface="Times New Roman" panose="02020603050405020304" pitchFamily="18" charset="0"/>
                          <a:cs typeface="Times New Roman" panose="02020603050405020304" pitchFamily="18" charset="0"/>
                        </a:rPr>
                        <a:t>.</a:t>
                      </a:r>
                    </a:p>
                    <a:p>
                      <a:pPr algn="just">
                        <a:spcAft>
                          <a:spcPts val="0"/>
                        </a:spcAft>
                        <a:tabLst>
                          <a:tab pos="1386840" algn="l"/>
                          <a:tab pos="2703195" algn="l"/>
                        </a:tabLst>
                      </a:pPr>
                      <a:r>
                        <a:rPr lang="en-US"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287" marR="28287" marT="0" marB="0"/>
                </a:tc>
                <a:extLst>
                  <a:ext uri="{0D108BD9-81ED-4DB2-BD59-A6C34878D82A}">
                    <a16:rowId xmlns:a16="http://schemas.microsoft.com/office/drawing/2014/main" xmlns="" val="1657939241"/>
                  </a:ext>
                </a:extLst>
              </a:tr>
              <a:tr h="2889123">
                <a:tc>
                  <a:txBody>
                    <a:bodyPr/>
                    <a:lstStyle/>
                    <a:p>
                      <a:pPr algn="just">
                        <a:lnSpc>
                          <a:spcPts val="1800"/>
                        </a:lnSpc>
                        <a:spcAft>
                          <a:spcPts val="0"/>
                        </a:spcAft>
                      </a:pPr>
                      <a:r>
                        <a:rPr lang="en-US" sz="1600">
                          <a:effectLst/>
                          <a:latin typeface="Times New Roman" panose="02020603050405020304" pitchFamily="18" charset="0"/>
                          <a:cs typeface="Times New Roman" panose="02020603050405020304" pitchFamily="18" charset="0"/>
                        </a:rPr>
                        <a:t>3. Vì sao tác giả khẳng định: “Cái tài của Nguyễn Đình Thi ở bài thơ này là tạo được một luồng không khí thân yêu trong trẻo run rẩy phủ lấy phong cảnh. Phong cảnh bỗng mang vị tâm hồn của tác gia’.</a:t>
                      </a:r>
                    </a:p>
                    <a:p>
                      <a:pPr algn="just">
                        <a:spcAft>
                          <a:spcPts val="0"/>
                        </a:spcAft>
                        <a:tabLst>
                          <a:tab pos="1386840" algn="l"/>
                          <a:tab pos="2703195" algn="l"/>
                        </a:tabLs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287" marR="28287" marT="0" marB="0"/>
                </a:tc>
                <a:tc>
                  <a:txBody>
                    <a:bodyPr/>
                    <a:lstStyle/>
                    <a:p>
                      <a:pPr algn="just">
                        <a:lnSpc>
                          <a:spcPts val="1800"/>
                        </a:lnSpc>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Vì</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Vũ</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Quần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Phương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khẳng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định</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Cái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tài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của</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Nguyễn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Đình</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Thi</a:t>
                      </a:r>
                      <a:r>
                        <a:rPr lang="en-US" sz="1600" b="1" dirty="0">
                          <a:solidFill>
                            <a:schemeClr val="tx1"/>
                          </a:solidFill>
                          <a:effectLst/>
                          <a:latin typeface="Times New Roman" panose="02020603050405020304" pitchFamily="18" charset="0"/>
                          <a:cs typeface="Times New Roman" panose="02020603050405020304" pitchFamily="18" charset="0"/>
                        </a:rPr>
                        <a:t> ở </a:t>
                      </a:r>
                      <a:r>
                        <a:rPr lang="en-US" sz="1600" b="1" dirty="0" err="1">
                          <a:solidFill>
                            <a:schemeClr val="tx1"/>
                          </a:solidFill>
                          <a:effectLst/>
                          <a:latin typeface="Times New Roman" panose="02020603050405020304" pitchFamily="18" charset="0"/>
                          <a:cs typeface="Times New Roman" panose="02020603050405020304" pitchFamily="18" charset="0"/>
                        </a:rPr>
                        <a:t>bài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thơ</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này</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là</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tạo</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được</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một</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luồng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không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khí</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thân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yêu</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trong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trẻo</a:t>
                      </a:r>
                      <a:r>
                        <a:rPr lang="en-US" sz="1600" b="1" dirty="0">
                          <a:solidFill>
                            <a:schemeClr val="tx1"/>
                          </a:solidFill>
                          <a:effectLst/>
                          <a:latin typeface="Times New Roman" panose="02020603050405020304" pitchFamily="18" charset="0"/>
                          <a:cs typeface="Times New Roman" panose="02020603050405020304" pitchFamily="18" charset="0"/>
                        </a:rPr>
                        <a:t> run </a:t>
                      </a:r>
                      <a:r>
                        <a:rPr lang="en-US" sz="1600" b="1" dirty="0" err="1">
                          <a:solidFill>
                            <a:schemeClr val="tx1"/>
                          </a:solidFill>
                          <a:effectLst/>
                          <a:latin typeface="Times New Roman" panose="02020603050405020304" pitchFamily="18" charset="0"/>
                          <a:cs typeface="Times New Roman" panose="02020603050405020304" pitchFamily="18" charset="0"/>
                        </a:rPr>
                        <a:t>rẩy</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phủ</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lấy</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phong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cảnh</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Phong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cảnh</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bỗng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mang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vị</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tâm</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hồn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của</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tác</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giả</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vì</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Vũ</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Quần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Phương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trân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trọng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cái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tài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của</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Nguyễn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Đình</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Thi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sau</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khi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đọc</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bài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thơ</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Đường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núi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Vũ</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Quần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Phương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nhận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thấy</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Nguyễn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Đình</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Thi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không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chỉ</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đơn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thuần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miêu</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tả</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cảnh</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đẹp</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núi</a:t>
                      </a:r>
                      <a:r>
                        <a:rPr lang="en-US" sz="1600" b="1" dirty="0">
                          <a:solidFill>
                            <a:schemeClr val="tx1"/>
                          </a:solidFill>
                          <a:effectLst/>
                          <a:latin typeface="Times New Roman" panose="02020603050405020304" pitchFamily="18" charset="0"/>
                          <a:cs typeface="Times New Roman" panose="02020603050405020304" pitchFamily="18" charset="0"/>
                        </a:rPr>
                        <a:t> non, </a:t>
                      </a:r>
                      <a:r>
                        <a:rPr lang="en-US" sz="1600" b="1" dirty="0" err="1">
                          <a:solidFill>
                            <a:schemeClr val="tx1"/>
                          </a:solidFill>
                          <a:effectLst/>
                          <a:latin typeface="Times New Roman" panose="02020603050405020304" pitchFamily="18" charset="0"/>
                          <a:cs typeface="Times New Roman" panose="02020603050405020304" pitchFamily="18" charset="0"/>
                        </a:rPr>
                        <a:t>thôn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bản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mà</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còn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gửi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vào</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đó</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tình</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yêu</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tha</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thiết</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mang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một</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luồng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không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khí</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thân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yêu</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trong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trẻo</a:t>
                      </a:r>
                      <a:r>
                        <a:rPr lang="en-US" sz="1600" b="1" dirty="0">
                          <a:solidFill>
                            <a:schemeClr val="tx1"/>
                          </a:solidFill>
                          <a:effectLst/>
                          <a:latin typeface="Times New Roman" panose="02020603050405020304" pitchFamily="18" charset="0"/>
                          <a:cs typeface="Times New Roman" panose="02020603050405020304" pitchFamily="18" charset="0"/>
                        </a:rPr>
                        <a:t> run </a:t>
                      </a:r>
                      <a:r>
                        <a:rPr lang="en-US" sz="1600" b="1" dirty="0" err="1">
                          <a:solidFill>
                            <a:schemeClr val="tx1"/>
                          </a:solidFill>
                          <a:effectLst/>
                          <a:latin typeface="Times New Roman" panose="02020603050405020304" pitchFamily="18" charset="0"/>
                          <a:cs typeface="Times New Roman" panose="02020603050405020304" pitchFamily="18" charset="0"/>
                        </a:rPr>
                        <a:t>rẩy</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phủ</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lấy</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phong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cảnh</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Vì</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thế</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phong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cảnh</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bỗng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mang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vị</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tâm</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hồn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của</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tác</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giả</a:t>
                      </a:r>
                      <a:r>
                        <a:rPr lang="en-US" sz="1600" b="1" dirty="0">
                          <a:solidFill>
                            <a:schemeClr val="tx1"/>
                          </a:solidFill>
                          <a:effectLst/>
                          <a:latin typeface="Times New Roman" panose="02020603050405020304" pitchFamily="18" charset="0"/>
                          <a:cs typeface="Times New Roman" panose="02020603050405020304" pitchFamily="18" charset="0"/>
                        </a:rPr>
                        <a:t>.</a:t>
                      </a:r>
                    </a:p>
                    <a:p>
                      <a:pPr algn="just">
                        <a:spcAft>
                          <a:spcPts val="0"/>
                        </a:spcAft>
                        <a:tabLst>
                          <a:tab pos="1386840" algn="l"/>
                          <a:tab pos="2703195" algn="l"/>
                        </a:tabLst>
                      </a:pPr>
                      <a:r>
                        <a:rPr lang="en-US"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287" marR="28287" marT="0" marB="0"/>
                </a:tc>
                <a:extLst>
                  <a:ext uri="{0D108BD9-81ED-4DB2-BD59-A6C34878D82A}">
                    <a16:rowId xmlns:a16="http://schemas.microsoft.com/office/drawing/2014/main" xmlns="" val="1267791713"/>
                  </a:ext>
                </a:extLst>
              </a:tr>
              <a:tr h="1179234">
                <a:tc>
                  <a:txBody>
                    <a:bodyPr/>
                    <a:lstStyle/>
                    <a:p>
                      <a:pPr algn="just">
                        <a:lnSpc>
                          <a:spcPts val="1800"/>
                        </a:lnSpc>
                        <a:spcAft>
                          <a:spcPts val="0"/>
                        </a:spcAft>
                      </a:pPr>
                      <a:r>
                        <a:rPr lang="en-US" sz="1600">
                          <a:effectLst/>
                          <a:latin typeface="Times New Roman" panose="02020603050405020304" pitchFamily="18" charset="0"/>
                          <a:cs typeface="Times New Roman" panose="02020603050405020304" pitchFamily="18" charset="0"/>
                        </a:rPr>
                        <a:t>4. Chỉ ra và nhận xét về nghệ thuật nghị luận của tác giả?</a:t>
                      </a:r>
                    </a:p>
                    <a:p>
                      <a:pPr algn="just">
                        <a:spcAft>
                          <a:spcPts val="0"/>
                        </a:spcAft>
                        <a:tabLst>
                          <a:tab pos="1386840" algn="l"/>
                          <a:tab pos="2703195" algn="l"/>
                        </a:tabLs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287" marR="28287" marT="0" marB="0"/>
                </a:tc>
                <a:tc>
                  <a:txBody>
                    <a:bodyPr/>
                    <a:lstStyle/>
                    <a:p>
                      <a:pPr algn="just">
                        <a:spcAft>
                          <a:spcPts val="0"/>
                        </a:spcAft>
                        <a:tabLst>
                          <a:tab pos="1386840" algn="l"/>
                          <a:tab pos="2703195" algn="l"/>
                        </a:tabLst>
                      </a:pPr>
                      <a:r>
                        <a:rPr lang="en-US" sz="1600" b="1" dirty="0">
                          <a:solidFill>
                            <a:schemeClr val="tx1"/>
                          </a:solidFill>
                          <a:effectLst/>
                          <a:latin typeface="Times New Roman" panose="02020603050405020304" pitchFamily="18" charset="0"/>
                          <a:cs typeface="Times New Roman" panose="02020603050405020304" pitchFamily="18" charset="0"/>
                        </a:rPr>
                        <a:t>=&gt; </a:t>
                      </a:r>
                      <a:r>
                        <a:rPr lang="en-US" sz="1600" b="1" dirty="0" err="1">
                          <a:solidFill>
                            <a:schemeClr val="tx1"/>
                          </a:solidFill>
                          <a:effectLst/>
                          <a:latin typeface="Times New Roman" panose="02020603050405020304" pitchFamily="18" charset="0"/>
                          <a:cs typeface="Times New Roman" panose="02020603050405020304" pitchFamily="18" charset="0"/>
                        </a:rPr>
                        <a:t>Nghệ</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thuật</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nghị</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luận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triển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khai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luận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điểm</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luận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cứ</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mạch</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lạc</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thuyết</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phục</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sử</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dụng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lối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viết</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giàu</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sức</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gợi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phân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tích</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lập</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luận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chặt</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chẽ</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sâu</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sắc</a:t>
                      </a:r>
                      <a:r>
                        <a:rPr lang="en-US" sz="1600" b="1" dirty="0">
                          <a:solidFill>
                            <a:schemeClr val="tx1"/>
                          </a:solidFill>
                          <a:effectLst/>
                          <a:latin typeface="Times New Roman" panose="02020603050405020304" pitchFamily="18" charset="0"/>
                          <a:cs typeface="Times New Roman" panose="02020603050405020304" pitchFamily="18" charset="0"/>
                        </a:rPr>
                        <a:t>.</a:t>
                      </a:r>
                    </a:p>
                    <a:p>
                      <a:pPr algn="just">
                        <a:spcAft>
                          <a:spcPts val="0"/>
                        </a:spcAft>
                        <a:tabLst>
                          <a:tab pos="1386840" algn="l"/>
                          <a:tab pos="2703195" algn="l"/>
                        </a:tabLst>
                      </a:pPr>
                      <a:r>
                        <a:rPr lang="en-US" sz="1600" b="1" dirty="0">
                          <a:solidFill>
                            <a:schemeClr val="tx1"/>
                          </a:solidFill>
                          <a:effectLst/>
                          <a:latin typeface="Times New Roman" panose="02020603050405020304" pitchFamily="18" charset="0"/>
                          <a:cs typeface="Times New Roman" panose="02020603050405020304" pitchFamily="18" charset="0"/>
                        </a:rPr>
                        <a:t> </a:t>
                      </a:r>
                    </a:p>
                    <a:p>
                      <a:pPr algn="just">
                        <a:spcAft>
                          <a:spcPts val="0"/>
                        </a:spcAft>
                        <a:tabLst>
                          <a:tab pos="1386840" algn="l"/>
                          <a:tab pos="2703195" algn="l"/>
                        </a:tabLst>
                      </a:pPr>
                      <a:r>
                        <a:rPr lang="en-US"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287" marR="28287" marT="0" marB="0"/>
                </a:tc>
                <a:extLst>
                  <a:ext uri="{0D108BD9-81ED-4DB2-BD59-A6C34878D82A}">
                    <a16:rowId xmlns:a16="http://schemas.microsoft.com/office/drawing/2014/main" xmlns="" val="570469943"/>
                  </a:ext>
                </a:extLst>
              </a:tr>
            </a:tbl>
          </a:graphicData>
        </a:graphic>
      </p:graphicFrame>
    </p:spTree>
    <p:extLst>
      <p:ext uri="{BB962C8B-B14F-4D97-AF65-F5344CB8AC3E}">
        <p14:creationId xmlns:p14="http://schemas.microsoft.com/office/powerpoint/2010/main" xmlns="" val="3338691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9144000" cy="1077218"/>
          </a:xfrm>
          <a:prstGeom prst="rect">
            <a:avLst/>
          </a:prstGeom>
        </p:spPr>
        <p:txBody>
          <a:bodyPr wrap="square">
            <a:spAutoFit/>
          </a:bodyPr>
          <a:lstStyle/>
          <a:p>
            <a:pPr algn="just">
              <a:spcAft>
                <a:spcPts val="0"/>
              </a:spcAft>
              <a:tabLst>
                <a:tab pos="1386840" algn="l"/>
                <a:tab pos="2703195" algn="l"/>
              </a:tabLst>
            </a:pPr>
            <a:r>
              <a:rPr lang="en-US" sz="3200" b="1" dirty="0" smtClean="0">
                <a:latin typeface="Times New Roman" panose="02020603050405020304" pitchFamily="18" charset="0"/>
                <a:ea typeface="MS Mincho"/>
              </a:rPr>
              <a:t>HĐCN </a:t>
            </a:r>
            <a:r>
              <a:rPr lang="en-US" sz="3200" b="1" dirty="0">
                <a:latin typeface="Times New Roman" panose="02020603050405020304" pitchFamily="18" charset="0"/>
                <a:ea typeface="MS Mincho"/>
              </a:rPr>
              <a:t>(2p) CH:</a:t>
            </a:r>
            <a:r>
              <a:rPr lang="en-US" sz="3200" dirty="0">
                <a:latin typeface="Times New Roman" panose="02020603050405020304" pitchFamily="18" charset="0"/>
                <a:ea typeface="MS Mincho"/>
              </a:rPr>
              <a:t> </a:t>
            </a:r>
            <a:r>
              <a:rPr lang="en-US" sz="3200" b="1" dirty="0" err="1">
                <a:latin typeface="Times New Roman" panose="02020603050405020304" pitchFamily="18" charset="0"/>
                <a:ea typeface="MS Mincho"/>
              </a:rPr>
              <a:t>Chỉ</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ra</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một</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số</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biểu</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hiện</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của</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sự</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đồng</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cảm</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của</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người</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bình</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thơ</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với</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bài</a:t>
            </a:r>
            <a:r>
              <a:rPr lang="en-US" sz="3200" b="1" dirty="0">
                <a:latin typeface="Times New Roman" panose="02020603050405020304" pitchFamily="18" charset="0"/>
                <a:ea typeface="MS Mincho"/>
              </a:rPr>
              <a:t> </a:t>
            </a:r>
            <a:r>
              <a:rPr lang="en-US" sz="3200" b="1" dirty="0" err="1">
                <a:latin typeface="Times New Roman" panose="02020603050405020304" pitchFamily="18" charset="0"/>
                <a:ea typeface="MS Mincho"/>
              </a:rPr>
              <a:t>thơ</a:t>
            </a:r>
            <a:r>
              <a:rPr lang="en-US" sz="3200" b="1" dirty="0">
                <a:latin typeface="Times New Roman" panose="02020603050405020304" pitchFamily="18" charset="0"/>
                <a:ea typeface="MS Mincho"/>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4292469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1784</Words>
  <Application>Microsoft Office PowerPoint</Application>
  <PresentationFormat>On-screen Show (4:3)</PresentationFormat>
  <Paragraphs>87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36</cp:revision>
  <dcterms:created xsi:type="dcterms:W3CDTF">2022-08-18T07:52:15Z</dcterms:created>
  <dcterms:modified xsi:type="dcterms:W3CDTF">2023-11-27T07:26:56Z</dcterms:modified>
</cp:coreProperties>
</file>