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7" r:id="rId2"/>
    <p:sldId id="258" r:id="rId3"/>
    <p:sldId id="276" r:id="rId4"/>
    <p:sldId id="278" r:id="rId5"/>
    <p:sldId id="260" r:id="rId6"/>
    <p:sldId id="279" r:id="rId7"/>
    <p:sldId id="280" r:id="rId8"/>
    <p:sldId id="281" r:id="rId9"/>
    <p:sldId id="282" r:id="rId10"/>
    <p:sldId id="283" r:id="rId11"/>
    <p:sldId id="27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B18443-BF69-4702-BA89-989DFA3EBC23}" type="datetimeFigureOut">
              <a:rPr lang="en-US" smtClean="0"/>
              <a:t>11/13/2022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624D7F-1038-4C6F-9A32-986BB677EA7B}" type="slidenum">
              <a:rPr lang="en-US" smtClean="0"/>
              <a:t>‹#›</a:t>
            </a:fld>
            <a:endParaRPr lang="en-US"/>
          </a:p>
        </p:txBody>
      </p:sp>
    </p:spTree>
    <p:extLst>
      <p:ext uri="{BB962C8B-B14F-4D97-AF65-F5344CB8AC3E}">
        <p14:creationId xmlns:p14="http://schemas.microsoft.com/office/powerpoint/2010/main" val="1776058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28D7A30-4419-44A3-BFFC-D358F3B7063C}" type="datetimeFigureOut">
              <a:rPr lang="en-US" smtClean="0"/>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1282969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8D7A30-4419-44A3-BFFC-D358F3B7063C}" type="datetimeFigureOut">
              <a:rPr lang="en-US" smtClean="0"/>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316035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8D7A30-4419-44A3-BFFC-D358F3B7063C}" type="datetimeFigureOut">
              <a:rPr lang="en-US" smtClean="0"/>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3857865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8D7A30-4419-44A3-BFFC-D358F3B7063C}" type="datetimeFigureOut">
              <a:rPr lang="en-US" smtClean="0"/>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2643541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8D7A30-4419-44A3-BFFC-D358F3B7063C}" type="datetimeFigureOut">
              <a:rPr lang="en-US" smtClean="0"/>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2354332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8D7A30-4419-44A3-BFFC-D358F3B7063C}" type="datetimeFigureOut">
              <a:rPr lang="en-US" smtClean="0"/>
              <a:t>11/13/2022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623303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28D7A30-4419-44A3-BFFC-D358F3B7063C}" type="datetimeFigureOut">
              <a:rPr lang="en-US" smtClean="0"/>
              <a:t>11/13/2022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2484161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28D7A30-4419-44A3-BFFC-D358F3B7063C}" type="datetimeFigureOut">
              <a:rPr lang="en-US" smtClean="0"/>
              <a:t>11/13/2022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3593687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D7A30-4419-44A3-BFFC-D358F3B7063C}" type="datetimeFigureOut">
              <a:rPr lang="en-US" smtClean="0"/>
              <a:t>11/13/2022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1730848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8D7A30-4419-44A3-BFFC-D358F3B7063C}" type="datetimeFigureOut">
              <a:rPr lang="en-US" smtClean="0"/>
              <a:t>11/13/2022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700556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8D7A30-4419-44A3-BFFC-D358F3B7063C}" type="datetimeFigureOut">
              <a:rPr lang="en-US" smtClean="0"/>
              <a:t>11/13/2022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1782983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D7A30-4419-44A3-BFFC-D358F3B7063C}" type="datetimeFigureOut">
              <a:rPr lang="en-US" smtClean="0"/>
              <a:t>11/13/2022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59B641-70C7-47C0-8E8A-E660221651F1}" type="slidenum">
              <a:rPr lang="en-US" smtClean="0"/>
              <a:t>‹#›</a:t>
            </a:fld>
            <a:endParaRPr lang="en-US"/>
          </a:p>
        </p:txBody>
      </p:sp>
    </p:spTree>
    <p:extLst>
      <p:ext uri="{BB962C8B-B14F-4D97-AF65-F5344CB8AC3E}">
        <p14:creationId xmlns:p14="http://schemas.microsoft.com/office/powerpoint/2010/main" val="3013709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16632"/>
            <a:ext cx="9144000" cy="4801314"/>
          </a:xfrm>
          <a:prstGeom prst="rect">
            <a:avLst/>
          </a:prstGeom>
          <a:noFill/>
        </p:spPr>
        <p:txBody>
          <a:bodyPr wrap="square" rtlCol="0">
            <a:spAutoFit/>
          </a:bodyPr>
          <a:lstStyle/>
          <a:p>
            <a:endParaRPr lang="en-US" dirty="0" smtClean="0"/>
          </a:p>
          <a:p>
            <a:r>
              <a:rPr lang="en-US" sz="3200" b="1" dirty="0" smtClean="0">
                <a:latin typeface="Times New Roman" panose="02020603050405020304" pitchFamily="18" charset="0"/>
                <a:cs typeface="Times New Roman" panose="02020603050405020304" pitchFamily="18" charset="0"/>
              </a:rPr>
              <a:t>H: </a:t>
            </a:r>
            <a:r>
              <a:rPr lang="en-US" sz="3200" b="1" dirty="0" err="1" smtClean="0">
                <a:latin typeface="Times New Roman" panose="02020603050405020304" pitchFamily="18" charset="0"/>
                <a:cs typeface="Times New Roman" panose="02020603050405020304" pitchFamily="18" charset="0"/>
              </a:rPr>
              <a:t>Thế</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nào</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là</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ngữ</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cảnh</a:t>
            </a:r>
            <a:r>
              <a:rPr lang="en-US" sz="3200" b="1" dirty="0" smtClean="0">
                <a:latin typeface="Times New Roman" panose="02020603050405020304" pitchFamily="18" charset="0"/>
                <a:cs typeface="Times New Roman" panose="02020603050405020304" pitchFamily="18" charset="0"/>
              </a:rPr>
              <a:t>?</a:t>
            </a:r>
          </a:p>
          <a:p>
            <a:r>
              <a:rPr lang="vi-VN" sz="3200" dirty="0" smtClean="0">
                <a:latin typeface="Times New Roman" panose="02020603050405020304" pitchFamily="18" charset="0"/>
                <a:cs typeface="Times New Roman" panose="02020603050405020304" pitchFamily="18" charset="0"/>
              </a:rPr>
              <a:t>- </a:t>
            </a:r>
            <a:r>
              <a:rPr lang="vi-VN" sz="3200" b="1" dirty="0">
                <a:latin typeface="Times New Roman" panose="02020603050405020304" pitchFamily="18" charset="0"/>
                <a:cs typeface="Times New Roman" panose="02020603050405020304" pitchFamily="18" charset="0"/>
              </a:rPr>
              <a:t>Ngữ cảnh</a:t>
            </a:r>
            <a:r>
              <a:rPr lang="vi-VN" sz="3200" dirty="0">
                <a:latin typeface="Times New Roman" panose="02020603050405020304" pitchFamily="18" charset="0"/>
                <a:cs typeface="Times New Roman" panose="02020603050405020304" pitchFamily="18" charset="0"/>
              </a:rPr>
              <a:t> là bối cảnh ngôn ngữ trong đó có một đơn vị ngôn ngữ được sử dụng. </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Đó có thể là bối cảnh trong văn bản, gồm những đơn vị ngôn ngữ (từ, cụm từ, câu) đứng trước và sau một đơn vị ngôn ngữ (còn gọi là văn cảnh); hoặc là bối cảnh ngoài văn bản, gồm người nói, người nghe, địa điểm, thời gian, ... mà một đơn vị ngôn ngữ được sử dụng.</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7225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3486"/>
            <a:ext cx="9144000" cy="6690550"/>
          </a:xfrm>
          <a:prstGeom prst="rect">
            <a:avLst/>
          </a:prstGeom>
        </p:spPr>
        <p:txBody>
          <a:bodyPr wrap="square">
            <a:spAutoFit/>
          </a:bodyPr>
          <a:lstStyle/>
          <a:p>
            <a:pPr algn="just">
              <a:lnSpc>
                <a:spcPct val="150000"/>
              </a:lnSpc>
              <a:spcAft>
                <a:spcPts val="0"/>
              </a:spcAft>
              <a:tabLst>
                <a:tab pos="90170" algn="l"/>
                <a:tab pos="180340" algn="l"/>
              </a:tabLst>
            </a:pPr>
            <a:r>
              <a:rPr lang="vi-VN" b="1" dirty="0">
                <a:solidFill>
                  <a:srgbClr val="000000"/>
                </a:solidFill>
                <a:latin typeface="Times New Roman" panose="02020603050405020304" pitchFamily="18" charset="0"/>
                <a:ea typeface="Times New Roman" panose="02020603050405020304" pitchFamily="18" charset="0"/>
              </a:rPr>
              <a:t>Bài tập 4 (SGK/96)</a:t>
            </a:r>
            <a:endParaRPr lang="en-US" dirty="0">
              <a:latin typeface="Times New Roman" panose="02020603050405020304" pitchFamily="18" charset="0"/>
              <a:ea typeface="Times New Roman" panose="02020603050405020304" pitchFamily="18" charset="0"/>
            </a:endParaRPr>
          </a:p>
          <a:p>
            <a:pPr algn="just">
              <a:lnSpc>
                <a:spcPct val="150000"/>
              </a:lnSpc>
              <a:spcAft>
                <a:spcPts val="0"/>
              </a:spcAft>
              <a:tabLst>
                <a:tab pos="90170" algn="l"/>
                <a:tab pos="180340" algn="l"/>
              </a:tabLst>
            </a:pPr>
            <a:r>
              <a:rPr lang="vi-VN" dirty="0">
                <a:solidFill>
                  <a:srgbClr val="000000"/>
                </a:solidFill>
                <a:latin typeface="Times New Roman" panose="02020603050405020304" pitchFamily="18" charset="0"/>
                <a:ea typeface="Times New Roman" panose="02020603050405020304" pitchFamily="18" charset="0"/>
              </a:rPr>
              <a:t>- Biện pháp tu từ </a:t>
            </a:r>
            <a:r>
              <a:rPr lang="vi-VN" b="1" dirty="0">
                <a:solidFill>
                  <a:srgbClr val="000000"/>
                </a:solidFill>
                <a:latin typeface="Times New Roman" panose="02020603050405020304" pitchFamily="18" charset="0"/>
                <a:ea typeface="Times New Roman" panose="02020603050405020304" pitchFamily="18" charset="0"/>
              </a:rPr>
              <a:t>nhân hóa</a:t>
            </a:r>
            <a:r>
              <a:rPr lang="vi-VN" dirty="0">
                <a:solidFill>
                  <a:srgbClr val="000000"/>
                </a:solidFill>
                <a:latin typeface="Times New Roman" panose="02020603050405020304" pitchFamily="18" charset="0"/>
                <a:ea typeface="Times New Roman" panose="02020603050405020304" pitchFamily="18" charset="0"/>
              </a:rPr>
              <a:t>:</a:t>
            </a:r>
            <a:r>
              <a:rPr lang="vi-VN" b="1" dirty="0">
                <a:solidFill>
                  <a:srgbClr val="000000"/>
                </a:solidFill>
                <a:latin typeface="Times New Roman" panose="02020603050405020304" pitchFamily="18" charset="0"/>
                <a:ea typeface="Times New Roman" panose="02020603050405020304" pitchFamily="18" charset="0"/>
              </a:rPr>
              <a:t> </a:t>
            </a:r>
            <a:r>
              <a:rPr lang="vi-VN" i="1" dirty="0">
                <a:solidFill>
                  <a:srgbClr val="000000"/>
                </a:solidFill>
                <a:latin typeface="Times New Roman" panose="02020603050405020304" pitchFamily="18" charset="0"/>
                <a:ea typeface="Times New Roman" panose="02020603050405020304" pitchFamily="18" charset="0"/>
              </a:rPr>
              <a:t>tắm</a:t>
            </a:r>
            <a:r>
              <a:rPr lang="vi-VN" dirty="0">
                <a:solidFill>
                  <a:srgbClr val="000000"/>
                </a:solidFill>
                <a:latin typeface="Times New Roman" panose="02020603050405020304" pitchFamily="18" charset="0"/>
                <a:ea typeface="Times New Roman" panose="02020603050405020304" pitchFamily="18" charset="0"/>
              </a:rPr>
              <a:t>, </a:t>
            </a:r>
            <a:r>
              <a:rPr lang="vi-VN" i="1" dirty="0">
                <a:solidFill>
                  <a:srgbClr val="000000"/>
                </a:solidFill>
                <a:latin typeface="Times New Roman" panose="02020603050405020304" pitchFamily="18" charset="0"/>
                <a:ea typeface="Times New Roman" panose="02020603050405020304" pitchFamily="18" charset="0"/>
              </a:rPr>
              <a:t>bơi</a:t>
            </a:r>
            <a:r>
              <a:rPr lang="vi-VN" dirty="0">
                <a:solidFill>
                  <a:srgbClr val="000000"/>
                </a:solidFill>
                <a:latin typeface="Times New Roman" panose="02020603050405020304" pitchFamily="18" charset="0"/>
                <a:ea typeface="Times New Roman" panose="02020603050405020304" pitchFamily="18" charset="0"/>
              </a:rPr>
              <a:t>, </a:t>
            </a:r>
            <a:r>
              <a:rPr lang="vi-VN" i="1" dirty="0">
                <a:solidFill>
                  <a:srgbClr val="000000"/>
                </a:solidFill>
                <a:latin typeface="Times New Roman" panose="02020603050405020304" pitchFamily="18" charset="0"/>
                <a:ea typeface="Times New Roman" panose="02020603050405020304" pitchFamily="18" charset="0"/>
              </a:rPr>
              <a:t>thổi sáo</a:t>
            </a:r>
            <a:r>
              <a:rPr lang="vi-VN" dirty="0">
                <a:solidFill>
                  <a:srgbClr val="000000"/>
                </a:solidFill>
                <a:latin typeface="Times New Roman" panose="02020603050405020304" pitchFamily="18" charset="0"/>
                <a:ea typeface="Times New Roman" panose="02020603050405020304" pitchFamily="18" charset="0"/>
              </a:rPr>
              <a:t>, </a:t>
            </a:r>
            <a:r>
              <a:rPr lang="vi-VN" i="1" dirty="0">
                <a:solidFill>
                  <a:srgbClr val="000000"/>
                </a:solidFill>
                <a:latin typeface="Times New Roman" panose="02020603050405020304" pitchFamily="18" charset="0"/>
                <a:ea typeface="Times New Roman" panose="02020603050405020304" pitchFamily="18" charset="0"/>
              </a:rPr>
              <a:t>khúc khích</a:t>
            </a:r>
            <a:r>
              <a:rPr lang="vi-VN" dirty="0">
                <a:solidFill>
                  <a:srgbClr val="000000"/>
                </a:solidFill>
                <a:latin typeface="Times New Roman" panose="02020603050405020304" pitchFamily="18" charset="0"/>
                <a:ea typeface="Times New Roman" panose="02020603050405020304" pitchFamily="18" charset="0"/>
              </a:rPr>
              <a:t>, </a:t>
            </a:r>
            <a:r>
              <a:rPr lang="vi-VN" i="1" dirty="0">
                <a:solidFill>
                  <a:srgbClr val="000000"/>
                </a:solidFill>
                <a:latin typeface="Times New Roman" panose="02020603050405020304" pitchFamily="18" charset="0"/>
                <a:ea typeface="Times New Roman" panose="02020603050405020304" pitchFamily="18" charset="0"/>
              </a:rPr>
              <a:t>lắng nghe</a:t>
            </a:r>
            <a:r>
              <a:rPr lang="vi-VN" dirty="0">
                <a:solidFill>
                  <a:srgbClr val="000000"/>
                </a:solidFill>
                <a:latin typeface="Times New Roman" panose="02020603050405020304" pitchFamily="18" charset="0"/>
                <a:ea typeface="Times New Roman" panose="02020603050405020304" pitchFamily="18" charset="0"/>
              </a:rPr>
              <a:t>, ... (những từ ngữ vốn được dùng để chỉ hoạt động của con người nhưng ở đây lại được sử dụng để miêu tả hoạt động của sự vật).</a:t>
            </a:r>
            <a:endParaRPr lang="en-US" dirty="0">
              <a:latin typeface="Times New Roman" panose="02020603050405020304" pitchFamily="18" charset="0"/>
              <a:ea typeface="Times New Roman" panose="02020603050405020304" pitchFamily="18" charset="0"/>
            </a:endParaRPr>
          </a:p>
          <a:p>
            <a:pPr algn="just">
              <a:lnSpc>
                <a:spcPct val="150000"/>
              </a:lnSpc>
              <a:spcAft>
                <a:spcPts val="0"/>
              </a:spcAft>
              <a:tabLst>
                <a:tab pos="90170" algn="l"/>
                <a:tab pos="180340" algn="l"/>
              </a:tabLst>
            </a:pPr>
            <a:r>
              <a:rPr lang="vi-VN" dirty="0">
                <a:solidFill>
                  <a:srgbClr val="000000"/>
                </a:solidFill>
                <a:latin typeface="Times New Roman" panose="02020603050405020304" pitchFamily="18" charset="0"/>
                <a:ea typeface="Times New Roman" panose="02020603050405020304" pitchFamily="18" charset="0"/>
                <a:sym typeface="Wingdings" panose="05000000000000000000" pitchFamily="2" charset="2"/>
              </a:rPr>
              <a:t></a:t>
            </a:r>
            <a:r>
              <a:rPr lang="vi-VN" dirty="0">
                <a:solidFill>
                  <a:srgbClr val="000000"/>
                </a:solidFill>
                <a:latin typeface="Times New Roman" panose="02020603050405020304" pitchFamily="18" charset="0"/>
                <a:ea typeface="Times New Roman" panose="02020603050405020304" pitchFamily="18" charset="0"/>
              </a:rPr>
              <a:t> Tác dụng: Tác giả đã làm cho trăng, tre, mây hiện lên sống động như con người, cũng có những hành động, tâm trạng như con người. Qua đây, ta cảm nhận được tình yêu quê hương, sự gắn bó của tác giả với những cảnh sắc thiên nhiên của quê hương. Thiên nhiên đã trở thành người bạn thân thiết của nhà thơ.</a:t>
            </a:r>
            <a:endParaRPr lang="en-US" dirty="0">
              <a:latin typeface="Times New Roman" panose="02020603050405020304" pitchFamily="18" charset="0"/>
              <a:ea typeface="Times New Roman" panose="02020603050405020304" pitchFamily="18" charset="0"/>
            </a:endParaRPr>
          </a:p>
          <a:p>
            <a:pPr algn="just">
              <a:lnSpc>
                <a:spcPct val="150000"/>
              </a:lnSpc>
              <a:spcAft>
                <a:spcPts val="0"/>
              </a:spcAft>
              <a:tabLst>
                <a:tab pos="90170" algn="l"/>
                <a:tab pos="180340" algn="l"/>
              </a:tabLst>
            </a:pPr>
            <a:r>
              <a:rPr lang="vi-VN" dirty="0">
                <a:solidFill>
                  <a:srgbClr val="000000"/>
                </a:solidFill>
                <a:latin typeface="Times New Roman" panose="02020603050405020304" pitchFamily="18" charset="0"/>
                <a:ea typeface="Times New Roman" panose="02020603050405020304" pitchFamily="18" charset="0"/>
              </a:rPr>
              <a:t>- Biện pháp tu từ </a:t>
            </a:r>
            <a:r>
              <a:rPr lang="vi-VN" b="1" dirty="0">
                <a:solidFill>
                  <a:srgbClr val="000000"/>
                </a:solidFill>
                <a:latin typeface="Times New Roman" panose="02020603050405020304" pitchFamily="18" charset="0"/>
                <a:ea typeface="Times New Roman" panose="02020603050405020304" pitchFamily="18" charset="0"/>
              </a:rPr>
              <a:t>so sánh</a:t>
            </a:r>
            <a:r>
              <a:rPr lang="vi-VN" dirty="0">
                <a:solidFill>
                  <a:srgbClr val="000000"/>
                </a:solidFill>
                <a:latin typeface="Times New Roman" panose="02020603050405020304" pitchFamily="18" charset="0"/>
                <a:ea typeface="Times New Roman" panose="02020603050405020304" pitchFamily="18" charset="0"/>
              </a:rPr>
              <a:t>:</a:t>
            </a:r>
            <a:r>
              <a:rPr lang="vi-VN" b="1" dirty="0">
                <a:solidFill>
                  <a:srgbClr val="000000"/>
                </a:solidFill>
                <a:latin typeface="Times New Roman" panose="02020603050405020304" pitchFamily="18" charset="0"/>
                <a:ea typeface="Times New Roman" panose="02020603050405020304" pitchFamily="18" charset="0"/>
              </a:rPr>
              <a:t> </a:t>
            </a:r>
            <a:r>
              <a:rPr lang="vi-VN" i="1" u="sng" dirty="0">
                <a:solidFill>
                  <a:srgbClr val="000000"/>
                </a:solidFill>
                <a:latin typeface="Times New Roman" panose="02020603050405020304" pitchFamily="18" charset="0"/>
                <a:ea typeface="Times New Roman" panose="02020603050405020304" pitchFamily="18" charset="0"/>
              </a:rPr>
              <a:t>Nước trong</a:t>
            </a:r>
            <a:r>
              <a:rPr lang="vi-VN" i="1" dirty="0">
                <a:solidFill>
                  <a:srgbClr val="000000"/>
                </a:solidFill>
                <a:latin typeface="Times New Roman" panose="02020603050405020304" pitchFamily="18" charset="0"/>
                <a:ea typeface="Times New Roman" panose="02020603050405020304" pitchFamily="18" charset="0"/>
              </a:rPr>
              <a:t> </a:t>
            </a:r>
            <a:r>
              <a:rPr lang="vi-VN" b="1" i="1" dirty="0">
                <a:solidFill>
                  <a:srgbClr val="000000"/>
                </a:solidFill>
                <a:latin typeface="Times New Roman" panose="02020603050405020304" pitchFamily="18" charset="0"/>
                <a:ea typeface="Times New Roman" panose="02020603050405020304" pitchFamily="18" charset="0"/>
              </a:rPr>
              <a:t>như</a:t>
            </a:r>
            <a:r>
              <a:rPr lang="vi-VN" i="1" dirty="0">
                <a:solidFill>
                  <a:srgbClr val="000000"/>
                </a:solidFill>
                <a:latin typeface="Times New Roman" panose="02020603050405020304" pitchFamily="18" charset="0"/>
                <a:ea typeface="Times New Roman" panose="02020603050405020304" pitchFamily="18" charset="0"/>
              </a:rPr>
              <a:t> </a:t>
            </a:r>
            <a:r>
              <a:rPr lang="vi-VN" i="1" u="sng" dirty="0">
                <a:solidFill>
                  <a:srgbClr val="000000"/>
                </a:solidFill>
                <a:latin typeface="Times New Roman" panose="02020603050405020304" pitchFamily="18" charset="0"/>
                <a:ea typeface="Times New Roman" panose="02020603050405020304" pitchFamily="18" charset="0"/>
              </a:rPr>
              <a:t>nước mắt người tôi yêu</a:t>
            </a:r>
            <a:endParaRPr lang="en-US" dirty="0">
              <a:latin typeface="Times New Roman" panose="02020603050405020304" pitchFamily="18" charset="0"/>
              <a:ea typeface="Times New Roman" panose="02020603050405020304" pitchFamily="18" charset="0"/>
            </a:endParaRPr>
          </a:p>
          <a:p>
            <a:pPr algn="just">
              <a:lnSpc>
                <a:spcPct val="150000"/>
              </a:lnSpc>
              <a:spcAft>
                <a:spcPts val="0"/>
              </a:spcAft>
              <a:tabLst>
                <a:tab pos="90170" algn="l"/>
                <a:tab pos="180340" algn="l"/>
              </a:tabLst>
            </a:pPr>
            <a:r>
              <a:rPr lang="vi-VN" dirty="0">
                <a:solidFill>
                  <a:srgbClr val="000000"/>
                </a:solidFill>
                <a:latin typeface="Times New Roman" panose="02020603050405020304" pitchFamily="18" charset="0"/>
                <a:ea typeface="Times New Roman" panose="02020603050405020304" pitchFamily="18" charset="0"/>
                <a:sym typeface="Wingdings" panose="05000000000000000000" pitchFamily="2" charset="2"/>
              </a:rPr>
              <a:t></a:t>
            </a:r>
            <a:r>
              <a:rPr lang="vi-VN" dirty="0">
                <a:solidFill>
                  <a:srgbClr val="000000"/>
                </a:solidFill>
                <a:latin typeface="Times New Roman" panose="02020603050405020304" pitchFamily="18" charset="0"/>
                <a:ea typeface="Times New Roman" panose="02020603050405020304" pitchFamily="18" charset="0"/>
              </a:rPr>
              <a:t> Tác dụng: Tác giả đã làm cho hình ảnh mặt nước ao làng – vốn chỉ là không gian thiên nhiên – trở thành một thế giới của tâm hồn, thế giới của kỉ niệm và đặc biệt gần gũi. Điểm chung của hai hình ảnh </a:t>
            </a:r>
            <a:r>
              <a:rPr lang="vi-VN" i="1" dirty="0">
                <a:solidFill>
                  <a:srgbClr val="000000"/>
                </a:solidFill>
                <a:latin typeface="Times New Roman" panose="02020603050405020304" pitchFamily="18" charset="0"/>
                <a:ea typeface="Times New Roman" panose="02020603050405020304" pitchFamily="18" charset="0"/>
              </a:rPr>
              <a:t>nước trong</a:t>
            </a:r>
            <a:r>
              <a:rPr lang="vi-VN" dirty="0">
                <a:solidFill>
                  <a:srgbClr val="000000"/>
                </a:solidFill>
                <a:latin typeface="Times New Roman" panose="02020603050405020304" pitchFamily="18" charset="0"/>
                <a:ea typeface="Times New Roman" panose="02020603050405020304" pitchFamily="18" charset="0"/>
              </a:rPr>
              <a:t> và </a:t>
            </a:r>
            <a:r>
              <a:rPr lang="vi-VN" i="1" dirty="0">
                <a:solidFill>
                  <a:srgbClr val="000000"/>
                </a:solidFill>
                <a:latin typeface="Times New Roman" panose="02020603050405020304" pitchFamily="18" charset="0"/>
                <a:ea typeface="Times New Roman" panose="02020603050405020304" pitchFamily="18" charset="0"/>
              </a:rPr>
              <a:t>nước mắt người tôi yêu</a:t>
            </a:r>
            <a:r>
              <a:rPr lang="vi-VN" dirty="0">
                <a:solidFill>
                  <a:srgbClr val="000000"/>
                </a:solidFill>
                <a:latin typeface="Times New Roman" panose="02020603050405020304" pitchFamily="18" charset="0"/>
                <a:ea typeface="Times New Roman" panose="02020603050405020304" pitchFamily="18" charset="0"/>
              </a:rPr>
              <a:t> là vẻ đẹp trong sáng. Dù vui hay buồn, dù là nước mắt hạnh phúc hay đau khổ thì vẫn là vẻ đẹp “trong” – trong vắt, trong trẻo, trong sáng.</a:t>
            </a:r>
            <a:endParaRPr lang="en-US" dirty="0">
              <a:latin typeface="Times New Roman" panose="02020603050405020304" pitchFamily="18" charset="0"/>
              <a:ea typeface="Times New Roman" panose="02020603050405020304" pitchFamily="18" charset="0"/>
            </a:endParaRPr>
          </a:p>
          <a:p>
            <a:pPr algn="just">
              <a:lnSpc>
                <a:spcPct val="150000"/>
              </a:lnSpc>
              <a:spcAft>
                <a:spcPts val="0"/>
              </a:spcAft>
              <a:tabLst>
                <a:tab pos="90170" algn="l"/>
                <a:tab pos="180340" algn="l"/>
              </a:tabLst>
            </a:pPr>
            <a:r>
              <a:rPr lang="vi-VN" dirty="0">
                <a:solidFill>
                  <a:srgbClr val="000000"/>
                </a:solidFill>
                <a:latin typeface="Times New Roman" panose="02020603050405020304" pitchFamily="18" charset="0"/>
                <a:ea typeface="Times New Roman" panose="02020603050405020304" pitchFamily="18" charset="0"/>
              </a:rPr>
              <a:t>- Biện pháp tu từ </a:t>
            </a:r>
            <a:r>
              <a:rPr lang="vi-VN" b="1" dirty="0">
                <a:solidFill>
                  <a:srgbClr val="000000"/>
                </a:solidFill>
                <a:latin typeface="Times New Roman" panose="02020603050405020304" pitchFamily="18" charset="0"/>
                <a:ea typeface="Times New Roman" panose="02020603050405020304" pitchFamily="18" charset="0"/>
              </a:rPr>
              <a:t>so sánh</a:t>
            </a:r>
            <a:r>
              <a:rPr lang="vi-VN" dirty="0">
                <a:solidFill>
                  <a:srgbClr val="000000"/>
                </a:solidFill>
                <a:latin typeface="Times New Roman" panose="02020603050405020304" pitchFamily="18" charset="0"/>
                <a:ea typeface="Times New Roman" panose="02020603050405020304" pitchFamily="18" charset="0"/>
              </a:rPr>
              <a:t>: </a:t>
            </a:r>
            <a:r>
              <a:rPr lang="vi-VN" i="1" u="sng" dirty="0">
                <a:solidFill>
                  <a:srgbClr val="000000"/>
                </a:solidFill>
                <a:latin typeface="Times New Roman" panose="02020603050405020304" pitchFamily="18" charset="0"/>
                <a:ea typeface="Times New Roman" panose="02020603050405020304" pitchFamily="18" charset="0"/>
              </a:rPr>
              <a:t>Mẹ non cong vắt</a:t>
            </a:r>
            <a:r>
              <a:rPr lang="vi-VN" i="1" dirty="0">
                <a:solidFill>
                  <a:srgbClr val="000000"/>
                </a:solidFill>
                <a:latin typeface="Times New Roman" panose="02020603050405020304" pitchFamily="18" charset="0"/>
                <a:ea typeface="Times New Roman" panose="02020603050405020304" pitchFamily="18" charset="0"/>
              </a:rPr>
              <a:t> </a:t>
            </a:r>
            <a:r>
              <a:rPr lang="vi-VN" i="1" u="sng" dirty="0">
                <a:solidFill>
                  <a:srgbClr val="000000"/>
                </a:solidFill>
                <a:latin typeface="Times New Roman" panose="02020603050405020304" pitchFamily="18" charset="0"/>
                <a:ea typeface="Times New Roman" panose="02020603050405020304" pitchFamily="18" charset="0"/>
              </a:rPr>
              <a:t>lưỡi liềm</a:t>
            </a:r>
            <a:r>
              <a:rPr lang="vi-VN" i="1" dirty="0">
                <a:solidFill>
                  <a:srgbClr val="000000"/>
                </a:solidFill>
                <a:latin typeface="Times New Roman" panose="02020603050405020304" pitchFamily="18" charset="0"/>
                <a:ea typeface="Times New Roman" panose="02020603050405020304" pitchFamily="18" charset="0"/>
              </a:rPr>
              <a:t>/</a:t>
            </a:r>
            <a:r>
              <a:rPr lang="vi-VN" i="1" u="sng" dirty="0">
                <a:solidFill>
                  <a:srgbClr val="000000"/>
                </a:solidFill>
                <a:latin typeface="Times New Roman" panose="02020603050405020304" pitchFamily="18" charset="0"/>
                <a:ea typeface="Times New Roman" panose="02020603050405020304" pitchFamily="18" charset="0"/>
              </a:rPr>
              <a:t>Lá xanh</a:t>
            </a:r>
            <a:r>
              <a:rPr lang="vi-VN" i="1" dirty="0">
                <a:solidFill>
                  <a:srgbClr val="000000"/>
                </a:solidFill>
                <a:latin typeface="Times New Roman" panose="02020603050405020304" pitchFamily="18" charset="0"/>
                <a:ea typeface="Times New Roman" panose="02020603050405020304" pitchFamily="18" charset="0"/>
              </a:rPr>
              <a:t> </a:t>
            </a:r>
            <a:r>
              <a:rPr lang="vi-VN" b="1" i="1" dirty="0">
                <a:solidFill>
                  <a:srgbClr val="000000"/>
                </a:solidFill>
                <a:latin typeface="Times New Roman" panose="02020603050405020304" pitchFamily="18" charset="0"/>
                <a:ea typeface="Times New Roman" panose="02020603050405020304" pitchFamily="18" charset="0"/>
              </a:rPr>
              <a:t>như</a:t>
            </a:r>
            <a:r>
              <a:rPr lang="vi-VN" i="1" dirty="0">
                <a:solidFill>
                  <a:srgbClr val="000000"/>
                </a:solidFill>
                <a:latin typeface="Times New Roman" panose="02020603050405020304" pitchFamily="18" charset="0"/>
                <a:ea typeface="Times New Roman" panose="02020603050405020304" pitchFamily="18" charset="0"/>
              </a:rPr>
              <a:t> </a:t>
            </a:r>
            <a:r>
              <a:rPr lang="vi-VN" i="1" u="sng" dirty="0">
                <a:solidFill>
                  <a:srgbClr val="000000"/>
                </a:solidFill>
                <a:latin typeface="Times New Roman" panose="02020603050405020304" pitchFamily="18" charset="0"/>
                <a:ea typeface="Times New Roman" panose="02020603050405020304" pitchFamily="18" charset="0"/>
              </a:rPr>
              <a:t>dải lụa mềm lửng lơ</a:t>
            </a:r>
            <a:endParaRPr lang="en-US" dirty="0">
              <a:latin typeface="Times New Roman" panose="02020603050405020304" pitchFamily="18" charset="0"/>
              <a:ea typeface="Times New Roman" panose="02020603050405020304" pitchFamily="18" charset="0"/>
            </a:endParaRPr>
          </a:p>
          <a:p>
            <a:pPr algn="just">
              <a:lnSpc>
                <a:spcPct val="150000"/>
              </a:lnSpc>
              <a:spcAft>
                <a:spcPts val="0"/>
              </a:spcAft>
              <a:tabLst>
                <a:tab pos="2110105" algn="l"/>
              </a:tabLst>
            </a:pPr>
            <a:r>
              <a:rPr lang="vi-VN" dirty="0">
                <a:solidFill>
                  <a:srgbClr val="000000"/>
                </a:solidFill>
                <a:latin typeface="Times New Roman" panose="02020603050405020304" pitchFamily="18" charset="0"/>
                <a:ea typeface="Times New Roman" panose="02020603050405020304" pitchFamily="18" charset="0"/>
                <a:sym typeface="Wingdings" panose="05000000000000000000" pitchFamily="2" charset="2"/>
              </a:rPr>
              <a:t></a:t>
            </a:r>
            <a:r>
              <a:rPr lang="vi-VN" dirty="0">
                <a:solidFill>
                  <a:srgbClr val="000000"/>
                </a:solidFill>
                <a:latin typeface="Times New Roman" panose="02020603050405020304" pitchFamily="18" charset="0"/>
                <a:ea typeface="Times New Roman" panose="02020603050405020304" pitchFamily="18" charset="0"/>
              </a:rPr>
              <a:t> Tác dụng: Cảm nhận được vẻ đẹp nên thơ, mềm mại của cảnh sắc thiên nhiên cũng như tình yêu của nhà thơ gửi gắm trong đó.</a:t>
            </a: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51262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Effect transition="in" filter="fade">
                                      <p:cBhvr>
                                        <p:cTn id="11" dur="500"/>
                                        <p:tgtEl>
                                          <p:spTgt spid="2">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 calcmode="lin" valueType="num">
                                      <p:cBhvr additive="base">
                                        <p:cTn id="16"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 calcmode="lin" valueType="num">
                                      <p:cBhvr additive="base">
                                        <p:cTn id="2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 calcmode="lin" valueType="num">
                                      <p:cBhvr additive="base">
                                        <p:cTn id="26"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fade">
                                      <p:cBhvr>
                                        <p:cTn id="32" dur="1000"/>
                                        <p:tgtEl>
                                          <p:spTgt spid="2">
                                            <p:txEl>
                                              <p:pRg st="6" end="6"/>
                                            </p:txEl>
                                          </p:spTgt>
                                        </p:tgtEl>
                                      </p:cBhvr>
                                    </p:animEffect>
                                    <p:anim calcmode="lin" valueType="num">
                                      <p:cBhvr>
                                        <p:cTn id="3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835696" y="234141"/>
            <a:ext cx="5400600" cy="86409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rgbClr val="0070C0"/>
                </a:solidFill>
                <a:latin typeface="Times New Roman" panose="02020603050405020304" pitchFamily="18" charset="0"/>
                <a:cs typeface="Times New Roman" panose="02020603050405020304" pitchFamily="18" charset="0"/>
              </a:rPr>
              <a:t>HƯỚNG</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DẪN</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TỰ</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HỌC</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5" name="Flowchart: Punched Tape 4"/>
          <p:cNvSpPr/>
          <p:nvPr/>
        </p:nvSpPr>
        <p:spPr>
          <a:xfrm>
            <a:off x="359532" y="1412776"/>
            <a:ext cx="8352928" cy="3312368"/>
          </a:xfrm>
          <a:prstGeom prst="flowChartPunchedTap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200" dirty="0" err="1">
                <a:latin typeface="Times New Roman" panose="02020603050405020304" pitchFamily="18" charset="0"/>
                <a:cs typeface="Times New Roman" panose="02020603050405020304" pitchFamily="18" charset="0"/>
              </a:rPr>
              <a:t>Hoàn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tập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vở</a:t>
            </a:r>
            <a:r>
              <a:rPr lang="en-US" sz="3200" dirty="0">
                <a:latin typeface="Times New Roman" panose="02020603050405020304" pitchFamily="18" charset="0"/>
                <a:cs typeface="Times New Roman" panose="02020603050405020304" pitchFamily="18" charset="0"/>
              </a:rPr>
              <a:t>;</a:t>
            </a:r>
          </a:p>
          <a:p>
            <a:pPr lvl="0"/>
            <a:r>
              <a:rPr lang="en-US" sz="3200" dirty="0" err="1">
                <a:latin typeface="Times New Roman" panose="02020603050405020304" pitchFamily="18" charset="0"/>
                <a:cs typeface="Times New Roman" panose="02020603050405020304" pitchFamily="18" charset="0"/>
              </a:rPr>
              <a:t>Đọc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trước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bản</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Bài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thơ</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Đường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núi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của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Nguyễn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Đình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Thi</a:t>
            </a:r>
            <a:r>
              <a:rPr lang="en-US" sz="3200" i="1"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Vũ</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Phương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Trả</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lời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các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câu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hỏi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cuối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bài</a:t>
            </a:r>
            <a:r>
              <a:rPr lang="en-US" sz="3200"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0402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1403648" y="126331"/>
            <a:ext cx="6120680" cy="792088"/>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FF0000"/>
                </a:solidFill>
                <a:latin typeface="Times New Roman" panose="02020603050405020304" pitchFamily="18" charset="0"/>
                <a:cs typeface="Times New Roman" panose="02020603050405020304" pitchFamily="18" charset="0"/>
              </a:rPr>
              <a:t>KHỞI </a:t>
            </a:r>
            <a:r>
              <a:rPr lang="en-US" sz="2800" b="1" dirty="0">
                <a:solidFill>
                  <a:srgbClr val="FF0000"/>
                </a:solidFill>
                <a:latin typeface="Times New Roman" panose="02020603050405020304" pitchFamily="18" charset="0"/>
                <a:cs typeface="Times New Roman" panose="02020603050405020304" pitchFamily="18" charset="0"/>
              </a:rPr>
              <a:t>ĐỘNG</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ular Callout 6"/>
          <p:cNvSpPr/>
          <p:nvPr/>
        </p:nvSpPr>
        <p:spPr>
          <a:xfrm>
            <a:off x="449268" y="1070494"/>
            <a:ext cx="3852428" cy="2718546"/>
          </a:xfrm>
          <a:prstGeom prst="wedgeRoundRect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smtClean="0">
                <a:latin typeface="Times New Roman" panose="02020603050405020304" pitchFamily="18" charset="0"/>
                <a:cs typeface="Times New Roman" panose="02020603050405020304" pitchFamily="18" charset="0"/>
              </a:rPr>
              <a:t>1. </a:t>
            </a:r>
            <a:r>
              <a:rPr lang="en-US" sz="3200" i="1" dirty="0" err="1">
                <a:latin typeface="Times New Roman" panose="02020603050405020304" pitchFamily="18" charset="0"/>
                <a:cs typeface="Times New Roman" panose="02020603050405020304" pitchFamily="18" charset="0"/>
              </a:rPr>
              <a:t>Khi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xem</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xét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nghĩa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của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từ</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chúng</a:t>
            </a:r>
            <a:r>
              <a:rPr lang="en-US" sz="3200" i="1" dirty="0">
                <a:latin typeface="Times New Roman" panose="02020603050405020304" pitchFamily="18" charset="0"/>
                <a:cs typeface="Times New Roman" panose="02020603050405020304" pitchFamily="18" charset="0"/>
              </a:rPr>
              <a:t> ta </a:t>
            </a:r>
            <a:r>
              <a:rPr lang="en-US" sz="3200" i="1" dirty="0" err="1">
                <a:latin typeface="Times New Roman" panose="02020603050405020304" pitchFamily="18" charset="0"/>
                <a:cs typeface="Times New Roman" panose="02020603050405020304" pitchFamily="18" charset="0"/>
              </a:rPr>
              <a:t>cần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chú</a:t>
            </a:r>
            <a:r>
              <a:rPr lang="en-US" sz="3200" i="1" dirty="0">
                <a:latin typeface="Times New Roman" panose="02020603050405020304" pitchFamily="18" charset="0"/>
                <a:cs typeface="Times New Roman" panose="02020603050405020304" pitchFamily="18" charset="0"/>
              </a:rPr>
              <a:t> ý </a:t>
            </a:r>
            <a:r>
              <a:rPr lang="en-US" sz="3200" i="1" dirty="0" err="1">
                <a:latin typeface="Times New Roman" panose="02020603050405020304" pitchFamily="18" charset="0"/>
                <a:cs typeface="Times New Roman" panose="02020603050405020304" pitchFamily="18" charset="0"/>
              </a:rPr>
              <a:t>tới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điều</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gì</a:t>
            </a:r>
            <a:r>
              <a:rPr lang="en-US" sz="3200" i="1"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8" name="Rounded Rectangular Callout 7"/>
          <p:cNvSpPr/>
          <p:nvPr/>
        </p:nvSpPr>
        <p:spPr>
          <a:xfrm>
            <a:off x="4716016" y="1052736"/>
            <a:ext cx="3852428" cy="2880320"/>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smtClean="0">
                <a:solidFill>
                  <a:schemeClr val="tx1">
                    <a:lumMod val="95000"/>
                    <a:lumOff val="5000"/>
                  </a:schemeClr>
                </a:solidFill>
                <a:latin typeface="Times New Roman" panose="02020603050405020304" pitchFamily="18" charset="0"/>
                <a:cs typeface="Times New Roman" panose="02020603050405020304" pitchFamily="18" charset="0"/>
              </a:rPr>
              <a:t>2.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Nhắc</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lại</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những</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dấu</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câu</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mà</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em</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đã</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được</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học</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9" name="Horizontal Scroll 8"/>
          <p:cNvSpPr/>
          <p:nvPr/>
        </p:nvSpPr>
        <p:spPr>
          <a:xfrm>
            <a:off x="179512" y="3933056"/>
            <a:ext cx="8784976" cy="2924944"/>
          </a:xfrm>
          <a:prstGeom prst="horizont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latin typeface="Times New Roman" panose="02020603050405020304" pitchFamily="18" charset="0"/>
                <a:cs typeface="Times New Roman" panose="02020603050405020304" pitchFamily="18" charset="0"/>
              </a:rPr>
              <a:t>Gợi</a:t>
            </a:r>
            <a:r>
              <a:rPr lang="en-US" sz="2800" b="1" dirty="0">
                <a:latin typeface="Times New Roman" panose="02020603050405020304" pitchFamily="18" charset="0"/>
                <a:cs typeface="Times New Roman" panose="02020603050405020304" pitchFamily="18" charset="0"/>
              </a:rPr>
              <a:t> ý </a:t>
            </a:r>
            <a:r>
              <a:rPr lang="en-US" sz="2800" b="1" dirty="0" err="1">
                <a:latin typeface="Times New Roman" panose="02020603050405020304" pitchFamily="18" charset="0"/>
                <a:cs typeface="Times New Roman" panose="02020603050405020304" pitchFamily="18" charset="0"/>
              </a:rPr>
              <a:t>đáp</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án</a:t>
            </a:r>
            <a:r>
              <a:rPr lang="en-US" sz="2800" b="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r>
              <a:rPr lang="en-US" sz="2800" i="1" dirty="0" smtClean="0">
                <a:latin typeface="Times New Roman" panose="02020603050405020304" pitchFamily="18" charset="0"/>
                <a:cs typeface="Times New Roman" panose="02020603050405020304" pitchFamily="18" charset="0"/>
              </a:rPr>
              <a:t>1. </a:t>
            </a:r>
            <a:r>
              <a:rPr lang="en-US" sz="2800" i="1" dirty="0" err="1">
                <a:latin typeface="Times New Roman" panose="02020603050405020304" pitchFamily="18" charset="0"/>
                <a:cs typeface="Times New Roman" panose="02020603050405020304" pitchFamily="18" charset="0"/>
              </a:rPr>
              <a:t>Khi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xem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xét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nghĩa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của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từ</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chúng</a:t>
            </a:r>
            <a:r>
              <a:rPr lang="en-US" sz="2800" i="1" dirty="0">
                <a:latin typeface="Times New Roman" panose="02020603050405020304" pitchFamily="18" charset="0"/>
                <a:cs typeface="Times New Roman" panose="02020603050405020304" pitchFamily="18" charset="0"/>
              </a:rPr>
              <a:t> ta </a:t>
            </a:r>
            <a:r>
              <a:rPr lang="en-US" sz="2800" i="1" dirty="0" err="1">
                <a:latin typeface="Times New Roman" panose="02020603050405020304" pitchFamily="18" charset="0"/>
                <a:cs typeface="Times New Roman" panose="02020603050405020304" pitchFamily="18" charset="0"/>
              </a:rPr>
              <a:t>cần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chú</a:t>
            </a:r>
            <a:r>
              <a:rPr lang="en-US" sz="2800" i="1" dirty="0">
                <a:latin typeface="Times New Roman" panose="02020603050405020304" pitchFamily="18" charset="0"/>
                <a:cs typeface="Times New Roman" panose="02020603050405020304" pitchFamily="18" charset="0"/>
              </a:rPr>
              <a:t> ý </a:t>
            </a:r>
            <a:r>
              <a:rPr lang="en-US" sz="2800" i="1" dirty="0" err="1">
                <a:latin typeface="Times New Roman" panose="02020603050405020304" pitchFamily="18" charset="0"/>
                <a:cs typeface="Times New Roman" panose="02020603050405020304" pitchFamily="18" charset="0"/>
              </a:rPr>
              <a:t>tới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cảnh</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r>
              <a:rPr lang="en-US" sz="2800" i="1" dirty="0" smtClean="0">
                <a:latin typeface="Times New Roman" panose="02020603050405020304" pitchFamily="18" charset="0"/>
                <a:cs typeface="Times New Roman" panose="02020603050405020304" pitchFamily="18" charset="0"/>
              </a:rPr>
              <a:t>2. </a:t>
            </a:r>
            <a:r>
              <a:rPr lang="en-US" sz="2800" i="1" dirty="0" err="1">
                <a:latin typeface="Times New Roman" panose="02020603050405020304" pitchFamily="18" charset="0"/>
                <a:cs typeface="Times New Roman" panose="02020603050405020304" pitchFamily="18" charset="0"/>
              </a:rPr>
              <a:t>Những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dấu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câu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em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đã</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được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học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dấu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ngoặc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đơn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dấu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ngoặc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kép</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979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ox(out)">
                                      <p:cBhvr>
                                        <p:cTn id="2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60648"/>
            <a:ext cx="9144000" cy="1384995"/>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HĐCN (3p) PHIẾU </a:t>
            </a:r>
            <a:r>
              <a:rPr lang="en-US" sz="2800" b="1" dirty="0">
                <a:latin typeface="Times New Roman" panose="02020603050405020304" pitchFamily="18" charset="0"/>
                <a:cs typeface="Times New Roman" panose="02020603050405020304" pitchFamily="18" charset="0"/>
              </a:rPr>
              <a:t>HỌC TẬP SỐ 1</a:t>
            </a:r>
            <a:endParaRPr lang="en-US" sz="2800" dirty="0">
              <a:latin typeface="Times New Roman" panose="02020603050405020304" pitchFamily="18" charset="0"/>
              <a:cs typeface="Times New Roman" panose="02020603050405020304" pitchFamily="18" charset="0"/>
            </a:endParaRPr>
          </a:p>
          <a:p>
            <a:pPr algn="ctr"/>
            <a:r>
              <a:rPr lang="pt-BR" sz="2800" b="1" dirty="0">
                <a:latin typeface="Times New Roman" panose="02020603050405020304" pitchFamily="18" charset="0"/>
                <a:cs typeface="Times New Roman" panose="02020603050405020304" pitchFamily="18" charset="0"/>
              </a:rPr>
              <a:t>(Nhận biết nghĩa của từ trong ngữ cảnh)</a:t>
            </a:r>
            <a:endParaRPr lang="en-US" sz="2800" dirty="0">
              <a:latin typeface="Times New Roman" panose="02020603050405020304" pitchFamily="18" charset="0"/>
              <a:cs typeface="Times New Roman" panose="02020603050405020304" pitchFamily="18" charset="0"/>
            </a:endParaRPr>
          </a:p>
          <a:p>
            <a:pPr algn="ctr"/>
            <a:r>
              <a:rPr lang="pt-BR" sz="2800" b="1"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791468707"/>
              </p:ext>
            </p:extLst>
          </p:nvPr>
        </p:nvGraphicFramePr>
        <p:xfrm>
          <a:off x="0" y="1412775"/>
          <a:ext cx="9144000" cy="5445224"/>
        </p:xfrm>
        <a:graphic>
          <a:graphicData uri="http://schemas.openxmlformats.org/drawingml/2006/table">
            <a:tbl>
              <a:tblPr firstRow="1" firstCol="1" bandRow="1">
                <a:tableStyleId>{5C22544A-7EE6-4342-B048-85BDC9FD1C3A}</a:tableStyleId>
              </a:tblPr>
              <a:tblGrid>
                <a:gridCol w="4572000">
                  <a:extLst>
                    <a:ext uri="{9D8B030D-6E8A-4147-A177-3AD203B41FA5}">
                      <a16:colId xmlns:a16="http://schemas.microsoft.com/office/drawing/2014/main" val="4127489398"/>
                    </a:ext>
                  </a:extLst>
                </a:gridCol>
                <a:gridCol w="4572000">
                  <a:extLst>
                    <a:ext uri="{9D8B030D-6E8A-4147-A177-3AD203B41FA5}">
                      <a16:colId xmlns:a16="http://schemas.microsoft.com/office/drawing/2014/main" val="1042705516"/>
                    </a:ext>
                  </a:extLst>
                </a:gridCol>
              </a:tblGrid>
              <a:tr h="1361306">
                <a:tc>
                  <a:txBody>
                    <a:bodyPr/>
                    <a:lstStyle/>
                    <a:p>
                      <a:pPr algn="ctr">
                        <a:spcAft>
                          <a:spcPts val="0"/>
                        </a:spcAft>
                        <a:tabLst>
                          <a:tab pos="2110105" algn="l"/>
                        </a:tabLst>
                      </a:pPr>
                      <a:r>
                        <a:rPr lang="pt-BR" sz="3000" dirty="0" smtClean="0">
                          <a:effectLst/>
                          <a:latin typeface="Times New Roman" panose="02020603050405020304" pitchFamily="18" charset="0"/>
                          <a:cs typeface="Times New Roman" panose="02020603050405020304" pitchFamily="18" charset="0"/>
                        </a:rPr>
                        <a:t>Câu</a:t>
                      </a:r>
                      <a:r>
                        <a:rPr lang="pt-BR" sz="3000" baseline="0" dirty="0" smtClean="0">
                          <a:effectLst/>
                          <a:latin typeface="Times New Roman" panose="02020603050405020304" pitchFamily="18" charset="0"/>
                          <a:cs typeface="Times New Roman" panose="02020603050405020304" pitchFamily="18" charset="0"/>
                        </a:rPr>
                        <a:t> hỏi</a:t>
                      </a:r>
                      <a:r>
                        <a:rPr lang="pt-BR" sz="3000" dirty="0">
                          <a:effectLst/>
                          <a:latin typeface="Times New Roman" panose="02020603050405020304" pitchFamily="18" charset="0"/>
                          <a:cs typeface="Times New Roman" panose="02020603050405020304" pitchFamily="18" charset="0"/>
                        </a:rPr>
                        <a:t> </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tabLst>
                          <a:tab pos="2110105" algn="l"/>
                        </a:tabLst>
                      </a:pPr>
                      <a:r>
                        <a:rPr lang="pt-BR" sz="3000" dirty="0">
                          <a:effectLst/>
                          <a:latin typeface="Times New Roman" panose="02020603050405020304" pitchFamily="18" charset="0"/>
                          <a:cs typeface="Times New Roman" panose="02020603050405020304" pitchFamily="18" charset="0"/>
                        </a:rPr>
                        <a:t>Trả lời</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204299853"/>
                  </a:ext>
                </a:extLst>
              </a:tr>
              <a:tr h="1361306">
                <a:tc>
                  <a:txBody>
                    <a:bodyPr/>
                    <a:lstStyle/>
                    <a:p>
                      <a:pPr>
                        <a:spcAft>
                          <a:spcPts val="0"/>
                        </a:spcAft>
                        <a:tabLst>
                          <a:tab pos="2110105" algn="l"/>
                        </a:tabLst>
                      </a:pPr>
                      <a:r>
                        <a:rPr lang="pt-BR" sz="2800" dirty="0">
                          <a:effectLst/>
                          <a:latin typeface="Times New Roman" panose="02020603050405020304" pitchFamily="18" charset="0"/>
                          <a:cs typeface="Times New Roman" panose="02020603050405020304" pitchFamily="18" charset="0"/>
                        </a:rPr>
                        <a:t>- Nghĩa của từ là gì?</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tabLst>
                          <a:tab pos="2110105" algn="l"/>
                        </a:tabLst>
                      </a:pPr>
                      <a:r>
                        <a:rPr lang="pt-BR"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547967371"/>
                  </a:ext>
                </a:extLst>
              </a:tr>
              <a:tr h="1361306">
                <a:tc>
                  <a:txBody>
                    <a:bodyPr/>
                    <a:lstStyle/>
                    <a:p>
                      <a:pPr>
                        <a:spcAft>
                          <a:spcPts val="0"/>
                        </a:spcAft>
                        <a:tabLst>
                          <a:tab pos="2110105" algn="l"/>
                        </a:tabLst>
                      </a:pPr>
                      <a:r>
                        <a:rPr lang="pt-BR" sz="2800" dirty="0">
                          <a:effectLst/>
                          <a:latin typeface="Times New Roman" panose="02020603050405020304" pitchFamily="18" charset="0"/>
                          <a:cs typeface="Times New Roman" panose="02020603050405020304" pitchFamily="18" charset="0"/>
                        </a:rPr>
                        <a:t>- Thế nào là nghĩa gốc?</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tabLst>
                          <a:tab pos="2110105" algn="l"/>
                        </a:tabLst>
                      </a:pPr>
                      <a:r>
                        <a:rPr lang="pt-BR"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50263556"/>
                  </a:ext>
                </a:extLst>
              </a:tr>
              <a:tr h="1361306">
                <a:tc>
                  <a:txBody>
                    <a:bodyPr/>
                    <a:lstStyle/>
                    <a:p>
                      <a:pPr>
                        <a:spcAft>
                          <a:spcPts val="0"/>
                        </a:spcAft>
                        <a:tabLst>
                          <a:tab pos="2110105" algn="l"/>
                        </a:tabLst>
                      </a:pPr>
                      <a:r>
                        <a:rPr lang="pt-BR" sz="2800" dirty="0">
                          <a:effectLst/>
                          <a:latin typeface="Times New Roman" panose="02020603050405020304" pitchFamily="18" charset="0"/>
                          <a:cs typeface="Times New Roman" panose="02020603050405020304" pitchFamily="18" charset="0"/>
                        </a:rPr>
                        <a:t>- Thế nào là nghĩa chuyển?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tabLst>
                          <a:tab pos="2110105" algn="l"/>
                        </a:tabLst>
                      </a:pPr>
                      <a:r>
                        <a:rPr lang="pt-BR"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803665620"/>
                  </a:ext>
                </a:extLst>
              </a:tr>
            </a:tbl>
          </a:graphicData>
        </a:graphic>
      </p:graphicFrame>
    </p:spTree>
    <p:extLst>
      <p:ext uri="{BB962C8B-B14F-4D97-AF65-F5344CB8AC3E}">
        <p14:creationId xmlns:p14="http://schemas.microsoft.com/office/powerpoint/2010/main" val="3700775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60648"/>
            <a:ext cx="9144000" cy="1384995"/>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PHIẾU </a:t>
            </a:r>
            <a:r>
              <a:rPr lang="en-US" sz="2800" b="1" dirty="0">
                <a:latin typeface="Times New Roman" panose="02020603050405020304" pitchFamily="18" charset="0"/>
                <a:cs typeface="Times New Roman" panose="02020603050405020304" pitchFamily="18" charset="0"/>
              </a:rPr>
              <a:t>HỌC TẬP SỐ 1</a:t>
            </a:r>
            <a:endParaRPr lang="en-US" sz="2800" dirty="0">
              <a:latin typeface="Times New Roman" panose="02020603050405020304" pitchFamily="18" charset="0"/>
              <a:cs typeface="Times New Roman" panose="02020603050405020304" pitchFamily="18" charset="0"/>
            </a:endParaRPr>
          </a:p>
          <a:p>
            <a:pPr algn="ctr"/>
            <a:r>
              <a:rPr lang="pt-BR" sz="2800" b="1" dirty="0">
                <a:latin typeface="Times New Roman" panose="02020603050405020304" pitchFamily="18" charset="0"/>
                <a:cs typeface="Times New Roman" panose="02020603050405020304" pitchFamily="18" charset="0"/>
              </a:rPr>
              <a:t>(Nhận biết nghĩa của từ trong ngữ cảnh)</a:t>
            </a:r>
            <a:endParaRPr lang="en-US" sz="2800" dirty="0">
              <a:latin typeface="Times New Roman" panose="02020603050405020304" pitchFamily="18" charset="0"/>
              <a:cs typeface="Times New Roman" panose="02020603050405020304" pitchFamily="18" charset="0"/>
            </a:endParaRPr>
          </a:p>
          <a:p>
            <a:pPr algn="ctr"/>
            <a:r>
              <a:rPr lang="pt-BR" sz="2800" b="1"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86605075"/>
              </p:ext>
            </p:extLst>
          </p:nvPr>
        </p:nvGraphicFramePr>
        <p:xfrm>
          <a:off x="0" y="1412775"/>
          <a:ext cx="9144000" cy="5445224"/>
        </p:xfrm>
        <a:graphic>
          <a:graphicData uri="http://schemas.openxmlformats.org/drawingml/2006/table">
            <a:tbl>
              <a:tblPr firstRow="1" firstCol="1" bandRow="1">
                <a:tableStyleId>{5C22544A-7EE6-4342-B048-85BDC9FD1C3A}</a:tableStyleId>
              </a:tblPr>
              <a:tblGrid>
                <a:gridCol w="4572000">
                  <a:extLst>
                    <a:ext uri="{9D8B030D-6E8A-4147-A177-3AD203B41FA5}">
                      <a16:colId xmlns:a16="http://schemas.microsoft.com/office/drawing/2014/main" val="4127489398"/>
                    </a:ext>
                  </a:extLst>
                </a:gridCol>
                <a:gridCol w="4572000">
                  <a:extLst>
                    <a:ext uri="{9D8B030D-6E8A-4147-A177-3AD203B41FA5}">
                      <a16:colId xmlns:a16="http://schemas.microsoft.com/office/drawing/2014/main" val="1042705516"/>
                    </a:ext>
                  </a:extLst>
                </a:gridCol>
              </a:tblGrid>
              <a:tr h="1361306">
                <a:tc>
                  <a:txBody>
                    <a:bodyPr/>
                    <a:lstStyle/>
                    <a:p>
                      <a:pPr algn="ctr">
                        <a:spcAft>
                          <a:spcPts val="0"/>
                        </a:spcAft>
                        <a:tabLst>
                          <a:tab pos="2110105" algn="l"/>
                        </a:tabLst>
                      </a:pPr>
                      <a:r>
                        <a:rPr lang="pt-BR" sz="3000" dirty="0" smtClean="0">
                          <a:effectLst/>
                          <a:latin typeface="Times New Roman" panose="02020603050405020304" pitchFamily="18" charset="0"/>
                          <a:cs typeface="Times New Roman" panose="02020603050405020304" pitchFamily="18" charset="0"/>
                        </a:rPr>
                        <a:t>Câu</a:t>
                      </a:r>
                      <a:r>
                        <a:rPr lang="pt-BR" sz="3000" baseline="0" dirty="0" smtClean="0">
                          <a:effectLst/>
                          <a:latin typeface="Times New Roman" panose="02020603050405020304" pitchFamily="18" charset="0"/>
                          <a:cs typeface="Times New Roman" panose="02020603050405020304" pitchFamily="18" charset="0"/>
                        </a:rPr>
                        <a:t> hỏi</a:t>
                      </a:r>
                      <a:r>
                        <a:rPr lang="pt-BR" sz="3000" dirty="0">
                          <a:effectLst/>
                          <a:latin typeface="Times New Roman" panose="02020603050405020304" pitchFamily="18" charset="0"/>
                          <a:cs typeface="Times New Roman" panose="02020603050405020304" pitchFamily="18" charset="0"/>
                        </a:rPr>
                        <a:t> </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tabLst>
                          <a:tab pos="2110105" algn="l"/>
                        </a:tabLst>
                      </a:pPr>
                      <a:r>
                        <a:rPr lang="pt-BR" sz="3000" dirty="0">
                          <a:effectLst/>
                          <a:latin typeface="Times New Roman" panose="02020603050405020304" pitchFamily="18" charset="0"/>
                          <a:cs typeface="Times New Roman" panose="02020603050405020304" pitchFamily="18" charset="0"/>
                        </a:rPr>
                        <a:t>Trả lời</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204299853"/>
                  </a:ext>
                </a:extLst>
              </a:tr>
              <a:tr h="1361306">
                <a:tc>
                  <a:txBody>
                    <a:bodyPr/>
                    <a:lstStyle/>
                    <a:p>
                      <a:pPr>
                        <a:spcAft>
                          <a:spcPts val="0"/>
                        </a:spcAft>
                        <a:tabLst>
                          <a:tab pos="2110105" algn="l"/>
                        </a:tabLst>
                      </a:pPr>
                      <a:r>
                        <a:rPr lang="pt-BR" sz="2800" dirty="0">
                          <a:effectLst/>
                          <a:latin typeface="Times New Roman" panose="02020603050405020304" pitchFamily="18" charset="0"/>
                          <a:cs typeface="Times New Roman" panose="02020603050405020304" pitchFamily="18" charset="0"/>
                        </a:rPr>
                        <a:t>- Nghĩa của từ là gì?</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0"/>
                        </a:spcAft>
                        <a:tabLst>
                          <a:tab pos="2110105" algn="l"/>
                        </a:tabLst>
                      </a:pPr>
                      <a:r>
                        <a:rPr lang="pt-BR" sz="2800" dirty="0" smtClean="0">
                          <a:effectLst/>
                          <a:latin typeface="Times New Roman" panose="02020603050405020304" pitchFamily="18" charset="0"/>
                          <a:ea typeface="+mn-ea"/>
                          <a:cs typeface="Times New Roman" panose="02020603050405020304" pitchFamily="18" charset="0"/>
                        </a:rPr>
                        <a:t>Nghĩa</a:t>
                      </a:r>
                      <a:r>
                        <a:rPr lang="pt-BR" sz="2800" baseline="0" dirty="0" smtClean="0">
                          <a:effectLst/>
                          <a:latin typeface="Times New Roman" panose="02020603050405020304" pitchFamily="18" charset="0"/>
                          <a:ea typeface="+mn-ea"/>
                          <a:cs typeface="Times New Roman" panose="02020603050405020304" pitchFamily="18" charset="0"/>
                        </a:rPr>
                        <a:t> của từ là nội dung mà từ biểu thị.</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547967371"/>
                  </a:ext>
                </a:extLst>
              </a:tr>
              <a:tr h="1361306">
                <a:tc>
                  <a:txBody>
                    <a:bodyPr/>
                    <a:lstStyle/>
                    <a:p>
                      <a:pPr>
                        <a:spcAft>
                          <a:spcPts val="0"/>
                        </a:spcAft>
                        <a:tabLst>
                          <a:tab pos="2110105" algn="l"/>
                        </a:tabLst>
                      </a:pPr>
                      <a:r>
                        <a:rPr lang="pt-BR" sz="2800" dirty="0">
                          <a:effectLst/>
                          <a:latin typeface="Times New Roman" panose="02020603050405020304" pitchFamily="18" charset="0"/>
                          <a:cs typeface="Times New Roman" panose="02020603050405020304" pitchFamily="18" charset="0"/>
                        </a:rPr>
                        <a:t>- Thế nào là nghĩa gốc?</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0"/>
                        </a:spcAft>
                        <a:tabLst>
                          <a:tab pos="2110105" algn="l"/>
                        </a:tabLst>
                      </a:pPr>
                      <a:r>
                        <a:rPr lang="pt-BR" sz="2800" dirty="0" smtClean="0">
                          <a:effectLst/>
                          <a:latin typeface="Times New Roman" panose="02020603050405020304" pitchFamily="18" charset="0"/>
                          <a:ea typeface="+mn-ea"/>
                          <a:cs typeface="Times New Roman" panose="02020603050405020304" pitchFamily="18" charset="0"/>
                        </a:rPr>
                        <a:t>Nghĩa</a:t>
                      </a:r>
                      <a:r>
                        <a:rPr lang="pt-BR" sz="2800" baseline="0" dirty="0" smtClean="0">
                          <a:effectLst/>
                          <a:latin typeface="Times New Roman" panose="02020603050405020304" pitchFamily="18" charset="0"/>
                          <a:ea typeface="+mn-ea"/>
                          <a:cs typeface="Times New Roman" panose="02020603050405020304" pitchFamily="18" charset="0"/>
                        </a:rPr>
                        <a:t> gốc là nghĩa xuất hiện đầu tiên, làm cơ sở để hình thành nên các nghĩa khác.</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50263556"/>
                  </a:ext>
                </a:extLst>
              </a:tr>
              <a:tr h="1361306">
                <a:tc>
                  <a:txBody>
                    <a:bodyPr/>
                    <a:lstStyle/>
                    <a:p>
                      <a:pPr>
                        <a:spcAft>
                          <a:spcPts val="0"/>
                        </a:spcAft>
                        <a:tabLst>
                          <a:tab pos="2110105" algn="l"/>
                        </a:tabLst>
                      </a:pPr>
                      <a:r>
                        <a:rPr lang="pt-BR" sz="2800" dirty="0">
                          <a:effectLst/>
                          <a:latin typeface="Times New Roman" panose="02020603050405020304" pitchFamily="18" charset="0"/>
                          <a:cs typeface="Times New Roman" panose="02020603050405020304" pitchFamily="18" charset="0"/>
                        </a:rPr>
                        <a:t>- Thế nào là nghĩa chuyển?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0"/>
                        </a:spcAft>
                        <a:tabLst>
                          <a:tab pos="2110105" algn="l"/>
                        </a:tabLst>
                      </a:pPr>
                      <a:r>
                        <a:rPr lang="pt-BR" sz="2800" dirty="0" smtClean="0">
                          <a:effectLst/>
                          <a:latin typeface="Times New Roman" panose="02020603050405020304" pitchFamily="18" charset="0"/>
                          <a:ea typeface="+mn-ea"/>
                          <a:cs typeface="Times New Roman" panose="02020603050405020304" pitchFamily="18" charset="0"/>
                        </a:rPr>
                        <a:t>Nghĩa</a:t>
                      </a:r>
                      <a:r>
                        <a:rPr lang="pt-BR" sz="2800" baseline="0" dirty="0" smtClean="0">
                          <a:effectLst/>
                          <a:latin typeface="Times New Roman" panose="02020603050405020304" pitchFamily="18" charset="0"/>
                          <a:ea typeface="+mn-ea"/>
                          <a:cs typeface="Times New Roman" panose="02020603050405020304" pitchFamily="18" charset="0"/>
                        </a:rPr>
                        <a:t> chuyển là nghĩa được hình thành trên cơ sơ</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803665620"/>
                  </a:ext>
                </a:extLst>
              </a:tr>
            </a:tbl>
          </a:graphicData>
        </a:graphic>
      </p:graphicFrame>
    </p:spTree>
    <p:extLst>
      <p:ext uri="{BB962C8B-B14F-4D97-AF65-F5344CB8AC3E}">
        <p14:creationId xmlns:p14="http://schemas.microsoft.com/office/powerpoint/2010/main" val="3455350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661601"/>
            <a:ext cx="8208912" cy="122413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latin typeface="Times New Roman" panose="02020603050405020304" pitchFamily="18" charset="0"/>
                <a:cs typeface="Times New Roman" panose="02020603050405020304" pitchFamily="18" charset="0"/>
              </a:rPr>
              <a:t>HĐCĐ (4p) PHIẾU </a:t>
            </a:r>
            <a:r>
              <a:rPr lang="en-US" sz="3200" b="1" dirty="0">
                <a:latin typeface="Times New Roman" panose="02020603050405020304" pitchFamily="18" charset="0"/>
                <a:cs typeface="Times New Roman" panose="02020603050405020304" pitchFamily="18" charset="0"/>
              </a:rPr>
              <a:t>HỌC TẬP SỐ </a:t>
            </a:r>
            <a:r>
              <a:rPr lang="en-US" sz="3200" b="1" dirty="0" smtClean="0">
                <a:latin typeface="Times New Roman" panose="02020603050405020304" pitchFamily="18" charset="0"/>
                <a:cs typeface="Times New Roman" panose="02020603050405020304" pitchFamily="18" charset="0"/>
              </a:rPr>
              <a:t>2</a:t>
            </a:r>
            <a:endParaRPr lang="en-US" sz="3200" dirty="0">
              <a:latin typeface="Times New Roman" panose="02020603050405020304" pitchFamily="18" charset="0"/>
              <a:cs typeface="Times New Roman" panose="02020603050405020304" pitchFamily="18" charset="0"/>
            </a:endParaRPr>
          </a:p>
          <a:p>
            <a:pPr algn="ctr"/>
            <a:r>
              <a:rPr lang="pt-BR" sz="3200" b="1" dirty="0">
                <a:latin typeface="Times New Roman" panose="02020603050405020304" pitchFamily="18" charset="0"/>
                <a:cs typeface="Times New Roman" panose="02020603050405020304" pitchFamily="18" charset="0"/>
              </a:rPr>
              <a:t>(Dấu ngoặc đơn, dấu ngoặc kép)</a:t>
            </a:r>
            <a:endParaRPr lang="en-US" sz="3200"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589371306"/>
              </p:ext>
            </p:extLst>
          </p:nvPr>
        </p:nvGraphicFramePr>
        <p:xfrm>
          <a:off x="467544" y="1904915"/>
          <a:ext cx="8208911" cy="1463040"/>
        </p:xfrm>
        <a:graphic>
          <a:graphicData uri="http://schemas.openxmlformats.org/drawingml/2006/table">
            <a:tbl>
              <a:tblPr firstRow="1" firstCol="1" bandRow="1">
                <a:tableStyleId>{5C22544A-7EE6-4342-B048-85BDC9FD1C3A}</a:tableStyleId>
              </a:tblPr>
              <a:tblGrid>
                <a:gridCol w="2735719">
                  <a:extLst>
                    <a:ext uri="{9D8B030D-6E8A-4147-A177-3AD203B41FA5}">
                      <a16:colId xmlns:a16="http://schemas.microsoft.com/office/drawing/2014/main" val="20000"/>
                    </a:ext>
                  </a:extLst>
                </a:gridCol>
                <a:gridCol w="2736596">
                  <a:extLst>
                    <a:ext uri="{9D8B030D-6E8A-4147-A177-3AD203B41FA5}">
                      <a16:colId xmlns:a16="http://schemas.microsoft.com/office/drawing/2014/main" val="20001"/>
                    </a:ext>
                  </a:extLst>
                </a:gridCol>
                <a:gridCol w="2736596">
                  <a:extLst>
                    <a:ext uri="{9D8B030D-6E8A-4147-A177-3AD203B41FA5}">
                      <a16:colId xmlns:a16="http://schemas.microsoft.com/office/drawing/2014/main" val="20002"/>
                    </a:ext>
                  </a:extLst>
                </a:gridCol>
              </a:tblGrid>
              <a:tr h="0">
                <a:tc>
                  <a:txBody>
                    <a:bodyPr/>
                    <a:lstStyle/>
                    <a:p>
                      <a:pPr algn="ctr">
                        <a:spcAft>
                          <a:spcPts val="0"/>
                        </a:spcAft>
                        <a:tabLst>
                          <a:tab pos="2110105" algn="l"/>
                        </a:tabLst>
                      </a:pPr>
                      <a:r>
                        <a:rPr lang="pt-BR" sz="3200" dirty="0">
                          <a:solidFill>
                            <a:srgbClr val="FF0000"/>
                          </a:solidFill>
                          <a:effectLst/>
                          <a:latin typeface="Times New Roman" panose="02020603050405020304" pitchFamily="18" charset="0"/>
                          <a:cs typeface="Times New Roman" panose="02020603050405020304" pitchFamily="18" charset="0"/>
                        </a:rPr>
                        <a:t>Dấu câu</a:t>
                      </a:r>
                      <a:endParaRPr lang="en-US" sz="32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tabLst>
                          <a:tab pos="2110105" algn="l"/>
                        </a:tabLst>
                      </a:pPr>
                      <a:r>
                        <a:rPr lang="pt-BR" sz="3200" dirty="0">
                          <a:solidFill>
                            <a:srgbClr val="FF0000"/>
                          </a:solidFill>
                          <a:effectLst/>
                          <a:latin typeface="Times New Roman" panose="02020603050405020304" pitchFamily="18" charset="0"/>
                          <a:cs typeface="Times New Roman" panose="02020603050405020304" pitchFamily="18" charset="0"/>
                        </a:rPr>
                        <a:t>Tác dụng</a:t>
                      </a:r>
                      <a:endParaRPr lang="en-US" sz="32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tabLst>
                          <a:tab pos="2110105" algn="l"/>
                        </a:tabLst>
                      </a:pPr>
                      <a:r>
                        <a:rPr lang="pt-BR" sz="3200" dirty="0">
                          <a:solidFill>
                            <a:srgbClr val="FF0000"/>
                          </a:solidFill>
                          <a:effectLst/>
                          <a:latin typeface="Times New Roman" panose="02020603050405020304" pitchFamily="18" charset="0"/>
                          <a:cs typeface="Times New Roman" panose="02020603050405020304" pitchFamily="18" charset="0"/>
                        </a:rPr>
                        <a:t>Ví dụ</a:t>
                      </a:r>
                      <a:endParaRPr lang="en-US" sz="32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0">
                <a:tc>
                  <a:txBody>
                    <a:bodyPr/>
                    <a:lstStyle/>
                    <a:p>
                      <a:pPr>
                        <a:spcAft>
                          <a:spcPts val="0"/>
                        </a:spcAft>
                        <a:tabLst>
                          <a:tab pos="2110105" algn="l"/>
                        </a:tabLst>
                      </a:pPr>
                      <a:r>
                        <a:rPr lang="pt-BR"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tabLst>
                          <a:tab pos="2110105" algn="l"/>
                        </a:tabLst>
                      </a:pPr>
                      <a:r>
                        <a:rPr lang="pt-BR"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tabLst>
                          <a:tab pos="2110105" algn="l"/>
                        </a:tabLst>
                      </a:pPr>
                      <a:r>
                        <a:rPr lang="pt-BR"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spcAft>
                          <a:spcPts val="0"/>
                        </a:spcAft>
                        <a:tabLst>
                          <a:tab pos="2110105" algn="l"/>
                        </a:tabLst>
                      </a:pPr>
                      <a:r>
                        <a:rPr lang="pt-BR"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tabLst>
                          <a:tab pos="2110105" algn="l"/>
                        </a:tabLst>
                      </a:pPr>
                      <a:r>
                        <a:rPr lang="pt-BR"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tabLst>
                          <a:tab pos="2110105" algn="l"/>
                        </a:tabLst>
                      </a:pPr>
                      <a:r>
                        <a:rPr lang="pt-BR"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083373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up)">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34076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latin typeface="Times New Roman" panose="02020603050405020304" pitchFamily="18" charset="0"/>
                <a:cs typeface="Times New Roman" panose="02020603050405020304" pitchFamily="18" charset="0"/>
              </a:rPr>
              <a:t>HĐCĐ (4p) PHIẾU </a:t>
            </a:r>
            <a:r>
              <a:rPr lang="en-US" sz="3200" b="1" dirty="0">
                <a:latin typeface="Times New Roman" panose="02020603050405020304" pitchFamily="18" charset="0"/>
                <a:cs typeface="Times New Roman" panose="02020603050405020304" pitchFamily="18" charset="0"/>
              </a:rPr>
              <a:t>HỌC TẬP SỐ </a:t>
            </a:r>
            <a:r>
              <a:rPr lang="en-US" sz="3200" b="1" dirty="0" smtClean="0">
                <a:latin typeface="Times New Roman" panose="02020603050405020304" pitchFamily="18" charset="0"/>
                <a:cs typeface="Times New Roman" panose="02020603050405020304" pitchFamily="18" charset="0"/>
              </a:rPr>
              <a:t>2</a:t>
            </a:r>
            <a:endParaRPr lang="en-US" sz="3200" dirty="0">
              <a:latin typeface="Times New Roman" panose="02020603050405020304" pitchFamily="18" charset="0"/>
              <a:cs typeface="Times New Roman" panose="02020603050405020304" pitchFamily="18" charset="0"/>
            </a:endParaRPr>
          </a:p>
          <a:p>
            <a:pPr algn="ctr"/>
            <a:r>
              <a:rPr lang="pt-BR" sz="3200" b="1" dirty="0">
                <a:latin typeface="Times New Roman" panose="02020603050405020304" pitchFamily="18" charset="0"/>
                <a:cs typeface="Times New Roman" panose="02020603050405020304" pitchFamily="18" charset="0"/>
              </a:rPr>
              <a:t>(Dấu ngoặc đơn, dấu ngoặc kép)</a:t>
            </a:r>
            <a:endParaRPr lang="en-US" sz="3200"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643074760"/>
              </p:ext>
            </p:extLst>
          </p:nvPr>
        </p:nvGraphicFramePr>
        <p:xfrm>
          <a:off x="0" y="1262282"/>
          <a:ext cx="9144001" cy="5973687"/>
        </p:xfrm>
        <a:graphic>
          <a:graphicData uri="http://schemas.openxmlformats.org/drawingml/2006/table">
            <a:tbl>
              <a:tblPr firstRow="1" firstCol="1" bandRow="1">
                <a:tableStyleId>{5C22544A-7EE6-4342-B048-85BDC9FD1C3A}</a:tableStyleId>
              </a:tblPr>
              <a:tblGrid>
                <a:gridCol w="3047349">
                  <a:extLst>
                    <a:ext uri="{9D8B030D-6E8A-4147-A177-3AD203B41FA5}">
                      <a16:colId xmlns:a16="http://schemas.microsoft.com/office/drawing/2014/main" val="20000"/>
                    </a:ext>
                  </a:extLst>
                </a:gridCol>
                <a:gridCol w="3048326">
                  <a:extLst>
                    <a:ext uri="{9D8B030D-6E8A-4147-A177-3AD203B41FA5}">
                      <a16:colId xmlns:a16="http://schemas.microsoft.com/office/drawing/2014/main" val="20001"/>
                    </a:ext>
                  </a:extLst>
                </a:gridCol>
                <a:gridCol w="3048326">
                  <a:extLst>
                    <a:ext uri="{9D8B030D-6E8A-4147-A177-3AD203B41FA5}">
                      <a16:colId xmlns:a16="http://schemas.microsoft.com/office/drawing/2014/main" val="20002"/>
                    </a:ext>
                  </a:extLst>
                </a:gridCol>
              </a:tblGrid>
              <a:tr h="792087">
                <a:tc>
                  <a:txBody>
                    <a:bodyPr/>
                    <a:lstStyle/>
                    <a:p>
                      <a:pPr algn="ctr">
                        <a:spcAft>
                          <a:spcPts val="0"/>
                        </a:spcAft>
                        <a:tabLst>
                          <a:tab pos="2110105" algn="l"/>
                        </a:tabLst>
                      </a:pPr>
                      <a:r>
                        <a:rPr lang="pt-BR" sz="3200" dirty="0">
                          <a:solidFill>
                            <a:srgbClr val="FF0000"/>
                          </a:solidFill>
                          <a:effectLst/>
                          <a:latin typeface="Times New Roman" panose="02020603050405020304" pitchFamily="18" charset="0"/>
                          <a:cs typeface="Times New Roman" panose="02020603050405020304" pitchFamily="18" charset="0"/>
                        </a:rPr>
                        <a:t>Dấu câu</a:t>
                      </a:r>
                      <a:endParaRPr lang="en-US" sz="32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tabLst>
                          <a:tab pos="2110105" algn="l"/>
                        </a:tabLst>
                      </a:pPr>
                      <a:r>
                        <a:rPr lang="pt-BR" sz="3200" dirty="0">
                          <a:solidFill>
                            <a:srgbClr val="FF0000"/>
                          </a:solidFill>
                          <a:effectLst/>
                          <a:latin typeface="Times New Roman" panose="02020603050405020304" pitchFamily="18" charset="0"/>
                          <a:cs typeface="Times New Roman" panose="02020603050405020304" pitchFamily="18" charset="0"/>
                        </a:rPr>
                        <a:t>Tác dụng</a:t>
                      </a:r>
                      <a:endParaRPr lang="en-US" sz="32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tabLst>
                          <a:tab pos="2110105" algn="l"/>
                        </a:tabLst>
                      </a:pPr>
                      <a:r>
                        <a:rPr lang="pt-BR" sz="3200" dirty="0">
                          <a:solidFill>
                            <a:srgbClr val="FF0000"/>
                          </a:solidFill>
                          <a:effectLst/>
                          <a:latin typeface="Times New Roman" panose="02020603050405020304" pitchFamily="18" charset="0"/>
                          <a:cs typeface="Times New Roman" panose="02020603050405020304" pitchFamily="18" charset="0"/>
                        </a:rPr>
                        <a:t>Ví dụ</a:t>
                      </a:r>
                      <a:endParaRPr lang="en-US" sz="32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1725975">
                <a:tc>
                  <a:txBody>
                    <a:bodyPr/>
                    <a:lstStyle/>
                    <a:p>
                      <a:pPr>
                        <a:spcAft>
                          <a:spcPts val="0"/>
                        </a:spcAft>
                        <a:tabLst>
                          <a:tab pos="2110105" algn="l"/>
                        </a:tabLst>
                      </a:pPr>
                      <a:r>
                        <a:rPr lang="pt-BR" sz="2000" dirty="0" smtClean="0">
                          <a:solidFill>
                            <a:schemeClr val="tx1"/>
                          </a:solidFill>
                          <a:effectLst/>
                          <a:latin typeface="Times New Roman" panose="02020603050405020304" pitchFamily="18" charset="0"/>
                          <a:ea typeface="+mn-ea"/>
                          <a:cs typeface="Times New Roman" panose="02020603050405020304" pitchFamily="18" charset="0"/>
                        </a:rPr>
                        <a:t>Dấu</a:t>
                      </a:r>
                      <a:r>
                        <a:rPr lang="pt-BR" sz="2000" baseline="0" dirty="0" smtClean="0">
                          <a:solidFill>
                            <a:schemeClr val="tx1"/>
                          </a:solidFill>
                          <a:effectLst/>
                          <a:latin typeface="Times New Roman" panose="02020603050405020304" pitchFamily="18" charset="0"/>
                          <a:ea typeface="+mn-ea"/>
                          <a:cs typeface="Times New Roman" panose="02020603050405020304" pitchFamily="18" charset="0"/>
                        </a:rPr>
                        <a:t> ngoặc đơn</a:t>
                      </a: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tabLst>
                          <a:tab pos="2110105" algn="l"/>
                        </a:tabLst>
                      </a:pPr>
                      <a:r>
                        <a:rPr lang="en-US" sz="2000" dirty="0" err="1" smtClean="0">
                          <a:latin typeface="Times New Roman" panose="02020603050405020304" pitchFamily="18" charset="0"/>
                          <a:cs typeface="Times New Roman" panose="02020603050405020304" pitchFamily="18" charset="0"/>
                        </a:rPr>
                        <a:t>Dùng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để</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đánh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dấu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phần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bổ</a:t>
                      </a:r>
                      <a:r>
                        <a:rPr lang="en-US" sz="2000" dirty="0" smtClean="0">
                          <a:latin typeface="Times New Roman" panose="02020603050405020304" pitchFamily="18" charset="0"/>
                          <a:cs typeface="Times New Roman" panose="02020603050405020304" pitchFamily="18" charset="0"/>
                        </a:rPr>
                        <a:t> sung.</a:t>
                      </a: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tab pos="2110105" algn="l"/>
                        </a:tabLst>
                        <a:defRPr/>
                      </a:pPr>
                      <a:r>
                        <a:rPr lang="en-US" sz="2000" dirty="0" smtClean="0">
                          <a:latin typeface="Times New Roman" panose="02020603050405020304" pitchFamily="18" charset="0"/>
                          <a:cs typeface="Times New Roman" panose="02020603050405020304" pitchFamily="18" charset="0"/>
                        </a:rPr>
                        <a:t>VD: </a:t>
                      </a:r>
                      <a:r>
                        <a:rPr lang="en-US" sz="2000" i="1" dirty="0" err="1" smtClean="0">
                          <a:latin typeface="Times New Roman" panose="02020603050405020304" pitchFamily="18" charset="0"/>
                          <a:cs typeface="Times New Roman" panose="02020603050405020304" pitchFamily="18" charset="0"/>
                        </a:rPr>
                        <a:t>Nguyễn</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Dữ</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có</a:t>
                      </a:r>
                      <a:r>
                        <a:rPr lang="en-US" sz="2000" i="1" dirty="0" smtClean="0">
                          <a:latin typeface="Times New Roman" panose="02020603050405020304" pitchFamily="18" charset="0"/>
                          <a:cs typeface="Times New Roman" panose="02020603050405020304" pitchFamily="18" charset="0"/>
                        </a:rPr>
                        <a:t> "</a:t>
                      </a:r>
                      <a:r>
                        <a:rPr lang="en-US" sz="2000" b="1" i="1" dirty="0" err="1" smtClean="0">
                          <a:latin typeface="Times New Roman" panose="02020603050405020304" pitchFamily="18" charset="0"/>
                          <a:cs typeface="Times New Roman" panose="02020603050405020304" pitchFamily="18" charset="0"/>
                        </a:rPr>
                        <a:t>Truyền</a:t>
                      </a:r>
                      <a:r>
                        <a:rPr lang="en-US" sz="2000" b="1" i="1" dirty="0" smtClean="0">
                          <a:latin typeface="Times New Roman" panose="02020603050405020304" pitchFamily="18" charset="0"/>
                          <a:cs typeface="Times New Roman" panose="02020603050405020304" pitchFamily="18" charset="0"/>
                        </a:rPr>
                        <a:t> </a:t>
                      </a:r>
                      <a:r>
                        <a:rPr lang="en-US" sz="2000" b="1" i="1" dirty="0" err="1" smtClean="0">
                          <a:latin typeface="Times New Roman" panose="02020603050405020304" pitchFamily="18" charset="0"/>
                          <a:cs typeface="Times New Roman" panose="02020603050405020304" pitchFamily="18" charset="0"/>
                        </a:rPr>
                        <a:t>kì</a:t>
                      </a:r>
                      <a:r>
                        <a:rPr lang="en-US" sz="2000" b="1" i="1" dirty="0" smtClean="0">
                          <a:latin typeface="Times New Roman" panose="02020603050405020304" pitchFamily="18" charset="0"/>
                          <a:cs typeface="Times New Roman" panose="02020603050405020304" pitchFamily="18" charset="0"/>
                        </a:rPr>
                        <a:t> </a:t>
                      </a:r>
                      <a:r>
                        <a:rPr lang="en-US" sz="2000" b="1" i="1" dirty="0" err="1" smtClean="0">
                          <a:latin typeface="Times New Roman" panose="02020603050405020304" pitchFamily="18" charset="0"/>
                          <a:cs typeface="Times New Roman" panose="02020603050405020304" pitchFamily="18" charset="0"/>
                        </a:rPr>
                        <a:t>mạn</a:t>
                      </a:r>
                      <a:r>
                        <a:rPr lang="en-US" sz="2000" b="1" i="1" dirty="0" smtClean="0">
                          <a:latin typeface="Times New Roman" panose="02020603050405020304" pitchFamily="18" charset="0"/>
                          <a:cs typeface="Times New Roman" panose="02020603050405020304" pitchFamily="18" charset="0"/>
                        </a:rPr>
                        <a:t> </a:t>
                      </a:r>
                      <a:r>
                        <a:rPr lang="en-US" sz="2000" b="1" i="1" dirty="0" err="1" smtClean="0">
                          <a:latin typeface="Times New Roman" panose="02020603050405020304" pitchFamily="18" charset="0"/>
                          <a:cs typeface="Times New Roman" panose="02020603050405020304" pitchFamily="18" charset="0"/>
                        </a:rPr>
                        <a:t>lục</a:t>
                      </a:r>
                      <a:r>
                        <a:rPr lang="en-US" sz="2000" b="1" i="1" dirty="0" smtClean="0">
                          <a:latin typeface="Times New Roman" panose="02020603050405020304" pitchFamily="18" charset="0"/>
                          <a:cs typeface="Times New Roman" panose="02020603050405020304" pitchFamily="18" charset="0"/>
                        </a:rPr>
                        <a:t>"</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Ghi</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lại</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một</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cách</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tản</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mạn</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các</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truyện</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lạ</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được</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truyền</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được</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đánh</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giá</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là</a:t>
                      </a:r>
                      <a:r>
                        <a:rPr lang="en-US" sz="2000" i="1" dirty="0" smtClean="0">
                          <a:latin typeface="Times New Roman" panose="02020603050405020304" pitchFamily="18" charset="0"/>
                          <a:cs typeface="Times New Roman" panose="02020603050405020304" pitchFamily="18" charset="0"/>
                        </a:rPr>
                        <a:t> </a:t>
                      </a:r>
                      <a:r>
                        <a:rPr lang="en-US" sz="2000" b="1" i="1" dirty="0" err="1" smtClean="0">
                          <a:latin typeface="Times New Roman" panose="02020603050405020304" pitchFamily="18" charset="0"/>
                          <a:cs typeface="Times New Roman" panose="02020603050405020304" pitchFamily="18" charset="0"/>
                        </a:rPr>
                        <a:t>thiên</a:t>
                      </a:r>
                      <a:r>
                        <a:rPr lang="en-US" sz="2000" b="1" i="1" dirty="0" smtClean="0">
                          <a:latin typeface="Times New Roman" panose="02020603050405020304" pitchFamily="18" charset="0"/>
                          <a:cs typeface="Times New Roman" panose="02020603050405020304" pitchFamily="18" charset="0"/>
                        </a:rPr>
                        <a:t> </a:t>
                      </a:r>
                      <a:r>
                        <a:rPr lang="en-US" sz="2000" b="1" i="1" dirty="0" err="1" smtClean="0">
                          <a:latin typeface="Times New Roman" panose="02020603050405020304" pitchFamily="18" charset="0"/>
                          <a:cs typeface="Times New Roman" panose="02020603050405020304" pitchFamily="18" charset="0"/>
                        </a:rPr>
                        <a:t>cổ</a:t>
                      </a:r>
                      <a:r>
                        <a:rPr lang="en-US" sz="2000" b="1" i="1" dirty="0" smtClean="0">
                          <a:latin typeface="Times New Roman" panose="02020603050405020304" pitchFamily="18" charset="0"/>
                          <a:cs typeface="Times New Roman" panose="02020603050405020304" pitchFamily="18" charset="0"/>
                        </a:rPr>
                        <a:t> </a:t>
                      </a:r>
                      <a:r>
                        <a:rPr lang="en-US" sz="2000" b="1" i="1" dirty="0" err="1" smtClean="0">
                          <a:latin typeface="Times New Roman" panose="02020603050405020304" pitchFamily="18" charset="0"/>
                          <a:cs typeface="Times New Roman" panose="02020603050405020304" pitchFamily="18" charset="0"/>
                        </a:rPr>
                        <a:t>kì</a:t>
                      </a:r>
                      <a:r>
                        <a:rPr lang="en-US" sz="2000" b="1" i="1" dirty="0" smtClean="0">
                          <a:latin typeface="Times New Roman" panose="02020603050405020304" pitchFamily="18" charset="0"/>
                          <a:cs typeface="Times New Roman" panose="02020603050405020304" pitchFamily="18" charset="0"/>
                        </a:rPr>
                        <a:t> </a:t>
                      </a:r>
                      <a:r>
                        <a:rPr lang="en-US" sz="2000" b="1" i="1" dirty="0" err="1" smtClean="0">
                          <a:latin typeface="Times New Roman" panose="02020603050405020304" pitchFamily="18" charset="0"/>
                          <a:cs typeface="Times New Roman" panose="02020603050405020304" pitchFamily="18" charset="0"/>
                        </a:rPr>
                        <a:t>bút</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bút</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lạ</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của</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muôn</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đời</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là</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một</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mốc</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quan</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trọng</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của</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thể</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loại</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văn</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xuôi</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bằng</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chữ</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Hán</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của</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văn</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học</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Việt</a:t>
                      </a:r>
                      <a:r>
                        <a:rPr lang="en-US" sz="2000" i="1" dirty="0" smtClean="0">
                          <a:latin typeface="Times New Roman" panose="02020603050405020304" pitchFamily="18" charset="0"/>
                          <a:cs typeface="Times New Roman" panose="02020603050405020304" pitchFamily="18" charset="0"/>
                        </a:rPr>
                        <a:t> Nam.</a:t>
                      </a:r>
                      <a:endParaRPr lang="en-US" sz="2000" dirty="0" smtClean="0">
                        <a:latin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238271">
                <a:tc>
                  <a:txBody>
                    <a:bodyPr/>
                    <a:lstStyle/>
                    <a:p>
                      <a:pPr>
                        <a:spcAft>
                          <a:spcPts val="0"/>
                        </a:spcAft>
                        <a:tabLst>
                          <a:tab pos="2110105" algn="l"/>
                        </a:tabLst>
                      </a:pPr>
                      <a:r>
                        <a:rPr lang="pt-BR" sz="2000" dirty="0" smtClean="0">
                          <a:solidFill>
                            <a:schemeClr val="tx1"/>
                          </a:solidFill>
                          <a:effectLst/>
                          <a:latin typeface="Times New Roman" panose="02020603050405020304" pitchFamily="18" charset="0"/>
                          <a:ea typeface="+mn-ea"/>
                          <a:cs typeface="Times New Roman" panose="02020603050405020304" pitchFamily="18" charset="0"/>
                        </a:rPr>
                        <a:t>Dấu</a:t>
                      </a:r>
                      <a:r>
                        <a:rPr lang="pt-BR" sz="2000" baseline="0" dirty="0" smtClean="0">
                          <a:solidFill>
                            <a:schemeClr val="tx1"/>
                          </a:solidFill>
                          <a:effectLst/>
                          <a:latin typeface="Times New Roman" panose="02020603050405020304" pitchFamily="18" charset="0"/>
                          <a:ea typeface="+mn-ea"/>
                          <a:cs typeface="Times New Roman" panose="02020603050405020304" pitchFamily="18" charset="0"/>
                        </a:rPr>
                        <a:t> ngoặc kép</a:t>
                      </a: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Đánh</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dấu</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từ</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ngữ</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câu</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đoạn</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dẫn</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trực</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tiếp</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hoặc</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lời</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nhân</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vật</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a:t>
                      </a:r>
                    </a:p>
                    <a:p>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Đánh</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dấu</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từ</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ngữ</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có</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ý </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nghĩa</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đặc</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biệt</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a:t>
                      </a:r>
                    </a:p>
                    <a:p>
                      <a:pPr>
                        <a:spcAft>
                          <a:spcPts val="0"/>
                        </a:spcAft>
                        <a:tabLst>
                          <a:tab pos="2110105" algn="l"/>
                        </a:tabLst>
                      </a:pP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tab pos="2110105" algn="l"/>
                        </a:tabLst>
                        <a:defRPr/>
                      </a:pP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VD: Tre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với</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người</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như</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thế</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đã</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mấy</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nghìn</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năm</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Một</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thế</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kỉ</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văn</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minh",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khai</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hóa</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của</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thực</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dân</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cũng</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không</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làm</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ra</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được</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một</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tấc</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sắt</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Tre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vẫn</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phải</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còn</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vất</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vả</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mãi</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với</a:t>
                      </a:r>
                      <a:r>
                        <a:rPr lang="en-US" sz="2000" i="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i="1" dirty="0" err="1" smtClean="0">
                          <a:solidFill>
                            <a:schemeClr val="tx1">
                              <a:lumMod val="95000"/>
                              <a:lumOff val="5000"/>
                            </a:schemeClr>
                          </a:solidFill>
                          <a:latin typeface="Times New Roman" panose="02020603050405020304" pitchFamily="18" charset="0"/>
                          <a:cs typeface="Times New Roman" panose="02020603050405020304" pitchFamily="18" charset="0"/>
                        </a:rPr>
                        <a:t>người</a:t>
                      </a:r>
                      <a:endParaRPr lang="en-US" sz="2000" dirty="0" smtClean="0"/>
                    </a:p>
                    <a:p>
                      <a:pPr>
                        <a:spcAft>
                          <a:spcPts val="0"/>
                        </a:spcAft>
                        <a:tabLst>
                          <a:tab pos="2110105" algn="l"/>
                        </a:tabLst>
                      </a:pP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603680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up)">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60648"/>
            <a:ext cx="9036496" cy="3046988"/>
          </a:xfrm>
          <a:prstGeom prst="rect">
            <a:avLst/>
          </a:prstGeom>
        </p:spPr>
        <p:txBody>
          <a:bodyPr wrap="square">
            <a:spAutoFit/>
          </a:bodyPr>
          <a:lstStyle/>
          <a:p>
            <a:pPr algn="just">
              <a:spcAft>
                <a:spcPts val="0"/>
              </a:spcAft>
              <a:tabLst>
                <a:tab pos="90170" algn="l"/>
                <a:tab pos="180340" algn="l"/>
              </a:tabLst>
            </a:pPr>
            <a:r>
              <a:rPr lang="vi-VN" sz="3200" b="1" dirty="0" smtClean="0">
                <a:solidFill>
                  <a:srgbClr val="000000"/>
                </a:solidFill>
                <a:latin typeface="Times New Roman" panose="02020603050405020304" pitchFamily="18" charset="0"/>
                <a:ea typeface="Times New Roman" panose="02020603050405020304" pitchFamily="18" charset="0"/>
              </a:rPr>
              <a:t>Bài </a:t>
            </a:r>
            <a:r>
              <a:rPr lang="vi-VN" sz="3200" b="1" dirty="0">
                <a:solidFill>
                  <a:srgbClr val="000000"/>
                </a:solidFill>
                <a:latin typeface="Times New Roman" panose="02020603050405020304" pitchFamily="18" charset="0"/>
                <a:ea typeface="Times New Roman" panose="02020603050405020304" pitchFamily="18" charset="0"/>
              </a:rPr>
              <a:t>tập 1 (SGK/95)</a:t>
            </a:r>
            <a:endParaRPr lang="en-US" sz="3200" dirty="0">
              <a:latin typeface="Times New Roman" panose="02020603050405020304" pitchFamily="18" charset="0"/>
              <a:ea typeface="Times New Roman" panose="02020603050405020304" pitchFamily="18" charset="0"/>
            </a:endParaRPr>
          </a:p>
          <a:p>
            <a:pPr algn="just">
              <a:spcAft>
                <a:spcPts val="0"/>
              </a:spcAft>
              <a:tabLst>
                <a:tab pos="90170" algn="l"/>
                <a:tab pos="180340" algn="l"/>
              </a:tabLst>
            </a:pPr>
            <a:r>
              <a:rPr lang="vi-VN" sz="3200" b="1" dirty="0" smtClean="0">
                <a:solidFill>
                  <a:srgbClr val="000000"/>
                </a:solidFill>
                <a:latin typeface="Times New Roman" panose="02020603050405020304" pitchFamily="18" charset="0"/>
                <a:ea typeface="Times New Roman" panose="02020603050405020304" pitchFamily="18" charset="0"/>
              </a:rPr>
              <a:t>- </a:t>
            </a:r>
            <a:r>
              <a:rPr lang="vi-VN" sz="3200" b="1" i="1" dirty="0">
                <a:solidFill>
                  <a:srgbClr val="000000"/>
                </a:solidFill>
                <a:latin typeface="Times New Roman" panose="02020603050405020304" pitchFamily="18" charset="0"/>
                <a:ea typeface="Times New Roman" panose="02020603050405020304" pitchFamily="18" charset="0"/>
              </a:rPr>
              <a:t>Thở</a:t>
            </a:r>
            <a:r>
              <a:rPr lang="vi-VN" sz="3200" dirty="0">
                <a:solidFill>
                  <a:srgbClr val="000000"/>
                </a:solidFill>
                <a:latin typeface="Times New Roman" panose="02020603050405020304" pitchFamily="18" charset="0"/>
                <a:ea typeface="Times New Roman" panose="02020603050405020304" pitchFamily="18" charset="0"/>
              </a:rPr>
              <a:t> (</a:t>
            </a:r>
            <a:r>
              <a:rPr lang="vi-VN" sz="3200" i="1" dirty="0">
                <a:solidFill>
                  <a:srgbClr val="000000"/>
                </a:solidFill>
                <a:latin typeface="Times New Roman" panose="02020603050405020304" pitchFamily="18" charset="0"/>
                <a:ea typeface="Times New Roman" panose="02020603050405020304" pitchFamily="18" charset="0"/>
              </a:rPr>
              <a:t>Mái lá khoan thai </a:t>
            </a:r>
            <a:r>
              <a:rPr lang="vi-VN" sz="3200" b="1" i="1" dirty="0">
                <a:solidFill>
                  <a:srgbClr val="000000"/>
                </a:solidFill>
                <a:latin typeface="Times New Roman" panose="02020603050405020304" pitchFamily="18" charset="0"/>
                <a:ea typeface="Times New Roman" panose="02020603050405020304" pitchFamily="18" charset="0"/>
              </a:rPr>
              <a:t>thở</a:t>
            </a:r>
            <a:r>
              <a:rPr lang="vi-VN" sz="3200" i="1" dirty="0">
                <a:solidFill>
                  <a:srgbClr val="000000"/>
                </a:solidFill>
                <a:latin typeface="Times New Roman" panose="02020603050405020304" pitchFamily="18" charset="0"/>
                <a:ea typeface="Times New Roman" panose="02020603050405020304" pitchFamily="18" charset="0"/>
              </a:rPr>
              <a:t> làn khói nhẹ</a:t>
            </a:r>
            <a:r>
              <a:rPr lang="vi-VN" sz="3200" dirty="0">
                <a:solidFill>
                  <a:srgbClr val="000000"/>
                </a:solidFill>
                <a:latin typeface="Times New Roman" panose="02020603050405020304" pitchFamily="18" charset="0"/>
                <a:ea typeface="Times New Roman" panose="02020603050405020304" pitchFamily="18" charset="0"/>
              </a:rPr>
              <a:t>): phả ra, tỏa ra.</a:t>
            </a:r>
            <a:endParaRPr lang="en-US" sz="3200" dirty="0">
              <a:latin typeface="Times New Roman" panose="02020603050405020304" pitchFamily="18" charset="0"/>
              <a:ea typeface="Times New Roman" panose="02020603050405020304" pitchFamily="18" charset="0"/>
            </a:endParaRPr>
          </a:p>
          <a:p>
            <a:pPr algn="just">
              <a:spcAft>
                <a:spcPts val="0"/>
              </a:spcAft>
              <a:tabLst>
                <a:tab pos="90170" algn="l"/>
                <a:tab pos="180340" algn="l"/>
              </a:tabLst>
            </a:pPr>
            <a:r>
              <a:rPr lang="vi-VN" sz="3200" b="1" dirty="0" smtClean="0">
                <a:solidFill>
                  <a:srgbClr val="000000"/>
                </a:solidFill>
                <a:latin typeface="Times New Roman" panose="02020603050405020304" pitchFamily="18" charset="0"/>
                <a:ea typeface="Times New Roman" panose="02020603050405020304" pitchFamily="18" charset="0"/>
              </a:rPr>
              <a:t>- </a:t>
            </a:r>
            <a:r>
              <a:rPr lang="vi-VN" sz="3200" b="1" i="1" dirty="0">
                <a:solidFill>
                  <a:srgbClr val="000000"/>
                </a:solidFill>
                <a:latin typeface="Times New Roman" panose="02020603050405020304" pitchFamily="18" charset="0"/>
                <a:ea typeface="Times New Roman" panose="02020603050405020304" pitchFamily="18" charset="0"/>
              </a:rPr>
              <a:t>Thở</a:t>
            </a:r>
            <a:r>
              <a:rPr lang="vi-VN" sz="3200" dirty="0">
                <a:solidFill>
                  <a:srgbClr val="000000"/>
                </a:solidFill>
                <a:latin typeface="Times New Roman" panose="02020603050405020304" pitchFamily="18" charset="0"/>
                <a:ea typeface="Times New Roman" panose="02020603050405020304" pitchFamily="18" charset="0"/>
              </a:rPr>
              <a:t> (</a:t>
            </a:r>
            <a:r>
              <a:rPr lang="vi-VN" sz="3200" i="1" dirty="0">
                <a:solidFill>
                  <a:srgbClr val="000000"/>
                </a:solidFill>
                <a:latin typeface="Times New Roman" panose="02020603050405020304" pitchFamily="18" charset="0"/>
                <a:ea typeface="Times New Roman" panose="02020603050405020304" pitchFamily="18" charset="0"/>
              </a:rPr>
              <a:t>Em bé </a:t>
            </a:r>
            <a:r>
              <a:rPr lang="vi-VN" sz="3200" b="1" i="1" dirty="0">
                <a:solidFill>
                  <a:srgbClr val="000000"/>
                </a:solidFill>
                <a:latin typeface="Times New Roman" panose="02020603050405020304" pitchFamily="18" charset="0"/>
                <a:ea typeface="Times New Roman" panose="02020603050405020304" pitchFamily="18" charset="0"/>
              </a:rPr>
              <a:t>thở</a:t>
            </a:r>
            <a:r>
              <a:rPr lang="vi-VN" sz="3200" i="1" dirty="0">
                <a:solidFill>
                  <a:srgbClr val="000000"/>
                </a:solidFill>
                <a:latin typeface="Times New Roman" panose="02020603050405020304" pitchFamily="18" charset="0"/>
                <a:ea typeface="Times New Roman" panose="02020603050405020304" pitchFamily="18" charset="0"/>
              </a:rPr>
              <a:t> đều đều khi ngủ say</a:t>
            </a:r>
            <a:r>
              <a:rPr lang="vi-VN" sz="3200" dirty="0">
                <a:solidFill>
                  <a:srgbClr val="000000"/>
                </a:solidFill>
                <a:latin typeface="Times New Roman" panose="02020603050405020304" pitchFamily="18" charset="0"/>
                <a:ea typeface="Times New Roman" panose="02020603050405020304" pitchFamily="18" charset="0"/>
              </a:rPr>
              <a:t>): hoạt động của con người – hít không khí vào lồng ngực, vào cơ thể rồi đưa trở ra qua mũi, miệng.</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13885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60648"/>
            <a:ext cx="9252520" cy="6986528"/>
          </a:xfrm>
          <a:prstGeom prst="rect">
            <a:avLst/>
          </a:prstGeom>
        </p:spPr>
        <p:txBody>
          <a:bodyPr wrap="square">
            <a:spAutoFit/>
          </a:bodyPr>
          <a:lstStyle/>
          <a:p>
            <a:pPr algn="just">
              <a:spcAft>
                <a:spcPts val="0"/>
              </a:spcAft>
              <a:tabLst>
                <a:tab pos="90170" algn="l"/>
                <a:tab pos="180340" algn="l"/>
              </a:tabLst>
            </a:pPr>
            <a:r>
              <a:rPr lang="vi-VN" sz="3200" b="1" dirty="0">
                <a:solidFill>
                  <a:srgbClr val="000000"/>
                </a:solidFill>
                <a:latin typeface="Times New Roman" panose="02020603050405020304" pitchFamily="18" charset="0"/>
                <a:ea typeface="Times New Roman" panose="02020603050405020304" pitchFamily="18" charset="0"/>
              </a:rPr>
              <a:t>Bài tập 2 (SGK/95)</a:t>
            </a:r>
            <a:endParaRPr lang="en-US" sz="3200" dirty="0">
              <a:latin typeface="Times New Roman" panose="02020603050405020304" pitchFamily="18" charset="0"/>
              <a:ea typeface="Times New Roman" panose="02020603050405020304" pitchFamily="18" charset="0"/>
            </a:endParaRPr>
          </a:p>
          <a:p>
            <a:pPr algn="just">
              <a:spcAft>
                <a:spcPts val="0"/>
              </a:spcAft>
              <a:tabLst>
                <a:tab pos="90170" algn="l"/>
                <a:tab pos="180340" algn="l"/>
              </a:tabLst>
            </a:pPr>
            <a:r>
              <a:rPr lang="vi-VN" sz="3200" b="1" dirty="0">
                <a:solidFill>
                  <a:srgbClr val="000000"/>
                </a:solidFill>
                <a:latin typeface="Times New Roman" panose="02020603050405020304" pitchFamily="18" charset="0"/>
                <a:ea typeface="Times New Roman" panose="02020603050405020304" pitchFamily="18" charset="0"/>
              </a:rPr>
              <a:t>- </a:t>
            </a:r>
            <a:r>
              <a:rPr lang="vi-VN" sz="3200" dirty="0">
                <a:solidFill>
                  <a:srgbClr val="000000"/>
                </a:solidFill>
                <a:latin typeface="Times New Roman" panose="02020603050405020304" pitchFamily="18" charset="0"/>
                <a:ea typeface="Times New Roman" panose="02020603050405020304" pitchFamily="18" charset="0"/>
              </a:rPr>
              <a:t>Các từ láy trong bài thơ: </a:t>
            </a:r>
            <a:r>
              <a:rPr lang="vi-VN" sz="3200" i="1" dirty="0">
                <a:solidFill>
                  <a:srgbClr val="000000"/>
                </a:solidFill>
                <a:latin typeface="Times New Roman" panose="02020603050405020304" pitchFamily="18" charset="0"/>
                <a:ea typeface="Times New Roman" panose="02020603050405020304" pitchFamily="18" charset="0"/>
              </a:rPr>
              <a:t>leng keng, lao xao</a:t>
            </a:r>
            <a:r>
              <a:rPr lang="vi-VN" sz="3200" dirty="0">
                <a:solidFill>
                  <a:srgbClr val="000000"/>
                </a:solidFill>
                <a:latin typeface="Times New Roman" panose="02020603050405020304" pitchFamily="18" charset="0"/>
                <a:ea typeface="Times New Roman" panose="02020603050405020304" pitchFamily="18" charset="0"/>
              </a:rPr>
              <a:t>, </a:t>
            </a:r>
            <a:r>
              <a:rPr lang="vi-VN" sz="3200" i="1" dirty="0">
                <a:solidFill>
                  <a:srgbClr val="000000"/>
                </a:solidFill>
                <a:latin typeface="Times New Roman" panose="02020603050405020304" pitchFamily="18" charset="0"/>
                <a:ea typeface="Times New Roman" panose="02020603050405020304" pitchFamily="18" charset="0"/>
              </a:rPr>
              <a:t>xao xuyến</a:t>
            </a:r>
            <a:r>
              <a:rPr lang="vi-VN" sz="3200" dirty="0">
                <a:solidFill>
                  <a:srgbClr val="000000"/>
                </a:solidFill>
                <a:latin typeface="Times New Roman" panose="02020603050405020304" pitchFamily="18" charset="0"/>
                <a:ea typeface="Times New Roman" panose="02020603050405020304" pitchFamily="18" charset="0"/>
              </a:rPr>
              <a:t>, </a:t>
            </a:r>
            <a:r>
              <a:rPr lang="vi-VN" sz="3200" i="1" dirty="0">
                <a:solidFill>
                  <a:srgbClr val="000000"/>
                </a:solidFill>
                <a:latin typeface="Times New Roman" panose="02020603050405020304" pitchFamily="18" charset="0"/>
                <a:ea typeface="Times New Roman" panose="02020603050405020304" pitchFamily="18" charset="0"/>
              </a:rPr>
              <a:t>thẹn thò</a:t>
            </a:r>
            <a:r>
              <a:rPr lang="vi-VN" sz="3200" dirty="0">
                <a:solidFill>
                  <a:srgbClr val="000000"/>
                </a:solidFill>
                <a:latin typeface="Times New Roman" panose="02020603050405020304" pitchFamily="18" charset="0"/>
                <a:ea typeface="Times New Roman" panose="02020603050405020304" pitchFamily="18" charset="0"/>
              </a:rPr>
              <a:t>, ...</a:t>
            </a:r>
            <a:endParaRPr lang="en-US" sz="3200" dirty="0">
              <a:latin typeface="Times New Roman" panose="02020603050405020304" pitchFamily="18" charset="0"/>
              <a:ea typeface="Times New Roman" panose="02020603050405020304" pitchFamily="18" charset="0"/>
            </a:endParaRPr>
          </a:p>
          <a:p>
            <a:pPr algn="just">
              <a:spcAft>
                <a:spcPts val="0"/>
              </a:spcAft>
              <a:tabLst>
                <a:tab pos="90170" algn="l"/>
                <a:tab pos="180340" algn="l"/>
              </a:tabLst>
            </a:pPr>
            <a:r>
              <a:rPr lang="vi-VN" sz="3200" b="1" dirty="0">
                <a:solidFill>
                  <a:srgbClr val="000000"/>
                </a:solidFill>
                <a:latin typeface="Times New Roman" panose="02020603050405020304" pitchFamily="18" charset="0"/>
                <a:ea typeface="Times New Roman" panose="02020603050405020304" pitchFamily="18" charset="0"/>
              </a:rPr>
              <a:t>- </a:t>
            </a:r>
            <a:r>
              <a:rPr lang="vi-VN" sz="3200" b="1" i="1" dirty="0">
                <a:solidFill>
                  <a:srgbClr val="000000"/>
                </a:solidFill>
                <a:latin typeface="Times New Roman" panose="02020603050405020304" pitchFamily="18" charset="0"/>
                <a:ea typeface="Times New Roman" panose="02020603050405020304" pitchFamily="18" charset="0"/>
              </a:rPr>
              <a:t>Xao xuyến</a:t>
            </a:r>
            <a:r>
              <a:rPr lang="vi-VN" sz="3200" dirty="0">
                <a:solidFill>
                  <a:srgbClr val="000000"/>
                </a:solidFill>
                <a:latin typeface="Times New Roman" panose="02020603050405020304" pitchFamily="18" charset="0"/>
                <a:ea typeface="Times New Roman" panose="02020603050405020304" pitchFamily="18" charset="0"/>
              </a:rPr>
              <a:t> (</a:t>
            </a:r>
            <a:r>
              <a:rPr lang="vi-VN" sz="3200" i="1" dirty="0">
                <a:solidFill>
                  <a:srgbClr val="000000"/>
                </a:solidFill>
                <a:latin typeface="Times New Roman" panose="02020603050405020304" pitchFamily="18" charset="0"/>
                <a:ea typeface="Times New Roman" panose="02020603050405020304" pitchFamily="18" charset="0"/>
              </a:rPr>
              <a:t>Gió dìu vương xao xuyến bờ tre</a:t>
            </a:r>
            <a:r>
              <a:rPr lang="vi-VN" sz="3200" dirty="0">
                <a:solidFill>
                  <a:srgbClr val="000000"/>
                </a:solidFill>
                <a:latin typeface="Times New Roman" panose="02020603050405020304" pitchFamily="18" charset="0"/>
                <a:ea typeface="Times New Roman" panose="02020603050405020304" pitchFamily="18" charset="0"/>
              </a:rPr>
              <a:t>):</a:t>
            </a:r>
            <a:r>
              <a:rPr lang="vi-VN" sz="3200" b="1" i="1" dirty="0">
                <a:solidFill>
                  <a:srgbClr val="000000"/>
                </a:solidFill>
                <a:latin typeface="Times New Roman" panose="02020603050405020304" pitchFamily="18" charset="0"/>
                <a:ea typeface="Times New Roman" panose="02020603050405020304" pitchFamily="18" charset="0"/>
              </a:rPr>
              <a:t> </a:t>
            </a:r>
            <a:r>
              <a:rPr lang="vi-VN" sz="3200" dirty="0">
                <a:solidFill>
                  <a:srgbClr val="000000"/>
                </a:solidFill>
                <a:latin typeface="Times New Roman" panose="02020603050405020304" pitchFamily="18" charset="0"/>
                <a:ea typeface="Times New Roman" panose="02020603050405020304" pitchFamily="18" charset="0"/>
              </a:rPr>
              <a:t>trạng thái xúc động kéo dài, khó dứt</a:t>
            </a:r>
            <a:endParaRPr lang="en-US" sz="3200" dirty="0">
              <a:latin typeface="Times New Roman" panose="02020603050405020304" pitchFamily="18" charset="0"/>
              <a:ea typeface="Times New Roman" panose="02020603050405020304" pitchFamily="18" charset="0"/>
            </a:endParaRPr>
          </a:p>
          <a:p>
            <a:pPr marL="457200" indent="-457200" algn="just">
              <a:spcAft>
                <a:spcPts val="0"/>
              </a:spcAft>
              <a:buFont typeface="Wingdings" panose="05000000000000000000" pitchFamily="2" charset="2"/>
              <a:buChar char="à"/>
              <a:tabLst>
                <a:tab pos="90170" algn="l"/>
                <a:tab pos="180340" algn="l"/>
              </a:tabLst>
            </a:pPr>
            <a:r>
              <a:rPr lang="vi-VN" sz="3200" dirty="0" smtClean="0">
                <a:solidFill>
                  <a:srgbClr val="000000"/>
                </a:solidFill>
                <a:latin typeface="Times New Roman" panose="02020603050405020304" pitchFamily="18" charset="0"/>
                <a:ea typeface="Times New Roman" panose="02020603050405020304" pitchFamily="18" charset="0"/>
              </a:rPr>
              <a:t>Tác </a:t>
            </a:r>
            <a:r>
              <a:rPr lang="vi-VN" sz="3200" dirty="0">
                <a:solidFill>
                  <a:srgbClr val="000000"/>
                </a:solidFill>
                <a:latin typeface="Times New Roman" panose="02020603050405020304" pitchFamily="18" charset="0"/>
                <a:ea typeface="Times New Roman" panose="02020603050405020304" pitchFamily="18" charset="0"/>
              </a:rPr>
              <a:t>dụng: Giúp cho câu thơ thêm sinh động, gợi hình, gợi cảm. Nhà thơ đã gợi nên được trạng thái bâng khuâng của sự vật, giúp cho sự vật thêm gần gũi với con người, cũng có những nỗi niềm cảm xúc như con người, </a:t>
            </a:r>
            <a:r>
              <a:rPr lang="vi-VN" sz="3200" dirty="0" smtClean="0">
                <a:solidFill>
                  <a:srgbClr val="000000"/>
                </a:solidFill>
                <a:latin typeface="Times New Roman" panose="02020603050405020304" pitchFamily="18" charset="0"/>
                <a:ea typeface="Times New Roman" panose="02020603050405020304" pitchFamily="18" charset="0"/>
              </a:rPr>
              <a:t>...</a:t>
            </a:r>
            <a:endParaRPr lang="en-US" sz="3200" dirty="0" smtClean="0">
              <a:solidFill>
                <a:srgbClr val="000000"/>
              </a:solidFill>
              <a:latin typeface="Times New Roman" panose="02020603050405020304" pitchFamily="18" charset="0"/>
              <a:ea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Nghĩa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cs typeface="Times New Roman" panose="02020603050405020304" pitchFamily="18" charset="0"/>
              </a:rPr>
              <a:t> </a:t>
            </a:r>
            <a:r>
              <a:rPr lang="en-US" sz="3200" i="1" dirty="0">
                <a:latin typeface="Times New Roman" panose="02020603050405020304" pitchFamily="18" charset="0"/>
                <a:cs typeface="Times New Roman" panose="02020603050405020304" pitchFamily="18" charset="0"/>
              </a:rPr>
              <a:t>"</a:t>
            </a:r>
            <a:r>
              <a:rPr lang="en-US" sz="3200" i="1" dirty="0" err="1">
                <a:latin typeface="Times New Roman" panose="02020603050405020304" pitchFamily="18" charset="0"/>
                <a:cs typeface="Times New Roman" panose="02020603050405020304" pitchFamily="18" charset="0"/>
              </a:rPr>
              <a:t>thẹn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thò</a:t>
            </a:r>
            <a:r>
              <a:rPr lang="en-US" sz="3200" i="1"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nghĩa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thẹn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thùng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ngượng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ngùng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nhưng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thích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thú</a:t>
            </a:r>
            <a:r>
              <a:rPr lang="en-US" sz="3200" dirty="0">
                <a:latin typeface="Times New Roman" panose="02020603050405020304" pitchFamily="18" charset="0"/>
                <a:cs typeface="Times New Roman" panose="02020603050405020304" pitchFamily="18" charset="0"/>
              </a:rPr>
              <a:t>.</a:t>
            </a:r>
          </a:p>
          <a:p>
            <a:r>
              <a:rPr lang="en-US" sz="3200" dirty="0" smtClean="0">
                <a:latin typeface="Times New Roman" panose="02020603050405020304" pitchFamily="18" charset="0"/>
                <a:cs typeface="Times New Roman" panose="02020603050405020304" pitchFamily="18" charset="0"/>
              </a:rPr>
              <a:t>-&gt;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diễn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xúc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tâm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con </a:t>
            </a:r>
            <a:r>
              <a:rPr lang="en-US" sz="3200" dirty="0" err="1" smtClean="0">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131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additive="base">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 calcmode="lin" valueType="num">
                                      <p:cBhvr additive="base">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500"/>
                                        <p:tgtEl>
                                          <p:spTgt spid="2">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fade">
                                      <p:cBhvr>
                                        <p:cTn id="31" dur="500"/>
                                        <p:tgtEl>
                                          <p:spTgt spid="2">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2">
                                            <p:txEl>
                                              <p:pRg st="4" end="4"/>
                                            </p:txEl>
                                          </p:spTgt>
                                        </p:tgtEl>
                                        <p:attrNameLst>
                                          <p:attrName>style.visibility</p:attrName>
                                        </p:attrNameLst>
                                      </p:cBhvr>
                                      <p:to>
                                        <p:strVal val="visible"/>
                                      </p:to>
                                    </p:set>
                                    <p:animEffect transition="in" filter="fade">
                                      <p:cBhvr>
                                        <p:cTn id="36"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9144000" cy="4524315"/>
          </a:xfrm>
          <a:prstGeom prst="rect">
            <a:avLst/>
          </a:prstGeom>
        </p:spPr>
        <p:txBody>
          <a:bodyPr wrap="square">
            <a:spAutoFit/>
          </a:bodyPr>
          <a:lstStyle/>
          <a:p>
            <a:pPr>
              <a:spcAft>
                <a:spcPts val="0"/>
              </a:spcAft>
              <a:tabLst>
                <a:tab pos="90170" algn="l"/>
                <a:tab pos="180340" algn="l"/>
              </a:tabLst>
            </a:pPr>
            <a:r>
              <a:rPr lang="en-US" sz="3200" b="1" dirty="0" smtClean="0">
                <a:solidFill>
                  <a:srgbClr val="000000"/>
                </a:solidFill>
                <a:latin typeface="Times New Roman" panose="02020603050405020304" pitchFamily="18" charset="0"/>
                <a:ea typeface="Times New Roman" panose="02020603050405020304" pitchFamily="18" charset="0"/>
              </a:rPr>
              <a:t>BT 3 – </a:t>
            </a:r>
            <a:r>
              <a:rPr lang="en-US" sz="3200" b="1" dirty="0" err="1" smtClean="0">
                <a:solidFill>
                  <a:srgbClr val="000000"/>
                </a:solidFill>
                <a:latin typeface="Times New Roman" panose="02020603050405020304" pitchFamily="18" charset="0"/>
                <a:ea typeface="Times New Roman" panose="02020603050405020304" pitchFamily="18" charset="0"/>
              </a:rPr>
              <a:t>Tr</a:t>
            </a:r>
            <a:r>
              <a:rPr lang="en-US" sz="3200" b="1" dirty="0" smtClean="0">
                <a:solidFill>
                  <a:srgbClr val="000000"/>
                </a:solidFill>
                <a:latin typeface="Times New Roman" panose="02020603050405020304" pitchFamily="18" charset="0"/>
                <a:ea typeface="Times New Roman" panose="02020603050405020304" pitchFamily="18" charset="0"/>
              </a:rPr>
              <a:t> 95</a:t>
            </a:r>
          </a:p>
          <a:p>
            <a:pPr>
              <a:spcAft>
                <a:spcPts val="0"/>
              </a:spcAft>
              <a:tabLst>
                <a:tab pos="90170" algn="l"/>
                <a:tab pos="180340" algn="l"/>
              </a:tabLst>
            </a:pPr>
            <a:r>
              <a:rPr lang="en-US" sz="3200" i="1" dirty="0" smtClean="0">
                <a:solidFill>
                  <a:srgbClr val="0070C0"/>
                </a:solidFill>
                <a:latin typeface="Times New Roman" panose="02020603050405020304" pitchFamily="18" charset="0"/>
                <a:ea typeface="Times New Roman" panose="02020603050405020304" pitchFamily="18" charset="0"/>
              </a:rPr>
              <a:t>            </a:t>
            </a:r>
            <a:r>
              <a:rPr lang="vi-VN" sz="3200" i="1" dirty="0" smtClean="0">
                <a:solidFill>
                  <a:srgbClr val="0070C0"/>
                </a:solidFill>
                <a:latin typeface="Times New Roman" panose="02020603050405020304" pitchFamily="18" charset="0"/>
                <a:ea typeface="Times New Roman" panose="02020603050405020304" pitchFamily="18" charset="0"/>
              </a:rPr>
              <a:t>Véo </a:t>
            </a:r>
            <a:r>
              <a:rPr lang="vi-VN" sz="3200" i="1" dirty="0">
                <a:solidFill>
                  <a:srgbClr val="0070C0"/>
                </a:solidFill>
                <a:latin typeface="Times New Roman" panose="02020603050405020304" pitchFamily="18" charset="0"/>
                <a:ea typeface="Times New Roman" panose="02020603050405020304" pitchFamily="18" charset="0"/>
              </a:rPr>
              <a:t>von điệu hát cổ truyền</a:t>
            </a:r>
            <a:endParaRPr lang="en-US" sz="3200" dirty="0">
              <a:solidFill>
                <a:srgbClr val="0070C0"/>
              </a:solidFill>
              <a:latin typeface="Times New Roman" panose="02020603050405020304" pitchFamily="18" charset="0"/>
              <a:ea typeface="Times New Roman" panose="02020603050405020304" pitchFamily="18" charset="0"/>
            </a:endParaRPr>
          </a:p>
          <a:p>
            <a:pPr>
              <a:spcAft>
                <a:spcPts val="0"/>
              </a:spcAft>
              <a:tabLst>
                <a:tab pos="90170" algn="l"/>
                <a:tab pos="180340" algn="l"/>
              </a:tabLst>
            </a:pPr>
            <a:r>
              <a:rPr lang="vi-VN" sz="3200" i="1" dirty="0">
                <a:solidFill>
                  <a:srgbClr val="0070C0"/>
                </a:solidFill>
                <a:latin typeface="Times New Roman" panose="02020603050405020304" pitchFamily="18" charset="0"/>
                <a:ea typeface="Times New Roman" panose="02020603050405020304" pitchFamily="18" charset="0"/>
              </a:rPr>
              <a:t>(Tre thôi khúc khích, mây chìm lắng nghe)</a:t>
            </a:r>
            <a:endParaRPr lang="en-US" sz="3200" dirty="0">
              <a:solidFill>
                <a:srgbClr val="0070C0"/>
              </a:solidFill>
              <a:latin typeface="Times New Roman" panose="02020603050405020304" pitchFamily="18" charset="0"/>
              <a:ea typeface="Times New Roman" panose="02020603050405020304" pitchFamily="18" charset="0"/>
            </a:endParaRPr>
          </a:p>
          <a:p>
            <a:pPr>
              <a:spcAft>
                <a:spcPts val="0"/>
              </a:spcAft>
              <a:tabLst>
                <a:tab pos="90170" algn="l"/>
                <a:tab pos="180340" algn="l"/>
              </a:tabLst>
            </a:pPr>
            <a:r>
              <a:rPr lang="vi-VN" sz="3200" dirty="0">
                <a:solidFill>
                  <a:srgbClr val="000000"/>
                </a:solidFill>
                <a:latin typeface="Times New Roman" panose="02020603050405020304" pitchFamily="18" charset="0"/>
                <a:ea typeface="Times New Roman" panose="02020603050405020304" pitchFamily="18" charset="0"/>
              </a:rPr>
              <a:t>- Dấu ngoặc đơn: có công dụng đánh dấu phần bổ sung thêm thông tin cho phần trước đó.</a:t>
            </a:r>
            <a:endParaRPr lang="en-US" sz="3200" dirty="0">
              <a:latin typeface="Times New Roman" panose="02020603050405020304" pitchFamily="18" charset="0"/>
              <a:ea typeface="Times New Roman" panose="02020603050405020304" pitchFamily="18" charset="0"/>
            </a:endParaRPr>
          </a:p>
          <a:p>
            <a:pPr>
              <a:spcAft>
                <a:spcPts val="0"/>
              </a:spcAft>
              <a:tabLst>
                <a:tab pos="90170" algn="l"/>
                <a:tab pos="180340" algn="l"/>
              </a:tabLst>
            </a:pPr>
            <a:r>
              <a:rPr lang="vi-VN" sz="3200" i="1" dirty="0">
                <a:solidFill>
                  <a:schemeClr val="accent1">
                    <a:lumMod val="75000"/>
                  </a:schemeClr>
                </a:solidFill>
                <a:latin typeface="Times New Roman" panose="02020603050405020304" pitchFamily="18" charset="0"/>
                <a:ea typeface="Times New Roman" panose="02020603050405020304" pitchFamily="18" charset="0"/>
              </a:rPr>
              <a:t>“- Hò... ơ... Trai Biên Hòa lụy gái Gò Me</a:t>
            </a:r>
            <a:endParaRPr lang="en-US" sz="3200" dirty="0">
              <a:solidFill>
                <a:schemeClr val="accent1">
                  <a:lumMod val="75000"/>
                </a:schemeClr>
              </a:solidFill>
              <a:latin typeface="Times New Roman" panose="02020603050405020304" pitchFamily="18" charset="0"/>
              <a:ea typeface="Times New Roman" panose="02020603050405020304" pitchFamily="18" charset="0"/>
            </a:endParaRPr>
          </a:p>
          <a:p>
            <a:pPr>
              <a:spcAft>
                <a:spcPts val="0"/>
              </a:spcAft>
              <a:tabLst>
                <a:tab pos="90170" algn="l"/>
                <a:tab pos="180340" algn="l"/>
              </a:tabLst>
            </a:pPr>
            <a:r>
              <a:rPr lang="vi-VN" sz="3200" i="1" dirty="0">
                <a:solidFill>
                  <a:schemeClr val="accent1">
                    <a:lumMod val="75000"/>
                  </a:schemeClr>
                </a:solidFill>
                <a:latin typeface="Times New Roman" panose="02020603050405020304" pitchFamily="18" charset="0"/>
                <a:ea typeface="Times New Roman" panose="02020603050405020304" pitchFamily="18" charset="0"/>
              </a:rPr>
              <a:t>Không vì sắc lịch, mà chỉ vì mê giọng hò...”.</a:t>
            </a:r>
            <a:endParaRPr lang="en-US" sz="3200" dirty="0">
              <a:solidFill>
                <a:schemeClr val="accent1">
                  <a:lumMod val="75000"/>
                </a:schemeClr>
              </a:solidFill>
              <a:latin typeface="Times New Roman" panose="02020603050405020304" pitchFamily="18" charset="0"/>
              <a:ea typeface="Times New Roman" panose="02020603050405020304" pitchFamily="18" charset="0"/>
            </a:endParaRPr>
          </a:p>
          <a:p>
            <a:pPr>
              <a:spcAft>
                <a:spcPts val="0"/>
              </a:spcAft>
              <a:tabLst>
                <a:tab pos="90170" algn="l"/>
                <a:tab pos="180340" algn="l"/>
              </a:tabLst>
            </a:pPr>
            <a:r>
              <a:rPr lang="vi-VN" sz="3200" dirty="0">
                <a:solidFill>
                  <a:srgbClr val="000000"/>
                </a:solidFill>
                <a:latin typeface="Times New Roman" panose="02020603050405020304" pitchFamily="18" charset="0"/>
                <a:ea typeface="Times New Roman" panose="02020603050405020304" pitchFamily="18" charset="0"/>
              </a:rPr>
              <a:t>- Dấu ngoặc kép: có tác dụng đánh dấu từ ngữ, câu, đoạn dẫn trực tiếp.</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7861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1000"/>
                                        <p:tgtEl>
                                          <p:spTgt spid="2">
                                            <p:txEl>
                                              <p:pRg st="4" end="4"/>
                                            </p:txEl>
                                          </p:spTgt>
                                        </p:tgtEl>
                                      </p:cBhvr>
                                    </p:animEffect>
                                    <p:anim calcmode="lin" valueType="num">
                                      <p:cBhvr>
                                        <p:cTn id="2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7" dur="1000" fill="hold"/>
                                        <p:tgtEl>
                                          <p:spTgt spid="2">
                                            <p:txEl>
                                              <p:pRg st="4" end="4"/>
                                            </p:txEl>
                                          </p:spTgt>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2">
                                            <p:txEl>
                                              <p:pRg st="5" end="5"/>
                                            </p:txEl>
                                          </p:spTgt>
                                        </p:tgtEl>
                                        <p:attrNameLst>
                                          <p:attrName>style.visibility</p:attrName>
                                        </p:attrNameLst>
                                      </p:cBhvr>
                                      <p:to>
                                        <p:strVal val="visible"/>
                                      </p:to>
                                    </p:set>
                                    <p:animEffect transition="in" filter="fade">
                                      <p:cBhvr>
                                        <p:cTn id="30" dur="1000"/>
                                        <p:tgtEl>
                                          <p:spTgt spid="2">
                                            <p:txEl>
                                              <p:pRg st="5" end="5"/>
                                            </p:txEl>
                                          </p:spTgt>
                                        </p:tgtEl>
                                      </p:cBhvr>
                                    </p:animEffect>
                                    <p:anim calcmode="lin" valueType="num">
                                      <p:cBhvr>
                                        <p:cTn id="31"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2"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1000"/>
                                        <p:tgtEl>
                                          <p:spTgt spid="2">
                                            <p:txEl>
                                              <p:pRg st="6" end="6"/>
                                            </p:txEl>
                                          </p:spTgt>
                                        </p:tgtEl>
                                      </p:cBhvr>
                                    </p:animEffect>
                                    <p:anim calcmode="lin" valueType="num">
                                      <p:cBhvr>
                                        <p:cTn id="3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229</TotalTime>
  <Words>1046</Words>
  <Application>Microsoft Office PowerPoint</Application>
  <PresentationFormat>On-screen Show (4:3)</PresentationFormat>
  <Paragraphs>81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ADMIN</cp:lastModifiedBy>
  <cp:revision>35</cp:revision>
  <dcterms:created xsi:type="dcterms:W3CDTF">2022-08-17T14:04:56Z</dcterms:created>
  <dcterms:modified xsi:type="dcterms:W3CDTF">2022-11-13T03:42:03Z</dcterms:modified>
</cp:coreProperties>
</file>