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5" r:id="rId9"/>
    <p:sldId id="266" r:id="rId10"/>
    <p:sldId id="283" r:id="rId11"/>
    <p:sldId id="267" r:id="rId12"/>
    <p:sldId id="268" r:id="rId13"/>
    <p:sldId id="269" r:id="rId14"/>
    <p:sldId id="270" r:id="rId15"/>
    <p:sldId id="271" r:id="rId16"/>
    <p:sldId id="272" r:id="rId17"/>
    <p:sldId id="284" r:id="rId18"/>
    <p:sldId id="273" r:id="rId19"/>
    <p:sldId id="274" r:id="rId20"/>
    <p:sldId id="275" r:id="rId21"/>
    <p:sldId id="279" r:id="rId22"/>
    <p:sldId id="280"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sorterViewPr>
    <p:cViewPr>
      <p:scale>
        <a:sx n="100" d="100"/>
        <a:sy n="100" d="100"/>
      </p:scale>
      <p:origin x="0" y="-517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23921D-1832-4E88-BD05-42B67D001468}" type="datetimeFigureOut">
              <a:rPr lang="en-US" smtClean="0"/>
              <a:pPr/>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3183C-AD19-49C0-AFDA-34890EE1D9D7}" type="slidenum">
              <a:rPr lang="en-US" smtClean="0"/>
              <a:pPr/>
              <a:t>‹#›</a:t>
            </a:fld>
            <a:endParaRPr lang="en-US"/>
          </a:p>
        </p:txBody>
      </p:sp>
    </p:spTree>
    <p:extLst>
      <p:ext uri="{BB962C8B-B14F-4D97-AF65-F5344CB8AC3E}">
        <p14:creationId xmlns="" xmlns:p14="http://schemas.microsoft.com/office/powerpoint/2010/main" val="834383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3921D-1832-4E88-BD05-42B67D001468}" type="datetimeFigureOut">
              <a:rPr lang="en-US" smtClean="0"/>
              <a:pPr/>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3183C-AD19-49C0-AFDA-34890EE1D9D7}" type="slidenum">
              <a:rPr lang="en-US" smtClean="0"/>
              <a:pPr/>
              <a:t>‹#›</a:t>
            </a:fld>
            <a:endParaRPr lang="en-US"/>
          </a:p>
        </p:txBody>
      </p:sp>
    </p:spTree>
    <p:extLst>
      <p:ext uri="{BB962C8B-B14F-4D97-AF65-F5344CB8AC3E}">
        <p14:creationId xmlns="" xmlns:p14="http://schemas.microsoft.com/office/powerpoint/2010/main" val="2865532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3921D-1832-4E88-BD05-42B67D001468}" type="datetimeFigureOut">
              <a:rPr lang="en-US" smtClean="0"/>
              <a:pPr/>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3183C-AD19-49C0-AFDA-34890EE1D9D7}" type="slidenum">
              <a:rPr lang="en-US" smtClean="0"/>
              <a:pPr/>
              <a:t>‹#›</a:t>
            </a:fld>
            <a:endParaRPr lang="en-US"/>
          </a:p>
        </p:txBody>
      </p:sp>
    </p:spTree>
    <p:extLst>
      <p:ext uri="{BB962C8B-B14F-4D97-AF65-F5344CB8AC3E}">
        <p14:creationId xmlns="" xmlns:p14="http://schemas.microsoft.com/office/powerpoint/2010/main" val="3033575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3921D-1832-4E88-BD05-42B67D001468}" type="datetimeFigureOut">
              <a:rPr lang="en-US" smtClean="0"/>
              <a:pPr/>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3183C-AD19-49C0-AFDA-34890EE1D9D7}" type="slidenum">
              <a:rPr lang="en-US" smtClean="0"/>
              <a:pPr/>
              <a:t>‹#›</a:t>
            </a:fld>
            <a:endParaRPr lang="en-US"/>
          </a:p>
        </p:txBody>
      </p:sp>
    </p:spTree>
    <p:extLst>
      <p:ext uri="{BB962C8B-B14F-4D97-AF65-F5344CB8AC3E}">
        <p14:creationId xmlns="" xmlns:p14="http://schemas.microsoft.com/office/powerpoint/2010/main" val="3027564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23921D-1832-4E88-BD05-42B67D001468}" type="datetimeFigureOut">
              <a:rPr lang="en-US" smtClean="0"/>
              <a:pPr/>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3183C-AD19-49C0-AFDA-34890EE1D9D7}" type="slidenum">
              <a:rPr lang="en-US" smtClean="0"/>
              <a:pPr/>
              <a:t>‹#›</a:t>
            </a:fld>
            <a:endParaRPr lang="en-US"/>
          </a:p>
        </p:txBody>
      </p:sp>
    </p:spTree>
    <p:extLst>
      <p:ext uri="{BB962C8B-B14F-4D97-AF65-F5344CB8AC3E}">
        <p14:creationId xmlns="" xmlns:p14="http://schemas.microsoft.com/office/powerpoint/2010/main" val="3049202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23921D-1832-4E88-BD05-42B67D001468}" type="datetimeFigureOut">
              <a:rPr lang="en-US" smtClean="0"/>
              <a:pPr/>
              <a:t>11/19/2023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B3183C-AD19-49C0-AFDA-34890EE1D9D7}" type="slidenum">
              <a:rPr lang="en-US" smtClean="0"/>
              <a:pPr/>
              <a:t>‹#›</a:t>
            </a:fld>
            <a:endParaRPr lang="en-US"/>
          </a:p>
        </p:txBody>
      </p:sp>
    </p:spTree>
    <p:extLst>
      <p:ext uri="{BB962C8B-B14F-4D97-AF65-F5344CB8AC3E}">
        <p14:creationId xmlns="" xmlns:p14="http://schemas.microsoft.com/office/powerpoint/2010/main" val="1991691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23921D-1832-4E88-BD05-42B67D001468}" type="datetimeFigureOut">
              <a:rPr lang="en-US" smtClean="0"/>
              <a:pPr/>
              <a:t>11/19/2023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B3183C-AD19-49C0-AFDA-34890EE1D9D7}" type="slidenum">
              <a:rPr lang="en-US" smtClean="0"/>
              <a:pPr/>
              <a:t>‹#›</a:t>
            </a:fld>
            <a:endParaRPr lang="en-US"/>
          </a:p>
        </p:txBody>
      </p:sp>
    </p:spTree>
    <p:extLst>
      <p:ext uri="{BB962C8B-B14F-4D97-AF65-F5344CB8AC3E}">
        <p14:creationId xmlns="" xmlns:p14="http://schemas.microsoft.com/office/powerpoint/2010/main" val="3100654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23921D-1832-4E88-BD05-42B67D001468}" type="datetimeFigureOut">
              <a:rPr lang="en-US" smtClean="0"/>
              <a:pPr/>
              <a:t>11/19/2023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B3183C-AD19-49C0-AFDA-34890EE1D9D7}" type="slidenum">
              <a:rPr lang="en-US" smtClean="0"/>
              <a:pPr/>
              <a:t>‹#›</a:t>
            </a:fld>
            <a:endParaRPr lang="en-US"/>
          </a:p>
        </p:txBody>
      </p:sp>
    </p:spTree>
    <p:extLst>
      <p:ext uri="{BB962C8B-B14F-4D97-AF65-F5344CB8AC3E}">
        <p14:creationId xmlns="" xmlns:p14="http://schemas.microsoft.com/office/powerpoint/2010/main" val="1007420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3921D-1832-4E88-BD05-42B67D001468}" type="datetimeFigureOut">
              <a:rPr lang="en-US" smtClean="0"/>
              <a:pPr/>
              <a:t>11/19/2023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B3183C-AD19-49C0-AFDA-34890EE1D9D7}" type="slidenum">
              <a:rPr lang="en-US" smtClean="0"/>
              <a:pPr/>
              <a:t>‹#›</a:t>
            </a:fld>
            <a:endParaRPr lang="en-US"/>
          </a:p>
        </p:txBody>
      </p:sp>
    </p:spTree>
    <p:extLst>
      <p:ext uri="{BB962C8B-B14F-4D97-AF65-F5344CB8AC3E}">
        <p14:creationId xmlns="" xmlns:p14="http://schemas.microsoft.com/office/powerpoint/2010/main" val="4043943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3921D-1832-4E88-BD05-42B67D001468}" type="datetimeFigureOut">
              <a:rPr lang="en-US" smtClean="0"/>
              <a:pPr/>
              <a:t>11/19/2023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B3183C-AD19-49C0-AFDA-34890EE1D9D7}" type="slidenum">
              <a:rPr lang="en-US" smtClean="0"/>
              <a:pPr/>
              <a:t>‹#›</a:t>
            </a:fld>
            <a:endParaRPr lang="en-US"/>
          </a:p>
        </p:txBody>
      </p:sp>
    </p:spTree>
    <p:extLst>
      <p:ext uri="{BB962C8B-B14F-4D97-AF65-F5344CB8AC3E}">
        <p14:creationId xmlns="" xmlns:p14="http://schemas.microsoft.com/office/powerpoint/2010/main" val="3592123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3921D-1832-4E88-BD05-42B67D001468}" type="datetimeFigureOut">
              <a:rPr lang="en-US" smtClean="0"/>
              <a:pPr/>
              <a:t>11/19/2023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B3183C-AD19-49C0-AFDA-34890EE1D9D7}" type="slidenum">
              <a:rPr lang="en-US" smtClean="0"/>
              <a:pPr/>
              <a:t>‹#›</a:t>
            </a:fld>
            <a:endParaRPr lang="en-US"/>
          </a:p>
        </p:txBody>
      </p:sp>
    </p:spTree>
    <p:extLst>
      <p:ext uri="{BB962C8B-B14F-4D97-AF65-F5344CB8AC3E}">
        <p14:creationId xmlns="" xmlns:p14="http://schemas.microsoft.com/office/powerpoint/2010/main" val="872675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3921D-1832-4E88-BD05-42B67D001468}" type="datetimeFigureOut">
              <a:rPr lang="en-US" smtClean="0"/>
              <a:pPr/>
              <a:t>11/19/2023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B3183C-AD19-49C0-AFDA-34890EE1D9D7}" type="slidenum">
              <a:rPr lang="en-US" smtClean="0"/>
              <a:pPr/>
              <a:t>‹#›</a:t>
            </a:fld>
            <a:endParaRPr lang="en-US"/>
          </a:p>
        </p:txBody>
      </p:sp>
    </p:spTree>
    <p:extLst>
      <p:ext uri="{BB962C8B-B14F-4D97-AF65-F5344CB8AC3E}">
        <p14:creationId xmlns="" xmlns:p14="http://schemas.microsoft.com/office/powerpoint/2010/main" val="159128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p Ribbon 3"/>
          <p:cNvSpPr/>
          <p:nvPr/>
        </p:nvSpPr>
        <p:spPr>
          <a:xfrm>
            <a:off x="0" y="332656"/>
            <a:ext cx="9036496" cy="2880320"/>
          </a:xfrm>
          <a:prstGeom prst="ribbon2">
            <a:avLst>
              <a:gd name="adj1" fmla="val 16667"/>
              <a:gd name="adj2" fmla="val 6893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VĂN</a:t>
            </a:r>
            <a:r>
              <a:rPr lang="en-US" sz="32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BẢN</a:t>
            </a:r>
            <a:r>
              <a:rPr lang="en-US" sz="32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2:</a:t>
            </a:r>
            <a:r>
              <a:rPr lang="en-US" sz="3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8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GÒ</a:t>
            </a:r>
            <a:r>
              <a:rPr lang="en-US" sz="4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ME</a:t>
            </a:r>
          </a:p>
          <a:p>
            <a:r>
              <a:rPr lang="en-US" sz="4000" b="1" dirty="0">
                <a:solidFill>
                  <a:srgbClr val="FF0000"/>
                </a:solidFill>
                <a:latin typeface="Times New Roman" panose="02020603050405020304" pitchFamily="18" charset="0"/>
                <a:cs typeface="Times New Roman" panose="02020603050405020304" pitchFamily="18" charset="0"/>
              </a:rPr>
              <a:t>(</a:t>
            </a:r>
            <a:r>
              <a:rPr lang="en-US" sz="4000" b="1" i="1" dirty="0" err="1">
                <a:solidFill>
                  <a:srgbClr val="FF0000"/>
                </a:solidFill>
                <a:latin typeface="Times New Roman" panose="02020603050405020304" pitchFamily="18" charset="0"/>
                <a:cs typeface="Times New Roman" panose="02020603050405020304" pitchFamily="18" charset="0"/>
              </a:rPr>
              <a:t>Trích</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Hoàng</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Tố</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Nguyên</a:t>
            </a:r>
            <a:r>
              <a:rPr lang="en-US" sz="4000" b="1" dirty="0">
                <a:solidFill>
                  <a:srgbClr val="FF0000"/>
                </a:solidFill>
                <a:latin typeface="Times New Roman" panose="02020603050405020304" pitchFamily="18" charset="0"/>
                <a:cs typeface="Times New Roman" panose="02020603050405020304" pitchFamily="18" charset="0"/>
              </a:rPr>
              <a:t>)</a:t>
            </a:r>
            <a:endParaRPr lang="en-US" sz="40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115616" y="3356991"/>
            <a:ext cx="6912768" cy="3467625"/>
          </a:xfrm>
          <a:prstGeom prst="rect">
            <a:avLst/>
          </a:prstGeom>
        </p:spPr>
      </p:pic>
    </p:spTree>
    <p:extLst>
      <p:ext uri="{BB962C8B-B14F-4D97-AF65-F5344CB8AC3E}">
        <p14:creationId xmlns="" xmlns:p14="http://schemas.microsoft.com/office/powerpoint/2010/main" val="679656380"/>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80">
                                          <p:stCondLst>
                                            <p:cond delay="0"/>
                                          </p:stCondLst>
                                        </p:cTn>
                                        <p:tgtEl>
                                          <p:spTgt spid="5"/>
                                        </p:tgtEl>
                                      </p:cBhvr>
                                    </p:animEffect>
                                    <p:anim calcmode="lin" valueType="num">
                                      <p:cBhvr>
                                        <p:cTn id="1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gtEl>
                                      </p:cBhvr>
                                      <p:to x="100000" y="60000"/>
                                    </p:animScale>
                                    <p:animScale>
                                      <p:cBhvr>
                                        <p:cTn id="21" dur="166" decel="50000">
                                          <p:stCondLst>
                                            <p:cond delay="676"/>
                                          </p:stCondLst>
                                        </p:cTn>
                                        <p:tgtEl>
                                          <p:spTgt spid="5"/>
                                        </p:tgtEl>
                                      </p:cBhvr>
                                      <p:to x="100000" y="100000"/>
                                    </p:animScale>
                                    <p:animScale>
                                      <p:cBhvr>
                                        <p:cTn id="22" dur="26">
                                          <p:stCondLst>
                                            <p:cond delay="1312"/>
                                          </p:stCondLst>
                                        </p:cTn>
                                        <p:tgtEl>
                                          <p:spTgt spid="5"/>
                                        </p:tgtEl>
                                      </p:cBhvr>
                                      <p:to x="100000" y="80000"/>
                                    </p:animScale>
                                    <p:animScale>
                                      <p:cBhvr>
                                        <p:cTn id="23" dur="166" decel="50000">
                                          <p:stCondLst>
                                            <p:cond delay="1338"/>
                                          </p:stCondLst>
                                        </p:cTn>
                                        <p:tgtEl>
                                          <p:spTgt spid="5"/>
                                        </p:tgtEl>
                                      </p:cBhvr>
                                      <p:to x="100000" y="100000"/>
                                    </p:animScale>
                                    <p:animScale>
                                      <p:cBhvr>
                                        <p:cTn id="24" dur="26">
                                          <p:stCondLst>
                                            <p:cond delay="1642"/>
                                          </p:stCondLst>
                                        </p:cTn>
                                        <p:tgtEl>
                                          <p:spTgt spid="5"/>
                                        </p:tgtEl>
                                      </p:cBhvr>
                                      <p:to x="100000" y="90000"/>
                                    </p:animScale>
                                    <p:animScale>
                                      <p:cBhvr>
                                        <p:cTn id="25" dur="166" decel="50000">
                                          <p:stCondLst>
                                            <p:cond delay="1668"/>
                                          </p:stCondLst>
                                        </p:cTn>
                                        <p:tgtEl>
                                          <p:spTgt spid="5"/>
                                        </p:tgtEl>
                                      </p:cBhvr>
                                      <p:to x="100000" y="100000"/>
                                    </p:animScale>
                                    <p:animScale>
                                      <p:cBhvr>
                                        <p:cTn id="26" dur="26">
                                          <p:stCondLst>
                                            <p:cond delay="1808"/>
                                          </p:stCondLst>
                                        </p:cTn>
                                        <p:tgtEl>
                                          <p:spTgt spid="5"/>
                                        </p:tgtEl>
                                      </p:cBhvr>
                                      <p:to x="100000" y="95000"/>
                                    </p:animScale>
                                    <p:animScale>
                                      <p:cBhvr>
                                        <p:cTn id="27"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644008" y="270742"/>
            <a:ext cx="4320480" cy="2942233"/>
          </a:xfrm>
          <a:prstGeom prst="rect">
            <a:avLst/>
          </a:prstGeom>
        </p:spPr>
      </p:pic>
      <p:pic>
        <p:nvPicPr>
          <p:cNvPr id="5" name="Picture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79512" y="270743"/>
            <a:ext cx="4320480" cy="2942233"/>
          </a:xfrm>
          <a:prstGeom prst="rect">
            <a:avLst/>
          </a:prstGeom>
        </p:spPr>
      </p:pic>
      <p:pic>
        <p:nvPicPr>
          <p:cNvPr id="6" name="Picture 5"/>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403648" y="3501008"/>
            <a:ext cx="6336704" cy="3240360"/>
          </a:xfrm>
          <a:prstGeom prst="rect">
            <a:avLst/>
          </a:prstGeom>
        </p:spPr>
      </p:pic>
    </p:spTree>
    <p:extLst>
      <p:ext uri="{BB962C8B-B14F-4D97-AF65-F5344CB8AC3E}">
        <p14:creationId xmlns="" xmlns:p14="http://schemas.microsoft.com/office/powerpoint/2010/main" val="4101830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par>
                                <p:cTn id="11" presetID="21" presetClass="entr" presetSubtype="1"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1691680" y="147186"/>
            <a:ext cx="6048672" cy="720080"/>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latin typeface="Times New Roman" panose="02020603050405020304" pitchFamily="18" charset="0"/>
                <a:cs typeface="Times New Roman" panose="02020603050405020304" pitchFamily="18" charset="0"/>
              </a:rPr>
              <a:t>1. </a:t>
            </a:r>
            <a:r>
              <a:rPr lang="en-US" sz="3200" b="1" dirty="0" err="1">
                <a:solidFill>
                  <a:schemeClr val="tx1"/>
                </a:solidFill>
                <a:latin typeface="Times New Roman" panose="02020603050405020304" pitchFamily="18" charset="0"/>
                <a:cs typeface="Times New Roman" panose="02020603050405020304" pitchFamily="18" charset="0"/>
              </a:rPr>
              <a:t>Cảnh</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sắc</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Gò</a:t>
            </a:r>
            <a:r>
              <a:rPr lang="en-US" sz="3200" b="1" dirty="0">
                <a:solidFill>
                  <a:schemeClr val="tx1"/>
                </a:solidFill>
                <a:latin typeface="Times New Roman" panose="02020603050405020304" pitchFamily="18" charset="0"/>
                <a:cs typeface="Times New Roman" panose="02020603050405020304" pitchFamily="18" charset="0"/>
              </a:rPr>
              <a:t> Me qua </a:t>
            </a:r>
            <a:r>
              <a:rPr lang="en-US" sz="3200" b="1" dirty="0" err="1">
                <a:solidFill>
                  <a:schemeClr val="tx1"/>
                </a:solidFill>
                <a:latin typeface="Times New Roman" panose="02020603050405020304" pitchFamily="18" charset="0"/>
                <a:cs typeface="Times New Roman" panose="02020603050405020304" pitchFamily="18" charset="0"/>
              </a:rPr>
              <a:t>nỗi</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nhớ</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251520" y="1052736"/>
            <a:ext cx="8568952" cy="4608512"/>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Đặc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sắc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nghệ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thuật</a:t>
            </a:r>
            <a:r>
              <a:rPr lang="en-US" sz="3200" b="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chọn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giàu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gợi</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Phép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so </a:t>
            </a:r>
            <a:r>
              <a:rPr lang="en-US" sz="3200" dirty="0" err="1">
                <a:latin typeface="Times New Roman" panose="02020603050405020304" pitchFamily="18" charset="0"/>
                <a:cs typeface="Times New Roman" panose="02020603050405020304" pitchFamily="18" charset="0"/>
              </a:rPr>
              <a:t>sánh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a:t>
            </a:r>
          </a:p>
          <a:p>
            <a:r>
              <a:rPr lang="pt-BR" sz="3200">
                <a:latin typeface="Times New Roman" panose="02020603050405020304" pitchFamily="18" charset="0"/>
                <a:cs typeface="Times New Roman" panose="02020603050405020304" pitchFamily="18" charset="0"/>
              </a:rPr>
              <a:t>-&gt; </a:t>
            </a:r>
            <a:r>
              <a:rPr lang="pt-BR" sz="3200" smtClean="0">
                <a:latin typeface="Times New Roman" panose="02020603050405020304" pitchFamily="18" charset="0"/>
                <a:cs typeface="Times New Roman" panose="02020603050405020304" pitchFamily="18" charset="0"/>
              </a:rPr>
              <a:t>Cảnh </a:t>
            </a:r>
            <a:r>
              <a:rPr lang="pt-BR" sz="3200" dirty="0">
                <a:latin typeface="Times New Roman" panose="02020603050405020304" pitchFamily="18" charset="0"/>
                <a:cs typeface="Times New Roman" panose="02020603050405020304" pitchFamily="18" charset="0"/>
              </a:rPr>
              <a:t>sắc Gò Me: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quê</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đầy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màu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sắc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vui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mát</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 xmlns:p14="http://schemas.microsoft.com/office/powerpoint/2010/main" val="5812038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683568" y="116632"/>
            <a:ext cx="7992888" cy="720080"/>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latin typeface="Times New Roman" panose="02020603050405020304" pitchFamily="18" charset="0"/>
                <a:cs typeface="Times New Roman" panose="02020603050405020304" pitchFamily="18" charset="0"/>
              </a:rPr>
              <a:t>2. </a:t>
            </a:r>
            <a:r>
              <a:rPr lang="en-US" sz="3200" b="1" dirty="0" err="1">
                <a:solidFill>
                  <a:schemeClr val="tx1"/>
                </a:solidFill>
                <a:latin typeface="Times New Roman" panose="02020603050405020304" pitchFamily="18" charset="0"/>
                <a:cs typeface="Times New Roman" panose="02020603050405020304" pitchFamily="18" charset="0"/>
              </a:rPr>
              <a:t>Hình</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ảnh</a:t>
            </a:r>
            <a:r>
              <a:rPr lang="en-US" sz="3200" b="1" dirty="0">
                <a:solidFill>
                  <a:schemeClr val="tx1"/>
                </a:solidFill>
                <a:latin typeface="Times New Roman" panose="02020603050405020304" pitchFamily="18" charset="0"/>
                <a:cs typeface="Times New Roman" panose="02020603050405020304" pitchFamily="18" charset="0"/>
              </a:rPr>
              <a:t> con </a:t>
            </a:r>
            <a:r>
              <a:rPr lang="en-US" sz="3200" b="1" dirty="0" err="1">
                <a:solidFill>
                  <a:schemeClr val="tx1"/>
                </a:solidFill>
                <a:latin typeface="Times New Roman" panose="02020603050405020304" pitchFamily="18" charset="0"/>
                <a:cs typeface="Times New Roman" panose="02020603050405020304" pitchFamily="18" charset="0"/>
              </a:rPr>
              <a:t>người</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Gò</a:t>
            </a:r>
            <a:r>
              <a:rPr lang="en-US" sz="3200" b="1" dirty="0">
                <a:solidFill>
                  <a:schemeClr val="tx1"/>
                </a:solidFill>
                <a:latin typeface="Times New Roman" panose="02020603050405020304" pitchFamily="18" charset="0"/>
                <a:cs typeface="Times New Roman" panose="02020603050405020304" pitchFamily="18" charset="0"/>
              </a:rPr>
              <a:t> Me </a:t>
            </a:r>
            <a:r>
              <a:rPr lang="en-US" sz="3200" b="1" dirty="0" err="1">
                <a:solidFill>
                  <a:schemeClr val="tx1"/>
                </a:solidFill>
                <a:latin typeface="Times New Roman" panose="02020603050405020304" pitchFamily="18" charset="0"/>
                <a:cs typeface="Times New Roman" panose="02020603050405020304" pitchFamily="18" charset="0"/>
              </a:rPr>
              <a:t>trong</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kí</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ức</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5" name="Flowchart: Stored Data 4"/>
          <p:cNvSpPr/>
          <p:nvPr/>
        </p:nvSpPr>
        <p:spPr>
          <a:xfrm>
            <a:off x="179512" y="1285824"/>
            <a:ext cx="2808312" cy="4375424"/>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1) </a:t>
            </a:r>
            <a:r>
              <a:rPr lang="vi-VN" sz="3200" i="1" dirty="0">
                <a:latin typeface="Times New Roman" panose="02020603050405020304" pitchFamily="18" charset="0"/>
                <a:cs typeface="Times New Roman" panose="02020603050405020304" pitchFamily="18" charset="0"/>
              </a:rPr>
              <a:t>Những chi tiết nào miêu tả ngoại hình của các cô gái Gò Me?</a:t>
            </a:r>
            <a:endParaRPr lang="en-US" sz="3200" dirty="0">
              <a:latin typeface="Times New Roman" panose="02020603050405020304" pitchFamily="18" charset="0"/>
              <a:cs typeface="Times New Roman" panose="02020603050405020304" pitchFamily="18" charset="0"/>
            </a:endParaRPr>
          </a:p>
        </p:txBody>
      </p:sp>
      <p:sp>
        <p:nvSpPr>
          <p:cNvPr id="6" name="Flowchart: Stored Data 5"/>
          <p:cNvSpPr/>
          <p:nvPr/>
        </p:nvSpPr>
        <p:spPr>
          <a:xfrm>
            <a:off x="3131840" y="1305356"/>
            <a:ext cx="2880320" cy="4355892"/>
          </a:xfrm>
          <a:prstGeom prst="flowChartOnlineStorag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2)</a:t>
            </a:r>
            <a:r>
              <a:rPr lang="vi-VN" sz="3200" i="1" dirty="0">
                <a:latin typeface="Times New Roman" panose="02020603050405020304" pitchFamily="18" charset="0"/>
                <a:cs typeface="Times New Roman" panose="02020603050405020304" pitchFamily="18" charset="0"/>
              </a:rPr>
              <a:t> Những chi tiết nào miêu tả phẩm chất, tâm hồn của họ?</a:t>
            </a:r>
            <a:endParaRPr lang="en-US" sz="3200" dirty="0">
              <a:latin typeface="Times New Roman" panose="02020603050405020304" pitchFamily="18" charset="0"/>
              <a:cs typeface="Times New Roman" panose="02020603050405020304" pitchFamily="18" charset="0"/>
            </a:endParaRPr>
          </a:p>
        </p:txBody>
      </p:sp>
      <p:sp>
        <p:nvSpPr>
          <p:cNvPr id="7" name="Flowchart: Stored Data 6"/>
          <p:cNvSpPr/>
          <p:nvPr/>
        </p:nvSpPr>
        <p:spPr>
          <a:xfrm>
            <a:off x="6300192" y="1305356"/>
            <a:ext cx="2664296" cy="4355892"/>
          </a:xfrm>
          <a:prstGeom prst="flowChartOnlineStorag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solidFill>
                  <a:schemeClr val="tx1"/>
                </a:solidFill>
                <a:latin typeface="Times New Roman" panose="02020603050405020304" pitchFamily="18" charset="0"/>
                <a:cs typeface="Times New Roman" panose="02020603050405020304" pitchFamily="18" charset="0"/>
              </a:rPr>
              <a:t>3)</a:t>
            </a:r>
            <a:r>
              <a:rPr lang="vi-VN" sz="3200" i="1" dirty="0">
                <a:solidFill>
                  <a:schemeClr val="tx1"/>
                </a:solidFill>
                <a:latin typeface="Times New Roman" panose="02020603050405020304" pitchFamily="18" charset="0"/>
                <a:cs typeface="Times New Roman" panose="02020603050405020304" pitchFamily="18" charset="0"/>
              </a:rPr>
              <a:t> Từ những chi tiết đó, em có cảm nhận gì về con người nơi đây?</a:t>
            </a:r>
            <a:endParaRPr lang="en-US"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715814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grpId="1" nodeType="clickEffect">
                                  <p:stCondLst>
                                    <p:cond delay="0"/>
                                  </p:stCondLst>
                                  <p:childTnLst>
                                    <p:anim calcmode="lin" valueType="num">
                                      <p:cBhvr additive="base">
                                        <p:cTn id="17" dur="500"/>
                                        <p:tgtEl>
                                          <p:spTgt spid="5"/>
                                        </p:tgtEl>
                                        <p:attrNameLst>
                                          <p:attrName>ppt_x</p:attrName>
                                        </p:attrNameLst>
                                      </p:cBhvr>
                                      <p:tavLst>
                                        <p:tav tm="0">
                                          <p:val>
                                            <p:strVal val="ppt_x"/>
                                          </p:val>
                                        </p:tav>
                                        <p:tav tm="100000">
                                          <p:val>
                                            <p:strVal val="ppt_x"/>
                                          </p:val>
                                        </p:tav>
                                      </p:tavLst>
                                    </p:anim>
                                    <p:anim calcmode="lin" valueType="num">
                                      <p:cBhvr additive="base">
                                        <p:cTn id="18" dur="500"/>
                                        <p:tgtEl>
                                          <p:spTgt spid="5"/>
                                        </p:tgtEl>
                                        <p:attrNameLst>
                                          <p:attrName>ppt_y</p:attrName>
                                        </p:attrNameLst>
                                      </p:cBhvr>
                                      <p:tavLst>
                                        <p:tav tm="0">
                                          <p:val>
                                            <p:strVal val="ppt_y"/>
                                          </p:val>
                                        </p:tav>
                                        <p:tav tm="100000">
                                          <p:val>
                                            <p:strVal val="1+ppt_h/2"/>
                                          </p:val>
                                        </p:tav>
                                      </p:tavLst>
                                    </p:anim>
                                    <p:set>
                                      <p:cBhvr>
                                        <p:cTn id="19" dur="1" fill="hold">
                                          <p:stCondLst>
                                            <p:cond delay="499"/>
                                          </p:stCondLst>
                                        </p:cTn>
                                        <p:tgtEl>
                                          <p:spTgt spid="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xit" presetSubtype="4" fill="hold" grpId="1" nodeType="clickEffect">
                                  <p:stCondLst>
                                    <p:cond delay="0"/>
                                  </p:stCondLst>
                                  <p:childTnLst>
                                    <p:animEffect transition="out" filter="wipe(down)">
                                      <p:cBhvr>
                                        <p:cTn id="28" dur="500"/>
                                        <p:tgtEl>
                                          <p:spTgt spid="6"/>
                                        </p:tgtEl>
                                      </p:cBhvr>
                                    </p:animEffect>
                                    <p:set>
                                      <p:cBhvr>
                                        <p:cTn id="29" dur="1" fill="hold">
                                          <p:stCondLst>
                                            <p:cond delay="499"/>
                                          </p:stCondLst>
                                        </p:cTn>
                                        <p:tgtEl>
                                          <p:spTgt spid="6"/>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circle(in)">
                                      <p:cBhvr>
                                        <p:cTn id="34" dur="20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xit" presetSubtype="21" fill="hold" grpId="1" nodeType="clickEffect">
                                  <p:stCondLst>
                                    <p:cond delay="0"/>
                                  </p:stCondLst>
                                  <p:childTnLst>
                                    <p:animEffect transition="out" filter="barn(inVertical)">
                                      <p:cBhvr>
                                        <p:cTn id="38" dur="500"/>
                                        <p:tgtEl>
                                          <p:spTgt spid="7"/>
                                        </p:tgtEl>
                                      </p:cBhvr>
                                    </p:animEffect>
                                    <p:set>
                                      <p:cBhvr>
                                        <p:cTn id="39"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6" grpId="0" animBg="1"/>
      <p:bldP spid="6" grpId="1" animBg="1"/>
      <p:bldP spid="7" grpId="0" animBg="1"/>
      <p:bldP spid="7"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323528" y="476672"/>
            <a:ext cx="8352928" cy="6381328"/>
          </a:xfrm>
          <a:prstGeom prst="horizontalScroll">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2.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Hình</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ảnh</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con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người</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Gò</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Me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trong</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kí</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ức</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Ngoại</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hình</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má</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núng</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đồng</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tiền</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a:t>
            </a:r>
            <a:r>
              <a:rPr lang="vi-VN" sz="2800" i="1" dirty="0">
                <a:solidFill>
                  <a:schemeClr val="tx1">
                    <a:lumMod val="95000"/>
                    <a:lumOff val="5000"/>
                  </a:schemeClr>
                </a:solidFill>
                <a:latin typeface="Times New Roman" panose="02020603050405020304" pitchFamily="18" charset="0"/>
                <a:cs typeface="Times New Roman" panose="02020603050405020304" pitchFamily="18" charset="0"/>
              </a:rPr>
              <a:t> nọc cấy, tay tròn, nghiêng nón làm duyên</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2800" i="1" dirty="0">
                <a:solidFill>
                  <a:schemeClr val="tx1">
                    <a:lumMod val="95000"/>
                    <a:lumOff val="5000"/>
                  </a:schemeClr>
                </a:solidFill>
                <a:latin typeface="Times New Roman" panose="02020603050405020304" pitchFamily="18" charset="0"/>
                <a:cs typeface="Times New Roman" panose="02020603050405020304" pitchFamily="18" charset="0"/>
              </a:rPr>
              <a:t>Chị tôi má đỏ, thẹn thò/ Giã me bên trã canh chua ngọt ngào;</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Phẩm</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chất</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tâm</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hồn</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2800" i="1" dirty="0">
                <a:solidFill>
                  <a:schemeClr val="tx1">
                    <a:lumMod val="95000"/>
                    <a:lumOff val="5000"/>
                  </a:schemeClr>
                </a:solidFill>
                <a:latin typeface="Times New Roman" panose="02020603050405020304" pitchFamily="18" charset="0"/>
                <a:cs typeface="Times New Roman" panose="02020603050405020304" pitchFamily="18" charset="0"/>
              </a:rPr>
              <a:t>Véo von điệu hát cổ truyền;</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-&gt;</a:t>
            </a:r>
            <a:r>
              <a:rPr lang="vi-VN" sz="2800" dirty="0">
                <a:solidFill>
                  <a:schemeClr val="tx1">
                    <a:lumMod val="95000"/>
                    <a:lumOff val="5000"/>
                  </a:schemeClr>
                </a:solidFill>
                <a:latin typeface="Times New Roman" panose="02020603050405020304" pitchFamily="18" charset="0"/>
                <a:cs typeface="Times New Roman" panose="02020603050405020304" pitchFamily="18" charset="0"/>
              </a:rPr>
              <a:t> Những chi tiết đó đã gợi lên hình ảnh những con người lao động chân chất, khoẻ khoắn, duyên dáng, yêu đời, gắn bó với quê hương xứ sở,...</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Frame 4"/>
          <p:cNvSpPr/>
          <p:nvPr/>
        </p:nvSpPr>
        <p:spPr>
          <a:xfrm>
            <a:off x="827584" y="116632"/>
            <a:ext cx="6912768" cy="720080"/>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Times New Roman" panose="02020603050405020304" pitchFamily="18" charset="0"/>
                <a:cs typeface="Times New Roman" panose="02020603050405020304" pitchFamily="18" charset="0"/>
              </a:rPr>
              <a:t>2. </a:t>
            </a:r>
            <a:r>
              <a:rPr lang="en-US" sz="2800" b="1" dirty="0" err="1">
                <a:solidFill>
                  <a:schemeClr val="tx1"/>
                </a:solidFill>
                <a:latin typeface="Times New Roman" panose="02020603050405020304" pitchFamily="18" charset="0"/>
                <a:cs typeface="Times New Roman" panose="02020603050405020304" pitchFamily="18" charset="0"/>
              </a:rPr>
              <a:t>Hình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ảnh</a:t>
            </a:r>
            <a:r>
              <a:rPr lang="en-US" sz="2800" b="1" dirty="0">
                <a:solidFill>
                  <a:schemeClr val="tx1"/>
                </a:solidFill>
                <a:latin typeface="Times New Roman" panose="02020603050405020304" pitchFamily="18" charset="0"/>
                <a:cs typeface="Times New Roman" panose="02020603050405020304" pitchFamily="18" charset="0"/>
              </a:rPr>
              <a:t> con </a:t>
            </a:r>
            <a:r>
              <a:rPr lang="en-US" sz="2800" b="1" dirty="0" err="1">
                <a:solidFill>
                  <a:schemeClr val="tx1"/>
                </a:solidFill>
                <a:latin typeface="Times New Roman" panose="02020603050405020304" pitchFamily="18" charset="0"/>
                <a:cs typeface="Times New Roman" panose="02020603050405020304" pitchFamily="18" charset="0"/>
              </a:rPr>
              <a:t>người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Gò</a:t>
            </a:r>
            <a:r>
              <a:rPr lang="en-US" sz="2800" b="1" dirty="0">
                <a:solidFill>
                  <a:schemeClr val="tx1"/>
                </a:solidFill>
                <a:latin typeface="Times New Roman" panose="02020603050405020304" pitchFamily="18" charset="0"/>
                <a:cs typeface="Times New Roman" panose="02020603050405020304" pitchFamily="18" charset="0"/>
              </a:rPr>
              <a:t> Me </a:t>
            </a:r>
            <a:r>
              <a:rPr lang="en-US" sz="2800" b="1" dirty="0" err="1">
                <a:solidFill>
                  <a:schemeClr val="tx1"/>
                </a:solidFill>
                <a:latin typeface="Times New Roman" panose="02020603050405020304" pitchFamily="18" charset="0"/>
                <a:cs typeface="Times New Roman" panose="02020603050405020304" pitchFamily="18" charset="0"/>
              </a:rPr>
              <a:t>trong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kí</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ức</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2944574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80">
                                          <p:stCondLst>
                                            <p:cond delay="0"/>
                                          </p:stCondLst>
                                        </p:cTn>
                                        <p:tgtEl>
                                          <p:spTgt spid="4"/>
                                        </p:tgtEl>
                                      </p:cBhvr>
                                    </p:animEffect>
                                    <p:anim calcmode="lin" valueType="num">
                                      <p:cBhvr>
                                        <p:cTn id="1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9" dur="26">
                                          <p:stCondLst>
                                            <p:cond delay="650"/>
                                          </p:stCondLst>
                                        </p:cTn>
                                        <p:tgtEl>
                                          <p:spTgt spid="4"/>
                                        </p:tgtEl>
                                      </p:cBhvr>
                                      <p:to x="100000" y="60000"/>
                                    </p:animScale>
                                    <p:animScale>
                                      <p:cBhvr>
                                        <p:cTn id="20" dur="166" decel="50000">
                                          <p:stCondLst>
                                            <p:cond delay="676"/>
                                          </p:stCondLst>
                                        </p:cTn>
                                        <p:tgtEl>
                                          <p:spTgt spid="4"/>
                                        </p:tgtEl>
                                      </p:cBhvr>
                                      <p:to x="100000" y="100000"/>
                                    </p:animScale>
                                    <p:animScale>
                                      <p:cBhvr>
                                        <p:cTn id="21" dur="26">
                                          <p:stCondLst>
                                            <p:cond delay="1312"/>
                                          </p:stCondLst>
                                        </p:cTn>
                                        <p:tgtEl>
                                          <p:spTgt spid="4"/>
                                        </p:tgtEl>
                                      </p:cBhvr>
                                      <p:to x="100000" y="80000"/>
                                    </p:animScale>
                                    <p:animScale>
                                      <p:cBhvr>
                                        <p:cTn id="22" dur="166" decel="50000">
                                          <p:stCondLst>
                                            <p:cond delay="1338"/>
                                          </p:stCondLst>
                                        </p:cTn>
                                        <p:tgtEl>
                                          <p:spTgt spid="4"/>
                                        </p:tgtEl>
                                      </p:cBhvr>
                                      <p:to x="100000" y="100000"/>
                                    </p:animScale>
                                    <p:animScale>
                                      <p:cBhvr>
                                        <p:cTn id="23" dur="26">
                                          <p:stCondLst>
                                            <p:cond delay="1642"/>
                                          </p:stCondLst>
                                        </p:cTn>
                                        <p:tgtEl>
                                          <p:spTgt spid="4"/>
                                        </p:tgtEl>
                                      </p:cBhvr>
                                      <p:to x="100000" y="90000"/>
                                    </p:animScale>
                                    <p:animScale>
                                      <p:cBhvr>
                                        <p:cTn id="24" dur="166" decel="50000">
                                          <p:stCondLst>
                                            <p:cond delay="1668"/>
                                          </p:stCondLst>
                                        </p:cTn>
                                        <p:tgtEl>
                                          <p:spTgt spid="4"/>
                                        </p:tgtEl>
                                      </p:cBhvr>
                                      <p:to x="100000" y="100000"/>
                                    </p:animScale>
                                    <p:animScale>
                                      <p:cBhvr>
                                        <p:cTn id="25" dur="26">
                                          <p:stCondLst>
                                            <p:cond delay="1808"/>
                                          </p:stCondLst>
                                        </p:cTn>
                                        <p:tgtEl>
                                          <p:spTgt spid="4"/>
                                        </p:tgtEl>
                                      </p:cBhvr>
                                      <p:to x="100000" y="95000"/>
                                    </p:animScale>
                                    <p:animScale>
                                      <p:cBhvr>
                                        <p:cTn id="2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467544" y="68490"/>
            <a:ext cx="8064896" cy="792088"/>
          </a:xfrm>
          <a:prstGeom prst="fra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3.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Tình</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cảm</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giả</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đất</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nước</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Rectangular Callout 4"/>
          <p:cNvSpPr/>
          <p:nvPr/>
        </p:nvSpPr>
        <p:spPr>
          <a:xfrm>
            <a:off x="179512" y="1124744"/>
            <a:ext cx="4320480" cy="2520280"/>
          </a:xfrm>
          <a:prstGeom prst="wedgeRect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latin typeface="Times New Roman" panose="02020603050405020304" pitchFamily="18" charset="0"/>
                <a:cs typeface="Times New Roman" panose="02020603050405020304" pitchFamily="18" charset="0"/>
              </a:rPr>
              <a:t>1) </a:t>
            </a:r>
            <a:r>
              <a:rPr lang="en-US" sz="2800" i="1" dirty="0" err="1">
                <a:latin typeface="Times New Roman" panose="02020603050405020304" pitchFamily="18" charset="0"/>
                <a:cs typeface="Times New Roman" panose="02020603050405020304" pitchFamily="18" charset="0"/>
              </a:rPr>
              <a:t>Nhớ</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đến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Gò</a:t>
            </a:r>
            <a:r>
              <a:rPr lang="en-US" sz="2800" i="1" dirty="0">
                <a:latin typeface="Times New Roman" panose="02020603050405020304" pitchFamily="18" charset="0"/>
                <a:cs typeface="Times New Roman" panose="02020603050405020304" pitchFamily="18" charset="0"/>
              </a:rPr>
              <a:t> Me, </a:t>
            </a:r>
            <a:r>
              <a:rPr lang="en-US" sz="2800" i="1" dirty="0" err="1">
                <a:latin typeface="Times New Roman" panose="02020603050405020304" pitchFamily="18" charset="0"/>
                <a:cs typeface="Times New Roman" panose="02020603050405020304" pitchFamily="18" charset="0"/>
              </a:rPr>
              <a:t>tác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nhớ</a:t>
            </a:r>
            <a:r>
              <a:rPr lang="en-US" sz="2800" i="1" dirty="0">
                <a:latin typeface="Times New Roman" panose="02020603050405020304" pitchFamily="18" charset="0"/>
                <a:cs typeface="Times New Roman" panose="02020603050405020304" pitchFamily="18" charset="0"/>
              </a:rPr>
              <a:t> da </a:t>
            </a:r>
            <a:r>
              <a:rPr lang="en-US" sz="2800" i="1" dirty="0" err="1">
                <a:latin typeface="Times New Roman" panose="02020603050405020304" pitchFamily="18" charset="0"/>
                <a:cs typeface="Times New Roman" panose="02020603050405020304" pitchFamily="18" charset="0"/>
              </a:rPr>
              <a:t>diết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hò</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quê</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Việc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thơ</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hai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lần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dẫn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câu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hò</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gợi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suy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nghĩ</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gì</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ounded Rectangular Callout 5"/>
          <p:cNvSpPr/>
          <p:nvPr/>
        </p:nvSpPr>
        <p:spPr>
          <a:xfrm>
            <a:off x="5508104" y="1088740"/>
            <a:ext cx="3456384" cy="3060340"/>
          </a:xfrm>
          <a:prstGeom prst="wedgeRound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latin typeface="Times New Roman" panose="02020603050405020304" pitchFamily="18" charset="0"/>
                <a:cs typeface="Times New Roman" panose="02020603050405020304" pitchFamily="18" charset="0"/>
              </a:rPr>
              <a:t>2)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cảm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nhận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thế</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nào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về</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tình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cảm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đối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với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Gò</a:t>
            </a:r>
            <a:r>
              <a:rPr lang="en-US" sz="2800" i="1" dirty="0">
                <a:latin typeface="Times New Roman" panose="02020603050405020304" pitchFamily="18" charset="0"/>
                <a:cs typeface="Times New Roman" panose="02020603050405020304" pitchFamily="18" charset="0"/>
              </a:rPr>
              <a:t> Me?</a:t>
            </a:r>
            <a:endParaRPr lang="en-US" sz="2800" dirty="0">
              <a:latin typeface="Times New Roman" panose="02020603050405020304" pitchFamily="18" charset="0"/>
              <a:cs typeface="Times New Roman" panose="02020603050405020304" pitchFamily="18" charset="0"/>
            </a:endParaRPr>
          </a:p>
        </p:txBody>
      </p:sp>
      <p:sp>
        <p:nvSpPr>
          <p:cNvPr id="8" name="Rectangular Callout 7"/>
          <p:cNvSpPr/>
          <p:nvPr/>
        </p:nvSpPr>
        <p:spPr>
          <a:xfrm>
            <a:off x="899592" y="4149080"/>
            <a:ext cx="4752528" cy="2376264"/>
          </a:xfrm>
          <a:prstGeom prst="wedge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3)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hãy</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chỉ</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ra</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biểu</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hiện</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tình</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yêu</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đất</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nước</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thể</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hiện</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trong</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bài</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i="1" dirty="0" err="1">
                <a:solidFill>
                  <a:schemeClr val="tx1">
                    <a:lumMod val="95000"/>
                    <a:lumOff val="5000"/>
                  </a:schemeClr>
                </a:solidFill>
                <a:latin typeface="Times New Roman" panose="02020603050405020304" pitchFamily="18" charset="0"/>
                <a:cs typeface="Times New Roman" panose="02020603050405020304" pitchFamily="18" charset="0"/>
              </a:rPr>
              <a:t>thơ</a:t>
            </a:r>
            <a:r>
              <a:rPr lang="en-US" sz="28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51420362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grpId="1" nodeType="clickEffect">
                                  <p:stCondLst>
                                    <p:cond delay="0"/>
                                  </p:stCondLst>
                                  <p:childTnLst>
                                    <p:anim calcmode="lin" valueType="num">
                                      <p:cBhvr additive="base">
                                        <p:cTn id="17" dur="500"/>
                                        <p:tgtEl>
                                          <p:spTgt spid="5"/>
                                        </p:tgtEl>
                                        <p:attrNameLst>
                                          <p:attrName>ppt_x</p:attrName>
                                        </p:attrNameLst>
                                      </p:cBhvr>
                                      <p:tavLst>
                                        <p:tav tm="0">
                                          <p:val>
                                            <p:strVal val="ppt_x"/>
                                          </p:val>
                                        </p:tav>
                                        <p:tav tm="100000">
                                          <p:val>
                                            <p:strVal val="ppt_x"/>
                                          </p:val>
                                        </p:tav>
                                      </p:tavLst>
                                    </p:anim>
                                    <p:anim calcmode="lin" valueType="num">
                                      <p:cBhvr additive="base">
                                        <p:cTn id="18" dur="500"/>
                                        <p:tgtEl>
                                          <p:spTgt spid="5"/>
                                        </p:tgtEl>
                                        <p:attrNameLst>
                                          <p:attrName>ppt_y</p:attrName>
                                        </p:attrNameLst>
                                      </p:cBhvr>
                                      <p:tavLst>
                                        <p:tav tm="0">
                                          <p:val>
                                            <p:strVal val="ppt_y"/>
                                          </p:val>
                                        </p:tav>
                                        <p:tav tm="100000">
                                          <p:val>
                                            <p:strVal val="1+ppt_h/2"/>
                                          </p:val>
                                        </p:tav>
                                      </p:tavLst>
                                    </p:anim>
                                    <p:set>
                                      <p:cBhvr>
                                        <p:cTn id="19" dur="1" fill="hold">
                                          <p:stCondLst>
                                            <p:cond delay="499"/>
                                          </p:stCondLst>
                                        </p:cTn>
                                        <p:tgtEl>
                                          <p:spTgt spid="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xit" presetSubtype="21" fill="hold" grpId="1" nodeType="clickEffect">
                                  <p:stCondLst>
                                    <p:cond delay="0"/>
                                  </p:stCondLst>
                                  <p:childTnLst>
                                    <p:animEffect transition="out" filter="barn(inVertical)">
                                      <p:cBhvr>
                                        <p:cTn id="28" dur="500"/>
                                        <p:tgtEl>
                                          <p:spTgt spid="6"/>
                                        </p:tgtEl>
                                      </p:cBhvr>
                                    </p:animEffect>
                                    <p:set>
                                      <p:cBhvr>
                                        <p:cTn id="29" dur="1" fill="hold">
                                          <p:stCondLst>
                                            <p:cond delay="499"/>
                                          </p:stCondLst>
                                        </p:cTn>
                                        <p:tgtEl>
                                          <p:spTgt spid="6"/>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arn(inVertical)">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xit" presetSubtype="4" fill="hold" grpId="1" nodeType="clickEffect">
                                  <p:stCondLst>
                                    <p:cond delay="0"/>
                                  </p:stCondLst>
                                  <p:childTnLst>
                                    <p:anim calcmode="lin" valueType="num">
                                      <p:cBhvr additive="base">
                                        <p:cTn id="38" dur="500"/>
                                        <p:tgtEl>
                                          <p:spTgt spid="8"/>
                                        </p:tgtEl>
                                        <p:attrNameLst>
                                          <p:attrName>ppt_x</p:attrName>
                                        </p:attrNameLst>
                                      </p:cBhvr>
                                      <p:tavLst>
                                        <p:tav tm="0">
                                          <p:val>
                                            <p:strVal val="ppt_x"/>
                                          </p:val>
                                        </p:tav>
                                        <p:tav tm="100000">
                                          <p:val>
                                            <p:strVal val="ppt_x"/>
                                          </p:val>
                                        </p:tav>
                                      </p:tavLst>
                                    </p:anim>
                                    <p:anim calcmode="lin" valueType="num">
                                      <p:cBhvr additive="base">
                                        <p:cTn id="39" dur="500"/>
                                        <p:tgtEl>
                                          <p:spTgt spid="8"/>
                                        </p:tgtEl>
                                        <p:attrNameLst>
                                          <p:attrName>ppt_y</p:attrName>
                                        </p:attrNameLst>
                                      </p:cBhvr>
                                      <p:tavLst>
                                        <p:tav tm="0">
                                          <p:val>
                                            <p:strVal val="ppt_y"/>
                                          </p:val>
                                        </p:tav>
                                        <p:tav tm="100000">
                                          <p:val>
                                            <p:strVal val="1+ppt_h/2"/>
                                          </p:val>
                                        </p:tav>
                                      </p:tavLst>
                                    </p:anim>
                                    <p:set>
                                      <p:cBhvr>
                                        <p:cTn id="40"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6" grpId="0" animBg="1"/>
      <p:bldP spid="6" grpId="1" animBg="1"/>
      <p:bldP spid="8" grpId="0" animBg="1"/>
      <p:bldP spid="8"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467544" y="68490"/>
            <a:ext cx="8064896" cy="792088"/>
          </a:xfrm>
          <a:prstGeom prst="fra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3.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Tình</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cảm</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giả</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đất</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nước</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Plaque 4"/>
          <p:cNvSpPr/>
          <p:nvPr/>
        </p:nvSpPr>
        <p:spPr>
          <a:xfrm>
            <a:off x="467544" y="1268760"/>
            <a:ext cx="8280920" cy="5184576"/>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Ý</a:t>
            </a:r>
            <a:r>
              <a:rPr lang="vi-VN" sz="3200" dirty="0">
                <a:latin typeface="Times New Roman" panose="02020603050405020304" pitchFamily="18" charset="0"/>
                <a:cs typeface="Times New Roman" panose="02020603050405020304" pitchFamily="18" charset="0"/>
              </a:rPr>
              <a:t> nghĩa của việc nhà thơ hai lần dẫn lại câu hò khi nhớ về Gò Me: thể hiện tình yêu và nỗi nhớ da diết đối với quê hương, với những sinh hoạt văn hoá truyền thống của quê hương. Chính điệu hò đã góp phần quan trọng làm nên vẻ đẹp, bản sắc của vùng đất này, nên người đi xa khi nhớ về quê hương thường nhớ về những cầu hò thân thương.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72257282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467544" y="68490"/>
            <a:ext cx="8064896" cy="792088"/>
          </a:xfrm>
          <a:prstGeom prst="fra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3.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Tình</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cảm</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giả</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đất</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nước</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Hexagon 4"/>
          <p:cNvSpPr/>
          <p:nvPr/>
        </p:nvSpPr>
        <p:spPr>
          <a:xfrm>
            <a:off x="179512" y="1052736"/>
            <a:ext cx="8712968" cy="5616624"/>
          </a:xfrm>
          <a:prstGeom prst="hexag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a:latin typeface="Times New Roman" panose="02020603050405020304" pitchFamily="18" charset="0"/>
                <a:cs typeface="Times New Roman" panose="02020603050405020304" pitchFamily="18" charset="0"/>
              </a:rPr>
              <a:t>- </a:t>
            </a:r>
            <a:r>
              <a:rPr lang="vi-VN" sz="3000" dirty="0">
                <a:latin typeface="Times New Roman" panose="02020603050405020304" pitchFamily="18" charset="0"/>
                <a:cs typeface="Times New Roman" panose="02020603050405020304" pitchFamily="18" charset="0"/>
              </a:rPr>
              <a:t>Tình yêu của tác giả đối với Gò Me cứ lớn dần và sâu sắc hơn qua năm tháng, từ thuở ấu thơ đến khi trưởng thành. Tình yêu đó thể hiện ở sự gắn bó với quê hương, nỗi nhớ da diết khi phải xa quê </a:t>
            </a:r>
            <a:r>
              <a:rPr lang="en-US" sz="3000" dirty="0">
                <a:latin typeface="Times New Roman" panose="02020603050405020304" pitchFamily="18" charset="0"/>
                <a:cs typeface="Times New Roman" panose="02020603050405020304" pitchFamily="18" charset="0"/>
              </a:rPr>
              <a:t>(</a:t>
            </a:r>
            <a:r>
              <a:rPr lang="en-US" sz="3000" dirty="0" err="1">
                <a:latin typeface="Times New Roman" panose="02020603050405020304" pitchFamily="18" charset="0"/>
                <a:cs typeface="Times New Roman" panose="02020603050405020304" pitchFamily="18" charset="0"/>
              </a:rPr>
              <a:t>tác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giả</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nhớ</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rất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rõ</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vị</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trí</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địa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địa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quê</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mình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nhớ</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từng</a:t>
            </a:r>
            <a:r>
              <a:rPr lang="en-US" sz="3000" dirty="0">
                <a:latin typeface="Times New Roman" panose="02020603050405020304" pitchFamily="18" charset="0"/>
                <a:cs typeface="Times New Roman" panose="02020603050405020304" pitchFamily="18" charset="0"/>
              </a:rPr>
              <a:t> chi </a:t>
            </a:r>
            <a:r>
              <a:rPr lang="en-US" sz="3000" dirty="0" err="1">
                <a:latin typeface="Times New Roman" panose="02020603050405020304" pitchFamily="18" charset="0"/>
                <a:cs typeface="Times New Roman" panose="02020603050405020304" pitchFamily="18" charset="0"/>
              </a:rPr>
              <a:t>tiết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như</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nhạc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ngựa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leng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keng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nhớ</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vườn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mía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bờ</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tre</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cây</a:t>
            </a:r>
            <a:r>
              <a:rPr lang="en-US" sz="3000" dirty="0">
                <a:latin typeface="Times New Roman" panose="02020603050405020304" pitchFamily="18" charset="0"/>
                <a:cs typeface="Times New Roman" panose="02020603050405020304" pitchFamily="18" charset="0"/>
              </a:rPr>
              <a:t> me,…)</a:t>
            </a:r>
            <a:r>
              <a:rPr lang="vi-VN" sz="3000" dirty="0">
                <a:latin typeface="Times New Roman" panose="02020603050405020304" pitchFamily="18" charset="0"/>
                <a:cs typeface="Times New Roman" panose="02020603050405020304" pitchFamily="18" charset="0"/>
              </a:rPr>
              <a:t> và niềm tự hào về vẻ đẹp của quê hương - vẻ đẹp của thiên nhiên, con người, văn hoá, lịch sử,...</a:t>
            </a:r>
            <a:endParaRPr lang="en-US" sz="3000" dirty="0">
              <a:latin typeface="Times New Roman" panose="02020603050405020304" pitchFamily="18" charset="0"/>
              <a:cs typeface="Times New Roman" panose="02020603050405020304" pitchFamily="18" charset="0"/>
            </a:endParaRPr>
          </a:p>
          <a:p>
            <a:r>
              <a:rPr lang="vi-VN" sz="3000" dirty="0">
                <a:latin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217731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300192" y="2060848"/>
            <a:ext cx="2736304" cy="4392488"/>
          </a:xfrm>
          <a:prstGeom prst="rect">
            <a:avLst/>
          </a:prstGeom>
        </p:spPr>
      </p:pic>
      <p:pic>
        <p:nvPicPr>
          <p:cNvPr id="5" name="Picture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2987824" y="407285"/>
            <a:ext cx="3168352" cy="4366718"/>
          </a:xfrm>
          <a:prstGeom prst="rect">
            <a:avLst/>
          </a:prstGeom>
        </p:spPr>
      </p:pic>
      <p:pic>
        <p:nvPicPr>
          <p:cNvPr id="6" name="Picture 5"/>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79512" y="1988840"/>
            <a:ext cx="2664296" cy="4032448"/>
          </a:xfrm>
          <a:prstGeom prst="rect">
            <a:avLst/>
          </a:prstGeom>
        </p:spPr>
      </p:pic>
    </p:spTree>
    <p:extLst>
      <p:ext uri="{BB962C8B-B14F-4D97-AF65-F5344CB8AC3E}">
        <p14:creationId xmlns="" xmlns:p14="http://schemas.microsoft.com/office/powerpoint/2010/main" val="339738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par>
                                <p:cTn id="11" presetID="6" presetClass="entr" presetSubtype="16"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03848" y="116632"/>
            <a:ext cx="2952328" cy="50405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latin typeface="Times New Roman" panose="02020603050405020304" pitchFamily="18" charset="0"/>
                <a:cs typeface="Times New Roman" panose="02020603050405020304" pitchFamily="18" charset="0"/>
              </a:rPr>
              <a:t>III. </a:t>
            </a:r>
            <a:r>
              <a:rPr lang="en-US" sz="2800" b="1" dirty="0" err="1">
                <a:solidFill>
                  <a:srgbClr val="FF0000"/>
                </a:solidFill>
                <a:latin typeface="Times New Roman" panose="02020603050405020304" pitchFamily="18" charset="0"/>
                <a:cs typeface="Times New Roman" panose="02020603050405020304" pitchFamily="18" charset="0"/>
              </a:rPr>
              <a:t>Tổng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kết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Down Arrow Callout 4"/>
          <p:cNvSpPr/>
          <p:nvPr/>
        </p:nvSpPr>
        <p:spPr>
          <a:xfrm>
            <a:off x="683568" y="764704"/>
            <a:ext cx="8064896" cy="1440160"/>
          </a:xfrm>
          <a:prstGeom prst="down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HS </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kỹ</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phút</a:t>
            </a:r>
            <a:endParaRPr lang="en-US" sz="3200" dirty="0">
              <a:latin typeface="Times New Roman" panose="02020603050405020304" pitchFamily="18" charset="0"/>
              <a:cs typeface="Times New Roman" panose="02020603050405020304" pitchFamily="18" charset="0"/>
            </a:endParaRPr>
          </a:p>
        </p:txBody>
      </p:sp>
      <p:sp>
        <p:nvSpPr>
          <p:cNvPr id="6" name="Flowchart: Punched Tape 5"/>
          <p:cNvSpPr/>
          <p:nvPr/>
        </p:nvSpPr>
        <p:spPr>
          <a:xfrm>
            <a:off x="683568" y="2204864"/>
            <a:ext cx="3384376" cy="3960440"/>
          </a:xfrm>
          <a:prstGeom prst="flowChartPunchedTap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1) </a:t>
            </a:r>
            <a:r>
              <a:rPr lang="en-US" sz="3200" i="1" dirty="0" err="1">
                <a:latin typeface="Times New Roman" panose="02020603050405020304" pitchFamily="18" charset="0"/>
                <a:cs typeface="Times New Roman" panose="02020603050405020304" pitchFamily="18" charset="0"/>
              </a:rPr>
              <a:t>Tóm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tắt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những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đặc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sắc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về</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nghệ</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thuật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và</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nội</a:t>
            </a:r>
            <a:r>
              <a:rPr lang="en-US" sz="3200" i="1" dirty="0">
                <a:latin typeface="Times New Roman" panose="02020603050405020304" pitchFamily="18" charset="0"/>
                <a:cs typeface="Times New Roman" panose="02020603050405020304" pitchFamily="18" charset="0"/>
              </a:rPr>
              <a:t> dung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thơ</a:t>
            </a:r>
            <a:r>
              <a:rPr lang="en-US" sz="3200"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7" name="Flowchart: Punched Tape 6"/>
          <p:cNvSpPr/>
          <p:nvPr/>
        </p:nvSpPr>
        <p:spPr>
          <a:xfrm>
            <a:off x="5004048" y="2192288"/>
            <a:ext cx="3384376" cy="3829000"/>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2)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Khái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quát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giá</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trị</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nội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dung, ý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nghĩa</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bài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thơ</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9623569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ircle(in)">
                                      <p:cBhvr>
                                        <p:cTn id="2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ata 3"/>
          <p:cNvSpPr/>
          <p:nvPr/>
        </p:nvSpPr>
        <p:spPr>
          <a:xfrm>
            <a:off x="323528" y="764704"/>
            <a:ext cx="8640960" cy="5472608"/>
          </a:xfrm>
          <a:prstGeom prst="flowChartInputOutpu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Nghệ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thuật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tự</a:t>
            </a:r>
            <a:r>
              <a:rPr lang="en-US" sz="3200" dirty="0">
                <a:latin typeface="Times New Roman" panose="02020603050405020304" pitchFamily="18" charset="0"/>
                <a:cs typeface="Times New Roman" panose="02020603050405020304" pitchFamily="18" charset="0"/>
              </a:rPr>
              <a:t> do, </a:t>
            </a:r>
            <a:r>
              <a:rPr lang="en-US" sz="3200" dirty="0" err="1">
                <a:latin typeface="Times New Roman" panose="02020603050405020304" pitchFamily="18" charset="0"/>
                <a:cs typeface="Times New Roman" panose="02020603050405020304" pitchFamily="18" charset="0"/>
              </a:rPr>
              <a:t>phóng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khoáng</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điệu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xúc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thiết</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phép</a:t>
            </a:r>
            <a:r>
              <a:rPr lang="en-US" sz="3200" dirty="0">
                <a:latin typeface="Times New Roman" panose="02020603050405020304" pitchFamily="18" charset="0"/>
                <a:cs typeface="Times New Roman" panose="02020603050405020304" pitchFamily="18" charset="0"/>
              </a:rPr>
              <a:t> so </a:t>
            </a:r>
            <a:r>
              <a:rPr lang="en-US" sz="3200" dirty="0" err="1">
                <a:latin typeface="Times New Roman" panose="02020603050405020304" pitchFamily="18" charset="0"/>
                <a:cs typeface="Times New Roman" panose="02020603050405020304" pitchFamily="18" charset="0"/>
              </a:rPr>
              <a:t>sánh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a:t>
            </a:r>
          </a:p>
        </p:txBody>
      </p:sp>
      <p:sp>
        <p:nvSpPr>
          <p:cNvPr id="5" name="Rounded Rectangle 4"/>
          <p:cNvSpPr/>
          <p:nvPr/>
        </p:nvSpPr>
        <p:spPr>
          <a:xfrm>
            <a:off x="3203848" y="116632"/>
            <a:ext cx="2952328" cy="50405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latin typeface="Times New Roman" panose="02020603050405020304" pitchFamily="18" charset="0"/>
                <a:cs typeface="Times New Roman" panose="02020603050405020304" pitchFamily="18" charset="0"/>
              </a:rPr>
              <a:t>III. </a:t>
            </a:r>
            <a:r>
              <a:rPr lang="en-US" sz="2800" b="1" dirty="0" err="1">
                <a:solidFill>
                  <a:srgbClr val="FF0000"/>
                </a:solidFill>
                <a:latin typeface="Times New Roman" panose="02020603050405020304" pitchFamily="18" charset="0"/>
                <a:cs typeface="Times New Roman" panose="02020603050405020304" pitchFamily="18" charset="0"/>
              </a:rPr>
              <a:t>Tổng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kết</a:t>
            </a:r>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63941397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187624" y="188640"/>
            <a:ext cx="6480720" cy="648072"/>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FF0000"/>
                </a:solidFill>
                <a:latin typeface="Times New Roman" panose="02020603050405020304" pitchFamily="18" charset="0"/>
                <a:cs typeface="Times New Roman" panose="02020603050405020304" pitchFamily="18" charset="0"/>
              </a:rPr>
              <a:t>HOẠT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1: </a:t>
            </a:r>
            <a:r>
              <a:rPr lang="en-US" sz="3200" b="1" dirty="0" err="1">
                <a:solidFill>
                  <a:srgbClr val="FF0000"/>
                </a:solidFill>
                <a:latin typeface="Times New Roman" panose="02020603050405020304" pitchFamily="18" charset="0"/>
                <a:cs typeface="Times New Roman" panose="02020603050405020304" pitchFamily="18" charset="0"/>
              </a:rPr>
              <a:t>KHỞI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323528" y="1052736"/>
            <a:ext cx="5184576" cy="5544616"/>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1)</a:t>
            </a:r>
            <a:r>
              <a:rPr lang="en-US" sz="3200" dirty="0">
                <a:latin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cs typeface="Times New Roman" panose="02020603050405020304" pitchFamily="18" charset="0"/>
              </a:rPr>
              <a:t>N</a:t>
            </a:r>
            <a:r>
              <a:rPr lang="de-DE" sz="3200" i="1" dirty="0">
                <a:latin typeface="Times New Roman" panose="02020603050405020304" pitchFamily="18" charset="0"/>
                <a:cs typeface="Times New Roman" panose="02020603050405020304" pitchFamily="18" charset="0"/>
              </a:rPr>
              <a:t>hớ lại bài thơ viết về miền đất Nam Bộ đã học trong SGK Ngữ văn 6, tập một và đọc cho cả lớp nghe một đoạn thơ mà em thích trong bài thơ đó (hoặc đọc một đoạn thơ viết về Nam Bộ mà em thích). </a:t>
            </a:r>
            <a:endParaRPr lang="en-US" sz="3200" dirty="0">
              <a:latin typeface="Times New Roman" panose="02020603050405020304" pitchFamily="18" charset="0"/>
              <a:cs typeface="Times New Roman" panose="02020603050405020304" pitchFamily="18" charset="0"/>
            </a:endParaRPr>
          </a:p>
        </p:txBody>
      </p:sp>
      <p:sp>
        <p:nvSpPr>
          <p:cNvPr id="6" name="Flowchart: Stored Data 5"/>
          <p:cNvSpPr/>
          <p:nvPr/>
        </p:nvSpPr>
        <p:spPr>
          <a:xfrm>
            <a:off x="5796136" y="2204864"/>
            <a:ext cx="3347864" cy="3312368"/>
          </a:xfrm>
          <a:prstGeom prst="flowChartOnline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3200" i="1" dirty="0">
                <a:solidFill>
                  <a:schemeClr val="bg2">
                    <a:lumMod val="10000"/>
                  </a:schemeClr>
                </a:solidFill>
                <a:latin typeface="Times New Roman" panose="02020603050405020304" pitchFamily="18" charset="0"/>
                <a:cs typeface="Times New Roman" panose="02020603050405020304" pitchFamily="18" charset="0"/>
              </a:rPr>
              <a:t>2) Chia sẻ những điều em biết về miền đất này.</a:t>
            </a:r>
            <a:endParaRPr lang="en-US" sz="3200" dirty="0">
              <a:solidFill>
                <a:schemeClr val="bg2">
                  <a:lumMod val="1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516587717"/>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grpId="1" nodeType="clickEffect">
                                  <p:stCondLst>
                                    <p:cond delay="0"/>
                                  </p:stCondLst>
                                  <p:childTnLst>
                                    <p:anim calcmode="lin" valueType="num">
                                      <p:cBhvr additive="base">
                                        <p:cTn id="17" dur="500"/>
                                        <p:tgtEl>
                                          <p:spTgt spid="5"/>
                                        </p:tgtEl>
                                        <p:attrNameLst>
                                          <p:attrName>ppt_x</p:attrName>
                                        </p:attrNameLst>
                                      </p:cBhvr>
                                      <p:tavLst>
                                        <p:tav tm="0">
                                          <p:val>
                                            <p:strVal val="ppt_x"/>
                                          </p:val>
                                        </p:tav>
                                        <p:tav tm="100000">
                                          <p:val>
                                            <p:strVal val="ppt_x"/>
                                          </p:val>
                                        </p:tav>
                                      </p:tavLst>
                                    </p:anim>
                                    <p:anim calcmode="lin" valueType="num">
                                      <p:cBhvr additive="base">
                                        <p:cTn id="18" dur="500"/>
                                        <p:tgtEl>
                                          <p:spTgt spid="5"/>
                                        </p:tgtEl>
                                        <p:attrNameLst>
                                          <p:attrName>ppt_y</p:attrName>
                                        </p:attrNameLst>
                                      </p:cBhvr>
                                      <p:tavLst>
                                        <p:tav tm="0">
                                          <p:val>
                                            <p:strVal val="ppt_y"/>
                                          </p:val>
                                        </p:tav>
                                        <p:tav tm="100000">
                                          <p:val>
                                            <p:strVal val="1+ppt_h/2"/>
                                          </p:val>
                                        </p:tav>
                                      </p:tavLst>
                                    </p:anim>
                                    <p:set>
                                      <p:cBhvr>
                                        <p:cTn id="19" dur="1" fill="hold">
                                          <p:stCondLst>
                                            <p:cond delay="499"/>
                                          </p:stCondLst>
                                        </p:cTn>
                                        <p:tgtEl>
                                          <p:spTgt spid="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xit" presetSubtype="21" fill="hold" grpId="1" nodeType="clickEffect">
                                  <p:stCondLst>
                                    <p:cond delay="0"/>
                                  </p:stCondLst>
                                  <p:childTnLst>
                                    <p:animEffect transition="out" filter="barn(inVertical)">
                                      <p:cBhvr>
                                        <p:cTn id="28" dur="500"/>
                                        <p:tgtEl>
                                          <p:spTgt spid="6"/>
                                        </p:tgtEl>
                                      </p:cBhvr>
                                    </p:animEffect>
                                    <p:set>
                                      <p:cBhvr>
                                        <p:cTn id="29"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6" grpId="0" animBg="1"/>
      <p:bldP spid="6"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agnetic Disk 3"/>
          <p:cNvSpPr/>
          <p:nvPr/>
        </p:nvSpPr>
        <p:spPr>
          <a:xfrm>
            <a:off x="534390" y="116632"/>
            <a:ext cx="7848872" cy="5760640"/>
          </a:xfrm>
          <a:prstGeom prst="flowChartMagneticDisk">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latin typeface="Times New Roman" panose="02020603050405020304" pitchFamily="18" charset="0"/>
                <a:cs typeface="Times New Roman" panose="02020603050405020304" pitchFamily="18" charset="0"/>
              </a:rPr>
              <a:t>2. </a:t>
            </a:r>
            <a:r>
              <a:rPr lang="en-US" sz="3200" b="1" dirty="0" err="1">
                <a:solidFill>
                  <a:schemeClr val="tx1"/>
                </a:solidFill>
                <a:latin typeface="Times New Roman" panose="02020603050405020304" pitchFamily="18" charset="0"/>
                <a:cs typeface="Times New Roman" panose="02020603050405020304" pitchFamily="18" charset="0"/>
              </a:rPr>
              <a:t>Nội</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smtClean="0">
                <a:solidFill>
                  <a:schemeClr val="tx1"/>
                </a:solidFill>
                <a:latin typeface="Times New Roman" panose="02020603050405020304" pitchFamily="18" charset="0"/>
                <a:cs typeface="Times New Roman" panose="02020603050405020304" pitchFamily="18" charset="0"/>
              </a:rPr>
              <a:t>dung</a:t>
            </a:r>
            <a:endParaRPr lang="en-US" sz="3200" dirty="0">
              <a:solidFill>
                <a:schemeClr val="tx1"/>
              </a:solidFill>
              <a:latin typeface="Times New Roman" panose="02020603050405020304" pitchFamily="18" charset="0"/>
              <a:cs typeface="Times New Roman" panose="02020603050405020304" pitchFamily="18" charset="0"/>
            </a:endParaRPr>
          </a:p>
          <a:p>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Bài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thơ</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thể</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hiện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tình</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cảm</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nhớ</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thương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gắn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bó</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thiết</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tha</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với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quê</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hương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đất</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nước</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Từ</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đó</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gợi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nhắc</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mỗi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người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về</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tình</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yêu</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đất</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nước</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biết</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trân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quý</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những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vẻ</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đẹp</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quê</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hương</a:t>
            </a:r>
            <a:r>
              <a:rPr lang="en-US" sz="3200" dirty="0">
                <a:solidFill>
                  <a:schemeClr val="tx1"/>
                </a:solidFill>
                <a:latin typeface="Times New Roman" panose="02020603050405020304" pitchFamily="18" charset="0"/>
                <a:cs typeface="Times New Roman" panose="02020603050405020304" pitchFamily="18" charset="0"/>
              </a:rPr>
              <a:t>,…</a:t>
            </a:r>
          </a:p>
        </p:txBody>
      </p:sp>
      <p:sp>
        <p:nvSpPr>
          <p:cNvPr id="5" name="Rounded Rectangle 4"/>
          <p:cNvSpPr/>
          <p:nvPr/>
        </p:nvSpPr>
        <p:spPr>
          <a:xfrm>
            <a:off x="2982662" y="588102"/>
            <a:ext cx="2952328" cy="50405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latin typeface="Times New Roman" panose="02020603050405020304" pitchFamily="18" charset="0"/>
                <a:cs typeface="Times New Roman" panose="02020603050405020304" pitchFamily="18" charset="0"/>
              </a:rPr>
              <a:t>III. </a:t>
            </a:r>
            <a:r>
              <a:rPr lang="en-US" sz="2800" b="1" dirty="0" err="1">
                <a:solidFill>
                  <a:srgbClr val="FF0000"/>
                </a:solidFill>
                <a:latin typeface="Times New Roman" panose="02020603050405020304" pitchFamily="18" charset="0"/>
                <a:cs typeface="Times New Roman" panose="02020603050405020304" pitchFamily="18" charset="0"/>
              </a:rPr>
              <a:t>Tổng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kết</a:t>
            </a:r>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18554812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75676" y="188640"/>
            <a:ext cx="8760820" cy="792088"/>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HOẠT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err="1">
                <a:solidFill>
                  <a:srgbClr val="0070C0"/>
                </a:solidFill>
                <a:latin typeface="Times New Roman" panose="02020603050405020304" pitchFamily="18" charset="0"/>
                <a:cs typeface="Times New Roman" panose="02020603050405020304" pitchFamily="18" charset="0"/>
              </a:rPr>
              <a:t>ĐỘNG</a:t>
            </a:r>
            <a:r>
              <a:rPr lang="en-US" sz="3200" b="1">
                <a:solidFill>
                  <a:srgbClr val="0070C0"/>
                </a:solidFill>
                <a:latin typeface="Times New Roman" panose="02020603050405020304" pitchFamily="18" charset="0"/>
                <a:cs typeface="Times New Roman" panose="02020603050405020304" pitchFamily="18" charset="0"/>
              </a:rPr>
              <a:t> </a:t>
            </a:r>
            <a:r>
              <a:rPr lang="en-US" sz="3200" b="1" smtClean="0">
                <a:solidFill>
                  <a:srgbClr val="0070C0"/>
                </a:solidFill>
                <a:latin typeface="Times New Roman" panose="02020603050405020304" pitchFamily="18" charset="0"/>
                <a:cs typeface="Times New Roman" panose="02020603050405020304" pitchFamily="18" charset="0"/>
              </a:rPr>
              <a:t>3. LUYỆN TẬP/ VẬN DỤNG</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275676" y="968132"/>
            <a:ext cx="8568952" cy="24482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latin typeface="Times New Roman" panose="02020603050405020304" pitchFamily="18" charset="0"/>
                <a:cs typeface="Times New Roman" panose="02020603050405020304" pitchFamily="18" charset="0"/>
              </a:rPr>
              <a:t>Viết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đoạn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khoảng</a:t>
            </a:r>
            <a:r>
              <a:rPr lang="en-US" sz="3200" b="1" dirty="0">
                <a:latin typeface="Times New Roman" panose="02020603050405020304" pitchFamily="18" charset="0"/>
                <a:cs typeface="Times New Roman" panose="02020603050405020304" pitchFamily="18" charset="0"/>
              </a:rPr>
              <a:t> 5 - 7 </a:t>
            </a: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nêu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cảm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em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đoạn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Ôi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thuở</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ấu</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thơ</a:t>
            </a:r>
            <a:r>
              <a:rPr lang="en-US" sz="3200" b="1" i="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đến</a:t>
            </a:r>
            <a:r>
              <a:rPr lang="en-US" sz="3200" b="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Lá</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xanh</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như</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dải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lụa</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mềm</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lửng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lơ</a:t>
            </a:r>
            <a:r>
              <a:rPr lang="en-US" sz="3200" b="1"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48648986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evel 3"/>
          <p:cNvSpPr/>
          <p:nvPr/>
        </p:nvSpPr>
        <p:spPr>
          <a:xfrm>
            <a:off x="251520" y="116632"/>
            <a:ext cx="8640960" cy="6552728"/>
          </a:xfrm>
          <a:prstGeom prst="bevel">
            <a:avLst>
              <a:gd name="adj" fmla="val 697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C00000"/>
                </a:solidFill>
                <a:latin typeface="Times New Roman" panose="02020603050405020304" pitchFamily="18" charset="0"/>
                <a:cs typeface="Times New Roman" panose="02020603050405020304" pitchFamily="18" charset="0"/>
              </a:rPr>
              <a:t>ĐOẠN</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VĂN</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THAM</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KHẢO</a:t>
            </a:r>
            <a:endParaRPr lang="en-US" sz="3200" dirty="0">
              <a:solidFill>
                <a:srgbClr val="C00000"/>
              </a:solidFill>
              <a:latin typeface="Times New Roman" panose="02020603050405020304" pitchFamily="18" charset="0"/>
              <a:cs typeface="Times New Roman" panose="02020603050405020304" pitchFamily="18" charset="0"/>
            </a:endParaRPr>
          </a:p>
          <a:p>
            <a:r>
              <a:rPr lang="en-US" sz="3200" dirty="0" err="1">
                <a:solidFill>
                  <a:srgbClr val="C00000"/>
                </a:solidFill>
                <a:latin typeface="Times New Roman" panose="02020603050405020304" pitchFamily="18" charset="0"/>
                <a:cs typeface="Times New Roman" panose="02020603050405020304" pitchFamily="18" charset="0"/>
              </a:rPr>
              <a:t>Đoạn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thơ</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một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khung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cảnh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hạnh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phúc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bình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yên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của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tuổi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thơ</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Trong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tâm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trí</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tác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giả</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tuổi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thơ</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được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hiện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lên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những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buổi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chăn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bò</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cắt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cỏ</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những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lúc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thảnh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thơi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nằm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dưới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hàng</a:t>
            </a:r>
            <a:r>
              <a:rPr lang="en-US" sz="3200" dirty="0">
                <a:solidFill>
                  <a:srgbClr val="C00000"/>
                </a:solidFill>
                <a:latin typeface="Times New Roman" panose="02020603050405020304" pitchFamily="18" charset="0"/>
                <a:cs typeface="Times New Roman" panose="02020603050405020304" pitchFamily="18" charset="0"/>
              </a:rPr>
              <a:t> me, </a:t>
            </a:r>
            <a:r>
              <a:rPr lang="en-US" sz="3200" dirty="0" err="1">
                <a:solidFill>
                  <a:srgbClr val="C00000"/>
                </a:solidFill>
                <a:latin typeface="Times New Roman" panose="02020603050405020304" pitchFamily="18" charset="0"/>
                <a:cs typeface="Times New Roman" panose="02020603050405020304" pitchFamily="18" charset="0"/>
              </a:rPr>
              <a:t>nghe</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tre</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thổi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sáo</a:t>
            </a:r>
            <a:r>
              <a:rPr lang="en-US" sz="3200" dirty="0">
                <a:solidFill>
                  <a:srgbClr val="C00000"/>
                </a:solidFill>
                <a:latin typeface="Times New Roman" panose="02020603050405020304" pitchFamily="18" charset="0"/>
                <a:cs typeface="Times New Roman" panose="02020603050405020304" pitchFamily="18" charset="0"/>
              </a:rPr>
              <a:t>. Qua </a:t>
            </a:r>
            <a:r>
              <a:rPr lang="en-US" sz="3200" dirty="0" err="1">
                <a:solidFill>
                  <a:srgbClr val="C00000"/>
                </a:solidFill>
                <a:latin typeface="Times New Roman" panose="02020603050405020304" pitchFamily="18" charset="0"/>
                <a:cs typeface="Times New Roman" panose="02020603050405020304" pitchFamily="18" charset="0"/>
              </a:rPr>
              <a:t>lăng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kính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tưởng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tượng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phong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phú</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của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mình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tác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giả</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cũng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hình</a:t>
            </a:r>
            <a:r>
              <a:rPr lang="en-US" sz="3200" dirty="0">
                <a:solidFill>
                  <a:srgbClr val="C00000"/>
                </a:solidFill>
                <a:latin typeface="Times New Roman" panose="02020603050405020304" pitchFamily="18" charset="0"/>
                <a:cs typeface="Times New Roman" panose="02020603050405020304" pitchFamily="18" charset="0"/>
              </a:rPr>
              <a:t> dung, </a:t>
            </a:r>
            <a:r>
              <a:rPr lang="en-US" sz="3200" dirty="0" err="1">
                <a:solidFill>
                  <a:srgbClr val="C00000"/>
                </a:solidFill>
                <a:latin typeface="Times New Roman" panose="02020603050405020304" pitchFamily="18" charset="0"/>
                <a:cs typeface="Times New Roman" panose="02020603050405020304" pitchFamily="18" charset="0"/>
              </a:rPr>
              <a:t>liên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tưởng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đến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những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quả</a:t>
            </a:r>
            <a:r>
              <a:rPr lang="en-US" sz="3200" dirty="0">
                <a:solidFill>
                  <a:srgbClr val="C00000"/>
                </a:solidFill>
                <a:latin typeface="Times New Roman" panose="02020603050405020304" pitchFamily="18" charset="0"/>
                <a:cs typeface="Times New Roman" panose="02020603050405020304" pitchFamily="18" charset="0"/>
              </a:rPr>
              <a:t> me non </a:t>
            </a:r>
            <a:r>
              <a:rPr lang="en-US" sz="3200" dirty="0" err="1">
                <a:solidFill>
                  <a:srgbClr val="C00000"/>
                </a:solidFill>
                <a:latin typeface="Times New Roman" panose="02020603050405020304" pitchFamily="18" charset="0"/>
                <a:cs typeface="Times New Roman" panose="02020603050405020304" pitchFamily="18" charset="0"/>
              </a:rPr>
              <a:t>giống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như</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lưỡi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liềm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lá</a:t>
            </a:r>
            <a:r>
              <a:rPr lang="en-US" sz="3200" dirty="0">
                <a:solidFill>
                  <a:srgbClr val="C00000"/>
                </a:solidFill>
                <a:latin typeface="Times New Roman" panose="02020603050405020304" pitchFamily="18" charset="0"/>
                <a:cs typeface="Times New Roman" panose="02020603050405020304" pitchFamily="18" charset="0"/>
              </a:rPr>
              <a:t> me </a:t>
            </a:r>
            <a:r>
              <a:rPr lang="en-US" sz="3200" dirty="0" err="1">
                <a:solidFill>
                  <a:srgbClr val="C00000"/>
                </a:solidFill>
                <a:latin typeface="Times New Roman" panose="02020603050405020304" pitchFamily="18" charset="0"/>
                <a:cs typeface="Times New Roman" panose="02020603050405020304" pitchFamily="18" charset="0"/>
              </a:rPr>
              <a:t>xanh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giống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như</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dải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lụa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mềm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lửng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lơ</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Đây</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cách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liên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tưởng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rất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thú</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vị</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đầy</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tinh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tế</a:t>
            </a:r>
            <a:r>
              <a:rPr lang="en-US" sz="3200" dirty="0">
                <a:solidFill>
                  <a:srgbClr val="C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 xmlns:p14="http://schemas.microsoft.com/office/powerpoint/2010/main" val="233006043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672" y="188640"/>
            <a:ext cx="6552728" cy="79208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latin typeface="Times New Roman" panose="02020603050405020304" pitchFamily="18" charset="0"/>
                <a:cs typeface="Times New Roman" panose="02020603050405020304" pitchFamily="18" charset="0"/>
              </a:rPr>
              <a:t>Bảng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kiểm</a:t>
            </a:r>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kĩ</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viết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đoạn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endParaRPr lang="en-US" sz="32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 xmlns:p14="http://schemas.microsoft.com/office/powerpoint/2010/main" val="3969180531"/>
              </p:ext>
            </p:extLst>
          </p:nvPr>
        </p:nvGraphicFramePr>
        <p:xfrm>
          <a:off x="179512" y="1268760"/>
          <a:ext cx="8784976" cy="5364480"/>
        </p:xfrm>
        <a:graphic>
          <a:graphicData uri="http://schemas.openxmlformats.org/drawingml/2006/table">
            <a:tbl>
              <a:tblPr firstRow="1" firstCol="1" bandRow="1">
                <a:tableStyleId>{5C22544A-7EE6-4342-B048-85BDC9FD1C3A}</a:tableStyleId>
              </a:tblPr>
              <a:tblGrid>
                <a:gridCol w="936104">
                  <a:extLst>
                    <a:ext uri="{9D8B030D-6E8A-4147-A177-3AD203B41FA5}">
                      <a16:colId xmlns="" xmlns:a16="http://schemas.microsoft.com/office/drawing/2014/main" val="20000"/>
                    </a:ext>
                  </a:extLst>
                </a:gridCol>
                <a:gridCol w="5760640">
                  <a:extLst>
                    <a:ext uri="{9D8B030D-6E8A-4147-A177-3AD203B41FA5}">
                      <a16:colId xmlns="" xmlns:a16="http://schemas.microsoft.com/office/drawing/2014/main" val="20001"/>
                    </a:ext>
                  </a:extLst>
                </a:gridCol>
                <a:gridCol w="870984">
                  <a:extLst>
                    <a:ext uri="{9D8B030D-6E8A-4147-A177-3AD203B41FA5}">
                      <a16:colId xmlns="" xmlns:a16="http://schemas.microsoft.com/office/drawing/2014/main" val="20002"/>
                    </a:ext>
                  </a:extLst>
                </a:gridCol>
                <a:gridCol w="1217248">
                  <a:extLst>
                    <a:ext uri="{9D8B030D-6E8A-4147-A177-3AD203B41FA5}">
                      <a16:colId xmlns="" xmlns:a16="http://schemas.microsoft.com/office/drawing/2014/main" val="20003"/>
                    </a:ext>
                  </a:extLst>
                </a:gridCol>
              </a:tblGrid>
              <a:tr h="0">
                <a:tc>
                  <a:txBody>
                    <a:bodyPr/>
                    <a:lstStyle/>
                    <a:p>
                      <a:pPr algn="ctr">
                        <a:spcAft>
                          <a:spcPts val="0"/>
                        </a:spcAft>
                      </a:pPr>
                      <a:r>
                        <a:rPr lang="en-US" sz="3200" dirty="0" err="1">
                          <a:solidFill>
                            <a:srgbClr val="FF0000"/>
                          </a:solidFill>
                          <a:effectLst/>
                          <a:latin typeface="Times New Roman" panose="02020603050405020304" pitchFamily="18" charset="0"/>
                          <a:cs typeface="Times New Roman" panose="02020603050405020304" pitchFamily="18" charset="0"/>
                        </a:rPr>
                        <a:t>STT</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3200" dirty="0" err="1">
                          <a:solidFill>
                            <a:srgbClr val="FF0000"/>
                          </a:solidFill>
                          <a:effectLst/>
                          <a:latin typeface="Times New Roman" panose="02020603050405020304" pitchFamily="18" charset="0"/>
                          <a:cs typeface="Times New Roman" panose="02020603050405020304" pitchFamily="18" charset="0"/>
                        </a:rPr>
                        <a:t>Tiêu</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chí</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3200" dirty="0" err="1">
                          <a:solidFill>
                            <a:srgbClr val="FF0000"/>
                          </a:solidFill>
                          <a:effectLst/>
                          <a:latin typeface="Times New Roman" panose="02020603050405020304" pitchFamily="18" charset="0"/>
                          <a:cs typeface="Times New Roman" panose="02020603050405020304" pitchFamily="18" charset="0"/>
                        </a:rPr>
                        <a:t>Đạt</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3200" dirty="0" err="1">
                          <a:solidFill>
                            <a:srgbClr val="FF0000"/>
                          </a:solidFill>
                          <a:effectLst/>
                          <a:latin typeface="Times New Roman" panose="02020603050405020304" pitchFamily="18" charset="0"/>
                          <a:cs typeface="Times New Roman" panose="02020603050405020304" pitchFamily="18" charset="0"/>
                        </a:rPr>
                        <a:t>Chưa</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đạt</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 xmlns:a16="http://schemas.microsoft.com/office/drawing/2014/main" val="10000"/>
                  </a:ext>
                </a:extLst>
              </a:tr>
              <a:tr h="410210">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1</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3200" dirty="0" err="1">
                          <a:effectLst/>
                          <a:latin typeface="Times New Roman" panose="02020603050405020304" pitchFamily="18" charset="0"/>
                          <a:cs typeface="Times New Roman" panose="02020603050405020304" pitchFamily="18" charset="0"/>
                        </a:rPr>
                        <a:t>Đảm</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bảo</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hình</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thức</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đoạn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văn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với</a:t>
                      </a:r>
                      <a:r>
                        <a:rPr lang="en-US" sz="3200" dirty="0">
                          <a:effectLst/>
                          <a:latin typeface="Times New Roman" panose="02020603050405020304" pitchFamily="18" charset="0"/>
                          <a:cs typeface="Times New Roman" panose="02020603050405020304" pitchFamily="18" charset="0"/>
                        </a:rPr>
                        <a:t> dung </a:t>
                      </a:r>
                      <a:r>
                        <a:rPr lang="en-US" sz="3200" dirty="0" err="1">
                          <a:effectLst/>
                          <a:latin typeface="Times New Roman" panose="02020603050405020304" pitchFamily="18" charset="0"/>
                          <a:cs typeface="Times New Roman" panose="02020603050405020304" pitchFamily="18" charset="0"/>
                        </a:rPr>
                        <a:t>lượng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khoảng</a:t>
                      </a:r>
                      <a:r>
                        <a:rPr lang="en-US" sz="3200" dirty="0">
                          <a:effectLst/>
                          <a:latin typeface="Times New Roman" panose="02020603050405020304" pitchFamily="18" charset="0"/>
                          <a:cs typeface="Times New Roman" panose="02020603050405020304" pitchFamily="18" charset="0"/>
                        </a:rPr>
                        <a:t> 5 - 7 </a:t>
                      </a:r>
                      <a:r>
                        <a:rPr lang="en-US" sz="3200" dirty="0" err="1">
                          <a:effectLst/>
                          <a:latin typeface="Times New Roman" panose="02020603050405020304" pitchFamily="18" charset="0"/>
                          <a:cs typeface="Times New Roman" panose="02020603050405020304" pitchFamily="18" charset="0"/>
                        </a:rPr>
                        <a:t>câu</a:t>
                      </a:r>
                      <a:r>
                        <a:rPr lang="en-US" sz="3200" dirty="0">
                          <a:effectLst/>
                          <a:latin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251460">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2</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3200" dirty="0" err="1">
                          <a:effectLst/>
                          <a:latin typeface="Times New Roman" panose="02020603050405020304" pitchFamily="18" charset="0"/>
                          <a:cs typeface="Times New Roman" panose="02020603050405020304" pitchFamily="18" charset="0"/>
                        </a:rPr>
                        <a:t>Đoạn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văn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đúng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chủ</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đề</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nội</a:t>
                      </a:r>
                      <a:r>
                        <a:rPr lang="en-US" sz="3200" dirty="0">
                          <a:effectLst/>
                          <a:latin typeface="Times New Roman" panose="02020603050405020304" pitchFamily="18" charset="0"/>
                          <a:cs typeface="Times New Roman" panose="02020603050405020304" pitchFamily="18" charset="0"/>
                        </a:rPr>
                        <a:t> dung.</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0">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3</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3200" dirty="0" err="1">
                          <a:effectLst/>
                          <a:latin typeface="Times New Roman" panose="02020603050405020304" pitchFamily="18" charset="0"/>
                          <a:cs typeface="Times New Roman" panose="02020603050405020304" pitchFamily="18" charset="0"/>
                        </a:rPr>
                        <a:t>Lí</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lẽ</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dẫn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chứng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thuyết</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phục</a:t>
                      </a:r>
                      <a:r>
                        <a:rPr lang="en-US" sz="3200" dirty="0">
                          <a:effectLst/>
                          <a:latin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0">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4</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3200">
                          <a:effectLst/>
                          <a:latin typeface="Times New Roman" panose="02020603050405020304" pitchFamily="18" charset="0"/>
                          <a:cs typeface="Times New Roman" panose="02020603050405020304" pitchFamily="18" charset="0"/>
                        </a:rPr>
                        <a:t>Đoạn văn đảm bảo tính liên kết giữa các câu trong đoạn văn.</a:t>
                      </a:r>
                      <a:endParaRPr lang="en-US" sz="32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4"/>
                  </a:ext>
                </a:extLst>
              </a:tr>
              <a:tr h="0">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5</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3200">
                          <a:effectLst/>
                          <a:latin typeface="Times New Roman" panose="02020603050405020304" pitchFamily="18" charset="0"/>
                          <a:cs typeface="Times New Roman" panose="02020603050405020304" pitchFamily="18" charset="0"/>
                        </a:rPr>
                        <a:t>Đoạn văn đảm bảo về yêu cầu về chính tả, cách sử dụng từ ngữ, ngữ pháp.</a:t>
                      </a:r>
                      <a:endParaRPr lang="en-US" sz="32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5"/>
                  </a:ext>
                </a:extLst>
              </a:tr>
            </a:tbl>
          </a:graphicData>
        </a:graphic>
      </p:graphicFrame>
    </p:spTree>
    <p:extLst>
      <p:ext uri="{BB962C8B-B14F-4D97-AF65-F5344CB8AC3E}">
        <p14:creationId xmlns="" xmlns:p14="http://schemas.microsoft.com/office/powerpoint/2010/main" val="161549848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irect Access Storage 3"/>
          <p:cNvSpPr/>
          <p:nvPr/>
        </p:nvSpPr>
        <p:spPr>
          <a:xfrm>
            <a:off x="323528" y="188640"/>
            <a:ext cx="8352928" cy="6408712"/>
          </a:xfrm>
          <a:prstGeom prst="flowChartMagneticDrum">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solidFill>
                  <a:schemeClr val="bg2">
                    <a:lumMod val="10000"/>
                  </a:schemeClr>
                </a:solidFill>
                <a:latin typeface="Times New Roman" panose="02020603050405020304" pitchFamily="18" charset="0"/>
                <a:cs typeface="Times New Roman" panose="02020603050405020304" pitchFamily="18" charset="0"/>
              </a:rPr>
              <a:t>Gợi</a:t>
            </a:r>
            <a:r>
              <a:rPr lang="en-US" sz="3200" dirty="0">
                <a:solidFill>
                  <a:schemeClr val="bg2">
                    <a:lumMod val="10000"/>
                  </a:schemeClr>
                </a:solidFill>
                <a:latin typeface="Times New Roman" panose="02020603050405020304" pitchFamily="18" charset="0"/>
                <a:cs typeface="Times New Roman" panose="02020603050405020304" pitchFamily="18" charset="0"/>
              </a:rPr>
              <a:t> ý:</a:t>
            </a:r>
          </a:p>
          <a:p>
            <a:pPr algn="ctr"/>
            <a:r>
              <a:rPr lang="en-US" sz="3200" dirty="0" err="1">
                <a:solidFill>
                  <a:schemeClr val="bg2">
                    <a:lumMod val="10000"/>
                  </a:schemeClr>
                </a:solidFill>
                <a:latin typeface="Times New Roman" panose="02020603050405020304" pitchFamily="18" charset="0"/>
                <a:cs typeface="Times New Roman" panose="02020603050405020304" pitchFamily="18" charset="0"/>
              </a:rPr>
              <a:t>Đọc</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bài</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i="1" dirty="0" err="1">
                <a:solidFill>
                  <a:schemeClr val="bg2">
                    <a:lumMod val="10000"/>
                  </a:schemeClr>
                </a:solidFill>
                <a:latin typeface="Times New Roman" panose="02020603050405020304" pitchFamily="18" charset="0"/>
                <a:cs typeface="Times New Roman" panose="02020603050405020304" pitchFamily="18" charset="0"/>
              </a:rPr>
              <a:t>Cửu</a:t>
            </a:r>
            <a:r>
              <a:rPr lang="en-US" sz="3200" i="1" dirty="0">
                <a:solidFill>
                  <a:schemeClr val="bg2">
                    <a:lumMod val="10000"/>
                  </a:schemeClr>
                </a:solidFill>
                <a:latin typeface="Times New Roman" panose="02020603050405020304" pitchFamily="18" charset="0"/>
                <a:cs typeface="Times New Roman" panose="02020603050405020304" pitchFamily="18" charset="0"/>
              </a:rPr>
              <a:t> Long </a:t>
            </a:r>
            <a:r>
              <a:rPr lang="en-US" sz="3200" i="1" dirty="0" err="1">
                <a:solidFill>
                  <a:schemeClr val="bg2">
                    <a:lumMod val="10000"/>
                  </a:schemeClr>
                </a:solidFill>
                <a:latin typeface="Times New Roman" panose="02020603050405020304" pitchFamily="18" charset="0"/>
                <a:cs typeface="Times New Roman" panose="02020603050405020304" pitchFamily="18" charset="0"/>
              </a:rPr>
              <a:t>giang</a:t>
            </a:r>
            <a:r>
              <a:rPr lang="en-US" sz="3200" i="1" dirty="0">
                <a:solidFill>
                  <a:schemeClr val="bg2">
                    <a:lumMod val="10000"/>
                  </a:schemeClr>
                </a:solidFill>
                <a:latin typeface="Times New Roman" panose="02020603050405020304" pitchFamily="18" charset="0"/>
                <a:cs typeface="Times New Roman" panose="02020603050405020304" pitchFamily="18" charset="0"/>
              </a:rPr>
              <a:t> ta </a:t>
            </a:r>
            <a:r>
              <a:rPr lang="en-US" sz="3200" i="1" dirty="0" err="1">
                <a:solidFill>
                  <a:schemeClr val="bg2">
                    <a:lumMod val="10000"/>
                  </a:schemeClr>
                </a:solidFill>
                <a:latin typeface="Times New Roman" panose="02020603050405020304" pitchFamily="18" charset="0"/>
                <a:cs typeface="Times New Roman" panose="02020603050405020304" pitchFamily="18" charset="0"/>
              </a:rPr>
              <a:t>ơi</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của</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Nguyên</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Hồng</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Kể</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tên</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những</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bài</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thơ</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viết</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về</a:t>
            </a:r>
            <a:r>
              <a:rPr lang="en-US" sz="3200" dirty="0">
                <a:solidFill>
                  <a:schemeClr val="bg2">
                    <a:lumMod val="10000"/>
                  </a:schemeClr>
                </a:solidFill>
                <a:latin typeface="Times New Roman" panose="02020603050405020304" pitchFamily="18" charset="0"/>
                <a:cs typeface="Times New Roman" panose="02020603050405020304" pitchFamily="18" charset="0"/>
              </a:rPr>
              <a:t> Nam </a:t>
            </a:r>
            <a:r>
              <a:rPr lang="en-US" sz="3200" dirty="0" err="1">
                <a:solidFill>
                  <a:schemeClr val="bg2">
                    <a:lumMod val="10000"/>
                  </a:schemeClr>
                </a:solidFill>
                <a:latin typeface="Times New Roman" panose="02020603050405020304" pitchFamily="18" charset="0"/>
                <a:cs typeface="Times New Roman" panose="02020603050405020304" pitchFamily="18" charset="0"/>
              </a:rPr>
              <a:t>Bộ</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như</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i="1" dirty="0" err="1">
                <a:solidFill>
                  <a:schemeClr val="bg2">
                    <a:lumMod val="10000"/>
                  </a:schemeClr>
                </a:solidFill>
                <a:latin typeface="Times New Roman" panose="02020603050405020304" pitchFamily="18" charset="0"/>
                <a:cs typeface="Times New Roman" panose="02020603050405020304" pitchFamily="18" charset="0"/>
              </a:rPr>
              <a:t>Gửi</a:t>
            </a:r>
            <a:r>
              <a:rPr lang="en-US" sz="3200" i="1" dirty="0">
                <a:solidFill>
                  <a:schemeClr val="bg2">
                    <a:lumMod val="10000"/>
                  </a:schemeClr>
                </a:solidFill>
                <a:latin typeface="Times New Roman" panose="02020603050405020304" pitchFamily="18" charset="0"/>
                <a:cs typeface="Times New Roman" panose="02020603050405020304" pitchFamily="18" charset="0"/>
              </a:rPr>
              <a:t> Nam </a:t>
            </a:r>
            <a:r>
              <a:rPr lang="en-US" sz="3200" i="1" dirty="0" err="1">
                <a:solidFill>
                  <a:schemeClr val="bg2">
                    <a:lumMod val="10000"/>
                  </a:schemeClr>
                </a:solidFill>
                <a:latin typeface="Times New Roman" panose="02020603050405020304" pitchFamily="18" charset="0"/>
                <a:cs typeface="Times New Roman" panose="02020603050405020304" pitchFamily="18" charset="0"/>
              </a:rPr>
              <a:t>Bộ</a:t>
            </a:r>
            <a:r>
              <a:rPr lang="en-US" sz="3200" i="1" dirty="0">
                <a:solidFill>
                  <a:schemeClr val="bg2">
                    <a:lumMod val="10000"/>
                  </a:schemeClr>
                </a:solidFill>
                <a:latin typeface="Times New Roman" panose="02020603050405020304" pitchFamily="18" charset="0"/>
                <a:cs typeface="Times New Roman" panose="02020603050405020304" pitchFamily="18" charset="0"/>
              </a:rPr>
              <a:t> </a:t>
            </a:r>
            <a:r>
              <a:rPr lang="en-US" sz="3200" i="1" dirty="0" err="1">
                <a:solidFill>
                  <a:schemeClr val="bg2">
                    <a:lumMod val="10000"/>
                  </a:schemeClr>
                </a:solidFill>
                <a:latin typeface="Times New Roman" panose="02020603050405020304" pitchFamily="18" charset="0"/>
                <a:cs typeface="Times New Roman" panose="02020603050405020304" pitchFamily="18" charset="0"/>
              </a:rPr>
              <a:t>mến</a:t>
            </a:r>
            <a:r>
              <a:rPr lang="en-US" sz="3200" i="1" dirty="0">
                <a:solidFill>
                  <a:schemeClr val="bg2">
                    <a:lumMod val="10000"/>
                  </a:schemeClr>
                </a:solidFill>
                <a:latin typeface="Times New Roman" panose="02020603050405020304" pitchFamily="18" charset="0"/>
                <a:cs typeface="Times New Roman" panose="02020603050405020304" pitchFamily="18" charset="0"/>
              </a:rPr>
              <a:t> </a:t>
            </a:r>
            <a:r>
              <a:rPr lang="en-US" sz="3200" i="1" dirty="0" err="1">
                <a:solidFill>
                  <a:schemeClr val="bg2">
                    <a:lumMod val="10000"/>
                  </a:schemeClr>
                </a:solidFill>
                <a:latin typeface="Times New Roman" panose="02020603050405020304" pitchFamily="18" charset="0"/>
                <a:cs typeface="Times New Roman" panose="02020603050405020304" pitchFamily="18" charset="0"/>
              </a:rPr>
              <a:t>yêu</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Xuân</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Diệu</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i="1" dirty="0" err="1">
                <a:solidFill>
                  <a:schemeClr val="bg2">
                    <a:lumMod val="10000"/>
                  </a:schemeClr>
                </a:solidFill>
                <a:latin typeface="Times New Roman" panose="02020603050405020304" pitchFamily="18" charset="0"/>
                <a:cs typeface="Times New Roman" panose="02020603050405020304" pitchFamily="18" charset="0"/>
              </a:rPr>
              <a:t>Gói</a:t>
            </a:r>
            <a:r>
              <a:rPr lang="en-US" sz="3200" i="1" dirty="0">
                <a:solidFill>
                  <a:schemeClr val="bg2">
                    <a:lumMod val="10000"/>
                  </a:schemeClr>
                </a:solidFill>
                <a:latin typeface="Times New Roman" panose="02020603050405020304" pitchFamily="18" charset="0"/>
                <a:cs typeface="Times New Roman" panose="02020603050405020304" pitchFamily="18" charset="0"/>
              </a:rPr>
              <a:t> </a:t>
            </a:r>
            <a:r>
              <a:rPr lang="en-US" sz="3200" i="1" dirty="0" err="1">
                <a:solidFill>
                  <a:schemeClr val="bg2">
                    <a:lumMod val="10000"/>
                  </a:schemeClr>
                </a:solidFill>
                <a:latin typeface="Times New Roman" panose="02020603050405020304" pitchFamily="18" charset="0"/>
                <a:cs typeface="Times New Roman" panose="02020603050405020304" pitchFamily="18" charset="0"/>
              </a:rPr>
              <a:t>đất</a:t>
            </a:r>
            <a:r>
              <a:rPr lang="en-US" sz="3200" i="1" dirty="0">
                <a:solidFill>
                  <a:schemeClr val="bg2">
                    <a:lumMod val="10000"/>
                  </a:schemeClr>
                </a:solidFill>
                <a:latin typeface="Times New Roman" panose="02020603050405020304" pitchFamily="18" charset="0"/>
                <a:cs typeface="Times New Roman" panose="02020603050405020304" pitchFamily="18" charset="0"/>
              </a:rPr>
              <a:t> </a:t>
            </a:r>
            <a:r>
              <a:rPr lang="en-US" sz="3200" i="1" dirty="0" err="1">
                <a:solidFill>
                  <a:schemeClr val="bg2">
                    <a:lumMod val="10000"/>
                  </a:schemeClr>
                </a:solidFill>
                <a:latin typeface="Times New Roman" panose="02020603050405020304" pitchFamily="18" charset="0"/>
                <a:cs typeface="Times New Roman" panose="02020603050405020304" pitchFamily="18" charset="0"/>
              </a:rPr>
              <a:t>miền</a:t>
            </a:r>
            <a:r>
              <a:rPr lang="en-US" sz="3200" i="1" dirty="0">
                <a:solidFill>
                  <a:schemeClr val="bg2">
                    <a:lumMod val="10000"/>
                  </a:schemeClr>
                </a:solidFill>
                <a:latin typeface="Times New Roman" panose="02020603050405020304" pitchFamily="18" charset="0"/>
                <a:cs typeface="Times New Roman" panose="02020603050405020304" pitchFamily="18" charset="0"/>
              </a:rPr>
              <a:t> Nam</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Xuân</a:t>
            </a:r>
            <a:r>
              <a:rPr lang="en-US" sz="3200" dirty="0">
                <a:solidFill>
                  <a:schemeClr val="bg2">
                    <a:lumMod val="10000"/>
                  </a:schemeClr>
                </a:solidFill>
                <a:latin typeface="Times New Roman" panose="02020603050405020304" pitchFamily="18" charset="0"/>
                <a:cs typeface="Times New Roman" panose="02020603050405020304" pitchFamily="18" charset="0"/>
              </a:rPr>
              <a:t> </a:t>
            </a:r>
            <a:r>
              <a:rPr lang="en-US" sz="3200" dirty="0" err="1">
                <a:solidFill>
                  <a:schemeClr val="bg2">
                    <a:lumMod val="10000"/>
                  </a:schemeClr>
                </a:solidFill>
                <a:latin typeface="Times New Roman" panose="02020603050405020304" pitchFamily="18" charset="0"/>
                <a:cs typeface="Times New Roman" panose="02020603050405020304" pitchFamily="18" charset="0"/>
              </a:rPr>
              <a:t>Miễu</a:t>
            </a:r>
            <a:r>
              <a:rPr lang="en-US" sz="3200" dirty="0">
                <a:solidFill>
                  <a:schemeClr val="bg2">
                    <a:lumMod val="1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 xmlns:p14="http://schemas.microsoft.com/office/powerpoint/2010/main" val="2043421469"/>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03648" y="620688"/>
            <a:ext cx="5904656" cy="86409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I</a:t>
            </a:r>
            <a:r>
              <a:rPr lang="en-US" sz="3200" b="1">
                <a:solidFill>
                  <a:srgbClr val="FF0000"/>
                </a:solidFill>
                <a:latin typeface="Times New Roman" panose="02020603050405020304" pitchFamily="18" charset="0"/>
                <a:cs typeface="Times New Roman" panose="02020603050405020304" pitchFamily="18" charset="0"/>
              </a:rPr>
              <a:t>. </a:t>
            </a:r>
            <a:r>
              <a:rPr lang="en-US" sz="3200" b="1" smtClean="0">
                <a:solidFill>
                  <a:srgbClr val="FF0000"/>
                </a:solidFill>
                <a:latin typeface="Times New Roman" panose="02020603050405020304" pitchFamily="18" charset="0"/>
                <a:cs typeface="Times New Roman" panose="02020603050405020304" pitchFamily="18" charset="0"/>
              </a:rPr>
              <a:t>Đọc, tìm hiểu chung</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6" name="Flowchart: Punched Tape 5"/>
          <p:cNvSpPr/>
          <p:nvPr/>
        </p:nvSpPr>
        <p:spPr>
          <a:xfrm>
            <a:off x="827584" y="3039115"/>
            <a:ext cx="7056784" cy="3168352"/>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dirty="0">
                <a:solidFill>
                  <a:schemeClr val="bg2">
                    <a:lumMod val="10000"/>
                  </a:schemeClr>
                </a:solidFill>
                <a:latin typeface="Times New Roman" panose="02020603050405020304" pitchFamily="18" charset="0"/>
                <a:cs typeface="Times New Roman" panose="02020603050405020304" pitchFamily="18" charset="0"/>
              </a:rPr>
              <a:t>Qua tìm hiểu ở nhà, nêu những hiểu biết của em về tác giả (tiểu sử cuộc đời, phong cách, sự nghiệp)</a:t>
            </a:r>
            <a:endParaRPr lang="en-US" sz="3200" dirty="0">
              <a:solidFill>
                <a:schemeClr val="bg2">
                  <a:lumMod val="1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5399363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2195736" y="116632"/>
            <a:ext cx="5328592" cy="720080"/>
          </a:xfrm>
          <a:prstGeom prst="round2Same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rgbClr val="0070C0"/>
                </a:solidFill>
                <a:latin typeface="Times New Roman" panose="02020603050405020304" pitchFamily="18" charset="0"/>
                <a:cs typeface="Times New Roman" panose="02020603050405020304" pitchFamily="18" charset="0"/>
              </a:rPr>
              <a:t>1. </a:t>
            </a:r>
            <a:r>
              <a:rPr lang="en-US" sz="2800" b="1" dirty="0" err="1">
                <a:solidFill>
                  <a:srgbClr val="0070C0"/>
                </a:solidFill>
                <a:latin typeface="Times New Roman" panose="02020603050405020304" pitchFamily="18" charset="0"/>
                <a:cs typeface="Times New Roman" panose="02020603050405020304" pitchFamily="18" charset="0"/>
              </a:rPr>
              <a:t>Tác</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giả</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5" name="Flowchart: Stored Data 4"/>
          <p:cNvSpPr/>
          <p:nvPr/>
        </p:nvSpPr>
        <p:spPr>
          <a:xfrm>
            <a:off x="179512" y="1597456"/>
            <a:ext cx="2160240" cy="4464496"/>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1929-1975, </a:t>
            </a:r>
            <a:r>
              <a:rPr lang="en-US" sz="3200" dirty="0" err="1">
                <a:latin typeface="Times New Roman" panose="02020603050405020304" pitchFamily="18" charset="0"/>
                <a:cs typeface="Times New Roman" panose="02020603050405020304" pitchFamily="18" charset="0"/>
              </a:rPr>
              <a:t>quê</a:t>
            </a:r>
            <a:r>
              <a:rPr lang="en-US" sz="3200" dirty="0">
                <a:latin typeface="Times New Roman" panose="02020603050405020304" pitchFamily="18" charset="0"/>
                <a:cs typeface="Times New Roman" panose="02020603050405020304" pitchFamily="18" charset="0"/>
              </a:rPr>
              <a:t> ở </a:t>
            </a:r>
            <a:r>
              <a:rPr lang="en-US" sz="3200" dirty="0" err="1">
                <a:latin typeface="Times New Roman" panose="02020603050405020304" pitchFamily="18" charset="0"/>
                <a:cs typeface="Times New Roman" panose="02020603050405020304" pitchFamily="18" charset="0"/>
              </a:rPr>
              <a:t>Tiền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Giang</a:t>
            </a:r>
            <a:r>
              <a:rPr lang="en-US" sz="3200" dirty="0">
                <a:latin typeface="Times New Roman" panose="02020603050405020304" pitchFamily="18" charset="0"/>
                <a:cs typeface="Times New Roman" panose="02020603050405020304" pitchFamily="18" charset="0"/>
              </a:rPr>
              <a:t>.</a:t>
            </a:r>
          </a:p>
        </p:txBody>
      </p:sp>
      <p:sp>
        <p:nvSpPr>
          <p:cNvPr id="6" name="Flowchart: Stored Data 5"/>
          <p:cNvSpPr/>
          <p:nvPr/>
        </p:nvSpPr>
        <p:spPr>
          <a:xfrm>
            <a:off x="2771800" y="1196752"/>
            <a:ext cx="3240360" cy="5040560"/>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đậm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hương</a:t>
            </a:r>
            <a:r>
              <a:rPr lang="en-US" sz="2800" dirty="0">
                <a:latin typeface="Times New Roman" panose="02020603050405020304" pitchFamily="18" charset="0"/>
                <a:cs typeface="Times New Roman" panose="02020603050405020304" pitchFamily="18" charset="0"/>
              </a:rPr>
              <a:t> da </a:t>
            </a:r>
            <a:r>
              <a:rPr lang="en-US" sz="2800" dirty="0" err="1">
                <a:latin typeface="Times New Roman" panose="02020603050405020304" pitchFamily="18" charset="0"/>
                <a:cs typeface="Times New Roman" panose="02020603050405020304" pitchFamily="18" charset="0"/>
              </a:rPr>
              <a:t>diết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con Nam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a:t>
            </a:r>
          </a:p>
        </p:txBody>
      </p:sp>
      <p:sp>
        <p:nvSpPr>
          <p:cNvPr id="7" name="Flowchart: Stored Data 6"/>
          <p:cNvSpPr/>
          <p:nvPr/>
        </p:nvSpPr>
        <p:spPr>
          <a:xfrm>
            <a:off x="6320122" y="1484784"/>
            <a:ext cx="2408411" cy="4577168"/>
          </a:xfrm>
          <a:prstGeom prst="flowChartOnlineStorag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nhớ</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đến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cs typeface="Times New Roman" panose="02020603050405020304" pitchFamily="18" charset="0"/>
              </a:rPr>
              <a:t> (1950); </a:t>
            </a:r>
            <a:r>
              <a:rPr lang="en-US" sz="2800" i="1" dirty="0" err="1">
                <a:latin typeface="Times New Roman" panose="02020603050405020304" pitchFamily="18" charset="0"/>
                <a:cs typeface="Times New Roman" panose="02020603050405020304" pitchFamily="18" charset="0"/>
              </a:rPr>
              <a:t>Đất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(1956), </a:t>
            </a:r>
            <a:r>
              <a:rPr lang="en-US" sz="2800" i="1" dirty="0" err="1">
                <a:latin typeface="Times New Roman" panose="02020603050405020304" pitchFamily="18" charset="0"/>
                <a:cs typeface="Times New Roman" panose="02020603050405020304" pitchFamily="18" charset="0"/>
              </a:rPr>
              <a:t>Gò</a:t>
            </a:r>
            <a:r>
              <a:rPr lang="en-US" sz="2800" i="1" dirty="0">
                <a:latin typeface="Times New Roman" panose="02020603050405020304" pitchFamily="18" charset="0"/>
                <a:cs typeface="Times New Roman" panose="02020603050405020304" pitchFamily="18" charset="0"/>
              </a:rPr>
              <a:t> Me</a:t>
            </a:r>
            <a:r>
              <a:rPr lang="en-US" sz="2800" dirty="0">
                <a:latin typeface="Times New Roman" panose="02020603050405020304" pitchFamily="18" charset="0"/>
                <a:cs typeface="Times New Roman" panose="02020603050405020304" pitchFamily="18" charset="0"/>
              </a:rPr>
              <a:t> (1957)…</a:t>
            </a:r>
          </a:p>
          <a:p>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 xmlns:p14="http://schemas.microsoft.com/office/powerpoint/2010/main" val="417297987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elay 3"/>
          <p:cNvSpPr/>
          <p:nvPr/>
        </p:nvSpPr>
        <p:spPr>
          <a:xfrm>
            <a:off x="251520" y="188640"/>
            <a:ext cx="6048672" cy="720080"/>
          </a:xfrm>
          <a:prstGeom prst="flowChartDela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chung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bản</a:t>
            </a:r>
            <a:r>
              <a:rPr lang="en-US" sz="3200" b="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5" name="Right Arrow Callout 4"/>
          <p:cNvSpPr/>
          <p:nvPr/>
        </p:nvSpPr>
        <p:spPr>
          <a:xfrm>
            <a:off x="251520" y="1412776"/>
            <a:ext cx="2880320" cy="2232248"/>
          </a:xfrm>
          <a:prstGeom prst="rightArrow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solidFill>
                  <a:schemeClr val="tx1"/>
                </a:solidFill>
                <a:latin typeface="Times New Roman" panose="02020603050405020304" pitchFamily="18" charset="0"/>
                <a:cs typeface="Times New Roman" panose="02020603050405020304" pitchFamily="18" charset="0"/>
              </a:rPr>
              <a:t>HS </a:t>
            </a:r>
            <a:r>
              <a:rPr lang="en-US" sz="3200" smtClean="0">
                <a:solidFill>
                  <a:schemeClr val="tx1"/>
                </a:solidFill>
                <a:latin typeface="Times New Roman" panose="02020603050405020304" pitchFamily="18" charset="0"/>
                <a:cs typeface="Times New Roman" panose="02020603050405020304" pitchFamily="18" charset="0"/>
              </a:rPr>
              <a:t>HĐCĐ, 3P</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6" name="Flowchart: Delay 5"/>
          <p:cNvSpPr/>
          <p:nvPr/>
        </p:nvSpPr>
        <p:spPr>
          <a:xfrm>
            <a:off x="4067944" y="1556792"/>
            <a:ext cx="4464496" cy="2088232"/>
          </a:xfrm>
          <a:prstGeom prst="flowChartDelay">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rgbClr val="0D0D0D"/>
                </a:solidFill>
                <a:latin typeface="Times New Roman" panose="02020603050405020304" pitchFamily="18" charset="0"/>
                <a:ea typeface="MS Mincho"/>
              </a:rPr>
              <a:t>Xác định thể thơ, giọng điệu, bố cục của bài thơ?</a:t>
            </a:r>
            <a:endParaRPr lang="en-US" sz="3200"/>
          </a:p>
        </p:txBody>
      </p:sp>
    </p:spTree>
    <p:extLst>
      <p:ext uri="{BB962C8B-B14F-4D97-AF65-F5344CB8AC3E}">
        <p14:creationId xmlns="" xmlns:p14="http://schemas.microsoft.com/office/powerpoint/2010/main" val="180391607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2051720" y="116632"/>
            <a:ext cx="4176464" cy="720080"/>
          </a:xfrm>
          <a:prstGeom prst="round2Same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rgbClr val="0070C0"/>
                </a:solidFill>
                <a:latin typeface="Times New Roman" panose="02020603050405020304" pitchFamily="18" charset="0"/>
                <a:cs typeface="Times New Roman" panose="02020603050405020304" pitchFamily="18" charset="0"/>
              </a:rPr>
              <a:t>2. </a:t>
            </a:r>
            <a:r>
              <a:rPr lang="en-US" sz="3200" b="1" dirty="0" err="1">
                <a:solidFill>
                  <a:srgbClr val="0070C0"/>
                </a:solidFill>
                <a:latin typeface="Times New Roman" panose="02020603050405020304" pitchFamily="18" charset="0"/>
                <a:cs typeface="Times New Roman" panose="02020603050405020304" pitchFamily="18" charset="0"/>
              </a:rPr>
              <a:t>Văn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bản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Gò</a:t>
            </a:r>
            <a:r>
              <a:rPr lang="en-US" sz="3200" b="1" i="1" dirty="0">
                <a:solidFill>
                  <a:srgbClr val="0070C0"/>
                </a:solidFill>
                <a:latin typeface="Times New Roman" panose="02020603050405020304" pitchFamily="18" charset="0"/>
                <a:cs typeface="Times New Roman" panose="02020603050405020304" pitchFamily="18" charset="0"/>
              </a:rPr>
              <a:t> Me”</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Terminator 4"/>
          <p:cNvSpPr/>
          <p:nvPr/>
        </p:nvSpPr>
        <p:spPr>
          <a:xfrm>
            <a:off x="179512" y="1052736"/>
            <a:ext cx="8640960" cy="864096"/>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1956, </a:t>
            </a:r>
            <a:r>
              <a:rPr lang="en-US" sz="3200" dirty="0" err="1">
                <a:latin typeface="Times New Roman" panose="02020603050405020304" pitchFamily="18" charset="0"/>
                <a:cs typeface="Times New Roman" panose="02020603050405020304" pitchFamily="18" charset="0"/>
              </a:rPr>
              <a:t>trích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Từ</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nhớ</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đến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thương</a:t>
            </a:r>
            <a:r>
              <a:rPr lang="en-US" sz="3200" dirty="0">
                <a:latin typeface="Times New Roman" panose="02020603050405020304" pitchFamily="18" charset="0"/>
                <a:cs typeface="Times New Roman" panose="02020603050405020304" pitchFamily="18" charset="0"/>
              </a:rPr>
              <a:t>, 1977</a:t>
            </a:r>
          </a:p>
        </p:txBody>
      </p:sp>
      <p:sp>
        <p:nvSpPr>
          <p:cNvPr id="7" name="Flowchart: Stored Data 6"/>
          <p:cNvSpPr/>
          <p:nvPr/>
        </p:nvSpPr>
        <p:spPr>
          <a:xfrm>
            <a:off x="0" y="2132856"/>
            <a:ext cx="9144000" cy="4725144"/>
          </a:xfrm>
          <a:prstGeom prst="flowChartOnlineStorag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smtClean="0">
                <a:solidFill>
                  <a:schemeClr val="tx1">
                    <a:lumMod val="95000"/>
                    <a:lumOff val="5000"/>
                  </a:schemeClr>
                </a:solidFill>
                <a:latin typeface="Times New Roman" panose="02020603050405020304" pitchFamily="18" charset="0"/>
                <a:cs typeface="Times New Roman" panose="02020603050405020304" pitchFamily="18" charset="0"/>
              </a:rPr>
              <a:t>*</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Thể</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loại</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Thơ</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tự</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do.</a:t>
            </a:r>
          </a:p>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Giọng</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điệu</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tâm</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tình</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xúc</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động</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tha</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thiết</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a:t>
            </a:r>
          </a:p>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Bố</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cục</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r>
            <a:br>
              <a:rPr lang="en-US" sz="28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- 17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dòng</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thơ</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đầu</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Giới</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thiệu</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Gò</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Me.</a:t>
            </a:r>
          </a:p>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Phần</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còn</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lại</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Hồi</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tưởng</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về</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kỉ</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niệm</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tuổi</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thơ</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gắn</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bó</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 xmlns:p14="http://schemas.microsoft.com/office/powerpoint/2010/main" val="44335678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1691680" y="147186"/>
            <a:ext cx="5544616" cy="720080"/>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Times New Roman" panose="02020603050405020304" pitchFamily="18" charset="0"/>
                <a:cs typeface="Times New Roman" panose="02020603050405020304" pitchFamily="18" charset="0"/>
              </a:rPr>
              <a:t>1. </a:t>
            </a:r>
            <a:r>
              <a:rPr lang="en-US" sz="2800" b="1" dirty="0" err="1">
                <a:solidFill>
                  <a:schemeClr val="tx1"/>
                </a:solidFill>
                <a:latin typeface="Times New Roman" panose="02020603050405020304" pitchFamily="18" charset="0"/>
                <a:cs typeface="Times New Roman" panose="02020603050405020304" pitchFamily="18" charset="0"/>
              </a:rPr>
              <a:t>Cảnh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sắc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Gò</a:t>
            </a:r>
            <a:r>
              <a:rPr lang="en-US" sz="2800" b="1" dirty="0">
                <a:solidFill>
                  <a:schemeClr val="tx1"/>
                </a:solidFill>
                <a:latin typeface="Times New Roman" panose="02020603050405020304" pitchFamily="18" charset="0"/>
                <a:cs typeface="Times New Roman" panose="02020603050405020304" pitchFamily="18" charset="0"/>
              </a:rPr>
              <a:t> Me qua </a:t>
            </a:r>
            <a:r>
              <a:rPr lang="en-US" sz="2800" b="1" dirty="0" err="1">
                <a:solidFill>
                  <a:schemeClr val="tx1"/>
                </a:solidFill>
                <a:latin typeface="Times New Roman" panose="02020603050405020304" pitchFamily="18" charset="0"/>
                <a:cs typeface="Times New Roman" panose="02020603050405020304" pitchFamily="18" charset="0"/>
              </a:rPr>
              <a:t>nỗi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nhớ</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5" name="Down Arrow Callout 4"/>
          <p:cNvSpPr/>
          <p:nvPr/>
        </p:nvSpPr>
        <p:spPr>
          <a:xfrm>
            <a:off x="2015716" y="1024037"/>
            <a:ext cx="4896544" cy="864096"/>
          </a:xfrm>
          <a:prstGeom prst="down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smtClean="0">
                <a:latin typeface="Times New Roman" panose="02020603050405020304" pitchFamily="18" charset="0"/>
                <a:cs typeface="Times New Roman" panose="02020603050405020304" pitchFamily="18" charset="0"/>
              </a:rPr>
              <a:t>HĐCN, 2P</a:t>
            </a:r>
            <a:endParaRPr lang="en-US" sz="2800" dirty="0">
              <a:latin typeface="Times New Roman" panose="02020603050405020304" pitchFamily="18" charset="0"/>
              <a:cs typeface="Times New Roman" panose="02020603050405020304" pitchFamily="18" charset="0"/>
            </a:endParaRPr>
          </a:p>
        </p:txBody>
      </p:sp>
      <p:sp>
        <p:nvSpPr>
          <p:cNvPr id="6" name="Rectangular Callout 5"/>
          <p:cNvSpPr/>
          <p:nvPr/>
        </p:nvSpPr>
        <p:spPr>
          <a:xfrm>
            <a:off x="323528" y="2060848"/>
            <a:ext cx="4464496" cy="4176464"/>
          </a:xfrm>
          <a:prstGeom prst="wedge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1) </a:t>
            </a:r>
            <a:r>
              <a:rPr lang="en-US" sz="2800" i="1" dirty="0">
                <a:latin typeface="Times New Roman" panose="02020603050405020304" pitchFamily="18" charset="0"/>
                <a:cs typeface="Times New Roman" panose="02020603050405020304" pitchFamily="18" charset="0"/>
              </a:rPr>
              <a:t>Qua </a:t>
            </a:r>
            <a:r>
              <a:rPr lang="en-US" sz="2800" i="1" dirty="0" err="1">
                <a:latin typeface="Times New Roman" panose="02020603050405020304" pitchFamily="18" charset="0"/>
                <a:cs typeface="Times New Roman" panose="02020603050405020304" pitchFamily="18" charset="0"/>
              </a:rPr>
              <a:t>nỗi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nhớ</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thơ</a:t>
            </a:r>
            <a:r>
              <a:rPr lang="en-US" sz="2800" i="1" dirty="0">
                <a:latin typeface="Times New Roman" panose="02020603050405020304" pitchFamily="18" charset="0"/>
                <a:cs typeface="Times New Roman" panose="02020603050405020304" pitchFamily="18" charset="0"/>
              </a:rPr>
              <a:t> - </a:t>
            </a:r>
            <a:r>
              <a:rPr lang="en-US" sz="2800" i="1" dirty="0" err="1">
                <a:latin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người</a:t>
            </a:r>
            <a:r>
              <a:rPr lang="en-US" sz="2800" i="1" dirty="0">
                <a:latin typeface="Times New Roman" panose="02020603050405020304" pitchFamily="18" charset="0"/>
                <a:cs typeface="Times New Roman" panose="02020603050405020304" pitchFamily="18" charset="0"/>
              </a:rPr>
              <a:t> con </a:t>
            </a:r>
            <a:r>
              <a:rPr lang="en-US" sz="2800" i="1" dirty="0" err="1">
                <a:latin typeface="Times New Roman" panose="02020603050405020304" pitchFamily="18" charset="0"/>
                <a:cs typeface="Times New Roman" panose="02020603050405020304" pitchFamily="18" charset="0"/>
              </a:rPr>
              <a:t>phải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quê</a:t>
            </a:r>
            <a:r>
              <a:rPr lang="en-US" sz="2800" i="1" dirty="0">
                <a:latin typeface="Times New Roman" panose="02020603050405020304" pitchFamily="18" charset="0"/>
                <a:cs typeface="Times New Roman" panose="02020603050405020304" pitchFamily="18" charset="0"/>
              </a:rPr>
              <a:t> - </a:t>
            </a:r>
            <a:r>
              <a:rPr lang="en-US" sz="2800" i="1" dirty="0" err="1">
                <a:latin typeface="Times New Roman" panose="02020603050405020304" pitchFamily="18" charset="0"/>
                <a:cs typeface="Times New Roman" panose="02020603050405020304" pitchFamily="18" charset="0"/>
              </a:rPr>
              <a:t>cảnh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sắc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Gò</a:t>
            </a:r>
            <a:r>
              <a:rPr lang="en-US" sz="2800" i="1" dirty="0">
                <a:latin typeface="Times New Roman" panose="02020603050405020304" pitchFamily="18" charset="0"/>
                <a:cs typeface="Times New Roman" panose="02020603050405020304" pitchFamily="18" charset="0"/>
              </a:rPr>
              <a:t> Me </a:t>
            </a:r>
            <a:r>
              <a:rPr lang="en-US" sz="2800" i="1" dirty="0" err="1">
                <a:latin typeface="Times New Roman" panose="02020603050405020304" pitchFamily="18" charset="0"/>
                <a:cs typeface="Times New Roman" panose="02020603050405020304" pitchFamily="18" charset="0"/>
              </a:rPr>
              <a:t>hiện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thế</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nào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Tìm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cs typeface="Times New Roman" panose="02020603050405020304" pitchFamily="18" charset="0"/>
              </a:rPr>
              <a:t> chi </a:t>
            </a:r>
            <a:r>
              <a:rPr lang="en-US" sz="2800" i="1" dirty="0" err="1">
                <a:latin typeface="Times New Roman" panose="02020603050405020304" pitchFamily="18" charset="0"/>
                <a:cs typeface="Times New Roman" panose="02020603050405020304" pitchFamily="18" charset="0"/>
              </a:rPr>
              <a:t>tiết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hình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ảnh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miêu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cảnh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vật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gian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ánh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âm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thanh</a:t>
            </a:r>
            <a:r>
              <a:rPr lang="en-US" sz="2800" i="1">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7" name="Oval Callout 6"/>
          <p:cNvSpPr/>
          <p:nvPr/>
        </p:nvSpPr>
        <p:spPr>
          <a:xfrm>
            <a:off x="5652120" y="2060848"/>
            <a:ext cx="3168352" cy="3744416"/>
          </a:xfrm>
          <a:prstGeom prst="wedgeEllipse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chemeClr val="tx1"/>
                </a:solidFill>
                <a:latin typeface="Times New Roman" panose="02020603050405020304" pitchFamily="18" charset="0"/>
                <a:cs typeface="Times New Roman" panose="02020603050405020304" pitchFamily="18" charset="0"/>
              </a:rPr>
              <a:t>2) </a:t>
            </a:r>
            <a:r>
              <a:rPr lang="en-US" sz="2800" i="1" dirty="0" err="1">
                <a:solidFill>
                  <a:schemeClr val="tx1"/>
                </a:solidFill>
                <a:latin typeface="Times New Roman" panose="02020603050405020304" pitchFamily="18" charset="0"/>
                <a:cs typeface="Times New Roman" panose="02020603050405020304" pitchFamily="18" charset="0"/>
              </a:rPr>
              <a:t>Em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ấn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tượng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nhất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với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ảnh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nào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về</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Gò</a:t>
            </a:r>
            <a:r>
              <a:rPr lang="en-US" sz="2800" i="1" dirty="0">
                <a:solidFill>
                  <a:schemeClr val="tx1"/>
                </a:solidFill>
                <a:latin typeface="Times New Roman" panose="02020603050405020304" pitchFamily="18" charset="0"/>
                <a:cs typeface="Times New Roman" panose="02020603050405020304" pitchFamily="18" charset="0"/>
              </a:rPr>
              <a:t> Me? </a:t>
            </a:r>
            <a:r>
              <a:rPr lang="en-US" sz="2800" i="1" dirty="0" err="1">
                <a:solidFill>
                  <a:schemeClr val="tx1"/>
                </a:solidFill>
                <a:latin typeface="Times New Roman" panose="02020603050405020304" pitchFamily="18" charset="0"/>
                <a:cs typeface="Times New Roman" panose="02020603050405020304" pitchFamily="18" charset="0"/>
              </a:rPr>
              <a:t>Vì</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sao</a:t>
            </a:r>
            <a:r>
              <a:rPr lang="en-US" sz="2800" i="1"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7178180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grpId="1" nodeType="clickEffect">
                                  <p:stCondLst>
                                    <p:cond delay="0"/>
                                  </p:stCondLst>
                                  <p:childTnLst>
                                    <p:anim calcmode="lin" valueType="num">
                                      <p:cBhvr additive="base">
                                        <p:cTn id="22" dur="500"/>
                                        <p:tgtEl>
                                          <p:spTgt spid="6"/>
                                        </p:tgtEl>
                                        <p:attrNameLst>
                                          <p:attrName>ppt_x</p:attrName>
                                        </p:attrNameLst>
                                      </p:cBhvr>
                                      <p:tavLst>
                                        <p:tav tm="0">
                                          <p:val>
                                            <p:strVal val="ppt_x"/>
                                          </p:val>
                                        </p:tav>
                                        <p:tav tm="100000">
                                          <p:val>
                                            <p:strVal val="ppt_x"/>
                                          </p:val>
                                        </p:tav>
                                      </p:tavLst>
                                    </p:anim>
                                    <p:anim calcmode="lin" valueType="num">
                                      <p:cBhvr additive="base">
                                        <p:cTn id="23" dur="500"/>
                                        <p:tgtEl>
                                          <p:spTgt spid="6"/>
                                        </p:tgtEl>
                                        <p:attrNameLst>
                                          <p:attrName>ppt_y</p:attrName>
                                        </p:attrNameLst>
                                      </p:cBhvr>
                                      <p:tavLst>
                                        <p:tav tm="0">
                                          <p:val>
                                            <p:strVal val="ppt_y"/>
                                          </p:val>
                                        </p:tav>
                                        <p:tav tm="100000">
                                          <p:val>
                                            <p:strVal val="1+ppt_h/2"/>
                                          </p:val>
                                        </p:tav>
                                      </p:tavLst>
                                    </p:anim>
                                    <p:set>
                                      <p:cBhvr>
                                        <p:cTn id="24" dur="1" fill="hold">
                                          <p:stCondLst>
                                            <p:cond delay="499"/>
                                          </p:stCondLst>
                                        </p:cTn>
                                        <p:tgtEl>
                                          <p:spTgt spid="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arn(inVertical)">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xit" presetSubtype="21" fill="hold" grpId="1" nodeType="clickEffect">
                                  <p:stCondLst>
                                    <p:cond delay="0"/>
                                  </p:stCondLst>
                                  <p:childTnLst>
                                    <p:animEffect transition="out" filter="barn(inVertical)">
                                      <p:cBhvr>
                                        <p:cTn id="33" dur="500"/>
                                        <p:tgtEl>
                                          <p:spTgt spid="7"/>
                                        </p:tgtEl>
                                      </p:cBhvr>
                                    </p:animEffect>
                                    <p:set>
                                      <p:cBhvr>
                                        <p:cTn id="34"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6" grpId="1" animBg="1"/>
      <p:bldP spid="7" grpId="0" animBg="1"/>
      <p:bldP spid="7"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208072" y="1196752"/>
            <a:ext cx="8568952" cy="4320480"/>
          </a:xfrm>
          <a:prstGeom prst="round2Same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Cảnh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vật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không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gian</a:t>
            </a:r>
            <a:r>
              <a:rPr lang="en-US" sz="2800" b="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mặt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trông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ra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bể</a:t>
            </a:r>
            <a:r>
              <a:rPr lang="en-US" sz="2800" i="1" dirty="0">
                <a:solidFill>
                  <a:schemeClr val="tx1"/>
                </a:solidFill>
                <a:latin typeface="Times New Roman" panose="02020603050405020304" pitchFamily="18" charset="0"/>
                <a:cs typeface="Times New Roman" panose="02020603050405020304" pitchFamily="18" charset="0"/>
              </a:rPr>
              <a:t>;</a:t>
            </a:r>
            <a:r>
              <a:rPr lang="en-US" sz="2800" b="1" dirty="0">
                <a:solidFill>
                  <a:schemeClr val="tx1"/>
                </a:solidFill>
                <a:latin typeface="Times New Roman" panose="02020603050405020304" pitchFamily="18" charset="0"/>
                <a:cs typeface="Times New Roman" panose="02020603050405020304" pitchFamily="18" charset="0"/>
              </a:rPr>
              <a:t> </a:t>
            </a:r>
            <a:r>
              <a:rPr lang="vi-VN" sz="2800" i="1" dirty="0">
                <a:solidFill>
                  <a:schemeClr val="tx1"/>
                </a:solidFill>
                <a:latin typeface="Times New Roman" panose="02020603050405020304" pitchFamily="18" charset="0"/>
                <a:cs typeface="Times New Roman" panose="02020603050405020304" pitchFamily="18" charset="0"/>
              </a:rPr>
              <a:t>Con đê cát đỏ cỏ viền; Ruộng vây quanh, bốn mùa gió mát/ Lúa nàng keo chói rực mặt trời/ Ao làng trăng tắm, mây bơi/ Nước trong như nước mắt người tôi yêu; Me non cong vắt lưỡi liềm/ Lá xanh như dải lụa mềm lửng lơ;..</a:t>
            </a:r>
            <a:endParaRPr lang="en-US" sz="2800" dirty="0">
              <a:solidFill>
                <a:schemeClr val="tx1"/>
              </a:solidFill>
              <a:latin typeface="Times New Roman" panose="02020603050405020304" pitchFamily="18" charset="0"/>
              <a:cs typeface="Times New Roman" panose="02020603050405020304" pitchFamily="18" charset="0"/>
            </a:endParaRPr>
          </a:p>
          <a:p>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Ánh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sáng</a:t>
            </a:r>
            <a:r>
              <a:rPr lang="en-US" sz="2800" b="1" dirty="0">
                <a:solidFill>
                  <a:schemeClr val="tx1"/>
                </a:solidFill>
                <a:latin typeface="Times New Roman" panose="02020603050405020304" pitchFamily="18" charset="0"/>
                <a:cs typeface="Times New Roman" panose="02020603050405020304" pitchFamily="18" charset="0"/>
              </a:rPr>
              <a: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đốm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hải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đăng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tắt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loé</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đêm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đêm</a:t>
            </a:r>
            <a:r>
              <a:rPr lang="vi-VN" sz="2800" i="1"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a:p>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Âm</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thanh</a:t>
            </a:r>
            <a:r>
              <a:rPr lang="en-US" sz="2800" b="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leng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keng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ngựa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lao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xao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vườn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mía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chim</a:t>
            </a:r>
            <a:r>
              <a:rPr lang="en-US" sz="2800" i="1" dirty="0">
                <a:solidFill>
                  <a:schemeClr val="tx1"/>
                </a:solidFill>
                <a:latin typeface="Times New Roman" panose="02020603050405020304" pitchFamily="18" charset="0"/>
                <a:cs typeface="Times New Roman" panose="02020603050405020304" pitchFamily="18" charset="0"/>
              </a:rPr>
              <a:t> cu </a:t>
            </a:r>
            <a:r>
              <a:rPr lang="en-US" sz="2800" i="1" dirty="0" err="1">
                <a:solidFill>
                  <a:schemeClr val="tx1"/>
                </a:solidFill>
                <a:latin typeface="Times New Roman" panose="02020603050405020304" pitchFamily="18" charset="0"/>
                <a:cs typeface="Times New Roman" panose="02020603050405020304" pitchFamily="18" charset="0"/>
              </a:rPr>
              <a:t>gáy</a:t>
            </a:r>
            <a:r>
              <a:rPr lang="en-US" sz="2800" i="1"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a:p>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Màu</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sắc</a:t>
            </a:r>
            <a:r>
              <a:rPr lang="en-US" sz="2800" b="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cát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đỏ</a:t>
            </a:r>
            <a:r>
              <a:rPr lang="en-US" sz="2800" i="1" dirty="0">
                <a:solidFill>
                  <a:schemeClr val="tx1"/>
                </a:solidFill>
                <a:latin typeface="Times New Roman" panose="02020603050405020304" pitchFamily="18" charset="0"/>
                <a:cs typeface="Times New Roman" panose="02020603050405020304" pitchFamily="18" charset="0"/>
              </a:rPr>
              <a:t>,</a:t>
            </a:r>
            <a:r>
              <a:rPr lang="en-US" sz="2800" b="1" dirty="0">
                <a:solidFill>
                  <a:schemeClr val="tx1"/>
                </a:solidFill>
                <a:latin typeface="Times New Roman" panose="02020603050405020304" pitchFamily="18" charset="0"/>
                <a:cs typeface="Times New Roman" panose="02020603050405020304" pitchFamily="18" charset="0"/>
              </a:rPr>
              <a:t> </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5" name="Frame 4"/>
          <p:cNvSpPr/>
          <p:nvPr/>
        </p:nvSpPr>
        <p:spPr>
          <a:xfrm>
            <a:off x="1691680" y="147186"/>
            <a:ext cx="5544616" cy="720080"/>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Times New Roman" panose="02020603050405020304" pitchFamily="18" charset="0"/>
                <a:cs typeface="Times New Roman" panose="02020603050405020304" pitchFamily="18" charset="0"/>
              </a:rPr>
              <a:t>1. </a:t>
            </a:r>
            <a:r>
              <a:rPr lang="en-US" sz="2800" b="1" dirty="0" err="1">
                <a:solidFill>
                  <a:schemeClr val="tx1"/>
                </a:solidFill>
                <a:latin typeface="Times New Roman" panose="02020603050405020304" pitchFamily="18" charset="0"/>
                <a:cs typeface="Times New Roman" panose="02020603050405020304" pitchFamily="18" charset="0"/>
              </a:rPr>
              <a:t>Cảnh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sắc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Gò</a:t>
            </a:r>
            <a:r>
              <a:rPr lang="en-US" sz="2800" b="1" dirty="0">
                <a:solidFill>
                  <a:schemeClr val="tx1"/>
                </a:solidFill>
                <a:latin typeface="Times New Roman" panose="02020603050405020304" pitchFamily="18" charset="0"/>
                <a:cs typeface="Times New Roman" panose="02020603050405020304" pitchFamily="18" charset="0"/>
              </a:rPr>
              <a:t> Me qua </a:t>
            </a:r>
            <a:r>
              <a:rPr lang="en-US" sz="2800" b="1" dirty="0" err="1">
                <a:solidFill>
                  <a:schemeClr val="tx1"/>
                </a:solidFill>
                <a:latin typeface="Times New Roman" panose="02020603050405020304" pitchFamily="18" charset="0"/>
                <a:cs typeface="Times New Roman" panose="02020603050405020304" pitchFamily="18" charset="0"/>
              </a:rPr>
              <a:t>nỗi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nhớ</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79363852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1392</Words>
  <Application>Microsoft Office PowerPoint</Application>
  <PresentationFormat>On-screen Show (4:3)</PresentationFormat>
  <Paragraphs>97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127</cp:revision>
  <dcterms:created xsi:type="dcterms:W3CDTF">2022-08-17T09:31:48Z</dcterms:created>
  <dcterms:modified xsi:type="dcterms:W3CDTF">2023-11-19T01:57:46Z</dcterms:modified>
</cp:coreProperties>
</file>