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6148" r:id="rId2"/>
    <p:sldId id="299" r:id="rId3"/>
    <p:sldId id="6162" r:id="rId4"/>
    <p:sldId id="300" r:id="rId5"/>
    <p:sldId id="301" r:id="rId6"/>
    <p:sldId id="302" r:id="rId7"/>
    <p:sldId id="6167" r:id="rId8"/>
    <p:sldId id="303" r:id="rId9"/>
    <p:sldId id="6151" r:id="rId10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6A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833F06-D13C-4FA2-94D8-B8D7FDDE94EC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104635-A705-47A8-8889-45378EC834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439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EF8DD-26EC-46F1-847B-BB43AB807C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DC752F-C5EE-4693-81B0-822513FA32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46F655-F6C3-475E-9257-5E9C09F47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24D3-7DF3-4AF9-80DF-FA4FBCC229FE}" type="datetimeFigureOut">
              <a:rPr lang="vi-VN" smtClean="0"/>
              <a:pPr/>
              <a:t>21/11/2023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81822-AB6F-4E0A-BBA9-3CA927AD1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A34C6F-8D2D-4FD6-BED8-5A938C2CF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503E-3DB9-49BD-B5C7-0187C20B0D52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84275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18941-9EDB-4240-A57E-0323CB534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D84653-FD2A-4E5F-980C-C66AE34FEF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E9A8C9-4C7D-4F43-A603-075E0F090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24D3-7DF3-4AF9-80DF-FA4FBCC229FE}" type="datetimeFigureOut">
              <a:rPr lang="vi-VN" smtClean="0"/>
              <a:pPr/>
              <a:t>21/11/2023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513D06-1FDE-41D8-9EC8-0504F917E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DF8318-C05C-4299-ACB5-2FD6E2BB9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503E-3DB9-49BD-B5C7-0187C20B0D52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66723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C59B3A-BDD9-41FC-AED0-DAF7275C43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69CDF4-1DD1-4D66-80C5-EBF04262A8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D72B29-ADFD-425E-ADC7-31D2794F3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24D3-7DF3-4AF9-80DF-FA4FBCC229FE}" type="datetimeFigureOut">
              <a:rPr lang="vi-VN" smtClean="0"/>
              <a:pPr/>
              <a:t>21/11/2023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BEF3BA-B150-4ACB-AC78-7282E05DE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A5333-9A53-4811-BF2F-D31AD0D9C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503E-3DB9-49BD-B5C7-0187C20B0D52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84534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525DB-1AD0-4E6B-8F83-D9C77B189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C83FD-7990-4E13-B927-E6A3A112E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884A34-B69F-49F8-AA01-C0DA84729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24D3-7DF3-4AF9-80DF-FA4FBCC229FE}" type="datetimeFigureOut">
              <a:rPr lang="vi-VN" smtClean="0"/>
              <a:pPr/>
              <a:t>21/11/2023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6DFE22-A166-4069-BC00-999EA2CA3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5A267-9E7D-49DC-8D75-1C2E4B2DC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503E-3DB9-49BD-B5C7-0187C20B0D52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36608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EDDD1-464E-45C9-80C6-CC43B3647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F2FF03-3662-4597-B067-04C8DCF7D4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2650E0-BB9B-459E-900B-46EEF6C3D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24D3-7DF3-4AF9-80DF-FA4FBCC229FE}" type="datetimeFigureOut">
              <a:rPr lang="vi-VN" smtClean="0"/>
              <a:pPr/>
              <a:t>21/11/2023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2F89F0-4449-4E26-AB7B-18D0AEF62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478B13-CE18-4E26-9009-D9B26D147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503E-3DB9-49BD-B5C7-0187C20B0D52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53186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6CF84-7D42-42F0-B357-FAA0386C7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3AC43-DCE0-4ACF-A536-6610B886A5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ED42CA-38E8-4C20-BD45-D4BE702DAE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2E173-A86C-41F8-8A32-4EEBA3A0C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24D3-7DF3-4AF9-80DF-FA4FBCC229FE}" type="datetimeFigureOut">
              <a:rPr lang="vi-VN" smtClean="0"/>
              <a:pPr/>
              <a:t>21/11/2023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586B89-9A65-4D19-8266-78AC324DF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809F23-5CE8-490D-8647-E4DAFAA2F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503E-3DB9-49BD-B5C7-0187C20B0D52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91012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DA042-317E-47A6-BAE9-A3082FE26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391304-792F-45E5-9BC9-4652D95EFA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34C126-6592-4CCD-B8CA-C87DBEEEAD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E02048-69C7-4E29-A060-7118496403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837596-DC7E-4D11-AA60-59D78261A8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DA8ADD-206D-4ACE-9B38-3E00ABECD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24D3-7DF3-4AF9-80DF-FA4FBCC229FE}" type="datetimeFigureOut">
              <a:rPr lang="vi-VN" smtClean="0"/>
              <a:pPr/>
              <a:t>21/11/2023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C6F9F8-B32C-482C-96B4-6E32F7AF1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384195-0612-47DC-9268-AB2E145A8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503E-3DB9-49BD-B5C7-0187C20B0D52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86675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7B22B-AFA7-4E5B-B2A1-209EC4069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9154FD-B673-4A34-BED2-698BFD874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24D3-7DF3-4AF9-80DF-FA4FBCC229FE}" type="datetimeFigureOut">
              <a:rPr lang="vi-VN" smtClean="0"/>
              <a:pPr/>
              <a:t>21/11/2023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8D64AA-69A9-4B38-B82E-942A85440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94E564-5725-4E4B-AFA4-AD67250A3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503E-3DB9-49BD-B5C7-0187C20B0D52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25046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125472-2BD1-4F77-8D95-FB5E65179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24D3-7DF3-4AF9-80DF-FA4FBCC229FE}" type="datetimeFigureOut">
              <a:rPr lang="vi-VN" smtClean="0"/>
              <a:pPr/>
              <a:t>21/11/2023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2E3104-07E6-4E09-92BA-8372A86EF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AE5ECF-B398-4384-B239-E028E6D07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503E-3DB9-49BD-B5C7-0187C20B0D52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15518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1AAD5-B062-479F-8486-62D34CB07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0C4BE-ED12-49F3-9F62-E9E234A4F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2100A2-9670-41D4-8931-5075FF9D4E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20BA6-E5A2-46BA-8A09-5F2EE40C3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24D3-7DF3-4AF9-80DF-FA4FBCC229FE}" type="datetimeFigureOut">
              <a:rPr lang="vi-VN" smtClean="0"/>
              <a:pPr/>
              <a:t>21/11/2023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D7B35D-4FF5-4FC1-813F-CF1723D54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4C6D38-6ECD-4FF7-92ED-64B6D5A0D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503E-3DB9-49BD-B5C7-0187C20B0D52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67765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03F43-7856-4324-8806-01561D636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D27F4F-5666-41EE-8CF3-7A17993330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2383C2-CA95-4CDE-87EE-01A1752CA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EF0BB3-324E-453E-87E1-68AED31BD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24D3-7DF3-4AF9-80DF-FA4FBCC229FE}" type="datetimeFigureOut">
              <a:rPr lang="vi-VN" smtClean="0"/>
              <a:pPr/>
              <a:t>21/11/2023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0BFC42-3332-4BFF-8165-894C33E9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1CFBE5-412E-4529-BEA7-F6521255D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503E-3DB9-49BD-B5C7-0187C20B0D52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05355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BCCA19-44FD-4419-A080-ABBB6EED3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42CE50-98DD-462F-B2EF-E022E24C30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83AA4-11F7-479C-855C-43396ABE84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B24D3-7DF3-4AF9-80DF-FA4FBCC229FE}" type="datetimeFigureOut">
              <a:rPr lang="vi-VN" smtClean="0"/>
              <a:pPr/>
              <a:t>21/11/2023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E9FF39-8F6F-4DC1-95DC-0ACA3F2B79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5CCF12-3972-407A-8825-D5F29540CB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4503E-3DB9-49BD-B5C7-0187C20B0D52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60581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17C24E25-7CC8-4E0F-8EC1-A9CB1A777620}"/>
              </a:ext>
            </a:extLst>
          </p:cNvPr>
          <p:cNvSpPr txBox="1"/>
          <p:nvPr/>
        </p:nvSpPr>
        <p:spPr>
          <a:xfrm>
            <a:off x="182880" y="-104503"/>
            <a:ext cx="981112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3,4)</a:t>
            </a:r>
            <a:endParaRPr lang="en-US" altLang="en-US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1FA553B-1AEA-4E4D-9B93-ABF57C608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" y="535578"/>
            <a:ext cx="5418186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súng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Lộc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giắt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lưng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Lộc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nương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hối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hả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xôn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...</a:t>
            </a:r>
          </a:p>
          <a:p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vả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07578" y="692331"/>
            <a:ext cx="6858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>
                <a:solidFill>
                  <a:srgbClr val="FF0000"/>
                </a:solidFill>
                <a:latin typeface="+mj-lt"/>
              </a:rPr>
              <a:t>HS HĐN </a:t>
            </a:r>
            <a:r>
              <a:rPr lang="en-US" sz="2800" b="1" dirty="0">
                <a:solidFill>
                  <a:srgbClr val="FF0000"/>
                </a:solidFill>
                <a:latin typeface="+mj-lt"/>
              </a:rPr>
              <a:t>4</a:t>
            </a:r>
            <a:r>
              <a:rPr lang="vi-VN" sz="2800" b="1" dirty="0">
                <a:solidFill>
                  <a:srgbClr val="FF0000"/>
                </a:solidFill>
                <a:latin typeface="+mj-lt"/>
              </a:rPr>
              <a:t> (5p), trình bày, điều hành</a:t>
            </a:r>
            <a:endParaRPr lang="en-US" sz="2800" b="1" dirty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vi-VN" sz="2800" b="1" dirty="0">
                <a:solidFill>
                  <a:srgbClr val="FF0000"/>
                </a:solidFill>
                <a:latin typeface="+mj-lt"/>
              </a:rPr>
              <a:t> chia sẻ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CH: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2800" i="1" dirty="0">
                <a:latin typeface="+mj-lt"/>
              </a:rPr>
              <a:t>Hình ảnh mùa xuân đất nước được gợi lên qua hình ảnh thơ nào? Em có nhận xét gì về hình ảnh ấy? </a:t>
            </a:r>
            <a:endParaRPr lang="en-US" sz="2800" i="1" dirty="0">
              <a:latin typeface="+mj-lt"/>
            </a:endParaRPr>
          </a:p>
          <a:p>
            <a:pPr algn="just"/>
            <a:r>
              <a:rPr lang="en-US" sz="2800" i="1" dirty="0">
                <a:latin typeface="+mj-lt"/>
              </a:rPr>
              <a:t>2</a:t>
            </a:r>
            <a:r>
              <a:rPr lang="vi-VN" sz="2800" i="1" dirty="0">
                <a:latin typeface="+mj-lt"/>
              </a:rPr>
              <a:t>. Xác định biện pháp nghệ thuật độc đáo trong đoạn thơ và nêu tác dụng của biện pháp nghệ thuật ấy?</a:t>
            </a:r>
            <a:endParaRPr lang="en-US" sz="2800" i="1" dirty="0">
              <a:latin typeface="+mj-lt"/>
            </a:endParaRPr>
          </a:p>
          <a:p>
            <a:pPr algn="just"/>
            <a:r>
              <a:rPr lang="en-US" sz="2800" i="1" dirty="0">
                <a:latin typeface="+mj-lt"/>
              </a:rPr>
              <a:t>3</a:t>
            </a:r>
            <a:r>
              <a:rPr lang="vi-VN" sz="2800" i="1" dirty="0">
                <a:latin typeface="+mj-lt"/>
              </a:rPr>
              <a:t>. Qua những hình ảnh, nghệ thuật đó</a:t>
            </a:r>
            <a:r>
              <a:rPr lang="en-US" sz="2800" i="1" dirty="0">
                <a:latin typeface="+mj-lt"/>
              </a:rPr>
              <a:t>,</a:t>
            </a:r>
            <a:r>
              <a:rPr lang="vi-VN" sz="2800" i="1" dirty="0">
                <a:latin typeface="+mj-lt"/>
              </a:rPr>
              <a:t> em cảm cảm nhận được gì về tâm trạng cảm xúc của nhà thơ?</a:t>
            </a:r>
            <a:endParaRPr lang="en-US" sz="28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118194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03497C6-3724-4868-A253-F62A00AE26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0913" y="3762375"/>
            <a:ext cx="1692275" cy="169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298" name="Picture 2" descr="Kawal Na May Baril Larawan_Numero ng Graphics_Format ng larawan  PSD_ph.lovepik.com">
            <a:extLst>
              <a:ext uri="{FF2B5EF4-FFF2-40B4-BE49-F238E27FC236}">
                <a16:creationId xmlns:a16="http://schemas.microsoft.com/office/drawing/2014/main" id="{FAF0F16C-4559-4B7E-981A-C42024ABD5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1675" y="1865313"/>
            <a:ext cx="1971675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BDEAB31-AE83-4565-A241-4D6F85D3D1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4325" y="-76200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r>
              <a:rPr lang="en-US" altLang="en-US" sz="3200" b="1" u="sng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Cảm xúc của nhà thơ trước mùa xuân đất nước.</a:t>
            </a:r>
            <a:endParaRPr lang="en-US" altLang="en-US" sz="32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AF81D1-DED3-4BDB-8BE1-A72E139B6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3" y="842963"/>
            <a:ext cx="51816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Mùa xuân người cầm súng</a:t>
            </a:r>
          </a:p>
          <a:p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Lộc giắt đầy trên lưng</a:t>
            </a:r>
          </a:p>
          <a:p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Mùa xuân người ra đồng</a:t>
            </a:r>
          </a:p>
          <a:p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Lộc trải dài nương mạ</a:t>
            </a:r>
          </a:p>
          <a:p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Tất cả như hối hả</a:t>
            </a:r>
          </a:p>
          <a:p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Tất cả như xôn xao...</a:t>
            </a:r>
          </a:p>
          <a:p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Đất nước bốn nghìn năm</a:t>
            </a:r>
          </a:p>
          <a:p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Vất vả và gian lao</a:t>
            </a:r>
          </a:p>
          <a:p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Đất nước như vì sao</a:t>
            </a:r>
          </a:p>
          <a:p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Cứ đi lên phía trước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5B0F7D6-EEB8-451E-B1D5-F19D99A2CE5B}"/>
              </a:ext>
            </a:extLst>
          </p:cNvPr>
          <p:cNvSpPr txBox="1">
            <a:spLocks/>
          </p:cNvSpPr>
          <p:nvPr/>
        </p:nvSpPr>
        <p:spPr bwMode="auto">
          <a:xfrm>
            <a:off x="5561013" y="682625"/>
            <a:ext cx="6157912" cy="1963738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  <a:prstDash val="lgDash"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- 3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”:</a:t>
            </a: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súng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16BC0BA-4A72-406E-93BF-DDD91A681697}"/>
              </a:ext>
            </a:extLst>
          </p:cNvPr>
          <p:cNvSpPr txBox="1">
            <a:spLocks/>
          </p:cNvSpPr>
          <p:nvPr/>
        </p:nvSpPr>
        <p:spPr bwMode="auto">
          <a:xfrm>
            <a:off x="5011738" y="2946400"/>
            <a:ext cx="6737350" cy="2081213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  <a:prstDash val="lgDash"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vi-VN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vi-VN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gười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súng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0C65F779-9063-4EC3-8EBB-0A47B96373FB}"/>
              </a:ext>
            </a:extLst>
          </p:cNvPr>
          <p:cNvSpPr/>
          <p:nvPr/>
        </p:nvSpPr>
        <p:spPr>
          <a:xfrm>
            <a:off x="4706938" y="1214438"/>
            <a:ext cx="609600" cy="7985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BF6E82B-5ED8-4860-B61F-3390448299A1}"/>
              </a:ext>
            </a:extLst>
          </p:cNvPr>
          <p:cNvSpPr txBox="1">
            <a:spLocks/>
          </p:cNvSpPr>
          <p:nvPr/>
        </p:nvSpPr>
        <p:spPr bwMode="auto">
          <a:xfrm>
            <a:off x="3213100" y="5245100"/>
            <a:ext cx="8505825" cy="13255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vất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vả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 “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chặng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4000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thăng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trầm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thử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834" name="AutoShape 4" descr="Cánh đồng lúa mì thu hoạch lúa mì nông dân png | Công cụ đồ họa PSD Tải  xuống miễn phí - Pikbest">
            <a:extLst>
              <a:ext uri="{FF2B5EF4-FFF2-40B4-BE49-F238E27FC236}">
                <a16:creationId xmlns:a16="http://schemas.microsoft.com/office/drawing/2014/main" id="{5A0DFED0-CF08-41D5-884D-10A15615BEF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endParaRPr lang="vi-VN" altLang="vi-VN"/>
          </a:p>
        </p:txBody>
      </p:sp>
      <p:pic>
        <p:nvPicPr>
          <p:cNvPr id="11" name="Picture 2" descr="Màu Cam, Logo, Dòng, Biểu Tượng, Mũi Tên png | Klipartz">
            <a:extLst>
              <a:ext uri="{FF2B5EF4-FFF2-40B4-BE49-F238E27FC236}">
                <a16:creationId xmlns:a16="http://schemas.microsoft.com/office/drawing/2014/main" id="{0F42C3DA-D72C-4599-B30E-9B9456D0DA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54119" flipH="1">
            <a:off x="2271713" y="5727700"/>
            <a:ext cx="78740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 animBg="1"/>
      <p:bldP spid="6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B87B0BB2-8E5F-4590-9C37-98DC4E22B9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63" y="51940"/>
            <a:ext cx="541045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715" name="Text Box 3">
            <a:extLst>
              <a:ext uri="{FF2B5EF4-FFF2-40B4-BE49-F238E27FC236}">
                <a16:creationId xmlns:a16="http://schemas.microsoft.com/office/drawing/2014/main" id="{A4549B61-7303-4AE9-A71C-30517A97AF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90601"/>
            <a:ext cx="22320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endParaRPr lang="en-US" alt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716" name="Text Box 4">
            <a:extLst>
              <a:ext uri="{FF2B5EF4-FFF2-40B4-BE49-F238E27FC236}">
                <a16:creationId xmlns:a16="http://schemas.microsoft.com/office/drawing/2014/main" id="{66C7E44A-FC67-4FE6-A834-433C885C24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7999" y="609601"/>
            <a:ext cx="260199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en-US" alt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súng</a:t>
            </a:r>
            <a:endParaRPr lang="en-US" altLang="en-US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717" name="Text Box 5">
            <a:extLst>
              <a:ext uri="{FF2B5EF4-FFF2-40B4-BE49-F238E27FC236}">
                <a16:creationId xmlns:a16="http://schemas.microsoft.com/office/drawing/2014/main" id="{88C754AB-A4D6-4933-9393-3BAD88781F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219201"/>
            <a:ext cx="23551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alt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en-US" altLang="en-US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414" name="Picture 6" descr="arrowr4-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FFF6380-D6C6-49F6-B591-3EE98CEB525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9248" y="6858000"/>
            <a:ext cx="4572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719" name="Line 7">
            <a:extLst>
              <a:ext uri="{FF2B5EF4-FFF2-40B4-BE49-F238E27FC236}">
                <a16:creationId xmlns:a16="http://schemas.microsoft.com/office/drawing/2014/main" id="{AC2C4069-CDD3-4382-83D5-B5A4EC2452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599" y="9906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720" name="Line 8">
            <a:extLst>
              <a:ext uri="{FF2B5EF4-FFF2-40B4-BE49-F238E27FC236}">
                <a16:creationId xmlns:a16="http://schemas.microsoft.com/office/drawing/2014/main" id="{63BB9776-1373-4977-B061-4682E1090BB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599" y="12954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721" name="Text Box 9">
            <a:extLst>
              <a:ext uri="{FF2B5EF4-FFF2-40B4-BE49-F238E27FC236}">
                <a16:creationId xmlns:a16="http://schemas.microsoft.com/office/drawing/2014/main" id="{46EECD92-36DA-49BC-B5C9-44A4C7FFAC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803916"/>
            <a:ext cx="119079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723" name="Text Box 11">
            <a:extLst>
              <a:ext uri="{FF2B5EF4-FFF2-40B4-BE49-F238E27FC236}">
                <a16:creationId xmlns:a16="http://schemas.microsoft.com/office/drawing/2014/main" id="{A4E59AE1-1BA6-4C3A-8E05-A39F2953A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799" y="990601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Lộc</a:t>
            </a:r>
            <a:endParaRPr lang="en-US" altLang="en-US" sz="28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725" name="Text Box 13">
            <a:extLst>
              <a:ext uri="{FF2B5EF4-FFF2-40B4-BE49-F238E27FC236}">
                <a16:creationId xmlns:a16="http://schemas.microsoft.com/office/drawing/2014/main" id="{66DF92CA-0E4D-476C-9731-2CB4711BA5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2127" y="1031737"/>
            <a:ext cx="49457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sóng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điệp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endParaRPr lang="en-US" alt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726" name="Text Box 14">
            <a:extLst>
              <a:ext uri="{FF2B5EF4-FFF2-40B4-BE49-F238E27FC236}">
                <a16:creationId xmlns:a16="http://schemas.microsoft.com/office/drawing/2014/main" id="{5BA46F90-F8BF-4B0D-AF3F-3DBAA740FE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511802"/>
            <a:ext cx="2209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alt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endParaRPr lang="en-US" altLang="en-US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727" name="Line 15">
            <a:extLst>
              <a:ext uri="{FF2B5EF4-FFF2-40B4-BE49-F238E27FC236}">
                <a16:creationId xmlns:a16="http://schemas.microsoft.com/office/drawing/2014/main" id="{CB1809D2-E817-4E3F-B315-D16F5141D6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83276" y="3570094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728" name="Text Box 16">
            <a:extLst>
              <a:ext uri="{FF2B5EF4-FFF2-40B4-BE49-F238E27FC236}">
                <a16:creationId xmlns:a16="http://schemas.microsoft.com/office/drawing/2014/main" id="{FA304501-5140-44B4-B9A4-C194397F9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9650" y="3303446"/>
            <a:ext cx="11336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hối</a:t>
            </a:r>
            <a:r>
              <a:rPr lang="en-US" alt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hả</a:t>
            </a:r>
            <a:endParaRPr lang="en-US" altLang="en-US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729" name="Text Box 17">
            <a:extLst>
              <a:ext uri="{FF2B5EF4-FFF2-40B4-BE49-F238E27FC236}">
                <a16:creationId xmlns:a16="http://schemas.microsoft.com/office/drawing/2014/main" id="{742259DB-69F3-47D4-BA3C-1DAC480ED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6676" y="3679356"/>
            <a:ext cx="13724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xôn</a:t>
            </a:r>
            <a:r>
              <a:rPr lang="en-US" alt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xao</a:t>
            </a:r>
            <a:endParaRPr lang="en-US" altLang="en-US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730" name="Line 18">
            <a:extLst>
              <a:ext uri="{FF2B5EF4-FFF2-40B4-BE49-F238E27FC236}">
                <a16:creationId xmlns:a16="http://schemas.microsoft.com/office/drawing/2014/main" id="{BBC4B1C2-58D4-4194-805C-E1FA5F145F6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76499" y="3798694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731" name="Text Box 19">
            <a:extLst>
              <a:ext uri="{FF2B5EF4-FFF2-40B4-BE49-F238E27FC236}">
                <a16:creationId xmlns:a16="http://schemas.microsoft.com/office/drawing/2014/main" id="{402D4E9D-737F-4044-B95C-7DB6EC6F9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0245" y="3441726"/>
            <a:ext cx="5181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Điệp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so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láy</a:t>
            </a:r>
            <a:endParaRPr lang="en-US" alt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733" name="Text Box 21">
            <a:extLst>
              <a:ext uri="{FF2B5EF4-FFF2-40B4-BE49-F238E27FC236}">
                <a16:creationId xmlns:a16="http://schemas.microsoft.com/office/drawing/2014/main" id="{2751208E-DFDB-473C-ABB1-BB3D719AF5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67" y="3968035"/>
            <a:ext cx="11506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Kkông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khẩn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trương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tưng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bừng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rã</a:t>
            </a:r>
            <a:endParaRPr lang="en-US" altLang="en-US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734" name="Text Box 22">
            <a:extLst>
              <a:ext uri="{FF2B5EF4-FFF2-40B4-BE49-F238E27FC236}">
                <a16:creationId xmlns:a16="http://schemas.microsoft.com/office/drawing/2014/main" id="{8C688B70-78E5-45F3-9012-FB093BA05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183" y="5748011"/>
            <a:ext cx="42672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-"/>
            </a:pPr>
            <a:r>
              <a:rPr lang="en-US" alt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alt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endParaRPr lang="en-US" altLang="en-US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alt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alt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alt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endParaRPr lang="en-US" altLang="en-US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737" name="Text Box 25">
            <a:extLst>
              <a:ext uri="{FF2B5EF4-FFF2-40B4-BE49-F238E27FC236}">
                <a16:creationId xmlns:a16="http://schemas.microsoft.com/office/drawing/2014/main" id="{D194A53F-EC50-4700-990E-64B5C930FA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63" y="2514600"/>
            <a:ext cx="11949408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ấm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no,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738" name="AutoShape 26">
            <a:extLst>
              <a:ext uri="{FF2B5EF4-FFF2-40B4-BE49-F238E27FC236}">
                <a16:creationId xmlns:a16="http://schemas.microsoft.com/office/drawing/2014/main" id="{7E5D44EE-1712-4DB6-B244-C7AFE004FAB7}"/>
              </a:ext>
            </a:extLst>
          </p:cNvPr>
          <p:cNvSpPr>
            <a:spLocks/>
          </p:cNvSpPr>
          <p:nvPr/>
        </p:nvSpPr>
        <p:spPr bwMode="auto">
          <a:xfrm>
            <a:off x="6857999" y="838200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739" name="AutoShape 27">
            <a:extLst>
              <a:ext uri="{FF2B5EF4-FFF2-40B4-BE49-F238E27FC236}">
                <a16:creationId xmlns:a16="http://schemas.microsoft.com/office/drawing/2014/main" id="{89F2C435-295B-4902-85CA-C8E3455DF64D}"/>
              </a:ext>
            </a:extLst>
          </p:cNvPr>
          <p:cNvSpPr>
            <a:spLocks/>
          </p:cNvSpPr>
          <p:nvPr/>
        </p:nvSpPr>
        <p:spPr bwMode="auto">
          <a:xfrm>
            <a:off x="4334045" y="3322213"/>
            <a:ext cx="152400" cy="838200"/>
          </a:xfrm>
          <a:prstGeom prst="rightBrace">
            <a:avLst>
              <a:gd name="adj1" fmla="val 45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740" name="AutoShape 28">
            <a:extLst>
              <a:ext uri="{FF2B5EF4-FFF2-40B4-BE49-F238E27FC236}">
                <a16:creationId xmlns:a16="http://schemas.microsoft.com/office/drawing/2014/main" id="{F38C6556-11FF-4264-86DE-3AEA88687FB2}"/>
              </a:ext>
            </a:extLst>
          </p:cNvPr>
          <p:cNvSpPr>
            <a:spLocks/>
          </p:cNvSpPr>
          <p:nvPr/>
        </p:nvSpPr>
        <p:spPr bwMode="auto">
          <a:xfrm>
            <a:off x="3990938" y="5867399"/>
            <a:ext cx="76200" cy="762000"/>
          </a:xfrm>
          <a:prstGeom prst="rightBrace">
            <a:avLst>
              <a:gd name="adj1" fmla="val 8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746" name="Text Box 34">
            <a:extLst>
              <a:ext uri="{FF2B5EF4-FFF2-40B4-BE49-F238E27FC236}">
                <a16:creationId xmlns:a16="http://schemas.microsoft.com/office/drawing/2014/main" id="{A6D44464-9C43-41BA-BA47-B64F091FB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9038" y="5986789"/>
            <a:ext cx="137409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endParaRPr lang="en-US" alt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C7F04395-CD1A-4F60-ABAF-46D746052192}"/>
              </a:ext>
            </a:extLst>
          </p:cNvPr>
          <p:cNvSpPr txBox="1">
            <a:spLocks/>
          </p:cNvSpPr>
          <p:nvPr/>
        </p:nvSpPr>
        <p:spPr bwMode="auto">
          <a:xfrm>
            <a:off x="773509" y="4554275"/>
            <a:ext cx="7273471" cy="108858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vất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vả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 “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Đúc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chặng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4000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thăng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trầm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thử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thách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056251"/>
      </p:ext>
    </p:extLst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5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5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5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5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15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15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15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15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15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15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15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15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15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15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15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15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15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15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15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15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15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/>
      <p:bldP spid="115716" grpId="0"/>
      <p:bldP spid="115717" grpId="0"/>
      <p:bldP spid="115721" grpId="0"/>
      <p:bldP spid="115723" grpId="0"/>
      <p:bldP spid="115725" grpId="0"/>
      <p:bldP spid="115726" grpId="0"/>
      <p:bldP spid="115728" grpId="0"/>
      <p:bldP spid="115729" grpId="0"/>
      <p:bldP spid="115731" grpId="0"/>
      <p:bldP spid="115733" grpId="0"/>
      <p:bldP spid="115734" grpId="0"/>
      <p:bldP spid="115737" grpId="0"/>
      <p:bldP spid="115738" grpId="0" animBg="1"/>
      <p:bldP spid="115739" grpId="0" animBg="1"/>
      <p:bldP spid="115740" grpId="0" animBg="1"/>
      <p:bldP spid="115746" grpId="0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B6A15D37-7ECC-44B9-8022-2CDE8FF082D1}"/>
              </a:ext>
            </a:extLst>
          </p:cNvPr>
          <p:cNvSpPr txBox="1">
            <a:spLocks/>
          </p:cNvSpPr>
          <p:nvPr/>
        </p:nvSpPr>
        <p:spPr bwMode="auto">
          <a:xfrm>
            <a:off x="4049457" y="324464"/>
            <a:ext cx="7940675" cy="6056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Font typeface="Arial" panose="020B0604020202020204" pitchFamily="34" charset="0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Tx/>
            </a:pPr>
            <a:r>
              <a:rPr lang="en-US" alt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alt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alt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alt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alt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alt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alt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20000"/>
              </a:spcBef>
              <a:buClrTx/>
            </a:pP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lấp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lánh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tồn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vĩnh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20000"/>
              </a:spcBef>
              <a:buClrTx/>
            </a:pP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ta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suốt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endParaRPr lang="en-US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  <a:buClrTx/>
            </a:pP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20000"/>
              </a:spcBef>
              <a:buClrTx/>
            </a:pPr>
            <a:endParaRPr lang="en-US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8851" name="Picture 2" descr="BÁO ẢNH VIỆT NAM - VIETNAM PICTORIAL">
            <a:extLst>
              <a:ext uri="{FF2B5EF4-FFF2-40B4-BE49-F238E27FC236}">
                <a16:creationId xmlns:a16="http://schemas.microsoft.com/office/drawing/2014/main" id="{E628198C-7E3F-4406-B0AB-6794568BAE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38" y="676275"/>
            <a:ext cx="3238500" cy="513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D3321F6-12B4-4592-A05A-D8F3F47007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3188" y="747713"/>
            <a:ext cx="62484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r>
              <a:rPr lang="en-US" alt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alt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hót</a:t>
            </a:r>
            <a:endParaRPr lang="en-US" altLang="en-US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cành</a:t>
            </a:r>
            <a:r>
              <a:rPr lang="en-US" alt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endParaRPr lang="en-US" altLang="en-US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</a:t>
            </a: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nốt</a:t>
            </a:r>
            <a:r>
              <a:rPr lang="en-US" alt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trầm</a:t>
            </a:r>
            <a:r>
              <a:rPr lang="en-US" alt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xao</a:t>
            </a:r>
            <a:r>
              <a:rPr lang="en-US" alt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xuyến</a:t>
            </a:r>
            <a:endParaRPr lang="en-US" altLang="en-US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C56A561-E396-474F-8BC7-8E751FE0CC11}"/>
              </a:ext>
            </a:extLst>
          </p:cNvPr>
          <p:cNvSpPr txBox="1">
            <a:spLocks/>
          </p:cNvSpPr>
          <p:nvPr/>
        </p:nvSpPr>
        <p:spPr bwMode="auto">
          <a:xfrm>
            <a:off x="217488" y="1255713"/>
            <a:ext cx="3497262" cy="179863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“ta”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lộ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6C4C9B1-4F6F-409F-9587-2D645CF604E2}"/>
              </a:ext>
            </a:extLst>
          </p:cNvPr>
          <p:cNvSpPr txBox="1">
            <a:spLocks/>
          </p:cNvSpPr>
          <p:nvPr/>
        </p:nvSpPr>
        <p:spPr bwMode="auto">
          <a:xfrm>
            <a:off x="7807325" y="1265238"/>
            <a:ext cx="4322763" cy="436245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Điệp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“ta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...ta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...”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khiến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khiến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thỉ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hiến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1281861-94E2-4456-8982-EB4793798C73}"/>
              </a:ext>
            </a:extLst>
          </p:cNvPr>
          <p:cNvSpPr txBox="1">
            <a:spLocks/>
          </p:cNvSpPr>
          <p:nvPr/>
        </p:nvSpPr>
        <p:spPr bwMode="auto">
          <a:xfrm>
            <a:off x="550863" y="3403600"/>
            <a:ext cx="7134225" cy="3149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“con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hót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 “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cành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 “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nốt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trầm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xao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xuyến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chặt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chẽ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 eaLnBrk="1" hangingPunct="1">
              <a:buFont typeface="Arial" panose="020B0604020202020204" pitchFamily="34" charset="0"/>
              <a:buNone/>
              <a:defRPr/>
            </a:pP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2" descr="Màu Cam, Logo, Dòng, Biểu Tượng, Mũi Tên png | Klipartz">
            <a:extLst>
              <a:ext uri="{FF2B5EF4-FFF2-40B4-BE49-F238E27FC236}">
                <a16:creationId xmlns:a16="http://schemas.microsoft.com/office/drawing/2014/main" id="{8858B8E8-66E4-42D2-B492-704D43246A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1786">
            <a:off x="3392488" y="1538288"/>
            <a:ext cx="50323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Màu Cam, Logo, Dòng, Biểu Tượng, Mũi Tên png | Klipartz">
            <a:extLst>
              <a:ext uri="{FF2B5EF4-FFF2-40B4-BE49-F238E27FC236}">
                <a16:creationId xmlns:a16="http://schemas.microsoft.com/office/drawing/2014/main" id="{2014A295-5E3E-4AF3-B051-C990463253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1786" flipH="1">
            <a:off x="7142163" y="1514475"/>
            <a:ext cx="681037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Màu Cam, Logo, Dòng, Biểu Tượng, Mũi Tên png | Klipartz">
            <a:extLst>
              <a:ext uri="{FF2B5EF4-FFF2-40B4-BE49-F238E27FC236}">
                <a16:creationId xmlns:a16="http://schemas.microsoft.com/office/drawing/2014/main" id="{28FB7C3A-79B8-48AE-A002-8458183F14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38565">
            <a:off x="5214938" y="2757488"/>
            <a:ext cx="796925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E5F3677-233D-48E9-A80F-4BC9B6A271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027" y="168009"/>
            <a:ext cx="6248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r>
              <a:rPr lang="en-US" alt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alt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alt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endParaRPr lang="en-US" altLang="en-US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98AAEFB-B78B-4E2A-B783-84F17BD163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3725" y="76200"/>
            <a:ext cx="62484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r>
              <a:rPr lang="en-US" altLang="en-US" sz="2800" b="1" u="sng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altLang="en-US" sz="28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altLang="en-US" sz="28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nho</a:t>
            </a:r>
            <a:r>
              <a:rPr lang="en-US" altLang="en-US" sz="28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endParaRPr lang="en-US" altLang="en-US" sz="2800" b="1" u="sng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800" b="1" dirty="0" err="1">
                <a:solidFill>
                  <a:srgbClr val="CC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altLang="en-US" sz="2800" b="1" dirty="0">
                <a:solidFill>
                  <a:srgbClr val="CC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r>
              <a:rPr lang="en-US" altLang="en-US" sz="2800" b="1" dirty="0">
                <a:solidFill>
                  <a:srgbClr val="CC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endParaRPr lang="en-US" altLang="en-US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tóc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bạc</a:t>
            </a:r>
            <a:endParaRPr lang="en-US" altLang="en-US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302B8-5566-4D68-BC26-003CB3364A42}"/>
              </a:ext>
            </a:extLst>
          </p:cNvPr>
          <p:cNvSpPr txBox="1">
            <a:spLocks/>
          </p:cNvSpPr>
          <p:nvPr/>
        </p:nvSpPr>
        <p:spPr bwMode="auto">
          <a:xfrm>
            <a:off x="0" y="189230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Font typeface="Arial" panose="020B0604020202020204" pitchFamily="34" charset="0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ClrTx/>
            </a:pP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7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altLang="en-US" sz="27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7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altLang="en-US" sz="27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altLang="en-US" sz="27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nho</a:t>
            </a:r>
            <a:r>
              <a:rPr lang="en-US" altLang="en-US" sz="27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altLang="en-US" sz="27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altLang="en-US" sz="27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altLang="en-US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altLang="en-US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altLang="en-US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altLang="en-US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endParaRPr lang="en-US" altLang="en-US" sz="27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</a:pP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7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láy</a:t>
            </a:r>
            <a:r>
              <a:rPr lang="en-US" altLang="en-US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altLang="en-US" sz="27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nho</a:t>
            </a:r>
            <a:r>
              <a:rPr lang="en-US" altLang="en-US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altLang="en-US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khiêm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tốn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đẽ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túy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ClrTx/>
            </a:pPr>
            <a:r>
              <a:rPr lang="en-US" altLang="en-US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7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altLang="en-US" sz="27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altLang="en-US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r>
              <a:rPr lang="en-US" altLang="en-US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lối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eaLnBrk="1" hangingPunct="1">
              <a:buClrTx/>
              <a:buFontTx/>
              <a:buChar char="-"/>
            </a:pPr>
            <a:r>
              <a:rPr lang="en-US" altLang="en-US" sz="27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altLang="en-US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altLang="en-US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7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điệp</a:t>
            </a:r>
            <a:r>
              <a:rPr lang="en-US" altLang="en-US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altLang="en-US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altLang="en-US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altLang="en-US" sz="27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altLang="en-US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en-US" altLang="en-US" sz="27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altLang="en-US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...”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tóc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bạc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marL="457200" indent="-457200">
              <a:buClrTx/>
              <a:buFontTx/>
              <a:buChar char="-"/>
            </a:pPr>
            <a:r>
              <a:rPr lang="vi-VN" sz="2700" b="1" dirty="0">
                <a:solidFill>
                  <a:srgbClr val="333333"/>
                </a:solidFill>
                <a:latin typeface="+mj-lt"/>
              </a:rPr>
              <a:t>Hoán dụ: tuổi hai mươi</a:t>
            </a:r>
            <a:r>
              <a:rPr lang="en-US" sz="2700" b="1" dirty="0">
                <a:solidFill>
                  <a:srgbClr val="333333"/>
                </a:solidFill>
                <a:latin typeface="+mj-lt"/>
              </a:rPr>
              <a:t> </a:t>
            </a:r>
            <a:r>
              <a:rPr lang="vi-VN" sz="2700" b="1" dirty="0">
                <a:solidFill>
                  <a:srgbClr val="333333"/>
                </a:solidFill>
                <a:latin typeface="+mj-lt"/>
              </a:rPr>
              <a:t>(tuổi trẻ), tóc bạc</a:t>
            </a:r>
            <a:r>
              <a:rPr lang="en-US" sz="2700" b="1" dirty="0">
                <a:solidFill>
                  <a:srgbClr val="333333"/>
                </a:solidFill>
                <a:latin typeface="+mj-lt"/>
              </a:rPr>
              <a:t> </a:t>
            </a:r>
            <a:r>
              <a:rPr lang="vi-VN" sz="2700" b="1" dirty="0">
                <a:solidFill>
                  <a:srgbClr val="333333"/>
                </a:solidFill>
                <a:latin typeface="+mj-lt"/>
              </a:rPr>
              <a:t>(tuổi già)</a:t>
            </a:r>
            <a:endParaRPr lang="en-US" altLang="en-US" sz="2700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  <a:p>
            <a:pPr eaLnBrk="1" hangingPunct="1">
              <a:buClrTx/>
            </a:pP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Khẳng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tồn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bền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cống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hiến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hi </a:t>
            </a:r>
            <a:r>
              <a:rPr lang="en-US" alt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ClrTx/>
            </a:pPr>
            <a:r>
              <a:rPr lang="en-US" altLang="en-US" sz="27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altLang="en-US" sz="27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27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altLang="en-US" sz="27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7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27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altLang="en-US" sz="27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altLang="en-US" sz="27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trỗi</a:t>
            </a:r>
            <a:r>
              <a:rPr lang="en-US" altLang="en-US" sz="27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dậy</a:t>
            </a:r>
            <a:r>
              <a:rPr lang="en-US" altLang="en-US" sz="27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mãnh</a:t>
            </a:r>
            <a:r>
              <a:rPr lang="en-US" altLang="en-US" sz="27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altLang="en-US" sz="27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7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altLang="en-US" sz="27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7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altLang="en-US" sz="27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altLang="en-US" sz="27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altLang="en-US" sz="27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altLang="en-US" sz="27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7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7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altLang="en-US" sz="27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altLang="en-US" sz="27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altLang="en-US" sz="27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7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altLang="en-US" sz="27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altLang="en-US" sz="27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27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altLang="en-US" sz="27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27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7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7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altLang="en-US" sz="27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altLang="en-US" sz="27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7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altLang="en-US" sz="27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altLang="en-US" sz="27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altLang="en-US" sz="27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27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endParaRPr lang="en-US" altLang="en-US" sz="27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  <a:buClrTx/>
            </a:pPr>
            <a:endParaRPr lang="en-US" altLang="en-US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0">
            <a:extLst>
              <a:ext uri="{FF2B5EF4-FFF2-40B4-BE49-F238E27FC236}">
                <a16:creationId xmlns:a16="http://schemas.microsoft.com/office/drawing/2014/main" id="{59FB371F-1081-4ECB-A256-5090735269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40809"/>
            <a:ext cx="54617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ngợi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vi-V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664029"/>
            <a:ext cx="425719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559" lvl="1" indent="-129816"/>
            <a:r>
              <a:rPr lang="en-US" sz="2800" i="1" dirty="0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vi-VN" sz="2800" i="1" dirty="0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Mùa xuân ta xin hát </a:t>
            </a:r>
            <a:br>
              <a:rPr lang="vi-VN" sz="2800" i="1" dirty="0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r>
              <a:rPr lang="vi-VN" sz="2800" i="1" dirty="0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Câu Nam ai, Nam bình </a:t>
            </a:r>
            <a:br>
              <a:rPr lang="vi-VN" sz="2800" i="1" dirty="0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r>
              <a:rPr lang="vi-VN" sz="2800" i="1" dirty="0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Nước non ngàn dặm mình </a:t>
            </a:r>
            <a:br>
              <a:rPr lang="vi-VN" sz="2800" i="1" dirty="0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r>
              <a:rPr lang="vi-VN" sz="2800" i="1" dirty="0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Nước non ngàn dặm tình </a:t>
            </a:r>
            <a:br>
              <a:rPr lang="vi-VN" sz="2800" i="1" dirty="0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r>
              <a:rPr lang="vi-VN" sz="2800" i="1" dirty="0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Nhịp phách tiền đất Huế... 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6410801" y="0"/>
            <a:ext cx="0" cy="68580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629400" y="2819400"/>
            <a:ext cx="5562600" cy="37856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xứ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Huế</a:t>
            </a: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Làn điệu Nam ai, Nam bình ngọt ngào sâu lắng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Điệp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hào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giường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-&gt;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cống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hiến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pPr algn="just"/>
            <a:endParaRPr lang="en-US" sz="2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800" y="2910798"/>
            <a:ext cx="540865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Âm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hưởng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Huế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thúc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gợi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quê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gợi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niềm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tốt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753497" y="0"/>
            <a:ext cx="5133703" cy="2780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vi-VN" sz="2800" b="1" dirty="0">
                <a:solidFill>
                  <a:srgbClr val="FF0000"/>
                </a:solidFill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H:</a:t>
            </a:r>
            <a:r>
              <a:rPr lang="vi-VN" sz="2800" dirty="0">
                <a:solidFill>
                  <a:srgbClr val="FF0000"/>
                </a:solidFill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  </a:t>
            </a:r>
            <a:r>
              <a:rPr lang="vi-VN" sz="2800" b="1" dirty="0">
                <a:solidFill>
                  <a:srgbClr val="FF0000"/>
                </a:solidFill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Nhận xét về âm hưởng của đoạn thơ?  Tình cảm mà tác giả gửi gắm ở đây là gì? </a:t>
            </a:r>
            <a:endParaRPr lang="en-US" sz="2800" dirty="0">
              <a:solidFill>
                <a:srgbClr val="FF0000"/>
              </a:solidFill>
              <a:latin typeface="+mj-lt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vi-VN" sz="2800" b="1" dirty="0">
                <a:solidFill>
                  <a:srgbClr val="FF0000"/>
                </a:solidFill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H:  Đặt bài thơ trong hoàn cảnh ra đời, em có suy nghĩ gì về lí tưởng sống của tác giả? </a:t>
            </a:r>
            <a:endParaRPr lang="en-US" sz="2800" dirty="0">
              <a:solidFill>
                <a:srgbClr val="FF0000"/>
              </a:solidFill>
              <a:effectLst/>
              <a:latin typeface="+mj-lt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138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 animBg="1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Rectangle 3">
            <a:extLst>
              <a:ext uri="{FF2B5EF4-FFF2-40B4-BE49-F238E27FC236}">
                <a16:creationId xmlns:a16="http://schemas.microsoft.com/office/drawing/2014/main" id="{C49D6018-C87E-4CDA-A347-75A5E4BBC2D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57313" y="84138"/>
            <a:ext cx="9142412" cy="563562"/>
          </a:xfrm>
          <a:solidFill>
            <a:srgbClr val="FFC000"/>
          </a:solidFill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TỔNG KẾT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5AB2304-B758-4497-B4D6-38A1F7F5C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1713" y="1112838"/>
            <a:ext cx="5759450" cy="5410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Aft>
                <a:spcPts val="0"/>
              </a:spcAft>
              <a:buNone/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dung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khát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vọng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cống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hiến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đời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549AE6F-8CF6-4EB4-9302-5EA3C8DFA5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513" y="1112838"/>
            <a:ext cx="5470525" cy="5410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>
            <a:normAutofit fontScale="850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thuật</a:t>
            </a:r>
            <a:endParaRPr lang="en-US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vi-VN" sz="4000" dirty="0">
                <a:latin typeface="Times New Roman" pitchFamily="18" charset="0"/>
                <a:cs typeface="Times New Roman" pitchFamily="18" charset="0"/>
              </a:rPr>
              <a:t>- Thể thơ năm chữ,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nhàng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vi-VN" sz="4000" dirty="0">
                <a:latin typeface="Times New Roman" pitchFamily="18" charset="0"/>
                <a:cs typeface="Times New Roman" pitchFamily="18" charset="0"/>
              </a:rPr>
              <a:t>- Ngôn ngữ và hình ảnh thơ giản dị, giàu sức gợi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BPTT: So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điệp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ẩn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…</a:t>
            </a:r>
          </a:p>
          <a:p>
            <a:pPr marL="0" indent="0" algn="just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" name="Down Arrow 1">
            <a:extLst>
              <a:ext uri="{FF2B5EF4-FFF2-40B4-BE49-F238E27FC236}">
                <a16:creationId xmlns:a16="http://schemas.microsoft.com/office/drawing/2014/main" id="{882084AD-5C51-4544-AAF9-0C1FA1935C08}"/>
              </a:ext>
            </a:extLst>
          </p:cNvPr>
          <p:cNvSpPr/>
          <p:nvPr/>
        </p:nvSpPr>
        <p:spPr>
          <a:xfrm>
            <a:off x="8475663" y="720725"/>
            <a:ext cx="485775" cy="319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Down Arrow 5">
            <a:extLst>
              <a:ext uri="{FF2B5EF4-FFF2-40B4-BE49-F238E27FC236}">
                <a16:creationId xmlns:a16="http://schemas.microsoft.com/office/drawing/2014/main" id="{155BEB63-C252-4764-B344-2F4BA9ACACB1}"/>
              </a:ext>
            </a:extLst>
          </p:cNvPr>
          <p:cNvSpPr/>
          <p:nvPr/>
        </p:nvSpPr>
        <p:spPr>
          <a:xfrm>
            <a:off x="3025775" y="720725"/>
            <a:ext cx="487363" cy="319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2493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1" grpId="0" build="p" animBg="1"/>
      <p:bldP spid="3" grpId="0" animBg="1"/>
      <p:bldP spid="4" grpId="0" animBg="1"/>
      <p:bldP spid="2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 Văn bản 1"/>
          <p:cNvSpPr txBox="1"/>
          <p:nvPr/>
        </p:nvSpPr>
        <p:spPr>
          <a:xfrm>
            <a:off x="0" y="1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BẢNG KIỂM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năng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văn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Hộp Văn bản 2"/>
          <p:cNvSpPr txBox="1"/>
          <p:nvPr/>
        </p:nvSpPr>
        <p:spPr>
          <a:xfrm>
            <a:off x="0" y="862542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graphicFrame>
        <p:nvGraphicFramePr>
          <p:cNvPr id="4" name="Bảng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535194"/>
              </p:ext>
            </p:extLst>
          </p:nvPr>
        </p:nvGraphicFramePr>
        <p:xfrm>
          <a:off x="3" y="1196751"/>
          <a:ext cx="12191998" cy="47169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7647">
                  <a:extLst>
                    <a:ext uri="{9D8B030D-6E8A-4147-A177-3AD203B41FA5}">
                      <a16:colId xmlns:a16="http://schemas.microsoft.com/office/drawing/2014/main" val="3572266230"/>
                    </a:ext>
                  </a:extLst>
                </a:gridCol>
                <a:gridCol w="8581663">
                  <a:extLst>
                    <a:ext uri="{9D8B030D-6E8A-4147-A177-3AD203B41FA5}">
                      <a16:colId xmlns:a16="http://schemas.microsoft.com/office/drawing/2014/main" val="1640288273"/>
                    </a:ext>
                  </a:extLst>
                </a:gridCol>
                <a:gridCol w="937336">
                  <a:extLst>
                    <a:ext uri="{9D8B030D-6E8A-4147-A177-3AD203B41FA5}">
                      <a16:colId xmlns:a16="http://schemas.microsoft.com/office/drawing/2014/main" val="1004885830"/>
                    </a:ext>
                  </a:extLst>
                </a:gridCol>
                <a:gridCol w="1685352">
                  <a:extLst>
                    <a:ext uri="{9D8B030D-6E8A-4147-A177-3AD203B41FA5}">
                      <a16:colId xmlns:a16="http://schemas.microsoft.com/office/drawing/2014/main" val="2945321517"/>
                    </a:ext>
                  </a:extLst>
                </a:gridCol>
              </a:tblGrid>
              <a:tr h="9442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STT</a:t>
                      </a:r>
                      <a:endParaRPr lang="en-GB" sz="2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kern="12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24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chí</a:t>
                      </a:r>
                      <a:endParaRPr lang="en-GB" sz="2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kern="12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Đạt</a:t>
                      </a:r>
                      <a:endParaRPr lang="en-GB" sz="2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kern="12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4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đạt</a:t>
                      </a:r>
                      <a:endParaRPr lang="en-GB" sz="2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728496"/>
                  </a:ext>
                </a:extLst>
              </a:tr>
              <a:tr h="9442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en-GB" sz="2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Đảm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khoảng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5 - 7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667845"/>
                  </a:ext>
                </a:extLst>
              </a:tr>
              <a:tr h="9399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en-GB" sz="2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2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sz="24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US" sz="2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Mùa</a:t>
                      </a:r>
                      <a:r>
                        <a:rPr lang="en-US" sz="2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xuân</a:t>
                      </a:r>
                      <a:r>
                        <a:rPr lang="en-US" sz="2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nho</a:t>
                      </a:r>
                      <a:r>
                        <a:rPr lang="en-US" sz="2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nhỏ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929239"/>
                  </a:ext>
                </a:extLst>
              </a:tr>
              <a:tr h="9442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en-GB" sz="2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đảm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liên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giữa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098315"/>
                  </a:ext>
                </a:extLst>
              </a:tr>
              <a:tr h="9442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lang="en-GB" sz="2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đảm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pháp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989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938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</TotalTime>
  <Words>1277</Words>
  <Application>Microsoft Office PowerPoint</Application>
  <PresentationFormat>Widescreen</PresentationFormat>
  <Paragraphs>119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HUYNH THI THU UYEN</dc:creator>
  <cp:lastModifiedBy>Administrator</cp:lastModifiedBy>
  <cp:revision>64</cp:revision>
  <dcterms:created xsi:type="dcterms:W3CDTF">2022-03-31T08:39:28Z</dcterms:created>
  <dcterms:modified xsi:type="dcterms:W3CDTF">2023-11-21T01:40:58Z</dcterms:modified>
</cp:coreProperties>
</file>