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0" r:id="rId3"/>
    <p:sldId id="351" r:id="rId4"/>
    <p:sldId id="368" r:id="rId5"/>
    <p:sldId id="369" r:id="rId6"/>
    <p:sldId id="371" r:id="rId7"/>
    <p:sldId id="372" r:id="rId8"/>
    <p:sldId id="373" r:id="rId9"/>
    <p:sldId id="357" r:id="rId10"/>
    <p:sldId id="381" r:id="rId11"/>
    <p:sldId id="382" r:id="rId12"/>
    <p:sldId id="376" r:id="rId13"/>
    <p:sldId id="378" r:id="rId14"/>
    <p:sldId id="383" r:id="rId15"/>
    <p:sldId id="380" r:id="rId16"/>
    <p:sldId id="365" r:id="rId17"/>
    <p:sldId id="3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9FAF9-AADC-475E-AB5D-684FD53D0B6E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28F7F-35B9-4F8B-A23F-DEA44AC4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C8DC57A8-AE18-4654-B6AF-04B3577165BE}" type="slidenum">
              <a:rPr lang="vi-VN" smtClean="0"/>
              <a:pPr algn="r"/>
              <a:t>1</a:t>
            </a:fld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080037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942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67755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68FC8EA0-43EC-95DA-3802-B0209D2C2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D44403F3-A4C0-A821-0709-F0E093428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08CF5508-7A52-77C8-029E-F4F13E337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62AAD78D-A17C-5A4E-74B4-9608887A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3B313F31-2B74-C33D-B107-BE1084D9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5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9ACB167-FEEE-B9E7-ED5F-C6EAF120C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7B047A76-2450-CEAF-3644-DCB66F5D9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D2AC809F-F15D-835F-9D00-FC04DCCA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EB48CE5F-9309-6057-2DC1-5428108F4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6A4B6F21-D702-1CB9-A0F5-DCAC9915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7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F41067F4-CC98-903F-6673-19C6CE55A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FAB7BB8F-C00D-C975-DA01-204D73269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4A329A8B-A78C-0BAF-A4A8-643D8CC2D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97AFE3EF-A033-EC79-D3F9-31FAD75CF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537DAE58-F5F4-5B01-7187-D1FCDB7F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D9A1B2F9-AEFA-974B-1D8C-0ADE429D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B8663102-5E35-4522-FE74-3AEA491B7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72C6EA05-C4BF-1CCA-189A-8272B23DD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6DE79E07-CB79-BB8F-1406-5FF2496EB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6E276B83-FC1B-FBA1-1226-133F53EE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2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43782E6-829A-FB10-2D10-118FA9909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D067D615-60A0-6A88-78FF-64EE9501B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AC97A621-0C38-610B-4E73-921A0476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D5188834-20B0-20C8-EC31-77A5D510A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443902E8-9C84-D2F5-D5D0-0AEAA9EE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65DFBC3-A2CA-FE15-F2E0-FA6B00D07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F4B488BA-0EA5-FEA2-3154-80687ED7D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60447EA1-D8DC-5B8C-5271-8EFD58486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75A7E551-5C27-0044-2873-FD5C04ADC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ABA0924F-0A7F-48C4-05EB-D347265D2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BB954DBE-B982-FEC0-0E3F-E2DC11CB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30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E53FC9FB-5991-B61C-D356-7BC17584C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B0F62699-3804-3912-B524-D192797D9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BAA6F9B3-E09F-FFBF-762D-0BA060BCA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84688D82-C197-A267-8EE8-C7E5B100E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68F46173-A6B7-CA83-7A74-90C6EA4B16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8CA5EFE7-4721-0FE0-D8EE-E6412047C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5A9D4950-29D6-430D-2301-230E17721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5A2E215E-F9C8-9304-7B5E-4BFB0477B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0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2D6693B-6438-0D00-054A-9E9E5F68F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F82CAB6E-F497-982B-202E-707938D9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F3792888-3B53-E11E-EE14-5AFD9E2A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E66789B7-8D16-F314-4334-0435D2B9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9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83288F30-1137-A230-C8C9-0F8FC7392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2AAF12B8-9FDB-6DB6-DCFD-FF956A78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54E0F034-4A4A-B040-1D16-BE5571E6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9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E53085E-BD67-6834-E3EF-D4AF8EE4C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EAE7E735-BCCE-7CCC-4359-567A0B009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4DC43BE3-B3C2-4123-D63A-323AE60B5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42B23AA-18AD-8A5C-F67F-EE56CF8CF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79C9C0F3-35F9-CE92-369A-882CAE712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1554D118-7B83-4DE9-040E-D5F1AFC19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0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D932CA4-DCC0-D431-01A9-703170A99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E3F6372A-9527-ECF1-DE95-906990479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71238B54-B3BB-884E-1D9E-9AF46AAFA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7C55A36E-7B3E-7C23-041D-4D058676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7D40358E-54EF-DCD5-D70D-1E6FF8A77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EFE4A7D3-D56C-4145-31C7-A99EA9203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1">
                <a:lumMod val="40000"/>
                <a:lumOff val="60000"/>
              </a:schemeClr>
            </a:gs>
            <a:gs pos="2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4F7AA0DB-1AA5-0668-BE98-1204BC6A3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FDD8E581-9C30-2F1E-70FA-B431D8E77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2CF67409-7B6C-C7E5-1872-09F03E28B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F62AA-3FC3-4C39-9224-788B055A1AB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10BF7E5E-DAFE-6489-3DD1-482082F3C9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8A409382-0D5A-2BDC-39A6-9928014B0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03C35-5038-42E4-9B37-E187B1D08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ACC646A2-6C64-801F-6AA6-D1FDF1F6A0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13" y="0"/>
            <a:ext cx="12005388" cy="7031333"/>
          </a:xfrm>
          <a:prstGeom prst="rect">
            <a:avLst/>
          </a:prstGeom>
        </p:spPr>
      </p:pic>
      <p:sp>
        <p:nvSpPr>
          <p:cNvPr id="2" name="Tiêu đề 1"/>
          <p:cNvSpPr>
            <a:spLocks noGrp="1"/>
          </p:cNvSpPr>
          <p:nvPr>
            <p:ph type="ctrTitle"/>
          </p:nvPr>
        </p:nvSpPr>
        <p:spPr>
          <a:xfrm>
            <a:off x="1113386" y="1532586"/>
            <a:ext cx="8340046" cy="2582212"/>
          </a:xfrm>
        </p:spPr>
        <p:txBody>
          <a:bodyPr rtlCol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200" b="1" dirty="0">
                <a:solidFill>
                  <a:srgbClr val="C0000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smtClean="0">
                <a:solidFill>
                  <a:srgbClr val="C0000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7200" b="1" dirty="0" smtClean="0">
                <a:solidFill>
                  <a:srgbClr val="C00000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4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30:</a:t>
            </a:r>
            <a:br>
              <a:rPr lang="en-US" sz="4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4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67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62EB405F-70F3-9228-1E40-16787805E343}"/>
              </a:ext>
            </a:extLst>
          </p:cNvPr>
          <p:cNvSpPr txBox="1"/>
          <p:nvPr/>
        </p:nvSpPr>
        <p:spPr>
          <a:xfrm>
            <a:off x="592029" y="808648"/>
            <a:ext cx="9922056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72)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E81BC9F9-BB9C-4A2F-D7DD-6457DCC45738}"/>
              </a:ext>
            </a:extLst>
          </p:cNvPr>
          <p:cNvSpPr txBox="1"/>
          <p:nvPr/>
        </p:nvSpPr>
        <p:spPr>
          <a:xfrm>
            <a:off x="174811" y="0"/>
            <a:ext cx="6146800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schemeClr val="bg1"/>
              </a:solidFill>
              <a:effectLst/>
              <a:highlight>
                <a:srgbClr val="FF66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5181"/>
              </p:ext>
            </p:extLst>
          </p:nvPr>
        </p:nvGraphicFramePr>
        <p:xfrm>
          <a:off x="174811" y="2129869"/>
          <a:ext cx="11833411" cy="460149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114663">
                  <a:extLst>
                    <a:ext uri="{9D8B030D-6E8A-4147-A177-3AD203B41FA5}">
                      <a16:colId xmlns:a16="http://schemas.microsoft.com/office/drawing/2014/main" xmlns="" val="823171549"/>
                    </a:ext>
                  </a:extLst>
                </a:gridCol>
                <a:gridCol w="2584232">
                  <a:extLst>
                    <a:ext uri="{9D8B030D-6E8A-4147-A177-3AD203B41FA5}">
                      <a16:colId xmlns:a16="http://schemas.microsoft.com/office/drawing/2014/main" xmlns="" val="404459393"/>
                    </a:ext>
                  </a:extLst>
                </a:gridCol>
                <a:gridCol w="2567258">
                  <a:extLst>
                    <a:ext uri="{9D8B030D-6E8A-4147-A177-3AD203B41FA5}">
                      <a16:colId xmlns:a16="http://schemas.microsoft.com/office/drawing/2014/main" xmlns="" val="949459093"/>
                    </a:ext>
                  </a:extLst>
                </a:gridCol>
                <a:gridCol w="2567258">
                  <a:extLst>
                    <a:ext uri="{9D8B030D-6E8A-4147-A177-3AD203B41FA5}">
                      <a16:colId xmlns:a16="http://schemas.microsoft.com/office/drawing/2014/main" xmlns="" val="2889656520"/>
                    </a:ext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504950" algn="l"/>
                        </a:tabLst>
                      </a:pP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</a:t>
                      </a:r>
                      <a:endParaRPr lang="en-US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04950" algn="l"/>
                        </a:tabLst>
                        <a:defRPr/>
                      </a:pPr>
                      <a:endParaRPr lang="en-US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04950" algn="l"/>
                        </a:tabLst>
                        <a:defRPr/>
                      </a:pP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sung ý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sung ý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sung ý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91224"/>
                  </a:ext>
                </a:extLst>
              </a:tr>
              <a:tr h="12432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lứa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………………………………………..............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………………………..</a:t>
                      </a: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0509729"/>
                  </a:ext>
                </a:extLst>
              </a:tr>
              <a:tr h="10252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hơn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An-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Xu-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-ma-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765626"/>
                  </a:ext>
                </a:extLst>
              </a:tr>
              <a:tr h="10360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An-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chắc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ngoan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154900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0629" y="1114206"/>
            <a:ext cx="1034043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0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04950" algn="l"/>
              </a:tabLst>
            </a:pP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bổ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sung ý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phó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bổ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sung ý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3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417089"/>
              </p:ext>
            </p:extLst>
          </p:nvPr>
        </p:nvGraphicFramePr>
        <p:xfrm>
          <a:off x="121024" y="546290"/>
          <a:ext cx="11940989" cy="652601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968150">
                  <a:extLst>
                    <a:ext uri="{9D8B030D-6E8A-4147-A177-3AD203B41FA5}">
                      <a16:colId xmlns:a16="http://schemas.microsoft.com/office/drawing/2014/main" xmlns="" val="2299172511"/>
                    </a:ext>
                  </a:extLst>
                </a:gridCol>
                <a:gridCol w="2379990">
                  <a:extLst>
                    <a:ext uri="{9D8B030D-6E8A-4147-A177-3AD203B41FA5}">
                      <a16:colId xmlns:a16="http://schemas.microsoft.com/office/drawing/2014/main" xmlns="" val="3057341609"/>
                    </a:ext>
                  </a:extLst>
                </a:gridCol>
                <a:gridCol w="3104931">
                  <a:extLst>
                    <a:ext uri="{9D8B030D-6E8A-4147-A177-3AD203B41FA5}">
                      <a16:colId xmlns:a16="http://schemas.microsoft.com/office/drawing/2014/main" xmlns="" val="2264966793"/>
                    </a:ext>
                  </a:extLst>
                </a:gridCol>
                <a:gridCol w="2680908">
                  <a:extLst>
                    <a:ext uri="{9D8B030D-6E8A-4147-A177-3AD203B41FA5}">
                      <a16:colId xmlns:a16="http://schemas.microsoft.com/office/drawing/2014/main" xmlns="" val="1482248474"/>
                    </a:ext>
                  </a:extLst>
                </a:gridCol>
                <a:gridCol w="807010">
                  <a:extLst>
                    <a:ext uri="{9D8B030D-6E8A-4147-A177-3AD203B41FA5}">
                      <a16:colId xmlns:a16="http://schemas.microsoft.com/office/drawing/2014/main" xmlns="" val="1393492576"/>
                    </a:ext>
                  </a:extLst>
                </a:gridCol>
              </a:tblGrid>
              <a:tr h="648013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04950" algn="l"/>
                        </a:tabLst>
                        <a:defRPr/>
                      </a:pP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endParaRPr lang="en-US" sz="20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04950" algn="l"/>
                        </a:tabLst>
                        <a:defRPr/>
                      </a:pP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894815"/>
                  </a:ext>
                </a:extLst>
              </a:tr>
              <a:tr h="16766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lứa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này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400" b="0" i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b="0" i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sung 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1,0đ</a:t>
                      </a: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1,0đ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1461843"/>
                  </a:ext>
                </a:extLst>
              </a:tr>
              <a:tr h="17482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Và tôi không nghĩ ra được cách gì hơn là thay mặt bà An-tư-nai Xu-lai-ma-nô-va để kể hết câu chuyện này.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0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sung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 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2,0đ</a:t>
                      </a: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2,0đ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612573"/>
                  </a:ext>
                </a:extLst>
              </a:tr>
              <a:tr h="14917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An-tư-nai, cái tên hay quá, mà em thì chắc là ngoan lắm phải không?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4000">
                        <a:lnSpc>
                          <a:spcPct val="119000"/>
                        </a:lnSpc>
                        <a:spcAft>
                          <a:spcPts val="0"/>
                        </a:spcAft>
                        <a:tabLst>
                          <a:tab pos="492125" algn="l"/>
                        </a:tabLst>
                      </a:pP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hay); 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19000"/>
                        </a:lnSpc>
                        <a:spcAft>
                          <a:spcPts val="0"/>
                        </a:spcAft>
                        <a:buFontTx/>
                        <a:buChar char="-"/>
                        <a:tabLst>
                          <a:tab pos="492125" algn="l"/>
                        </a:tabLst>
                      </a:pP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ngoan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2,0đ</a:t>
                      </a: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b="1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2,0đ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2792156"/>
                  </a:ext>
                </a:extLst>
              </a:tr>
              <a:tr h="670669">
                <a:tc gridSpan="4">
                  <a:txBody>
                    <a:bodyPr/>
                    <a:lstStyle/>
                    <a:p>
                      <a:pPr indent="254000" algn="ctr">
                        <a:lnSpc>
                          <a:spcPct val="119000"/>
                        </a:lnSpc>
                        <a:spcAft>
                          <a:spcPts val="0"/>
                        </a:spcAft>
                        <a:tabLst>
                          <a:tab pos="492125" algn="l"/>
                        </a:tabLst>
                      </a:pP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10đ</a:t>
                      </a:r>
                      <a:endParaRPr lang="en-US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27" marR="411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431709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387197" y="-26894"/>
            <a:ext cx="31438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54000"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92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540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2125" algn="l"/>
              </a:tabLst>
            </a:pP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alt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CHẤM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442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62EB405F-70F3-9228-1E40-16787805E343}"/>
              </a:ext>
            </a:extLst>
          </p:cNvPr>
          <p:cNvSpPr txBox="1"/>
          <p:nvPr/>
        </p:nvSpPr>
        <p:spPr>
          <a:xfrm>
            <a:off x="780287" y="1007992"/>
            <a:ext cx="6265971" cy="65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(</a:t>
            </a: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72)</a:t>
            </a:r>
            <a:endParaRPr lang="en-US" sz="3200" dirty="0">
              <a:solidFill>
                <a:srgbClr val="FF66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E81BC9F9-BB9C-4A2F-D7DD-6457DCC45738}"/>
              </a:ext>
            </a:extLst>
          </p:cNvPr>
          <p:cNvSpPr txBox="1"/>
          <p:nvPr/>
        </p:nvSpPr>
        <p:spPr>
          <a:xfrm>
            <a:off x="609600" y="264519"/>
            <a:ext cx="6146800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schemeClr val="bg1"/>
              </a:solidFill>
              <a:effectLst/>
              <a:highlight>
                <a:srgbClr val="FF66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75620FB6-5B16-1186-5B83-246D475596D7}"/>
              </a:ext>
            </a:extLst>
          </p:cNvPr>
          <p:cNvSpPr txBox="1"/>
          <p:nvPr/>
        </p:nvSpPr>
        <p:spPr>
          <a:xfrm>
            <a:off x="1187450" y="2006159"/>
            <a:ext cx="10337800" cy="1578894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VB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(6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mệnh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B0BEF129-7C12-F312-013C-57E396471C4D}"/>
              </a:ext>
            </a:extLst>
          </p:cNvPr>
          <p:cNvSpPr txBox="1"/>
          <p:nvPr/>
        </p:nvSpPr>
        <p:spPr>
          <a:xfrm>
            <a:off x="1187450" y="3884823"/>
            <a:ext cx="10337800" cy="2530180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marL="26670" marR="0" indent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492125" algn="l"/>
              </a:tabLst>
            </a:pP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Đuy-sen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thúc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09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62EB405F-70F3-9228-1E40-16787805E343}"/>
              </a:ext>
            </a:extLst>
          </p:cNvPr>
          <p:cNvSpPr txBox="1"/>
          <p:nvPr/>
        </p:nvSpPr>
        <p:spPr>
          <a:xfrm>
            <a:off x="780287" y="1007992"/>
            <a:ext cx="5247025" cy="65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(</a:t>
            </a: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72)</a:t>
            </a:r>
            <a:endParaRPr lang="en-US" sz="3200" dirty="0">
              <a:solidFill>
                <a:srgbClr val="FF66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E81BC9F9-BB9C-4A2F-D7DD-6457DCC45738}"/>
              </a:ext>
            </a:extLst>
          </p:cNvPr>
          <p:cNvSpPr txBox="1"/>
          <p:nvPr/>
        </p:nvSpPr>
        <p:spPr>
          <a:xfrm>
            <a:off x="609600" y="264519"/>
            <a:ext cx="6146800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schemeClr val="bg1"/>
              </a:solidFill>
              <a:effectLst/>
              <a:highlight>
                <a:srgbClr val="FF66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ình chữ nhật: Góc Chéo Tròn 8">
            <a:extLst>
              <a:ext uri="{FF2B5EF4-FFF2-40B4-BE49-F238E27FC236}">
                <a16:creationId xmlns:a16="http://schemas.microsoft.com/office/drawing/2014/main" xmlns="" id="{7DEC653B-EEC5-3BAE-DBB6-9A22D506E9A2}"/>
              </a:ext>
            </a:extLst>
          </p:cNvPr>
          <p:cNvSpPr/>
          <p:nvPr/>
        </p:nvSpPr>
        <p:spPr>
          <a:xfrm>
            <a:off x="609600" y="1679451"/>
            <a:ext cx="10457645" cy="2035196"/>
          </a:xfrm>
          <a:prstGeom prst="round2DiagRect">
            <a:avLst>
              <a:gd name="adj1" fmla="val 16667"/>
              <a:gd name="adj2" fmla="val 48855"/>
            </a:avLst>
          </a:prstGeom>
          <a:gradFill>
            <a:gsLst>
              <a:gs pos="0">
                <a:srgbClr val="FF660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1600" marR="0" indent="2921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800" b="1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Viết đoạn văn (khoảng 5-7 câu), trình bày  cảm nhận của em về nhân vật thầy Đuy-sen hoặc An-tư-nai trong đoạn văn có sử dụng ít nhất 3 phó từ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75620FB6-5B16-1186-5B83-246D475596D7}"/>
              </a:ext>
            </a:extLst>
          </p:cNvPr>
          <p:cNvSpPr txBox="1"/>
          <p:nvPr/>
        </p:nvSpPr>
        <p:spPr>
          <a:xfrm>
            <a:off x="381042" y="4386106"/>
            <a:ext cx="10686203" cy="658642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OLM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9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62EB405F-70F3-9228-1E40-16787805E343}"/>
              </a:ext>
            </a:extLst>
          </p:cNvPr>
          <p:cNvSpPr txBox="1"/>
          <p:nvPr/>
        </p:nvSpPr>
        <p:spPr>
          <a:xfrm>
            <a:off x="780287" y="1007992"/>
            <a:ext cx="5247025" cy="65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(</a:t>
            </a: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</a:t>
            </a:r>
            <a:r>
              <a:rPr lang="en-US" sz="3200" b="1" dirty="0" smtClean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72)</a:t>
            </a:r>
            <a:endParaRPr lang="en-US" sz="3200" dirty="0">
              <a:solidFill>
                <a:srgbClr val="FF66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E81BC9F9-BB9C-4A2F-D7DD-6457DCC45738}"/>
              </a:ext>
            </a:extLst>
          </p:cNvPr>
          <p:cNvSpPr txBox="1"/>
          <p:nvPr/>
        </p:nvSpPr>
        <p:spPr>
          <a:xfrm>
            <a:off x="609600" y="264519"/>
            <a:ext cx="6146800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schemeClr val="bg1"/>
              </a:solidFill>
              <a:effectLst/>
              <a:highlight>
                <a:srgbClr val="FF66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75620FB6-5B16-1186-5B83-246D475596D7}"/>
              </a:ext>
            </a:extLst>
          </p:cNvPr>
          <p:cNvSpPr txBox="1"/>
          <p:nvPr/>
        </p:nvSpPr>
        <p:spPr>
          <a:xfrm>
            <a:off x="445436" y="1751465"/>
            <a:ext cx="11222823" cy="4401205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là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thầy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vĩ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Đuy-sen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thắp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007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2E54E1A9-CFC9-0AD3-577E-2E28DFE99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187791"/>
            <a:ext cx="7421562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kumimoji="0" lang="en-US" altLang="en-US" sz="3600" b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u="none" strike="noStrike" cap="none" normalizeH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kumimoji="0" lang="en-US" altLang="en-US" sz="3600" b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2028" y="1817976"/>
            <a:ext cx="10372743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4000" b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Học</a:t>
            </a:r>
            <a:r>
              <a:rPr lang="en-US" sz="40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sinh</a:t>
            </a:r>
            <a:r>
              <a:rPr lang="en-US" sz="40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HĐN</a:t>
            </a:r>
            <a:r>
              <a:rPr lang="en-US" sz="40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4 (</a:t>
            </a:r>
            <a:r>
              <a:rPr lang="en-US" sz="4000" b="1" dirty="0" err="1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5p</a:t>
            </a:r>
            <a:r>
              <a:rPr lang="en-US" sz="40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)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vẽ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sơ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đồ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tư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duy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khái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quát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nội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dung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33C9A906-C68F-8732-E591-D7A874286443}"/>
              </a:ext>
            </a:extLst>
          </p:cNvPr>
          <p:cNvSpPr txBox="1"/>
          <p:nvPr/>
        </p:nvSpPr>
        <p:spPr>
          <a:xfrm>
            <a:off x="1816098" y="1549756"/>
            <a:ext cx="9563100" cy="3249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66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FF66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cũ: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Hiểu đặc điểm và chức năng của phó từ.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Làm hoàn chỉnh các ý còn lại của bài tập 1, 2.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mới: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Chuẩn bị 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 hiểu văn bản “Quê hương” (Tế Hanh) (đọc văn bản, trả lời câu hỏi trong SGK).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ộn: Ngang 6">
            <a:extLst>
              <a:ext uri="{FF2B5EF4-FFF2-40B4-BE49-F238E27FC236}">
                <a16:creationId xmlns:a16="http://schemas.microsoft.com/office/drawing/2014/main" xmlns="" id="{7D8243EA-75EA-D4DE-EC6A-355D7E1BD0BB}"/>
              </a:ext>
            </a:extLst>
          </p:cNvPr>
          <p:cNvSpPr/>
          <p:nvPr/>
        </p:nvSpPr>
        <p:spPr>
          <a:xfrm>
            <a:off x="812801" y="876792"/>
            <a:ext cx="10844546" cy="5028215"/>
          </a:xfrm>
          <a:prstGeom prst="horizontalScroll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9" name="Hình ảnh 8">
            <a:extLst>
              <a:ext uri="{FF2B5EF4-FFF2-40B4-BE49-F238E27FC236}">
                <a16:creationId xmlns:a16="http://schemas.microsoft.com/office/drawing/2014/main" xmlns="" id="{BFEB0C58-9B1B-9FC4-9094-E3A1AF48F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3681" y="1196584"/>
            <a:ext cx="2244835" cy="214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36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452BB-F5E0-48F5-B78E-1D00BC398C2F}" type="slidenum">
              <a:rPr lang="en-GB" altLang="en-US" b="0"/>
              <a:pPr/>
              <a:t>17</a:t>
            </a:fld>
            <a:endParaRPr lang="en-GB" altLang="en-US" b="0">
              <a:cs typeface="Arial" pitchFamily="34" charset="0"/>
            </a:endParaRPr>
          </a:p>
        </p:txBody>
      </p:sp>
      <p:pic>
        <p:nvPicPr>
          <p:cNvPr id="93186" name="Picture 2" descr="5T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9525"/>
            <a:ext cx="9144000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6" name="WordArt 3"/>
          <p:cNvSpPr>
            <a:spLocks noTextEdit="1"/>
          </p:cNvSpPr>
          <p:nvPr/>
        </p:nvSpPr>
        <p:spPr>
          <a:xfrm rot="-535877">
            <a:off x="2302213" y="620715"/>
            <a:ext cx="7616220" cy="53371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lstStyle/>
          <a:p>
            <a:pPr algn="ctr" eaLnBrk="0" hangingPunct="0"/>
            <a:r>
              <a:rPr lang="en-US" sz="2400" b="1" i="1" noProof="1">
                <a:ln w="9525" cap="flat" cmpd="sng">
                  <a:solidFill>
                    <a:srgbClr val="0000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CC"/>
                </a:solidFill>
                <a:effectLst>
                  <a:outerShdw dist="53882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Bài học đến đây là kết thúc.</a:t>
            </a:r>
          </a:p>
          <a:p>
            <a:pPr algn="ctr" eaLnBrk="0" hangingPunct="0"/>
            <a:r>
              <a:rPr lang="en-US" sz="2400" b="1" i="1" noProof="1">
                <a:ln w="9525" cap="flat" cmpd="sng">
                  <a:solidFill>
                    <a:srgbClr val="0000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CC"/>
                </a:solidFill>
                <a:effectLst>
                  <a:outerShdw dist="53882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Chúc các em học tốt !</a:t>
            </a:r>
          </a:p>
        </p:txBody>
      </p:sp>
    </p:spTree>
    <p:extLst>
      <p:ext uri="{BB962C8B-B14F-4D97-AF65-F5344CB8AC3E}">
        <p14:creationId xmlns:p14="http://schemas.microsoft.com/office/powerpoint/2010/main" val="2643844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xmlns="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350878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61421B1-1906-4F8E-BF53-DF1E9D07C1F2}"/>
              </a:ext>
            </a:extLst>
          </p:cNvPr>
          <p:cNvSpPr txBox="1"/>
          <p:nvPr/>
        </p:nvSpPr>
        <p:spPr>
          <a:xfrm>
            <a:off x="5215606" y="197255"/>
            <a:ext cx="4170990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xmlns="" id="{EFF46C95-D8B0-5561-7CE5-E242BDFAD4B2}"/>
              </a:ext>
            </a:extLst>
          </p:cNvPr>
          <p:cNvSpPr/>
          <p:nvPr/>
        </p:nvSpPr>
        <p:spPr>
          <a:xfrm>
            <a:off x="1" y="0"/>
            <a:ext cx="3498674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xmlns="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0647" y="0"/>
            <a:ext cx="3925469" cy="3925469"/>
          </a:xfrm>
          <a:prstGeom prst="rect">
            <a:avLst/>
          </a:prstGeom>
        </p:spPr>
      </p:pic>
      <p:pic>
        <p:nvPicPr>
          <p:cNvPr id="1026" name="Picture 2" descr="LỜI GIẢI] Chọn đáp án đúngAn làm bài tập nhà hết 1 giờ 15 phút và - Tự Học  365">
            <a:extLst>
              <a:ext uri="{FF2B5EF4-FFF2-40B4-BE49-F238E27FC236}">
                <a16:creationId xmlns:a16="http://schemas.microsoft.com/office/drawing/2014/main" xmlns="" id="{F12A9DD4-15CA-6945-7821-7BA405F81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189" y="5119323"/>
            <a:ext cx="3143526" cy="17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ộn: Ngang 6">
            <a:extLst>
              <a:ext uri="{FF2B5EF4-FFF2-40B4-BE49-F238E27FC236}">
                <a16:creationId xmlns:a16="http://schemas.microsoft.com/office/drawing/2014/main" xmlns="" id="{B9A1B083-C88B-7E06-0DBE-546C838EF879}"/>
              </a:ext>
            </a:extLst>
          </p:cNvPr>
          <p:cNvSpPr/>
          <p:nvPr/>
        </p:nvSpPr>
        <p:spPr>
          <a:xfrm>
            <a:off x="2822407" y="1111333"/>
            <a:ext cx="8957388" cy="4180113"/>
          </a:xfrm>
          <a:prstGeom prst="horizontalScroll">
            <a:avLst>
              <a:gd name="adj" fmla="val 6929"/>
            </a:avLst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33508D0F-D19F-B108-706B-A48E8793C8BB}"/>
              </a:ext>
            </a:extLst>
          </p:cNvPr>
          <p:cNvSpPr txBox="1"/>
          <p:nvPr/>
        </p:nvSpPr>
        <p:spPr>
          <a:xfrm>
            <a:off x="3498674" y="2037842"/>
            <a:ext cx="760291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HĐCN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4B639D3B-0155-82E4-6D00-1386805A4DC3}"/>
              </a:ext>
            </a:extLst>
          </p:cNvPr>
          <p:cNvSpPr txBox="1"/>
          <p:nvPr/>
        </p:nvSpPr>
        <p:spPr>
          <a:xfrm>
            <a:off x="311444" y="1490487"/>
            <a:ext cx="106680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I.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Đặc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điểm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chức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năng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phó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endParaRPr lang="en-US" sz="4000" dirty="0">
              <a:solidFill>
                <a:schemeClr val="bg1"/>
              </a:solidFill>
              <a:effectLst/>
              <a:highlight>
                <a:srgbClr val="FF33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63460237-D37B-577E-C6F1-EB97AC7D441E}"/>
              </a:ext>
            </a:extLst>
          </p:cNvPr>
          <p:cNvSpPr txBox="1"/>
          <p:nvPr/>
        </p:nvSpPr>
        <p:spPr>
          <a:xfrm>
            <a:off x="684931" y="2380858"/>
            <a:ext cx="2428240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dirty="0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1. </a:t>
            </a:r>
            <a:r>
              <a:rPr lang="en-US" sz="4000" b="1" dirty="0" err="1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srgbClr val="FF33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0639C715-1F9B-9510-0BC8-A416057369CF}"/>
              </a:ext>
            </a:extLst>
          </p:cNvPr>
          <p:cNvSpPr txBox="1"/>
          <p:nvPr/>
        </p:nvSpPr>
        <p:spPr>
          <a:xfrm>
            <a:off x="458274" y="3491426"/>
            <a:ext cx="1112131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Cho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61421B1-1906-4F8E-BF53-DF1E9D07C1F2}"/>
              </a:ext>
            </a:extLst>
          </p:cNvPr>
          <p:cNvSpPr txBox="1"/>
          <p:nvPr/>
        </p:nvSpPr>
        <p:spPr>
          <a:xfrm>
            <a:off x="2398653" y="182241"/>
            <a:ext cx="7240554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KIẾN THỨC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3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4B639D3B-0155-82E4-6D00-1386805A4DC3}"/>
              </a:ext>
            </a:extLst>
          </p:cNvPr>
          <p:cNvSpPr txBox="1"/>
          <p:nvPr/>
        </p:nvSpPr>
        <p:spPr>
          <a:xfrm>
            <a:off x="762000" y="249279"/>
            <a:ext cx="1066800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I. </a:t>
            </a:r>
            <a:r>
              <a:rPr lang="en-US" sz="4000" b="1" dirty="0" err="1" smtClean="0">
                <a:solidFill>
                  <a:schemeClr val="bg1"/>
                </a:solidFill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ặc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điểm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chức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năng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phó</a:t>
            </a: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/>
                <a:highlight>
                  <a:srgbClr val="FF3300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từ</a:t>
            </a:r>
            <a:endParaRPr lang="en-US" sz="4000" dirty="0">
              <a:solidFill>
                <a:schemeClr val="bg1"/>
              </a:solidFill>
              <a:effectLst/>
              <a:highlight>
                <a:srgbClr val="FF33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63460237-D37B-577E-C6F1-EB97AC7D441E}"/>
              </a:ext>
            </a:extLst>
          </p:cNvPr>
          <p:cNvSpPr txBox="1"/>
          <p:nvPr/>
        </p:nvSpPr>
        <p:spPr>
          <a:xfrm>
            <a:off x="762000" y="992752"/>
            <a:ext cx="2428240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luận</a:t>
            </a:r>
            <a:endParaRPr lang="en-US" sz="3200" dirty="0">
              <a:solidFill>
                <a:srgbClr val="FF33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154273EE-5ED6-1135-2287-B36CD0A6C957}"/>
              </a:ext>
            </a:extLst>
          </p:cNvPr>
          <p:cNvSpPr txBox="1"/>
          <p:nvPr/>
        </p:nvSpPr>
        <p:spPr>
          <a:xfrm>
            <a:off x="622721" y="2267812"/>
            <a:ext cx="10017919" cy="1083374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Phó từ là những từ </a:t>
            </a:r>
            <a:r>
              <a:rPr lang="pt-BR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 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kèm danh từ, động từ, tính từ </a:t>
            </a:r>
            <a:r>
              <a:rPr lang="pt-BR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bổ </a:t>
            </a: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sung ý nghĩa cho danh từ, động từ, tính từ.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Hình ảnh 14">
            <a:extLst>
              <a:ext uri="{FF2B5EF4-FFF2-40B4-BE49-F238E27FC236}">
                <a16:creationId xmlns:a16="http://schemas.microsoft.com/office/drawing/2014/main" xmlns="" id="{8EFEBC21-0461-B3F5-CB00-B639F2CB2C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02" y="3837953"/>
            <a:ext cx="3061995" cy="306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92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ưu đồ: Đường kết nối 9">
            <a:extLst>
              <a:ext uri="{FF2B5EF4-FFF2-40B4-BE49-F238E27FC236}">
                <a16:creationId xmlns:a16="http://schemas.microsoft.com/office/drawing/2014/main" xmlns="" id="{BD2B1C02-E931-A1FE-AD8C-9F3DBFE748E7}"/>
              </a:ext>
            </a:extLst>
          </p:cNvPr>
          <p:cNvSpPr/>
          <p:nvPr/>
        </p:nvSpPr>
        <p:spPr>
          <a:xfrm>
            <a:off x="405716" y="2139971"/>
            <a:ext cx="3249057" cy="1548230"/>
          </a:xfrm>
          <a:prstGeom prst="flowChartConnector">
            <a:avLst/>
          </a:prstGeom>
          <a:gradFill>
            <a:gsLst>
              <a:gs pos="0">
                <a:srgbClr val="FF660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Phó từ đi kèm danh từ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4BD94E27-ACF5-600C-B3DB-DF57CA917ADC}"/>
              </a:ext>
            </a:extLst>
          </p:cNvPr>
          <p:cNvSpPr txBox="1"/>
          <p:nvPr/>
        </p:nvSpPr>
        <p:spPr>
          <a:xfrm>
            <a:off x="4747900" y="1096352"/>
            <a:ext cx="6682100" cy="104361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Ý nghĩa: làm thành tố phụ trước cho danh từ  và bổ sung ý nghĩa về số lượng của sự vật.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Mũi tên: Phải 12">
            <a:extLst>
              <a:ext uri="{FF2B5EF4-FFF2-40B4-BE49-F238E27FC236}">
                <a16:creationId xmlns:a16="http://schemas.microsoft.com/office/drawing/2014/main" xmlns="" id="{2FA2AC02-18F3-BD5D-14EB-97A34FA40668}"/>
              </a:ext>
            </a:extLst>
          </p:cNvPr>
          <p:cNvSpPr/>
          <p:nvPr/>
        </p:nvSpPr>
        <p:spPr>
          <a:xfrm rot="19671174">
            <a:off x="3324541" y="1996584"/>
            <a:ext cx="1488711" cy="230190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E25A652C-3FFD-BBA5-DEAB-0C1E9B0803E1}"/>
              </a:ext>
            </a:extLst>
          </p:cNvPr>
          <p:cNvSpPr txBox="1"/>
          <p:nvPr/>
        </p:nvSpPr>
        <p:spPr>
          <a:xfrm>
            <a:off x="4760373" y="2750495"/>
            <a:ext cx="4084592" cy="548099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Vị trí: đứng trước danh từ.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Mũi tên: Phải 16">
            <a:extLst>
              <a:ext uri="{FF2B5EF4-FFF2-40B4-BE49-F238E27FC236}">
                <a16:creationId xmlns:a16="http://schemas.microsoft.com/office/drawing/2014/main" xmlns="" id="{2096B4D5-BC10-335C-9DF1-CCA57CC16190}"/>
              </a:ext>
            </a:extLst>
          </p:cNvPr>
          <p:cNvSpPr/>
          <p:nvPr/>
        </p:nvSpPr>
        <p:spPr>
          <a:xfrm>
            <a:off x="3654773" y="2914086"/>
            <a:ext cx="660400" cy="220918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xmlns="" id="{519325DE-C9A8-659D-B8A2-7B81602FF993}"/>
              </a:ext>
            </a:extLst>
          </p:cNvPr>
          <p:cNvSpPr txBox="1"/>
          <p:nvPr/>
        </p:nvSpPr>
        <p:spPr>
          <a:xfrm>
            <a:off x="4760373" y="4071239"/>
            <a:ext cx="4883781" cy="1197507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Ví dụ các phó từ đi kèm danh từ: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   </a:t>
            </a:r>
            <a:r>
              <a:rPr lang="pt-BR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những, các, mọi, mỗi, từng,..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Mũi tên: Phải 18">
            <a:extLst>
              <a:ext uri="{FF2B5EF4-FFF2-40B4-BE49-F238E27FC236}">
                <a16:creationId xmlns:a16="http://schemas.microsoft.com/office/drawing/2014/main" xmlns="" id="{ACFE0B67-0E5F-BF9A-758A-02EB466C5050}"/>
              </a:ext>
            </a:extLst>
          </p:cNvPr>
          <p:cNvSpPr/>
          <p:nvPr/>
        </p:nvSpPr>
        <p:spPr>
          <a:xfrm rot="2159708">
            <a:off x="3216944" y="3760344"/>
            <a:ext cx="1674694" cy="318155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Hình ảnh 19">
            <a:extLst>
              <a:ext uri="{FF2B5EF4-FFF2-40B4-BE49-F238E27FC236}">
                <a16:creationId xmlns:a16="http://schemas.microsoft.com/office/drawing/2014/main" xmlns="" id="{31E9883F-D707-A6EB-C6CE-AE90A7DE5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4080"/>
            <a:ext cx="2983576" cy="298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ưu đồ: Đường kết nối 9">
            <a:extLst>
              <a:ext uri="{FF2B5EF4-FFF2-40B4-BE49-F238E27FC236}">
                <a16:creationId xmlns:a16="http://schemas.microsoft.com/office/drawing/2014/main" xmlns="" id="{BD2B1C02-E931-A1FE-AD8C-9F3DBFE748E7}"/>
              </a:ext>
            </a:extLst>
          </p:cNvPr>
          <p:cNvSpPr/>
          <p:nvPr/>
        </p:nvSpPr>
        <p:spPr>
          <a:xfrm>
            <a:off x="200746" y="2887372"/>
            <a:ext cx="2237738" cy="2337214"/>
          </a:xfrm>
          <a:prstGeom prst="flowChartConnector">
            <a:avLst/>
          </a:prstGeom>
          <a:gradFill>
            <a:gsLst>
              <a:gs pos="0">
                <a:srgbClr val="FF660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Phó từ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đi kèm </a:t>
            </a:r>
            <a:r>
              <a:rPr lang="pt-BR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động từ, tính từ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4BD94E27-ACF5-600C-B3DB-DF57CA917ADC}"/>
              </a:ext>
            </a:extLst>
          </p:cNvPr>
          <p:cNvSpPr txBox="1"/>
          <p:nvPr/>
        </p:nvSpPr>
        <p:spPr>
          <a:xfrm>
            <a:off x="3004863" y="986955"/>
            <a:ext cx="8961605" cy="2878480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Ý nghĩa: Làm thành tố phụ trước hoặc phụ sau cho động từ, tính từ, bổ sung ý nghĩa liên quan đến hoạt động, trạng thái, đặc điểm nêu ở động từ hoặc tính từ (quan hệ thời gian, sự tiếp diễn tương tự, sự phủ định, sự cầu khiến, mức độ,...).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Mũi tên: Phải 12">
            <a:extLst>
              <a:ext uri="{FF2B5EF4-FFF2-40B4-BE49-F238E27FC236}">
                <a16:creationId xmlns:a16="http://schemas.microsoft.com/office/drawing/2014/main" xmlns="" id="{2FA2AC02-18F3-BD5D-14EB-97A34FA40668}"/>
              </a:ext>
            </a:extLst>
          </p:cNvPr>
          <p:cNvSpPr/>
          <p:nvPr/>
        </p:nvSpPr>
        <p:spPr>
          <a:xfrm rot="19671174">
            <a:off x="1968613" y="2677356"/>
            <a:ext cx="1096317" cy="392800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E25A652C-3FFD-BBA5-DEAB-0C1E9B0803E1}"/>
              </a:ext>
            </a:extLst>
          </p:cNvPr>
          <p:cNvSpPr txBox="1"/>
          <p:nvPr/>
        </p:nvSpPr>
        <p:spPr>
          <a:xfrm>
            <a:off x="3085394" y="4747558"/>
            <a:ext cx="8833393" cy="658642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Vị trí: đứng trước hoặc đứng sau động từ, tính từ.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Mũi tên: Phải 16">
            <a:extLst>
              <a:ext uri="{FF2B5EF4-FFF2-40B4-BE49-F238E27FC236}">
                <a16:creationId xmlns:a16="http://schemas.microsoft.com/office/drawing/2014/main" xmlns="" id="{2096B4D5-BC10-335C-9DF1-CCA57CC16190}"/>
              </a:ext>
            </a:extLst>
          </p:cNvPr>
          <p:cNvSpPr/>
          <p:nvPr/>
        </p:nvSpPr>
        <p:spPr>
          <a:xfrm rot="1765165">
            <a:off x="2195455" y="4798243"/>
            <a:ext cx="955261" cy="365280"/>
          </a:xfrm>
          <a:prstGeom prst="rightArrow">
            <a:avLst>
              <a:gd name="adj1" fmla="val 50000"/>
              <a:gd name="adj2" fmla="val 44515"/>
            </a:avLst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2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ưu đồ: Đường kết nối 9">
            <a:extLst>
              <a:ext uri="{FF2B5EF4-FFF2-40B4-BE49-F238E27FC236}">
                <a16:creationId xmlns:a16="http://schemas.microsoft.com/office/drawing/2014/main" xmlns="" id="{BD2B1C02-E931-A1FE-AD8C-9F3DBFE748E7}"/>
              </a:ext>
            </a:extLst>
          </p:cNvPr>
          <p:cNvSpPr/>
          <p:nvPr/>
        </p:nvSpPr>
        <p:spPr>
          <a:xfrm>
            <a:off x="72521" y="1123720"/>
            <a:ext cx="3117719" cy="3316078"/>
          </a:xfrm>
          <a:prstGeom prst="flowChartConnector">
            <a:avLst/>
          </a:prstGeom>
          <a:gradFill>
            <a:gsLst>
              <a:gs pos="0">
                <a:srgbClr val="FF660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Phó từ đi kèm </a:t>
            </a:r>
            <a:r>
              <a:rPr lang="pt-BR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động từ, tính từ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E25A652C-3FFD-BBA5-DEAB-0C1E9B0803E1}"/>
              </a:ext>
            </a:extLst>
          </p:cNvPr>
          <p:cNvSpPr txBox="1"/>
          <p:nvPr/>
        </p:nvSpPr>
        <p:spPr>
          <a:xfrm>
            <a:off x="4071949" y="744512"/>
            <a:ext cx="7870335" cy="5629233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Ví dụ về các phó từ đi kèm động từ, tính </a:t>
            </a:r>
            <a:r>
              <a:rPr lang="pt-BR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</a:t>
            </a:r>
            <a:endParaRPr lang="pt-BR" sz="3200" dirty="0">
              <a:solidFill>
                <a:srgbClr val="0D0D0D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3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 từ quan hệ thời gian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vi-VN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đã, sắp, từng</a:t>
            </a: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 từ  chỉ mức độ:  </a:t>
            </a:r>
            <a:r>
              <a:rPr lang="vi-VN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rất, khá…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 từ  chỉ sự tiếp diễn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vi-VN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vẫn, cũng…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 từ  chỉ sự phủ định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vi-VN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hông, chẳng, chưa..</a:t>
            </a:r>
            <a:endParaRPr lang="en-US" sz="3200" i="1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 từ cầu khiến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vi-VN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hãy, thôi, đừng, chớ</a:t>
            </a: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endParaRPr lang="en-US" sz="2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xmlns="" id="{A35C529A-3E91-4B5F-07C8-37A1950780BB}"/>
              </a:ext>
            </a:extLst>
          </p:cNvPr>
          <p:cNvSpPr txBox="1"/>
          <p:nvPr/>
        </p:nvSpPr>
        <p:spPr>
          <a:xfrm>
            <a:off x="4071949" y="2185737"/>
            <a:ext cx="708025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Mũi tên: Phải 14">
            <a:extLst>
              <a:ext uri="{FF2B5EF4-FFF2-40B4-BE49-F238E27FC236}">
                <a16:creationId xmlns:a16="http://schemas.microsoft.com/office/drawing/2014/main" xmlns="" id="{DBDF8543-0B2B-CFA6-5F3E-9EC0E6CBEA38}"/>
              </a:ext>
            </a:extLst>
          </p:cNvPr>
          <p:cNvSpPr/>
          <p:nvPr/>
        </p:nvSpPr>
        <p:spPr>
          <a:xfrm>
            <a:off x="3190239" y="2611338"/>
            <a:ext cx="881709" cy="418078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4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ưu đồ: Đường kết nối 9">
            <a:extLst>
              <a:ext uri="{FF2B5EF4-FFF2-40B4-BE49-F238E27FC236}">
                <a16:creationId xmlns:a16="http://schemas.microsoft.com/office/drawing/2014/main" xmlns="" id="{BD2B1C02-E931-A1FE-AD8C-9F3DBFE748E7}"/>
              </a:ext>
            </a:extLst>
          </p:cNvPr>
          <p:cNvSpPr/>
          <p:nvPr/>
        </p:nvSpPr>
        <p:spPr>
          <a:xfrm>
            <a:off x="53845" y="2070325"/>
            <a:ext cx="3136395" cy="1854451"/>
          </a:xfrm>
          <a:prstGeom prst="flowChartConnector">
            <a:avLst/>
          </a:prstGeom>
          <a:gradFill>
            <a:gsLst>
              <a:gs pos="0">
                <a:srgbClr val="FF660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r>
              <a:rPr lang="pt-B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Phó từ đi kèm </a:t>
            </a:r>
            <a:r>
              <a:rPr lang="pt-BR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động từ, tính từ</a:t>
            </a:r>
            <a:endParaRPr lang="en-US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xmlns="" id="{E25A652C-3FFD-BBA5-DEAB-0C1E9B0803E1}"/>
              </a:ext>
            </a:extLst>
          </p:cNvPr>
          <p:cNvSpPr txBox="1"/>
          <p:nvPr/>
        </p:nvSpPr>
        <p:spPr>
          <a:xfrm>
            <a:off x="4071950" y="1326415"/>
            <a:ext cx="7358051" cy="3961084"/>
          </a:xfrm>
          <a:prstGeom prst="rect">
            <a:avLst/>
          </a:prstGeom>
          <a:noFill/>
          <a:ln w="38100"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Ví dụ về các phó từ đi kèm động từ, tính </a:t>
            </a:r>
            <a:r>
              <a:rPr lang="pt-BR" sz="3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Phó từ </a:t>
            </a:r>
            <a:r>
              <a:rPr lang="vi-VN" sz="32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đứng sau</a:t>
            </a: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động từ, tính từ: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 từ chỉ mức độ: </a:t>
            </a:r>
            <a:r>
              <a:rPr lang="vi-VN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lắm, quá, cực kì,..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 từ chỉ khả năng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vi-VN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được</a:t>
            </a:r>
            <a:r>
              <a:rPr lang="en-US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,…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Phó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quả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</a:t>
            </a:r>
            <a:r>
              <a:rPr lang="en-US" sz="32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mất</a:t>
            </a:r>
            <a:r>
              <a:rPr lang="en-US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2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i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endParaRPr lang="en-US" sz="3200" dirty="0"/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2110105" algn="l"/>
              </a:tabLst>
            </a:pPr>
            <a:endParaRPr lang="en-US" sz="2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ũi tên: Phải 14">
            <a:extLst>
              <a:ext uri="{FF2B5EF4-FFF2-40B4-BE49-F238E27FC236}">
                <a16:creationId xmlns:a16="http://schemas.microsoft.com/office/drawing/2014/main" xmlns="" id="{DBDF8543-0B2B-CFA6-5F3E-9EC0E6CBEA38}"/>
              </a:ext>
            </a:extLst>
          </p:cNvPr>
          <p:cNvSpPr/>
          <p:nvPr/>
        </p:nvSpPr>
        <p:spPr>
          <a:xfrm>
            <a:off x="3190240" y="2788511"/>
            <a:ext cx="881710" cy="418078"/>
          </a:xfrm>
          <a:prstGeom prst="rightArrow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5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62EB405F-70F3-9228-1E40-16787805E343}"/>
              </a:ext>
            </a:extLst>
          </p:cNvPr>
          <p:cNvSpPr txBox="1"/>
          <p:nvPr/>
        </p:nvSpPr>
        <p:spPr>
          <a:xfrm>
            <a:off x="1304723" y="1726665"/>
            <a:ext cx="9922056" cy="65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 (SGK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-72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E81BC9F9-BB9C-4A2F-D7DD-6457DCC45738}"/>
              </a:ext>
            </a:extLst>
          </p:cNvPr>
          <p:cNvSpPr txBox="1"/>
          <p:nvPr/>
        </p:nvSpPr>
        <p:spPr>
          <a:xfrm>
            <a:off x="1147822" y="739588"/>
            <a:ext cx="6146800" cy="743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386840" algn="l"/>
              </a:tabLst>
            </a:pPr>
            <a:r>
              <a:rPr lang="en-US" sz="4000" b="1" dirty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000" b="1" dirty="0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highlight>
                  <a:srgbClr val="FF66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schemeClr val="bg1"/>
              </a:solidFill>
              <a:effectLst/>
              <a:highlight>
                <a:srgbClr val="FF66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ình chữ nhật: Góc Chéo Tròn 8">
            <a:extLst>
              <a:ext uri="{FF2B5EF4-FFF2-40B4-BE49-F238E27FC236}">
                <a16:creationId xmlns:a16="http://schemas.microsoft.com/office/drawing/2014/main" xmlns="" id="{7DEC653B-EEC5-3BAE-DBB6-9A22D506E9A2}"/>
              </a:ext>
            </a:extLst>
          </p:cNvPr>
          <p:cNvSpPr/>
          <p:nvPr/>
        </p:nvSpPr>
        <p:spPr>
          <a:xfrm>
            <a:off x="1304723" y="2786252"/>
            <a:ext cx="7500047" cy="613245"/>
          </a:xfrm>
          <a:prstGeom prst="round2DiagRect">
            <a:avLst>
              <a:gd name="adj1" fmla="val 16667"/>
              <a:gd name="adj2" fmla="val 48855"/>
            </a:avLst>
          </a:prstGeom>
          <a:gradFill>
            <a:gsLst>
              <a:gs pos="0">
                <a:srgbClr val="FF6600"/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HĐCĐ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4p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solidFill>
                <a:srgbClr val="FF66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92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1041</Words>
  <Application>Microsoft Office PowerPoint</Application>
  <PresentationFormat>Custom</PresentationFormat>
  <Paragraphs>122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Chủ đề Office</vt:lpstr>
      <vt:lpstr>  TIẾT 30: THỰC HÀNH TIẾNG VIỆT PHÓ TỪ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21AK22</cp:lastModifiedBy>
  <cp:revision>25</cp:revision>
  <dcterms:created xsi:type="dcterms:W3CDTF">2022-07-01T03:49:41Z</dcterms:created>
  <dcterms:modified xsi:type="dcterms:W3CDTF">2022-10-20T09:07:09Z</dcterms:modified>
</cp:coreProperties>
</file>