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48" r:id="rId2"/>
    <p:sldId id="349" r:id="rId3"/>
    <p:sldId id="355" r:id="rId4"/>
    <p:sldId id="367" r:id="rId5"/>
    <p:sldId id="368" r:id="rId6"/>
    <p:sldId id="369" r:id="rId7"/>
    <p:sldId id="370" r:id="rId8"/>
    <p:sldId id="371" r:id="rId9"/>
    <p:sldId id="373" r:id="rId10"/>
    <p:sldId id="374" r:id="rId11"/>
    <p:sldId id="375" r:id="rId12"/>
    <p:sldId id="376" r:id="rId13"/>
    <p:sldId id="378" r:id="rId14"/>
    <p:sldId id="34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  <a:srgbClr val="0000CC"/>
    <a:srgbClr val="0000FF"/>
    <a:srgbClr val="00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F607-44BA-4940-AC17-F0ADDDEF474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B7C5-C837-4E60-9BAD-6B175E81D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8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041407F6-02B9-B41E-893F-3F0C8B7D0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11F90636-7358-DF5A-A5A8-11A8C7F9F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B3A6C28C-0429-95A2-CBCA-F14C5AF6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9AE18135-422A-6BAF-5808-732025501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66E07BA-7E19-0795-53A6-F752156F2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50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BB63770-A854-778D-5B73-B962DFFD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5789C9C6-5423-5530-416D-B6998C766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13E0D12D-4B65-DD13-1E01-883ED940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D0A975C0-7EC6-085A-DE5A-EF6EF9DF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F2D4806B-1F44-3D87-D9AA-4EA242B8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478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C9049EA9-592C-D18D-3F77-EF89BF3C8C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7D488384-6708-68D4-7A0F-7A5AC883A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1CF0E886-878B-D2E9-CD3F-8457DCD0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586585F8-5A89-570B-CCD8-5AF7F97D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A3E3D846-F946-1B32-6F83-BCDA41BD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205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14876B7-5E05-A841-979C-E05726B0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BCF6554D-C13B-C2BB-49A8-D375163E5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2B674B77-25FA-F7AF-C21F-63000553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F115DC7-A3B1-C4A9-0AF0-1B3DD306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AA0C2FE-AED7-DD41-C5E1-816211E0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39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C528C63-057D-022D-0B70-82297AE3A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12956FCE-5806-540F-2221-729447E03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0677EFBB-2DEA-6AB8-38DE-EBAE1B8E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A41BC67B-D77D-CEF9-E935-2A9AF84C0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160351B1-26CF-0392-A11F-A5237529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237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80A2D0DA-776A-A901-D156-84212D9D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E38186AB-C97D-326E-C132-E973173C0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E68B8367-2E44-4675-5BCE-45D269635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123CC5A9-4770-C6B5-9C51-B2088F2D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19F61A09-51FE-2BC2-7360-FE63D73B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32FE50F2-A2DA-A4DE-50D4-A0686683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62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B25C7FC-8E93-DA5A-4791-77A49DEB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EFB46948-715C-F852-3356-9820BD99E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54F4C312-BF00-8A69-2BCD-C819D8E23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38B299E5-84A1-D6EB-82FE-8CFF7EFE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9897A0EB-8601-194D-EDBB-131AB19E6B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CB4A0E54-E557-C0E5-1E2A-17293B7E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74421DD6-6AB0-1C7B-E0A8-C2A076C6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1EB6F3B1-E30F-F0FD-B22E-94E3DB16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473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C6F577DF-942C-5251-C76B-EC86364F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4BCAEB52-1275-9F05-424C-5127FB0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9BAE46A0-38A4-637B-72A7-BA3C913F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CDB949EE-DD60-45D4-0FA3-90846D8A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05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5D7F3811-008C-6ACD-F8EE-F4CAD468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9D0DFA32-D0DB-E439-2E9E-5822E46B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C58FDA1C-25E2-2DB4-856E-821D9797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767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1ED98BD-B69A-0FBB-8BC9-AF20536A1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CB571328-4C97-2549-6139-20466113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3436AA82-4D79-C3D2-B0B5-01E94074A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D6550AAD-DD0E-8619-F3B9-0E184378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6BD75470-CD00-52B9-B7B1-C36A57F18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29C40FE-FB70-13F1-8F96-847D3597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351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07234AD-1208-E8C9-6823-FBECFF071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A3903D7D-3B3E-865A-DC1D-39F70617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69FBE29C-04B7-A0AD-497B-19248ECBD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4BC4225C-DA60-BD26-7CC5-C8F3A52C2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194B5982-294F-58F4-D0A7-AD7BB6FA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1509F74D-4F85-62FD-DD0A-50008FD6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67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419E59C4-6AB9-7EB1-BEA5-A3493657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D6ED8041-63DF-0962-9101-53B487452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1CE79CF7-FEFE-0BD0-6E69-A248BC654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08BC-C749-4DE3-9047-4092482B3AA5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81E099AC-28F5-41CC-F681-506C459CC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4C19B03C-0EAB-819F-A567-BCEC5F3EF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DC992-A699-442E-B37E-2EF3A8D69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29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="" xmlns:a16="http://schemas.microsoft.com/office/drawing/2014/main" id="{5C425634-B2C7-8AB4-1725-DD03842CA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594C042D-A8C8-BEFA-AFBF-D12D076ABB6B}"/>
              </a:ext>
            </a:extLst>
          </p:cNvPr>
          <p:cNvSpPr txBox="1"/>
          <p:nvPr/>
        </p:nvSpPr>
        <p:spPr>
          <a:xfrm>
            <a:off x="4509093" y="2136733"/>
            <a:ext cx="34967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00B050"/>
                </a:solidFill>
                <a:latin typeface="Algerian" panose="04020705040A02060702" pitchFamily="82" charset="0"/>
                <a:ea typeface="Tahoma" panose="020B0604030504040204" pitchFamily="34" charset="0"/>
                <a:cs typeface="Times New Roman" panose="02020603050405020304" pitchFamily="18" charset="0"/>
              </a:rPr>
              <a:t>SỐ TỪ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96479212-5B41-CEF3-0DED-7DD610039D2F}"/>
              </a:ext>
            </a:extLst>
          </p:cNvPr>
          <p:cNvSpPr txBox="1"/>
          <p:nvPr/>
        </p:nvSpPr>
        <p:spPr>
          <a:xfrm>
            <a:off x="958994" y="1428847"/>
            <a:ext cx="102740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B4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TIẾNG VIỆT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77738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780264" y="1173719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3/Tr.65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1B964CA4-EDF5-C01C-F6DE-FA6965D91657}"/>
              </a:ext>
            </a:extLst>
          </p:cNvPr>
          <p:cNvSpPr txBox="1"/>
          <p:nvPr/>
        </p:nvSpPr>
        <p:spPr>
          <a:xfrm>
            <a:off x="476811" y="2453491"/>
            <a:ext cx="11238378" cy="2530180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Hai.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1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780264" y="1173719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4/Tr.65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1B964CA4-EDF5-C01C-F6DE-FA6965D91657}"/>
              </a:ext>
            </a:extLst>
          </p:cNvPr>
          <p:cNvSpPr txBox="1"/>
          <p:nvPr/>
        </p:nvSpPr>
        <p:spPr>
          <a:xfrm>
            <a:off x="476811" y="1934978"/>
            <a:ext cx="11238378" cy="104361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tai 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tai,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sừng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sừng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đũa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đũa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798F1841-960E-ED21-9BFA-D11E1C730AB4}"/>
              </a:ext>
            </a:extLst>
          </p:cNvPr>
          <p:cNvSpPr txBox="1"/>
          <p:nvPr/>
        </p:nvSpPr>
        <p:spPr>
          <a:xfrm>
            <a:off x="476811" y="3158682"/>
            <a:ext cx="11238378" cy="104361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̣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khác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giữa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nghĩa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của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vị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D7903558-22E0-2998-FD4E-1DF23DBB71DD}"/>
              </a:ext>
            </a:extLst>
          </p:cNvPr>
          <p:cNvSpPr txBox="1"/>
          <p:nvPr/>
        </p:nvSpPr>
        <p:spPr>
          <a:xfrm>
            <a:off x="476811" y="4295832"/>
            <a:ext cx="8518806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0139AEC9-B9D2-4E2B-BE18-189237F82D49}"/>
              </a:ext>
            </a:extLst>
          </p:cNvPr>
          <p:cNvSpPr txBox="1"/>
          <p:nvPr/>
        </p:nvSpPr>
        <p:spPr>
          <a:xfrm>
            <a:off x="476811" y="4937462"/>
            <a:ext cx="1097915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2760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780264" y="1173719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5/Tr.65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1B964CA4-EDF5-C01C-F6DE-FA6965D91657}"/>
              </a:ext>
            </a:extLst>
          </p:cNvPr>
          <p:cNvSpPr txBox="1"/>
          <p:nvPr/>
        </p:nvSpPr>
        <p:spPr>
          <a:xfrm>
            <a:off x="780264" y="1958044"/>
            <a:ext cx="11238378" cy="104361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tabLst>
                <a:tab pos="2110105" algn="l"/>
              </a:tabLst>
            </a:pP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chìm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bảy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long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798F1841-960E-ED21-9BFA-D11E1C730AB4}"/>
              </a:ext>
            </a:extLst>
          </p:cNvPr>
          <p:cNvSpPr txBox="1"/>
          <p:nvPr/>
        </p:nvSpPr>
        <p:spPr>
          <a:xfrm>
            <a:off x="780264" y="3230461"/>
            <a:ext cx="11238378" cy="104361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tabLst>
                <a:tab pos="2110105" algn="l"/>
              </a:tabLst>
            </a:pP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mặt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một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lời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3992BB3A-9FC9-CA06-8477-DC3A6D0A93CF}"/>
              </a:ext>
            </a:extLst>
          </p:cNvPr>
          <p:cNvSpPr txBox="1"/>
          <p:nvPr/>
        </p:nvSpPr>
        <p:spPr>
          <a:xfrm>
            <a:off x="780264" y="4400921"/>
            <a:ext cx="11238378" cy="1051955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Mồm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miệng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mười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6E94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="" xmlns:a16="http://schemas.microsoft.com/office/drawing/2014/main" id="{CA084933-DD71-D045-4978-19B4879D3B37}"/>
              </a:ext>
            </a:extLst>
          </p:cNvPr>
          <p:cNvSpPr txBox="1"/>
          <p:nvPr/>
        </p:nvSpPr>
        <p:spPr>
          <a:xfrm>
            <a:off x="780264" y="5579717"/>
            <a:ext cx="11238378" cy="1051955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vạn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00" i="1" dirty="0">
                <a:solidFill>
                  <a:srgbClr val="0066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khuyên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6E94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779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780264" y="1173719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6/Tr.65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798F1841-960E-ED21-9BFA-D11E1C730AB4}"/>
              </a:ext>
            </a:extLst>
          </p:cNvPr>
          <p:cNvSpPr txBox="1"/>
          <p:nvPr/>
        </p:nvSpPr>
        <p:spPr>
          <a:xfrm>
            <a:off x="796464" y="2672248"/>
            <a:ext cx="6395236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tabLst>
                <a:tab pos="2110105" algn="l"/>
              </a:tabLst>
            </a:pPr>
            <a:r>
              <a:rPr lang="pt-BR" sz="2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Mỗi trẻ em là một mầm non của đất nước.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3992BB3A-9FC9-CA06-8477-DC3A6D0A93CF}"/>
              </a:ext>
            </a:extLst>
          </p:cNvPr>
          <p:cNvSpPr txBox="1"/>
          <p:nvPr/>
        </p:nvSpPr>
        <p:spPr>
          <a:xfrm>
            <a:off x="796464" y="3346889"/>
            <a:ext cx="8033536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tabLst>
                <a:tab pos="2110105" algn="l"/>
              </a:tabLst>
            </a:pPr>
            <a:r>
              <a:rPr lang="pt-BR" sz="2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Mỗi loài hoa là một người đưa đường trong khu vườn.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="" xmlns:a16="http://schemas.microsoft.com/office/drawing/2014/main" id="{CA084933-DD71-D045-4978-19B4879D3B37}"/>
              </a:ext>
            </a:extLst>
          </p:cNvPr>
          <p:cNvSpPr txBox="1"/>
          <p:nvPr/>
        </p:nvSpPr>
        <p:spPr>
          <a:xfrm>
            <a:off x="796464" y="4035335"/>
            <a:ext cx="9595636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tabLst>
                <a:tab pos="2110105" algn="l"/>
              </a:tabLst>
            </a:pPr>
            <a:r>
              <a:rPr lang="pt-BR" sz="2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Mỗi khu vườn là một thế giới chứa đầy bí ẩn, hấp dẫn với trẻ thơ.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: Góc Chéo Tròn 10">
            <a:extLst>
              <a:ext uri="{FF2B5EF4-FFF2-40B4-BE49-F238E27FC236}">
                <a16:creationId xmlns="" xmlns:a16="http://schemas.microsoft.com/office/drawing/2014/main" id="{DD0A81AD-878D-33F4-B90D-15E5D2F1C712}"/>
              </a:ext>
            </a:extLst>
          </p:cNvPr>
          <p:cNvSpPr/>
          <p:nvPr/>
        </p:nvSpPr>
        <p:spPr>
          <a:xfrm>
            <a:off x="3026100" y="1848659"/>
            <a:ext cx="6566842" cy="707886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…: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D47BF303-2436-E1E2-2330-26F7792238B5}"/>
              </a:ext>
            </a:extLst>
          </p:cNvPr>
          <p:cNvSpPr txBox="1"/>
          <p:nvPr/>
        </p:nvSpPr>
        <p:spPr>
          <a:xfrm>
            <a:off x="796464" y="4766038"/>
            <a:ext cx="6121400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3048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thú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066168E2-D96D-1E55-D533-9D59C40D00AC}"/>
              </a:ext>
            </a:extLst>
          </p:cNvPr>
          <p:cNvSpPr txBox="1"/>
          <p:nvPr/>
        </p:nvSpPr>
        <p:spPr>
          <a:xfrm>
            <a:off x="796464" y="5422736"/>
            <a:ext cx="7191836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3048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đóa</a:t>
            </a:r>
            <a:r>
              <a:rPr lang="vi-VN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hoa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="" xmlns:a16="http://schemas.microsoft.com/office/drawing/2014/main" id="{01604796-8436-C1D3-7917-F79497683322}"/>
              </a:ext>
            </a:extLst>
          </p:cNvPr>
          <p:cNvSpPr txBox="1"/>
          <p:nvPr/>
        </p:nvSpPr>
        <p:spPr>
          <a:xfrm>
            <a:off x="796464" y="6086538"/>
            <a:ext cx="7191836" cy="548099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R="30480" lvl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088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7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Đối tượng 1">
            <a:extLst>
              <a:ext uri="{FF2B5EF4-FFF2-40B4-BE49-F238E27FC236}">
                <a16:creationId xmlns="" xmlns:a16="http://schemas.microsoft.com/office/drawing/2014/main" id="{6B292B20-5763-B0F8-5851-2D0775A9B6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41600"/>
          <a:ext cx="914400" cy="215900"/>
        </p:xfrm>
        <a:graphic>
          <a:graphicData uri="http://schemas.openxmlformats.org/presentationml/2006/ole">
            <p:oleObj spid="_x0000_s3075" name="Equation" r:id="rId3" imgW="914400" imgH="216000" progId="">
              <p:embed/>
            </p:oleObj>
          </a:graphicData>
        </a:graphic>
      </p:graphicFrame>
      <p:sp>
        <p:nvSpPr>
          <p:cNvPr id="11" name="Cuộn: Ngang 10">
            <a:extLst>
              <a:ext uri="{FF2B5EF4-FFF2-40B4-BE49-F238E27FC236}">
                <a16:creationId xmlns="" xmlns:a16="http://schemas.microsoft.com/office/drawing/2014/main" id="{9C751495-63C0-E27F-1D85-A807C976AD09}"/>
              </a:ext>
            </a:extLst>
          </p:cNvPr>
          <p:cNvSpPr/>
          <p:nvPr/>
        </p:nvSpPr>
        <p:spPr>
          <a:xfrm>
            <a:off x="863600" y="680497"/>
            <a:ext cx="10566287" cy="5135055"/>
          </a:xfrm>
          <a:prstGeom prst="horizontalScroll">
            <a:avLst/>
          </a:prstGeom>
          <a:noFill/>
          <a:ln w="762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2" name="Hình ảnh 11">
            <a:extLst>
              <a:ext uri="{FF2B5EF4-FFF2-40B4-BE49-F238E27FC236}">
                <a16:creationId xmlns="" xmlns:a16="http://schemas.microsoft.com/office/drawing/2014/main" id="{538F045B-4119-98CE-7876-3B8071C4D5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374213" y="1267087"/>
            <a:ext cx="2100421" cy="1861454"/>
          </a:xfrm>
          <a:prstGeom prst="rect">
            <a:avLst/>
          </a:prstGeom>
        </p:spPr>
      </p:pic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411D78F5-E174-230F-DAFB-32FF3B7D3DCC}"/>
              </a:ext>
            </a:extLst>
          </p:cNvPr>
          <p:cNvSpPr txBox="1"/>
          <p:nvPr/>
        </p:nvSpPr>
        <p:spPr>
          <a:xfrm>
            <a:off x="2206433" y="1816863"/>
            <a:ext cx="853776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3005C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endParaRPr lang="en-US" sz="3600" dirty="0">
              <a:solidFill>
                <a:srgbClr val="3005C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soạn bài: đọc, tìm hiểu về văn bản “Người thầy đầu tiên” (Ai –tơ-ma-tốp) (tóm tắt truyện, trả lời câu hỏi trong SGK).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0344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18489" y="764251"/>
            <a:ext cx="3925469" cy="3925469"/>
          </a:xfrm>
          <a:prstGeom prst="rect">
            <a:avLst/>
          </a:prstGeom>
        </p:spPr>
      </p:pic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CA2991E0-64F3-A224-1778-F22EAFD3CD90}"/>
              </a:ext>
            </a:extLst>
          </p:cNvPr>
          <p:cNvSpPr txBox="1"/>
          <p:nvPr/>
        </p:nvSpPr>
        <p:spPr>
          <a:xfrm>
            <a:off x="2256818" y="2310089"/>
            <a:ext cx="8375514" cy="2029824"/>
          </a:xfrm>
          <a:prstGeom prst="cloudCallout">
            <a:avLst>
              <a:gd name="adj1" fmla="val -13284"/>
              <a:gd name="adj2" fmla="val 81190"/>
            </a:avLst>
          </a:prstGeom>
          <a:noFill/>
          <a:ln w="381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8 Yes or no ý tưởng | dễ thương, hình gif, mèo kitty">
            <a:extLst>
              <a:ext uri="{FF2B5EF4-FFF2-40B4-BE49-F238E27FC236}">
                <a16:creationId xmlns="" xmlns:a16="http://schemas.microsoft.com/office/drawing/2014/main" id="{58A0F8A5-560B-425E-25B1-13DE389D0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5278" y="4169263"/>
            <a:ext cx="3524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6">
            <a:extLst>
              <a:ext uri="{FF2B5EF4-FFF2-40B4-BE49-F238E27FC236}">
                <a16:creationId xmlns="" xmlns:a16="http://schemas.microsoft.com/office/drawing/2014/main" id="{99F62F11-F443-4ECC-7783-DD4B7DCD17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19462" y="966766"/>
            <a:ext cx="1743075" cy="176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616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99F76D6C-DF85-23C5-7557-1B728888CF9F}"/>
              </a:ext>
            </a:extLst>
          </p:cNvPr>
          <p:cNvSpPr txBox="1"/>
          <p:nvPr/>
        </p:nvSpPr>
        <p:spPr>
          <a:xfrm>
            <a:off x="172652" y="151355"/>
            <a:ext cx="2266120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pt-BR" sz="3200" b="1" dirty="0" smtClean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54829AD8-D894-6D42-2F7B-5A9B19EB208E}"/>
              </a:ext>
            </a:extLst>
          </p:cNvPr>
          <p:cNvSpPr txBox="1"/>
          <p:nvPr/>
        </p:nvSpPr>
        <p:spPr>
          <a:xfrm>
            <a:off x="510065" y="792308"/>
            <a:ext cx="1154339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Tục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truyền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Hùng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Vương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vợ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chồng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lão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đức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Hộp Văn bản 23">
            <a:extLst>
              <a:ext uri="{FF2B5EF4-FFF2-40B4-BE49-F238E27FC236}">
                <a16:creationId xmlns="" xmlns:a16="http://schemas.microsoft.com/office/drawing/2014/main" id="{982934B9-C500-3045-AA5A-76FD35D08343}"/>
              </a:ext>
            </a:extLst>
          </p:cNvPr>
          <p:cNvSpPr txBox="1"/>
          <p:nvPr/>
        </p:nvSpPr>
        <p:spPr>
          <a:xfrm>
            <a:off x="748837" y="2434590"/>
            <a:ext cx="11230727" cy="173278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HĐN4-5p,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đậm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Hộp Văn bản 24">
            <a:extLst>
              <a:ext uri="{FF2B5EF4-FFF2-40B4-BE49-F238E27FC236}">
                <a16:creationId xmlns="" xmlns:a16="http://schemas.microsoft.com/office/drawing/2014/main" id="{5FE8CF69-0975-A635-C607-B9C03804F0E7}"/>
              </a:ext>
            </a:extLst>
          </p:cNvPr>
          <p:cNvSpPr txBox="1"/>
          <p:nvPr/>
        </p:nvSpPr>
        <p:spPr>
          <a:xfrm>
            <a:off x="767310" y="4252069"/>
            <a:ext cx="11230726" cy="108337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bổ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sung ý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bổ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Hộp Văn bản 25">
            <a:extLst>
              <a:ext uri="{FF2B5EF4-FFF2-40B4-BE49-F238E27FC236}">
                <a16:creationId xmlns="" xmlns:a16="http://schemas.microsoft.com/office/drawing/2014/main" id="{CD5D031A-99E6-E642-12F6-EB0F0665240B}"/>
              </a:ext>
            </a:extLst>
          </p:cNvPr>
          <p:cNvSpPr txBox="1"/>
          <p:nvPr/>
        </p:nvSpPr>
        <p:spPr>
          <a:xfrm>
            <a:off x="851468" y="5456819"/>
            <a:ext cx="11174277" cy="108337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?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Ý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48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754257A7-45A8-43F2-9F3F-247E1137AF75}"/>
              </a:ext>
            </a:extLst>
          </p:cNvPr>
          <p:cNvSpPr txBox="1"/>
          <p:nvPr/>
        </p:nvSpPr>
        <p:spPr>
          <a:xfrm>
            <a:off x="780264" y="53789"/>
            <a:ext cx="10117891" cy="707886"/>
          </a:xfrm>
          <a:prstGeom prst="rect">
            <a:avLst/>
          </a:prstGeom>
          <a:solidFill>
            <a:srgbClr val="0066FF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pt-BR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 biết đặc điểm và chức năng của số từ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="" xmlns:a16="http://schemas.microsoft.com/office/drawing/2014/main" id="{54829AD8-D894-6D42-2F7B-5A9B19EB208E}"/>
              </a:ext>
            </a:extLst>
          </p:cNvPr>
          <p:cNvSpPr txBox="1"/>
          <p:nvPr/>
        </p:nvSpPr>
        <p:spPr>
          <a:xfrm>
            <a:off x="907229" y="1106345"/>
            <a:ext cx="1085989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Tục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truyền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Hùng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Vương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vợ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chồng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lão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đức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4C32548F-426A-3536-50BF-CB0B09F05FFA}"/>
              </a:ext>
            </a:extLst>
          </p:cNvPr>
          <p:cNvSpPr txBox="1"/>
          <p:nvPr/>
        </p:nvSpPr>
        <p:spPr>
          <a:xfrm>
            <a:off x="850919" y="2942197"/>
            <a:ext cx="10684755" cy="1692579"/>
          </a:xfrm>
          <a:prstGeom prst="rect">
            <a:avLst/>
          </a:prstGeom>
          <a:noFill/>
          <a:ln w="28575">
            <a:solidFill>
              <a:srgbClr val="0099CC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Từ “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sáu”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bổ sung ý nghĩa cho từ “Hùng Vương” (danh từ).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 “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sáu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” kết hợp với danh từ “thứ” (thứ sáu), đứng sau danh từ “vợ chồng” và biểu thị số thứ tự 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sym typeface="Wingdings" panose="05000000000000000000" pitchFamily="2" charset="2"/>
              </a:rPr>
              <a:t>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từ “s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áu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” ở đây là số từ chỉ thứ tự.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08A4C790-3928-1173-03A8-734DBC91CC5D}"/>
              </a:ext>
            </a:extLst>
          </p:cNvPr>
          <p:cNvSpPr txBox="1"/>
          <p:nvPr/>
        </p:nvSpPr>
        <p:spPr>
          <a:xfrm>
            <a:off x="832445" y="4782707"/>
            <a:ext cx="10684756" cy="1692579"/>
          </a:xfrm>
          <a:prstGeom prst="rect">
            <a:avLst/>
          </a:prstGeom>
          <a:noFill/>
          <a:ln w="28575">
            <a:solidFill>
              <a:srgbClr val="0099CC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Từ “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hai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” bổ sung ý nghĩa cho danh từ “vợ chồng”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 “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hai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” đứng trước danh từ “vợ chồng” và biểu thị số lượng sự vật 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sym typeface="Wingdings" panose="05000000000000000000" pitchFamily="2" charset="2"/>
              </a:rPr>
              <a:t>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Từ “</a:t>
            </a:r>
            <a:r>
              <a:rPr lang="pt-BR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hai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” ở đây là số từ chỉ số lượng.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4618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754257A7-45A8-43F2-9F3F-247E1137AF75}"/>
              </a:ext>
            </a:extLst>
          </p:cNvPr>
          <p:cNvSpPr txBox="1"/>
          <p:nvPr/>
        </p:nvSpPr>
        <p:spPr>
          <a:xfrm>
            <a:off x="907264" y="201349"/>
            <a:ext cx="10117891" cy="707886"/>
          </a:xfrm>
          <a:prstGeom prst="rect">
            <a:avLst/>
          </a:prstGeom>
          <a:solidFill>
            <a:srgbClr val="0066FF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pt-BR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 biết đặc điểm và chức năng của số từ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99F76D6C-DF85-23C5-7557-1B728888CF9F}"/>
              </a:ext>
            </a:extLst>
          </p:cNvPr>
          <p:cNvSpPr txBox="1"/>
          <p:nvPr/>
        </p:nvSpPr>
        <p:spPr>
          <a:xfrm>
            <a:off x="727909" y="1028831"/>
            <a:ext cx="2266120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2. Kết luận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85CE2626-63D6-99FB-6395-17073BD891E0}"/>
              </a:ext>
            </a:extLst>
          </p:cNvPr>
          <p:cNvSpPr txBox="1"/>
          <p:nvPr/>
        </p:nvSpPr>
        <p:spPr>
          <a:xfrm>
            <a:off x="682961" y="1642076"/>
            <a:ext cx="2623336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a. Khái niệm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FC298F35-DFFF-F36A-3916-7B2A14F95D52}"/>
              </a:ext>
            </a:extLst>
          </p:cNvPr>
          <p:cNvSpPr txBox="1"/>
          <p:nvPr/>
        </p:nvSpPr>
        <p:spPr>
          <a:xfrm>
            <a:off x="1816021" y="2728860"/>
            <a:ext cx="8883021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 từ là những từ chỉ ý nghĩa số lượng và thứ tự của sự vật.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35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754257A7-45A8-43F2-9F3F-247E1137AF75}"/>
              </a:ext>
            </a:extLst>
          </p:cNvPr>
          <p:cNvSpPr txBox="1"/>
          <p:nvPr/>
        </p:nvSpPr>
        <p:spPr>
          <a:xfrm>
            <a:off x="780264" y="53789"/>
            <a:ext cx="10117891" cy="707886"/>
          </a:xfrm>
          <a:prstGeom prst="rect">
            <a:avLst/>
          </a:prstGeom>
          <a:solidFill>
            <a:srgbClr val="0066FF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pt-BR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 biết đặc điểm và chức năng của số từ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99F76D6C-DF85-23C5-7557-1B728888CF9F}"/>
              </a:ext>
            </a:extLst>
          </p:cNvPr>
          <p:cNvSpPr txBox="1"/>
          <p:nvPr/>
        </p:nvSpPr>
        <p:spPr>
          <a:xfrm>
            <a:off x="682961" y="761675"/>
            <a:ext cx="2266120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2. Kết luận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682960" y="1335193"/>
            <a:ext cx="6095999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b. Ph</a:t>
            </a: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ân loại: </a:t>
            </a:r>
            <a:r>
              <a:rPr lang="pt-BR" sz="32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2 tiểu loại cơ bản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Mũi tên: Hình ngũ giác 17">
            <a:extLst>
              <a:ext uri="{FF2B5EF4-FFF2-40B4-BE49-F238E27FC236}">
                <a16:creationId xmlns="" xmlns:a16="http://schemas.microsoft.com/office/drawing/2014/main" id="{A361F08B-4BC7-4D8C-BDEA-C7E4BD6BD0E0}"/>
              </a:ext>
            </a:extLst>
          </p:cNvPr>
          <p:cNvSpPr/>
          <p:nvPr/>
        </p:nvSpPr>
        <p:spPr>
          <a:xfrm>
            <a:off x="368793" y="2433417"/>
            <a:ext cx="2132613" cy="1020812"/>
          </a:xfrm>
          <a:prstGeom prst="homePlate">
            <a:avLst/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Số từ chỉ số lượng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="" xmlns:a16="http://schemas.microsoft.com/office/drawing/2014/main" id="{CCE0057F-3DFE-764C-AFCA-52E85CD35081}"/>
              </a:ext>
            </a:extLst>
          </p:cNvPr>
          <p:cNvSpPr txBox="1"/>
          <p:nvPr/>
        </p:nvSpPr>
        <p:spPr>
          <a:xfrm>
            <a:off x="2501406" y="2232694"/>
            <a:ext cx="9327521" cy="153913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Gồm các từ chỉ số lượng xác đinh (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một, hai, ba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,...) và số từ chỉ số lượng ước chừng (</a:t>
            </a:r>
            <a:r>
              <a:rPr lang="pt-BR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vài, dăm, mươi, dăm bảy, ba bốn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,...). Khi biểu thị số lượng sự vật, số từ thường đứng trước danh từ.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Hộp Văn bản 27">
            <a:extLst>
              <a:ext uri="{FF2B5EF4-FFF2-40B4-BE49-F238E27FC236}">
                <a16:creationId xmlns="" xmlns:a16="http://schemas.microsoft.com/office/drawing/2014/main" id="{C70A761E-398D-0F0A-86C2-F19AE684B4EC}"/>
              </a:ext>
            </a:extLst>
          </p:cNvPr>
          <p:cNvSpPr txBox="1"/>
          <p:nvPr/>
        </p:nvSpPr>
        <p:spPr>
          <a:xfrm>
            <a:off x="1435100" y="4390707"/>
            <a:ext cx="10223500" cy="1846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Ví dụ:</a:t>
            </a:r>
            <a:endParaRPr lang="en-US" sz="28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pt-BR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 ăn được </a:t>
            </a:r>
            <a:r>
              <a:rPr lang="pt-BR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hai</a:t>
            </a:r>
            <a:r>
              <a:rPr lang="pt-BR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bát cơm.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Chúng tôi gặp nhau và nói </a:t>
            </a:r>
            <a:r>
              <a:rPr lang="pt-BR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dăm ba</a:t>
            </a:r>
            <a:r>
              <a:rPr lang="pt-BR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câu chuyện.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98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754257A7-45A8-43F2-9F3F-247E1137AF75}"/>
              </a:ext>
            </a:extLst>
          </p:cNvPr>
          <p:cNvSpPr txBox="1"/>
          <p:nvPr/>
        </p:nvSpPr>
        <p:spPr>
          <a:xfrm>
            <a:off x="780264" y="53789"/>
            <a:ext cx="10117891" cy="707886"/>
          </a:xfrm>
          <a:prstGeom prst="rect">
            <a:avLst/>
          </a:prstGeom>
          <a:solidFill>
            <a:srgbClr val="0066FF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pt-BR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 biết đặc điểm và chức năng của số từ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99F76D6C-DF85-23C5-7557-1B728888CF9F}"/>
              </a:ext>
            </a:extLst>
          </p:cNvPr>
          <p:cNvSpPr txBox="1"/>
          <p:nvPr/>
        </p:nvSpPr>
        <p:spPr>
          <a:xfrm>
            <a:off x="682961" y="761675"/>
            <a:ext cx="2266120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2. Kết luận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682960" y="1335193"/>
            <a:ext cx="6095999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b. Ph</a:t>
            </a:r>
            <a:r>
              <a:rPr lang="pt-BR" sz="3200" b="1" dirty="0">
                <a:solidFill>
                  <a:srgbClr val="0066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ân loại: </a:t>
            </a:r>
            <a:r>
              <a:rPr lang="pt-BR" sz="32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2 tiểu loại cơ bản</a:t>
            </a:r>
            <a:endParaRPr lang="en-US" sz="3200" dirty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Mũi tên: Hình ngũ giác 25">
            <a:extLst>
              <a:ext uri="{FF2B5EF4-FFF2-40B4-BE49-F238E27FC236}">
                <a16:creationId xmlns="" xmlns:a16="http://schemas.microsoft.com/office/drawing/2014/main" id="{96510022-1654-24FD-C50C-41A0A4262F9B}"/>
              </a:ext>
            </a:extLst>
          </p:cNvPr>
          <p:cNvSpPr/>
          <p:nvPr/>
        </p:nvSpPr>
        <p:spPr>
          <a:xfrm>
            <a:off x="816468" y="2568646"/>
            <a:ext cx="2132613" cy="1020812"/>
          </a:xfrm>
          <a:prstGeom prst="homePlate">
            <a:avLst/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Số từ chỉ thứ tự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C37678B0-A7FF-CAC1-8C6F-287A9A5397BD}"/>
              </a:ext>
            </a:extLst>
          </p:cNvPr>
          <p:cNvSpPr txBox="1"/>
          <p:nvPr/>
        </p:nvSpPr>
        <p:spPr>
          <a:xfrm>
            <a:off x="3286439" y="2545839"/>
            <a:ext cx="7902261" cy="104361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Đứng sau danh từ, chỉ thứ tự của sự vật. Số từ chỉ thứ tự thường đứng sau các danh từ 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thứ, hạng, loại, số.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7C0F7EA7-3E3B-1144-D3DB-702B47EC208A}"/>
              </a:ext>
            </a:extLst>
          </p:cNvPr>
          <p:cNvSpPr txBox="1"/>
          <p:nvPr/>
        </p:nvSpPr>
        <p:spPr>
          <a:xfrm>
            <a:off x="1192212" y="4389159"/>
            <a:ext cx="98075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Ví dụ</a:t>
            </a:r>
            <a:r>
              <a:rPr lang="pt-BR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 ngồi bàn thứ </a:t>
            </a:r>
            <a:r>
              <a:rPr lang="pt-BR" sz="2800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nhất. 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số từ </a:t>
            </a:r>
            <a:r>
              <a:rPr lang="pt-BR" sz="2800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nhất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kết hợp với từ 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 nhất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 đứng sau danh từ </a:t>
            </a: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bàn</a:t>
            </a: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chỉ số thứ tự của sự vật.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6607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754257A7-45A8-43F2-9F3F-247E1137AF75}"/>
              </a:ext>
            </a:extLst>
          </p:cNvPr>
          <p:cNvSpPr txBox="1"/>
          <p:nvPr/>
        </p:nvSpPr>
        <p:spPr>
          <a:xfrm>
            <a:off x="770174" y="146057"/>
            <a:ext cx="5468136" cy="707886"/>
          </a:xfrm>
          <a:prstGeom prst="rect">
            <a:avLst/>
          </a:prstGeom>
          <a:solidFill>
            <a:srgbClr val="0066FF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II.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780265" y="1082473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1/Tr.64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Hình chữ nhật: Góc Chéo Tròn 25">
            <a:extLst>
              <a:ext uri="{FF2B5EF4-FFF2-40B4-BE49-F238E27FC236}">
                <a16:creationId xmlns="" xmlns:a16="http://schemas.microsoft.com/office/drawing/2014/main" id="{96510022-1654-24FD-C50C-41A0A4262F9B}"/>
              </a:ext>
            </a:extLst>
          </p:cNvPr>
          <p:cNvSpPr/>
          <p:nvPr/>
        </p:nvSpPr>
        <p:spPr>
          <a:xfrm>
            <a:off x="1033922" y="1951371"/>
            <a:ext cx="10408777" cy="707886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C37678B0-A7FF-CAC1-8C6F-287A9A5397BD}"/>
              </a:ext>
            </a:extLst>
          </p:cNvPr>
          <p:cNvSpPr txBox="1"/>
          <p:nvPr/>
        </p:nvSpPr>
        <p:spPr>
          <a:xfrm>
            <a:off x="4146332" y="3034887"/>
            <a:ext cx="2208621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a.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F5AEB930-C2EB-A33D-C41C-193DCA496F65}"/>
              </a:ext>
            </a:extLst>
          </p:cNvPr>
          <p:cNvSpPr txBox="1"/>
          <p:nvPr/>
        </p:nvSpPr>
        <p:spPr>
          <a:xfrm>
            <a:off x="4146332" y="3848953"/>
            <a:ext cx="2648112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100"/>
              <a:tabLst>
                <a:tab pos="61531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1B964CA4-EDF5-C01C-F6DE-FA6965D91657}"/>
              </a:ext>
            </a:extLst>
          </p:cNvPr>
          <p:cNvSpPr txBox="1"/>
          <p:nvPr/>
        </p:nvSpPr>
        <p:spPr>
          <a:xfrm>
            <a:off x="4146332" y="4733299"/>
            <a:ext cx="2302474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c.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598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BCBDD521-EFFD-A53D-71ED-CB25CCFF2427}"/>
              </a:ext>
            </a:extLst>
          </p:cNvPr>
          <p:cNvSpPr txBox="1"/>
          <p:nvPr/>
        </p:nvSpPr>
        <p:spPr>
          <a:xfrm>
            <a:off x="682961" y="905771"/>
            <a:ext cx="2603479" cy="548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2/Tr.64</a:t>
            </a:r>
            <a:endParaRPr lang="en-US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Hình chữ nhật: Góc Chéo Tròn 25">
            <a:extLst>
              <a:ext uri="{FF2B5EF4-FFF2-40B4-BE49-F238E27FC236}">
                <a16:creationId xmlns="" xmlns:a16="http://schemas.microsoft.com/office/drawing/2014/main" id="{96510022-1654-24FD-C50C-41A0A4262F9B}"/>
              </a:ext>
            </a:extLst>
          </p:cNvPr>
          <p:cNvSpPr/>
          <p:nvPr/>
        </p:nvSpPr>
        <p:spPr>
          <a:xfrm>
            <a:off x="1984700" y="1511621"/>
            <a:ext cx="8772200" cy="707886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chừng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trong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câu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C37678B0-A7FF-CAC1-8C6F-287A9A5397BD}"/>
              </a:ext>
            </a:extLst>
          </p:cNvPr>
          <p:cNvSpPr txBox="1"/>
          <p:nvPr/>
        </p:nvSpPr>
        <p:spPr>
          <a:xfrm>
            <a:off x="581361" y="2385498"/>
            <a:ext cx="1962369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a. </a:t>
            </a:r>
            <a:r>
              <a:rPr 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F5AEB930-C2EB-A33D-C41C-193DCA496F65}"/>
              </a:ext>
            </a:extLst>
          </p:cNvPr>
          <p:cNvSpPr txBox="1"/>
          <p:nvPr/>
        </p:nvSpPr>
        <p:spPr>
          <a:xfrm>
            <a:off x="4629425" y="2400693"/>
            <a:ext cx="1962368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100"/>
              <a:tabLst>
                <a:tab pos="61531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vài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1B964CA4-EDF5-C01C-F6DE-FA6965D91657}"/>
              </a:ext>
            </a:extLst>
          </p:cNvPr>
          <p:cNvSpPr txBox="1"/>
          <p:nvPr/>
        </p:nvSpPr>
        <p:spPr>
          <a:xfrm>
            <a:off x="8421222" y="2400692"/>
            <a:ext cx="2648111" cy="548099"/>
          </a:xfrm>
          <a:prstGeom prst="rect">
            <a:avLst/>
          </a:prstGeom>
          <a:noFill/>
          <a:ln w="38100">
            <a:solidFill>
              <a:srgbClr val="3005CD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c. </a:t>
            </a:r>
            <a:r>
              <a:rPr 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hai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hôm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="" xmlns:a16="http://schemas.microsoft.com/office/drawing/2014/main" id="{24527CF8-660B-3DFE-46A2-7FE19D8A5A54}"/>
              </a:ext>
            </a:extLst>
          </p:cNvPr>
          <p:cNvSpPr txBox="1"/>
          <p:nvPr/>
        </p:nvSpPr>
        <p:spPr>
          <a:xfrm>
            <a:off x="780264" y="4563004"/>
            <a:ext cx="10992636" cy="52322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="" xmlns:a16="http://schemas.microsoft.com/office/drawing/2014/main" id="{ED174D7A-CE1B-24C5-13B9-D148AD10A135}"/>
              </a:ext>
            </a:extLst>
          </p:cNvPr>
          <p:cNvSpPr txBox="1"/>
          <p:nvPr/>
        </p:nvSpPr>
        <p:spPr>
          <a:xfrm>
            <a:off x="780264" y="5346379"/>
            <a:ext cx="8833636" cy="548099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Hôm </a:t>
            </a:r>
            <a:r>
              <a:rPr lang="vi-VN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gửi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dăm ba </a:t>
            </a:r>
            <a:r>
              <a:rPr lang="vi-VN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gói</a:t>
            </a: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kẹo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="" xmlns:a16="http://schemas.microsoft.com/office/drawing/2014/main" id="{EFB08660-DF25-8ED8-1381-2D729FBB34A2}"/>
              </a:ext>
            </a:extLst>
          </p:cNvPr>
          <p:cNvSpPr txBox="1"/>
          <p:nvPr/>
        </p:nvSpPr>
        <p:spPr>
          <a:xfrm>
            <a:off x="793457" y="6125318"/>
            <a:ext cx="8833636" cy="52322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Chừng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21" name="Hộp Văn bản 20">
            <a:extLst>
              <a:ext uri="{FF2B5EF4-FFF2-40B4-BE49-F238E27FC236}">
                <a16:creationId xmlns="" xmlns:a16="http://schemas.microsoft.com/office/drawing/2014/main" id="{9325FB11-9601-69EF-D524-1B7CA59B602A}"/>
              </a:ext>
            </a:extLst>
          </p:cNvPr>
          <p:cNvSpPr txBox="1"/>
          <p:nvPr/>
        </p:nvSpPr>
        <p:spPr>
          <a:xfrm>
            <a:off x="780264" y="3933275"/>
            <a:ext cx="161550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22" name="Hình chữ nhật: Góc Chéo Tròn 21">
            <a:extLst>
              <a:ext uri="{FF2B5EF4-FFF2-40B4-BE49-F238E27FC236}">
                <a16:creationId xmlns="" xmlns:a16="http://schemas.microsoft.com/office/drawing/2014/main" id="{30264944-D3AB-8C42-28B7-554869CDED5E}"/>
              </a:ext>
            </a:extLst>
          </p:cNvPr>
          <p:cNvSpPr/>
          <p:nvPr/>
        </p:nvSpPr>
        <p:spPr>
          <a:xfrm>
            <a:off x="1029830" y="3216518"/>
            <a:ext cx="10296758" cy="707886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0066F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chừng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mươi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vi-VN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dăm ba,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52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1112</Words>
  <Application>Microsoft Office PowerPoint</Application>
  <PresentationFormat>Custom</PresentationFormat>
  <Paragraphs>75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Chủ đề Office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hp</cp:lastModifiedBy>
  <cp:revision>23</cp:revision>
  <dcterms:created xsi:type="dcterms:W3CDTF">2022-07-01T01:24:15Z</dcterms:created>
  <dcterms:modified xsi:type="dcterms:W3CDTF">2023-10-16T07:32:16Z</dcterms:modified>
</cp:coreProperties>
</file>