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71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6" d="100"/>
          <a:sy n="86" d="100"/>
        </p:scale>
        <p:origin x="-906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7164B-9430-431A-BD7B-0B4E3DA78205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9B710-1FD8-4013-9CBF-DDDE87B96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80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7164B-9430-431A-BD7B-0B4E3DA78205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9B710-1FD8-4013-9CBF-DDDE87B96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380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7164B-9430-431A-BD7B-0B4E3DA78205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9B710-1FD8-4013-9CBF-DDDE87B96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547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7164B-9430-431A-BD7B-0B4E3DA78205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9B710-1FD8-4013-9CBF-DDDE87B96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821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7164B-9430-431A-BD7B-0B4E3DA78205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9B710-1FD8-4013-9CBF-DDDE87B96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155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7164B-9430-431A-BD7B-0B4E3DA78205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9B710-1FD8-4013-9CBF-DDDE87B96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694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7164B-9430-431A-BD7B-0B4E3DA78205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9B710-1FD8-4013-9CBF-DDDE87B96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995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7164B-9430-431A-BD7B-0B4E3DA78205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9B710-1FD8-4013-9CBF-DDDE87B96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261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7164B-9430-431A-BD7B-0B4E3DA78205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9B710-1FD8-4013-9CBF-DDDE87B96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955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7164B-9430-431A-BD7B-0B4E3DA78205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9B710-1FD8-4013-9CBF-DDDE87B96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201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7164B-9430-431A-BD7B-0B4E3DA78205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9B710-1FD8-4013-9CBF-DDDE87B96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319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E7164B-9430-431A-BD7B-0B4E3DA78205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59B710-1FD8-4013-9CBF-DDDE87B96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854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Alternate Process 3"/>
          <p:cNvSpPr/>
          <p:nvPr/>
        </p:nvSpPr>
        <p:spPr>
          <a:xfrm>
            <a:off x="251520" y="260648"/>
            <a:ext cx="8496944" cy="1584176"/>
          </a:xfrm>
          <a:prstGeom prst="flowChartAlternate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4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24:NÓI 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 NGHE</a:t>
            </a:r>
            <a:endParaRPr lang="en-US" sz="24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Notched Right Arrow 4"/>
          <p:cNvSpPr/>
          <p:nvPr/>
        </p:nvSpPr>
        <p:spPr>
          <a:xfrm>
            <a:off x="251520" y="1844824"/>
            <a:ext cx="5796644" cy="1368152"/>
          </a:xfrm>
          <a:prstGeom prst="notched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1: 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 ĐẦU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val Callout 5"/>
          <p:cNvSpPr/>
          <p:nvPr/>
        </p:nvSpPr>
        <p:spPr>
          <a:xfrm>
            <a:off x="755576" y="2996952"/>
            <a:ext cx="7272808" cy="3096344"/>
          </a:xfrm>
          <a:prstGeom prst="wedgeEllipseCallou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de-DE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Kể tên một số tác phẩm văn học mà em đã được học từ chương trình Ngữ văn 6 đến giờ? Trong những tác phẩm ấy, em thích nhất tác phẩm nào? Vì sao?</a:t>
            </a:r>
            <a:endParaRPr lang="en-US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540587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6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Alternate Process 3"/>
          <p:cNvSpPr/>
          <p:nvPr/>
        </p:nvSpPr>
        <p:spPr>
          <a:xfrm>
            <a:off x="2771800" y="16594"/>
            <a:ext cx="3312367" cy="1008112"/>
          </a:xfrm>
          <a:prstGeom prst="flowChartAlternateProcess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4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6235402"/>
              </p:ext>
            </p:extLst>
          </p:nvPr>
        </p:nvGraphicFramePr>
        <p:xfrm>
          <a:off x="140655" y="1268760"/>
          <a:ext cx="8712968" cy="46773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36048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683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38415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58376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endParaRPr lang="en-US" sz="2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Đạt</a:t>
                      </a:r>
                      <a:endParaRPr lang="en-US" sz="24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Chưa đạt</a:t>
                      </a:r>
                      <a:endParaRPr lang="en-US" sz="24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8376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nói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đã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biết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mở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đầu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bày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nói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phần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thúc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nói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chưa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400" b="0" i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742950" algn="l"/>
                        </a:tabLst>
                      </a:pP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16752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Mở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nêu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lên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cảm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nhận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điều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sắp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nói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tác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tác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phẩm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đã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gây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nhiều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cảm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xúc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suy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nghĩ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400" b="0" i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8376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Thân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đã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bày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cảm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xúc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nghệ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thuật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tác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phẩm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chưa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400" b="0" i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8376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Tập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trung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nêu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cốt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lõi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mang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tính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tiêu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biểu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tài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endParaRPr lang="en-US" sz="2400" b="0" i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8376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thúc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nói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đã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nhấn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mạnh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vào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cảm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xúc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tác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phẩm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chưa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endParaRPr lang="en-US" sz="2400" b="0" i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449779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tical Scroll 3"/>
          <p:cNvSpPr/>
          <p:nvPr/>
        </p:nvSpPr>
        <p:spPr>
          <a:xfrm>
            <a:off x="1403648" y="692696"/>
            <a:ext cx="5472608" cy="4464496"/>
          </a:xfrm>
          <a:prstGeom prst="verticalScroll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ý: </a:t>
            </a:r>
            <a:endParaRPr lang="en-US" sz="2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tiên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cậu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cổ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Mây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sóng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Bức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gái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endParaRPr lang="en-US" sz="2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Thánh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Gióng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dao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cơm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nếp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endParaRPr lang="en-US" sz="2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462142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tched Right Arrow 3"/>
          <p:cNvSpPr/>
          <p:nvPr/>
        </p:nvSpPr>
        <p:spPr>
          <a:xfrm>
            <a:off x="107504" y="0"/>
            <a:ext cx="6912768" cy="1556792"/>
          </a:xfrm>
          <a:prstGeom prst="notchedRightArrow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2: LUYỆN TẬP 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Horizontal Scroll 4"/>
          <p:cNvSpPr/>
          <p:nvPr/>
        </p:nvSpPr>
        <p:spPr>
          <a:xfrm>
            <a:off x="1187624" y="1196752"/>
            <a:ext cx="6048672" cy="1224136"/>
          </a:xfrm>
          <a:prstGeom prst="horizontalScroll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PHIẾU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endParaRPr lang="en-US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5636479"/>
              </p:ext>
            </p:extLst>
          </p:nvPr>
        </p:nvGraphicFramePr>
        <p:xfrm>
          <a:off x="107504" y="2420888"/>
          <a:ext cx="8928995" cy="45551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8823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89654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8012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248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24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nhận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xét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yêu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cầu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24847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24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nói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Giới thiệu chung về vấn đề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4969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Nêu những suy nghĩ về các khía cạnh khác nhau của vấn đề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24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Khái quát lại suy nghĩ của vấn đề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24847"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thức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bày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Tốc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nói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vừa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phải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24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Âm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lượng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vừa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đủ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24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Giọng nói truyền cảm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24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Cử chỉ, dáng điệu đúng mực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24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Tương tác với người nghe phù hợp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567190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Terminator 3"/>
          <p:cNvSpPr/>
          <p:nvPr/>
        </p:nvSpPr>
        <p:spPr>
          <a:xfrm>
            <a:off x="390997" y="980728"/>
            <a:ext cx="8496944" cy="2016224"/>
          </a:xfrm>
          <a:prstGeom prst="flowChartTerminator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đích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SGK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Tr.53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nhằm</a:t>
            </a: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đích</a:t>
            </a: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)?</a:t>
            </a:r>
            <a:endParaRPr lang="en-US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Flowchart: Terminator 4"/>
          <p:cNvSpPr/>
          <p:nvPr/>
        </p:nvSpPr>
        <p:spPr>
          <a:xfrm>
            <a:off x="390997" y="3248980"/>
            <a:ext cx="8496944" cy="1908212"/>
          </a:xfrm>
          <a:prstGeom prst="flowChartTerminator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endParaRPr lang="en-US" sz="24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Lựa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lựa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cập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VB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4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dao</a:t>
            </a:r>
            <a:r>
              <a:rPr lang="en-US" sz="24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24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sz="24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en-US" sz="24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  <a:r>
              <a:rPr lang="en-US" sz="24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cơm</a:t>
            </a:r>
            <a:r>
              <a:rPr lang="en-US" sz="24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nếp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”?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90997" y="0"/>
            <a:ext cx="3748955" cy="764704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403238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rizontal Scroll 3"/>
          <p:cNvSpPr/>
          <p:nvPr/>
        </p:nvSpPr>
        <p:spPr>
          <a:xfrm>
            <a:off x="323528" y="0"/>
            <a:ext cx="8640960" cy="6858000"/>
          </a:xfrm>
          <a:prstGeom prst="horizontalScroll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đích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endParaRPr lang="en-US" sz="2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endParaRPr lang="en-US" sz="2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Lựa</a:t>
            </a: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lính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quyện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ơn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hằng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cống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hiến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thầm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lặng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hôm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nay,…</a:t>
            </a:r>
            <a:endParaRPr lang="en-US" sz="2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 dàn ý theo gợi ý sau:</a:t>
            </a:r>
            <a:endParaRPr lang="en-US" sz="2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vi-VN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Giới thiệu khái quát về vấn đề em định trình bày cùng ấn tượng chung của em.</a:t>
            </a:r>
            <a:endParaRPr lang="en-US" sz="2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vi-VN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 những biểu hiện cụ thể của vấn để và suy nghĩ của em.</a:t>
            </a:r>
            <a:endParaRPr lang="en-US" sz="2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vi-VN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Khái quát lại suy nghĩ của em, rút ra thông điệp, bài học từ vấn đề.</a:t>
            </a:r>
            <a:endParaRPr lang="en-US" sz="2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580779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Terminator 6"/>
          <p:cNvSpPr/>
          <p:nvPr/>
        </p:nvSpPr>
        <p:spPr>
          <a:xfrm>
            <a:off x="179512" y="260648"/>
            <a:ext cx="8784976" cy="1340768"/>
          </a:xfrm>
          <a:prstGeom prst="flowChartTerminator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3-4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23528" y="1772816"/>
            <a:ext cx="3816424" cy="936104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Cloud Callout 8"/>
          <p:cNvSpPr/>
          <p:nvPr/>
        </p:nvSpPr>
        <p:spPr>
          <a:xfrm>
            <a:off x="323528" y="2924944"/>
            <a:ext cx="3168352" cy="3096344"/>
          </a:xfrm>
          <a:prstGeom prst="cloudCallou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đảm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ight Arrow Callout 9"/>
          <p:cNvSpPr/>
          <p:nvPr/>
        </p:nvSpPr>
        <p:spPr>
          <a:xfrm>
            <a:off x="4355976" y="3068960"/>
            <a:ext cx="4608512" cy="2736304"/>
          </a:xfrm>
          <a:prstGeom prst="rightArrowCallou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latin typeface="+mj-lt"/>
              </a:rPr>
              <a:t>Các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em</a:t>
            </a:r>
            <a:r>
              <a:rPr lang="vi-VN" sz="2400" dirty="0">
                <a:latin typeface="+mj-lt"/>
              </a:rPr>
              <a:t> làm việc cặp đôi để thực hành.</a:t>
            </a:r>
            <a:r>
              <a:rPr lang="en-US" sz="2400" dirty="0">
                <a:latin typeface="+mj-lt"/>
              </a:rPr>
              <a:t> G</a:t>
            </a:r>
            <a:r>
              <a:rPr lang="vi-VN" sz="2400" dirty="0">
                <a:latin typeface="+mj-lt"/>
              </a:rPr>
              <a:t>hi vào </a:t>
            </a:r>
            <a:r>
              <a:rPr lang="vi-VN" sz="2400" b="1" i="1" dirty="0">
                <a:latin typeface="+mj-lt"/>
              </a:rPr>
              <a:t>Phiếu nhận xét hoạt động nói</a:t>
            </a:r>
            <a:endParaRPr lang="en-US" sz="2400" dirty="0">
              <a:latin typeface="+mj-lt"/>
            </a:endParaRPr>
          </a:p>
          <a:p>
            <a:pPr algn="ctr"/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4422723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9" grpId="1" animBg="1"/>
      <p:bldP spid="10" grpId="0" animBg="1"/>
      <p:bldP spid="10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Alternate Process 3"/>
          <p:cNvSpPr/>
          <p:nvPr/>
        </p:nvSpPr>
        <p:spPr>
          <a:xfrm>
            <a:off x="251520" y="404664"/>
            <a:ext cx="8568952" cy="4392488"/>
          </a:xfrm>
          <a:prstGeom prst="flowChartAlternateProcess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T</a:t>
            </a:r>
            <a:r>
              <a:rPr lang="vi-VN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rình bày đầy đủ, mạch lạc những nội dung chính đã chuẩn bị;</a:t>
            </a:r>
            <a:endParaRPr lang="en-US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vi-VN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Kết hợp đọc diễn cảm những đoạn thơ cần thiết; </a:t>
            </a:r>
            <a:endParaRPr lang="en-US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 chỉnh giọng nói (âm lượng, tốc độ, sắc thái biểu cảm) phù hợp với nội dung trình bày;</a:t>
            </a:r>
            <a:endParaRPr lang="en-US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vi-VN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Kết hợp ánh mắt, cử chỉ, điệu bộ,... diễn tả cảm xúc;</a:t>
            </a:r>
            <a:endParaRPr lang="en-US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vi-VN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Chú ý tương tác với người nghe;</a:t>
            </a:r>
            <a:endParaRPr lang="en-US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vi-VN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Trình bày bài nói trong thời gian quy định.</a:t>
            </a:r>
            <a:endParaRPr lang="en-US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715032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979712" y="77192"/>
            <a:ext cx="3168352" cy="72008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Sau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Pentagon 4"/>
          <p:cNvSpPr/>
          <p:nvPr/>
        </p:nvSpPr>
        <p:spPr>
          <a:xfrm>
            <a:off x="395536" y="908720"/>
            <a:ext cx="8352928" cy="1512168"/>
          </a:xfrm>
          <a:prstGeom prst="homePlat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vi-VN" sz="2400" dirty="0">
                <a:solidFill>
                  <a:srgbClr val="C00000"/>
                </a:solidFill>
                <a:latin typeface="+mj-lt"/>
              </a:rPr>
              <a:t>HS tự đánh giá bài nói của mình </a:t>
            </a:r>
            <a:r>
              <a:rPr lang="en-US" sz="2400" dirty="0" err="1">
                <a:solidFill>
                  <a:srgbClr val="C00000"/>
                </a:solidFill>
                <a:latin typeface="+mj-lt"/>
              </a:rPr>
              <a:t>vào</a:t>
            </a:r>
            <a:r>
              <a:rPr lang="en-US" sz="2400" dirty="0">
                <a:solidFill>
                  <a:srgbClr val="C00000"/>
                </a:solidFill>
                <a:latin typeface="+mj-lt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+mj-lt"/>
              </a:rPr>
              <a:t>BẢNG</a:t>
            </a:r>
            <a:r>
              <a:rPr lang="en-US" sz="2400" b="1" i="1" dirty="0">
                <a:solidFill>
                  <a:srgbClr val="C00000"/>
                </a:solidFill>
                <a:latin typeface="+mj-lt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+mj-lt"/>
              </a:rPr>
              <a:t>KIỂM</a:t>
            </a:r>
            <a:r>
              <a:rPr lang="en-US" sz="2400" dirty="0">
                <a:solidFill>
                  <a:srgbClr val="C00000"/>
                </a:solidFill>
                <a:latin typeface="+mj-lt"/>
              </a:rPr>
              <a:t> </a:t>
            </a:r>
            <a:r>
              <a:rPr lang="vi-VN" sz="2400" dirty="0">
                <a:solidFill>
                  <a:srgbClr val="C00000"/>
                </a:solidFill>
                <a:latin typeface="+mj-lt"/>
              </a:rPr>
              <a:t>và đánh giá bài nói của bạn</a:t>
            </a:r>
            <a:r>
              <a:rPr lang="en-US" sz="2400" dirty="0">
                <a:solidFill>
                  <a:srgbClr val="C00000"/>
                </a:solidFill>
                <a:latin typeface="+mj-lt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+mj-lt"/>
              </a:rPr>
              <a:t>trong</a:t>
            </a:r>
            <a:r>
              <a:rPr lang="en-US" sz="2400" dirty="0">
                <a:solidFill>
                  <a:srgbClr val="C00000"/>
                </a:solidFill>
                <a:latin typeface="+mj-lt"/>
              </a:rPr>
              <a:t> </a:t>
            </a:r>
            <a:r>
              <a:rPr lang="vi-VN" sz="2400" b="1" i="1" dirty="0">
                <a:solidFill>
                  <a:srgbClr val="C00000"/>
                </a:solidFill>
                <a:latin typeface="+mj-lt"/>
              </a:rPr>
              <a:t>Phiếu nhận xét hoạt động nói </a:t>
            </a:r>
            <a:r>
              <a:rPr lang="en-US" sz="2400" dirty="0" err="1">
                <a:solidFill>
                  <a:srgbClr val="C00000"/>
                </a:solidFill>
                <a:latin typeface="+mj-lt"/>
              </a:rPr>
              <a:t>về</a:t>
            </a:r>
            <a:r>
              <a:rPr lang="en-US" sz="2400" b="1" i="1" dirty="0">
                <a:solidFill>
                  <a:srgbClr val="C00000"/>
                </a:solidFill>
                <a:latin typeface="+mj-lt"/>
              </a:rPr>
              <a:t> </a:t>
            </a:r>
            <a:r>
              <a:rPr lang="vi-VN" sz="2400" dirty="0">
                <a:solidFill>
                  <a:srgbClr val="C00000"/>
                </a:solidFill>
                <a:latin typeface="+mj-lt"/>
              </a:rPr>
              <a:t>nội dung và hình thức trình bày với hai tư cách: người nói và người nghe.</a:t>
            </a:r>
            <a:endParaRPr lang="en-US" sz="24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395536" y="2564904"/>
            <a:ext cx="3744416" cy="1656184"/>
          </a:xfrm>
          <a:prstGeom prst="wedgeRoundRectCallou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vi-VN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 biểu của bạn có chứng tỏ bạn nắm được nội dung bài trình bày không?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4969817" y="4653136"/>
            <a:ext cx="3744416" cy="1800200"/>
          </a:xfrm>
          <a:prstGeom prst="wedgeRoundRectCallou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i="1" dirty="0">
                <a:solidFill>
                  <a:srgbClr val="7030A0"/>
                </a:solidFill>
                <a:latin typeface="+mj-lt"/>
              </a:rPr>
              <a:t>Em học tập được gì qua phần trình bày của bạn?...</a:t>
            </a:r>
            <a:endParaRPr lang="en-US" sz="2400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384126" y="4581128"/>
            <a:ext cx="3744416" cy="1800200"/>
          </a:xfrm>
          <a:prstGeom prst="wedgeRoundRectCallou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i="1" dirty="0">
                <a:solidFill>
                  <a:srgbClr val="002060"/>
                </a:solidFill>
                <a:latin typeface="+mj-lt"/>
              </a:rPr>
              <a:t>Điều gì trong phần trình bày của bạn khiến em yêu thích hay có ấn tượng nhất?</a:t>
            </a:r>
            <a:endParaRPr lang="en-US" sz="24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9" name="Rounded Rectangular Callout 8"/>
          <p:cNvSpPr/>
          <p:nvPr/>
        </p:nvSpPr>
        <p:spPr>
          <a:xfrm>
            <a:off x="4995515" y="2564904"/>
            <a:ext cx="3744416" cy="1656184"/>
          </a:xfrm>
          <a:prstGeom prst="wedgeRoundRectCallou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vi-VN" sz="2400" i="1" dirty="0">
                <a:solidFill>
                  <a:srgbClr val="0070C0"/>
                </a:solidFill>
                <a:latin typeface="+mj-lt"/>
              </a:rPr>
              <a:t>Em đồng ý hay không đồng ý với nhận xét, góp ý của bạn về bài nói? Vì sao?</a:t>
            </a:r>
            <a:endParaRPr lang="en-US" sz="2400" dirty="0">
              <a:solidFill>
                <a:srgbClr val="0070C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3817267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1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4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rizontal Scroll 3"/>
          <p:cNvSpPr/>
          <p:nvPr/>
        </p:nvSpPr>
        <p:spPr>
          <a:xfrm>
            <a:off x="755576" y="692696"/>
            <a:ext cx="7632848" cy="2952328"/>
          </a:xfrm>
          <a:prstGeom prst="horizontalScroll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Trao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thần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tôn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lắng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hồi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thần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6777514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887</Words>
  <Application>Microsoft Office PowerPoint</Application>
  <PresentationFormat>On-screen Show (4:3)</PresentationFormat>
  <Paragraphs>101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Windows User</cp:lastModifiedBy>
  <cp:revision>22</cp:revision>
  <dcterms:created xsi:type="dcterms:W3CDTF">2022-06-22T14:22:23Z</dcterms:created>
  <dcterms:modified xsi:type="dcterms:W3CDTF">2022-10-13T08:18:27Z</dcterms:modified>
</cp:coreProperties>
</file>