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301" r:id="rId3"/>
    <p:sldId id="283" r:id="rId4"/>
    <p:sldId id="288" r:id="rId5"/>
    <p:sldId id="300" r:id="rId6"/>
    <p:sldId id="289" r:id="rId7"/>
    <p:sldId id="291" r:id="rId8"/>
    <p:sldId id="302" r:id="rId9"/>
    <p:sldId id="303" r:id="rId10"/>
    <p:sldId id="29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Default Section" id="{658A194D-08A6-4A4A-9F60-7CCBC38DA831}">
          <p14:sldIdLst>
            <p14:sldId id="298"/>
            <p14:sldId id="279"/>
            <p14:sldId id="296"/>
            <p14:sldId id="282"/>
            <p14:sldId id="283"/>
          </p14:sldIdLst>
        </p14:section>
        <p14:section name="Untitled Section" id="{51CA4A9E-EEC8-48B8-B474-A29D8E55214A}">
          <p14:sldIdLst>
            <p14:sldId id="288"/>
            <p14:sldId id="300"/>
            <p14:sldId id="289"/>
            <p14:sldId id="291"/>
            <p14:sldId id="292"/>
            <p14:sldId id="29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7" d="100"/>
          <a:sy n="77" d="100"/>
        </p:scale>
        <p:origin x="-956" y="192"/>
      </p:cViewPr>
      <p:guideLst>
        <p:guide orient="horz" pos="2160"/>
        <p:guide pos="2880"/>
      </p:guideLst>
    </p:cSldViewPr>
  </p:slideViewPr>
  <p:notesTextViewPr>
    <p:cViewPr>
      <p:scale>
        <a:sx n="1" d="1"/>
        <a:sy n="1" d="1"/>
      </p:scale>
      <p:origin x="0" y="0"/>
    </p:cViewPr>
  </p:notesTextViewPr>
  <p:sorterViewPr>
    <p:cViewPr>
      <p:scale>
        <a:sx n="100" d="100"/>
        <a:sy n="100" d="100"/>
      </p:scale>
      <p:origin x="0" y="-14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EE11874-1BF1-448E-9DA9-4D5EF6F33FBC}" type="datetimeFigureOut">
              <a:rPr lang="en-US" smtClean="0"/>
              <a:pPr/>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CB2C6-73B6-4628-AFAF-0C06F9E5E9FA}" type="slidenum">
              <a:rPr lang="en-US" smtClean="0"/>
              <a:pPr/>
              <a:t>‹#›</a:t>
            </a:fld>
            <a:endParaRPr lang="en-US"/>
          </a:p>
        </p:txBody>
      </p:sp>
    </p:spTree>
    <p:extLst>
      <p:ext uri="{BB962C8B-B14F-4D97-AF65-F5344CB8AC3E}">
        <p14:creationId xmlns:p14="http://schemas.microsoft.com/office/powerpoint/2010/main" xmlns="" val="2599057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E11874-1BF1-448E-9DA9-4D5EF6F33FBC}" type="datetimeFigureOut">
              <a:rPr lang="en-US" smtClean="0"/>
              <a:pPr/>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CB2C6-73B6-4628-AFAF-0C06F9E5E9FA}" type="slidenum">
              <a:rPr lang="en-US" smtClean="0"/>
              <a:pPr/>
              <a:t>‹#›</a:t>
            </a:fld>
            <a:endParaRPr lang="en-US"/>
          </a:p>
        </p:txBody>
      </p:sp>
    </p:spTree>
    <p:extLst>
      <p:ext uri="{BB962C8B-B14F-4D97-AF65-F5344CB8AC3E}">
        <p14:creationId xmlns:p14="http://schemas.microsoft.com/office/powerpoint/2010/main" xmlns="" val="820286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E11874-1BF1-448E-9DA9-4D5EF6F33FBC}" type="datetimeFigureOut">
              <a:rPr lang="en-US" smtClean="0"/>
              <a:pPr/>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CB2C6-73B6-4628-AFAF-0C06F9E5E9FA}" type="slidenum">
              <a:rPr lang="en-US" smtClean="0"/>
              <a:pPr/>
              <a:t>‹#›</a:t>
            </a:fld>
            <a:endParaRPr lang="en-US"/>
          </a:p>
        </p:txBody>
      </p:sp>
    </p:spTree>
    <p:extLst>
      <p:ext uri="{BB962C8B-B14F-4D97-AF65-F5344CB8AC3E}">
        <p14:creationId xmlns:p14="http://schemas.microsoft.com/office/powerpoint/2010/main" xmlns="" val="3172895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E11874-1BF1-448E-9DA9-4D5EF6F33FBC}" type="datetimeFigureOut">
              <a:rPr lang="en-US" smtClean="0"/>
              <a:pPr/>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CB2C6-73B6-4628-AFAF-0C06F9E5E9FA}" type="slidenum">
              <a:rPr lang="en-US" smtClean="0"/>
              <a:pPr/>
              <a:t>‹#›</a:t>
            </a:fld>
            <a:endParaRPr lang="en-US"/>
          </a:p>
        </p:txBody>
      </p:sp>
    </p:spTree>
    <p:extLst>
      <p:ext uri="{BB962C8B-B14F-4D97-AF65-F5344CB8AC3E}">
        <p14:creationId xmlns:p14="http://schemas.microsoft.com/office/powerpoint/2010/main" xmlns="" val="3185094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E11874-1BF1-448E-9DA9-4D5EF6F33FBC}" type="datetimeFigureOut">
              <a:rPr lang="en-US" smtClean="0"/>
              <a:pPr/>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CB2C6-73B6-4628-AFAF-0C06F9E5E9FA}" type="slidenum">
              <a:rPr lang="en-US" smtClean="0"/>
              <a:pPr/>
              <a:t>‹#›</a:t>
            </a:fld>
            <a:endParaRPr lang="en-US"/>
          </a:p>
        </p:txBody>
      </p:sp>
    </p:spTree>
    <p:extLst>
      <p:ext uri="{BB962C8B-B14F-4D97-AF65-F5344CB8AC3E}">
        <p14:creationId xmlns:p14="http://schemas.microsoft.com/office/powerpoint/2010/main" xmlns="" val="1773855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EE11874-1BF1-448E-9DA9-4D5EF6F33FBC}" type="datetimeFigureOut">
              <a:rPr lang="en-US" smtClean="0"/>
              <a:pPr/>
              <a:t>10/10/2023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1CB2C6-73B6-4628-AFAF-0C06F9E5E9FA}" type="slidenum">
              <a:rPr lang="en-US" smtClean="0"/>
              <a:pPr/>
              <a:t>‹#›</a:t>
            </a:fld>
            <a:endParaRPr lang="en-US"/>
          </a:p>
        </p:txBody>
      </p:sp>
    </p:spTree>
    <p:extLst>
      <p:ext uri="{BB962C8B-B14F-4D97-AF65-F5344CB8AC3E}">
        <p14:creationId xmlns:p14="http://schemas.microsoft.com/office/powerpoint/2010/main" xmlns="" val="3586850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EE11874-1BF1-448E-9DA9-4D5EF6F33FBC}" type="datetimeFigureOut">
              <a:rPr lang="en-US" smtClean="0"/>
              <a:pPr/>
              <a:t>10/10/2023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1CB2C6-73B6-4628-AFAF-0C06F9E5E9FA}" type="slidenum">
              <a:rPr lang="en-US" smtClean="0"/>
              <a:pPr/>
              <a:t>‹#›</a:t>
            </a:fld>
            <a:endParaRPr lang="en-US"/>
          </a:p>
        </p:txBody>
      </p:sp>
    </p:spTree>
    <p:extLst>
      <p:ext uri="{BB962C8B-B14F-4D97-AF65-F5344CB8AC3E}">
        <p14:creationId xmlns:p14="http://schemas.microsoft.com/office/powerpoint/2010/main" xmlns="" val="324940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EE11874-1BF1-448E-9DA9-4D5EF6F33FBC}" type="datetimeFigureOut">
              <a:rPr lang="en-US" smtClean="0"/>
              <a:pPr/>
              <a:t>10/10/2023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1CB2C6-73B6-4628-AFAF-0C06F9E5E9FA}" type="slidenum">
              <a:rPr lang="en-US" smtClean="0"/>
              <a:pPr/>
              <a:t>‹#›</a:t>
            </a:fld>
            <a:endParaRPr lang="en-US"/>
          </a:p>
        </p:txBody>
      </p:sp>
    </p:spTree>
    <p:extLst>
      <p:ext uri="{BB962C8B-B14F-4D97-AF65-F5344CB8AC3E}">
        <p14:creationId xmlns:p14="http://schemas.microsoft.com/office/powerpoint/2010/main" xmlns="" val="167121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E11874-1BF1-448E-9DA9-4D5EF6F33FBC}" type="datetimeFigureOut">
              <a:rPr lang="en-US" smtClean="0"/>
              <a:pPr/>
              <a:t>10/10/2023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1CB2C6-73B6-4628-AFAF-0C06F9E5E9FA}" type="slidenum">
              <a:rPr lang="en-US" smtClean="0"/>
              <a:pPr/>
              <a:t>‹#›</a:t>
            </a:fld>
            <a:endParaRPr lang="en-US"/>
          </a:p>
        </p:txBody>
      </p:sp>
    </p:spTree>
    <p:extLst>
      <p:ext uri="{BB962C8B-B14F-4D97-AF65-F5344CB8AC3E}">
        <p14:creationId xmlns:p14="http://schemas.microsoft.com/office/powerpoint/2010/main" xmlns="" val="1169220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E11874-1BF1-448E-9DA9-4D5EF6F33FBC}" type="datetimeFigureOut">
              <a:rPr lang="en-US" smtClean="0"/>
              <a:pPr/>
              <a:t>10/10/2023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1CB2C6-73B6-4628-AFAF-0C06F9E5E9FA}" type="slidenum">
              <a:rPr lang="en-US" smtClean="0"/>
              <a:pPr/>
              <a:t>‹#›</a:t>
            </a:fld>
            <a:endParaRPr lang="en-US"/>
          </a:p>
        </p:txBody>
      </p:sp>
    </p:spTree>
    <p:extLst>
      <p:ext uri="{BB962C8B-B14F-4D97-AF65-F5344CB8AC3E}">
        <p14:creationId xmlns:p14="http://schemas.microsoft.com/office/powerpoint/2010/main" xmlns="" val="1036445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E11874-1BF1-448E-9DA9-4D5EF6F33FBC}" type="datetimeFigureOut">
              <a:rPr lang="en-US" smtClean="0"/>
              <a:pPr/>
              <a:t>10/10/2023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1CB2C6-73B6-4628-AFAF-0C06F9E5E9FA}" type="slidenum">
              <a:rPr lang="en-US" smtClean="0"/>
              <a:pPr/>
              <a:t>‹#›</a:t>
            </a:fld>
            <a:endParaRPr lang="en-US"/>
          </a:p>
        </p:txBody>
      </p:sp>
    </p:spTree>
    <p:extLst>
      <p:ext uri="{BB962C8B-B14F-4D97-AF65-F5344CB8AC3E}">
        <p14:creationId xmlns:p14="http://schemas.microsoft.com/office/powerpoint/2010/main" xmlns="" val="3473640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E11874-1BF1-448E-9DA9-4D5EF6F33FBC}" type="datetimeFigureOut">
              <a:rPr lang="en-US" smtClean="0"/>
              <a:pPr/>
              <a:t>10/10/2023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1CB2C6-73B6-4628-AFAF-0C06F9E5E9FA}" type="slidenum">
              <a:rPr lang="en-US" smtClean="0"/>
              <a:pPr/>
              <a:t>‹#›</a:t>
            </a:fld>
            <a:endParaRPr lang="en-US"/>
          </a:p>
        </p:txBody>
      </p:sp>
    </p:spTree>
    <p:extLst>
      <p:ext uri="{BB962C8B-B14F-4D97-AF65-F5344CB8AC3E}">
        <p14:creationId xmlns:p14="http://schemas.microsoft.com/office/powerpoint/2010/main" xmlns="" val="569332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304800" y="838200"/>
            <a:ext cx="8640960" cy="3861048"/>
          </a:xfrm>
          <a:prstGeom prst="horizont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i="1" dirty="0" err="1">
                <a:solidFill>
                  <a:srgbClr val="FF0000"/>
                </a:solidFill>
                <a:latin typeface="Times New Roman" panose="02020603050405020304" pitchFamily="18" charset="0"/>
                <a:cs typeface="Times New Roman" panose="02020603050405020304" pitchFamily="18" charset="0"/>
              </a:rPr>
              <a:t>Đồng</a:t>
            </a:r>
            <a:r>
              <a:rPr lang="en-US" sz="2400" b="1" i="1" dirty="0">
                <a:solidFill>
                  <a:srgbClr val="FF0000"/>
                </a:solidFill>
                <a:latin typeface="Times New Roman" panose="02020603050405020304" pitchFamily="18" charset="0"/>
                <a:cs typeface="Times New Roman" panose="02020603050405020304" pitchFamily="18" charset="0"/>
              </a:rPr>
              <a:t> </a:t>
            </a:r>
            <a:r>
              <a:rPr lang="en-US" sz="2400" b="1" i="1" dirty="0" err="1">
                <a:solidFill>
                  <a:srgbClr val="FF0000"/>
                </a:solidFill>
                <a:latin typeface="Times New Roman" panose="02020603050405020304" pitchFamily="18" charset="0"/>
                <a:cs typeface="Times New Roman" panose="02020603050405020304" pitchFamily="18" charset="0"/>
              </a:rPr>
              <a:t>dao</a:t>
            </a:r>
            <a:r>
              <a:rPr lang="en-US" sz="2400" b="1" i="1" dirty="0">
                <a:solidFill>
                  <a:srgbClr val="FF0000"/>
                </a:solidFill>
                <a:latin typeface="Times New Roman" panose="02020603050405020304" pitchFamily="18" charset="0"/>
                <a:cs typeface="Times New Roman" panose="02020603050405020304" pitchFamily="18" charset="0"/>
              </a:rPr>
              <a:t> </a:t>
            </a:r>
            <a:r>
              <a:rPr lang="en-US" sz="2400" b="1" i="1" dirty="0" err="1">
                <a:solidFill>
                  <a:srgbClr val="FF0000"/>
                </a:solidFill>
                <a:latin typeface="Times New Roman" panose="02020603050405020304" pitchFamily="18" charset="0"/>
                <a:cs typeface="Times New Roman" panose="02020603050405020304" pitchFamily="18" charset="0"/>
              </a:rPr>
              <a:t>mùa</a:t>
            </a:r>
            <a:r>
              <a:rPr lang="en-US" sz="2400" b="1" i="1" dirty="0">
                <a:solidFill>
                  <a:srgbClr val="FF0000"/>
                </a:solidFill>
                <a:latin typeface="Times New Roman" panose="02020603050405020304" pitchFamily="18" charset="0"/>
                <a:cs typeface="Times New Roman" panose="02020603050405020304" pitchFamily="18" charset="0"/>
              </a:rPr>
              <a:t> </a:t>
            </a:r>
            <a:r>
              <a:rPr lang="en-US" sz="2400" b="1" i="1" dirty="0" err="1">
                <a:solidFill>
                  <a:srgbClr val="FF0000"/>
                </a:solidFill>
                <a:latin typeface="Times New Roman" panose="02020603050405020304" pitchFamily="18" charset="0"/>
                <a:cs typeface="Times New Roman" panose="02020603050405020304" pitchFamily="18" charset="0"/>
              </a:rPr>
              <a:t>xuân</a:t>
            </a:r>
            <a:r>
              <a:rPr lang="en-US" sz="2400" b="1" dirty="0">
                <a:solidFill>
                  <a:srgbClr val="FF0000"/>
                </a:solidFill>
                <a:latin typeface="Times New Roman" panose="02020603050405020304" pitchFamily="18" charset="0"/>
                <a:cs typeface="Times New Roman" panose="02020603050405020304" pitchFamily="18" charset="0"/>
              </a:rPr>
              <a:t> – </a:t>
            </a:r>
            <a:r>
              <a:rPr lang="en-US" sz="2400" b="1" dirty="0" err="1">
                <a:solidFill>
                  <a:srgbClr val="FF0000"/>
                </a:solidFill>
                <a:latin typeface="Times New Roman" panose="02020603050405020304" pitchFamily="18" charset="0"/>
                <a:cs typeface="Times New Roman" panose="02020603050405020304" pitchFamily="18" charset="0"/>
              </a:rPr>
              <a:t>một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bài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thơ</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xúc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động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về</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người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lính</a:t>
            </a:r>
            <a:endParaRPr lang="en-US" sz="2400" dirty="0">
              <a:solidFill>
                <a:srgbClr val="FF0000"/>
              </a:solidFill>
              <a:latin typeface="Times New Roman" panose="02020603050405020304" pitchFamily="18" charset="0"/>
              <a:cs typeface="Times New Roman" panose="02020603050405020304" pitchFamily="18" charset="0"/>
            </a:endParaRPr>
          </a:p>
          <a:p>
            <a:r>
              <a:rPr lang="en-US" sz="2400" b="1" dirty="0">
                <a:solidFill>
                  <a:srgbClr val="FF0000"/>
                </a:solidFill>
                <a:latin typeface="Times New Roman" panose="02020603050405020304" pitchFamily="18" charset="0"/>
                <a:cs typeface="Times New Roman" panose="02020603050405020304" pitchFamily="18" charset="0"/>
              </a:rPr>
              <a:t>- </a:t>
            </a:r>
            <a:r>
              <a:rPr lang="en-US" sz="2400" dirty="0" err="1" smtClean="0">
                <a:solidFill>
                  <a:srgbClr val="FF0000"/>
                </a:solidFill>
                <a:latin typeface="Times New Roman" panose="02020603050405020304" pitchFamily="18" charset="0"/>
                <a:cs typeface="Times New Roman" panose="02020603050405020304" pitchFamily="18" charset="0"/>
              </a:rPr>
              <a:t>Câu</a:t>
            </a:r>
            <a:r>
              <a:rPr lang="en-US" sz="2400" dirty="0" smtClean="0">
                <a:solidFill>
                  <a:srgbClr val="FF0000"/>
                </a:solidFill>
                <a:latin typeface="Times New Roman" panose="02020603050405020304" pitchFamily="18" charset="0"/>
                <a:cs typeface="Times New Roman" panose="02020603050405020304" pitchFamily="18" charset="0"/>
              </a:rPr>
              <a:t> 1: </a:t>
            </a:r>
            <a:r>
              <a:rPr lang="en-US" sz="2400" dirty="0" err="1" smtClean="0">
                <a:solidFill>
                  <a:srgbClr val="FF0000"/>
                </a:solidFill>
                <a:latin typeface="Times New Roman" panose="02020603050405020304" pitchFamily="18" charset="0"/>
                <a:cs typeface="Times New Roman" panose="02020603050405020304" pitchFamily="18" charset="0"/>
              </a:rPr>
              <a:t>giới</a:t>
            </a: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thiệu</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tên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bài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thơ</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và</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tác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giả</a:t>
            </a:r>
            <a:r>
              <a:rPr lang="en-US" sz="2400" dirty="0" smtClean="0">
                <a:solidFill>
                  <a:srgbClr val="FF0000"/>
                </a:solidFill>
                <a:latin typeface="Times New Roman" panose="02020603050405020304" pitchFamily="18" charset="0"/>
                <a:cs typeface="Times New Roman" panose="02020603050405020304" pitchFamily="18" charset="0"/>
              </a:rPr>
              <a:t>:</a:t>
            </a:r>
            <a:endParaRPr lang="en-US" sz="2400" dirty="0">
              <a:solidFill>
                <a:srgbClr val="FF0000"/>
              </a:solidFill>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smtClean="0">
                <a:solidFill>
                  <a:srgbClr val="FF0000"/>
                </a:solidFill>
                <a:latin typeface="Times New Roman" panose="02020603050405020304" pitchFamily="18" charset="0"/>
                <a:cs typeface="Times New Roman" panose="02020603050405020304" pitchFamily="18" charset="0"/>
              </a:rPr>
              <a:t>Câu</a:t>
            </a:r>
            <a:r>
              <a:rPr lang="en-US" sz="2400" dirty="0" smtClean="0">
                <a:solidFill>
                  <a:srgbClr val="FF0000"/>
                </a:solidFill>
                <a:latin typeface="Times New Roman" panose="02020603050405020304" pitchFamily="18" charset="0"/>
                <a:cs typeface="Times New Roman" panose="02020603050405020304" pitchFamily="18" charset="0"/>
              </a:rPr>
              <a:t> 2: </a:t>
            </a:r>
            <a:r>
              <a:rPr lang="en-US" sz="2400" dirty="0" err="1" smtClean="0">
                <a:solidFill>
                  <a:srgbClr val="FF0000"/>
                </a:solidFill>
                <a:latin typeface="Times New Roman" panose="02020603050405020304" pitchFamily="18" charset="0"/>
                <a:cs typeface="Times New Roman" panose="02020603050405020304" pitchFamily="18" charset="0"/>
              </a:rPr>
              <a:t>nêu</a:t>
            </a: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ấn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tượng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cảm</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xúc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chung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về</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nét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đặc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sắc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nào</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của</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bài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thơ</a:t>
            </a:r>
            <a:r>
              <a:rPr lang="en-US" sz="2400" dirty="0">
                <a:solidFill>
                  <a:srgbClr val="FF0000"/>
                </a:solidFill>
                <a:latin typeface="Times New Roman" panose="02020603050405020304" pitchFamily="18" charset="0"/>
                <a:cs typeface="Times New Roman" panose="02020603050405020304" pitchFamily="18" charset="0"/>
              </a:rPr>
              <a:t>: </a:t>
            </a:r>
          </a:p>
          <a:p>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Đoạn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văn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diễn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tả</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cảm</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xúc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về</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nội</a:t>
            </a:r>
            <a:r>
              <a:rPr lang="en-US" sz="2400" dirty="0">
                <a:solidFill>
                  <a:srgbClr val="FF0000"/>
                </a:solidFill>
                <a:latin typeface="Times New Roman" panose="02020603050405020304" pitchFamily="18" charset="0"/>
                <a:cs typeface="Times New Roman" panose="02020603050405020304" pitchFamily="18" charset="0"/>
              </a:rPr>
              <a:t> dung </a:t>
            </a:r>
            <a:r>
              <a:rPr lang="en-US" sz="2400" dirty="0" err="1">
                <a:solidFill>
                  <a:srgbClr val="FF0000"/>
                </a:solidFill>
                <a:latin typeface="Times New Roman" panose="02020603050405020304" pitchFamily="18" charset="0"/>
                <a:cs typeface="Times New Roman" panose="02020603050405020304" pitchFamily="18" charset="0"/>
              </a:rPr>
              <a:t>và</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nghệ</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thuật</a:t>
            </a:r>
            <a:r>
              <a:rPr lang="en-US" sz="2400"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Có</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nhiều</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dòng</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thơ</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thấm</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thía</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bom</a:t>
            </a:r>
            <a:r>
              <a:rPr lang="en-US" sz="2400" i="1" dirty="0">
                <a:solidFill>
                  <a:srgbClr val="FF0000"/>
                </a:solidFill>
                <a:latin typeface="Times New Roman" panose="02020603050405020304" pitchFamily="18" charset="0"/>
                <a:cs typeface="Times New Roman" panose="02020603050405020304" pitchFamily="18" charset="0"/>
              </a:rPr>
              <a:t> </a:t>
            </a:r>
            <a:r>
              <a:rPr lang="en-US" sz="2400" i="1" dirty="0" err="1">
                <a:solidFill>
                  <a:srgbClr val="FF0000"/>
                </a:solidFill>
                <a:latin typeface="Times New Roman" panose="02020603050405020304" pitchFamily="18" charset="0"/>
                <a:cs typeface="Times New Roman" panose="02020603050405020304" pitchFamily="18" charset="0"/>
              </a:rPr>
              <a:t>đạn</a:t>
            </a:r>
            <a:r>
              <a:rPr lang="en-US" sz="2400" dirty="0">
                <a:solidFill>
                  <a:srgbClr val="FF0000"/>
                </a:solidFill>
                <a:latin typeface="Times New Roman" panose="02020603050405020304" pitchFamily="18" charset="0"/>
                <a:cs typeface="Times New Roman" panose="02020603050405020304" pitchFamily="18" charset="0"/>
              </a:rPr>
              <a:t>.”</a:t>
            </a:r>
          </a:p>
          <a:p>
            <a:r>
              <a:rPr lang="en-US" sz="2400"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Câu</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cuối</a:t>
            </a:r>
            <a:r>
              <a:rPr lang="en-US" sz="2400" b="1" dirty="0">
                <a:solidFill>
                  <a:srgbClr val="FF0000"/>
                </a:solidFill>
                <a:latin typeface="Times New Roman" panose="02020603050405020304" pitchFamily="18" charset="0"/>
                <a:cs typeface="Times New Roman" panose="02020603050405020304" pitchFamily="18" charset="0"/>
              </a:rPr>
              <a: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Nêu</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cảm</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xúc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của</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người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viết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về</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bài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thơ</a:t>
            </a:r>
            <a:r>
              <a:rPr lang="en-US" sz="2400"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3446208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p:cNvSpPr/>
          <p:nvPr/>
        </p:nvSpPr>
        <p:spPr>
          <a:xfrm>
            <a:off x="0" y="188640"/>
            <a:ext cx="9144000" cy="6480720"/>
          </a:xfrm>
          <a:prstGeom prst="flowChartAlternate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2000" dirty="0" smtClean="0">
                <a:solidFill>
                  <a:schemeClr val="tx1"/>
                </a:solidFill>
                <a:latin typeface="+mj-lt"/>
              </a:rPr>
              <a:t>Cảm xúc của em về bài thơ Đồng dao mùa </a:t>
            </a:r>
            <a:r>
              <a:rPr lang="vi-VN" sz="2000" dirty="0" smtClean="0">
                <a:solidFill>
                  <a:schemeClr val="tx1"/>
                </a:solidFill>
                <a:latin typeface="+mj-lt"/>
              </a:rPr>
              <a:t>xuân</a:t>
            </a:r>
            <a:endParaRPr lang="vi-VN" sz="2000" dirty="0" smtClean="0">
              <a:solidFill>
                <a:schemeClr val="tx1"/>
              </a:solidFill>
              <a:latin typeface="+mj-lt"/>
            </a:endParaRPr>
          </a:p>
          <a:p>
            <a:pPr algn="just"/>
            <a:r>
              <a:rPr lang="en-US" sz="2000" dirty="0" smtClean="0">
                <a:solidFill>
                  <a:schemeClr val="tx1"/>
                </a:solidFill>
                <a:latin typeface="+mj-lt"/>
              </a:rPr>
              <a:t>	</a:t>
            </a:r>
            <a:r>
              <a:rPr lang="vi-VN" sz="2000" dirty="0" smtClean="0">
                <a:solidFill>
                  <a:schemeClr val="tx1"/>
                </a:solidFill>
                <a:latin typeface="+mj-lt"/>
              </a:rPr>
              <a:t>Đến </a:t>
            </a:r>
            <a:r>
              <a:rPr lang="vi-VN" sz="2000" dirty="0" smtClean="0">
                <a:solidFill>
                  <a:schemeClr val="tx1"/>
                </a:solidFill>
                <a:latin typeface="+mj-lt"/>
              </a:rPr>
              <a:t>trang thơ của Nguyễn Khoa Điềm, tôi cảm thấy ấn tượng với “Đồng dao mùa xuân”. Tác giả dường như đang kể lại câu chuyện về người lính từ lúc mới vào chiến trường, những năm tháng chiến tranh khốc liệt và sự ra đi mãi mãi. Khi mới vào vào chiến trường, họ mới chỉ là những chàng trai còn rất trẻ. Tính cách vẫn còn hồn nhiên, chưa có nhiều trải nghiệm - chưa một lần yêu; cà phê chưa uống; vẫn còn mê thả diều. Dù vậy thì với lòng dũng cảm, lí tưởng cao đẹp và giàu lòng yêu nước, họ đã gia nhập quân ngũ, vào chiến trường. Cuộc đời người lính đầy khó khăn, tư trang mang theo chỉ là chiếc ba lô con cóc đựng vài vật dụng cần thiết, cùng với bộ quần áo xanh - màu xanh đặc trưng của người lính. Chiến tranh khốc liệt đã cướp đi mạng sống của họ, nhưng tình cảm mà đồng đội và nhân dân dành cho họ vẫn còn mãi. Tuổi thanh xuân của họ đã cống hiến cho đất nước, trở nên bất tử. Những câu thơ bốn chữ ngắn gọn với cách ngắt nhịp 2/2 đã góp phần giúp nhà thơ dễ dàng bày tỏ được tấm lòng biết ơn, ghi nhớ của đồng đội và nhân dân. Đó là niềm cảm phục, tự hào, biết ơn tới những người lính đã hi sinh tuổi xuân và cuộc đời vì độc lập dân tộc. Như vậy, “Đồng dao mùa xuân” là một bài thơ giàu cảm </a:t>
            </a:r>
            <a:r>
              <a:rPr lang="vi-VN" sz="2000" dirty="0" smtClean="0">
                <a:solidFill>
                  <a:schemeClr val="tx1"/>
                </a:solidFill>
                <a:latin typeface="+mj-lt"/>
              </a:rPr>
              <a:t>xúc</a:t>
            </a:r>
            <a:r>
              <a:rPr lang="en-US" sz="2000" dirty="0" smtClean="0">
                <a:solidFill>
                  <a:schemeClr val="tx1"/>
                </a:solidFill>
                <a:latin typeface="+mj-lt"/>
              </a:rPr>
              <a:t>, </a:t>
            </a:r>
            <a:r>
              <a:rPr lang="en-US" sz="2000" dirty="0" err="1" smtClean="0">
                <a:solidFill>
                  <a:schemeClr val="tx1"/>
                </a:solidFill>
                <a:latin typeface="Times New Roman" pitchFamily="18" charset="0"/>
                <a:cs typeface="Times New Roman" pitchFamily="18" charset="0"/>
              </a:rPr>
              <a:t>giúp</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chúng</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ta</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thêm</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hiểu</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và</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trân</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trọng</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người</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lính</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hơn</a:t>
            </a:r>
            <a:r>
              <a:rPr lang="en-US" sz="2000" dirty="0" smtClean="0">
                <a:solidFill>
                  <a:schemeClr val="tx1"/>
                </a:solidFill>
                <a:latin typeface="Times New Roman" pitchFamily="18" charset="0"/>
                <a:cs typeface="Times New Roman" pitchFamily="18" charset="0"/>
              </a:rPr>
              <a:t>.</a:t>
            </a:r>
            <a:endParaRPr lang="vi-VN" sz="2000" dirty="0" smtClean="0">
              <a:solidFill>
                <a:schemeClr val="tx1"/>
              </a:solidFill>
              <a:latin typeface="Times New Roman" pitchFamily="18" charset="0"/>
              <a:cs typeface="Times New Roman" pitchFamily="18" charset="0"/>
            </a:endParaRPr>
          </a:p>
          <a:p>
            <a:pPr algn="ctr"/>
            <a:endParaRPr lang="en-US" sz="2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66920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3508415493"/>
              </p:ext>
            </p:extLst>
          </p:nvPr>
        </p:nvGraphicFramePr>
        <p:xfrm>
          <a:off x="251520" y="332654"/>
          <a:ext cx="8640960" cy="5879276"/>
        </p:xfrm>
        <a:graphic>
          <a:graphicData uri="http://schemas.openxmlformats.org/drawingml/2006/table">
            <a:tbl>
              <a:tblPr firstRow="1" firstCol="1" bandRow="1">
                <a:tableStyleId>{5C22544A-7EE6-4342-B048-85BDC9FD1C3A}</a:tableStyleId>
              </a:tblPr>
              <a:tblGrid>
                <a:gridCol w="2880320">
                  <a:extLst>
                    <a:ext uri="{9D8B030D-6E8A-4147-A177-3AD203B41FA5}">
                      <a16:colId xmlns:a16="http://schemas.microsoft.com/office/drawing/2014/main" xmlns="" val="20000"/>
                    </a:ext>
                  </a:extLst>
                </a:gridCol>
                <a:gridCol w="5760640">
                  <a:extLst>
                    <a:ext uri="{9D8B030D-6E8A-4147-A177-3AD203B41FA5}">
                      <a16:colId xmlns:a16="http://schemas.microsoft.com/office/drawing/2014/main" xmlns="" val="20001"/>
                    </a:ext>
                  </a:extLst>
                </a:gridCol>
              </a:tblGrid>
              <a:tr h="1000533">
                <a:tc rowSpan="2">
                  <a:txBody>
                    <a:bodyPr/>
                    <a:lstStyle/>
                    <a:p>
                      <a:pPr algn="just">
                        <a:lnSpc>
                          <a:spcPct val="107000"/>
                        </a:lnSpc>
                        <a:spcAft>
                          <a:spcPts val="0"/>
                        </a:spcAft>
                        <a:tabLst>
                          <a:tab pos="1386840" algn="l"/>
                        </a:tabLst>
                      </a:pPr>
                      <a:r>
                        <a:rPr lang="pt-BR" sz="2400" dirty="0">
                          <a:solidFill>
                            <a:srgbClr val="FF0000"/>
                          </a:solidFill>
                          <a:effectLst/>
                          <a:latin typeface="Times New Roman" panose="02020603050405020304" pitchFamily="18" charset="0"/>
                          <a:cs typeface="Times New Roman" panose="02020603050405020304" pitchFamily="18" charset="0"/>
                        </a:rPr>
                        <a:t>Hình thức đoạn văn</a:t>
                      </a:r>
                      <a:endParaRPr lang="en-US" sz="24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6580" marR="66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just">
                        <a:lnSpc>
                          <a:spcPct val="115000"/>
                        </a:lnSpc>
                      </a:pPr>
                      <a:r>
                        <a:rPr lang="en-US" sz="2400" b="1" kern="1200" dirty="0" smtClean="0">
                          <a:solidFill>
                            <a:srgbClr val="FF0000"/>
                          </a:solidFill>
                          <a:effectLst/>
                          <a:latin typeface="Times New Roman" panose="02020603050405020304" pitchFamily="18" charset="0"/>
                          <a:ea typeface="+mn-ea"/>
                          <a:cs typeface="Times New Roman" panose="02020603050405020304" pitchFamily="18" charset="0"/>
                        </a:rPr>
                        <a:t>…………………………….</a:t>
                      </a:r>
                      <a:endParaRPr lang="en-US" sz="24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6580" marR="66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10000"/>
                  </a:ext>
                </a:extLst>
              </a:tr>
              <a:tr h="876613">
                <a:tc vMerge="1">
                  <a:txBody>
                    <a:bodyPr/>
                    <a:lstStyle/>
                    <a:p>
                      <a:endParaRPr lang="en-US"/>
                    </a:p>
                  </a:txBody>
                  <a:tcPr/>
                </a:tc>
                <a:tc>
                  <a:txBody>
                    <a:bodyPr/>
                    <a:lstStyle/>
                    <a:p>
                      <a:pPr algn="just">
                        <a:lnSpc>
                          <a:spcPct val="115000"/>
                        </a:lnSpc>
                      </a:pPr>
                      <a:r>
                        <a:rPr lang="en-US" sz="2400" dirty="0" smtClean="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a:cs typeface="Times New Roman" panose="02020603050405020304" pitchFamily="18" charset="0"/>
                      </a:endParaRPr>
                    </a:p>
                  </a:txBody>
                  <a:tcPr marL="66580" marR="66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000533">
                <a:tc rowSpan="3">
                  <a:txBody>
                    <a:bodyPr/>
                    <a:lstStyle/>
                    <a:p>
                      <a:pPr algn="just">
                        <a:lnSpc>
                          <a:spcPct val="107000"/>
                        </a:lnSpc>
                        <a:spcAft>
                          <a:spcPts val="0"/>
                        </a:spcAft>
                        <a:tabLst>
                          <a:tab pos="1386840" algn="l"/>
                        </a:tabLst>
                      </a:pPr>
                      <a:r>
                        <a:rPr lang="pt-BR" sz="2400" dirty="0">
                          <a:solidFill>
                            <a:srgbClr val="FF0000"/>
                          </a:solidFill>
                          <a:effectLst/>
                          <a:latin typeface="Times New Roman" panose="02020603050405020304" pitchFamily="18" charset="0"/>
                          <a:cs typeface="Times New Roman" panose="02020603050405020304" pitchFamily="18" charset="0"/>
                        </a:rPr>
                        <a:t>Nội dung</a:t>
                      </a:r>
                      <a:endParaRPr lang="en-US" sz="24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6580" marR="66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just">
                        <a:lnSpc>
                          <a:spcPct val="115000"/>
                        </a:lnSpc>
                      </a:pPr>
                      <a:r>
                        <a:rPr lang="en-US" sz="2400" dirty="0" smtClean="0">
                          <a:solidFill>
                            <a:srgbClr val="FF0000"/>
                          </a:solidFill>
                          <a:effectLst/>
                          <a:latin typeface="Times New Roman" panose="02020603050405020304" pitchFamily="18" charset="0"/>
                          <a:cs typeface="Times New Roman" panose="02020603050405020304" pitchFamily="18" charset="0"/>
                        </a:rPr>
                        <a:t>1. </a:t>
                      </a:r>
                      <a:r>
                        <a:rPr lang="en-US" sz="2400" dirty="0" err="1" smtClean="0">
                          <a:solidFill>
                            <a:srgbClr val="FF0000"/>
                          </a:solidFill>
                          <a:effectLst/>
                          <a:latin typeface="Times New Roman" panose="02020603050405020304" pitchFamily="18" charset="0"/>
                          <a:cs typeface="Times New Roman" panose="02020603050405020304" pitchFamily="18" charset="0"/>
                        </a:rPr>
                        <a:t>Mở</a:t>
                      </a:r>
                      <a:r>
                        <a:rPr lang="en-US" sz="2400" baseline="0" dirty="0" smtClean="0">
                          <a:solidFill>
                            <a:srgbClr val="FF0000"/>
                          </a:solidFill>
                          <a:effectLst/>
                          <a:latin typeface="Times New Roman" panose="02020603050405020304" pitchFamily="18" charset="0"/>
                          <a:cs typeface="Times New Roman" panose="02020603050405020304" pitchFamily="18" charset="0"/>
                        </a:rPr>
                        <a:t> </a:t>
                      </a:r>
                      <a:r>
                        <a:rPr lang="en-US" sz="2400" baseline="0" dirty="0" err="1" smtClean="0">
                          <a:solidFill>
                            <a:srgbClr val="FF0000"/>
                          </a:solidFill>
                          <a:effectLst/>
                          <a:latin typeface="Times New Roman" panose="02020603050405020304" pitchFamily="18" charset="0"/>
                          <a:cs typeface="Times New Roman" panose="02020603050405020304" pitchFamily="18" charset="0"/>
                        </a:rPr>
                        <a:t>đoạn</a:t>
                      </a:r>
                      <a:endParaRPr lang="en-US" sz="2400" baseline="0" dirty="0" smtClean="0">
                        <a:solidFill>
                          <a:srgbClr val="FF0000"/>
                        </a:solidFill>
                        <a:effectLst/>
                        <a:latin typeface="Times New Roman" panose="02020603050405020304" pitchFamily="18" charset="0"/>
                        <a:cs typeface="Times New Roman" panose="02020603050405020304" pitchFamily="18" charset="0"/>
                      </a:endParaRPr>
                    </a:p>
                    <a:p>
                      <a:pPr algn="just">
                        <a:lnSpc>
                          <a:spcPct val="115000"/>
                        </a:lnSpc>
                      </a:pPr>
                      <a:r>
                        <a:rPr lang="en-US" sz="2400" dirty="0" smtClean="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a:cs typeface="Times New Roman" panose="02020603050405020304" pitchFamily="18" charset="0"/>
                      </a:endParaRPr>
                    </a:p>
                  </a:txBody>
                  <a:tcPr marL="66580" marR="66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001064">
                <a:tc vMerge="1">
                  <a:txBody>
                    <a:bodyPr/>
                    <a:lstStyle/>
                    <a:p>
                      <a:endParaRPr lang="en-US"/>
                    </a:p>
                  </a:txBody>
                  <a:tcPr/>
                </a:tc>
                <a:tc>
                  <a:txBody>
                    <a:bodyPr/>
                    <a:lstStyle/>
                    <a:p>
                      <a:pPr algn="just">
                        <a:lnSpc>
                          <a:spcPct val="115000"/>
                        </a:lnSpc>
                      </a:pPr>
                      <a:r>
                        <a:rPr lang="en-US" sz="2400" dirty="0" smtClean="0">
                          <a:solidFill>
                            <a:srgbClr val="FF0000"/>
                          </a:solidFill>
                          <a:effectLst/>
                          <a:latin typeface="Times New Roman" panose="02020603050405020304" pitchFamily="18" charset="0"/>
                          <a:cs typeface="Times New Roman" panose="02020603050405020304" pitchFamily="18" charset="0"/>
                        </a:rPr>
                        <a:t>2. </a:t>
                      </a:r>
                      <a:r>
                        <a:rPr lang="en-US" sz="2400" dirty="0" err="1" smtClean="0">
                          <a:solidFill>
                            <a:srgbClr val="FF0000"/>
                          </a:solidFill>
                          <a:effectLst/>
                          <a:latin typeface="Times New Roman" panose="02020603050405020304" pitchFamily="18" charset="0"/>
                          <a:cs typeface="Times New Roman" panose="02020603050405020304" pitchFamily="18" charset="0"/>
                        </a:rPr>
                        <a:t>Thân</a:t>
                      </a:r>
                      <a:r>
                        <a:rPr lang="en-US" sz="2400" baseline="0" dirty="0" smtClean="0">
                          <a:solidFill>
                            <a:srgbClr val="FF0000"/>
                          </a:solidFill>
                          <a:effectLst/>
                          <a:latin typeface="Times New Roman" panose="02020603050405020304" pitchFamily="18" charset="0"/>
                          <a:cs typeface="Times New Roman" panose="02020603050405020304" pitchFamily="18" charset="0"/>
                        </a:rPr>
                        <a:t> </a:t>
                      </a:r>
                      <a:r>
                        <a:rPr lang="en-US" sz="2400" baseline="0" dirty="0" err="1" smtClean="0">
                          <a:solidFill>
                            <a:srgbClr val="FF0000"/>
                          </a:solidFill>
                          <a:effectLst/>
                          <a:latin typeface="Times New Roman" panose="02020603050405020304" pitchFamily="18" charset="0"/>
                          <a:cs typeface="Times New Roman" panose="02020603050405020304" pitchFamily="18" charset="0"/>
                        </a:rPr>
                        <a:t>đoạn</a:t>
                      </a:r>
                      <a:endParaRPr lang="en-US" sz="1800" kern="1200" dirty="0" smtClean="0">
                        <a:solidFill>
                          <a:srgbClr val="FF0000"/>
                        </a:solidFill>
                        <a:latin typeface="+mn-lt"/>
                        <a:ea typeface="+mn-ea"/>
                        <a:cs typeface="+mn-cs"/>
                      </a:endParaRPr>
                    </a:p>
                    <a:p>
                      <a:pPr algn="just"/>
                      <a:r>
                        <a:rPr lang="en-US" sz="1800" kern="1200" dirty="0" smtClean="0">
                          <a:solidFill>
                            <a:schemeClr val="dk1"/>
                          </a:solidFill>
                          <a:latin typeface="Times New Roman" pitchFamily="18" charset="0"/>
                          <a:ea typeface="+mn-ea"/>
                          <a:cs typeface="Times New Roman" pitchFamily="18" charset="0"/>
                        </a:rPr>
                        <a:t>……………………………………………………………….</a:t>
                      </a:r>
                      <a:endParaRPr lang="en-US" sz="2400" dirty="0">
                        <a:effectLst/>
                        <a:latin typeface="Times New Roman" pitchFamily="18" charset="0"/>
                        <a:ea typeface="Times New Roman"/>
                        <a:cs typeface="Times New Roman" pitchFamily="18" charset="0"/>
                      </a:endParaRPr>
                    </a:p>
                  </a:txBody>
                  <a:tcPr marL="66580" marR="66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1000533">
                <a:tc vMerge="1">
                  <a:txBody>
                    <a:bodyPr/>
                    <a:lstStyle/>
                    <a:p>
                      <a:endParaRPr lang="en-US"/>
                    </a:p>
                  </a:txBody>
                  <a:tcPr/>
                </a:tc>
                <a:tc>
                  <a:txBody>
                    <a:bodyPr/>
                    <a:lstStyle/>
                    <a:p>
                      <a:pPr algn="just">
                        <a:lnSpc>
                          <a:spcPct val="115000"/>
                        </a:lnSpc>
                      </a:pPr>
                      <a:r>
                        <a:rPr lang="en-US" sz="2400" kern="1200" dirty="0" smtClean="0">
                          <a:solidFill>
                            <a:srgbClr val="FF0000"/>
                          </a:solidFill>
                          <a:effectLst/>
                          <a:latin typeface="Times New Roman" panose="02020603050405020304" pitchFamily="18" charset="0"/>
                          <a:ea typeface="+mn-ea"/>
                          <a:cs typeface="Times New Roman" panose="02020603050405020304" pitchFamily="18" charset="0"/>
                        </a:rPr>
                        <a:t>3. </a:t>
                      </a:r>
                      <a:r>
                        <a:rPr lang="en-US" sz="2400" kern="1200" dirty="0" err="1" smtClean="0">
                          <a:solidFill>
                            <a:srgbClr val="FF0000"/>
                          </a:solidFill>
                          <a:effectLst/>
                          <a:latin typeface="Times New Roman" panose="02020603050405020304" pitchFamily="18" charset="0"/>
                          <a:ea typeface="+mn-ea"/>
                          <a:cs typeface="Times New Roman" panose="02020603050405020304" pitchFamily="18" charset="0"/>
                        </a:rPr>
                        <a:t>Kết</a:t>
                      </a:r>
                      <a:r>
                        <a:rPr lang="en-US" sz="240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FF0000"/>
                          </a:solidFill>
                          <a:effectLst/>
                          <a:latin typeface="Times New Roman" panose="02020603050405020304" pitchFamily="18" charset="0"/>
                          <a:ea typeface="+mn-ea"/>
                          <a:cs typeface="Times New Roman" panose="02020603050405020304" pitchFamily="18" charset="0"/>
                        </a:rPr>
                        <a:t>đoạn</a:t>
                      </a:r>
                      <a:endParaRPr lang="en-US" sz="2400" kern="1200" dirty="0" smtClean="0">
                        <a:solidFill>
                          <a:srgbClr val="FF0000"/>
                        </a:solidFill>
                        <a:effectLst/>
                        <a:latin typeface="Times New Roman" panose="02020603050405020304" pitchFamily="18" charset="0"/>
                        <a:ea typeface="+mn-ea"/>
                        <a:cs typeface="Times New Roman" panose="02020603050405020304" pitchFamily="18" charset="0"/>
                      </a:endParaRPr>
                    </a:p>
                    <a:p>
                      <a:pPr algn="just">
                        <a:lnSpc>
                          <a:spcPct val="115000"/>
                        </a:lnSpc>
                      </a:pPr>
                      <a:r>
                        <a:rPr lang="en-US" sz="240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smtClean="0">
                          <a:solidFill>
                            <a:schemeClr val="dk1"/>
                          </a:solidFill>
                          <a:effectLst/>
                          <a:latin typeface="Times New Roman" panose="02020603050405020304" pitchFamily="18" charset="0"/>
                          <a:ea typeface="+mn-ea"/>
                          <a:cs typeface="Times New Roman" panose="02020603050405020304" pitchFamily="18" charset="0"/>
                        </a:rPr>
                        <a:t>………………………………………</a:t>
                      </a:r>
                      <a:endParaRPr lang="en-US" sz="2400" dirty="0">
                        <a:effectLst/>
                        <a:latin typeface="Times New Roman" panose="02020603050405020304" pitchFamily="18" charset="0"/>
                        <a:ea typeface="Times New Roman"/>
                        <a:cs typeface="Times New Roman" panose="02020603050405020304" pitchFamily="18" charset="0"/>
                      </a:endParaRPr>
                    </a:p>
                  </a:txBody>
                  <a:tcPr marL="66580" marR="66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xmlns="" val="301038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3508415493"/>
              </p:ext>
            </p:extLst>
          </p:nvPr>
        </p:nvGraphicFramePr>
        <p:xfrm>
          <a:off x="251520" y="332654"/>
          <a:ext cx="8640960" cy="6106897"/>
        </p:xfrm>
        <a:graphic>
          <a:graphicData uri="http://schemas.openxmlformats.org/drawingml/2006/table">
            <a:tbl>
              <a:tblPr firstRow="1" firstCol="1" bandRow="1">
                <a:tableStyleId>{5C22544A-7EE6-4342-B048-85BDC9FD1C3A}</a:tableStyleId>
              </a:tblPr>
              <a:tblGrid>
                <a:gridCol w="2880320">
                  <a:extLst>
                    <a:ext uri="{9D8B030D-6E8A-4147-A177-3AD203B41FA5}">
                      <a16:colId xmlns:a16="http://schemas.microsoft.com/office/drawing/2014/main" xmlns="" val="20000"/>
                    </a:ext>
                  </a:extLst>
                </a:gridCol>
                <a:gridCol w="5760640">
                  <a:extLst>
                    <a:ext uri="{9D8B030D-6E8A-4147-A177-3AD203B41FA5}">
                      <a16:colId xmlns:a16="http://schemas.microsoft.com/office/drawing/2014/main" xmlns="" val="20001"/>
                    </a:ext>
                  </a:extLst>
                </a:gridCol>
              </a:tblGrid>
              <a:tr h="1000533">
                <a:tc rowSpan="2">
                  <a:txBody>
                    <a:bodyPr/>
                    <a:lstStyle/>
                    <a:p>
                      <a:pPr algn="just">
                        <a:lnSpc>
                          <a:spcPct val="107000"/>
                        </a:lnSpc>
                        <a:spcAft>
                          <a:spcPts val="0"/>
                        </a:spcAft>
                        <a:tabLst>
                          <a:tab pos="1386840" algn="l"/>
                        </a:tabLst>
                      </a:pPr>
                      <a:r>
                        <a:rPr lang="pt-BR" sz="2400" dirty="0">
                          <a:solidFill>
                            <a:srgbClr val="FF0000"/>
                          </a:solidFill>
                          <a:effectLst/>
                          <a:latin typeface="Times New Roman" panose="02020603050405020304" pitchFamily="18" charset="0"/>
                          <a:cs typeface="Times New Roman" panose="02020603050405020304" pitchFamily="18" charset="0"/>
                        </a:rPr>
                        <a:t>Hình thức đoạn văn</a:t>
                      </a:r>
                      <a:endParaRPr lang="en-US" sz="24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6580" marR="66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just">
                        <a:lnSpc>
                          <a:spcPct val="115000"/>
                        </a:lnSpc>
                      </a:pPr>
                      <a:r>
                        <a:rPr lang="en-US" sz="2400" b="1" kern="1200" dirty="0" err="1" smtClean="0">
                          <a:solidFill>
                            <a:srgbClr val="FF0000"/>
                          </a:solidFill>
                          <a:effectLst/>
                          <a:latin typeface="Times New Roman" panose="02020603050405020304" pitchFamily="18" charset="0"/>
                          <a:ea typeface="+mn-ea"/>
                          <a:cs typeface="Times New Roman" panose="02020603050405020304" pitchFamily="18" charset="0"/>
                        </a:rPr>
                        <a:t>Viết</a:t>
                      </a:r>
                      <a:r>
                        <a:rPr lang="en-US" sz="2400" b="1"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FF0000"/>
                          </a:solidFill>
                          <a:effectLst/>
                          <a:latin typeface="Times New Roman" panose="02020603050405020304" pitchFamily="18" charset="0"/>
                          <a:ea typeface="+mn-ea"/>
                          <a:cs typeface="Times New Roman" panose="02020603050405020304" pitchFamily="18" charset="0"/>
                        </a:rPr>
                        <a:t>hoa</a:t>
                      </a:r>
                      <a:r>
                        <a:rPr lang="en-US" sz="24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FF0000"/>
                          </a:solidFill>
                          <a:effectLst/>
                          <a:latin typeface="Times New Roman" panose="02020603050405020304" pitchFamily="18" charset="0"/>
                          <a:ea typeface="+mn-ea"/>
                          <a:cs typeface="Times New Roman" panose="02020603050405020304" pitchFamily="18" charset="0"/>
                        </a:rPr>
                        <a:t>lùi</a:t>
                      </a:r>
                      <a:r>
                        <a:rPr lang="en-US" sz="24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FF0000"/>
                          </a:solidFill>
                          <a:effectLst/>
                          <a:latin typeface="Times New Roman" panose="02020603050405020304" pitchFamily="18" charset="0"/>
                          <a:ea typeface="+mn-ea"/>
                          <a:cs typeface="Times New Roman" panose="02020603050405020304" pitchFamily="18" charset="0"/>
                        </a:rPr>
                        <a:t>đầu</a:t>
                      </a:r>
                      <a:r>
                        <a:rPr lang="en-US" sz="24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FF0000"/>
                          </a:solidFill>
                          <a:effectLst/>
                          <a:latin typeface="Times New Roman" panose="02020603050405020304" pitchFamily="18" charset="0"/>
                          <a:ea typeface="+mn-ea"/>
                          <a:cs typeface="Times New Roman" panose="02020603050405020304" pitchFamily="18" charset="0"/>
                        </a:rPr>
                        <a:t>dòng</a:t>
                      </a:r>
                      <a:r>
                        <a:rPr lang="en-US" sz="2400" b="1" kern="1200" dirty="0">
                          <a:solidFill>
                            <a:srgbClr val="FF0000"/>
                          </a:solidFill>
                          <a:effectLst/>
                          <a:latin typeface="Times New Roman" panose="02020603050405020304" pitchFamily="18" charset="0"/>
                          <a:ea typeface="+mn-ea"/>
                          <a:cs typeface="Times New Roman" panose="02020603050405020304" pitchFamily="18" charset="0"/>
                        </a:rPr>
                        <a:t>, kết </a:t>
                      </a:r>
                      <a:r>
                        <a:rPr lang="en-US" sz="2400" b="1" kern="1200" dirty="0" err="1">
                          <a:solidFill>
                            <a:srgbClr val="FF0000"/>
                          </a:solidFill>
                          <a:effectLst/>
                          <a:latin typeface="Times New Roman" panose="02020603050405020304" pitchFamily="18" charset="0"/>
                          <a:ea typeface="+mn-ea"/>
                          <a:cs typeface="Times New Roman" panose="02020603050405020304" pitchFamily="18" charset="0"/>
                        </a:rPr>
                        <a:t>thúc</a:t>
                      </a:r>
                      <a:r>
                        <a:rPr lang="en-US" sz="24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FF0000"/>
                          </a:solidFill>
                          <a:effectLst/>
                          <a:latin typeface="Times New Roman" panose="02020603050405020304" pitchFamily="18" charset="0"/>
                          <a:ea typeface="+mn-ea"/>
                          <a:cs typeface="Times New Roman" panose="02020603050405020304" pitchFamily="18" charset="0"/>
                        </a:rPr>
                        <a:t>đoạn</a:t>
                      </a:r>
                      <a:r>
                        <a:rPr lang="en-US" sz="24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FF0000"/>
                          </a:solidFill>
                          <a:effectLst/>
                          <a:latin typeface="Times New Roman" panose="02020603050405020304" pitchFamily="18" charset="0"/>
                          <a:ea typeface="+mn-ea"/>
                          <a:cs typeface="Times New Roman" panose="02020603050405020304" pitchFamily="18" charset="0"/>
                        </a:rPr>
                        <a:t>có</a:t>
                      </a:r>
                      <a:r>
                        <a:rPr lang="en-US" sz="24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FF0000"/>
                          </a:solidFill>
                          <a:effectLst/>
                          <a:latin typeface="Times New Roman" panose="02020603050405020304" pitchFamily="18" charset="0"/>
                          <a:ea typeface="+mn-ea"/>
                          <a:cs typeface="Times New Roman" panose="02020603050405020304" pitchFamily="18" charset="0"/>
                        </a:rPr>
                        <a:t>dấu</a:t>
                      </a:r>
                      <a:r>
                        <a:rPr lang="en-US" sz="24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FF0000"/>
                          </a:solidFill>
                          <a:effectLst/>
                          <a:latin typeface="Times New Roman" panose="02020603050405020304" pitchFamily="18" charset="0"/>
                          <a:ea typeface="+mn-ea"/>
                          <a:cs typeface="Times New Roman" panose="02020603050405020304" pitchFamily="18" charset="0"/>
                        </a:rPr>
                        <a:t>chấm</a:t>
                      </a:r>
                      <a:r>
                        <a:rPr lang="en-US" sz="24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400" b="1" kern="1200" dirty="0" err="1">
                          <a:solidFill>
                            <a:srgbClr val="FF0000"/>
                          </a:solidFill>
                          <a:effectLst/>
                          <a:latin typeface="Times New Roman" panose="02020603050405020304" pitchFamily="18" charset="0"/>
                          <a:ea typeface="+mn-ea"/>
                          <a:cs typeface="Times New Roman" panose="02020603050405020304" pitchFamily="18" charset="0"/>
                        </a:rPr>
                        <a:t>xuống</a:t>
                      </a:r>
                      <a:r>
                        <a:rPr lang="en-US" sz="2400" b="1" kern="1200" baseline="0" dirty="0">
                          <a:solidFill>
                            <a:srgbClr val="FF0000"/>
                          </a:solidFill>
                          <a:effectLst/>
                          <a:latin typeface="Times New Roman" panose="02020603050405020304" pitchFamily="18" charset="0"/>
                          <a:ea typeface="+mn-ea"/>
                          <a:cs typeface="Times New Roman" panose="02020603050405020304" pitchFamily="18" charset="0"/>
                        </a:rPr>
                        <a:t> </a:t>
                      </a:r>
                      <a:r>
                        <a:rPr lang="en-US" sz="2400" b="1" kern="1200" baseline="0" dirty="0" err="1">
                          <a:solidFill>
                            <a:srgbClr val="FF0000"/>
                          </a:solidFill>
                          <a:effectLst/>
                          <a:latin typeface="Times New Roman" panose="02020603050405020304" pitchFamily="18" charset="0"/>
                          <a:ea typeface="+mn-ea"/>
                          <a:cs typeface="Times New Roman" panose="02020603050405020304" pitchFamily="18" charset="0"/>
                        </a:rPr>
                        <a:t>dòng</a:t>
                      </a:r>
                      <a:r>
                        <a:rPr lang="en-US" sz="2400" b="1" kern="1200" dirty="0">
                          <a:solidFill>
                            <a:srgbClr val="FF0000"/>
                          </a:solidFill>
                          <a:effectLst/>
                          <a:latin typeface="Times New Roman" panose="02020603050405020304" pitchFamily="18" charset="0"/>
                          <a:ea typeface="+mn-ea"/>
                          <a:cs typeface="Times New Roman" panose="02020603050405020304" pitchFamily="18" charset="0"/>
                        </a:rPr>
                        <a:t>.</a:t>
                      </a:r>
                      <a:endParaRPr lang="en-US" sz="24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6580" marR="66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xmlns="" val="10000"/>
                  </a:ext>
                </a:extLst>
              </a:tr>
              <a:tr h="876613">
                <a:tc vMerge="1">
                  <a:txBody>
                    <a:bodyPr/>
                    <a:lstStyle/>
                    <a:p>
                      <a:endParaRPr lang="en-US"/>
                    </a:p>
                  </a:txBody>
                  <a:tcPr/>
                </a:tc>
                <a:tc>
                  <a:txBody>
                    <a:bodyPr/>
                    <a:lstStyle/>
                    <a:p>
                      <a:pPr algn="just">
                        <a:lnSpc>
                          <a:spcPct val="115000"/>
                        </a:lnSpc>
                      </a:pPr>
                      <a:r>
                        <a:rPr lang="en-US" sz="2400" dirty="0" err="1">
                          <a:effectLst/>
                          <a:latin typeface="Times New Roman" panose="02020603050405020304" pitchFamily="18" charset="0"/>
                          <a:cs typeface="Times New Roman" panose="02020603050405020304" pitchFamily="18" charset="0"/>
                        </a:rPr>
                        <a:t>Các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liên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nhau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a:cs typeface="Times New Roman" panose="02020603050405020304" pitchFamily="18" charset="0"/>
                      </a:endParaRPr>
                    </a:p>
                  </a:txBody>
                  <a:tcPr marL="66580" marR="66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000533">
                <a:tc rowSpan="3">
                  <a:txBody>
                    <a:bodyPr/>
                    <a:lstStyle/>
                    <a:p>
                      <a:pPr algn="just">
                        <a:lnSpc>
                          <a:spcPct val="107000"/>
                        </a:lnSpc>
                        <a:spcAft>
                          <a:spcPts val="0"/>
                        </a:spcAft>
                        <a:tabLst>
                          <a:tab pos="1386840" algn="l"/>
                        </a:tabLst>
                      </a:pPr>
                      <a:r>
                        <a:rPr lang="pt-BR" sz="2400" dirty="0">
                          <a:solidFill>
                            <a:srgbClr val="FF0000"/>
                          </a:solidFill>
                          <a:effectLst/>
                          <a:latin typeface="Times New Roman" panose="02020603050405020304" pitchFamily="18" charset="0"/>
                          <a:cs typeface="Times New Roman" panose="02020603050405020304" pitchFamily="18" charset="0"/>
                        </a:rPr>
                        <a:t>Nội dung</a:t>
                      </a:r>
                      <a:endParaRPr lang="en-US" sz="24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6580" marR="66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just">
                        <a:lnSpc>
                          <a:spcPct val="115000"/>
                        </a:lnSpc>
                      </a:pPr>
                      <a:r>
                        <a:rPr lang="en-US" sz="2400" dirty="0" smtClean="0">
                          <a:solidFill>
                            <a:srgbClr val="FF0000"/>
                          </a:solidFill>
                          <a:effectLst/>
                          <a:latin typeface="Times New Roman" panose="02020603050405020304" pitchFamily="18" charset="0"/>
                          <a:cs typeface="Times New Roman" panose="02020603050405020304" pitchFamily="18" charset="0"/>
                        </a:rPr>
                        <a:t>1. </a:t>
                      </a:r>
                      <a:r>
                        <a:rPr lang="en-US" sz="2400" dirty="0" err="1" smtClean="0">
                          <a:solidFill>
                            <a:srgbClr val="FF0000"/>
                          </a:solidFill>
                          <a:effectLst/>
                          <a:latin typeface="Times New Roman" panose="02020603050405020304" pitchFamily="18" charset="0"/>
                          <a:cs typeface="Times New Roman" panose="02020603050405020304" pitchFamily="18" charset="0"/>
                        </a:rPr>
                        <a:t>Mở</a:t>
                      </a:r>
                      <a:r>
                        <a:rPr lang="en-US" sz="2400" baseline="0" dirty="0" smtClean="0">
                          <a:solidFill>
                            <a:srgbClr val="FF0000"/>
                          </a:solidFill>
                          <a:effectLst/>
                          <a:latin typeface="Times New Roman" panose="02020603050405020304" pitchFamily="18" charset="0"/>
                          <a:cs typeface="Times New Roman" panose="02020603050405020304" pitchFamily="18" charset="0"/>
                        </a:rPr>
                        <a:t> </a:t>
                      </a:r>
                      <a:r>
                        <a:rPr lang="en-US" sz="2400" baseline="0" dirty="0" err="1" smtClean="0">
                          <a:solidFill>
                            <a:srgbClr val="FF0000"/>
                          </a:solidFill>
                          <a:effectLst/>
                          <a:latin typeface="Times New Roman" panose="02020603050405020304" pitchFamily="18" charset="0"/>
                          <a:cs typeface="Times New Roman" panose="02020603050405020304" pitchFamily="18" charset="0"/>
                        </a:rPr>
                        <a:t>đoạn</a:t>
                      </a:r>
                      <a:endParaRPr lang="en-US" sz="2400" baseline="0" dirty="0" smtClean="0">
                        <a:solidFill>
                          <a:srgbClr val="FF0000"/>
                        </a:solidFill>
                        <a:effectLst/>
                        <a:latin typeface="Times New Roman" panose="02020603050405020304" pitchFamily="18" charset="0"/>
                        <a:cs typeface="Times New Roman" panose="02020603050405020304" pitchFamily="18" charset="0"/>
                      </a:endParaRPr>
                    </a:p>
                    <a:p>
                      <a:pPr algn="just">
                        <a:lnSpc>
                          <a:spcPct val="115000"/>
                        </a:lnSpc>
                      </a:pPr>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Giới</a:t>
                      </a:r>
                      <a:r>
                        <a:rPr lang="en-US" sz="2400" dirty="0" smtClean="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thiệu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chung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thơ</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a:cs typeface="Times New Roman" panose="02020603050405020304" pitchFamily="18" charset="0"/>
                      </a:endParaRPr>
                    </a:p>
                  </a:txBody>
                  <a:tcPr marL="66580" marR="66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001064">
                <a:tc vMerge="1">
                  <a:txBody>
                    <a:bodyPr/>
                    <a:lstStyle/>
                    <a:p>
                      <a:endParaRPr lang="en-US"/>
                    </a:p>
                  </a:txBody>
                  <a:tcPr/>
                </a:tc>
                <a:tc>
                  <a:txBody>
                    <a:bodyPr/>
                    <a:lstStyle/>
                    <a:p>
                      <a:pPr algn="just">
                        <a:lnSpc>
                          <a:spcPct val="115000"/>
                        </a:lnSpc>
                      </a:pPr>
                      <a:r>
                        <a:rPr lang="en-US" sz="2400" dirty="0" smtClean="0">
                          <a:solidFill>
                            <a:srgbClr val="FF0000"/>
                          </a:solidFill>
                          <a:effectLst/>
                          <a:latin typeface="Times New Roman" panose="02020603050405020304" pitchFamily="18" charset="0"/>
                          <a:cs typeface="Times New Roman" panose="02020603050405020304" pitchFamily="18" charset="0"/>
                        </a:rPr>
                        <a:t>2. </a:t>
                      </a:r>
                      <a:r>
                        <a:rPr lang="en-US" sz="2400" dirty="0" err="1" smtClean="0">
                          <a:solidFill>
                            <a:srgbClr val="FF0000"/>
                          </a:solidFill>
                          <a:effectLst/>
                          <a:latin typeface="Times New Roman" panose="02020603050405020304" pitchFamily="18" charset="0"/>
                          <a:cs typeface="Times New Roman" panose="02020603050405020304" pitchFamily="18" charset="0"/>
                        </a:rPr>
                        <a:t>Thân</a:t>
                      </a:r>
                      <a:r>
                        <a:rPr lang="en-US" sz="2400" baseline="0" dirty="0" smtClean="0">
                          <a:solidFill>
                            <a:srgbClr val="FF0000"/>
                          </a:solidFill>
                          <a:effectLst/>
                          <a:latin typeface="Times New Roman" panose="02020603050405020304" pitchFamily="18" charset="0"/>
                          <a:cs typeface="Times New Roman" panose="02020603050405020304" pitchFamily="18" charset="0"/>
                        </a:rPr>
                        <a:t> </a:t>
                      </a:r>
                      <a:r>
                        <a:rPr lang="en-US" sz="2400" baseline="0" dirty="0" err="1" smtClean="0">
                          <a:solidFill>
                            <a:srgbClr val="FF0000"/>
                          </a:solidFill>
                          <a:effectLst/>
                          <a:latin typeface="Times New Roman" panose="02020603050405020304" pitchFamily="18" charset="0"/>
                          <a:cs typeface="Times New Roman" panose="02020603050405020304" pitchFamily="18" charset="0"/>
                        </a:rPr>
                        <a:t>đoạn</a:t>
                      </a:r>
                      <a:endParaRPr lang="en-US" sz="1800" kern="1200" dirty="0" smtClean="0">
                        <a:solidFill>
                          <a:srgbClr val="FF0000"/>
                        </a:solidFill>
                        <a:latin typeface="+mn-lt"/>
                        <a:ea typeface="+mn-ea"/>
                        <a:cs typeface="+mn-cs"/>
                      </a:endParaRPr>
                    </a:p>
                    <a:p>
                      <a:pPr algn="just"/>
                      <a:r>
                        <a:rPr lang="en-US" sz="1800" kern="1200" dirty="0" smtClean="0">
                          <a:solidFill>
                            <a:schemeClr val="dk1"/>
                          </a:solidFill>
                          <a:latin typeface="Times New Roman" pitchFamily="18" charset="0"/>
                          <a:ea typeface="+mn-ea"/>
                          <a:cs typeface="Times New Roman" pitchFamily="18" charset="0"/>
                        </a:rPr>
                        <a:t>       </a:t>
                      </a:r>
                      <a:r>
                        <a:rPr lang="en-US" sz="2400" kern="1200" dirty="0" err="1" smtClean="0">
                          <a:solidFill>
                            <a:schemeClr val="dk1"/>
                          </a:solidFill>
                          <a:latin typeface="Times New Roman" pitchFamily="18" charset="0"/>
                          <a:ea typeface="+mn-ea"/>
                          <a:cs typeface="Times New Roman" pitchFamily="18" charset="0"/>
                        </a:rPr>
                        <a:t>Nêu</a:t>
                      </a:r>
                      <a:r>
                        <a:rPr lang="en-US" sz="2400" kern="1200" dirty="0" smtClean="0">
                          <a:solidFill>
                            <a:schemeClr val="dk1"/>
                          </a:solidFill>
                          <a:latin typeface="Times New Roman" pitchFamily="18" charset="0"/>
                          <a:ea typeface="+mn-ea"/>
                          <a:cs typeface="Times New Roman" pitchFamily="18" charset="0"/>
                        </a:rPr>
                        <a:t> </a:t>
                      </a:r>
                      <a:r>
                        <a:rPr lang="en-US" sz="2400" kern="1200" dirty="0" err="1" smtClean="0">
                          <a:solidFill>
                            <a:schemeClr val="dk1"/>
                          </a:solidFill>
                          <a:latin typeface="Times New Roman" pitchFamily="18" charset="0"/>
                          <a:ea typeface="+mn-ea"/>
                          <a:cs typeface="Times New Roman" pitchFamily="18" charset="0"/>
                        </a:rPr>
                        <a:t>được</a:t>
                      </a:r>
                      <a:r>
                        <a:rPr lang="en-US" sz="2400" kern="1200" dirty="0" smtClean="0">
                          <a:solidFill>
                            <a:schemeClr val="dk1"/>
                          </a:solidFill>
                          <a:latin typeface="Times New Roman" pitchFamily="18" charset="0"/>
                          <a:ea typeface="+mn-ea"/>
                          <a:cs typeface="Times New Roman" pitchFamily="18" charset="0"/>
                        </a:rPr>
                        <a:t> </a:t>
                      </a:r>
                      <a:r>
                        <a:rPr lang="en-US" sz="2400" kern="1200" dirty="0" err="1" smtClean="0">
                          <a:solidFill>
                            <a:schemeClr val="dk1"/>
                          </a:solidFill>
                          <a:latin typeface="Times New Roman" pitchFamily="18" charset="0"/>
                          <a:ea typeface="+mn-ea"/>
                          <a:cs typeface="Times New Roman" pitchFamily="18" charset="0"/>
                        </a:rPr>
                        <a:t>ấn</a:t>
                      </a:r>
                      <a:r>
                        <a:rPr lang="en-US" sz="2400" kern="1200" dirty="0" smtClean="0">
                          <a:solidFill>
                            <a:schemeClr val="dk1"/>
                          </a:solidFill>
                          <a:latin typeface="Times New Roman" pitchFamily="18" charset="0"/>
                          <a:ea typeface="+mn-ea"/>
                          <a:cs typeface="Times New Roman" pitchFamily="18" charset="0"/>
                        </a:rPr>
                        <a:t> </a:t>
                      </a:r>
                      <a:r>
                        <a:rPr lang="en-US" sz="2400" kern="1200" dirty="0" err="1" smtClean="0">
                          <a:solidFill>
                            <a:schemeClr val="dk1"/>
                          </a:solidFill>
                          <a:latin typeface="Times New Roman" pitchFamily="18" charset="0"/>
                          <a:ea typeface="+mn-ea"/>
                          <a:cs typeface="Times New Roman" pitchFamily="18" charset="0"/>
                        </a:rPr>
                        <a:t>tượng</a:t>
                      </a:r>
                      <a:r>
                        <a:rPr lang="en-US" sz="2400" kern="1200" dirty="0" smtClean="0">
                          <a:solidFill>
                            <a:schemeClr val="dk1"/>
                          </a:solidFill>
                          <a:latin typeface="Times New Roman" pitchFamily="18" charset="0"/>
                          <a:ea typeface="+mn-ea"/>
                          <a:cs typeface="Times New Roman" pitchFamily="18" charset="0"/>
                        </a:rPr>
                        <a:t>, </a:t>
                      </a:r>
                      <a:r>
                        <a:rPr lang="en-US" sz="2400" kern="1200" dirty="0" err="1" smtClean="0">
                          <a:solidFill>
                            <a:schemeClr val="dk1"/>
                          </a:solidFill>
                          <a:latin typeface="Times New Roman" pitchFamily="18" charset="0"/>
                          <a:ea typeface="+mn-ea"/>
                          <a:cs typeface="Times New Roman" pitchFamily="18" charset="0"/>
                        </a:rPr>
                        <a:t>cảm</a:t>
                      </a:r>
                      <a:r>
                        <a:rPr lang="en-US" sz="2400" kern="1200" dirty="0" smtClean="0">
                          <a:solidFill>
                            <a:schemeClr val="dk1"/>
                          </a:solidFill>
                          <a:latin typeface="Times New Roman" pitchFamily="18" charset="0"/>
                          <a:ea typeface="+mn-ea"/>
                          <a:cs typeface="Times New Roman" pitchFamily="18" charset="0"/>
                        </a:rPr>
                        <a:t> </a:t>
                      </a:r>
                      <a:r>
                        <a:rPr lang="en-US" sz="2400" kern="1200" dirty="0" err="1" smtClean="0">
                          <a:solidFill>
                            <a:schemeClr val="dk1"/>
                          </a:solidFill>
                          <a:latin typeface="Times New Roman" pitchFamily="18" charset="0"/>
                          <a:ea typeface="+mn-ea"/>
                          <a:cs typeface="Times New Roman" pitchFamily="18" charset="0"/>
                        </a:rPr>
                        <a:t>xúc</a:t>
                      </a:r>
                      <a:r>
                        <a:rPr lang="en-US" sz="2400" kern="1200" dirty="0" smtClean="0">
                          <a:solidFill>
                            <a:schemeClr val="dk1"/>
                          </a:solidFill>
                          <a:latin typeface="Times New Roman" pitchFamily="18" charset="0"/>
                          <a:ea typeface="+mn-ea"/>
                          <a:cs typeface="Times New Roman" pitchFamily="18" charset="0"/>
                        </a:rPr>
                        <a:t> </a:t>
                      </a:r>
                      <a:r>
                        <a:rPr lang="en-US" sz="2400" kern="1200" dirty="0" err="1" smtClean="0">
                          <a:solidFill>
                            <a:schemeClr val="dk1"/>
                          </a:solidFill>
                          <a:latin typeface="Times New Roman" pitchFamily="18" charset="0"/>
                          <a:ea typeface="+mn-ea"/>
                          <a:cs typeface="Times New Roman" pitchFamily="18" charset="0"/>
                        </a:rPr>
                        <a:t>về</a:t>
                      </a:r>
                      <a:r>
                        <a:rPr lang="en-US" sz="2400" kern="1200" dirty="0" smtClean="0">
                          <a:solidFill>
                            <a:schemeClr val="dk1"/>
                          </a:solidFill>
                          <a:latin typeface="Times New Roman" pitchFamily="18" charset="0"/>
                          <a:ea typeface="+mn-ea"/>
                          <a:cs typeface="Times New Roman" pitchFamily="18" charset="0"/>
                        </a:rPr>
                        <a:t> </a:t>
                      </a:r>
                      <a:r>
                        <a:rPr lang="en-US" sz="2400" kern="1200" dirty="0" err="1" smtClean="0">
                          <a:solidFill>
                            <a:schemeClr val="dk1"/>
                          </a:solidFill>
                          <a:latin typeface="Times New Roman" pitchFamily="18" charset="0"/>
                          <a:ea typeface="+mn-ea"/>
                          <a:cs typeface="Times New Roman" pitchFamily="18" charset="0"/>
                        </a:rPr>
                        <a:t>nội</a:t>
                      </a:r>
                      <a:r>
                        <a:rPr lang="en-US" sz="2400" kern="1200" dirty="0" smtClean="0">
                          <a:solidFill>
                            <a:schemeClr val="dk1"/>
                          </a:solidFill>
                          <a:latin typeface="Times New Roman" pitchFamily="18" charset="0"/>
                          <a:ea typeface="+mn-ea"/>
                          <a:cs typeface="Times New Roman" pitchFamily="18" charset="0"/>
                        </a:rPr>
                        <a:t> dung </a:t>
                      </a:r>
                      <a:r>
                        <a:rPr lang="en-US" sz="2400" kern="1200" dirty="0" err="1" smtClean="0">
                          <a:solidFill>
                            <a:schemeClr val="dk1"/>
                          </a:solidFill>
                          <a:latin typeface="Times New Roman" pitchFamily="18" charset="0"/>
                          <a:ea typeface="+mn-ea"/>
                          <a:cs typeface="Times New Roman" pitchFamily="18" charset="0"/>
                        </a:rPr>
                        <a:t>và</a:t>
                      </a:r>
                      <a:r>
                        <a:rPr lang="en-US" sz="2400" kern="1200" dirty="0" smtClean="0">
                          <a:solidFill>
                            <a:schemeClr val="dk1"/>
                          </a:solidFill>
                          <a:latin typeface="Times New Roman" pitchFamily="18" charset="0"/>
                          <a:ea typeface="+mn-ea"/>
                          <a:cs typeface="Times New Roman" pitchFamily="18" charset="0"/>
                        </a:rPr>
                        <a:t> </a:t>
                      </a:r>
                      <a:r>
                        <a:rPr lang="en-US" sz="2400" kern="1200" dirty="0" err="1" smtClean="0">
                          <a:solidFill>
                            <a:schemeClr val="dk1"/>
                          </a:solidFill>
                          <a:latin typeface="Times New Roman" pitchFamily="18" charset="0"/>
                          <a:ea typeface="+mn-ea"/>
                          <a:cs typeface="Times New Roman" pitchFamily="18" charset="0"/>
                        </a:rPr>
                        <a:t>nghệ</a:t>
                      </a:r>
                      <a:r>
                        <a:rPr lang="en-US" sz="2400" kern="1200" dirty="0" smtClean="0">
                          <a:solidFill>
                            <a:schemeClr val="dk1"/>
                          </a:solidFill>
                          <a:latin typeface="Times New Roman" pitchFamily="18" charset="0"/>
                          <a:ea typeface="+mn-ea"/>
                          <a:cs typeface="Times New Roman" pitchFamily="18" charset="0"/>
                        </a:rPr>
                        <a:t> </a:t>
                      </a:r>
                      <a:r>
                        <a:rPr lang="en-US" sz="2400" kern="1200" dirty="0" err="1" smtClean="0">
                          <a:solidFill>
                            <a:schemeClr val="dk1"/>
                          </a:solidFill>
                          <a:latin typeface="Times New Roman" pitchFamily="18" charset="0"/>
                          <a:ea typeface="+mn-ea"/>
                          <a:cs typeface="Times New Roman" pitchFamily="18" charset="0"/>
                        </a:rPr>
                        <a:t>thuật</a:t>
                      </a:r>
                      <a:r>
                        <a:rPr lang="en-US" sz="2400"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số</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tiếng</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của</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mỗi</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dòng</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thơ</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vần</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nhịp</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hình</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ảnh</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biện</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pháp</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tu</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từ</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tình</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cảm</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cảm</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xúc</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thông</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điệp</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của</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tác</a:t>
                      </a:r>
                      <a:r>
                        <a:rPr lang="en-US" sz="2400" i="1" kern="1200" dirty="0" smtClean="0">
                          <a:solidFill>
                            <a:schemeClr val="dk1"/>
                          </a:solidFill>
                          <a:latin typeface="Times New Roman" pitchFamily="18" charset="0"/>
                          <a:ea typeface="+mn-ea"/>
                          <a:cs typeface="Times New Roman" pitchFamily="18" charset="0"/>
                        </a:rPr>
                        <a:t> </a:t>
                      </a:r>
                      <a:r>
                        <a:rPr lang="en-US" sz="2400" i="1" kern="1200" dirty="0" err="1" smtClean="0">
                          <a:solidFill>
                            <a:schemeClr val="dk1"/>
                          </a:solidFill>
                          <a:latin typeface="Times New Roman" pitchFamily="18" charset="0"/>
                          <a:ea typeface="+mn-ea"/>
                          <a:cs typeface="Times New Roman" pitchFamily="18" charset="0"/>
                        </a:rPr>
                        <a:t>giả</a:t>
                      </a:r>
                      <a:r>
                        <a:rPr lang="en-US" sz="2400" kern="1200" dirty="0" smtClean="0">
                          <a:solidFill>
                            <a:schemeClr val="dk1"/>
                          </a:solidFill>
                          <a:latin typeface="Times New Roman" pitchFamily="18" charset="0"/>
                          <a:ea typeface="+mn-ea"/>
                          <a:cs typeface="Times New Roman" pitchFamily="18" charset="0"/>
                        </a:rPr>
                        <a:t>). </a:t>
                      </a:r>
                      <a:endParaRPr lang="en-US" sz="2400" dirty="0">
                        <a:effectLst/>
                        <a:latin typeface="Times New Roman" pitchFamily="18" charset="0"/>
                        <a:ea typeface="Times New Roman"/>
                        <a:cs typeface="Times New Roman" pitchFamily="18" charset="0"/>
                      </a:endParaRPr>
                    </a:p>
                  </a:txBody>
                  <a:tcPr marL="66580" marR="66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1000533">
                <a:tc vMerge="1">
                  <a:txBody>
                    <a:bodyPr/>
                    <a:lstStyle/>
                    <a:p>
                      <a:endParaRPr lang="en-US"/>
                    </a:p>
                  </a:txBody>
                  <a:tcPr/>
                </a:tc>
                <a:tc>
                  <a:txBody>
                    <a:bodyPr/>
                    <a:lstStyle/>
                    <a:p>
                      <a:pPr algn="just">
                        <a:lnSpc>
                          <a:spcPct val="115000"/>
                        </a:lnSpc>
                      </a:pPr>
                      <a:r>
                        <a:rPr lang="en-US" sz="2400" kern="1200" dirty="0" smtClean="0">
                          <a:solidFill>
                            <a:srgbClr val="FF0000"/>
                          </a:solidFill>
                          <a:effectLst/>
                          <a:latin typeface="Times New Roman" panose="02020603050405020304" pitchFamily="18" charset="0"/>
                          <a:ea typeface="+mn-ea"/>
                          <a:cs typeface="Times New Roman" panose="02020603050405020304" pitchFamily="18" charset="0"/>
                        </a:rPr>
                        <a:t>3. </a:t>
                      </a:r>
                      <a:r>
                        <a:rPr lang="en-US" sz="2400" kern="1200" dirty="0" err="1" smtClean="0">
                          <a:solidFill>
                            <a:srgbClr val="FF0000"/>
                          </a:solidFill>
                          <a:effectLst/>
                          <a:latin typeface="Times New Roman" panose="02020603050405020304" pitchFamily="18" charset="0"/>
                          <a:ea typeface="+mn-ea"/>
                          <a:cs typeface="Times New Roman" panose="02020603050405020304" pitchFamily="18" charset="0"/>
                        </a:rPr>
                        <a:t>Kết</a:t>
                      </a:r>
                      <a:r>
                        <a:rPr lang="en-US" sz="2400" kern="1200" dirty="0" smtClean="0">
                          <a:solidFill>
                            <a:srgbClr val="FF0000"/>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rgbClr val="FF0000"/>
                          </a:solidFill>
                          <a:effectLst/>
                          <a:latin typeface="Times New Roman" panose="02020603050405020304" pitchFamily="18" charset="0"/>
                          <a:ea typeface="+mn-ea"/>
                          <a:cs typeface="Times New Roman" panose="02020603050405020304" pitchFamily="18" charset="0"/>
                        </a:rPr>
                        <a:t>đoạn</a:t>
                      </a:r>
                      <a:endParaRPr lang="en-US" sz="2400" kern="1200" dirty="0" smtClean="0">
                        <a:solidFill>
                          <a:srgbClr val="FF0000"/>
                        </a:solidFill>
                        <a:effectLst/>
                        <a:latin typeface="Times New Roman" panose="02020603050405020304" pitchFamily="18" charset="0"/>
                        <a:ea typeface="+mn-ea"/>
                        <a:cs typeface="Times New Roman" panose="02020603050405020304" pitchFamily="18" charset="0"/>
                      </a:endParaRPr>
                    </a:p>
                    <a:p>
                      <a:pPr algn="just">
                        <a:lnSpc>
                          <a:spcPct val="115000"/>
                        </a:lnSpc>
                      </a:pPr>
                      <a:r>
                        <a:rPr lang="en-US" sz="240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smtClean="0">
                          <a:solidFill>
                            <a:schemeClr val="dk1"/>
                          </a:solidFill>
                          <a:effectLst/>
                          <a:latin typeface="Times New Roman" panose="02020603050405020304" pitchFamily="18" charset="0"/>
                          <a:ea typeface="+mn-ea"/>
                          <a:cs typeface="Times New Roman" panose="02020603050405020304" pitchFamily="18" charset="0"/>
                        </a:rPr>
                        <a:t>Khái</a:t>
                      </a:r>
                      <a:r>
                        <a:rPr lang="en-US" sz="240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quát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được</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cảm</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xúc</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về</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bài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thơ</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a:t>
                      </a:r>
                      <a:endParaRPr lang="en-US" sz="2400" dirty="0">
                        <a:effectLst/>
                        <a:latin typeface="Times New Roman" panose="02020603050405020304" pitchFamily="18" charset="0"/>
                        <a:ea typeface="Times New Roman"/>
                        <a:cs typeface="Times New Roman" panose="02020603050405020304" pitchFamily="18" charset="0"/>
                      </a:endParaRPr>
                    </a:p>
                  </a:txBody>
                  <a:tcPr marL="66580" marR="66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xmlns="" val="301038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392163" y="620688"/>
            <a:ext cx="8208912" cy="3672408"/>
          </a:xfrm>
          <a:prstGeom prst="horizontalScroll">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00B050"/>
                </a:solidFill>
                <a:latin typeface="Times New Roman" panose="02020603050405020304" pitchFamily="18" charset="0"/>
                <a:cs typeface="Times New Roman" panose="02020603050405020304" pitchFamily="18" charset="0"/>
              </a:rPr>
              <a:t>*</a:t>
            </a:r>
            <a:r>
              <a:rPr lang="en-US" sz="2400" b="1" dirty="0" err="1">
                <a:solidFill>
                  <a:srgbClr val="00B050"/>
                </a:solidFill>
                <a:latin typeface="Times New Roman" panose="02020603050405020304" pitchFamily="18" charset="0"/>
                <a:cs typeface="Times New Roman" panose="02020603050405020304" pitchFamily="18" charset="0"/>
              </a:rPr>
              <a:t>Các</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bước</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viết</a:t>
            </a:r>
            <a:r>
              <a:rPr lang="en-US" sz="2400" b="1" dirty="0">
                <a:solidFill>
                  <a:srgbClr val="00B050"/>
                </a:solidFill>
                <a:latin typeface="Times New Roman" panose="02020603050405020304" pitchFamily="18" charset="0"/>
                <a:cs typeface="Times New Roman" panose="02020603050405020304" pitchFamily="18" charset="0"/>
              </a:rPr>
              <a:t> </a:t>
            </a:r>
            <a:r>
              <a:rPr lang="en-US" sz="2400" b="1" dirty="0" err="1">
                <a:solidFill>
                  <a:srgbClr val="00B050"/>
                </a:solidFill>
                <a:latin typeface="Times New Roman" panose="02020603050405020304" pitchFamily="18" charset="0"/>
                <a:cs typeface="Times New Roman" panose="02020603050405020304" pitchFamily="18" charset="0"/>
              </a:rPr>
              <a:t>bài</a:t>
            </a:r>
            <a:r>
              <a:rPr lang="en-US" sz="2400" b="1" dirty="0">
                <a:solidFill>
                  <a:srgbClr val="00B050"/>
                </a:solidFill>
                <a:latin typeface="Times New Roman" panose="02020603050405020304" pitchFamily="18" charset="0"/>
                <a:cs typeface="Times New Roman" panose="02020603050405020304" pitchFamily="18" charset="0"/>
              </a:rPr>
              <a:t>:</a:t>
            </a:r>
            <a:endParaRPr lang="en-US" sz="2400" dirty="0">
              <a:solidFill>
                <a:srgbClr val="00B050"/>
              </a:solidFill>
              <a:latin typeface="Times New Roman" panose="02020603050405020304" pitchFamily="18" charset="0"/>
              <a:cs typeface="Times New Roman" panose="02020603050405020304" pitchFamily="18" charset="0"/>
            </a:endParaRPr>
          </a:p>
          <a:p>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Xác</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định</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mục</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đích</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viết</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và</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người</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đọc</a:t>
            </a:r>
            <a:r>
              <a:rPr lang="en-US" sz="2400" dirty="0">
                <a:solidFill>
                  <a:srgbClr val="00B050"/>
                </a:solidFill>
                <a:latin typeface="Times New Roman" panose="02020603050405020304" pitchFamily="18" charset="0"/>
                <a:cs typeface="Times New Roman" panose="02020603050405020304" pitchFamily="18" charset="0"/>
              </a:rPr>
              <a:t>.</a:t>
            </a:r>
          </a:p>
          <a:p>
            <a:r>
              <a:rPr lang="en-US" sz="2400" b="1"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Lựa</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chọn</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bài</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thơ</a:t>
            </a:r>
            <a:endParaRPr lang="en-US" sz="2400" dirty="0">
              <a:solidFill>
                <a:srgbClr val="00B050"/>
              </a:solidFill>
              <a:latin typeface="Times New Roman" panose="02020603050405020304" pitchFamily="18" charset="0"/>
              <a:cs typeface="Times New Roman" panose="02020603050405020304" pitchFamily="18" charset="0"/>
            </a:endParaRPr>
          </a:p>
          <a:p>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Tìm</a:t>
            </a:r>
            <a:r>
              <a:rPr lang="en-US" sz="2400" dirty="0">
                <a:solidFill>
                  <a:srgbClr val="00B050"/>
                </a:solidFill>
                <a:latin typeface="Times New Roman" panose="02020603050405020304" pitchFamily="18" charset="0"/>
                <a:cs typeface="Times New Roman" panose="02020603050405020304" pitchFamily="18" charset="0"/>
              </a:rPr>
              <a:t> ý </a:t>
            </a:r>
            <a:r>
              <a:rPr lang="en-US" sz="2400" dirty="0" err="1">
                <a:solidFill>
                  <a:srgbClr val="00B050"/>
                </a:solidFill>
                <a:latin typeface="Times New Roman" panose="02020603050405020304" pitchFamily="18" charset="0"/>
                <a:cs typeface="Times New Roman" panose="02020603050405020304" pitchFamily="18" charset="0"/>
              </a:rPr>
              <a:t>và</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lập</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dàn</a:t>
            </a:r>
            <a:r>
              <a:rPr lang="en-US" sz="2400" dirty="0">
                <a:solidFill>
                  <a:srgbClr val="00B050"/>
                </a:solidFill>
                <a:latin typeface="Times New Roman" panose="02020603050405020304" pitchFamily="18" charset="0"/>
                <a:cs typeface="Times New Roman" panose="02020603050405020304" pitchFamily="18" charset="0"/>
              </a:rPr>
              <a:t> ý.</a:t>
            </a:r>
          </a:p>
          <a:p>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Viết</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đoạn</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văn</a:t>
            </a:r>
            <a:r>
              <a:rPr lang="en-US" sz="2400" dirty="0">
                <a:solidFill>
                  <a:srgbClr val="00B050"/>
                </a:solidFill>
                <a:latin typeface="Times New Roman" panose="02020603050405020304" pitchFamily="18" charset="0"/>
                <a:cs typeface="Times New Roman" panose="02020603050405020304" pitchFamily="18" charset="0"/>
              </a:rPr>
              <a:t>.</a:t>
            </a:r>
          </a:p>
          <a:p>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Chỉnh</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sửa</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đoạn</a:t>
            </a:r>
            <a:r>
              <a:rPr lang="en-US" sz="2400" dirty="0">
                <a:solidFill>
                  <a:srgbClr val="00B050"/>
                </a:solidFill>
                <a:latin typeface="Times New Roman" panose="02020603050405020304" pitchFamily="18" charset="0"/>
                <a:cs typeface="Times New Roman" panose="02020603050405020304" pitchFamily="18" charset="0"/>
              </a:rPr>
              <a:t> </a:t>
            </a:r>
            <a:r>
              <a:rPr lang="en-US" sz="2400" dirty="0" err="1">
                <a:solidFill>
                  <a:srgbClr val="00B050"/>
                </a:solidFill>
                <a:latin typeface="Times New Roman" panose="02020603050405020304" pitchFamily="18" charset="0"/>
                <a:cs typeface="Times New Roman" panose="02020603050405020304" pitchFamily="18" charset="0"/>
              </a:rPr>
              <a:t>văn</a:t>
            </a:r>
            <a:r>
              <a:rPr lang="en-US" sz="2400" dirty="0">
                <a:solidFill>
                  <a:srgbClr val="00B05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3794500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nvPr>
        </p:nvGraphicFramePr>
        <p:xfrm>
          <a:off x="152400" y="1676400"/>
          <a:ext cx="8856988" cy="5888800"/>
        </p:xfrm>
        <a:graphic>
          <a:graphicData uri="http://schemas.openxmlformats.org/drawingml/2006/table">
            <a:tbl>
              <a:tblPr firstRow="1" firstCol="1" bandRow="1" bandCol="1">
                <a:tableStyleId>{5C22544A-7EE6-4342-B048-85BDC9FD1C3A}</a:tableStyleId>
              </a:tblPr>
              <a:tblGrid>
                <a:gridCol w="1368152">
                  <a:extLst>
                    <a:ext uri="{9D8B030D-6E8A-4147-A177-3AD203B41FA5}">
                      <a16:colId xmlns:a16="http://schemas.microsoft.com/office/drawing/2014/main" xmlns="" val="20000"/>
                    </a:ext>
                  </a:extLst>
                </a:gridCol>
                <a:gridCol w="6363577">
                  <a:extLst>
                    <a:ext uri="{9D8B030D-6E8A-4147-A177-3AD203B41FA5}">
                      <a16:colId xmlns:a16="http://schemas.microsoft.com/office/drawing/2014/main" xmlns="" val="20001"/>
                    </a:ext>
                  </a:extLst>
                </a:gridCol>
                <a:gridCol w="1125259">
                  <a:extLst>
                    <a:ext uri="{9D8B030D-6E8A-4147-A177-3AD203B41FA5}">
                      <a16:colId xmlns:a16="http://schemas.microsoft.com/office/drawing/2014/main" xmlns="" val="20002"/>
                    </a:ext>
                  </a:extLst>
                </a:gridCol>
              </a:tblGrid>
              <a:tr h="457200">
                <a:tc>
                  <a:txBody>
                    <a:bodyPr/>
                    <a:lstStyle/>
                    <a:p>
                      <a:pPr algn="ctr">
                        <a:lnSpc>
                          <a:spcPct val="150000"/>
                        </a:lnSpc>
                        <a:spcAft>
                          <a:spcPts val="0"/>
                        </a:spcAft>
                        <a:tabLst>
                          <a:tab pos="1386840" algn="l"/>
                        </a:tabLst>
                      </a:pPr>
                      <a:r>
                        <a:rPr lang="pt-BR" sz="2000" dirty="0">
                          <a:solidFill>
                            <a:srgbClr val="FF0000"/>
                          </a:solidFill>
                          <a:effectLst/>
                          <a:latin typeface="Times New Roman" panose="02020603050405020304" pitchFamily="18" charset="0"/>
                          <a:cs typeface="Times New Roman" panose="02020603050405020304" pitchFamily="18" charset="0"/>
                        </a:rPr>
                        <a:t>Dàn ý đoạn văn</a:t>
                      </a:r>
                      <a:endParaRPr lang="en-US" sz="20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7094" marR="670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tabLst>
                          <a:tab pos="1386840" algn="l"/>
                        </a:tabLst>
                      </a:pPr>
                      <a:r>
                        <a:rPr lang="pt-BR" sz="2000">
                          <a:solidFill>
                            <a:srgbClr val="FF0000"/>
                          </a:solidFill>
                          <a:effectLst/>
                          <a:latin typeface="Times New Roman" panose="02020603050405020304" pitchFamily="18" charset="0"/>
                          <a:cs typeface="Times New Roman" panose="02020603050405020304" pitchFamily="18" charset="0"/>
                        </a:rPr>
                        <a:t>Nội dung chính cần đảm bảo</a:t>
                      </a:r>
                      <a:endParaRPr lang="en-US" sz="2000">
                        <a:solidFill>
                          <a:srgbClr val="FF0000"/>
                        </a:solidFill>
                        <a:effectLst/>
                        <a:latin typeface="Times New Roman" panose="02020603050405020304" pitchFamily="18" charset="0"/>
                        <a:ea typeface="Times New Roman"/>
                        <a:cs typeface="Times New Roman" panose="02020603050405020304" pitchFamily="18" charset="0"/>
                      </a:endParaRPr>
                    </a:p>
                  </a:txBody>
                  <a:tcPr marL="67094" marR="670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tabLst>
                          <a:tab pos="1386840" algn="l"/>
                        </a:tabLst>
                      </a:pPr>
                      <a:r>
                        <a:rPr lang="pt-BR" sz="2000">
                          <a:solidFill>
                            <a:srgbClr val="FF0000"/>
                          </a:solidFill>
                          <a:effectLst/>
                          <a:latin typeface="Times New Roman" panose="02020603050405020304" pitchFamily="18" charset="0"/>
                          <a:cs typeface="Times New Roman" panose="02020603050405020304" pitchFamily="18" charset="0"/>
                        </a:rPr>
                        <a:t>Dàn ý bài làm của em</a:t>
                      </a:r>
                      <a:endParaRPr lang="en-US" sz="2000">
                        <a:solidFill>
                          <a:srgbClr val="FF0000"/>
                        </a:solidFill>
                        <a:effectLst/>
                        <a:latin typeface="Times New Roman" panose="02020603050405020304" pitchFamily="18" charset="0"/>
                        <a:ea typeface="Times New Roman"/>
                        <a:cs typeface="Times New Roman" panose="02020603050405020304" pitchFamily="18" charset="0"/>
                      </a:endParaRPr>
                    </a:p>
                  </a:txBody>
                  <a:tcPr marL="67094" marR="670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1364338">
                <a:tc>
                  <a:txBody>
                    <a:bodyPr/>
                    <a:lstStyle/>
                    <a:p>
                      <a:pPr algn="ctr">
                        <a:lnSpc>
                          <a:spcPct val="150000"/>
                        </a:lnSpc>
                        <a:spcAft>
                          <a:spcPts val="0"/>
                        </a:spcAft>
                        <a:tabLst>
                          <a:tab pos="1386840" algn="l"/>
                        </a:tabLst>
                      </a:pPr>
                      <a:r>
                        <a:rPr lang="en-US" sz="2000" dirty="0">
                          <a:solidFill>
                            <a:srgbClr val="FF0000"/>
                          </a:solidFill>
                          <a:effectLst/>
                          <a:latin typeface="Times New Roman" panose="02020603050405020304" pitchFamily="18" charset="0"/>
                          <a:cs typeface="Times New Roman" panose="02020603050405020304" pitchFamily="18" charset="0"/>
                        </a:rPr>
                        <a:t> </a:t>
                      </a:r>
                    </a:p>
                    <a:p>
                      <a:pPr algn="ctr">
                        <a:lnSpc>
                          <a:spcPct val="150000"/>
                        </a:lnSpc>
                        <a:spcAft>
                          <a:spcPts val="0"/>
                        </a:spcAft>
                        <a:tabLst>
                          <a:tab pos="1386840" algn="l"/>
                        </a:tabLst>
                      </a:pPr>
                      <a:r>
                        <a:rPr lang="en-US" sz="2000" dirty="0" err="1">
                          <a:solidFill>
                            <a:srgbClr val="FF0000"/>
                          </a:solidFill>
                          <a:effectLst/>
                          <a:latin typeface="Times New Roman" panose="02020603050405020304" pitchFamily="18" charset="0"/>
                          <a:cs typeface="Times New Roman" panose="02020603050405020304" pitchFamily="18" charset="0"/>
                        </a:rPr>
                        <a:t>Mở</a:t>
                      </a:r>
                      <a:r>
                        <a:rPr lang="en-US" sz="2000" dirty="0">
                          <a:solidFill>
                            <a:srgbClr val="FF0000"/>
                          </a:solidFill>
                          <a:effectLst/>
                          <a:latin typeface="Times New Roman" panose="02020603050405020304" pitchFamily="18" charset="0"/>
                          <a:cs typeface="Times New Roman" panose="02020603050405020304" pitchFamily="18" charset="0"/>
                        </a:rPr>
                        <a:t> </a:t>
                      </a:r>
                      <a:r>
                        <a:rPr lang="en-US" sz="2000" dirty="0" err="1">
                          <a:solidFill>
                            <a:srgbClr val="FF0000"/>
                          </a:solidFill>
                          <a:effectLst/>
                          <a:latin typeface="Times New Roman" panose="02020603050405020304" pitchFamily="18" charset="0"/>
                          <a:cs typeface="Times New Roman" panose="02020603050405020304" pitchFamily="18" charset="0"/>
                        </a:rPr>
                        <a:t>đoạn</a:t>
                      </a:r>
                      <a:endParaRPr lang="en-US" sz="2000" dirty="0">
                        <a:solidFill>
                          <a:srgbClr val="FF0000"/>
                        </a:solidFill>
                        <a:effectLst/>
                        <a:latin typeface="Times New Roman" panose="02020603050405020304" pitchFamily="18" charset="0"/>
                        <a:ea typeface="Times New Roman"/>
                        <a:cs typeface="Times New Roman" panose="02020603050405020304" pitchFamily="18" charset="0"/>
                      </a:endParaRPr>
                    </a:p>
                    <a:p>
                      <a:pPr algn="ctr">
                        <a:lnSpc>
                          <a:spcPct val="150000"/>
                        </a:lnSpc>
                        <a:spcAft>
                          <a:spcPts val="0"/>
                        </a:spcAft>
                        <a:tabLst>
                          <a:tab pos="1386840" algn="l"/>
                        </a:tabLst>
                      </a:pPr>
                      <a:r>
                        <a:rPr lang="en-US" sz="2000" dirty="0">
                          <a:solidFill>
                            <a:srgbClr val="FF0000"/>
                          </a:solidFill>
                          <a:effectLst/>
                          <a:latin typeface="Times New Roman" panose="02020603050405020304" pitchFamily="18" charset="0"/>
                          <a:cs typeface="Times New Roman" panose="02020603050405020304" pitchFamily="18" charset="0"/>
                        </a:rPr>
                        <a:t> </a:t>
                      </a:r>
                      <a:endParaRPr lang="en-US" sz="20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7094" marR="670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50000"/>
                        </a:lnSpc>
                        <a:spcAft>
                          <a:spcPts val="0"/>
                        </a:spcAft>
                        <a:tabLst>
                          <a:tab pos="1386840" algn="l"/>
                        </a:tabLst>
                      </a:pP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Giới</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thiệu</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bài</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thơ</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tên</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tác</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giả</a:t>
                      </a:r>
                      <a:r>
                        <a:rPr lang="en-US" sz="2000" dirty="0">
                          <a:solidFill>
                            <a:srgbClr val="0070C0"/>
                          </a:solidFill>
                          <a:effectLst/>
                          <a:latin typeface="Times New Roman" panose="02020603050405020304" pitchFamily="18" charset="0"/>
                          <a:cs typeface="Times New Roman" panose="02020603050405020304" pitchFamily="18" charset="0"/>
                        </a:rPr>
                        <a:t>.</a:t>
                      </a:r>
                    </a:p>
                    <a:p>
                      <a:pPr algn="just">
                        <a:lnSpc>
                          <a:spcPct val="150000"/>
                        </a:lnSpc>
                        <a:spcAft>
                          <a:spcPts val="0"/>
                        </a:spcAft>
                        <a:tabLst>
                          <a:tab pos="1386840" algn="l"/>
                        </a:tabLst>
                      </a:pP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Nêu</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khái</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quát</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ấn</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tượng</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cảm</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xúc</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về</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nét</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độc</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đáo</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có</a:t>
                      </a:r>
                      <a:r>
                        <a:rPr lang="en-US" sz="2000" dirty="0">
                          <a:solidFill>
                            <a:srgbClr val="0070C0"/>
                          </a:solidFill>
                          <a:effectLst/>
                          <a:latin typeface="Times New Roman" panose="02020603050405020304" pitchFamily="18" charset="0"/>
                          <a:cs typeface="Times New Roman" panose="02020603050405020304" pitchFamily="18" charset="0"/>
                        </a:rPr>
                        <a:t> ý </a:t>
                      </a:r>
                      <a:r>
                        <a:rPr lang="en-US" sz="2000" dirty="0" err="1">
                          <a:solidFill>
                            <a:srgbClr val="0070C0"/>
                          </a:solidFill>
                          <a:effectLst/>
                          <a:latin typeface="Times New Roman" panose="02020603050405020304" pitchFamily="18" charset="0"/>
                          <a:cs typeface="Times New Roman" panose="02020603050405020304" pitchFamily="18" charset="0"/>
                        </a:rPr>
                        <a:t>nghĩa</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nhất</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của</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bài</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thơ</a:t>
                      </a:r>
                      <a:r>
                        <a:rPr lang="en-US" sz="2000" dirty="0">
                          <a:solidFill>
                            <a:srgbClr val="0070C0"/>
                          </a:solidFill>
                          <a:effectLst/>
                          <a:latin typeface="Times New Roman" panose="02020603050405020304" pitchFamily="18" charset="0"/>
                          <a:cs typeface="Times New Roman" panose="02020603050405020304" pitchFamily="18" charset="0"/>
                        </a:rPr>
                        <a:t>.</a:t>
                      </a:r>
                      <a:endParaRPr lang="en-US" sz="2000" dirty="0">
                        <a:solidFill>
                          <a:srgbClr val="0070C0"/>
                        </a:solidFill>
                        <a:effectLst/>
                        <a:latin typeface="Times New Roman" panose="02020603050405020304" pitchFamily="18" charset="0"/>
                        <a:ea typeface="Times New Roman"/>
                        <a:cs typeface="Times New Roman" panose="02020603050405020304" pitchFamily="18" charset="0"/>
                      </a:endParaRPr>
                    </a:p>
                  </a:txBody>
                  <a:tcPr marL="67094" marR="670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tabLst>
                          <a:tab pos="1386840" algn="l"/>
                        </a:tabLst>
                      </a:pPr>
                      <a:r>
                        <a:rPr lang="en-US" sz="2000" dirty="0">
                          <a:solidFill>
                            <a:srgbClr val="0070C0"/>
                          </a:solidFill>
                          <a:effectLst/>
                          <a:latin typeface="Times New Roman" panose="02020603050405020304" pitchFamily="18" charset="0"/>
                          <a:cs typeface="Times New Roman" panose="02020603050405020304" pitchFamily="18" charset="0"/>
                        </a:rPr>
                        <a:t>………………</a:t>
                      </a:r>
                      <a:endParaRPr lang="en-US" sz="2000" dirty="0">
                        <a:solidFill>
                          <a:srgbClr val="0070C0"/>
                        </a:solidFill>
                        <a:effectLst/>
                        <a:latin typeface="Times New Roman" panose="02020603050405020304" pitchFamily="18" charset="0"/>
                        <a:ea typeface="Times New Roman"/>
                        <a:cs typeface="Times New Roman" panose="02020603050405020304" pitchFamily="18" charset="0"/>
                      </a:endParaRPr>
                    </a:p>
                  </a:txBody>
                  <a:tcPr marL="67094" marR="670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1299388">
                <a:tc rowSpan="2">
                  <a:txBody>
                    <a:bodyPr/>
                    <a:lstStyle/>
                    <a:p>
                      <a:pPr algn="ctr">
                        <a:lnSpc>
                          <a:spcPct val="150000"/>
                        </a:lnSpc>
                        <a:spcAft>
                          <a:spcPts val="0"/>
                        </a:spcAft>
                        <a:tabLst>
                          <a:tab pos="1386840" algn="l"/>
                        </a:tabLst>
                      </a:pPr>
                      <a:r>
                        <a:rPr lang="en-US" sz="2000" dirty="0">
                          <a:solidFill>
                            <a:srgbClr val="FF0000"/>
                          </a:solidFill>
                          <a:effectLst/>
                          <a:latin typeface="Times New Roman" panose="02020603050405020304" pitchFamily="18" charset="0"/>
                          <a:cs typeface="Times New Roman" panose="02020603050405020304" pitchFamily="18" charset="0"/>
                        </a:rPr>
                        <a:t> </a:t>
                      </a:r>
                    </a:p>
                    <a:p>
                      <a:pPr algn="ctr">
                        <a:lnSpc>
                          <a:spcPct val="150000"/>
                        </a:lnSpc>
                        <a:spcAft>
                          <a:spcPts val="0"/>
                        </a:spcAft>
                        <a:tabLst>
                          <a:tab pos="1386840" algn="l"/>
                        </a:tabLst>
                      </a:pPr>
                      <a:r>
                        <a:rPr lang="en-US" sz="2000" dirty="0" err="1">
                          <a:solidFill>
                            <a:srgbClr val="FF0000"/>
                          </a:solidFill>
                          <a:effectLst/>
                          <a:latin typeface="Times New Roman" panose="02020603050405020304" pitchFamily="18" charset="0"/>
                          <a:cs typeface="Times New Roman" panose="02020603050405020304" pitchFamily="18" charset="0"/>
                        </a:rPr>
                        <a:t>Thân</a:t>
                      </a:r>
                      <a:r>
                        <a:rPr lang="en-US" sz="2000" dirty="0">
                          <a:solidFill>
                            <a:srgbClr val="FF0000"/>
                          </a:solidFill>
                          <a:effectLst/>
                          <a:latin typeface="Times New Roman" panose="02020603050405020304" pitchFamily="18" charset="0"/>
                          <a:cs typeface="Times New Roman" panose="02020603050405020304" pitchFamily="18" charset="0"/>
                        </a:rPr>
                        <a:t> </a:t>
                      </a:r>
                      <a:r>
                        <a:rPr lang="en-US" sz="2000" dirty="0" err="1">
                          <a:solidFill>
                            <a:srgbClr val="FF0000"/>
                          </a:solidFill>
                          <a:effectLst/>
                          <a:latin typeface="Times New Roman" panose="02020603050405020304" pitchFamily="18" charset="0"/>
                          <a:cs typeface="Times New Roman" panose="02020603050405020304" pitchFamily="18" charset="0"/>
                        </a:rPr>
                        <a:t>đoạn</a:t>
                      </a:r>
                      <a:endParaRPr lang="en-US" sz="20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7094" marR="670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50000"/>
                        </a:lnSpc>
                        <a:spcAft>
                          <a:spcPts val="0"/>
                        </a:spcAft>
                        <a:tabLst>
                          <a:tab pos="1386840" algn="l"/>
                        </a:tabLst>
                      </a:pP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Nêu</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cảm</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xúc</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về</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nội</a:t>
                      </a:r>
                      <a:r>
                        <a:rPr lang="en-US" sz="2000" dirty="0">
                          <a:solidFill>
                            <a:srgbClr val="0070C0"/>
                          </a:solidFill>
                          <a:effectLst/>
                          <a:latin typeface="Times New Roman" panose="02020603050405020304" pitchFamily="18" charset="0"/>
                          <a:cs typeface="Times New Roman" panose="02020603050405020304" pitchFamily="18" charset="0"/>
                        </a:rPr>
                        <a:t> dung </a:t>
                      </a:r>
                      <a:r>
                        <a:rPr lang="en-US" sz="2000" dirty="0" err="1">
                          <a:solidFill>
                            <a:srgbClr val="0070C0"/>
                          </a:solidFill>
                          <a:effectLst/>
                          <a:latin typeface="Times New Roman" panose="02020603050405020304" pitchFamily="18" charset="0"/>
                          <a:cs typeface="Times New Roman" panose="02020603050405020304" pitchFamily="18" charset="0"/>
                        </a:rPr>
                        <a:t>và</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nghệ</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thuật</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của</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bài</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thơ</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số</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tiếng</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của</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mỗi</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dòng</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thơ</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vần</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nhịp</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hình</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ảnh</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biện</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pháp</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tu</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từ</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tình</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cảm</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cảm</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xúc</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thông</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điệp</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của</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tác</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giả</a:t>
                      </a:r>
                      <a:r>
                        <a:rPr lang="en-US" sz="2000" dirty="0">
                          <a:solidFill>
                            <a:srgbClr val="0070C0"/>
                          </a:solidFill>
                          <a:effectLst/>
                          <a:latin typeface="Times New Roman" panose="02020603050405020304" pitchFamily="18" charset="0"/>
                          <a:cs typeface="Times New Roman" panose="02020603050405020304" pitchFamily="18" charset="0"/>
                        </a:rPr>
                        <a:t>).</a:t>
                      </a:r>
                      <a:endParaRPr lang="en-US" sz="2000" dirty="0">
                        <a:solidFill>
                          <a:srgbClr val="0070C0"/>
                        </a:solidFill>
                        <a:effectLst/>
                        <a:latin typeface="Times New Roman" panose="02020603050405020304" pitchFamily="18" charset="0"/>
                        <a:ea typeface="Times New Roman"/>
                        <a:cs typeface="Times New Roman" panose="02020603050405020304" pitchFamily="18" charset="0"/>
                      </a:endParaRPr>
                    </a:p>
                  </a:txBody>
                  <a:tcPr marL="67094" marR="670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tabLst>
                          <a:tab pos="1386840" algn="l"/>
                        </a:tabLst>
                      </a:pPr>
                      <a:r>
                        <a:rPr lang="en-US" sz="2000" dirty="0">
                          <a:solidFill>
                            <a:srgbClr val="0070C0"/>
                          </a:solidFill>
                          <a:effectLst/>
                          <a:latin typeface="Times New Roman" panose="02020603050405020304" pitchFamily="18" charset="0"/>
                          <a:cs typeface="Times New Roman" panose="02020603050405020304" pitchFamily="18" charset="0"/>
                        </a:rPr>
                        <a:t>………………</a:t>
                      </a:r>
                      <a:endParaRPr lang="en-US" sz="2000" dirty="0">
                        <a:solidFill>
                          <a:srgbClr val="0070C0"/>
                        </a:solidFill>
                        <a:effectLst/>
                        <a:latin typeface="Times New Roman" panose="02020603050405020304" pitchFamily="18" charset="0"/>
                        <a:ea typeface="Times New Roman"/>
                        <a:cs typeface="Times New Roman" panose="02020603050405020304" pitchFamily="18" charset="0"/>
                      </a:endParaRPr>
                    </a:p>
                  </a:txBody>
                  <a:tcPr marL="67094" marR="670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558540">
                <a:tc vMerge="1">
                  <a:txBody>
                    <a:bodyPr/>
                    <a:lstStyle/>
                    <a:p>
                      <a:endParaRPr lang="en-US"/>
                    </a:p>
                  </a:txBody>
                  <a:tcPr/>
                </a:tc>
                <a:tc>
                  <a:txBody>
                    <a:bodyPr/>
                    <a:lstStyle/>
                    <a:p>
                      <a:pPr algn="just">
                        <a:lnSpc>
                          <a:spcPct val="150000"/>
                        </a:lnSpc>
                        <a:spcAft>
                          <a:spcPts val="0"/>
                        </a:spcAft>
                        <a:tabLst>
                          <a:tab pos="1386840" algn="l"/>
                        </a:tabLst>
                      </a:pP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Trích</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một</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số</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từ</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ngữ</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hình</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ảnh</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gợi</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cảm</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xúc</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trong</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bài</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thơ</a:t>
                      </a:r>
                      <a:r>
                        <a:rPr lang="en-US" sz="2000" dirty="0">
                          <a:solidFill>
                            <a:srgbClr val="0070C0"/>
                          </a:solidFill>
                          <a:effectLst/>
                          <a:latin typeface="Times New Roman" panose="02020603050405020304" pitchFamily="18" charset="0"/>
                          <a:cs typeface="Times New Roman" panose="02020603050405020304" pitchFamily="18" charset="0"/>
                        </a:rPr>
                        <a:t>.</a:t>
                      </a:r>
                      <a:endParaRPr lang="en-US" sz="2000" dirty="0">
                        <a:solidFill>
                          <a:srgbClr val="0070C0"/>
                        </a:solidFill>
                        <a:effectLst/>
                        <a:latin typeface="Times New Roman" panose="02020603050405020304" pitchFamily="18" charset="0"/>
                        <a:ea typeface="Times New Roman"/>
                        <a:cs typeface="Times New Roman" panose="02020603050405020304" pitchFamily="18" charset="0"/>
                      </a:endParaRPr>
                    </a:p>
                  </a:txBody>
                  <a:tcPr marL="67094" marR="670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tabLst>
                          <a:tab pos="1386840" algn="l"/>
                        </a:tabLst>
                      </a:pPr>
                      <a:r>
                        <a:rPr lang="en-US" sz="2000" dirty="0">
                          <a:solidFill>
                            <a:srgbClr val="0070C0"/>
                          </a:solidFill>
                          <a:effectLst/>
                          <a:latin typeface="Times New Roman" panose="02020603050405020304" pitchFamily="18" charset="0"/>
                          <a:cs typeface="Times New Roman" panose="02020603050405020304" pitchFamily="18" charset="0"/>
                        </a:rPr>
                        <a:t>………………</a:t>
                      </a:r>
                      <a:endParaRPr lang="en-US" sz="2000" dirty="0">
                        <a:solidFill>
                          <a:srgbClr val="0070C0"/>
                        </a:solidFill>
                        <a:effectLst/>
                        <a:latin typeface="Times New Roman" panose="02020603050405020304" pitchFamily="18" charset="0"/>
                        <a:ea typeface="Times New Roman"/>
                        <a:cs typeface="Times New Roman" panose="02020603050405020304" pitchFamily="18" charset="0"/>
                      </a:endParaRPr>
                    </a:p>
                  </a:txBody>
                  <a:tcPr marL="67094" marR="670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814344">
                <a:tc>
                  <a:txBody>
                    <a:bodyPr/>
                    <a:lstStyle/>
                    <a:p>
                      <a:pPr>
                        <a:lnSpc>
                          <a:spcPct val="150000"/>
                        </a:lnSpc>
                        <a:spcAft>
                          <a:spcPts val="0"/>
                        </a:spcAft>
                        <a:tabLst>
                          <a:tab pos="1386840" algn="l"/>
                        </a:tabLst>
                      </a:pPr>
                      <a:r>
                        <a:rPr lang="en-US" sz="2000">
                          <a:solidFill>
                            <a:srgbClr val="FF0000"/>
                          </a:solidFill>
                          <a:effectLst/>
                          <a:latin typeface="Times New Roman" panose="02020603050405020304" pitchFamily="18" charset="0"/>
                          <a:cs typeface="Times New Roman" panose="02020603050405020304" pitchFamily="18" charset="0"/>
                        </a:rPr>
                        <a:t>Kết đoạn</a:t>
                      </a:r>
                      <a:endParaRPr lang="en-US" sz="2000">
                        <a:solidFill>
                          <a:srgbClr val="FF0000"/>
                        </a:solidFill>
                        <a:effectLst/>
                        <a:latin typeface="Times New Roman" panose="02020603050405020304" pitchFamily="18" charset="0"/>
                        <a:ea typeface="Times New Roman"/>
                        <a:cs typeface="Times New Roman" panose="02020603050405020304" pitchFamily="18" charset="0"/>
                      </a:endParaRPr>
                    </a:p>
                  </a:txBody>
                  <a:tcPr marL="67094" marR="670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50000"/>
                        </a:lnSpc>
                        <a:spcAft>
                          <a:spcPts val="0"/>
                        </a:spcAft>
                        <a:tabLst>
                          <a:tab pos="1386840" algn="l"/>
                        </a:tabLst>
                      </a:pP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Khái</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quát</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lại</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ấn</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tượng</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cảm</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xúc</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về</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bài</a:t>
                      </a:r>
                      <a:r>
                        <a:rPr lang="en-US" sz="2000" dirty="0">
                          <a:solidFill>
                            <a:srgbClr val="0070C0"/>
                          </a:solidFill>
                          <a:effectLst/>
                          <a:latin typeface="Times New Roman" panose="02020603050405020304" pitchFamily="18" charset="0"/>
                          <a:cs typeface="Times New Roman" panose="02020603050405020304" pitchFamily="18" charset="0"/>
                        </a:rPr>
                        <a:t> </a:t>
                      </a:r>
                      <a:r>
                        <a:rPr lang="en-US" sz="2000" dirty="0" err="1">
                          <a:solidFill>
                            <a:srgbClr val="0070C0"/>
                          </a:solidFill>
                          <a:effectLst/>
                          <a:latin typeface="Times New Roman" panose="02020603050405020304" pitchFamily="18" charset="0"/>
                          <a:cs typeface="Times New Roman" panose="02020603050405020304" pitchFamily="18" charset="0"/>
                        </a:rPr>
                        <a:t>thơ</a:t>
                      </a:r>
                      <a:r>
                        <a:rPr lang="en-US" sz="2000" dirty="0">
                          <a:solidFill>
                            <a:srgbClr val="0070C0"/>
                          </a:solidFill>
                          <a:effectLst/>
                          <a:latin typeface="Times New Roman" panose="02020603050405020304" pitchFamily="18" charset="0"/>
                          <a:cs typeface="Times New Roman" panose="02020603050405020304" pitchFamily="18" charset="0"/>
                        </a:rPr>
                        <a:t>.</a:t>
                      </a:r>
                      <a:endParaRPr lang="en-US" sz="2000" dirty="0">
                        <a:solidFill>
                          <a:srgbClr val="0070C0"/>
                        </a:solidFill>
                        <a:effectLst/>
                        <a:latin typeface="Times New Roman" panose="02020603050405020304" pitchFamily="18" charset="0"/>
                        <a:ea typeface="Times New Roman"/>
                        <a:cs typeface="Times New Roman" panose="02020603050405020304" pitchFamily="18" charset="0"/>
                      </a:endParaRPr>
                    </a:p>
                  </a:txBody>
                  <a:tcPr marL="67094" marR="670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tabLst>
                          <a:tab pos="1386840" algn="l"/>
                        </a:tabLst>
                      </a:pPr>
                      <a:r>
                        <a:rPr lang="en-US" sz="2000" dirty="0">
                          <a:solidFill>
                            <a:srgbClr val="0070C0"/>
                          </a:solidFill>
                          <a:effectLst/>
                          <a:latin typeface="Times New Roman" panose="02020603050405020304" pitchFamily="18" charset="0"/>
                          <a:cs typeface="Times New Roman" panose="02020603050405020304" pitchFamily="18" charset="0"/>
                        </a:rPr>
                        <a:t>..……………….</a:t>
                      </a:r>
                      <a:endParaRPr lang="en-US" sz="2000" dirty="0">
                        <a:solidFill>
                          <a:srgbClr val="0070C0"/>
                        </a:solidFill>
                        <a:effectLst/>
                        <a:latin typeface="Times New Roman" panose="02020603050405020304" pitchFamily="18" charset="0"/>
                        <a:ea typeface="Times New Roman"/>
                        <a:cs typeface="Times New Roman" panose="02020603050405020304" pitchFamily="18" charset="0"/>
                      </a:endParaRPr>
                    </a:p>
                  </a:txBody>
                  <a:tcPr marL="67094" marR="670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xmlns="" val="3364072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251520" y="116631"/>
          <a:ext cx="8712968" cy="6502738"/>
        </p:xfrm>
        <a:graphic>
          <a:graphicData uri="http://schemas.openxmlformats.org/drawingml/2006/table">
            <a:tbl>
              <a:tblPr firstRow="1" bandRow="1">
                <a:tableStyleId>{5C22544A-7EE6-4342-B048-85BDC9FD1C3A}</a:tableStyleId>
              </a:tblPr>
              <a:tblGrid>
                <a:gridCol w="8712968">
                  <a:extLst>
                    <a:ext uri="{9D8B030D-6E8A-4147-A177-3AD203B41FA5}">
                      <a16:colId xmlns:a16="http://schemas.microsoft.com/office/drawing/2014/main" xmlns="" val="20000"/>
                    </a:ext>
                  </a:extLst>
                </a:gridCol>
              </a:tblGrid>
              <a:tr h="5616625">
                <a:tc>
                  <a:txBody>
                    <a:bodyPr/>
                    <a:lstStyle/>
                    <a:p>
                      <a:pPr algn="just"/>
                      <a:r>
                        <a:rPr lang="en-US" sz="2000" b="1" kern="1200" dirty="0">
                          <a:solidFill>
                            <a:srgbClr val="FF0000"/>
                          </a:solidFill>
                          <a:effectLst/>
                          <a:latin typeface="Times New Roman" panose="02020603050405020304" pitchFamily="18" charset="0"/>
                          <a:ea typeface="+mn-ea"/>
                          <a:cs typeface="Times New Roman" panose="02020603050405020304" pitchFamily="18" charset="0"/>
                        </a:rPr>
                        <a:t>1.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Trước</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khi</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viết</a:t>
                      </a:r>
                      <a:endParaRPr lang="en-US" sz="2000" b="1" kern="1200" dirty="0">
                        <a:solidFill>
                          <a:srgbClr val="FF0000"/>
                        </a:solidFill>
                        <a:effectLst/>
                        <a:latin typeface="Times New Roman" panose="02020603050405020304" pitchFamily="18" charset="0"/>
                        <a:ea typeface="+mn-ea"/>
                        <a:cs typeface="Times New Roman" panose="02020603050405020304" pitchFamily="18" charset="0"/>
                      </a:endParaRPr>
                    </a:p>
                    <a:p>
                      <a:pPr algn="just"/>
                      <a:r>
                        <a:rPr lang="en-US" sz="2000" b="1" kern="1200" dirty="0">
                          <a:solidFill>
                            <a:srgbClr val="00B050"/>
                          </a:solidFill>
                          <a:effectLst/>
                          <a:latin typeface="Times New Roman" panose="02020603050405020304" pitchFamily="18" charset="0"/>
                          <a:ea typeface="+mn-ea"/>
                          <a:cs typeface="Times New Roman" panose="02020603050405020304" pitchFamily="18" charset="0"/>
                        </a:rPr>
                        <a:t>a. </a:t>
                      </a:r>
                      <a:r>
                        <a:rPr lang="en-US" sz="2000" b="1" kern="1200" dirty="0" err="1">
                          <a:solidFill>
                            <a:srgbClr val="00B050"/>
                          </a:solidFill>
                          <a:effectLst/>
                          <a:latin typeface="Times New Roman" panose="02020603050405020304" pitchFamily="18" charset="0"/>
                          <a:ea typeface="+mn-ea"/>
                          <a:cs typeface="Times New Roman" panose="02020603050405020304" pitchFamily="18" charset="0"/>
                        </a:rPr>
                        <a:t>Lựa</a:t>
                      </a:r>
                      <a:r>
                        <a:rPr lang="en-US" sz="20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B050"/>
                          </a:solidFill>
                          <a:effectLst/>
                          <a:latin typeface="Times New Roman" panose="02020603050405020304" pitchFamily="18" charset="0"/>
                          <a:ea typeface="+mn-ea"/>
                          <a:cs typeface="Times New Roman" panose="02020603050405020304" pitchFamily="18" charset="0"/>
                        </a:rPr>
                        <a:t>chọn</a:t>
                      </a:r>
                      <a:r>
                        <a:rPr lang="en-US" sz="20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B050"/>
                          </a:solidFill>
                          <a:effectLst/>
                          <a:latin typeface="Times New Roman" panose="02020603050405020304" pitchFamily="18" charset="0"/>
                          <a:ea typeface="+mn-ea"/>
                          <a:cs typeface="Times New Roman" panose="02020603050405020304" pitchFamily="18" charset="0"/>
                        </a:rPr>
                        <a:t>bài</a:t>
                      </a:r>
                      <a:r>
                        <a:rPr lang="en-US" sz="20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B050"/>
                          </a:solidFill>
                          <a:effectLst/>
                          <a:latin typeface="Times New Roman" panose="02020603050405020304" pitchFamily="18" charset="0"/>
                          <a:ea typeface="+mn-ea"/>
                          <a:cs typeface="Times New Roman" panose="02020603050405020304" pitchFamily="18" charset="0"/>
                        </a:rPr>
                        <a:t>thơ</a:t>
                      </a:r>
                      <a:endParaRPr lang="en-US" sz="2000" b="1" kern="1200" dirty="0">
                        <a:solidFill>
                          <a:srgbClr val="00B050"/>
                        </a:solidFill>
                        <a:effectLst/>
                        <a:latin typeface="Times New Roman" panose="02020603050405020304" pitchFamily="18" charset="0"/>
                        <a:ea typeface="+mn-ea"/>
                        <a:cs typeface="Times New Roman" panose="02020603050405020304" pitchFamily="18" charset="0"/>
                      </a:endParaRPr>
                    </a:p>
                    <a:p>
                      <a:pPr algn="just"/>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Xác</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định</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bài</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thơ</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mình</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yêu</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thích</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phù</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hợp</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lứa</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tuổi</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a:t>
                      </a:r>
                    </a:p>
                    <a:p>
                      <a:pPr algn="just"/>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Thu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thập</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tư</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liệu</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a:t>
                      </a:r>
                    </a:p>
                    <a:p>
                      <a:pPr algn="just"/>
                      <a:r>
                        <a:rPr lang="en-US" sz="2000" b="1" kern="1200" dirty="0">
                          <a:solidFill>
                            <a:srgbClr val="00B050"/>
                          </a:solidFill>
                          <a:effectLst/>
                          <a:latin typeface="Times New Roman" panose="02020603050405020304" pitchFamily="18" charset="0"/>
                          <a:ea typeface="+mn-ea"/>
                          <a:cs typeface="Times New Roman" panose="02020603050405020304" pitchFamily="18" charset="0"/>
                        </a:rPr>
                        <a:t>b. </a:t>
                      </a:r>
                      <a:r>
                        <a:rPr lang="en-US" sz="2000" b="1" kern="1200" dirty="0" err="1">
                          <a:solidFill>
                            <a:srgbClr val="00B050"/>
                          </a:solidFill>
                          <a:effectLst/>
                          <a:latin typeface="Times New Roman" panose="02020603050405020304" pitchFamily="18" charset="0"/>
                          <a:ea typeface="+mn-ea"/>
                          <a:cs typeface="Times New Roman" panose="02020603050405020304" pitchFamily="18" charset="0"/>
                        </a:rPr>
                        <a:t>Tìm</a:t>
                      </a:r>
                      <a:r>
                        <a:rPr lang="en-US" sz="2000" b="1" kern="1200" dirty="0">
                          <a:solidFill>
                            <a:srgbClr val="00B050"/>
                          </a:solidFill>
                          <a:effectLst/>
                          <a:latin typeface="Times New Roman" panose="02020603050405020304" pitchFamily="18" charset="0"/>
                          <a:ea typeface="+mn-ea"/>
                          <a:cs typeface="Times New Roman" panose="02020603050405020304" pitchFamily="18" charset="0"/>
                        </a:rPr>
                        <a:t> ý </a:t>
                      </a:r>
                      <a:r>
                        <a:rPr lang="en-US" sz="2000" b="1" kern="1200" dirty="0" err="1">
                          <a:solidFill>
                            <a:srgbClr val="00B050"/>
                          </a:solidFill>
                          <a:effectLst/>
                          <a:latin typeface="Times New Roman" panose="02020603050405020304" pitchFamily="18" charset="0"/>
                          <a:ea typeface="+mn-ea"/>
                          <a:cs typeface="Times New Roman" panose="02020603050405020304" pitchFamily="18" charset="0"/>
                        </a:rPr>
                        <a:t>và</a:t>
                      </a:r>
                      <a:r>
                        <a:rPr lang="en-US" sz="20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B050"/>
                          </a:solidFill>
                          <a:effectLst/>
                          <a:latin typeface="Times New Roman" panose="02020603050405020304" pitchFamily="18" charset="0"/>
                          <a:ea typeface="+mn-ea"/>
                          <a:cs typeface="Times New Roman" panose="02020603050405020304" pitchFamily="18" charset="0"/>
                        </a:rPr>
                        <a:t>lập</a:t>
                      </a:r>
                      <a:r>
                        <a:rPr lang="en-US" sz="20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B050"/>
                          </a:solidFill>
                          <a:effectLst/>
                          <a:latin typeface="Times New Roman" panose="02020603050405020304" pitchFamily="18" charset="0"/>
                          <a:ea typeface="+mn-ea"/>
                          <a:cs typeface="Times New Roman" panose="02020603050405020304" pitchFamily="18" charset="0"/>
                        </a:rPr>
                        <a:t>dàn</a:t>
                      </a:r>
                      <a:r>
                        <a:rPr lang="en-US" sz="2000" b="1" kern="1200" dirty="0">
                          <a:solidFill>
                            <a:srgbClr val="00B050"/>
                          </a:solidFill>
                          <a:effectLst/>
                          <a:latin typeface="Times New Roman" panose="02020603050405020304" pitchFamily="18" charset="0"/>
                          <a:ea typeface="+mn-ea"/>
                          <a:cs typeface="Times New Roman" panose="02020603050405020304" pitchFamily="18" charset="0"/>
                        </a:rPr>
                        <a:t> ý</a:t>
                      </a:r>
                    </a:p>
                    <a:p>
                      <a:pPr algn="just"/>
                      <a:r>
                        <a:rPr lang="en-US" sz="2000" b="1" i="1" kern="1200" dirty="0">
                          <a:solidFill>
                            <a:srgbClr val="7030A0"/>
                          </a:solidFill>
                          <a:effectLst/>
                          <a:latin typeface="Times New Roman" panose="02020603050405020304" pitchFamily="18" charset="0"/>
                          <a:ea typeface="+mn-ea"/>
                          <a:cs typeface="Times New Roman" panose="02020603050405020304" pitchFamily="18" charset="0"/>
                        </a:rPr>
                        <a:t>*</a:t>
                      </a:r>
                      <a:r>
                        <a:rPr lang="en-US" sz="2000" b="1" i="1" kern="1200" dirty="0" err="1">
                          <a:solidFill>
                            <a:srgbClr val="7030A0"/>
                          </a:solidFill>
                          <a:effectLst/>
                          <a:latin typeface="Times New Roman" panose="02020603050405020304" pitchFamily="18" charset="0"/>
                          <a:ea typeface="+mn-ea"/>
                          <a:cs typeface="Times New Roman" panose="02020603050405020304" pitchFamily="18" charset="0"/>
                        </a:rPr>
                        <a:t>Tìm</a:t>
                      </a:r>
                      <a:r>
                        <a:rPr lang="en-US" sz="2000" b="1" i="1" kern="1200" dirty="0">
                          <a:solidFill>
                            <a:srgbClr val="7030A0"/>
                          </a:solidFill>
                          <a:effectLst/>
                          <a:latin typeface="Times New Roman" panose="02020603050405020304" pitchFamily="18" charset="0"/>
                          <a:ea typeface="+mn-ea"/>
                          <a:cs typeface="Times New Roman" panose="02020603050405020304" pitchFamily="18" charset="0"/>
                        </a:rPr>
                        <a:t> ý</a:t>
                      </a:r>
                      <a:endParaRPr lang="en-US" sz="2000" b="1" kern="1200" dirty="0">
                        <a:solidFill>
                          <a:srgbClr val="7030A0"/>
                        </a:solidFill>
                        <a:effectLst/>
                        <a:latin typeface="Times New Roman" panose="02020603050405020304" pitchFamily="18" charset="0"/>
                        <a:ea typeface="+mn-ea"/>
                        <a:cs typeface="Times New Roman" panose="02020603050405020304" pitchFamily="18" charset="0"/>
                      </a:endParaRPr>
                    </a:p>
                    <a:p>
                      <a:pPr algn="just"/>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Đọc</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nhiều</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lần</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bài</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thơ</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ghi</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lại</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cảm</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nhận</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chung</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về</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bài</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thơ</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a:t>
                      </a:r>
                    </a:p>
                    <a:p>
                      <a:pPr algn="just"/>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Xác</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định</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chủ</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đề</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của</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bài</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thơ</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a:t>
                      </a:r>
                    </a:p>
                    <a:p>
                      <a:pPr algn="just"/>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Tìm</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và</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xác</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định</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những</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nét</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đặc</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sắc</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về</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nghệ</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thuật</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thể</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thơ</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vần</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nhịp</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hình</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ảnh</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từ</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ngữ</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phép</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tu</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từ</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và</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nội</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dung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của</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bài</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thơ</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a:t>
                      </a:r>
                    </a:p>
                    <a:p>
                      <a:pPr algn="just"/>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Ghi</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lại</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cảm</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xúc</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chung</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của</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em</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về</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bài</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thơ</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a:t>
                      </a:r>
                    </a:p>
                    <a:p>
                      <a:pPr algn="just"/>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a:solidFill>
                            <a:srgbClr val="7030A0"/>
                          </a:solidFill>
                          <a:effectLst/>
                          <a:latin typeface="Times New Roman" panose="02020603050405020304" pitchFamily="18" charset="0"/>
                          <a:ea typeface="+mn-ea"/>
                          <a:cs typeface="Times New Roman" panose="02020603050405020304" pitchFamily="18" charset="0"/>
                        </a:rPr>
                        <a:t>*</a:t>
                      </a:r>
                      <a:r>
                        <a:rPr lang="en-US" sz="2000" b="1" i="1" kern="1200" dirty="0" err="1">
                          <a:solidFill>
                            <a:srgbClr val="7030A0"/>
                          </a:solidFill>
                          <a:effectLst/>
                          <a:latin typeface="Times New Roman" panose="02020603050405020304" pitchFamily="18" charset="0"/>
                          <a:ea typeface="+mn-ea"/>
                          <a:cs typeface="Times New Roman" panose="02020603050405020304" pitchFamily="18" charset="0"/>
                        </a:rPr>
                        <a:t>Lập</a:t>
                      </a:r>
                      <a:r>
                        <a:rPr lang="en-US" sz="2000" b="1" i="1" kern="1200" dirty="0">
                          <a:solidFill>
                            <a:srgbClr val="7030A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7030A0"/>
                          </a:solidFill>
                          <a:effectLst/>
                          <a:latin typeface="Times New Roman" panose="02020603050405020304" pitchFamily="18" charset="0"/>
                          <a:ea typeface="+mn-ea"/>
                          <a:cs typeface="Times New Roman" panose="02020603050405020304" pitchFamily="18" charset="0"/>
                        </a:rPr>
                        <a:t>dàn</a:t>
                      </a:r>
                      <a:r>
                        <a:rPr lang="en-US" sz="2000" b="1" i="1" kern="1200" dirty="0">
                          <a:solidFill>
                            <a:srgbClr val="7030A0"/>
                          </a:solidFill>
                          <a:effectLst/>
                          <a:latin typeface="Times New Roman" panose="02020603050405020304" pitchFamily="18" charset="0"/>
                          <a:ea typeface="+mn-ea"/>
                          <a:cs typeface="Times New Roman" panose="02020603050405020304" pitchFamily="18" charset="0"/>
                        </a:rPr>
                        <a:t> ý</a:t>
                      </a:r>
                      <a:endParaRPr lang="en-US" sz="2000" b="1" kern="1200" dirty="0">
                        <a:solidFill>
                          <a:srgbClr val="7030A0"/>
                        </a:solidFill>
                        <a:effectLst/>
                        <a:latin typeface="Times New Roman" panose="02020603050405020304" pitchFamily="18" charset="0"/>
                        <a:ea typeface="+mn-ea"/>
                        <a:cs typeface="Times New Roman" panose="02020603050405020304" pitchFamily="18" charset="0"/>
                      </a:endParaRPr>
                    </a:p>
                    <a:p>
                      <a:pPr algn="just"/>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Sắp</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xếp</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các</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ý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theo</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trình</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tự</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cảm</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xúc</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thành</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một</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dàn</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ý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gồm</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3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phần</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a:t>
                      </a:r>
                    </a:p>
                    <a:p>
                      <a:pPr algn="just"/>
                      <a:r>
                        <a:rPr lang="en-US" sz="2000" b="1" kern="1200" dirty="0">
                          <a:solidFill>
                            <a:srgbClr val="0070C0"/>
                          </a:solidFill>
                          <a:effectLst/>
                          <a:latin typeface="Times New Roman" panose="02020603050405020304" pitchFamily="18" charset="0"/>
                          <a:ea typeface="+mn-ea"/>
                          <a:cs typeface="Times New Roman" panose="02020603050405020304" pitchFamily="18" charset="0"/>
                        </a:rPr>
                        <a:t>A.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Mở</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đoạn</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Giới</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thiệu</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nhan</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đề</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tác</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giả</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và</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cảm</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xúc</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chung</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về</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bài</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thơ</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a:t>
                      </a:r>
                      <a:endParaRPr lang="en-US" sz="2000" b="1" kern="1200" dirty="0">
                        <a:solidFill>
                          <a:srgbClr val="0070C0"/>
                        </a:solidFill>
                        <a:effectLst/>
                        <a:latin typeface="Times New Roman" panose="02020603050405020304" pitchFamily="18" charset="0"/>
                        <a:ea typeface="+mn-ea"/>
                        <a:cs typeface="Times New Roman" panose="02020603050405020304" pitchFamily="18" charset="0"/>
                      </a:endParaRPr>
                    </a:p>
                    <a:p>
                      <a:pPr algn="just"/>
                      <a:r>
                        <a:rPr lang="en-US" sz="2000" b="1" kern="1200" dirty="0">
                          <a:solidFill>
                            <a:srgbClr val="0070C0"/>
                          </a:solidFill>
                          <a:effectLst/>
                          <a:latin typeface="Times New Roman" panose="02020603050405020304" pitchFamily="18" charset="0"/>
                          <a:ea typeface="+mn-ea"/>
                          <a:cs typeface="Times New Roman" panose="02020603050405020304" pitchFamily="18" charset="0"/>
                        </a:rPr>
                        <a:t>B.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Thân</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đoạn</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a:t>
                      </a:r>
                    </a:p>
                    <a:p>
                      <a:pPr algn="just"/>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Trình</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bày</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chi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tiết</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cảm</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xúc</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về</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nội</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dung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và</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nghệ</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thuật</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của</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bài</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thơ</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endParaRPr lang="en-US" sz="2000" b="1" kern="1200" dirty="0">
                        <a:solidFill>
                          <a:srgbClr val="0070C0"/>
                        </a:solidFill>
                        <a:effectLst/>
                        <a:latin typeface="Times New Roman" panose="02020603050405020304" pitchFamily="18" charset="0"/>
                        <a:ea typeface="+mn-ea"/>
                        <a:cs typeface="Times New Roman" panose="02020603050405020304" pitchFamily="18" charset="0"/>
                      </a:endParaRPr>
                    </a:p>
                    <a:p>
                      <a:pPr algn="just"/>
                      <a:r>
                        <a:rPr lang="en-US" sz="2000" b="1" kern="1200" dirty="0">
                          <a:solidFill>
                            <a:srgbClr val="0070C0"/>
                          </a:solidFill>
                          <a:effectLst/>
                          <a:latin typeface="Times New Roman" panose="02020603050405020304" pitchFamily="18" charset="0"/>
                          <a:ea typeface="+mn-ea"/>
                          <a:cs typeface="Times New Roman" panose="02020603050405020304" pitchFamily="18" charset="0"/>
                        </a:rPr>
                        <a:t>C.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Kết</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70C0"/>
                          </a:solidFill>
                          <a:effectLst/>
                          <a:latin typeface="Times New Roman" panose="02020603050405020304" pitchFamily="18" charset="0"/>
                          <a:ea typeface="+mn-ea"/>
                          <a:cs typeface="Times New Roman" panose="02020603050405020304" pitchFamily="18" charset="0"/>
                        </a:rPr>
                        <a:t>đoạn</a:t>
                      </a:r>
                      <a:r>
                        <a:rPr lang="en-US" sz="2000" b="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Khẳng</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định</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lại</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cảm</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xúc</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về</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bài</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thơ</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và</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ý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nghĩa</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của</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nó</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đối</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với</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bản</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 </a:t>
                      </a:r>
                      <a:r>
                        <a:rPr lang="en-US" sz="2000" b="1" i="1" kern="1200" dirty="0" err="1">
                          <a:solidFill>
                            <a:srgbClr val="0070C0"/>
                          </a:solidFill>
                          <a:effectLst/>
                          <a:latin typeface="Times New Roman" panose="02020603050405020304" pitchFamily="18" charset="0"/>
                          <a:ea typeface="+mn-ea"/>
                          <a:cs typeface="Times New Roman" panose="02020603050405020304" pitchFamily="18" charset="0"/>
                        </a:rPr>
                        <a:t>thân</a:t>
                      </a:r>
                      <a:r>
                        <a:rPr lang="en-US" sz="2000" b="1" i="1" kern="1200" dirty="0">
                          <a:solidFill>
                            <a:srgbClr val="0070C0"/>
                          </a:solidFill>
                          <a:effectLst/>
                          <a:latin typeface="Times New Roman" panose="02020603050405020304" pitchFamily="18" charset="0"/>
                          <a:ea typeface="+mn-ea"/>
                          <a:cs typeface="Times New Roman" panose="02020603050405020304" pitchFamily="18" charset="0"/>
                        </a:rPr>
                        <a:t>.</a:t>
                      </a:r>
                      <a:endParaRPr lang="en-US" sz="2000" b="1" kern="1200" dirty="0">
                        <a:solidFill>
                          <a:srgbClr val="0070C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4540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2.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Viết</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đoạn</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văn</a:t>
                      </a:r>
                      <a:endParaRPr lang="en-US" sz="2000" kern="1200" dirty="0">
                        <a:solidFill>
                          <a:srgbClr val="FF000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432048">
                <a:tc>
                  <a:txBody>
                    <a:bodyPr/>
                    <a:lstStyle/>
                    <a:p>
                      <a:r>
                        <a:rPr lang="en-US" sz="2000" b="1" kern="1200" dirty="0">
                          <a:solidFill>
                            <a:srgbClr val="FF0000"/>
                          </a:solidFill>
                          <a:effectLst/>
                          <a:latin typeface="Times New Roman" panose="02020603050405020304" pitchFamily="18" charset="0"/>
                          <a:ea typeface="+mn-ea"/>
                          <a:cs typeface="Times New Roman" panose="02020603050405020304" pitchFamily="18" charset="0"/>
                        </a:rPr>
                        <a:t>3.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Chỉnh</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sửa</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bài</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viết</a:t>
                      </a:r>
                      <a:endParaRPr lang="en-US" sz="2000"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xmlns="" val="2878027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467544" y="116632"/>
            <a:ext cx="7632848" cy="1584176"/>
          </a:xfrm>
          <a:prstGeom prst="flowChartTerminator">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anose="02020603050405020304" pitchFamily="18" charset="0"/>
                <a:cs typeface="Times New Roman" panose="02020603050405020304" pitchFamily="18" charset="0"/>
              </a:rPr>
              <a:t>BẢNG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KIỂM</a:t>
            </a:r>
            <a:endParaRPr lang="en-US" sz="2400" dirty="0">
              <a:solidFill>
                <a:srgbClr val="FF0000"/>
              </a:solidFill>
              <a:latin typeface="Times New Roman" panose="02020603050405020304" pitchFamily="18" charset="0"/>
              <a:cs typeface="Times New Roman" panose="02020603050405020304" pitchFamily="18" charset="0"/>
            </a:endParaRPr>
          </a:p>
          <a:p>
            <a:pPr algn="ctr"/>
            <a:r>
              <a:rPr lang="en-US" sz="2400" i="1" dirty="0" err="1">
                <a:solidFill>
                  <a:srgbClr val="7030A0"/>
                </a:solidFill>
                <a:latin typeface="Times New Roman" panose="02020603050405020304" pitchFamily="18" charset="0"/>
                <a:cs typeface="Times New Roman" panose="02020603050405020304" pitchFamily="18" charset="0"/>
              </a:rPr>
              <a:t>Đọc</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kĩ</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lại</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bài</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viết</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đối</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chiếu</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từng</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tiêu</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chí</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với</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bài</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viết</a:t>
            </a:r>
            <a:r>
              <a:rPr lang="en-US" sz="2400" i="1" dirty="0">
                <a:solidFill>
                  <a:srgbClr val="7030A0"/>
                </a:solidFill>
                <a:latin typeface="Times New Roman" panose="02020603050405020304" pitchFamily="18" charset="0"/>
                <a:cs typeface="Times New Roman" panose="02020603050405020304" pitchFamily="18" charset="0"/>
              </a:rPr>
              <a:t>,</a:t>
            </a:r>
            <a:endParaRPr lang="en-US" sz="2400" dirty="0">
              <a:solidFill>
                <a:srgbClr val="7030A0"/>
              </a:solidFill>
              <a:latin typeface="Times New Roman" panose="02020603050405020304" pitchFamily="18" charset="0"/>
              <a:cs typeface="Times New Roman" panose="02020603050405020304" pitchFamily="18" charset="0"/>
            </a:endParaRPr>
          </a:p>
          <a:p>
            <a:pPr algn="ctr"/>
            <a:r>
              <a:rPr lang="en-US" sz="2400" i="1" dirty="0" err="1">
                <a:solidFill>
                  <a:srgbClr val="7030A0"/>
                </a:solidFill>
                <a:latin typeface="Times New Roman" panose="02020603050405020304" pitchFamily="18" charset="0"/>
                <a:cs typeface="Times New Roman" panose="02020603050405020304" pitchFamily="18" charset="0"/>
              </a:rPr>
              <a:t>tự</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đánh</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dấu</a:t>
            </a:r>
            <a:r>
              <a:rPr lang="en-US" sz="2400" i="1" dirty="0">
                <a:solidFill>
                  <a:srgbClr val="7030A0"/>
                </a:solidFill>
                <a:latin typeface="Times New Roman" panose="02020603050405020304" pitchFamily="18" charset="0"/>
                <a:cs typeface="Times New Roman" panose="02020603050405020304" pitchFamily="18" charset="0"/>
              </a:rPr>
              <a:t> (x) </a:t>
            </a:r>
            <a:r>
              <a:rPr lang="en-US" sz="2400" i="1" dirty="0" err="1">
                <a:solidFill>
                  <a:srgbClr val="7030A0"/>
                </a:solidFill>
                <a:latin typeface="Times New Roman" panose="02020603050405020304" pitchFamily="18" charset="0"/>
                <a:cs typeface="Times New Roman" panose="02020603050405020304" pitchFamily="18" charset="0"/>
              </a:rPr>
              <a:t>vào</a:t>
            </a:r>
            <a:r>
              <a:rPr lang="en-US" sz="2400" i="1" dirty="0">
                <a:solidFill>
                  <a:srgbClr val="7030A0"/>
                </a:solidFill>
                <a:latin typeface="Times New Roman" panose="02020603050405020304" pitchFamily="18" charset="0"/>
                <a:cs typeface="Times New Roman" panose="02020603050405020304" pitchFamily="18" charset="0"/>
              </a:rPr>
              <a:t> ô </a:t>
            </a:r>
            <a:r>
              <a:rPr lang="en-US" sz="2400" i="1" dirty="0" err="1">
                <a:solidFill>
                  <a:srgbClr val="7030A0"/>
                </a:solidFill>
                <a:latin typeface="Times New Roman" panose="02020603050405020304" pitchFamily="18" charset="0"/>
                <a:cs typeface="Times New Roman" panose="02020603050405020304" pitchFamily="18" charset="0"/>
              </a:rPr>
              <a:t>Đạt</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hoặc</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Không</a:t>
            </a:r>
            <a:r>
              <a:rPr lang="en-US" sz="2400" i="1" dirty="0">
                <a:solidFill>
                  <a:srgbClr val="7030A0"/>
                </a:solidFill>
                <a:latin typeface="Times New Roman" panose="02020603050405020304" pitchFamily="18" charset="0"/>
                <a:cs typeface="Times New Roman" panose="02020603050405020304" pitchFamily="18" charset="0"/>
              </a:rPr>
              <a:t> </a:t>
            </a:r>
            <a:r>
              <a:rPr lang="en-US" sz="2400" i="1" dirty="0" err="1">
                <a:solidFill>
                  <a:srgbClr val="7030A0"/>
                </a:solidFill>
                <a:latin typeface="Times New Roman" panose="02020603050405020304" pitchFamily="18" charset="0"/>
                <a:cs typeface="Times New Roman" panose="02020603050405020304" pitchFamily="18" charset="0"/>
              </a:rPr>
              <a:t>đạt</a:t>
            </a:r>
            <a:endParaRPr lang="en-US" sz="2400" dirty="0">
              <a:solidFill>
                <a:srgbClr val="7030A0"/>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nvPr>
        </p:nvGraphicFramePr>
        <p:xfrm>
          <a:off x="467544" y="1988840"/>
          <a:ext cx="8280920" cy="3735283"/>
        </p:xfrm>
        <a:graphic>
          <a:graphicData uri="http://schemas.openxmlformats.org/drawingml/2006/table">
            <a:tbl>
              <a:tblPr firstRow="1" firstCol="1" bandRow="1">
                <a:tableStyleId>{5C22544A-7EE6-4342-B048-85BDC9FD1C3A}</a:tableStyleId>
              </a:tblPr>
              <a:tblGrid>
                <a:gridCol w="660703">
                  <a:extLst>
                    <a:ext uri="{9D8B030D-6E8A-4147-A177-3AD203B41FA5}">
                      <a16:colId xmlns:a16="http://schemas.microsoft.com/office/drawing/2014/main" xmlns="" val="20000"/>
                    </a:ext>
                  </a:extLst>
                </a:gridCol>
                <a:gridCol w="4955921">
                  <a:extLst>
                    <a:ext uri="{9D8B030D-6E8A-4147-A177-3AD203B41FA5}">
                      <a16:colId xmlns:a16="http://schemas.microsoft.com/office/drawing/2014/main" xmlns="" val="20001"/>
                    </a:ext>
                  </a:extLst>
                </a:gridCol>
                <a:gridCol w="1008112">
                  <a:extLst>
                    <a:ext uri="{9D8B030D-6E8A-4147-A177-3AD203B41FA5}">
                      <a16:colId xmlns:a16="http://schemas.microsoft.com/office/drawing/2014/main" xmlns="" val="20002"/>
                    </a:ext>
                  </a:extLst>
                </a:gridCol>
                <a:gridCol w="1656184">
                  <a:extLst>
                    <a:ext uri="{9D8B030D-6E8A-4147-A177-3AD203B41FA5}">
                      <a16:colId xmlns:a16="http://schemas.microsoft.com/office/drawing/2014/main" xmlns="" val="20003"/>
                    </a:ext>
                  </a:extLst>
                </a:gridCol>
              </a:tblGrid>
              <a:tr h="555491">
                <a:tc>
                  <a:txBody>
                    <a:bodyPr/>
                    <a:lstStyle/>
                    <a:p>
                      <a:pPr algn="ctr">
                        <a:spcAft>
                          <a:spcPts val="0"/>
                        </a:spcAft>
                      </a:pPr>
                      <a:r>
                        <a:rPr lang="en-US" sz="2400" dirty="0" err="1">
                          <a:effectLst/>
                          <a:latin typeface="Times New Roman" panose="02020603050405020304" pitchFamily="18" charset="0"/>
                          <a:cs typeface="Times New Roman" panose="02020603050405020304" pitchFamily="18" charset="0"/>
                        </a:rPr>
                        <a:t>STT</a:t>
                      </a:r>
                      <a:endParaRPr lang="en-US" sz="24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Tiêu chí</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Đạt</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400" dirty="0" err="1">
                          <a:effectLst/>
                          <a:latin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đạt</a:t>
                      </a:r>
                      <a:endParaRPr lang="en-US" sz="24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780648">
                <a:tc>
                  <a:txBody>
                    <a:bodyPr/>
                    <a:lstStyle/>
                    <a:p>
                      <a:pPr>
                        <a:spcAft>
                          <a:spcPts val="0"/>
                        </a:spcAft>
                      </a:pPr>
                      <a:r>
                        <a:rPr lang="en-US" sz="2400">
                          <a:effectLst/>
                          <a:latin typeface="Times New Roman" panose="02020603050405020304" pitchFamily="18" charset="0"/>
                          <a:cs typeface="Times New Roman" panose="02020603050405020304" pitchFamily="18" charset="0"/>
                        </a:rPr>
                        <a:t>1</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2400" dirty="0" err="1">
                          <a:effectLst/>
                          <a:latin typeface="Times New Roman" panose="02020603050405020304" pitchFamily="18" charset="0"/>
                          <a:cs typeface="Times New Roman" panose="02020603050405020304" pitchFamily="18" charset="0"/>
                        </a:rPr>
                        <a:t>Giới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thiệu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ấn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tượng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chung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thơ</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936104">
                <a:tc>
                  <a:txBody>
                    <a:bodyPr/>
                    <a:lstStyle/>
                    <a:p>
                      <a:pPr>
                        <a:spcAft>
                          <a:spcPts val="0"/>
                        </a:spcAft>
                      </a:pPr>
                      <a:r>
                        <a:rPr lang="en-US" sz="2400">
                          <a:effectLst/>
                          <a:latin typeface="Times New Roman" panose="02020603050405020304" pitchFamily="18" charset="0"/>
                          <a:cs typeface="Times New Roman" panose="02020603050405020304" pitchFamily="18" charset="0"/>
                        </a:rPr>
                        <a:t>2</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2400" dirty="0" err="1">
                          <a:effectLst/>
                          <a:latin typeface="Times New Roman" panose="02020603050405020304" pitchFamily="18" charset="0"/>
                          <a:cs typeface="Times New Roman" panose="02020603050405020304" pitchFamily="18" charset="0"/>
                        </a:rPr>
                        <a:t>Diễn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nội</a:t>
                      </a:r>
                      <a:r>
                        <a:rPr lang="en-US" sz="2400" dirty="0">
                          <a:effectLst/>
                          <a:latin typeface="Times New Roman" panose="02020603050405020304" pitchFamily="18" charset="0"/>
                          <a:cs typeface="Times New Roman" panose="02020603050405020304" pitchFamily="18" charset="0"/>
                        </a:rPr>
                        <a:t> dung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nghệ</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thuật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thơ</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555491">
                <a:tc>
                  <a:txBody>
                    <a:bodyPr/>
                    <a:lstStyle/>
                    <a:p>
                      <a:pPr>
                        <a:spcAft>
                          <a:spcPts val="0"/>
                        </a:spcAft>
                      </a:pPr>
                      <a:r>
                        <a:rPr lang="en-US" sz="2400">
                          <a:effectLst/>
                          <a:latin typeface="Times New Roman" panose="02020603050405020304" pitchFamily="18" charset="0"/>
                          <a:cs typeface="Times New Roman" panose="02020603050405020304" pitchFamily="18" charset="0"/>
                        </a:rPr>
                        <a:t>3</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2400">
                          <a:effectLst/>
                          <a:latin typeface="Times New Roman" panose="02020603050405020304" pitchFamily="18" charset="0"/>
                          <a:cs typeface="Times New Roman" panose="02020603050405020304" pitchFamily="18" charset="0"/>
                        </a:rPr>
                        <a:t>Khái quát được cảm xúc về bài thơ.</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555491">
                <a:tc>
                  <a:txBody>
                    <a:bodyPr/>
                    <a:lstStyle/>
                    <a:p>
                      <a:pPr>
                        <a:spcAft>
                          <a:spcPts val="0"/>
                        </a:spcAft>
                      </a:pPr>
                      <a:r>
                        <a:rPr lang="en-US" sz="2400">
                          <a:effectLst/>
                          <a:latin typeface="Times New Roman" panose="02020603050405020304" pitchFamily="18" charset="0"/>
                          <a:cs typeface="Times New Roman" panose="02020603050405020304" pitchFamily="18" charset="0"/>
                        </a:rPr>
                        <a:t>4</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2400">
                          <a:effectLst/>
                          <a:latin typeface="Times New Roman" panose="02020603050405020304" pitchFamily="18" charset="0"/>
                          <a:cs typeface="Times New Roman" panose="02020603050405020304" pitchFamily="18" charset="0"/>
                        </a:rPr>
                        <a:t>Đảm bảo yêu cầu về chính tả và diễn đạt.</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
        <p:nvSpPr>
          <p:cNvPr id="6" name="Rectangle 5"/>
          <p:cNvSpPr/>
          <p:nvPr/>
        </p:nvSpPr>
        <p:spPr>
          <a:xfrm>
            <a:off x="2286000" y="2828836"/>
            <a:ext cx="4572000" cy="1200329"/>
          </a:xfrm>
          <a:prstGeom prst="rect">
            <a:avLst/>
          </a:prstGeom>
        </p:spPr>
        <p:txBody>
          <a:bodyPr>
            <a:spAutoFit/>
          </a:bodyPr>
          <a:lstStyle/>
          <a:p>
            <a:pPr algn="ct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Dựa</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vào</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quy</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trình</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viết</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a:t>
            </a:r>
          </a:p>
          <a:p>
            <a:pPr algn="ct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em</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hãy</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viết</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một</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đoạn</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văn</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hoàn</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chỉnh</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khoảng</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200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chữ</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ghi</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lại</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cảm</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xúc</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về</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một</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bài</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thơ</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bốn</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chữ</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hoặc</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năm</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chữ</a:t>
            </a:r>
            <a:r>
              <a:rPr lang="en-US"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a:t>
            </a:r>
            <a:endParaRPr lang="vi-VN" i="1" dirty="0">
              <a:solidFill>
                <a:srgbClr val="00B050"/>
              </a:solidFill>
              <a:latin typeface="Times New Roman" panose="02020603050405020304" pitchFamily="18" charset="0"/>
              <a:ea typeface="Aachen" panose="02020500000000000000" pitchFamily="18" charset="0"/>
              <a:cs typeface="Times New Roman" panose="02020603050405020304" pitchFamily="18" charset="0"/>
            </a:endParaRPr>
          </a:p>
        </p:txBody>
      </p:sp>
    </p:spTree>
    <p:extLst>
      <p:ext uri="{BB962C8B-B14F-4D97-AF65-F5344CB8AC3E}">
        <p14:creationId xmlns:p14="http://schemas.microsoft.com/office/powerpoint/2010/main" xmlns="" val="34097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1000" y="1295400"/>
            <a:ext cx="8305800" cy="1569660"/>
          </a:xfrm>
          <a:prstGeom prst="rect">
            <a:avLst/>
          </a:prstGeom>
        </p:spPr>
        <p:txBody>
          <a:bodyPr wrap="square">
            <a:spAutoFit/>
          </a:bodyPr>
          <a:lstStyle/>
          <a:p>
            <a:pPr algn="just"/>
            <a:r>
              <a:rPr lang="en-US" sz="2400" b="1" dirty="0" smtClean="0">
                <a:solidFill>
                  <a:srgbClr val="FF0000"/>
                </a:solidFill>
                <a:latin typeface="Times New Roman" panose="02020603050405020304" pitchFamily="18" charset="0"/>
                <a:ea typeface="Aachen" panose="02020500000000000000" pitchFamily="18" charset="0"/>
                <a:cs typeface="Times New Roman" panose="02020603050405020304" pitchFamily="18" charset="0"/>
              </a:rPr>
              <a:t>III. </a:t>
            </a:r>
            <a:r>
              <a:rPr lang="en-US" sz="2400" b="1" dirty="0" err="1" smtClean="0">
                <a:solidFill>
                  <a:srgbClr val="FF0000"/>
                </a:solidFill>
                <a:latin typeface="Times New Roman" panose="02020603050405020304" pitchFamily="18" charset="0"/>
                <a:ea typeface="Aachen" panose="02020500000000000000" pitchFamily="18" charset="0"/>
                <a:cs typeface="Times New Roman" panose="02020603050405020304" pitchFamily="18" charset="0"/>
              </a:rPr>
              <a:t>Luyện</a:t>
            </a:r>
            <a:r>
              <a:rPr lang="en-US" sz="2400" b="1" dirty="0" smtClean="0">
                <a:solidFill>
                  <a:srgbClr val="FF0000"/>
                </a:solidFill>
                <a:latin typeface="Times New Roman" panose="02020603050405020304" pitchFamily="18" charset="0"/>
                <a:ea typeface="Aachen" panose="02020500000000000000"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ea typeface="Aachen" panose="02020500000000000000" pitchFamily="18" charset="0"/>
                <a:cs typeface="Times New Roman" panose="02020603050405020304" pitchFamily="18" charset="0"/>
              </a:rPr>
              <a:t>tập</a:t>
            </a:r>
            <a:endParaRPr lang="en-US" sz="2400" b="1" dirty="0" smtClean="0">
              <a:solidFill>
                <a:srgbClr val="FF0000"/>
              </a:solidFill>
              <a:latin typeface="Times New Roman" panose="02020603050405020304" pitchFamily="18" charset="0"/>
              <a:ea typeface="Aachen" panose="02020500000000000000" pitchFamily="18" charset="0"/>
              <a:cs typeface="Times New Roman" panose="02020603050405020304" pitchFamily="18" charset="0"/>
            </a:endParaRPr>
          </a:p>
          <a:p>
            <a:pPr algn="just"/>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Dựa</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vào</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quy</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trình</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viết</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em</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hãy</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viết</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một</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đoạn</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văn</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hoàn</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chỉnh</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khoảng</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200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chữ</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ghi</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lại</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cảm</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xúc</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về</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một</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bài</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thơ</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bốn</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chữ</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hoặc</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năm</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 </a:t>
            </a:r>
            <a:r>
              <a:rPr lang="en-US" sz="2400" i="1" dirty="0" err="1"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chữ</a:t>
            </a:r>
            <a:r>
              <a:rPr lang="en-US" sz="2400" i="1" dirty="0" smtClean="0">
                <a:solidFill>
                  <a:srgbClr val="00B050"/>
                </a:solidFill>
                <a:latin typeface="Times New Roman" panose="02020603050405020304" pitchFamily="18" charset="0"/>
                <a:ea typeface="Aachen" panose="02020500000000000000" pitchFamily="18" charset="0"/>
                <a:cs typeface="Times New Roman" panose="02020603050405020304" pitchFamily="18" charset="0"/>
              </a:rPr>
              <a:t>.</a:t>
            </a:r>
            <a:endParaRPr lang="vi-VN" sz="2400" i="1" dirty="0">
              <a:solidFill>
                <a:srgbClr val="00B050"/>
              </a:solidFill>
              <a:latin typeface="Times New Roman" panose="02020603050405020304" pitchFamily="18" charset="0"/>
              <a:ea typeface="Aachen" panose="02020500000000000000" pitchFamily="18" charset="0"/>
              <a:cs typeface="Times New Roman" panose="02020603050405020304" pitchFamily="18" charset="0"/>
            </a:endParaRPr>
          </a:p>
        </p:txBody>
      </p:sp>
    </p:spTree>
    <p:extLst>
      <p:ext uri="{BB962C8B-B14F-4D97-AF65-F5344CB8AC3E}">
        <p14:creationId xmlns:p14="http://schemas.microsoft.com/office/powerpoint/2010/main" xmlns="" val="34097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800" y="152400"/>
            <a:ext cx="8305800" cy="6555641"/>
          </a:xfrm>
          <a:prstGeom prst="rect">
            <a:avLst/>
          </a:prstGeom>
        </p:spPr>
        <p:txBody>
          <a:bodyPr wrap="square">
            <a:spAutoFit/>
          </a:bodyPr>
          <a:lstStyle/>
          <a:p>
            <a:r>
              <a:rPr lang="en-US" sz="2000" b="1" dirty="0" smtClean="0">
                <a:latin typeface="Times New Roman" pitchFamily="18" charset="0"/>
                <a:cs typeface="Times New Roman" pitchFamily="18" charset="0"/>
              </a:rPr>
              <a:t>1. </a:t>
            </a:r>
            <a:r>
              <a:rPr lang="en-US" sz="2000" b="1" dirty="0" err="1" smtClean="0">
                <a:latin typeface="Times New Roman" pitchFamily="18" charset="0"/>
                <a:cs typeface="Times New Roman" pitchFamily="18" charset="0"/>
              </a:rPr>
              <a:t>Mơ</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đoạn</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dắt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xuân</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a:t>
            </a:r>
            <a:r>
              <a:rPr lang="en-US" sz="2000" dirty="0" smtClean="0">
                <a:latin typeface="Times New Roman" pitchFamily="18" charset="0"/>
                <a:cs typeface="Times New Roman" pitchFamily="18" charset="0"/>
              </a:rPr>
              <a:t>́ do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chia</a:t>
            </a:r>
            <a:r>
              <a:rPr lang="en-US" sz="2000" dirty="0" smtClean="0">
                <a:latin typeface="Times New Roman" pitchFamily="18" charset="0"/>
                <a:cs typeface="Times New Roman" pitchFamily="18" charset="0"/>
              </a:rPr>
              <a:t> sẻ </a:t>
            </a:r>
            <a:r>
              <a:rPr lang="en-US" sz="2000" dirty="0" err="1" smtClean="0">
                <a:latin typeface="Times New Roman" pitchFamily="18" charset="0"/>
                <a:cs typeface="Times New Roman" pitchFamily="18" charset="0"/>
              </a:rPr>
              <a:t>cảm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a:t>
            </a:r>
          </a:p>
          <a:p>
            <a:r>
              <a:rPr lang="en-US" sz="2000" b="1" dirty="0" smtClean="0">
                <a:latin typeface="Times New Roman" pitchFamily="18" charset="0"/>
                <a:cs typeface="Times New Roman" pitchFamily="18" charset="0"/>
              </a:rPr>
              <a:t>2. </a:t>
            </a:r>
            <a:r>
              <a:rPr lang="en-US" sz="2000" b="1" dirty="0" err="1" smtClean="0">
                <a:latin typeface="Times New Roman" pitchFamily="18" charset="0"/>
                <a:cs typeface="Times New Roman" pitchFamily="18" charset="0"/>
              </a:rPr>
              <a:t>Thân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đoạn</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nội</a:t>
            </a:r>
            <a:r>
              <a:rPr lang="en-US" sz="2000" dirty="0" smtClean="0">
                <a:latin typeface="Times New Roman" pitchFamily="18" charset="0"/>
                <a:cs typeface="Times New Roman" pitchFamily="18" charset="0"/>
              </a:rPr>
              <a:t> dung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dưới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góc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nhìn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nghịch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hi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máu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tả</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chữ</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lên </a:t>
            </a:r>
            <a:r>
              <a:rPr lang="en-US" sz="2000" dirty="0" err="1" smtClean="0">
                <a:latin typeface="Times New Roman" pitchFamily="18" charset="0"/>
                <a:cs typeface="Times New Roman" pitchFamily="18" charset="0"/>
              </a:rPr>
              <a:t>bức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quý</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ý </a:t>
            </a:r>
            <a:r>
              <a:rPr lang="en-US" sz="2000" dirty="0" err="1" smtClean="0">
                <a:latin typeface="Times New Roman" pitchFamily="18" charset="0"/>
                <a:cs typeface="Times New Roman" pitchFamily="18" charset="0"/>
              </a:rPr>
              <a:t>nghĩa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với</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cuộc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xưa</a:t>
            </a:r>
            <a:r>
              <a:rPr lang="en-US" sz="2000" dirty="0" smtClean="0">
                <a:latin typeface="Times New Roman" pitchFamily="18" charset="0"/>
                <a:cs typeface="Times New Roman" pitchFamily="18" charset="0"/>
              </a:rPr>
              <a:t>. Họ </a:t>
            </a:r>
            <a:r>
              <a:rPr lang="en-US" sz="2000" dirty="0" err="1" smtClean="0">
                <a:latin typeface="Times New Roman" pitchFamily="18" charset="0"/>
                <a:cs typeface="Times New Roman" pitchFamily="18" charset="0"/>
              </a:rPr>
              <a:t>đa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vì </a:t>
            </a:r>
            <a:r>
              <a:rPr lang="en-US" sz="2000" dirty="0" err="1" smtClean="0">
                <a:latin typeface="Times New Roman" pitchFamily="18" charset="0"/>
                <a:cs typeface="Times New Roman" pitchFamily="18" charset="0"/>
              </a:rPr>
              <a:t>quê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ươm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phục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xuống</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3. </a:t>
            </a:r>
            <a:r>
              <a:rPr lang="en-US" sz="2000" b="1" dirty="0" err="1" smtClean="0">
                <a:latin typeface="Times New Roman" pitchFamily="18" charset="0"/>
                <a:cs typeface="Times New Roman" pitchFamily="18" charset="0"/>
              </a:rPr>
              <a:t>Kết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đoạn</a:t>
            </a:r>
            <a:endParaRPr lang="en-US" sz="2000" dirty="0" smtClean="0">
              <a:latin typeface="Times New Roman" pitchFamily="18" charset="0"/>
              <a:cs typeface="Times New Roman" pitchFamily="18" charset="0"/>
            </a:endParaRPr>
          </a:p>
          <a:p>
            <a:r>
              <a:rPr lang="en-US" sz="2000" dirty="0" err="1" smtClean="0">
                <a:latin typeface="Times New Roman" pitchFamily="18" charset="0"/>
                <a:cs typeface="Times New Roman" pitchFamily="18" charset="0"/>
              </a:rPr>
              <a:t>Khẳng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endParaRPr lang="vi-VN" sz="2000" i="1" dirty="0">
              <a:solidFill>
                <a:srgbClr val="00B050"/>
              </a:solidFill>
              <a:latin typeface="Times New Roman" pitchFamily="18" charset="0"/>
              <a:ea typeface="Aachen" panose="02020500000000000000" pitchFamily="18" charset="0"/>
              <a:cs typeface="Times New Roman" pitchFamily="18" charset="0"/>
            </a:endParaRPr>
          </a:p>
        </p:txBody>
      </p:sp>
    </p:spTree>
    <p:extLst>
      <p:ext uri="{BB962C8B-B14F-4D97-AF65-F5344CB8AC3E}">
        <p14:creationId xmlns:p14="http://schemas.microsoft.com/office/powerpoint/2010/main" xmlns="" val="340974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TotalTime>
  <Words>1063</Words>
  <Application>Microsoft Office PowerPoint</Application>
  <PresentationFormat>On-screen Show (4:3)</PresentationFormat>
  <Paragraphs>105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52</cp:revision>
  <dcterms:created xsi:type="dcterms:W3CDTF">2022-06-21T13:21:31Z</dcterms:created>
  <dcterms:modified xsi:type="dcterms:W3CDTF">2023-10-10T16:05:50Z</dcterms:modified>
</cp:coreProperties>
</file>