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5" r:id="rId1"/>
  </p:sldMasterIdLst>
  <p:notesMasterIdLst>
    <p:notesMasterId r:id="rId22"/>
  </p:notesMasterIdLst>
  <p:sldIdLst>
    <p:sldId id="290" r:id="rId2"/>
    <p:sldId id="279" r:id="rId3"/>
    <p:sldId id="281" r:id="rId4"/>
    <p:sldId id="283" r:id="rId5"/>
    <p:sldId id="292" r:id="rId6"/>
    <p:sldId id="293" r:id="rId7"/>
    <p:sldId id="294" r:id="rId8"/>
    <p:sldId id="296" r:id="rId9"/>
    <p:sldId id="297" r:id="rId10"/>
    <p:sldId id="284" r:id="rId11"/>
    <p:sldId id="286" r:id="rId12"/>
    <p:sldId id="298" r:id="rId13"/>
    <p:sldId id="261" r:id="rId14"/>
    <p:sldId id="288" r:id="rId15"/>
    <p:sldId id="299" r:id="rId16"/>
    <p:sldId id="271" r:id="rId17"/>
    <p:sldId id="289" r:id="rId18"/>
    <p:sldId id="274" r:id="rId19"/>
    <p:sldId id="278" r:id="rId20"/>
    <p:sldId id="277" r:id="rId21"/>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HUNG" initials="N" lastIdx="0" clrIdx="0">
    <p:extLst>
      <p:ext uri="{19B8F6BF-5375-455C-9EA6-DF929625EA0E}">
        <p15:presenceInfo xmlns:p15="http://schemas.microsoft.com/office/powerpoint/2012/main" xmlns="" userId="NHU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023" autoAdjust="0"/>
    <p:restoredTop sz="94340" autoAdjust="0"/>
  </p:normalViewPr>
  <p:slideViewPr>
    <p:cSldViewPr snapToGrid="0">
      <p:cViewPr varScale="1">
        <p:scale>
          <a:sx n="65" d="100"/>
          <a:sy n="65" d="100"/>
        </p:scale>
        <p:origin x="-696" y="-5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062F98-F8B7-4354-8BAE-6B4A8C191D6B}" type="datetimeFigureOut">
              <a:rPr lang="vi-VN" smtClean="0"/>
              <a:pPr/>
              <a:t>22/09/2023</a:t>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9AEE29-B4E3-4D02-856D-CBADC3798F4D}" type="slidenum">
              <a:rPr lang="vi-VN" smtClean="0"/>
              <a:pPr/>
              <a:t>‹#›</a:t>
            </a:fld>
            <a:endParaRPr lang="vi-VN"/>
          </a:p>
        </p:txBody>
      </p:sp>
    </p:spTree>
    <p:extLst>
      <p:ext uri="{BB962C8B-B14F-4D97-AF65-F5344CB8AC3E}">
        <p14:creationId xmlns:p14="http://schemas.microsoft.com/office/powerpoint/2010/main" xmlns="" val="2730722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8822691-5745-4E7C-A5D8-250761EC0345}" type="datetimeFigureOut">
              <a:rPr lang="vi-VN" smtClean="0"/>
              <a:pPr/>
              <a:t>22/09/2023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2C403C9-D6C5-49EC-94F7-44D7583238BA}" type="slidenum">
              <a:rPr lang="vi-VN" smtClean="0"/>
              <a:pPr/>
              <a:t>‹#›</a:t>
            </a:fld>
            <a:endParaRPr lang="vi-VN"/>
          </a:p>
        </p:txBody>
      </p:sp>
    </p:spTree>
    <p:extLst>
      <p:ext uri="{BB962C8B-B14F-4D97-AF65-F5344CB8AC3E}">
        <p14:creationId xmlns:p14="http://schemas.microsoft.com/office/powerpoint/2010/main" xmlns="" val="3006723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822691-5745-4E7C-A5D8-250761EC0345}" type="datetimeFigureOut">
              <a:rPr lang="vi-VN" smtClean="0"/>
              <a:pPr/>
              <a:t>22/09/2023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2C403C9-D6C5-49EC-94F7-44D7583238BA}" type="slidenum">
              <a:rPr lang="vi-VN" smtClean="0"/>
              <a:pPr/>
              <a:t>‹#›</a:t>
            </a:fld>
            <a:endParaRPr lang="vi-VN"/>
          </a:p>
        </p:txBody>
      </p:sp>
    </p:spTree>
    <p:extLst>
      <p:ext uri="{BB962C8B-B14F-4D97-AF65-F5344CB8AC3E}">
        <p14:creationId xmlns:p14="http://schemas.microsoft.com/office/powerpoint/2010/main" xmlns="" val="108067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822691-5745-4E7C-A5D8-250761EC0345}" type="datetimeFigureOut">
              <a:rPr lang="vi-VN" smtClean="0"/>
              <a:pPr/>
              <a:t>22/09/2023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2C403C9-D6C5-49EC-94F7-44D7583238BA}" type="slidenum">
              <a:rPr lang="vi-VN" smtClean="0"/>
              <a:pPr/>
              <a:t>‹#›</a:t>
            </a:fld>
            <a:endParaRPr lang="vi-VN"/>
          </a:p>
        </p:txBody>
      </p:sp>
    </p:spTree>
    <p:extLst>
      <p:ext uri="{BB962C8B-B14F-4D97-AF65-F5344CB8AC3E}">
        <p14:creationId xmlns:p14="http://schemas.microsoft.com/office/powerpoint/2010/main" xmlns="" val="2802545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822691-5745-4E7C-A5D8-250761EC0345}" type="datetimeFigureOut">
              <a:rPr lang="vi-VN" smtClean="0"/>
              <a:pPr/>
              <a:t>22/09/2023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2C403C9-D6C5-49EC-94F7-44D7583238BA}" type="slidenum">
              <a:rPr lang="vi-VN" smtClean="0"/>
              <a:pPr/>
              <a:t>‹#›</a:t>
            </a:fld>
            <a:endParaRPr lang="vi-VN"/>
          </a:p>
        </p:txBody>
      </p:sp>
    </p:spTree>
    <p:extLst>
      <p:ext uri="{BB962C8B-B14F-4D97-AF65-F5344CB8AC3E}">
        <p14:creationId xmlns:p14="http://schemas.microsoft.com/office/powerpoint/2010/main" xmlns="" val="836301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8822691-5745-4E7C-A5D8-250761EC0345}" type="datetimeFigureOut">
              <a:rPr lang="vi-VN" smtClean="0"/>
              <a:pPr/>
              <a:t>22/09/2023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72C403C9-D6C5-49EC-94F7-44D7583238BA}" type="slidenum">
              <a:rPr lang="vi-VN" smtClean="0"/>
              <a:pPr/>
              <a:t>‹#›</a:t>
            </a:fld>
            <a:endParaRPr lang="vi-VN"/>
          </a:p>
        </p:txBody>
      </p:sp>
    </p:spTree>
    <p:extLst>
      <p:ext uri="{BB962C8B-B14F-4D97-AF65-F5344CB8AC3E}">
        <p14:creationId xmlns:p14="http://schemas.microsoft.com/office/powerpoint/2010/main" xmlns="" val="3587560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8822691-5745-4E7C-A5D8-250761EC0345}" type="datetimeFigureOut">
              <a:rPr lang="vi-VN" smtClean="0"/>
              <a:pPr/>
              <a:t>22/09/2023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2C403C9-D6C5-49EC-94F7-44D7583238BA}" type="slidenum">
              <a:rPr lang="vi-VN" smtClean="0"/>
              <a:pPr/>
              <a:t>‹#›</a:t>
            </a:fld>
            <a:endParaRPr lang="vi-VN"/>
          </a:p>
        </p:txBody>
      </p:sp>
    </p:spTree>
    <p:extLst>
      <p:ext uri="{BB962C8B-B14F-4D97-AF65-F5344CB8AC3E}">
        <p14:creationId xmlns:p14="http://schemas.microsoft.com/office/powerpoint/2010/main" xmlns="" val="42283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8822691-5745-4E7C-A5D8-250761EC0345}" type="datetimeFigureOut">
              <a:rPr lang="vi-VN" smtClean="0"/>
              <a:pPr/>
              <a:t>22/09/2023</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72C403C9-D6C5-49EC-94F7-44D7583238BA}" type="slidenum">
              <a:rPr lang="vi-VN" smtClean="0"/>
              <a:pPr/>
              <a:t>‹#›</a:t>
            </a:fld>
            <a:endParaRPr lang="vi-VN"/>
          </a:p>
        </p:txBody>
      </p:sp>
    </p:spTree>
    <p:extLst>
      <p:ext uri="{BB962C8B-B14F-4D97-AF65-F5344CB8AC3E}">
        <p14:creationId xmlns:p14="http://schemas.microsoft.com/office/powerpoint/2010/main" xmlns="" val="533862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822691-5745-4E7C-A5D8-250761EC0345}" type="datetimeFigureOut">
              <a:rPr lang="vi-VN" smtClean="0"/>
              <a:pPr/>
              <a:t>22/09/2023</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72C403C9-D6C5-49EC-94F7-44D7583238BA}" type="slidenum">
              <a:rPr lang="vi-VN" smtClean="0"/>
              <a:pPr/>
              <a:t>‹#›</a:t>
            </a:fld>
            <a:endParaRPr lang="vi-VN"/>
          </a:p>
        </p:txBody>
      </p:sp>
    </p:spTree>
    <p:extLst>
      <p:ext uri="{BB962C8B-B14F-4D97-AF65-F5344CB8AC3E}">
        <p14:creationId xmlns:p14="http://schemas.microsoft.com/office/powerpoint/2010/main" xmlns="" val="1926938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822691-5745-4E7C-A5D8-250761EC0345}" type="datetimeFigureOut">
              <a:rPr lang="vi-VN" smtClean="0"/>
              <a:pPr/>
              <a:t>22/09/2023</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72C403C9-D6C5-49EC-94F7-44D7583238BA}" type="slidenum">
              <a:rPr lang="vi-VN" smtClean="0"/>
              <a:pPr/>
              <a:t>‹#›</a:t>
            </a:fld>
            <a:endParaRPr lang="vi-VN"/>
          </a:p>
        </p:txBody>
      </p:sp>
    </p:spTree>
    <p:extLst>
      <p:ext uri="{BB962C8B-B14F-4D97-AF65-F5344CB8AC3E}">
        <p14:creationId xmlns:p14="http://schemas.microsoft.com/office/powerpoint/2010/main" xmlns="" val="3517669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822691-5745-4E7C-A5D8-250761EC0345}" type="datetimeFigureOut">
              <a:rPr lang="vi-VN" smtClean="0"/>
              <a:pPr/>
              <a:t>22/09/2023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2C403C9-D6C5-49EC-94F7-44D7583238BA}" type="slidenum">
              <a:rPr lang="vi-VN" smtClean="0"/>
              <a:pPr/>
              <a:t>‹#›</a:t>
            </a:fld>
            <a:endParaRPr lang="vi-VN"/>
          </a:p>
        </p:txBody>
      </p:sp>
    </p:spTree>
    <p:extLst>
      <p:ext uri="{BB962C8B-B14F-4D97-AF65-F5344CB8AC3E}">
        <p14:creationId xmlns:p14="http://schemas.microsoft.com/office/powerpoint/2010/main" xmlns="" val="1415763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822691-5745-4E7C-A5D8-250761EC0345}" type="datetimeFigureOut">
              <a:rPr lang="vi-VN" smtClean="0"/>
              <a:pPr/>
              <a:t>22/09/2023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72C403C9-D6C5-49EC-94F7-44D7583238BA}" type="slidenum">
              <a:rPr lang="vi-VN" smtClean="0"/>
              <a:pPr/>
              <a:t>‹#›</a:t>
            </a:fld>
            <a:endParaRPr lang="vi-VN"/>
          </a:p>
        </p:txBody>
      </p:sp>
    </p:spTree>
    <p:extLst>
      <p:ext uri="{BB962C8B-B14F-4D97-AF65-F5344CB8AC3E}">
        <p14:creationId xmlns:p14="http://schemas.microsoft.com/office/powerpoint/2010/main" xmlns="" val="1729329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822691-5745-4E7C-A5D8-250761EC0345}" type="datetimeFigureOut">
              <a:rPr lang="vi-VN" smtClean="0"/>
              <a:pPr/>
              <a:t>22/09/2023</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C403C9-D6C5-49EC-94F7-44D7583238BA}" type="slidenum">
              <a:rPr lang="vi-VN" smtClean="0"/>
              <a:pPr/>
              <a:t>‹#›</a:t>
            </a:fld>
            <a:endParaRPr lang="vi-VN"/>
          </a:p>
        </p:txBody>
      </p:sp>
    </p:spTree>
    <p:extLst>
      <p:ext uri="{BB962C8B-B14F-4D97-AF65-F5344CB8AC3E}">
        <p14:creationId xmlns:p14="http://schemas.microsoft.com/office/powerpoint/2010/main" xmlns="" val="2463714221"/>
      </p:ext>
    </p:extLst>
  </p:cSld>
  <p:clrMap bg1="lt1" tx1="dk1" bg2="lt2" tx2="dk2" accent1="accent1" accent2="accent2" accent3="accent3" accent4="accent4" accent5="accent5" accent6="accent6" hlink="hlink" folHlink="folHlink"/>
  <p:sldLayoutIdLst>
    <p:sldLayoutId id="2147483876" r:id="rId1"/>
    <p:sldLayoutId id="2147483877" r:id="rId2"/>
    <p:sldLayoutId id="2147483878" r:id="rId3"/>
    <p:sldLayoutId id="2147483879" r:id="rId4"/>
    <p:sldLayoutId id="2147483880" r:id="rId5"/>
    <p:sldLayoutId id="2147483881" r:id="rId6"/>
    <p:sldLayoutId id="2147483882" r:id="rId7"/>
    <p:sldLayoutId id="2147483883" r:id="rId8"/>
    <p:sldLayoutId id="2147483884" r:id="rId9"/>
    <p:sldLayoutId id="2147483885" r:id="rId10"/>
    <p:sldLayoutId id="214748388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67436" y="272483"/>
            <a:ext cx="10135673" cy="830997"/>
          </a:xfrm>
          <a:prstGeom prst="rect">
            <a:avLst/>
          </a:prstGeom>
        </p:spPr>
        <p:txBody>
          <a:bodyPr wrap="square">
            <a:spAutoFit/>
          </a:bodyPr>
          <a:lstStyle/>
          <a:p>
            <a:pPr algn="ctr"/>
            <a:r>
              <a:rPr lang="pt-BR" sz="2400" b="1" dirty="0">
                <a:latin typeface="Times New Roman" panose="02020603050405020304" pitchFamily="18" charset="0"/>
                <a:cs typeface="Times New Roman" panose="02020603050405020304" pitchFamily="18" charset="0"/>
              </a:rPr>
              <a:t>PHIẾU HỌC TẬP 01</a:t>
            </a:r>
            <a:endParaRPr lang="vi-VN" sz="2400" b="1" dirty="0">
              <a:latin typeface="Times New Roman" panose="02020603050405020304" pitchFamily="18" charset="0"/>
              <a:cs typeface="Times New Roman" panose="02020603050405020304" pitchFamily="18" charset="0"/>
            </a:endParaRPr>
          </a:p>
          <a:p>
            <a:pPr algn="ctr"/>
            <a:r>
              <a:rPr lang="de-DE" sz="2400" b="1" dirty="0">
                <a:latin typeface="Times New Roman" panose="02020603050405020304" pitchFamily="18" charset="0"/>
                <a:cs typeface="Times New Roman" panose="02020603050405020304" pitchFamily="18" charset="0"/>
              </a:rPr>
              <a:t>Điền thông tin vào cột </a:t>
            </a:r>
            <a:r>
              <a:rPr lang="de-DE" sz="2400" b="1" dirty="0" smtClean="0">
                <a:latin typeface="Times New Roman" panose="02020603050405020304" pitchFamily="18" charset="0"/>
                <a:cs typeface="Times New Roman" panose="02020603050405020304" pitchFamily="18" charset="0"/>
              </a:rPr>
              <a:t>K </a:t>
            </a:r>
            <a:r>
              <a:rPr lang="de-DE" sz="2400" b="1" dirty="0">
                <a:latin typeface="Times New Roman" panose="02020603050405020304" pitchFamily="18" charset="0"/>
                <a:cs typeface="Times New Roman" panose="02020603050405020304" pitchFamily="18" charset="0"/>
              </a:rPr>
              <a:t>và cột W</a:t>
            </a:r>
            <a:endParaRPr lang="en-US" sz="2400" b="1" dirty="0"/>
          </a:p>
        </p:txBody>
      </p:sp>
      <p:graphicFrame>
        <p:nvGraphicFramePr>
          <p:cNvPr id="10" name="Table 9"/>
          <p:cNvGraphicFramePr>
            <a:graphicFrameLocks noGrp="1"/>
          </p:cNvGraphicFramePr>
          <p:nvPr>
            <p:extLst>
              <p:ext uri="{D42A27DB-BD31-4B8C-83A1-F6EECF244321}">
                <p14:modId xmlns:p14="http://schemas.microsoft.com/office/powerpoint/2010/main" xmlns="" val="1618126852"/>
              </p:ext>
            </p:extLst>
          </p:nvPr>
        </p:nvGraphicFramePr>
        <p:xfrm>
          <a:off x="476519" y="1262130"/>
          <a:ext cx="11359166" cy="5005019"/>
        </p:xfrm>
        <a:graphic>
          <a:graphicData uri="http://schemas.openxmlformats.org/drawingml/2006/table">
            <a:tbl>
              <a:tblPr firstRow="1" bandRow="1">
                <a:tableStyleId>{5C22544A-7EE6-4342-B048-85BDC9FD1C3A}</a:tableStyleId>
              </a:tblPr>
              <a:tblGrid>
                <a:gridCol w="2279560">
                  <a:extLst>
                    <a:ext uri="{9D8B030D-6E8A-4147-A177-3AD203B41FA5}">
                      <a16:colId xmlns:a16="http://schemas.microsoft.com/office/drawing/2014/main" xmlns="" val="4120388323"/>
                    </a:ext>
                  </a:extLst>
                </a:gridCol>
                <a:gridCol w="2923504">
                  <a:extLst>
                    <a:ext uri="{9D8B030D-6E8A-4147-A177-3AD203B41FA5}">
                      <a16:colId xmlns:a16="http://schemas.microsoft.com/office/drawing/2014/main" xmlns="" val="2605223298"/>
                    </a:ext>
                  </a:extLst>
                </a:gridCol>
                <a:gridCol w="3284113">
                  <a:extLst>
                    <a:ext uri="{9D8B030D-6E8A-4147-A177-3AD203B41FA5}">
                      <a16:colId xmlns:a16="http://schemas.microsoft.com/office/drawing/2014/main" xmlns="" val="473722317"/>
                    </a:ext>
                  </a:extLst>
                </a:gridCol>
                <a:gridCol w="2871989">
                  <a:extLst>
                    <a:ext uri="{9D8B030D-6E8A-4147-A177-3AD203B41FA5}">
                      <a16:colId xmlns:a16="http://schemas.microsoft.com/office/drawing/2014/main" xmlns="" val="2026714527"/>
                    </a:ext>
                  </a:extLst>
                </a:gridCol>
              </a:tblGrid>
              <a:tr h="1983346">
                <a:tc>
                  <a:txBody>
                    <a:bodyPr/>
                    <a:lstStyle/>
                    <a:p>
                      <a:pPr marL="101600" algn="l">
                        <a:lnSpc>
                          <a:spcPct val="117000"/>
                        </a:lnSpc>
                        <a:spcBef>
                          <a:spcPts val="1300"/>
                        </a:spcBef>
                        <a:spcAft>
                          <a:spcPts val="0"/>
                        </a:spcAft>
                      </a:pPr>
                      <a:r>
                        <a:rPr lang="vi-VN" sz="2000" b="1" dirty="0">
                          <a:solidFill>
                            <a:srgbClr val="322518"/>
                          </a:solidFill>
                          <a:effectLst/>
                          <a:latin typeface="Times New Roman" panose="02020603050405020304" pitchFamily="18" charset="0"/>
                          <a:ea typeface="Arial" panose="020B0604020202020204" pitchFamily="34" charset="0"/>
                          <a:cs typeface="Times New Roman" panose="02020603050405020304" pitchFamily="18" charset="0"/>
                        </a:rPr>
                        <a:t>K </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(What we known) </a:t>
                      </a:r>
                    </a:p>
                    <a:p>
                      <a:pPr marL="101600" algn="l">
                        <a:lnSpc>
                          <a:spcPct val="117000"/>
                        </a:lnSpc>
                        <a:spcBef>
                          <a:spcPts val="1300"/>
                        </a:spcBef>
                        <a:spcAft>
                          <a:spcPts val="0"/>
                        </a:spcAft>
                      </a:pPr>
                      <a:r>
                        <a:rPr lang="vi-VN"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(Liệt kê những điều em đã biết về anh bộ đội)</a:t>
                      </a:r>
                      <a:endParaRPr lang="vi-V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88900" algn="l">
                        <a:lnSpc>
                          <a:spcPct val="119000"/>
                        </a:lnSpc>
                        <a:spcAft>
                          <a:spcPts val="0"/>
                        </a:spcAft>
                      </a:pPr>
                      <a:r>
                        <a:rPr lang="en-US" sz="2800" b="1" dirty="0">
                          <a:solidFill>
                            <a:srgbClr val="322518"/>
                          </a:solidFill>
                          <a:effectLst/>
                          <a:latin typeface="Times New Roman" panose="02020603050405020304" pitchFamily="18" charset="0"/>
                          <a:ea typeface="Arial" panose="020B0604020202020204" pitchFamily="34" charset="0"/>
                          <a:cs typeface="Times New Roman" panose="02020603050405020304" pitchFamily="18" charset="0"/>
                        </a:rPr>
                        <a:t>w</a:t>
                      </a:r>
                      <a:r>
                        <a:rPr lang="en-US" sz="2000" b="1" dirty="0">
                          <a:solidFill>
                            <a:srgbClr val="322518"/>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(What we want to learn)</a:t>
                      </a:r>
                    </a:p>
                    <a:p>
                      <a:pPr marL="88900" algn="l">
                        <a:lnSpc>
                          <a:spcPct val="119000"/>
                        </a:lnSpc>
                        <a:spcAft>
                          <a:spcPts val="0"/>
                        </a:spcAft>
                      </a:pP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(Liệt kê những điều em muôn biết thêm vể </a:t>
                      </a:r>
                      <a:r>
                        <a:rPr lang="en-US" sz="2000" dirty="0" err="1">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đội</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101600" algn="l">
                        <a:lnSpc>
                          <a:spcPct val="119000"/>
                        </a:lnSpc>
                        <a:spcAft>
                          <a:spcPts val="0"/>
                        </a:spcAft>
                      </a:pPr>
                      <a:r>
                        <a:rPr lang="vi-VN" sz="2000" b="1" dirty="0">
                          <a:solidFill>
                            <a:srgbClr val="322518"/>
                          </a:solidFill>
                          <a:effectLst/>
                          <a:latin typeface="Times New Roman" panose="02020603050405020304" pitchFamily="18" charset="0"/>
                          <a:ea typeface="Arial" panose="020B0604020202020204" pitchFamily="34" charset="0"/>
                          <a:cs typeface="Times New Roman" panose="02020603050405020304" pitchFamily="18" charset="0"/>
                        </a:rPr>
                        <a:t>L </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(What we learned)</a:t>
                      </a:r>
                    </a:p>
                    <a:p>
                      <a:pPr marL="101600" algn="l">
                        <a:lnSpc>
                          <a:spcPct val="119000"/>
                        </a:lnSpc>
                        <a:spcAft>
                          <a:spcPts val="0"/>
                        </a:spcAft>
                      </a:pP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(Liệt kê những đi</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ề</a:t>
                      </a:r>
                      <a:r>
                        <a:rPr lang="vi-VN"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u em đã biết về anh bộ đội sau khi học bài thơ)</a:t>
                      </a:r>
                      <a:endParaRPr lang="vi-V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88900" algn="l">
                        <a:lnSpc>
                          <a:spcPct val="119000"/>
                        </a:lnSpc>
                        <a:spcAft>
                          <a:spcPts val="0"/>
                        </a:spcAft>
                      </a:pPr>
                      <a:r>
                        <a:rPr lang="vi-VN" sz="2000" b="1"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H</a:t>
                      </a:r>
                      <a:r>
                        <a:rPr lang="vi-VN"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(How </a:t>
                      </a:r>
                      <a:r>
                        <a:rPr lang="vi-VN"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can we </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learn more) </a:t>
                      </a:r>
                    </a:p>
                    <a:p>
                      <a:pPr marL="88900" algn="l">
                        <a:lnSpc>
                          <a:spcPct val="119000"/>
                        </a:lnSpc>
                        <a:spcAft>
                          <a:spcPts val="0"/>
                        </a:spcAft>
                      </a:pPr>
                      <a:r>
                        <a:rPr lang="vi-VN"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(Các em sẽ tiếp tục tìm hiểu như thế nào về anh bộ đội?)</a:t>
                      </a:r>
                      <a:endParaRPr lang="vi-V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xmlns="" val="2637005206"/>
                  </a:ext>
                </a:extLst>
              </a:tr>
              <a:tr h="3021673">
                <a:tc>
                  <a:txBody>
                    <a:bodyPr/>
                    <a:lstStyle/>
                    <a:p>
                      <a:endParaRPr lang="vi-VN"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endParaRPr lang="vi-VN"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endParaRPr lang="vi-VN"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endParaRPr lang="vi-VN"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xmlns="" val="4139615892"/>
                  </a:ext>
                </a:extLst>
              </a:tr>
            </a:tbl>
          </a:graphicData>
        </a:graphic>
      </p:graphicFrame>
    </p:spTree>
    <p:extLst>
      <p:ext uri="{BB962C8B-B14F-4D97-AF65-F5344CB8AC3E}">
        <p14:creationId xmlns:p14="http://schemas.microsoft.com/office/powerpoint/2010/main" xmlns="" val="123651415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xmlns="" val="3557244345"/>
              </p:ext>
            </p:extLst>
          </p:nvPr>
        </p:nvGraphicFramePr>
        <p:xfrm>
          <a:off x="888641" y="3027835"/>
          <a:ext cx="10895527" cy="1652568"/>
        </p:xfrm>
        <a:graphic>
          <a:graphicData uri="http://schemas.openxmlformats.org/drawingml/2006/table">
            <a:tbl>
              <a:tblPr firstRow="1" bandRow="1">
                <a:tableStyleId>{5C22544A-7EE6-4342-B048-85BDC9FD1C3A}</a:tableStyleId>
              </a:tblPr>
              <a:tblGrid>
                <a:gridCol w="3631843">
                  <a:extLst>
                    <a:ext uri="{9D8B030D-6E8A-4147-A177-3AD203B41FA5}">
                      <a16:colId xmlns:a16="http://schemas.microsoft.com/office/drawing/2014/main" xmlns="" val="3427619932"/>
                    </a:ext>
                  </a:extLst>
                </a:gridCol>
                <a:gridCol w="4148235">
                  <a:extLst>
                    <a:ext uri="{9D8B030D-6E8A-4147-A177-3AD203B41FA5}">
                      <a16:colId xmlns:a16="http://schemas.microsoft.com/office/drawing/2014/main" xmlns="" val="3982772397"/>
                    </a:ext>
                  </a:extLst>
                </a:gridCol>
                <a:gridCol w="3115449">
                  <a:extLst>
                    <a:ext uri="{9D8B030D-6E8A-4147-A177-3AD203B41FA5}">
                      <a16:colId xmlns:a16="http://schemas.microsoft.com/office/drawing/2014/main" xmlns="" val="860200781"/>
                    </a:ext>
                  </a:extLst>
                </a:gridCol>
              </a:tblGrid>
              <a:tr h="264927">
                <a:tc gridSpan="3">
                  <a:txBody>
                    <a:bodyPr/>
                    <a:lstStyle/>
                    <a:p>
                      <a:pPr algn="ctr">
                        <a:lnSpc>
                          <a:spcPct val="115000"/>
                        </a:lnSpc>
                        <a:spcAft>
                          <a:spcPts val="0"/>
                        </a:spcAft>
                        <a:tabLst>
                          <a:tab pos="1386840" algn="l"/>
                        </a:tabLst>
                      </a:pPr>
                      <a:r>
                        <a:rPr lang="en-US" sz="2000" b="1" dirty="0" err="1">
                          <a:solidFill>
                            <a:srgbClr val="0070C0"/>
                          </a:solidFill>
                          <a:effectLst/>
                          <a:latin typeface="Times New Roman" panose="02020603050405020304" pitchFamily="18" charset="0"/>
                          <a:ea typeface="MS Mincho"/>
                          <a:cs typeface="Times New Roman" panose="02020603050405020304" pitchFamily="18" charset="0"/>
                        </a:rPr>
                        <a:t>Câu</a:t>
                      </a:r>
                      <a:r>
                        <a:rPr lang="en-US" sz="2000" b="1" dirty="0">
                          <a:solidFill>
                            <a:srgbClr val="0070C0"/>
                          </a:solidFill>
                          <a:effectLst/>
                          <a:latin typeface="Times New Roman" panose="02020603050405020304" pitchFamily="18" charset="0"/>
                          <a:ea typeface="MS Mincho"/>
                          <a:cs typeface="Times New Roman" panose="02020603050405020304" pitchFamily="18" charset="0"/>
                        </a:rPr>
                        <a:t> </a:t>
                      </a:r>
                      <a:r>
                        <a:rPr lang="en-US" sz="2000" b="1" dirty="0" err="1">
                          <a:solidFill>
                            <a:srgbClr val="0070C0"/>
                          </a:solidFill>
                          <a:effectLst/>
                          <a:latin typeface="Times New Roman" panose="02020603050405020304" pitchFamily="18" charset="0"/>
                          <a:ea typeface="MS Mincho"/>
                          <a:cs typeface="Times New Roman" panose="02020603050405020304" pitchFamily="18" charset="0"/>
                        </a:rPr>
                        <a:t>chuyện</a:t>
                      </a:r>
                      <a:r>
                        <a:rPr lang="en-US" sz="2000" b="1" dirty="0">
                          <a:solidFill>
                            <a:srgbClr val="0070C0"/>
                          </a:solidFill>
                          <a:effectLst/>
                          <a:latin typeface="Times New Roman" panose="02020603050405020304" pitchFamily="18" charset="0"/>
                          <a:ea typeface="MS Mincho"/>
                          <a:cs typeface="Times New Roman" panose="02020603050405020304" pitchFamily="18" charset="0"/>
                        </a:rPr>
                        <a:t> </a:t>
                      </a:r>
                      <a:r>
                        <a:rPr lang="en-US" sz="2000" b="1" dirty="0" err="1">
                          <a:solidFill>
                            <a:srgbClr val="0070C0"/>
                          </a:solidFill>
                          <a:effectLst/>
                          <a:latin typeface="Times New Roman" panose="02020603050405020304" pitchFamily="18" charset="0"/>
                          <a:ea typeface="MS Mincho"/>
                          <a:cs typeface="Times New Roman" panose="02020603050405020304" pitchFamily="18" charset="0"/>
                        </a:rPr>
                        <a:t>về</a:t>
                      </a:r>
                      <a:r>
                        <a:rPr lang="en-US" sz="2000" b="1" dirty="0">
                          <a:solidFill>
                            <a:srgbClr val="0070C0"/>
                          </a:solidFill>
                          <a:effectLst/>
                          <a:latin typeface="Times New Roman" panose="02020603050405020304" pitchFamily="18" charset="0"/>
                          <a:ea typeface="MS Mincho"/>
                          <a:cs typeface="Times New Roman" panose="02020603050405020304" pitchFamily="18" charset="0"/>
                        </a:rPr>
                        <a:t> </a:t>
                      </a:r>
                      <a:r>
                        <a:rPr lang="en-US" sz="2000" b="1" dirty="0" err="1">
                          <a:solidFill>
                            <a:srgbClr val="0070C0"/>
                          </a:solidFill>
                          <a:effectLst/>
                          <a:latin typeface="Times New Roman" panose="02020603050405020304" pitchFamily="18" charset="0"/>
                          <a:ea typeface="MS Mincho"/>
                          <a:cs typeface="Times New Roman" panose="02020603050405020304" pitchFamily="18" charset="0"/>
                        </a:rPr>
                        <a:t>cuộc</a:t>
                      </a:r>
                      <a:r>
                        <a:rPr lang="en-US" sz="2000" b="1" dirty="0">
                          <a:solidFill>
                            <a:srgbClr val="0070C0"/>
                          </a:solidFill>
                          <a:effectLst/>
                          <a:latin typeface="Times New Roman" panose="02020603050405020304" pitchFamily="18" charset="0"/>
                          <a:ea typeface="MS Mincho"/>
                          <a:cs typeface="Times New Roman" panose="02020603050405020304" pitchFamily="18" charset="0"/>
                        </a:rPr>
                        <a:t> </a:t>
                      </a:r>
                      <a:r>
                        <a:rPr lang="en-US" sz="2000" b="1" dirty="0" err="1">
                          <a:solidFill>
                            <a:srgbClr val="0070C0"/>
                          </a:solidFill>
                          <a:effectLst/>
                          <a:latin typeface="Times New Roman" panose="02020603050405020304" pitchFamily="18" charset="0"/>
                          <a:ea typeface="MS Mincho"/>
                          <a:cs typeface="Times New Roman" panose="02020603050405020304" pitchFamily="18" charset="0"/>
                        </a:rPr>
                        <a:t>đời</a:t>
                      </a:r>
                      <a:r>
                        <a:rPr lang="en-US" sz="2000" b="1" dirty="0">
                          <a:solidFill>
                            <a:srgbClr val="0070C0"/>
                          </a:solidFill>
                          <a:effectLst/>
                          <a:latin typeface="Times New Roman" panose="02020603050405020304" pitchFamily="18" charset="0"/>
                          <a:ea typeface="MS Mincho"/>
                          <a:cs typeface="Times New Roman" panose="02020603050405020304" pitchFamily="18" charset="0"/>
                        </a:rPr>
                        <a:t> </a:t>
                      </a:r>
                      <a:r>
                        <a:rPr lang="en-US" sz="2000" b="1" dirty="0" err="1">
                          <a:solidFill>
                            <a:srgbClr val="0070C0"/>
                          </a:solidFill>
                          <a:effectLst/>
                          <a:latin typeface="Times New Roman" panose="02020603050405020304" pitchFamily="18" charset="0"/>
                          <a:ea typeface="MS Mincho"/>
                          <a:cs typeface="Times New Roman" panose="02020603050405020304" pitchFamily="18" charset="0"/>
                        </a:rPr>
                        <a:t>người</a:t>
                      </a:r>
                      <a:r>
                        <a:rPr lang="en-US" sz="2000" b="1" dirty="0">
                          <a:solidFill>
                            <a:srgbClr val="0070C0"/>
                          </a:solidFill>
                          <a:effectLst/>
                          <a:latin typeface="Times New Roman" panose="02020603050405020304" pitchFamily="18" charset="0"/>
                          <a:ea typeface="MS Mincho"/>
                          <a:cs typeface="Times New Roman" panose="02020603050405020304" pitchFamily="18" charset="0"/>
                        </a:rPr>
                        <a:t> </a:t>
                      </a:r>
                      <a:r>
                        <a:rPr lang="en-US" sz="2000" b="1" dirty="0" err="1">
                          <a:solidFill>
                            <a:srgbClr val="0070C0"/>
                          </a:solidFill>
                          <a:effectLst/>
                          <a:latin typeface="Times New Roman" panose="02020603050405020304" pitchFamily="18" charset="0"/>
                          <a:ea typeface="MS Mincho"/>
                          <a:cs typeface="Times New Roman" panose="02020603050405020304" pitchFamily="18" charset="0"/>
                        </a:rPr>
                        <a:t>lính</a:t>
                      </a:r>
                      <a:endParaRPr lang="vi-V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lang="vi-VN"/>
                    </a:p>
                  </a:txBody>
                  <a:tcPr>
                    <a:solidFill>
                      <a:schemeClr val="bg2"/>
                    </a:solidFill>
                  </a:tcPr>
                </a:tc>
                <a:tc hMerge="1">
                  <a:txBody>
                    <a:bodyPr/>
                    <a:lstStyle/>
                    <a:p>
                      <a:endParaRPr lang="vi-VN"/>
                    </a:p>
                  </a:txBody>
                  <a:tcPr>
                    <a:solidFill>
                      <a:schemeClr val="bg2"/>
                    </a:solidFill>
                  </a:tcPr>
                </a:tc>
                <a:extLst>
                  <a:ext uri="{0D108BD9-81ED-4DB2-BD59-A6C34878D82A}">
                    <a16:rowId xmlns:a16="http://schemas.microsoft.com/office/drawing/2014/main" xmlns="" val="438137106"/>
                  </a:ext>
                </a:extLst>
              </a:tr>
              <a:tr h="264927">
                <a:tc>
                  <a:txBody>
                    <a:bodyPr/>
                    <a:lstStyle/>
                    <a:p>
                      <a:pPr algn="ctr">
                        <a:lnSpc>
                          <a:spcPct val="115000"/>
                        </a:lnSpc>
                        <a:spcAft>
                          <a:spcPts val="0"/>
                        </a:spcAft>
                        <a:tabLst>
                          <a:tab pos="1386840" algn="l"/>
                        </a:tabLst>
                      </a:pPr>
                      <a:r>
                        <a:rPr lang="en-US" sz="2000" b="1" dirty="0" err="1">
                          <a:solidFill>
                            <a:srgbClr val="0070C0"/>
                          </a:solidFill>
                          <a:effectLst/>
                          <a:latin typeface="Times New Roman" panose="02020603050405020304" pitchFamily="18" charset="0"/>
                          <a:ea typeface="MS Mincho"/>
                          <a:cs typeface="Times New Roman" panose="02020603050405020304" pitchFamily="18" charset="0"/>
                        </a:rPr>
                        <a:t>Sự</a:t>
                      </a:r>
                      <a:r>
                        <a:rPr lang="en-US" sz="2000" b="1" dirty="0">
                          <a:solidFill>
                            <a:srgbClr val="0070C0"/>
                          </a:solidFill>
                          <a:effectLst/>
                          <a:latin typeface="Times New Roman" panose="02020603050405020304" pitchFamily="18" charset="0"/>
                          <a:ea typeface="MS Mincho"/>
                          <a:cs typeface="Times New Roman" panose="02020603050405020304" pitchFamily="18" charset="0"/>
                        </a:rPr>
                        <a:t> </a:t>
                      </a:r>
                      <a:r>
                        <a:rPr lang="en-US" sz="2000" b="1" dirty="0" err="1">
                          <a:solidFill>
                            <a:srgbClr val="0070C0"/>
                          </a:solidFill>
                          <a:effectLst/>
                          <a:latin typeface="Times New Roman" panose="02020603050405020304" pitchFamily="18" charset="0"/>
                          <a:ea typeface="MS Mincho"/>
                          <a:cs typeface="Times New Roman" panose="02020603050405020304" pitchFamily="18" charset="0"/>
                        </a:rPr>
                        <a:t>việc</a:t>
                      </a:r>
                      <a:r>
                        <a:rPr lang="en-US" sz="2000" b="1" dirty="0">
                          <a:solidFill>
                            <a:srgbClr val="0070C0"/>
                          </a:solidFill>
                          <a:effectLst/>
                          <a:latin typeface="Times New Roman" panose="02020603050405020304" pitchFamily="18" charset="0"/>
                          <a:ea typeface="MS Mincho"/>
                          <a:cs typeface="Times New Roman" panose="02020603050405020304" pitchFamily="18" charset="0"/>
                        </a:rPr>
                        <a:t> 1</a:t>
                      </a:r>
                      <a:endParaRPr lang="vi-V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lnSpc>
                          <a:spcPct val="115000"/>
                        </a:lnSpc>
                        <a:spcAft>
                          <a:spcPts val="0"/>
                        </a:spcAft>
                        <a:tabLst>
                          <a:tab pos="1386840" algn="l"/>
                        </a:tabLst>
                      </a:pPr>
                      <a:r>
                        <a:rPr lang="en-US" sz="2000" b="1" dirty="0" err="1">
                          <a:solidFill>
                            <a:srgbClr val="0070C0"/>
                          </a:solidFill>
                          <a:effectLst/>
                          <a:latin typeface="Times New Roman" panose="02020603050405020304" pitchFamily="18" charset="0"/>
                          <a:ea typeface="MS Mincho"/>
                          <a:cs typeface="Times New Roman" panose="02020603050405020304" pitchFamily="18" charset="0"/>
                        </a:rPr>
                        <a:t>Sự</a:t>
                      </a:r>
                      <a:r>
                        <a:rPr lang="en-US" sz="2000" b="1" dirty="0">
                          <a:solidFill>
                            <a:srgbClr val="0070C0"/>
                          </a:solidFill>
                          <a:effectLst/>
                          <a:latin typeface="Times New Roman" panose="02020603050405020304" pitchFamily="18" charset="0"/>
                          <a:ea typeface="MS Mincho"/>
                          <a:cs typeface="Times New Roman" panose="02020603050405020304" pitchFamily="18" charset="0"/>
                        </a:rPr>
                        <a:t> </a:t>
                      </a:r>
                      <a:r>
                        <a:rPr lang="en-US" sz="2000" b="1" dirty="0" err="1">
                          <a:solidFill>
                            <a:srgbClr val="0070C0"/>
                          </a:solidFill>
                          <a:effectLst/>
                          <a:latin typeface="Times New Roman" panose="02020603050405020304" pitchFamily="18" charset="0"/>
                          <a:ea typeface="MS Mincho"/>
                          <a:cs typeface="Times New Roman" panose="02020603050405020304" pitchFamily="18" charset="0"/>
                        </a:rPr>
                        <a:t>việc</a:t>
                      </a:r>
                      <a:r>
                        <a:rPr lang="en-US" sz="2000" b="1" dirty="0">
                          <a:solidFill>
                            <a:srgbClr val="0070C0"/>
                          </a:solidFill>
                          <a:effectLst/>
                          <a:latin typeface="Times New Roman" panose="02020603050405020304" pitchFamily="18" charset="0"/>
                          <a:ea typeface="MS Mincho"/>
                          <a:cs typeface="Times New Roman" panose="02020603050405020304" pitchFamily="18" charset="0"/>
                        </a:rPr>
                        <a:t> 2</a:t>
                      </a:r>
                      <a:endParaRPr lang="vi-V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lnSpc>
                          <a:spcPct val="115000"/>
                        </a:lnSpc>
                        <a:spcAft>
                          <a:spcPts val="0"/>
                        </a:spcAft>
                        <a:tabLst>
                          <a:tab pos="1386840" algn="l"/>
                        </a:tabLst>
                      </a:pPr>
                      <a:r>
                        <a:rPr lang="en-US" sz="2000" b="1" dirty="0" err="1">
                          <a:solidFill>
                            <a:srgbClr val="0070C0"/>
                          </a:solidFill>
                          <a:effectLst/>
                          <a:latin typeface="Times New Roman" panose="02020603050405020304" pitchFamily="18" charset="0"/>
                          <a:ea typeface="MS Mincho"/>
                          <a:cs typeface="Times New Roman" panose="02020603050405020304" pitchFamily="18" charset="0"/>
                        </a:rPr>
                        <a:t>Sự</a:t>
                      </a:r>
                      <a:r>
                        <a:rPr lang="en-US" sz="2000" b="1" dirty="0">
                          <a:solidFill>
                            <a:srgbClr val="0070C0"/>
                          </a:solidFill>
                          <a:effectLst/>
                          <a:latin typeface="Times New Roman" panose="02020603050405020304" pitchFamily="18" charset="0"/>
                          <a:ea typeface="MS Mincho"/>
                          <a:cs typeface="Times New Roman" panose="02020603050405020304" pitchFamily="18" charset="0"/>
                        </a:rPr>
                        <a:t> </a:t>
                      </a:r>
                      <a:r>
                        <a:rPr lang="en-US" sz="2000" b="1" dirty="0" err="1">
                          <a:solidFill>
                            <a:srgbClr val="0070C0"/>
                          </a:solidFill>
                          <a:effectLst/>
                          <a:latin typeface="Times New Roman" panose="02020603050405020304" pitchFamily="18" charset="0"/>
                          <a:ea typeface="MS Mincho"/>
                          <a:cs typeface="Times New Roman" panose="02020603050405020304" pitchFamily="18" charset="0"/>
                        </a:rPr>
                        <a:t>việc</a:t>
                      </a:r>
                      <a:r>
                        <a:rPr lang="en-US" sz="2000" b="1" dirty="0">
                          <a:solidFill>
                            <a:srgbClr val="0070C0"/>
                          </a:solidFill>
                          <a:effectLst/>
                          <a:latin typeface="Times New Roman" panose="02020603050405020304" pitchFamily="18" charset="0"/>
                          <a:ea typeface="MS Mincho"/>
                          <a:cs typeface="Times New Roman" panose="02020603050405020304" pitchFamily="18" charset="0"/>
                        </a:rPr>
                        <a:t>…</a:t>
                      </a:r>
                      <a:endParaRPr lang="vi-V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xmlns="" val="1195630319"/>
                  </a:ext>
                </a:extLst>
              </a:tr>
              <a:tr h="951528">
                <a:tc>
                  <a:txBody>
                    <a:bodyPr/>
                    <a:lstStyle/>
                    <a:p>
                      <a:pPr algn="ctr">
                        <a:lnSpc>
                          <a:spcPct val="115000"/>
                        </a:lnSpc>
                        <a:spcAft>
                          <a:spcPts val="0"/>
                        </a:spcAft>
                      </a:pPr>
                      <a:r>
                        <a:rPr lang="en-US" sz="2000" b="1" dirty="0" smtClean="0">
                          <a:solidFill>
                            <a:srgbClr val="0D0D0D"/>
                          </a:solidFill>
                          <a:effectLst/>
                          <a:latin typeface="Times New Roman" panose="02020603050405020304" pitchFamily="18" charset="0"/>
                          <a:ea typeface="MS Mincho"/>
                          <a:cs typeface="Times New Roman" panose="02020603050405020304" pitchFamily="18" charset="0"/>
                        </a:rPr>
                        <a:t>…………………………………………………………………</a:t>
                      </a:r>
                      <a:endParaRPr lang="vi-V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lnSpc>
                          <a:spcPct val="115000"/>
                        </a:lnSpc>
                        <a:spcAft>
                          <a:spcPts val="0"/>
                        </a:spcAft>
                      </a:pPr>
                      <a:r>
                        <a:rPr lang="en-US" sz="2000" b="1" dirty="0" smtClean="0">
                          <a:solidFill>
                            <a:srgbClr val="0D0D0D"/>
                          </a:solidFill>
                          <a:effectLst/>
                          <a:latin typeface="Times New Roman" panose="02020603050405020304" pitchFamily="18" charset="0"/>
                          <a:ea typeface="MS Mincho"/>
                          <a:cs typeface="Times New Roman" panose="02020603050405020304" pitchFamily="18" charset="0"/>
                        </a:rPr>
                        <a:t>………………………………………………………………………………</a:t>
                      </a:r>
                      <a:endParaRPr lang="vi-V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lnSpc>
                          <a:spcPct val="115000"/>
                        </a:lnSpc>
                        <a:spcAft>
                          <a:spcPts val="0"/>
                        </a:spcAft>
                      </a:pPr>
                      <a:r>
                        <a:rPr lang="en-US" sz="2000" b="1" dirty="0" smtClean="0">
                          <a:solidFill>
                            <a:srgbClr val="0D0D0D"/>
                          </a:solidFill>
                          <a:effectLst/>
                          <a:latin typeface="Times New Roman" panose="02020603050405020304" pitchFamily="18" charset="0"/>
                          <a:ea typeface="MS Mincho"/>
                          <a:cs typeface="Times New Roman" panose="02020603050405020304" pitchFamily="18" charset="0"/>
                        </a:rPr>
                        <a:t>………………………………………………………..</a:t>
                      </a:r>
                      <a:endParaRPr lang="vi-V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xmlns="" val="2188368922"/>
                  </a:ext>
                </a:extLst>
              </a:tr>
            </a:tbl>
          </a:graphicData>
        </a:graphic>
      </p:graphicFrame>
      <p:sp>
        <p:nvSpPr>
          <p:cNvPr id="2" name="Rectangle 1"/>
          <p:cNvSpPr/>
          <p:nvPr/>
        </p:nvSpPr>
        <p:spPr>
          <a:xfrm>
            <a:off x="2562896" y="1676281"/>
            <a:ext cx="7534141" cy="954107"/>
          </a:xfrm>
          <a:prstGeom prst="rect">
            <a:avLst/>
          </a:prstGeom>
        </p:spPr>
        <p:txBody>
          <a:bodyPr wrap="square">
            <a:spAutoFit/>
          </a:bodyPr>
          <a:lstStyle/>
          <a:p>
            <a:pPr algn="ctr"/>
            <a:r>
              <a:rPr lang="en-US" sz="2800" b="1" dirty="0">
                <a:solidFill>
                  <a:srgbClr val="FF0000"/>
                </a:solidFill>
                <a:latin typeface="Times New Roman" panose="02020603050405020304" pitchFamily="18" charset="0"/>
                <a:cs typeface="Times New Roman" panose="02020603050405020304" pitchFamily="18" charset="0"/>
              </a:rPr>
              <a:t>PHIẾU HỌC TẬP SỐ 2</a:t>
            </a:r>
            <a:endParaRPr lang="vi-VN" sz="2800" dirty="0">
              <a:solidFill>
                <a:srgbClr val="FF0000"/>
              </a:solidFill>
              <a:latin typeface="Times New Roman" panose="02020603050405020304" pitchFamily="18" charset="0"/>
              <a:cs typeface="Times New Roman" panose="02020603050405020304" pitchFamily="18" charset="0"/>
            </a:endParaRPr>
          </a:p>
          <a:p>
            <a:pPr algn="ctr"/>
            <a:r>
              <a:rPr lang="en-US" sz="2800" b="1" dirty="0">
                <a:latin typeface="Times New Roman" panose="02020603050405020304" pitchFamily="18" charset="0"/>
                <a:cs typeface="Times New Roman" panose="02020603050405020304" pitchFamily="18" charset="0"/>
              </a:rPr>
              <a:t>(</a:t>
            </a:r>
            <a:r>
              <a:rPr lang="en-US" sz="2800" b="1" dirty="0" err="1">
                <a:latin typeface="Times New Roman" panose="02020603050405020304" pitchFamily="18" charset="0"/>
                <a:cs typeface="Times New Roman" panose="02020603050405020304" pitchFamily="18" charset="0"/>
              </a:rPr>
              <a:t>Tìm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hiểu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chuyện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về</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cuộc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đời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người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lính</a:t>
            </a:r>
            <a:r>
              <a:rPr lang="en-US" sz="2800" b="1" dirty="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p:txBody>
      </p:sp>
      <p:sp>
        <p:nvSpPr>
          <p:cNvPr id="4" name="Rectangle 3"/>
          <p:cNvSpPr/>
          <p:nvPr/>
        </p:nvSpPr>
        <p:spPr>
          <a:xfrm>
            <a:off x="1365162" y="150031"/>
            <a:ext cx="10676584" cy="954107"/>
          </a:xfrm>
          <a:prstGeom prst="rect">
            <a:avLst/>
          </a:prstGeom>
        </p:spPr>
        <p:txBody>
          <a:bodyPr wrap="square">
            <a:spAutoFit/>
          </a:bodyPr>
          <a:lstStyle/>
          <a:p>
            <a:pPr algn="ctr">
              <a:spcAft>
                <a:spcPts val="0"/>
              </a:spcAft>
            </a:pPr>
            <a:r>
              <a:rPr lang="vi-VN" sz="2800" b="1" dirty="0" smtClean="0">
                <a:latin typeface="Times New Roman" panose="02020603050405020304" pitchFamily="18" charset="0"/>
                <a:ea typeface="MS Mincho" panose="02020609040205080304" pitchFamily="49" charset="-128"/>
              </a:rPr>
              <a:t>HĐ</a:t>
            </a:r>
            <a:r>
              <a:rPr lang="en-US" sz="2800" b="1" dirty="0" smtClean="0">
                <a:latin typeface="Times New Roman" panose="02020603050405020304" pitchFamily="18" charset="0"/>
                <a:ea typeface="MS Mincho" panose="02020609040205080304" pitchFamily="49" charset="-128"/>
              </a:rPr>
              <a:t>C</a:t>
            </a:r>
            <a:r>
              <a:rPr lang="vi-VN" sz="2800" b="1" dirty="0" smtClean="0">
                <a:latin typeface="Times New Roman" panose="02020603050405020304" pitchFamily="18" charset="0"/>
                <a:ea typeface="MS Mincho" panose="02020609040205080304" pitchFamily="49" charset="-128"/>
              </a:rPr>
              <a:t>N</a:t>
            </a:r>
            <a:r>
              <a:rPr lang="en-US" sz="2800" b="1" dirty="0" smtClean="0">
                <a:latin typeface="Times New Roman" panose="02020603050405020304" pitchFamily="18" charset="0"/>
                <a:ea typeface="MS Mincho" panose="02020609040205080304" pitchFamily="49" charset="-128"/>
              </a:rPr>
              <a:t> -</a:t>
            </a:r>
            <a:r>
              <a:rPr lang="vi-VN" sz="2800" b="1" dirty="0" smtClean="0">
                <a:latin typeface="Times New Roman" panose="02020603050405020304" pitchFamily="18" charset="0"/>
                <a:ea typeface="MS Mincho" panose="02020609040205080304" pitchFamily="49" charset="-128"/>
              </a:rPr>
              <a:t> </a:t>
            </a:r>
            <a:r>
              <a:rPr lang="en-US" sz="2800" b="1" dirty="0" smtClean="0">
                <a:latin typeface="Times New Roman" panose="02020603050405020304" pitchFamily="18" charset="0"/>
                <a:ea typeface="MS Mincho" panose="02020609040205080304" pitchFamily="49" charset="-128"/>
              </a:rPr>
              <a:t>2</a:t>
            </a:r>
            <a:r>
              <a:rPr lang="vi-VN" sz="2800" b="1" dirty="0" smtClean="0">
                <a:latin typeface="Times New Roman" panose="02020603050405020304" pitchFamily="18" charset="0"/>
                <a:ea typeface="MS Mincho" panose="02020609040205080304" pitchFamily="49" charset="-128"/>
              </a:rPr>
              <a:t>p </a:t>
            </a:r>
            <a:r>
              <a:rPr lang="vi-VN" sz="2800" b="1" dirty="0">
                <a:latin typeface="Times New Roman" panose="02020603050405020304" pitchFamily="18" charset="0"/>
                <a:ea typeface="MS Mincho" panose="02020609040205080304" pitchFamily="49" charset="-128"/>
              </a:rPr>
              <a:t>trả lời câu hỏi 3 </a:t>
            </a:r>
            <a:r>
              <a:rPr lang="vi-VN" sz="2800" b="1" dirty="0" smtClean="0">
                <a:latin typeface="Times New Roman" panose="02020603050405020304" pitchFamily="18" charset="0"/>
                <a:ea typeface="MS Mincho" panose="02020609040205080304" pitchFamily="49" charset="-128"/>
              </a:rPr>
              <a:t>SGK/41</a:t>
            </a:r>
            <a:r>
              <a:rPr lang="en-US" sz="2800" dirty="0" smtClean="0">
                <a:latin typeface="Times New Roman" panose="02020603050405020304" pitchFamily="18" charset="0"/>
                <a:ea typeface="MS Mincho" panose="02020609040205080304" pitchFamily="49" charset="-128"/>
              </a:rPr>
              <a:t> </a:t>
            </a:r>
          </a:p>
          <a:p>
            <a:pPr algn="ctr">
              <a:spcAft>
                <a:spcPts val="0"/>
              </a:spcAft>
            </a:pPr>
            <a:r>
              <a:rPr lang="vi-VN" sz="2800" b="1" dirty="0" smtClean="0">
                <a:latin typeface="Times New Roman" panose="02020603050405020304" pitchFamily="18" charset="0"/>
                <a:ea typeface="MS Mincho" panose="02020609040205080304" pitchFamily="49" charset="-128"/>
              </a:rPr>
              <a:t>bằng </a:t>
            </a:r>
            <a:r>
              <a:rPr lang="vi-VN" sz="2800" b="1" dirty="0">
                <a:latin typeface="Times New Roman" panose="02020603050405020304" pitchFamily="18" charset="0"/>
                <a:ea typeface="MS Mincho" panose="02020609040205080304" pitchFamily="49" charset="-128"/>
              </a:rPr>
              <a:t>việc hoàn thiện  </a:t>
            </a:r>
            <a:r>
              <a:rPr lang="en-US" sz="2800" b="1" dirty="0" smtClean="0">
                <a:latin typeface="Times New Roman" panose="02020603050405020304" pitchFamily="18" charset="0"/>
                <a:ea typeface="MS Mincho" panose="02020609040205080304" pitchFamily="49" charset="-128"/>
              </a:rPr>
              <a:t>p</a:t>
            </a:r>
            <a:r>
              <a:rPr lang="vi-VN" sz="2800" b="1" dirty="0" smtClean="0">
                <a:latin typeface="Times New Roman" panose="02020603050405020304" pitchFamily="18" charset="0"/>
                <a:ea typeface="Times New Roman" panose="02020603050405020304" pitchFamily="18" charset="0"/>
              </a:rPr>
              <a:t>hiếu </a:t>
            </a:r>
            <a:r>
              <a:rPr lang="vi-VN" sz="2800" b="1" dirty="0">
                <a:latin typeface="Times New Roman" panose="02020603050405020304" pitchFamily="18" charset="0"/>
                <a:ea typeface="Times New Roman" panose="02020603050405020304" pitchFamily="18" charset="0"/>
              </a:rPr>
              <a:t>học tập số 02</a:t>
            </a:r>
            <a:r>
              <a:rPr lang="vi-VN" sz="2800" dirty="0">
                <a:latin typeface="Times New Roman" panose="02020603050405020304" pitchFamily="18" charset="0"/>
                <a:ea typeface="MS Mincho" panose="02020609040205080304" pitchFamily="49" charset="-128"/>
              </a:rPr>
              <a:t> </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3936425810"/>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xmlns="" val="2144337011"/>
              </p:ext>
            </p:extLst>
          </p:nvPr>
        </p:nvGraphicFramePr>
        <p:xfrm>
          <a:off x="1043189" y="2228045"/>
          <a:ext cx="10444766" cy="4551688"/>
        </p:xfrm>
        <a:graphic>
          <a:graphicData uri="http://schemas.openxmlformats.org/drawingml/2006/table">
            <a:tbl>
              <a:tblPr firstRow="1" bandRow="1">
                <a:tableStyleId>{5C22544A-7EE6-4342-B048-85BDC9FD1C3A}</a:tableStyleId>
              </a:tblPr>
              <a:tblGrid>
                <a:gridCol w="3578887">
                  <a:extLst>
                    <a:ext uri="{9D8B030D-6E8A-4147-A177-3AD203B41FA5}">
                      <a16:colId xmlns:a16="http://schemas.microsoft.com/office/drawing/2014/main" xmlns="" val="3427619932"/>
                    </a:ext>
                  </a:extLst>
                </a:gridCol>
                <a:gridCol w="4340352">
                  <a:extLst>
                    <a:ext uri="{9D8B030D-6E8A-4147-A177-3AD203B41FA5}">
                      <a16:colId xmlns:a16="http://schemas.microsoft.com/office/drawing/2014/main" xmlns="" val="3982772397"/>
                    </a:ext>
                  </a:extLst>
                </a:gridCol>
                <a:gridCol w="2525527">
                  <a:extLst>
                    <a:ext uri="{9D8B030D-6E8A-4147-A177-3AD203B41FA5}">
                      <a16:colId xmlns:a16="http://schemas.microsoft.com/office/drawing/2014/main" xmlns="" val="860200781"/>
                    </a:ext>
                  </a:extLst>
                </a:gridCol>
              </a:tblGrid>
              <a:tr h="469383">
                <a:tc gridSpan="3">
                  <a:txBody>
                    <a:bodyPr/>
                    <a:lstStyle/>
                    <a:p>
                      <a:pPr algn="ctr">
                        <a:lnSpc>
                          <a:spcPct val="115000"/>
                        </a:lnSpc>
                        <a:spcAft>
                          <a:spcPts val="0"/>
                        </a:spcAft>
                        <a:tabLst>
                          <a:tab pos="1386840" algn="l"/>
                        </a:tabLst>
                      </a:pPr>
                      <a:r>
                        <a:rPr lang="en-US" sz="2400" b="1" dirty="0" err="1">
                          <a:solidFill>
                            <a:schemeClr val="tx1"/>
                          </a:solidFill>
                          <a:effectLst/>
                          <a:latin typeface="Times New Roman" panose="02020603050405020304" pitchFamily="18" charset="0"/>
                          <a:ea typeface="MS Mincho"/>
                          <a:cs typeface="Times New Roman" panose="02020603050405020304" pitchFamily="18" charset="0"/>
                        </a:rPr>
                        <a:t>Câu</a:t>
                      </a:r>
                      <a:r>
                        <a:rPr lang="en-US" sz="2400" b="1" dirty="0">
                          <a:solidFill>
                            <a:schemeClr val="tx1"/>
                          </a:solidFill>
                          <a:effectLst/>
                          <a:latin typeface="Times New Roman" panose="02020603050405020304" pitchFamily="18" charset="0"/>
                          <a:ea typeface="MS Mincho"/>
                          <a:cs typeface="Times New Roman" panose="02020603050405020304" pitchFamily="18" charset="0"/>
                        </a:rPr>
                        <a:t> </a:t>
                      </a:r>
                      <a:r>
                        <a:rPr lang="en-US" sz="2400" b="1" dirty="0" err="1">
                          <a:solidFill>
                            <a:schemeClr val="tx1"/>
                          </a:solidFill>
                          <a:effectLst/>
                          <a:latin typeface="Times New Roman" panose="02020603050405020304" pitchFamily="18" charset="0"/>
                          <a:ea typeface="MS Mincho"/>
                          <a:cs typeface="Times New Roman" panose="02020603050405020304" pitchFamily="18" charset="0"/>
                        </a:rPr>
                        <a:t>chuyện</a:t>
                      </a:r>
                      <a:r>
                        <a:rPr lang="en-US" sz="2400" b="1" dirty="0">
                          <a:solidFill>
                            <a:schemeClr val="tx1"/>
                          </a:solidFill>
                          <a:effectLst/>
                          <a:latin typeface="Times New Roman" panose="02020603050405020304" pitchFamily="18" charset="0"/>
                          <a:ea typeface="MS Mincho"/>
                          <a:cs typeface="Times New Roman" panose="02020603050405020304" pitchFamily="18" charset="0"/>
                        </a:rPr>
                        <a:t> </a:t>
                      </a:r>
                      <a:r>
                        <a:rPr lang="en-US" sz="2400" b="1" dirty="0" err="1">
                          <a:solidFill>
                            <a:schemeClr val="tx1"/>
                          </a:solidFill>
                          <a:effectLst/>
                          <a:latin typeface="Times New Roman" panose="02020603050405020304" pitchFamily="18" charset="0"/>
                          <a:ea typeface="MS Mincho"/>
                          <a:cs typeface="Times New Roman" panose="02020603050405020304" pitchFamily="18" charset="0"/>
                        </a:rPr>
                        <a:t>về</a:t>
                      </a:r>
                      <a:r>
                        <a:rPr lang="en-US" sz="2400" b="1" dirty="0">
                          <a:solidFill>
                            <a:schemeClr val="tx1"/>
                          </a:solidFill>
                          <a:effectLst/>
                          <a:latin typeface="Times New Roman" panose="02020603050405020304" pitchFamily="18" charset="0"/>
                          <a:ea typeface="MS Mincho"/>
                          <a:cs typeface="Times New Roman" panose="02020603050405020304" pitchFamily="18" charset="0"/>
                        </a:rPr>
                        <a:t> </a:t>
                      </a:r>
                      <a:r>
                        <a:rPr lang="en-US" sz="2400" b="1" dirty="0" err="1">
                          <a:solidFill>
                            <a:schemeClr val="tx1"/>
                          </a:solidFill>
                          <a:effectLst/>
                          <a:latin typeface="Times New Roman" panose="02020603050405020304" pitchFamily="18" charset="0"/>
                          <a:ea typeface="MS Mincho"/>
                          <a:cs typeface="Times New Roman" panose="02020603050405020304" pitchFamily="18" charset="0"/>
                        </a:rPr>
                        <a:t>cuộc</a:t>
                      </a:r>
                      <a:r>
                        <a:rPr lang="en-US" sz="2400" b="1" dirty="0">
                          <a:solidFill>
                            <a:schemeClr val="tx1"/>
                          </a:solidFill>
                          <a:effectLst/>
                          <a:latin typeface="Times New Roman" panose="02020603050405020304" pitchFamily="18" charset="0"/>
                          <a:ea typeface="MS Mincho"/>
                          <a:cs typeface="Times New Roman" panose="02020603050405020304" pitchFamily="18" charset="0"/>
                        </a:rPr>
                        <a:t> </a:t>
                      </a:r>
                      <a:r>
                        <a:rPr lang="en-US" sz="2400" b="1" dirty="0" err="1">
                          <a:solidFill>
                            <a:schemeClr val="tx1"/>
                          </a:solidFill>
                          <a:effectLst/>
                          <a:latin typeface="Times New Roman" panose="02020603050405020304" pitchFamily="18" charset="0"/>
                          <a:ea typeface="MS Mincho"/>
                          <a:cs typeface="Times New Roman" panose="02020603050405020304" pitchFamily="18" charset="0"/>
                        </a:rPr>
                        <a:t>đời</a:t>
                      </a:r>
                      <a:r>
                        <a:rPr lang="en-US" sz="2400" b="1" dirty="0">
                          <a:solidFill>
                            <a:schemeClr val="tx1"/>
                          </a:solidFill>
                          <a:effectLst/>
                          <a:latin typeface="Times New Roman" panose="02020603050405020304" pitchFamily="18" charset="0"/>
                          <a:ea typeface="MS Mincho"/>
                          <a:cs typeface="Times New Roman" panose="02020603050405020304" pitchFamily="18" charset="0"/>
                        </a:rPr>
                        <a:t> </a:t>
                      </a:r>
                      <a:r>
                        <a:rPr lang="en-US" sz="2400" b="1" dirty="0" err="1">
                          <a:solidFill>
                            <a:schemeClr val="tx1"/>
                          </a:solidFill>
                          <a:effectLst/>
                          <a:latin typeface="Times New Roman" panose="02020603050405020304" pitchFamily="18" charset="0"/>
                          <a:ea typeface="MS Mincho"/>
                          <a:cs typeface="Times New Roman" panose="02020603050405020304" pitchFamily="18" charset="0"/>
                        </a:rPr>
                        <a:t>người</a:t>
                      </a:r>
                      <a:r>
                        <a:rPr lang="en-US" sz="2400" b="1" dirty="0">
                          <a:solidFill>
                            <a:schemeClr val="tx1"/>
                          </a:solidFill>
                          <a:effectLst/>
                          <a:latin typeface="Times New Roman" panose="02020603050405020304" pitchFamily="18" charset="0"/>
                          <a:ea typeface="MS Mincho"/>
                          <a:cs typeface="Times New Roman" panose="02020603050405020304" pitchFamily="18" charset="0"/>
                        </a:rPr>
                        <a:t> </a:t>
                      </a:r>
                      <a:r>
                        <a:rPr lang="en-US" sz="2400" b="1" dirty="0" err="1">
                          <a:solidFill>
                            <a:schemeClr val="tx1"/>
                          </a:solidFill>
                          <a:effectLst/>
                          <a:latin typeface="Times New Roman" panose="02020603050405020304" pitchFamily="18" charset="0"/>
                          <a:ea typeface="MS Mincho"/>
                          <a:cs typeface="Times New Roman" panose="02020603050405020304" pitchFamily="18" charset="0"/>
                        </a:rPr>
                        <a:t>lính</a:t>
                      </a:r>
                      <a:endParaRPr lang="vi-VN"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lang="vi-VN"/>
                    </a:p>
                  </a:txBody>
                  <a:tcPr>
                    <a:solidFill>
                      <a:schemeClr val="bg2"/>
                    </a:solidFill>
                  </a:tcPr>
                </a:tc>
                <a:tc hMerge="1">
                  <a:txBody>
                    <a:bodyPr/>
                    <a:lstStyle/>
                    <a:p>
                      <a:endParaRPr lang="vi-VN"/>
                    </a:p>
                  </a:txBody>
                  <a:tcPr>
                    <a:solidFill>
                      <a:schemeClr val="bg2"/>
                    </a:solidFill>
                  </a:tcPr>
                </a:tc>
                <a:extLst>
                  <a:ext uri="{0D108BD9-81ED-4DB2-BD59-A6C34878D82A}">
                    <a16:rowId xmlns:a16="http://schemas.microsoft.com/office/drawing/2014/main" xmlns="" val="438137106"/>
                  </a:ext>
                </a:extLst>
              </a:tr>
              <a:tr h="510288">
                <a:tc>
                  <a:txBody>
                    <a:bodyPr/>
                    <a:lstStyle/>
                    <a:p>
                      <a:pPr algn="ctr">
                        <a:lnSpc>
                          <a:spcPct val="115000"/>
                        </a:lnSpc>
                        <a:spcAft>
                          <a:spcPts val="0"/>
                        </a:spcAft>
                        <a:tabLst>
                          <a:tab pos="1386840" algn="l"/>
                        </a:tabLst>
                      </a:pPr>
                      <a:r>
                        <a:rPr lang="en-US" sz="2400" b="1" dirty="0" err="1">
                          <a:solidFill>
                            <a:schemeClr val="tx1"/>
                          </a:solidFill>
                          <a:effectLst/>
                          <a:latin typeface="Times New Roman" panose="02020603050405020304" pitchFamily="18" charset="0"/>
                          <a:ea typeface="MS Mincho"/>
                          <a:cs typeface="Times New Roman" panose="02020603050405020304" pitchFamily="18" charset="0"/>
                        </a:rPr>
                        <a:t>Sự</a:t>
                      </a:r>
                      <a:r>
                        <a:rPr lang="en-US" sz="2400" b="1" dirty="0">
                          <a:solidFill>
                            <a:schemeClr val="tx1"/>
                          </a:solidFill>
                          <a:effectLst/>
                          <a:latin typeface="Times New Roman" panose="02020603050405020304" pitchFamily="18" charset="0"/>
                          <a:ea typeface="MS Mincho"/>
                          <a:cs typeface="Times New Roman" panose="02020603050405020304" pitchFamily="18" charset="0"/>
                        </a:rPr>
                        <a:t> </a:t>
                      </a:r>
                      <a:r>
                        <a:rPr lang="en-US" sz="2400" b="1" dirty="0" err="1">
                          <a:solidFill>
                            <a:schemeClr val="tx1"/>
                          </a:solidFill>
                          <a:effectLst/>
                          <a:latin typeface="Times New Roman" panose="02020603050405020304" pitchFamily="18" charset="0"/>
                          <a:ea typeface="MS Mincho"/>
                          <a:cs typeface="Times New Roman" panose="02020603050405020304" pitchFamily="18" charset="0"/>
                        </a:rPr>
                        <a:t>việc</a:t>
                      </a:r>
                      <a:r>
                        <a:rPr lang="en-US" sz="2400" b="1" dirty="0">
                          <a:solidFill>
                            <a:schemeClr val="tx1"/>
                          </a:solidFill>
                          <a:effectLst/>
                          <a:latin typeface="Times New Roman" panose="02020603050405020304" pitchFamily="18" charset="0"/>
                          <a:ea typeface="MS Mincho"/>
                          <a:cs typeface="Times New Roman" panose="02020603050405020304" pitchFamily="18" charset="0"/>
                        </a:rPr>
                        <a:t> 1</a:t>
                      </a:r>
                      <a:endParaRPr lang="vi-VN"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lnSpc>
                          <a:spcPct val="115000"/>
                        </a:lnSpc>
                        <a:spcAft>
                          <a:spcPts val="0"/>
                        </a:spcAft>
                        <a:tabLst>
                          <a:tab pos="1386840" algn="l"/>
                        </a:tabLst>
                      </a:pPr>
                      <a:r>
                        <a:rPr lang="en-US" sz="2400" b="1" dirty="0" err="1">
                          <a:solidFill>
                            <a:schemeClr val="tx1"/>
                          </a:solidFill>
                          <a:effectLst/>
                          <a:latin typeface="Times New Roman" panose="02020603050405020304" pitchFamily="18" charset="0"/>
                          <a:ea typeface="MS Mincho"/>
                          <a:cs typeface="Times New Roman" panose="02020603050405020304" pitchFamily="18" charset="0"/>
                        </a:rPr>
                        <a:t>Sự</a:t>
                      </a:r>
                      <a:r>
                        <a:rPr lang="en-US" sz="2400" b="1" dirty="0">
                          <a:solidFill>
                            <a:schemeClr val="tx1"/>
                          </a:solidFill>
                          <a:effectLst/>
                          <a:latin typeface="Times New Roman" panose="02020603050405020304" pitchFamily="18" charset="0"/>
                          <a:ea typeface="MS Mincho"/>
                          <a:cs typeface="Times New Roman" panose="02020603050405020304" pitchFamily="18" charset="0"/>
                        </a:rPr>
                        <a:t> </a:t>
                      </a:r>
                      <a:r>
                        <a:rPr lang="en-US" sz="2400" b="1" dirty="0" err="1">
                          <a:solidFill>
                            <a:schemeClr val="tx1"/>
                          </a:solidFill>
                          <a:effectLst/>
                          <a:latin typeface="Times New Roman" panose="02020603050405020304" pitchFamily="18" charset="0"/>
                          <a:ea typeface="MS Mincho"/>
                          <a:cs typeface="Times New Roman" panose="02020603050405020304" pitchFamily="18" charset="0"/>
                        </a:rPr>
                        <a:t>việc</a:t>
                      </a:r>
                      <a:r>
                        <a:rPr lang="en-US" sz="2400" b="1" dirty="0">
                          <a:solidFill>
                            <a:schemeClr val="tx1"/>
                          </a:solidFill>
                          <a:effectLst/>
                          <a:latin typeface="Times New Roman" panose="02020603050405020304" pitchFamily="18" charset="0"/>
                          <a:ea typeface="MS Mincho"/>
                          <a:cs typeface="Times New Roman" panose="02020603050405020304" pitchFamily="18" charset="0"/>
                        </a:rPr>
                        <a:t> 2</a:t>
                      </a:r>
                      <a:endParaRPr lang="vi-VN"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lnSpc>
                          <a:spcPct val="115000"/>
                        </a:lnSpc>
                        <a:spcAft>
                          <a:spcPts val="0"/>
                        </a:spcAft>
                        <a:tabLst>
                          <a:tab pos="1386840" algn="l"/>
                        </a:tabLst>
                      </a:pPr>
                      <a:r>
                        <a:rPr lang="en-US" sz="2400" b="1" dirty="0" err="1">
                          <a:solidFill>
                            <a:schemeClr val="tx1"/>
                          </a:solidFill>
                          <a:effectLst/>
                          <a:latin typeface="Times New Roman" panose="02020603050405020304" pitchFamily="18" charset="0"/>
                          <a:ea typeface="MS Mincho"/>
                          <a:cs typeface="Times New Roman" panose="02020603050405020304" pitchFamily="18" charset="0"/>
                        </a:rPr>
                        <a:t>Sự</a:t>
                      </a:r>
                      <a:r>
                        <a:rPr lang="en-US" sz="2400" b="1" dirty="0">
                          <a:solidFill>
                            <a:schemeClr val="tx1"/>
                          </a:solidFill>
                          <a:effectLst/>
                          <a:latin typeface="Times New Roman" panose="02020603050405020304" pitchFamily="18" charset="0"/>
                          <a:ea typeface="MS Mincho"/>
                          <a:cs typeface="Times New Roman" panose="02020603050405020304" pitchFamily="18" charset="0"/>
                        </a:rPr>
                        <a:t> </a:t>
                      </a:r>
                      <a:r>
                        <a:rPr lang="en-US" sz="2400" b="1" dirty="0" err="1">
                          <a:solidFill>
                            <a:schemeClr val="tx1"/>
                          </a:solidFill>
                          <a:effectLst/>
                          <a:latin typeface="Times New Roman" panose="02020603050405020304" pitchFamily="18" charset="0"/>
                          <a:ea typeface="MS Mincho"/>
                          <a:cs typeface="Times New Roman" panose="02020603050405020304" pitchFamily="18" charset="0"/>
                        </a:rPr>
                        <a:t>việc</a:t>
                      </a:r>
                      <a:r>
                        <a:rPr lang="en-US" sz="2400" b="1" dirty="0">
                          <a:solidFill>
                            <a:schemeClr val="tx1"/>
                          </a:solidFill>
                          <a:effectLst/>
                          <a:latin typeface="Times New Roman" panose="02020603050405020304" pitchFamily="18" charset="0"/>
                          <a:ea typeface="MS Mincho"/>
                          <a:cs typeface="Times New Roman" panose="02020603050405020304" pitchFamily="18" charset="0"/>
                        </a:rPr>
                        <a:t>…</a:t>
                      </a:r>
                      <a:endParaRPr lang="vi-VN"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xmlns="" val="1195630319"/>
                  </a:ext>
                </a:extLst>
              </a:tr>
              <a:tr h="3572017">
                <a:tc>
                  <a:txBody>
                    <a:bodyPr/>
                    <a:lstStyle/>
                    <a:p>
                      <a:pPr algn="just">
                        <a:lnSpc>
                          <a:spcPct val="115000"/>
                        </a:lnSpc>
                        <a:spcAft>
                          <a:spcPts val="0"/>
                        </a:spcAft>
                      </a:pP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Có</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một</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người</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lính</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tuổi</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đời</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còn</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rất</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trẻ</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Theo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tiếng</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gọi</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của</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Tổ</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quốc</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anh</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lên</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đường</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ra</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mặt</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trận</a:t>
                      </a:r>
                      <a:endParaRPr lang="en-US" sz="2800" kern="1200" dirty="0" smtClean="0">
                        <a:solidFill>
                          <a:schemeClr val="dk1"/>
                        </a:solidFill>
                        <a:effectLst/>
                        <a:latin typeface="Times New Roman" pitchFamily="18" charset="0"/>
                        <a:ea typeface="Times" panose="020B0500000000000000" pitchFamily="34" charset="-93"/>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indent="0" algn="just">
                        <a:lnSpc>
                          <a:spcPct val="115000"/>
                        </a:lnSpc>
                        <a:spcAft>
                          <a:spcPts val="0"/>
                        </a:spcAft>
                        <a:buFontTx/>
                        <a:buNone/>
                      </a:pP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Trong</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một</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trận</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chiến</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ác</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liệt</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anh</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đã</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anh</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dũng</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hi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sinh</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a:t>
                      </a:r>
                    </a:p>
                    <a:p>
                      <a:pPr marL="0" indent="0" algn="just">
                        <a:lnSpc>
                          <a:spcPct val="115000"/>
                        </a:lnSpc>
                        <a:spcAft>
                          <a:spcPts val="0"/>
                        </a:spcAft>
                        <a:buFontTx/>
                        <a:buNone/>
                      </a:pP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Hình</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bóng</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của</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anh</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còn</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mãi</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trong</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trong</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lòng</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bè</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bạn</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đồng</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chí</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đồng</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đội</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và</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trong</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lòng</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người</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 </a:t>
                      </a:r>
                      <a:r>
                        <a:rPr lang="en-US" sz="2800" kern="1200" dirty="0" err="1" smtClean="0">
                          <a:solidFill>
                            <a:schemeClr val="dk1"/>
                          </a:solidFill>
                          <a:effectLst/>
                          <a:latin typeface="Times New Roman" pitchFamily="18" charset="0"/>
                          <a:ea typeface="Times" panose="020B0500000000000000" pitchFamily="34" charset="-93"/>
                          <a:cs typeface="Times New Roman" pitchFamily="18" charset="0"/>
                        </a:rPr>
                        <a:t>dân</a:t>
                      </a:r>
                      <a:r>
                        <a:rPr lang="en-US" sz="2800" kern="1200" dirty="0" smtClean="0">
                          <a:solidFill>
                            <a:schemeClr val="dk1"/>
                          </a:solidFill>
                          <a:effectLst/>
                          <a:latin typeface="Times New Roman" pitchFamily="18" charset="0"/>
                          <a:ea typeface="Times" panose="020B0500000000000000" pitchFamily="34" charset="-93"/>
                          <a:cs typeface="Times New Roman" pitchFamily="18" charset="0"/>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lnSpc>
                          <a:spcPct val="115000"/>
                        </a:lnSpc>
                        <a:spcAft>
                          <a:spcPts val="0"/>
                        </a:spcAft>
                      </a:pPr>
                      <a:r>
                        <a:rPr lang="en-US" sz="2000" b="1" dirty="0" smtClean="0">
                          <a:solidFill>
                            <a:srgbClr val="0D0D0D"/>
                          </a:solidFill>
                          <a:effectLst/>
                          <a:latin typeface="Times New Roman" panose="02020603050405020304" pitchFamily="18" charset="0"/>
                          <a:ea typeface="MS Mincho"/>
                          <a:cs typeface="Times New Roman" panose="02020603050405020304" pitchFamily="18" charset="0"/>
                        </a:rPr>
                        <a:t>……………………………………………………</a:t>
                      </a:r>
                      <a:endParaRPr lang="vi-V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xmlns="" val="2188368922"/>
                  </a:ext>
                </a:extLst>
              </a:tr>
            </a:tbl>
          </a:graphicData>
        </a:graphic>
      </p:graphicFrame>
      <p:sp>
        <p:nvSpPr>
          <p:cNvPr id="2" name="Rectangle 1"/>
          <p:cNvSpPr/>
          <p:nvPr/>
        </p:nvSpPr>
        <p:spPr>
          <a:xfrm>
            <a:off x="2640169" y="530061"/>
            <a:ext cx="7534141" cy="954107"/>
          </a:xfrm>
          <a:prstGeom prst="rect">
            <a:avLst/>
          </a:prstGeom>
        </p:spPr>
        <p:txBody>
          <a:bodyPr wrap="square">
            <a:spAutoFit/>
          </a:bodyPr>
          <a:lstStyle/>
          <a:p>
            <a:pPr algn="ctr"/>
            <a:r>
              <a:rPr lang="en-US" sz="2800" b="1" dirty="0">
                <a:solidFill>
                  <a:srgbClr val="FF0000"/>
                </a:solidFill>
                <a:latin typeface="Times New Roman" panose="02020603050405020304" pitchFamily="18" charset="0"/>
                <a:cs typeface="Times New Roman" panose="02020603050405020304" pitchFamily="18" charset="0"/>
              </a:rPr>
              <a:t>PHIẾU HỌC TẬP SỐ 2</a:t>
            </a:r>
            <a:endParaRPr lang="vi-VN" sz="2800" dirty="0">
              <a:solidFill>
                <a:srgbClr val="FF0000"/>
              </a:solidFill>
              <a:latin typeface="Times New Roman" panose="02020603050405020304" pitchFamily="18" charset="0"/>
              <a:cs typeface="Times New Roman" panose="02020603050405020304" pitchFamily="18" charset="0"/>
            </a:endParaRPr>
          </a:p>
          <a:p>
            <a:pPr algn="ctr"/>
            <a:r>
              <a:rPr lang="en-US" sz="2800" b="1" dirty="0">
                <a:latin typeface="Times New Roman" panose="02020603050405020304" pitchFamily="18" charset="0"/>
                <a:cs typeface="Times New Roman" panose="02020603050405020304" pitchFamily="18" charset="0"/>
              </a:rPr>
              <a:t>(</a:t>
            </a:r>
            <a:r>
              <a:rPr lang="en-US" sz="2800" b="1" dirty="0" err="1">
                <a:latin typeface="Times New Roman" panose="02020603050405020304" pitchFamily="18" charset="0"/>
                <a:cs typeface="Times New Roman" panose="02020603050405020304" pitchFamily="18" charset="0"/>
              </a:rPr>
              <a:t>Tìm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hiểu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chuyện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về</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cuộc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đời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người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lính</a:t>
            </a:r>
            <a:r>
              <a:rPr lang="en-US" sz="2800" b="1" dirty="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351943967"/>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ộp Văn bản 1"/>
          <p:cNvSpPr txBox="1"/>
          <p:nvPr/>
        </p:nvSpPr>
        <p:spPr>
          <a:xfrm>
            <a:off x="0" y="0"/>
            <a:ext cx="12192000" cy="397031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2800" b="1" dirty="0">
                <a:ln w="0"/>
                <a:solidFill>
                  <a:srgbClr val="C00000"/>
                </a:solidFill>
                <a:effectLst>
                  <a:outerShdw blurRad="38100" dist="19050" dir="2700000" algn="tl" rotWithShape="0">
                    <a:schemeClr val="dk1">
                      <a:alpha val="40000"/>
                    </a:schemeClr>
                  </a:outerShdw>
                </a:effectLst>
                <a:latin typeface="Times" panose="02020603050405020304" pitchFamily="18" charset="0"/>
                <a:cs typeface="Times" panose="02020603050405020304" pitchFamily="18" charset="0"/>
              </a:rPr>
              <a:t>- Nghệ thuật:</a:t>
            </a:r>
          </a:p>
          <a:p>
            <a:r>
              <a:rPr lang="en-GB" sz="2800" dirty="0">
                <a:ln w="0"/>
                <a:solidFill>
                  <a:schemeClr val="tx1"/>
                </a:solidFill>
                <a:effectLst>
                  <a:outerShdw blurRad="38100" dist="19050" dir="2700000" algn="tl" rotWithShape="0">
                    <a:schemeClr val="dk1">
                      <a:alpha val="40000"/>
                    </a:schemeClr>
                  </a:outerShdw>
                </a:effectLst>
                <a:latin typeface="Times" panose="02020603050405020304" pitchFamily="18" charset="0"/>
                <a:cs typeface="Times" panose="02020603050405020304" pitchFamily="18" charset="0"/>
              </a:rPr>
              <a:t>+ Ẩn dụ: </a:t>
            </a:r>
            <a:r>
              <a:rPr lang="en-GB" sz="2800" dirty="0">
                <a:ln w="0"/>
                <a:solidFill>
                  <a:srgbClr val="002060"/>
                </a:solidFill>
                <a:effectLst>
                  <a:outerShdw blurRad="38100" dist="19050" dir="2700000" algn="tl" rotWithShape="0">
                    <a:schemeClr val="dk1">
                      <a:alpha val="40000"/>
                    </a:schemeClr>
                  </a:outerShdw>
                </a:effectLst>
                <a:latin typeface="Times" panose="02020603050405020304" pitchFamily="18" charset="0"/>
                <a:cs typeface="Times" panose="02020603050405020304" pitchFamily="18" charset="0"/>
              </a:rPr>
              <a:t>"Những năm máu lửa"</a:t>
            </a:r>
          </a:p>
          <a:p>
            <a:r>
              <a:rPr lang="en-GB" sz="2800" dirty="0">
                <a:ln w="0"/>
                <a:solidFill>
                  <a:schemeClr val="tx1"/>
                </a:solidFill>
                <a:effectLst>
                  <a:outerShdw blurRad="38100" dist="19050" dir="2700000" algn="tl" rotWithShape="0">
                    <a:schemeClr val="dk1">
                      <a:alpha val="40000"/>
                    </a:schemeClr>
                  </a:outerShdw>
                </a:effectLst>
                <a:latin typeface="Times" panose="02020603050405020304" pitchFamily="18" charset="0"/>
                <a:cs typeface="Times" panose="02020603050405020304" pitchFamily="18" charset="0"/>
              </a:rPr>
              <a:t>+ Nói giảm, nói tránh: </a:t>
            </a:r>
          </a:p>
          <a:p>
            <a:r>
              <a:rPr lang="en-GB" sz="2800" dirty="0">
                <a:ln w="0"/>
                <a:solidFill>
                  <a:schemeClr val="tx1"/>
                </a:solidFill>
                <a:effectLst>
                  <a:outerShdw blurRad="38100" dist="19050" dir="2700000" algn="tl" rotWithShape="0">
                    <a:schemeClr val="dk1">
                      <a:alpha val="40000"/>
                    </a:schemeClr>
                  </a:outerShdw>
                </a:effectLst>
                <a:latin typeface="Times" panose="02020603050405020304" pitchFamily="18" charset="0"/>
                <a:cs typeface="Times" panose="02020603050405020304" pitchFamily="18" charset="0"/>
              </a:rPr>
              <a:t>                  </a:t>
            </a:r>
            <a:r>
              <a:rPr lang="en-US" sz="2800" dirty="0">
                <a:ln w="0"/>
                <a:solidFill>
                  <a:srgbClr val="002060"/>
                </a:solidFill>
                <a:effectLst>
                  <a:outerShdw blurRad="38100" dist="19050" dir="2700000" algn="tl" rotWithShape="0">
                    <a:schemeClr val="dk1">
                      <a:alpha val="40000"/>
                    </a:schemeClr>
                  </a:outerShdw>
                </a:effectLst>
                <a:latin typeface="Times" panose="02020603050405020304" pitchFamily="18" charset="0"/>
                <a:cs typeface="Times" panose="02020603050405020304" pitchFamily="18" charset="0"/>
              </a:rPr>
              <a:t>"Anh không về nữa</a:t>
            </a:r>
            <a:endParaRPr lang="en-GB" sz="2800" dirty="0">
              <a:ln w="0"/>
              <a:solidFill>
                <a:srgbClr val="002060"/>
              </a:solidFill>
              <a:effectLst>
                <a:outerShdw blurRad="38100" dist="19050" dir="2700000" algn="tl" rotWithShape="0">
                  <a:schemeClr val="dk1">
                    <a:alpha val="40000"/>
                  </a:schemeClr>
                </a:outerShdw>
              </a:effectLst>
              <a:latin typeface="Times" panose="02020603050405020304" pitchFamily="18" charset="0"/>
              <a:cs typeface="Times" panose="02020603050405020304" pitchFamily="18" charset="0"/>
            </a:endParaRPr>
          </a:p>
          <a:p>
            <a:r>
              <a:rPr lang="en-US" sz="2800" dirty="0">
                <a:ln w="0"/>
                <a:solidFill>
                  <a:schemeClr val="tx1"/>
                </a:solidFill>
                <a:effectLst>
                  <a:outerShdw blurRad="38100" dist="19050" dir="2700000" algn="tl" rotWithShape="0">
                    <a:schemeClr val="dk1">
                      <a:alpha val="40000"/>
                    </a:schemeClr>
                  </a:outerShdw>
                </a:effectLst>
                <a:latin typeface="Times" panose="02020603050405020304" pitchFamily="18" charset="0"/>
                <a:cs typeface="Times" panose="02020603050405020304" pitchFamily="18" charset="0"/>
              </a:rPr>
              <a:t>+ So sánh: </a:t>
            </a:r>
            <a:r>
              <a:rPr lang="en-US" sz="2800" dirty="0" smtClean="0">
                <a:ln w="0"/>
                <a:solidFill>
                  <a:srgbClr val="002060"/>
                </a:solidFill>
                <a:effectLst>
                  <a:outerShdw blurRad="38100" dist="19050" dir="2700000" algn="tl" rotWithShape="0">
                    <a:schemeClr val="dk1">
                      <a:alpha val="40000"/>
                    </a:schemeClr>
                  </a:outerShdw>
                </a:effectLst>
                <a:latin typeface="Times" panose="02020603050405020304" pitchFamily="18" charset="0"/>
                <a:cs typeface="Times" panose="02020603050405020304" pitchFamily="18" charset="0"/>
              </a:rPr>
              <a:t>“Anh </a:t>
            </a:r>
            <a:r>
              <a:rPr lang="en-US" sz="2800" dirty="0">
                <a:ln w="0"/>
                <a:solidFill>
                  <a:srgbClr val="002060"/>
                </a:solidFill>
                <a:effectLst>
                  <a:outerShdw blurRad="38100" dist="19050" dir="2700000" algn="tl" rotWithShape="0">
                    <a:schemeClr val="dk1">
                      <a:alpha val="40000"/>
                    </a:schemeClr>
                  </a:outerShdw>
                </a:effectLst>
                <a:latin typeface="Times" panose="02020603050405020304" pitchFamily="18" charset="0"/>
                <a:cs typeface="Times" panose="02020603050405020304" pitchFamily="18" charset="0"/>
              </a:rPr>
              <a:t>thành ngọn lửa</a:t>
            </a:r>
            <a:endParaRPr lang="en-GB" sz="2800" dirty="0">
              <a:ln w="0"/>
              <a:solidFill>
                <a:srgbClr val="002060"/>
              </a:solidFill>
              <a:effectLst>
                <a:outerShdw blurRad="38100" dist="19050" dir="2700000" algn="tl" rotWithShape="0">
                  <a:schemeClr val="dk1">
                    <a:alpha val="40000"/>
                  </a:schemeClr>
                </a:outerShdw>
              </a:effectLst>
              <a:latin typeface="Times" panose="02020603050405020304" pitchFamily="18" charset="0"/>
              <a:cs typeface="Times" panose="02020603050405020304" pitchFamily="18" charset="0"/>
            </a:endParaRPr>
          </a:p>
          <a:p>
            <a:r>
              <a:rPr lang="en-US" sz="2800" dirty="0">
                <a:ln w="0"/>
                <a:solidFill>
                  <a:schemeClr val="tx1"/>
                </a:solidFill>
                <a:effectLst>
                  <a:outerShdw blurRad="38100" dist="19050" dir="2700000" algn="tl" rotWithShape="0">
                    <a:schemeClr val="dk1">
                      <a:alpha val="40000"/>
                    </a:schemeClr>
                  </a:outerShdw>
                </a:effectLst>
                <a:latin typeface="Times" panose="02020603050405020304" pitchFamily="18" charset="0"/>
                <a:cs typeface="Times" panose="02020603050405020304" pitchFamily="18" charset="0"/>
              </a:rPr>
              <a:t>                   Bạn bè mang theo</a:t>
            </a:r>
            <a:endParaRPr lang="en-GB" sz="2800" dirty="0">
              <a:ln w="0"/>
              <a:solidFill>
                <a:schemeClr val="tx1"/>
              </a:solidFill>
              <a:effectLst>
                <a:outerShdw blurRad="38100" dist="19050" dir="2700000" algn="tl" rotWithShape="0">
                  <a:schemeClr val="dk1">
                    <a:alpha val="40000"/>
                  </a:schemeClr>
                </a:outerShdw>
              </a:effectLst>
              <a:latin typeface="Times" panose="02020603050405020304" pitchFamily="18" charset="0"/>
              <a:cs typeface="Times" panose="02020603050405020304" pitchFamily="18" charset="0"/>
            </a:endParaRPr>
          </a:p>
          <a:p>
            <a:r>
              <a:rPr lang="en-US" sz="2800" dirty="0">
                <a:ln w="0"/>
                <a:solidFill>
                  <a:schemeClr val="tx1"/>
                </a:solidFill>
                <a:effectLst>
                  <a:outerShdw blurRad="38100" dist="19050" dir="2700000" algn="tl" rotWithShape="0">
                    <a:schemeClr val="dk1">
                      <a:alpha val="40000"/>
                    </a:schemeClr>
                  </a:outerShdw>
                </a:effectLst>
                <a:latin typeface="Times" panose="02020603050405020304" pitchFamily="18" charset="0"/>
                <a:cs typeface="Times" panose="02020603050405020304" pitchFamily="18" charset="0"/>
              </a:rPr>
              <a:t>+ Điệp ngữ: </a:t>
            </a:r>
            <a:r>
              <a:rPr lang="en-US" sz="2800" dirty="0" smtClean="0">
                <a:ln w="0"/>
                <a:solidFill>
                  <a:schemeClr val="tx1"/>
                </a:solidFill>
                <a:effectLst>
                  <a:outerShdw blurRad="38100" dist="19050" dir="2700000" algn="tl" rotWithShape="0">
                    <a:schemeClr val="dk1">
                      <a:alpha val="40000"/>
                    </a:schemeClr>
                  </a:outerShdw>
                </a:effectLst>
                <a:latin typeface="Times" panose="02020603050405020304" pitchFamily="18" charset="0"/>
                <a:cs typeface="Times" panose="02020603050405020304" pitchFamily="18" charset="0"/>
              </a:rPr>
              <a:t>     </a:t>
            </a:r>
            <a:r>
              <a:rPr lang="en-US" sz="2800" dirty="0" smtClean="0">
                <a:ln w="0"/>
                <a:solidFill>
                  <a:srgbClr val="002060"/>
                </a:solidFill>
                <a:effectLst>
                  <a:outerShdw blurRad="38100" dist="19050" dir="2700000" algn="tl" rotWithShape="0">
                    <a:schemeClr val="dk1">
                      <a:alpha val="40000"/>
                    </a:schemeClr>
                  </a:outerShdw>
                </a:effectLst>
                <a:latin typeface="Times" panose="02020603050405020304" pitchFamily="18" charset="0"/>
                <a:cs typeface="Times" panose="02020603050405020304" pitchFamily="18" charset="0"/>
              </a:rPr>
              <a:t>“Có một người lính”</a:t>
            </a:r>
          </a:p>
          <a:p>
            <a:r>
              <a:rPr lang="en-US" sz="2800" dirty="0">
                <a:ln w="0"/>
                <a:solidFill>
                  <a:schemeClr val="tx1"/>
                </a:solidFill>
                <a:effectLst>
                  <a:outerShdw blurRad="38100" dist="19050" dir="2700000" algn="tl" rotWithShape="0">
                    <a:schemeClr val="dk1">
                      <a:alpha val="40000"/>
                    </a:schemeClr>
                  </a:outerShdw>
                </a:effectLst>
                <a:latin typeface="Times" panose="02020603050405020304" pitchFamily="18" charset="0"/>
                <a:cs typeface="Times" panose="02020603050405020304" pitchFamily="18" charset="0"/>
              </a:rPr>
              <a:t> </a:t>
            </a:r>
            <a:r>
              <a:rPr lang="en-US" sz="2800" dirty="0" smtClean="0">
                <a:ln w="0"/>
                <a:solidFill>
                  <a:schemeClr val="tx1"/>
                </a:solidFill>
                <a:effectLst>
                  <a:outerShdw blurRad="38100" dist="19050" dir="2700000" algn="tl" rotWithShape="0">
                    <a:schemeClr val="dk1">
                      <a:alpha val="40000"/>
                    </a:schemeClr>
                  </a:outerShdw>
                </a:effectLst>
                <a:latin typeface="Times" panose="02020603050405020304" pitchFamily="18" charset="0"/>
                <a:cs typeface="Times" panose="02020603050405020304" pitchFamily="18" charset="0"/>
              </a:rPr>
              <a:t>                        </a:t>
            </a:r>
            <a:r>
              <a:rPr lang="en-US" sz="2800" dirty="0" smtClean="0">
                <a:ln w="0"/>
                <a:solidFill>
                  <a:srgbClr val="002060"/>
                </a:solidFill>
                <a:effectLst>
                  <a:outerShdw blurRad="38100" dist="19050" dir="2700000" algn="tl" rotWithShape="0">
                    <a:schemeClr val="dk1">
                      <a:alpha val="40000"/>
                    </a:schemeClr>
                  </a:outerShdw>
                </a:effectLst>
                <a:latin typeface="Times" panose="02020603050405020304" pitchFamily="18" charset="0"/>
                <a:cs typeface="Times" panose="02020603050405020304" pitchFamily="18" charset="0"/>
              </a:rPr>
              <a:t>"</a:t>
            </a:r>
            <a:r>
              <a:rPr lang="en-US" sz="2800" dirty="0">
                <a:ln w="0"/>
                <a:solidFill>
                  <a:srgbClr val="002060"/>
                </a:solidFill>
                <a:effectLst>
                  <a:outerShdw blurRad="38100" dist="19050" dir="2700000" algn="tl" rotWithShape="0">
                    <a:schemeClr val="dk1">
                      <a:alpha val="40000"/>
                    </a:schemeClr>
                  </a:outerShdw>
                </a:effectLst>
                <a:latin typeface="Times" panose="02020603050405020304" pitchFamily="18" charset="0"/>
                <a:cs typeface="Times" panose="02020603050405020304" pitchFamily="18" charset="0"/>
              </a:rPr>
              <a:t>Anh không về </a:t>
            </a:r>
            <a:r>
              <a:rPr lang="en-US" sz="2800" dirty="0" smtClean="0">
                <a:ln w="0"/>
                <a:solidFill>
                  <a:srgbClr val="002060"/>
                </a:solidFill>
                <a:effectLst>
                  <a:outerShdw blurRad="38100" dist="19050" dir="2700000" algn="tl" rotWithShape="0">
                    <a:schemeClr val="dk1">
                      <a:alpha val="40000"/>
                    </a:schemeClr>
                  </a:outerShdw>
                </a:effectLst>
                <a:latin typeface="Times" panose="02020603050405020304" pitchFamily="18" charset="0"/>
                <a:cs typeface="Times" panose="02020603050405020304" pitchFamily="18" charset="0"/>
              </a:rPr>
              <a:t>nữa“</a:t>
            </a:r>
          </a:p>
          <a:p>
            <a:r>
              <a:rPr lang="en-US" sz="2800" dirty="0" smtClean="0">
                <a:ln w="0"/>
                <a:solidFill>
                  <a:srgbClr val="002060"/>
                </a:solidFill>
                <a:effectLst>
                  <a:outerShdw blurRad="38100" dist="19050" dir="2700000" algn="tl" rotWithShape="0">
                    <a:schemeClr val="dk1">
                      <a:alpha val="40000"/>
                    </a:schemeClr>
                  </a:outerShdw>
                </a:effectLst>
                <a:latin typeface="Times" panose="02020603050405020304" pitchFamily="18" charset="0"/>
                <a:cs typeface="Times" panose="02020603050405020304" pitchFamily="18" charset="0"/>
              </a:rPr>
              <a:t>                          “Anh, chưa, </a:t>
            </a:r>
            <a:r>
              <a:rPr lang="en-US" sz="2800" dirty="0" smtClean="0">
                <a:ln w="0"/>
                <a:solidFill>
                  <a:srgbClr val="002060"/>
                </a:solidFill>
                <a:effectLst>
                  <a:outerShdw blurRad="38100" dist="19050" dir="2700000" algn="tl" rotWithShape="0">
                    <a:schemeClr val="dk1">
                      <a:alpha val="40000"/>
                    </a:schemeClr>
                  </a:outerShdw>
                </a:effectLst>
                <a:latin typeface="Times" panose="02020603050405020304" pitchFamily="18" charset="0"/>
                <a:cs typeface="Times" panose="02020603050405020304" pitchFamily="18" charset="0"/>
              </a:rPr>
              <a:t>…</a:t>
            </a:r>
            <a:endParaRPr lang="en-GB" sz="2800" dirty="0">
              <a:ln w="0"/>
              <a:solidFill>
                <a:srgbClr val="002060"/>
              </a:solidFill>
              <a:effectLst>
                <a:outerShdw blurRad="38100" dist="19050" dir="2700000" algn="tl" rotWithShape="0">
                  <a:schemeClr val="dk1">
                    <a:alpha val="40000"/>
                  </a:schemeClr>
                </a:outerShdw>
              </a:effectLst>
              <a:latin typeface="Times" panose="02020603050405020304" pitchFamily="18" charset="0"/>
              <a:cs typeface="Times" panose="02020603050405020304" pitchFamily="18" charset="0"/>
            </a:endParaRPr>
          </a:p>
        </p:txBody>
      </p:sp>
    </p:spTree>
    <p:extLst>
      <p:ext uri="{BB962C8B-B14F-4D97-AF65-F5344CB8AC3E}">
        <p14:creationId xmlns:p14="http://schemas.microsoft.com/office/powerpoint/2010/main" xmlns="" val="1451326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xmlns="" val="500832178"/>
              </p:ext>
            </p:extLst>
          </p:nvPr>
        </p:nvGraphicFramePr>
        <p:xfrm>
          <a:off x="296214" y="2737915"/>
          <a:ext cx="11294773" cy="3435096"/>
        </p:xfrm>
        <a:graphic>
          <a:graphicData uri="http://schemas.openxmlformats.org/drawingml/2006/table">
            <a:tbl>
              <a:tblPr firstRow="1" bandRow="1">
                <a:tableStyleId>{5C22544A-7EE6-4342-B048-85BDC9FD1C3A}</a:tableStyleId>
              </a:tblPr>
              <a:tblGrid>
                <a:gridCol w="3704823">
                  <a:extLst>
                    <a:ext uri="{9D8B030D-6E8A-4147-A177-3AD203B41FA5}">
                      <a16:colId xmlns:a16="http://schemas.microsoft.com/office/drawing/2014/main" xmlns="" val="641980263"/>
                    </a:ext>
                  </a:extLst>
                </a:gridCol>
                <a:gridCol w="3794975">
                  <a:extLst>
                    <a:ext uri="{9D8B030D-6E8A-4147-A177-3AD203B41FA5}">
                      <a16:colId xmlns:a16="http://schemas.microsoft.com/office/drawing/2014/main" xmlns="" val="604399302"/>
                    </a:ext>
                  </a:extLst>
                </a:gridCol>
                <a:gridCol w="3794975">
                  <a:extLst>
                    <a:ext uri="{9D8B030D-6E8A-4147-A177-3AD203B41FA5}">
                      <a16:colId xmlns:a16="http://schemas.microsoft.com/office/drawing/2014/main" xmlns="" val="260235894"/>
                    </a:ext>
                  </a:extLst>
                </a:gridCol>
              </a:tblGrid>
              <a:tr h="370840">
                <a:tc>
                  <a:txBody>
                    <a:bodyPr/>
                    <a:lstStyle/>
                    <a:p>
                      <a:pPr algn="ctr">
                        <a:lnSpc>
                          <a:spcPct val="115000"/>
                        </a:lnSpc>
                        <a:spcAft>
                          <a:spcPts val="0"/>
                        </a:spcAft>
                        <a:tabLst>
                          <a:tab pos="1386840" algn="l"/>
                        </a:tabLst>
                      </a:pPr>
                      <a:r>
                        <a:rPr lang="en-US" sz="2800" b="1" dirty="0" err="1">
                          <a:solidFill>
                            <a:srgbClr val="0070C0"/>
                          </a:solidFill>
                          <a:effectLst/>
                          <a:latin typeface="Times New Roman" panose="02020603050405020304" pitchFamily="18" charset="0"/>
                          <a:ea typeface="MS Mincho"/>
                          <a:cs typeface="Times New Roman" panose="02020603050405020304" pitchFamily="18" charset="0"/>
                        </a:rPr>
                        <a:t>Hình</a:t>
                      </a:r>
                      <a:r>
                        <a:rPr lang="en-US" sz="2800" b="1" dirty="0">
                          <a:solidFill>
                            <a:srgbClr val="0070C0"/>
                          </a:solidFill>
                          <a:effectLst/>
                          <a:latin typeface="Times New Roman" panose="02020603050405020304" pitchFamily="18" charset="0"/>
                          <a:ea typeface="MS Mincho"/>
                          <a:cs typeface="Times New Roman" panose="02020603050405020304" pitchFamily="18" charset="0"/>
                        </a:rPr>
                        <a:t> </a:t>
                      </a:r>
                      <a:r>
                        <a:rPr lang="en-US" sz="2800" b="1" dirty="0" err="1">
                          <a:solidFill>
                            <a:srgbClr val="0070C0"/>
                          </a:solidFill>
                          <a:effectLst/>
                          <a:latin typeface="Times New Roman" panose="02020603050405020304" pitchFamily="18" charset="0"/>
                          <a:ea typeface="MS Mincho"/>
                          <a:cs typeface="Times New Roman" panose="02020603050405020304" pitchFamily="18" charset="0"/>
                        </a:rPr>
                        <a:t>ảnh</a:t>
                      </a:r>
                      <a:r>
                        <a:rPr lang="en-US" sz="2800" b="1" dirty="0">
                          <a:solidFill>
                            <a:srgbClr val="0070C0"/>
                          </a:solidFill>
                          <a:effectLst/>
                          <a:latin typeface="Times New Roman" panose="02020603050405020304" pitchFamily="18" charset="0"/>
                          <a:ea typeface="MS Mincho"/>
                          <a:cs typeface="Times New Roman" panose="02020603050405020304" pitchFamily="18" charset="0"/>
                        </a:rPr>
                        <a:t> </a:t>
                      </a:r>
                      <a:r>
                        <a:rPr lang="en-US" sz="2800" b="1" dirty="0" err="1">
                          <a:solidFill>
                            <a:srgbClr val="0070C0"/>
                          </a:solidFill>
                          <a:effectLst/>
                          <a:latin typeface="Times New Roman" panose="02020603050405020304" pitchFamily="18" charset="0"/>
                          <a:ea typeface="MS Mincho"/>
                          <a:cs typeface="Times New Roman" panose="02020603050405020304" pitchFamily="18" charset="0"/>
                        </a:rPr>
                        <a:t>người</a:t>
                      </a:r>
                      <a:r>
                        <a:rPr lang="en-US" sz="2800" b="1" dirty="0">
                          <a:solidFill>
                            <a:srgbClr val="0070C0"/>
                          </a:solidFill>
                          <a:effectLst/>
                          <a:latin typeface="Times New Roman" panose="02020603050405020304" pitchFamily="18" charset="0"/>
                          <a:ea typeface="MS Mincho"/>
                          <a:cs typeface="Times New Roman" panose="02020603050405020304" pitchFamily="18" charset="0"/>
                        </a:rPr>
                        <a:t> </a:t>
                      </a:r>
                      <a:r>
                        <a:rPr lang="en-US" sz="2800" b="1" dirty="0" err="1">
                          <a:solidFill>
                            <a:srgbClr val="0070C0"/>
                          </a:solidFill>
                          <a:effectLst/>
                          <a:latin typeface="Times New Roman" panose="02020603050405020304" pitchFamily="18" charset="0"/>
                          <a:ea typeface="MS Mincho"/>
                          <a:cs typeface="Times New Roman" panose="02020603050405020304" pitchFamily="18" charset="0"/>
                        </a:rPr>
                        <a:t>lính</a:t>
                      </a: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lnSpc>
                          <a:spcPct val="115000"/>
                        </a:lnSpc>
                        <a:spcAft>
                          <a:spcPts val="0"/>
                        </a:spcAft>
                        <a:tabLst>
                          <a:tab pos="1386840" algn="l"/>
                        </a:tabLst>
                      </a:pPr>
                      <a:r>
                        <a:rPr lang="en-US" sz="2800" b="1" dirty="0" err="1">
                          <a:solidFill>
                            <a:srgbClr val="0070C0"/>
                          </a:solidFill>
                          <a:effectLst/>
                          <a:latin typeface="Times New Roman" panose="02020603050405020304" pitchFamily="18" charset="0"/>
                          <a:ea typeface="MS Mincho"/>
                          <a:cs typeface="Times New Roman" panose="02020603050405020304" pitchFamily="18" charset="0"/>
                        </a:rPr>
                        <a:t>Biểu</a:t>
                      </a:r>
                      <a:r>
                        <a:rPr lang="en-US" sz="2800" b="1" dirty="0">
                          <a:solidFill>
                            <a:srgbClr val="0070C0"/>
                          </a:solidFill>
                          <a:effectLst/>
                          <a:latin typeface="Times New Roman" panose="02020603050405020304" pitchFamily="18" charset="0"/>
                          <a:ea typeface="MS Mincho"/>
                          <a:cs typeface="Times New Roman" panose="02020603050405020304" pitchFamily="18" charset="0"/>
                        </a:rPr>
                        <a:t> </a:t>
                      </a:r>
                      <a:r>
                        <a:rPr lang="en-US" sz="2800" b="1" dirty="0" err="1">
                          <a:solidFill>
                            <a:srgbClr val="0070C0"/>
                          </a:solidFill>
                          <a:effectLst/>
                          <a:latin typeface="Times New Roman" panose="02020603050405020304" pitchFamily="18" charset="0"/>
                          <a:ea typeface="MS Mincho"/>
                          <a:cs typeface="Times New Roman" panose="02020603050405020304" pitchFamily="18" charset="0"/>
                        </a:rPr>
                        <a:t>hiện</a:t>
                      </a:r>
                      <a:r>
                        <a:rPr lang="en-US" sz="2800" b="1" dirty="0">
                          <a:solidFill>
                            <a:srgbClr val="0070C0"/>
                          </a:solidFill>
                          <a:effectLst/>
                          <a:latin typeface="Times New Roman" panose="02020603050405020304" pitchFamily="18" charset="0"/>
                          <a:ea typeface="MS Mincho"/>
                          <a:cs typeface="Times New Roman" panose="02020603050405020304" pitchFamily="18" charset="0"/>
                        </a:rPr>
                        <a:t> chi </a:t>
                      </a:r>
                      <a:r>
                        <a:rPr lang="en-US" sz="2800" b="1" dirty="0" err="1">
                          <a:solidFill>
                            <a:srgbClr val="0070C0"/>
                          </a:solidFill>
                          <a:effectLst/>
                          <a:latin typeface="Times New Roman" panose="02020603050405020304" pitchFamily="18" charset="0"/>
                          <a:ea typeface="MS Mincho"/>
                          <a:cs typeface="Times New Roman" panose="02020603050405020304" pitchFamily="18" charset="0"/>
                        </a:rPr>
                        <a:t>tiết</a:t>
                      </a: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lnSpc>
                          <a:spcPct val="115000"/>
                        </a:lnSpc>
                        <a:spcAft>
                          <a:spcPts val="0"/>
                        </a:spcAft>
                        <a:tabLst>
                          <a:tab pos="1386840" algn="l"/>
                        </a:tabLst>
                      </a:pPr>
                      <a:r>
                        <a:rPr lang="en-US" sz="2800" b="1">
                          <a:solidFill>
                            <a:srgbClr val="0070C0"/>
                          </a:solidFill>
                          <a:effectLst/>
                          <a:latin typeface="Times New Roman" panose="02020603050405020304" pitchFamily="18" charset="0"/>
                          <a:ea typeface="MS Mincho"/>
                          <a:cs typeface="Times New Roman" panose="02020603050405020304" pitchFamily="18" charset="0"/>
                        </a:rPr>
                        <a:t>Đặc điểm</a:t>
                      </a:r>
                      <a:endParaRPr lang="vi-VN"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xmlns="" val="1908393849"/>
                  </a:ext>
                </a:extLst>
              </a:tr>
              <a:tr h="370840">
                <a:tc>
                  <a:txBody>
                    <a:bodyPr/>
                    <a:lstStyle/>
                    <a:p>
                      <a:pPr>
                        <a:lnSpc>
                          <a:spcPct val="115000"/>
                        </a:lnSpc>
                        <a:spcAft>
                          <a:spcPts val="0"/>
                        </a:spcAft>
                      </a:pPr>
                      <a:r>
                        <a:rPr lang="en-US" sz="2800" b="1" dirty="0" err="1">
                          <a:solidFill>
                            <a:srgbClr val="0D0D0D"/>
                          </a:solidFill>
                          <a:effectLst/>
                          <a:latin typeface="Times New Roman" panose="02020603050405020304" pitchFamily="18" charset="0"/>
                          <a:ea typeface="MS Mincho"/>
                          <a:cs typeface="Times New Roman" panose="02020603050405020304" pitchFamily="18" charset="0"/>
                        </a:rPr>
                        <a:t>Tư</a:t>
                      </a:r>
                      <a:r>
                        <a:rPr lang="en-US" sz="2800" b="1" dirty="0">
                          <a:solidFill>
                            <a:srgbClr val="0D0D0D"/>
                          </a:solidFill>
                          <a:effectLst/>
                          <a:latin typeface="Times New Roman" panose="02020603050405020304" pitchFamily="18" charset="0"/>
                          <a:ea typeface="MS Mincho"/>
                          <a:cs typeface="Times New Roman" panose="02020603050405020304" pitchFamily="18" charset="0"/>
                        </a:rPr>
                        <a:t> </a:t>
                      </a:r>
                      <a:r>
                        <a:rPr lang="en-US" sz="2800" b="1" dirty="0" err="1">
                          <a:solidFill>
                            <a:srgbClr val="0D0D0D"/>
                          </a:solidFill>
                          <a:effectLst/>
                          <a:latin typeface="Times New Roman" panose="02020603050405020304" pitchFamily="18" charset="0"/>
                          <a:ea typeface="MS Mincho"/>
                          <a:cs typeface="Times New Roman" panose="02020603050405020304" pitchFamily="18" charset="0"/>
                        </a:rPr>
                        <a:t>thế</a:t>
                      </a: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lnSpc>
                          <a:spcPct val="115000"/>
                        </a:lnSpc>
                        <a:spcAft>
                          <a:spcPts val="0"/>
                        </a:spcAft>
                      </a:pPr>
                      <a:r>
                        <a:rPr lang="en-US" sz="2800" dirty="0" smtClean="0">
                          <a:solidFill>
                            <a:srgbClr val="0D0D0D"/>
                          </a:solidFill>
                          <a:effectLst/>
                          <a:latin typeface="Times New Roman" panose="02020603050405020304" pitchFamily="18" charset="0"/>
                          <a:ea typeface="MS Mincho"/>
                          <a:cs typeface="Times New Roman" panose="02020603050405020304" pitchFamily="18" charset="0"/>
                        </a:rPr>
                        <a:t>…………………………………………………….</a:t>
                      </a: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rowSpan="3">
                  <a:txBody>
                    <a:bodyPr/>
                    <a:lstStyle/>
                    <a:p>
                      <a:pPr algn="ctr">
                        <a:lnSpc>
                          <a:spcPct val="115000"/>
                        </a:lnSpc>
                        <a:spcAft>
                          <a:spcPts val="0"/>
                        </a:spcAft>
                      </a:pPr>
                      <a:r>
                        <a:rPr lang="en-US" sz="2800" dirty="0" smtClean="0">
                          <a:solidFill>
                            <a:srgbClr val="0D0D0D"/>
                          </a:solidFill>
                          <a:effectLst/>
                          <a:latin typeface="Times New Roman" panose="02020603050405020304" pitchFamily="18" charset="0"/>
                          <a:ea typeface="MS Mincho"/>
                          <a:cs typeface="Times New Roman" panose="02020603050405020304" pitchFamily="18" charset="0"/>
                        </a:rPr>
                        <a:t>……………………………………………………</a:t>
                      </a: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0"/>
                        </a:spcAft>
                      </a:pPr>
                      <a:r>
                        <a:rPr lang="en-US" sz="2800" dirty="0">
                          <a:solidFill>
                            <a:srgbClr val="0D0D0D"/>
                          </a:solidFill>
                          <a:effectLst/>
                          <a:latin typeface="Times New Roman" panose="02020603050405020304" pitchFamily="18" charset="0"/>
                          <a:ea typeface="MS Mincho"/>
                          <a:cs typeface="Times New Roman" panose="02020603050405020304" pitchFamily="18" charset="0"/>
                        </a:rPr>
                        <a:t>…………………………</a:t>
                      </a: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0"/>
                        </a:spcAft>
                      </a:pPr>
                      <a:r>
                        <a:rPr lang="en-US" sz="2800" dirty="0" smtClean="0">
                          <a:solidFill>
                            <a:srgbClr val="0D0D0D"/>
                          </a:solidFill>
                          <a:effectLst/>
                          <a:latin typeface="Times New Roman" panose="02020603050405020304" pitchFamily="18" charset="0"/>
                          <a:ea typeface="MS Mincho"/>
                          <a:cs typeface="Times New Roman" panose="02020603050405020304" pitchFamily="18" charset="0"/>
                        </a:rPr>
                        <a:t>……………………………………………………..</a:t>
                      </a: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xmlns="" val="799240189"/>
                  </a:ext>
                </a:extLst>
              </a:tr>
              <a:tr h="370840">
                <a:tc>
                  <a:txBody>
                    <a:bodyPr/>
                    <a:lstStyle/>
                    <a:p>
                      <a:pPr>
                        <a:lnSpc>
                          <a:spcPct val="115000"/>
                        </a:lnSpc>
                        <a:spcAft>
                          <a:spcPts val="0"/>
                        </a:spcAft>
                      </a:pPr>
                      <a:r>
                        <a:rPr lang="en-US" sz="2800" b="1">
                          <a:solidFill>
                            <a:srgbClr val="0D0D0D"/>
                          </a:solidFill>
                          <a:effectLst/>
                          <a:latin typeface="Times New Roman" panose="02020603050405020304" pitchFamily="18" charset="0"/>
                          <a:ea typeface="MS Mincho"/>
                          <a:cs typeface="Times New Roman" panose="02020603050405020304" pitchFamily="18" charset="0"/>
                        </a:rPr>
                        <a:t>Trang phục</a:t>
                      </a:r>
                      <a:endParaRPr lang="vi-VN"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lnSpc>
                          <a:spcPct val="115000"/>
                        </a:lnSpc>
                        <a:spcAft>
                          <a:spcPts val="0"/>
                        </a:spcAft>
                      </a:pPr>
                      <a:r>
                        <a:rPr lang="en-US" sz="2800" dirty="0" smtClean="0">
                          <a:solidFill>
                            <a:srgbClr val="0D0D0D"/>
                          </a:solidFill>
                          <a:effectLst/>
                          <a:latin typeface="Times New Roman" panose="02020603050405020304" pitchFamily="18" charset="0"/>
                          <a:ea typeface="MS Mincho"/>
                          <a:cs typeface="Times New Roman" panose="02020603050405020304" pitchFamily="18" charset="0"/>
                        </a:rPr>
                        <a:t>……………………………………………………</a:t>
                      </a: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vMerge="1">
                  <a:txBody>
                    <a:bodyPr/>
                    <a:lstStyle/>
                    <a:p>
                      <a:pPr algn="ctr">
                        <a:lnSpc>
                          <a:spcPct val="115000"/>
                        </a:lnSpc>
                        <a:spcAft>
                          <a:spcPts val="0"/>
                        </a:spcAft>
                      </a:pP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xmlns="" val="772894772"/>
                  </a:ext>
                </a:extLst>
              </a:tr>
              <a:tr h="370840">
                <a:tc>
                  <a:txBody>
                    <a:bodyPr/>
                    <a:lstStyle/>
                    <a:p>
                      <a:pPr>
                        <a:lnSpc>
                          <a:spcPct val="115000"/>
                        </a:lnSpc>
                        <a:spcAft>
                          <a:spcPts val="0"/>
                        </a:spcAft>
                      </a:pPr>
                      <a:r>
                        <a:rPr lang="en-US" sz="2800" b="1">
                          <a:solidFill>
                            <a:srgbClr val="0D0D0D"/>
                          </a:solidFill>
                          <a:effectLst/>
                          <a:latin typeface="Times New Roman" panose="02020603050405020304" pitchFamily="18" charset="0"/>
                          <a:ea typeface="MS Mincho"/>
                          <a:cs typeface="Times New Roman" panose="02020603050405020304" pitchFamily="18" charset="0"/>
                        </a:rPr>
                        <a:t>Diện mạo, dáng vẻ</a:t>
                      </a:r>
                      <a:endParaRPr lang="vi-VN"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lnSpc>
                          <a:spcPct val="115000"/>
                        </a:lnSpc>
                        <a:spcAft>
                          <a:spcPts val="0"/>
                        </a:spcAft>
                      </a:pPr>
                      <a:r>
                        <a:rPr lang="en-US" sz="2800" dirty="0" smtClean="0">
                          <a:solidFill>
                            <a:srgbClr val="0D0D0D"/>
                          </a:solidFill>
                          <a:effectLst/>
                          <a:latin typeface="Times New Roman" panose="02020603050405020304" pitchFamily="18" charset="0"/>
                          <a:ea typeface="MS Mincho"/>
                          <a:cs typeface="Times New Roman" panose="02020603050405020304" pitchFamily="18" charset="0"/>
                        </a:rPr>
                        <a:t>…………………………………………………..</a:t>
                      </a: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vMerge="1">
                  <a:txBody>
                    <a:bodyPr/>
                    <a:lstStyle/>
                    <a:p>
                      <a:pPr algn="ctr">
                        <a:lnSpc>
                          <a:spcPct val="115000"/>
                        </a:lnSpc>
                        <a:spcAft>
                          <a:spcPts val="0"/>
                        </a:spcAft>
                      </a:pP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xmlns="" val="1453052905"/>
                  </a:ext>
                </a:extLst>
              </a:tr>
            </a:tbl>
          </a:graphicData>
        </a:graphic>
      </p:graphicFrame>
      <p:sp>
        <p:nvSpPr>
          <p:cNvPr id="2" name="Rectangle 1"/>
          <p:cNvSpPr/>
          <p:nvPr/>
        </p:nvSpPr>
        <p:spPr>
          <a:xfrm>
            <a:off x="2640170" y="1300767"/>
            <a:ext cx="7212168" cy="830997"/>
          </a:xfrm>
          <a:prstGeom prst="rect">
            <a:avLst/>
          </a:prstGeom>
        </p:spPr>
        <p:txBody>
          <a:bodyPr wrap="square">
            <a:spAutoFit/>
          </a:bodyPr>
          <a:lstStyle/>
          <a:p>
            <a:pPr algn="ctr"/>
            <a:r>
              <a:rPr lang="en-US" sz="2400" b="1" dirty="0">
                <a:solidFill>
                  <a:srgbClr val="FF0000"/>
                </a:solidFill>
                <a:latin typeface="Times New Roman" panose="02020603050405020304" pitchFamily="18" charset="0"/>
                <a:cs typeface="Times New Roman" panose="02020603050405020304" pitchFamily="18" charset="0"/>
              </a:rPr>
              <a:t>PHIẾU HỌC TẬP </a:t>
            </a:r>
            <a:r>
              <a:rPr lang="en-US" sz="2400" b="1" dirty="0" smtClean="0">
                <a:solidFill>
                  <a:srgbClr val="FF0000"/>
                </a:solidFill>
                <a:latin typeface="Times New Roman" panose="02020603050405020304" pitchFamily="18" charset="0"/>
                <a:cs typeface="Times New Roman" panose="02020603050405020304" pitchFamily="18" charset="0"/>
              </a:rPr>
              <a:t>SỐ 3 </a:t>
            </a:r>
            <a:endParaRPr lang="vi-VN" sz="2400" dirty="0">
              <a:solidFill>
                <a:srgbClr val="FF0000"/>
              </a:solidFill>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a:t>
            </a:r>
            <a:r>
              <a:rPr lang="en-US" sz="2400" b="1" dirty="0" err="1">
                <a:latin typeface="Times New Roman" panose="02020603050405020304" pitchFamily="18" charset="0"/>
                <a:cs typeface="Times New Roman" panose="02020603050405020304" pitchFamily="18" charset="0"/>
              </a:rPr>
              <a:t>Tìm</a:t>
            </a:r>
            <a:r>
              <a:rPr lang="en-US" sz="2400" b="1" dirty="0">
                <a:latin typeface="Times New Roman" panose="02020603050405020304" pitchFamily="18" charset="0"/>
                <a:cs typeface="Times New Roman" panose="02020603050405020304" pitchFamily="18" charset="0"/>
              </a:rPr>
              <a:t> chi </a:t>
            </a:r>
            <a:r>
              <a:rPr lang="en-US" sz="2400" b="1" dirty="0" err="1">
                <a:latin typeface="Times New Roman" panose="02020603050405020304" pitchFamily="18" charset="0"/>
                <a:cs typeface="Times New Roman" panose="02020603050405020304" pitchFamily="18" charset="0"/>
              </a:rPr>
              <a:t>tiết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và</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nhận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xét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về</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đặc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điểm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người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lính</a:t>
            </a:r>
            <a:r>
              <a:rPr lang="en-US" sz="2400" b="1" dirty="0">
                <a:latin typeface="Times New Roman" panose="02020603050405020304" pitchFamily="18" charset="0"/>
                <a:cs typeface="Times New Roman" panose="02020603050405020304" pitchFamily="18" charset="0"/>
              </a:rPr>
              <a:t>)</a:t>
            </a:r>
            <a:endParaRPr lang="vi-VN" sz="2400" dirty="0">
              <a:latin typeface="Times New Roman" panose="02020603050405020304" pitchFamily="18" charset="0"/>
              <a:cs typeface="Times New Roman" panose="02020603050405020304" pitchFamily="18" charset="0"/>
            </a:endParaRPr>
          </a:p>
        </p:txBody>
      </p:sp>
      <p:sp>
        <p:nvSpPr>
          <p:cNvPr id="3" name="Rectangle 2"/>
          <p:cNvSpPr/>
          <p:nvPr/>
        </p:nvSpPr>
        <p:spPr>
          <a:xfrm>
            <a:off x="1596980" y="218940"/>
            <a:ext cx="8731876" cy="954107"/>
          </a:xfrm>
          <a:prstGeom prst="rect">
            <a:avLst/>
          </a:prstGeom>
        </p:spPr>
        <p:txBody>
          <a:bodyPr wrap="square">
            <a:spAutoFit/>
          </a:bodyPr>
          <a:lstStyle/>
          <a:p>
            <a:pPr algn="ctr">
              <a:spcAft>
                <a:spcPts val="0"/>
              </a:spcAft>
            </a:pPr>
            <a:r>
              <a:rPr lang="vi-VN" sz="2800" b="1" dirty="0">
                <a:latin typeface="Times New Roman" panose="02020603050405020304" pitchFamily="18" charset="0"/>
                <a:ea typeface="MS Mincho" panose="02020609040205080304" pitchFamily="49" charset="-128"/>
              </a:rPr>
              <a:t>HĐN4- 4p trả lời câu hỏi </a:t>
            </a:r>
            <a:r>
              <a:rPr lang="en-US" sz="2800" b="1" dirty="0" smtClean="0">
                <a:latin typeface="Times New Roman" panose="02020603050405020304" pitchFamily="18" charset="0"/>
                <a:ea typeface="MS Mincho" panose="02020609040205080304" pitchFamily="49" charset="-128"/>
              </a:rPr>
              <a:t>4</a:t>
            </a:r>
            <a:r>
              <a:rPr lang="vi-VN" sz="2800" b="1" dirty="0" smtClean="0">
                <a:latin typeface="Times New Roman" panose="02020603050405020304" pitchFamily="18" charset="0"/>
                <a:ea typeface="MS Mincho" panose="02020609040205080304" pitchFamily="49" charset="-128"/>
              </a:rPr>
              <a:t> </a:t>
            </a:r>
            <a:r>
              <a:rPr lang="vi-VN" sz="2800" b="1" dirty="0">
                <a:latin typeface="Times New Roman" panose="02020603050405020304" pitchFamily="18" charset="0"/>
                <a:ea typeface="MS Mincho" panose="02020609040205080304" pitchFamily="49" charset="-128"/>
              </a:rPr>
              <a:t>SGK/41</a:t>
            </a:r>
            <a:r>
              <a:rPr lang="en-US" sz="2800" dirty="0">
                <a:latin typeface="Times New Roman" panose="02020603050405020304" pitchFamily="18" charset="0"/>
                <a:ea typeface="MS Mincho" panose="02020609040205080304" pitchFamily="49" charset="-128"/>
              </a:rPr>
              <a:t> </a:t>
            </a:r>
          </a:p>
          <a:p>
            <a:pPr algn="ctr">
              <a:spcAft>
                <a:spcPts val="0"/>
              </a:spcAft>
            </a:pPr>
            <a:r>
              <a:rPr lang="vi-VN" sz="2800" b="1" dirty="0">
                <a:latin typeface="Times New Roman" panose="02020603050405020304" pitchFamily="18" charset="0"/>
                <a:ea typeface="MS Mincho" panose="02020609040205080304" pitchFamily="49" charset="-128"/>
              </a:rPr>
              <a:t>bằng việc hoàn thiện  </a:t>
            </a:r>
            <a:r>
              <a:rPr lang="en-US" sz="2800" b="1" dirty="0">
                <a:latin typeface="Times New Roman" panose="02020603050405020304" pitchFamily="18" charset="0"/>
                <a:ea typeface="MS Mincho" panose="02020609040205080304" pitchFamily="49" charset="-128"/>
              </a:rPr>
              <a:t>p</a:t>
            </a:r>
            <a:r>
              <a:rPr lang="vi-VN" sz="2800" b="1" dirty="0">
                <a:latin typeface="Times New Roman" panose="02020603050405020304" pitchFamily="18" charset="0"/>
                <a:ea typeface="Times New Roman" panose="02020603050405020304" pitchFamily="18" charset="0"/>
              </a:rPr>
              <a:t>hiếu học tập số </a:t>
            </a:r>
            <a:r>
              <a:rPr lang="vi-VN" sz="2800" b="1" dirty="0" smtClean="0">
                <a:latin typeface="Times New Roman" panose="02020603050405020304" pitchFamily="18" charset="0"/>
                <a:ea typeface="Times New Roman" panose="02020603050405020304" pitchFamily="18" charset="0"/>
              </a:rPr>
              <a:t>0</a:t>
            </a:r>
            <a:r>
              <a:rPr lang="en-US" sz="2800" b="1" dirty="0" smtClean="0">
                <a:latin typeface="Times New Roman" panose="02020603050405020304" pitchFamily="18" charset="0"/>
                <a:ea typeface="Times New Roman" panose="02020603050405020304" pitchFamily="18" charset="0"/>
              </a:rPr>
              <a:t>3</a:t>
            </a:r>
            <a:r>
              <a:rPr lang="vi-VN" sz="2800" dirty="0" smtClean="0">
                <a:latin typeface="Times New Roman" panose="02020603050405020304" pitchFamily="18" charset="0"/>
                <a:ea typeface="MS Mincho" panose="02020609040205080304" pitchFamily="49" charset="-128"/>
              </a:rPr>
              <a:t> </a:t>
            </a:r>
            <a:endParaRPr lang="en-US"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2599587634"/>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xmlns="" val="1529557347"/>
              </p:ext>
            </p:extLst>
          </p:nvPr>
        </p:nvGraphicFramePr>
        <p:xfrm>
          <a:off x="360609" y="1346658"/>
          <a:ext cx="11294773" cy="4757928"/>
        </p:xfrm>
        <a:graphic>
          <a:graphicData uri="http://schemas.openxmlformats.org/drawingml/2006/table">
            <a:tbl>
              <a:tblPr firstRow="1" bandRow="1">
                <a:tableStyleId>{5C22544A-7EE6-4342-B048-85BDC9FD1C3A}</a:tableStyleId>
              </a:tblPr>
              <a:tblGrid>
                <a:gridCol w="3704823">
                  <a:extLst>
                    <a:ext uri="{9D8B030D-6E8A-4147-A177-3AD203B41FA5}">
                      <a16:colId xmlns:a16="http://schemas.microsoft.com/office/drawing/2014/main" xmlns="" val="641980263"/>
                    </a:ext>
                  </a:extLst>
                </a:gridCol>
                <a:gridCol w="4357351">
                  <a:extLst>
                    <a:ext uri="{9D8B030D-6E8A-4147-A177-3AD203B41FA5}">
                      <a16:colId xmlns:a16="http://schemas.microsoft.com/office/drawing/2014/main" xmlns="" val="604399302"/>
                    </a:ext>
                  </a:extLst>
                </a:gridCol>
                <a:gridCol w="3232599">
                  <a:extLst>
                    <a:ext uri="{9D8B030D-6E8A-4147-A177-3AD203B41FA5}">
                      <a16:colId xmlns:a16="http://schemas.microsoft.com/office/drawing/2014/main" xmlns="" val="260235894"/>
                    </a:ext>
                  </a:extLst>
                </a:gridCol>
              </a:tblGrid>
              <a:tr h="370840">
                <a:tc>
                  <a:txBody>
                    <a:bodyPr/>
                    <a:lstStyle/>
                    <a:p>
                      <a:pPr algn="ctr">
                        <a:lnSpc>
                          <a:spcPct val="115000"/>
                        </a:lnSpc>
                        <a:spcAft>
                          <a:spcPts val="0"/>
                        </a:spcAft>
                        <a:tabLst>
                          <a:tab pos="1386840" algn="l"/>
                        </a:tabLst>
                      </a:pPr>
                      <a:r>
                        <a:rPr lang="en-US" sz="2800" b="1" dirty="0" err="1">
                          <a:solidFill>
                            <a:srgbClr val="0070C0"/>
                          </a:solidFill>
                          <a:effectLst/>
                          <a:latin typeface="Times New Roman" panose="02020603050405020304" pitchFamily="18" charset="0"/>
                          <a:ea typeface="MS Mincho"/>
                          <a:cs typeface="Times New Roman" panose="02020603050405020304" pitchFamily="18" charset="0"/>
                        </a:rPr>
                        <a:t>Hình</a:t>
                      </a:r>
                      <a:r>
                        <a:rPr lang="en-US" sz="2800" b="1" dirty="0">
                          <a:solidFill>
                            <a:srgbClr val="0070C0"/>
                          </a:solidFill>
                          <a:effectLst/>
                          <a:latin typeface="Times New Roman" panose="02020603050405020304" pitchFamily="18" charset="0"/>
                          <a:ea typeface="MS Mincho"/>
                          <a:cs typeface="Times New Roman" panose="02020603050405020304" pitchFamily="18" charset="0"/>
                        </a:rPr>
                        <a:t> </a:t>
                      </a:r>
                      <a:r>
                        <a:rPr lang="en-US" sz="2800" b="1" dirty="0" err="1">
                          <a:solidFill>
                            <a:srgbClr val="0070C0"/>
                          </a:solidFill>
                          <a:effectLst/>
                          <a:latin typeface="Times New Roman" panose="02020603050405020304" pitchFamily="18" charset="0"/>
                          <a:ea typeface="MS Mincho"/>
                          <a:cs typeface="Times New Roman" panose="02020603050405020304" pitchFamily="18" charset="0"/>
                        </a:rPr>
                        <a:t>ảnh</a:t>
                      </a:r>
                      <a:r>
                        <a:rPr lang="en-US" sz="2800" b="1" dirty="0">
                          <a:solidFill>
                            <a:srgbClr val="0070C0"/>
                          </a:solidFill>
                          <a:effectLst/>
                          <a:latin typeface="Times New Roman" panose="02020603050405020304" pitchFamily="18" charset="0"/>
                          <a:ea typeface="MS Mincho"/>
                          <a:cs typeface="Times New Roman" panose="02020603050405020304" pitchFamily="18" charset="0"/>
                        </a:rPr>
                        <a:t> </a:t>
                      </a:r>
                      <a:r>
                        <a:rPr lang="en-US" sz="2800" b="1" dirty="0" err="1">
                          <a:solidFill>
                            <a:srgbClr val="0070C0"/>
                          </a:solidFill>
                          <a:effectLst/>
                          <a:latin typeface="Times New Roman" panose="02020603050405020304" pitchFamily="18" charset="0"/>
                          <a:ea typeface="MS Mincho"/>
                          <a:cs typeface="Times New Roman" panose="02020603050405020304" pitchFamily="18" charset="0"/>
                        </a:rPr>
                        <a:t>người</a:t>
                      </a:r>
                      <a:r>
                        <a:rPr lang="en-US" sz="2800" b="1" dirty="0">
                          <a:solidFill>
                            <a:srgbClr val="0070C0"/>
                          </a:solidFill>
                          <a:effectLst/>
                          <a:latin typeface="Times New Roman" panose="02020603050405020304" pitchFamily="18" charset="0"/>
                          <a:ea typeface="MS Mincho"/>
                          <a:cs typeface="Times New Roman" panose="02020603050405020304" pitchFamily="18" charset="0"/>
                        </a:rPr>
                        <a:t> </a:t>
                      </a:r>
                      <a:r>
                        <a:rPr lang="en-US" sz="2800" b="1" dirty="0" err="1">
                          <a:solidFill>
                            <a:srgbClr val="0070C0"/>
                          </a:solidFill>
                          <a:effectLst/>
                          <a:latin typeface="Times New Roman" panose="02020603050405020304" pitchFamily="18" charset="0"/>
                          <a:ea typeface="MS Mincho"/>
                          <a:cs typeface="Times New Roman" panose="02020603050405020304" pitchFamily="18" charset="0"/>
                        </a:rPr>
                        <a:t>lính</a:t>
                      </a: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lnSpc>
                          <a:spcPct val="115000"/>
                        </a:lnSpc>
                        <a:spcAft>
                          <a:spcPts val="0"/>
                        </a:spcAft>
                        <a:tabLst>
                          <a:tab pos="1386840" algn="l"/>
                        </a:tabLst>
                      </a:pPr>
                      <a:r>
                        <a:rPr lang="en-US" sz="2800" b="1" dirty="0" err="1">
                          <a:solidFill>
                            <a:srgbClr val="0070C0"/>
                          </a:solidFill>
                          <a:effectLst/>
                          <a:latin typeface="Times New Roman" panose="02020603050405020304" pitchFamily="18" charset="0"/>
                          <a:ea typeface="MS Mincho"/>
                          <a:cs typeface="Times New Roman" panose="02020603050405020304" pitchFamily="18" charset="0"/>
                        </a:rPr>
                        <a:t>Biểu</a:t>
                      </a:r>
                      <a:r>
                        <a:rPr lang="en-US" sz="2800" b="1" dirty="0">
                          <a:solidFill>
                            <a:srgbClr val="0070C0"/>
                          </a:solidFill>
                          <a:effectLst/>
                          <a:latin typeface="Times New Roman" panose="02020603050405020304" pitchFamily="18" charset="0"/>
                          <a:ea typeface="MS Mincho"/>
                          <a:cs typeface="Times New Roman" panose="02020603050405020304" pitchFamily="18" charset="0"/>
                        </a:rPr>
                        <a:t> </a:t>
                      </a:r>
                      <a:r>
                        <a:rPr lang="en-US" sz="2800" b="1" dirty="0" err="1">
                          <a:solidFill>
                            <a:srgbClr val="0070C0"/>
                          </a:solidFill>
                          <a:effectLst/>
                          <a:latin typeface="Times New Roman" panose="02020603050405020304" pitchFamily="18" charset="0"/>
                          <a:ea typeface="MS Mincho"/>
                          <a:cs typeface="Times New Roman" panose="02020603050405020304" pitchFamily="18" charset="0"/>
                        </a:rPr>
                        <a:t>hiện</a:t>
                      </a:r>
                      <a:r>
                        <a:rPr lang="en-US" sz="2800" b="1" dirty="0">
                          <a:solidFill>
                            <a:srgbClr val="0070C0"/>
                          </a:solidFill>
                          <a:effectLst/>
                          <a:latin typeface="Times New Roman" panose="02020603050405020304" pitchFamily="18" charset="0"/>
                          <a:ea typeface="MS Mincho"/>
                          <a:cs typeface="Times New Roman" panose="02020603050405020304" pitchFamily="18" charset="0"/>
                        </a:rPr>
                        <a:t> chi </a:t>
                      </a:r>
                      <a:r>
                        <a:rPr lang="en-US" sz="2800" b="1" dirty="0" err="1">
                          <a:solidFill>
                            <a:srgbClr val="0070C0"/>
                          </a:solidFill>
                          <a:effectLst/>
                          <a:latin typeface="Times New Roman" panose="02020603050405020304" pitchFamily="18" charset="0"/>
                          <a:ea typeface="MS Mincho"/>
                          <a:cs typeface="Times New Roman" panose="02020603050405020304" pitchFamily="18" charset="0"/>
                        </a:rPr>
                        <a:t>tiết</a:t>
                      </a: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lnSpc>
                          <a:spcPct val="115000"/>
                        </a:lnSpc>
                        <a:spcAft>
                          <a:spcPts val="0"/>
                        </a:spcAft>
                        <a:tabLst>
                          <a:tab pos="1386840" algn="l"/>
                        </a:tabLst>
                      </a:pPr>
                      <a:r>
                        <a:rPr lang="en-US" sz="2800" b="1">
                          <a:solidFill>
                            <a:srgbClr val="0070C0"/>
                          </a:solidFill>
                          <a:effectLst/>
                          <a:latin typeface="Times New Roman" panose="02020603050405020304" pitchFamily="18" charset="0"/>
                          <a:ea typeface="MS Mincho"/>
                          <a:cs typeface="Times New Roman" panose="02020603050405020304" pitchFamily="18" charset="0"/>
                        </a:rPr>
                        <a:t>Đặc điểm</a:t>
                      </a:r>
                      <a:endParaRPr lang="vi-VN"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xmlns="" val="1908393849"/>
                  </a:ext>
                </a:extLst>
              </a:tr>
              <a:tr h="370840">
                <a:tc>
                  <a:txBody>
                    <a:bodyPr/>
                    <a:lstStyle/>
                    <a:p>
                      <a:pPr>
                        <a:lnSpc>
                          <a:spcPct val="115000"/>
                        </a:lnSpc>
                        <a:spcAft>
                          <a:spcPts val="0"/>
                        </a:spcAft>
                      </a:pPr>
                      <a:r>
                        <a:rPr lang="en-US" sz="2800" b="1" dirty="0" err="1">
                          <a:solidFill>
                            <a:srgbClr val="0D0D0D"/>
                          </a:solidFill>
                          <a:effectLst/>
                          <a:latin typeface="Times New Roman" panose="02020603050405020304" pitchFamily="18" charset="0"/>
                          <a:ea typeface="MS Mincho"/>
                          <a:cs typeface="Times New Roman" panose="02020603050405020304" pitchFamily="18" charset="0"/>
                        </a:rPr>
                        <a:t>Tư</a:t>
                      </a:r>
                      <a:r>
                        <a:rPr lang="en-US" sz="2800" b="1" dirty="0">
                          <a:solidFill>
                            <a:srgbClr val="0D0D0D"/>
                          </a:solidFill>
                          <a:effectLst/>
                          <a:latin typeface="Times New Roman" panose="02020603050405020304" pitchFamily="18" charset="0"/>
                          <a:ea typeface="MS Mincho"/>
                          <a:cs typeface="Times New Roman" panose="02020603050405020304" pitchFamily="18" charset="0"/>
                        </a:rPr>
                        <a:t> </a:t>
                      </a:r>
                      <a:r>
                        <a:rPr lang="en-US" sz="2800" b="1" dirty="0" err="1">
                          <a:solidFill>
                            <a:srgbClr val="0D0D0D"/>
                          </a:solidFill>
                          <a:effectLst/>
                          <a:latin typeface="Times New Roman" panose="02020603050405020304" pitchFamily="18" charset="0"/>
                          <a:ea typeface="MS Mincho"/>
                          <a:cs typeface="Times New Roman" panose="02020603050405020304" pitchFamily="18" charset="0"/>
                        </a:rPr>
                        <a:t>thế</a:t>
                      </a: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r>
                        <a:rPr lang="en-US" sz="2800" i="0" dirty="0" smtClean="0">
                          <a:solidFill>
                            <a:srgbClr val="000000"/>
                          </a:solidFill>
                          <a:effectLst/>
                          <a:latin typeface="Times New Roman" panose="02020603050405020304" pitchFamily="18" charset="0"/>
                          <a:ea typeface="Times New Roman" panose="02020603050405020304" pitchFamily="18" charset="0"/>
                        </a:rPr>
                        <a:t>- </a:t>
                      </a:r>
                      <a:r>
                        <a:rPr lang="en-US" sz="2800" i="0" dirty="0" err="1" smtClean="0">
                          <a:solidFill>
                            <a:srgbClr val="000000"/>
                          </a:solidFill>
                          <a:effectLst/>
                          <a:latin typeface="Times New Roman" panose="02020603050405020304" pitchFamily="18" charset="0"/>
                          <a:ea typeface="Times New Roman" panose="02020603050405020304" pitchFamily="18" charset="0"/>
                        </a:rPr>
                        <a:t>Anh</a:t>
                      </a:r>
                      <a:r>
                        <a:rPr lang="en-US" sz="2800" i="0" dirty="0" smtClean="0">
                          <a:solidFill>
                            <a:srgbClr val="000000"/>
                          </a:solidFill>
                          <a:effectLst/>
                          <a:latin typeface="Times New Roman" panose="02020603050405020304" pitchFamily="18" charset="0"/>
                          <a:ea typeface="Times New Roman" panose="02020603050405020304" pitchFamily="18" charset="0"/>
                        </a:rPr>
                        <a:t> </a:t>
                      </a:r>
                      <a:r>
                        <a:rPr lang="en-US" sz="2800" i="0" dirty="0" err="1">
                          <a:solidFill>
                            <a:srgbClr val="000000"/>
                          </a:solidFill>
                          <a:effectLst/>
                          <a:latin typeface="Times New Roman" panose="02020603050405020304" pitchFamily="18" charset="0"/>
                          <a:ea typeface="Times New Roman" panose="02020603050405020304" pitchFamily="18" charset="0"/>
                        </a:rPr>
                        <a:t>ngồi</a:t>
                      </a:r>
                      <a:r>
                        <a:rPr lang="en-US" sz="2800" i="0" dirty="0">
                          <a:solidFill>
                            <a:srgbClr val="000000"/>
                          </a:solidFill>
                          <a:effectLst/>
                          <a:latin typeface="Times New Roman" panose="02020603050405020304" pitchFamily="18" charset="0"/>
                          <a:ea typeface="Times New Roman" panose="02020603050405020304" pitchFamily="18" charset="0"/>
                        </a:rPr>
                        <a:t> </a:t>
                      </a:r>
                      <a:r>
                        <a:rPr lang="en-US" sz="2800" i="0" dirty="0" err="1">
                          <a:solidFill>
                            <a:srgbClr val="000000"/>
                          </a:solidFill>
                          <a:effectLst/>
                          <a:latin typeface="Times New Roman" panose="02020603050405020304" pitchFamily="18" charset="0"/>
                          <a:ea typeface="Times New Roman" panose="02020603050405020304" pitchFamily="18" charset="0"/>
                        </a:rPr>
                        <a:t>lặng</a:t>
                      </a:r>
                      <a:r>
                        <a:rPr lang="en-US" sz="2800" i="0" dirty="0">
                          <a:solidFill>
                            <a:srgbClr val="000000"/>
                          </a:solidFill>
                          <a:effectLst/>
                          <a:latin typeface="Times New Roman" panose="02020603050405020304" pitchFamily="18" charset="0"/>
                          <a:ea typeface="Times New Roman" panose="02020603050405020304" pitchFamily="18" charset="0"/>
                        </a:rPr>
                        <a:t> </a:t>
                      </a:r>
                      <a:r>
                        <a:rPr lang="en-US" sz="2800" i="0" dirty="0" err="1" smtClean="0">
                          <a:solidFill>
                            <a:srgbClr val="000000"/>
                          </a:solidFill>
                          <a:effectLst/>
                          <a:latin typeface="Times New Roman" panose="02020603050405020304" pitchFamily="18" charset="0"/>
                          <a:ea typeface="Times New Roman" panose="02020603050405020304" pitchFamily="18" charset="0"/>
                        </a:rPr>
                        <a:t>lẽ</a:t>
                      </a:r>
                      <a:endParaRPr lang="en-US" sz="2800" i="0" dirty="0" smtClean="0">
                        <a:solidFill>
                          <a:srgbClr val="000000"/>
                        </a:solidFill>
                        <a:effectLst/>
                        <a:latin typeface="Times New Roman" panose="02020603050405020304" pitchFamily="18" charset="0"/>
                        <a:ea typeface="Times New Roman" panose="02020603050405020304" pitchFamily="18" charset="0"/>
                      </a:endParaRPr>
                    </a:p>
                    <a:p>
                      <a:pPr algn="just">
                        <a:spcAft>
                          <a:spcPts val="0"/>
                        </a:spcAft>
                      </a:pPr>
                      <a:r>
                        <a:rPr lang="en-US" sz="2800" i="0" dirty="0" err="1" smtClean="0">
                          <a:solidFill>
                            <a:srgbClr val="000000"/>
                          </a:solidFill>
                          <a:effectLst/>
                          <a:latin typeface="Times New Roman" panose="02020603050405020304" pitchFamily="18" charset="0"/>
                          <a:ea typeface="Times New Roman" panose="02020603050405020304" pitchFamily="18" charset="0"/>
                        </a:rPr>
                        <a:t>Dưới</a:t>
                      </a:r>
                      <a:r>
                        <a:rPr lang="en-US" sz="2800" i="0" dirty="0" smtClean="0">
                          <a:solidFill>
                            <a:srgbClr val="000000"/>
                          </a:solidFill>
                          <a:effectLst/>
                          <a:latin typeface="Times New Roman" panose="02020603050405020304" pitchFamily="18" charset="0"/>
                          <a:ea typeface="Times New Roman" panose="02020603050405020304" pitchFamily="18" charset="0"/>
                        </a:rPr>
                        <a:t> </a:t>
                      </a:r>
                      <a:r>
                        <a:rPr lang="en-US" sz="2800" i="0" dirty="0" err="1">
                          <a:solidFill>
                            <a:srgbClr val="000000"/>
                          </a:solidFill>
                          <a:effectLst/>
                          <a:latin typeface="Times New Roman" panose="02020603050405020304" pitchFamily="18" charset="0"/>
                          <a:ea typeface="Times New Roman" panose="02020603050405020304" pitchFamily="18" charset="0"/>
                        </a:rPr>
                        <a:t>cội</a:t>
                      </a:r>
                      <a:r>
                        <a:rPr lang="en-US" sz="2800" i="0" dirty="0">
                          <a:solidFill>
                            <a:srgbClr val="000000"/>
                          </a:solidFill>
                          <a:effectLst/>
                          <a:latin typeface="Times New Roman" panose="02020603050405020304" pitchFamily="18" charset="0"/>
                          <a:ea typeface="Times New Roman" panose="02020603050405020304" pitchFamily="18" charset="0"/>
                        </a:rPr>
                        <a:t> </a:t>
                      </a:r>
                      <a:r>
                        <a:rPr lang="en-US" sz="2800" i="0" dirty="0" err="1">
                          <a:solidFill>
                            <a:srgbClr val="000000"/>
                          </a:solidFill>
                          <a:effectLst/>
                          <a:latin typeface="Times New Roman" panose="02020603050405020304" pitchFamily="18" charset="0"/>
                          <a:ea typeface="Times New Roman" panose="02020603050405020304" pitchFamily="18" charset="0"/>
                        </a:rPr>
                        <a:t>mai</a:t>
                      </a:r>
                      <a:r>
                        <a:rPr lang="en-US" sz="2800" i="0" dirty="0">
                          <a:solidFill>
                            <a:srgbClr val="000000"/>
                          </a:solidFill>
                          <a:effectLst/>
                          <a:latin typeface="Times New Roman" panose="02020603050405020304" pitchFamily="18" charset="0"/>
                          <a:ea typeface="Times New Roman" panose="02020603050405020304" pitchFamily="18" charset="0"/>
                        </a:rPr>
                        <a:t> </a:t>
                      </a:r>
                      <a:r>
                        <a:rPr lang="en-US" sz="2800" i="0" dirty="0" err="1">
                          <a:solidFill>
                            <a:srgbClr val="000000"/>
                          </a:solidFill>
                          <a:effectLst/>
                          <a:latin typeface="Times New Roman" panose="02020603050405020304" pitchFamily="18" charset="0"/>
                          <a:ea typeface="Times New Roman" panose="02020603050405020304" pitchFamily="18" charset="0"/>
                        </a:rPr>
                        <a:t>vàng</a:t>
                      </a:r>
                      <a:r>
                        <a:rPr lang="en-US" sz="2800" i="0" dirty="0" smtClean="0">
                          <a:solidFill>
                            <a:srgbClr val="000000"/>
                          </a:solidFill>
                          <a:effectLst/>
                          <a:latin typeface="Times New Roman" panose="02020603050405020304" pitchFamily="18" charset="0"/>
                          <a:ea typeface="Times New Roman" panose="02020603050405020304" pitchFamily="18" charset="0"/>
                        </a:rPr>
                        <a:t>;</a:t>
                      </a:r>
                    </a:p>
                    <a:p>
                      <a:pPr algn="just">
                        <a:spcAft>
                          <a:spcPts val="0"/>
                        </a:spcAft>
                      </a:pPr>
                      <a:r>
                        <a:rPr lang="en-US" sz="2800" i="0" dirty="0" smtClean="0">
                          <a:solidFill>
                            <a:srgbClr val="000000"/>
                          </a:solidFill>
                          <a:effectLst/>
                          <a:latin typeface="Times New Roman" panose="02020603050405020304" pitchFamily="18" charset="0"/>
                          <a:ea typeface="Times New Roman" panose="02020603050405020304" pitchFamily="18" charset="0"/>
                        </a:rPr>
                        <a:t> - </a:t>
                      </a:r>
                      <a:r>
                        <a:rPr lang="en-US" sz="2800" i="0" dirty="0" err="1" smtClean="0">
                          <a:solidFill>
                            <a:srgbClr val="000000"/>
                          </a:solidFill>
                          <a:effectLst/>
                          <a:latin typeface="Times New Roman" panose="02020603050405020304" pitchFamily="18" charset="0"/>
                          <a:ea typeface="Times New Roman" panose="02020603050405020304" pitchFamily="18" charset="0"/>
                        </a:rPr>
                        <a:t>Anh</a:t>
                      </a:r>
                      <a:r>
                        <a:rPr lang="en-US" sz="2800" i="0" dirty="0" smtClean="0">
                          <a:solidFill>
                            <a:srgbClr val="000000"/>
                          </a:solidFill>
                          <a:effectLst/>
                          <a:latin typeface="Times New Roman" panose="02020603050405020304" pitchFamily="18" charset="0"/>
                          <a:ea typeface="Times New Roman" panose="02020603050405020304" pitchFamily="18" charset="0"/>
                        </a:rPr>
                        <a:t> </a:t>
                      </a:r>
                      <a:r>
                        <a:rPr lang="en-US" sz="2800" i="0" dirty="0" err="1">
                          <a:solidFill>
                            <a:srgbClr val="000000"/>
                          </a:solidFill>
                          <a:effectLst/>
                          <a:latin typeface="Times New Roman" panose="02020603050405020304" pitchFamily="18" charset="0"/>
                          <a:ea typeface="Times New Roman" panose="02020603050405020304" pitchFamily="18" charset="0"/>
                        </a:rPr>
                        <a:t>ngồi</a:t>
                      </a:r>
                      <a:r>
                        <a:rPr lang="en-US" sz="2800" i="0" dirty="0">
                          <a:solidFill>
                            <a:srgbClr val="000000"/>
                          </a:solidFill>
                          <a:effectLst/>
                          <a:latin typeface="Times New Roman" panose="02020603050405020304" pitchFamily="18" charset="0"/>
                          <a:ea typeface="Times New Roman" panose="02020603050405020304" pitchFamily="18" charset="0"/>
                        </a:rPr>
                        <a:t> </a:t>
                      </a:r>
                      <a:r>
                        <a:rPr lang="en-US" sz="2800" i="0" dirty="0" err="1">
                          <a:solidFill>
                            <a:srgbClr val="000000"/>
                          </a:solidFill>
                          <a:effectLst/>
                          <a:latin typeface="Times New Roman" panose="02020603050405020304" pitchFamily="18" charset="0"/>
                          <a:ea typeface="Times New Roman" panose="02020603050405020304" pitchFamily="18" charset="0"/>
                        </a:rPr>
                        <a:t>rực</a:t>
                      </a:r>
                      <a:r>
                        <a:rPr lang="en-US" sz="2800" i="0" dirty="0">
                          <a:solidFill>
                            <a:srgbClr val="000000"/>
                          </a:solidFill>
                          <a:effectLst/>
                          <a:latin typeface="Times New Roman" panose="02020603050405020304" pitchFamily="18" charset="0"/>
                          <a:ea typeface="Times New Roman" panose="02020603050405020304" pitchFamily="18" charset="0"/>
                        </a:rPr>
                        <a:t> </a:t>
                      </a:r>
                      <a:r>
                        <a:rPr lang="en-US" sz="2800" i="0" dirty="0" err="1" smtClean="0">
                          <a:solidFill>
                            <a:srgbClr val="000000"/>
                          </a:solidFill>
                          <a:effectLst/>
                          <a:latin typeface="Times New Roman" panose="02020603050405020304" pitchFamily="18" charset="0"/>
                          <a:ea typeface="Times New Roman" panose="02020603050405020304" pitchFamily="18" charset="0"/>
                        </a:rPr>
                        <a:t>rỡ</a:t>
                      </a:r>
                      <a:endParaRPr lang="en-US" sz="2800" i="0" dirty="0" smtClean="0">
                        <a:solidFill>
                          <a:srgbClr val="000000"/>
                        </a:solidFill>
                        <a:effectLst/>
                        <a:latin typeface="Times New Roman" panose="02020603050405020304" pitchFamily="18" charset="0"/>
                        <a:ea typeface="Times New Roman" panose="02020603050405020304" pitchFamily="18" charset="0"/>
                      </a:endParaRPr>
                    </a:p>
                    <a:p>
                      <a:pPr algn="just">
                        <a:spcAft>
                          <a:spcPts val="0"/>
                        </a:spcAft>
                      </a:pPr>
                      <a:r>
                        <a:rPr lang="en-US" sz="2800" i="0" dirty="0" err="1" smtClean="0">
                          <a:solidFill>
                            <a:srgbClr val="000000"/>
                          </a:solidFill>
                          <a:effectLst/>
                          <a:latin typeface="Times New Roman" panose="02020603050405020304" pitchFamily="18" charset="0"/>
                          <a:ea typeface="Times New Roman" panose="02020603050405020304" pitchFamily="18" charset="0"/>
                        </a:rPr>
                        <a:t>màu</a:t>
                      </a:r>
                      <a:r>
                        <a:rPr lang="en-US" sz="2800" i="0" dirty="0" smtClean="0">
                          <a:solidFill>
                            <a:srgbClr val="000000"/>
                          </a:solidFill>
                          <a:effectLst/>
                          <a:latin typeface="Times New Roman" panose="02020603050405020304" pitchFamily="18" charset="0"/>
                          <a:ea typeface="Times New Roman" panose="02020603050405020304" pitchFamily="18" charset="0"/>
                        </a:rPr>
                        <a:t> </a:t>
                      </a:r>
                      <a:r>
                        <a:rPr lang="en-US" sz="2800" i="0" dirty="0" err="1">
                          <a:solidFill>
                            <a:srgbClr val="000000"/>
                          </a:solidFill>
                          <a:effectLst/>
                          <a:latin typeface="Times New Roman" panose="02020603050405020304" pitchFamily="18" charset="0"/>
                          <a:ea typeface="Times New Roman" panose="02020603050405020304" pitchFamily="18" charset="0"/>
                        </a:rPr>
                        <a:t>hoa</a:t>
                      </a:r>
                      <a:r>
                        <a:rPr lang="en-US" sz="2800" i="0" dirty="0">
                          <a:solidFill>
                            <a:srgbClr val="000000"/>
                          </a:solidFill>
                          <a:effectLst/>
                          <a:latin typeface="Times New Roman" panose="02020603050405020304" pitchFamily="18" charset="0"/>
                          <a:ea typeface="Times New Roman" panose="02020603050405020304" pitchFamily="18" charset="0"/>
                        </a:rPr>
                        <a:t> </a:t>
                      </a:r>
                      <a:r>
                        <a:rPr lang="en-US" sz="2800" i="0" dirty="0" err="1">
                          <a:solidFill>
                            <a:srgbClr val="000000"/>
                          </a:solidFill>
                          <a:effectLst/>
                          <a:latin typeface="Times New Roman" panose="02020603050405020304" pitchFamily="18" charset="0"/>
                          <a:ea typeface="Times New Roman" panose="02020603050405020304" pitchFamily="18" charset="0"/>
                        </a:rPr>
                        <a:t>đại</a:t>
                      </a:r>
                      <a:r>
                        <a:rPr lang="en-US" sz="2800" i="0" dirty="0">
                          <a:solidFill>
                            <a:srgbClr val="000000"/>
                          </a:solidFill>
                          <a:effectLst/>
                          <a:latin typeface="Times New Roman" panose="02020603050405020304" pitchFamily="18" charset="0"/>
                          <a:ea typeface="Times New Roman" panose="02020603050405020304" pitchFamily="18" charset="0"/>
                        </a:rPr>
                        <a:t> </a:t>
                      </a:r>
                      <a:r>
                        <a:rPr lang="en-US" sz="2800" i="0" dirty="0" err="1" smtClean="0">
                          <a:solidFill>
                            <a:srgbClr val="000000"/>
                          </a:solidFill>
                          <a:effectLst/>
                          <a:latin typeface="Times New Roman" panose="02020603050405020304" pitchFamily="18" charset="0"/>
                          <a:ea typeface="Times New Roman" panose="02020603050405020304" pitchFamily="18" charset="0"/>
                        </a:rPr>
                        <a:t>ngàn</a:t>
                      </a:r>
                      <a:r>
                        <a:rPr lang="en-US" sz="2800" i="0" dirty="0" smtClean="0">
                          <a:solidFill>
                            <a:srgbClr val="000000"/>
                          </a:solidFill>
                          <a:effectLst/>
                          <a:latin typeface="Times New Roman" panose="02020603050405020304" pitchFamily="18" charset="0"/>
                          <a:ea typeface="Times New Roman" panose="02020603050405020304" pitchFamily="18" charset="0"/>
                        </a:rPr>
                        <a:t> </a:t>
                      </a:r>
                      <a:endParaRPr lang="en-US" sz="2800" i="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rowSpan="3">
                  <a:txBody>
                    <a:bodyPr/>
                    <a:lstStyle/>
                    <a:p>
                      <a:r>
                        <a:rPr lang="en-US" sz="2800" kern="1200" dirty="0" smtClean="0">
                          <a:solidFill>
                            <a:schemeClr val="dk1"/>
                          </a:solidFill>
                          <a:effectLst/>
                          <a:latin typeface="Times" panose="020B0500000000000000" pitchFamily="34" charset="-93"/>
                          <a:ea typeface="Times" panose="020B0500000000000000" pitchFamily="34" charset="-93"/>
                          <a:cs typeface="Times" panose="020B0500000000000000" pitchFamily="34" charset="-93"/>
                        </a:rPr>
                        <a:t>- </a:t>
                      </a:r>
                      <a:r>
                        <a:rPr lang="en-US" sz="2800" kern="1200" dirty="0" err="1" smtClean="0">
                          <a:solidFill>
                            <a:schemeClr val="dk1"/>
                          </a:solidFill>
                          <a:effectLst/>
                          <a:latin typeface="Times" panose="020B0500000000000000" pitchFamily="34" charset="-93"/>
                          <a:ea typeface="Times" panose="020B0500000000000000" pitchFamily="34" charset="-93"/>
                          <a:cs typeface="Times" panose="020B0500000000000000" pitchFamily="34" charset="-93"/>
                        </a:rPr>
                        <a:t>Tuổi</a:t>
                      </a:r>
                      <a:r>
                        <a:rPr lang="en-US" sz="2800" kern="1200" dirty="0" smtClean="0">
                          <a:solidFill>
                            <a:schemeClr val="dk1"/>
                          </a:solidFill>
                          <a:effectLst/>
                          <a:latin typeface="Times" panose="020B0500000000000000" pitchFamily="34" charset="-93"/>
                          <a:ea typeface="Times" panose="020B0500000000000000" pitchFamily="34" charset="-93"/>
                          <a:cs typeface="Times" panose="020B0500000000000000" pitchFamily="34" charset="-93"/>
                        </a:rPr>
                        <a:t> </a:t>
                      </a:r>
                      <a:r>
                        <a:rPr lang="en-US" sz="2800" kern="1200" dirty="0" err="1" smtClean="0">
                          <a:solidFill>
                            <a:schemeClr val="dk1"/>
                          </a:solidFill>
                          <a:effectLst/>
                          <a:latin typeface="Times" panose="020B0500000000000000" pitchFamily="34" charset="-93"/>
                          <a:ea typeface="Times" panose="020B0500000000000000" pitchFamily="34" charset="-93"/>
                          <a:cs typeface="Times" panose="020B0500000000000000" pitchFamily="34" charset="-93"/>
                        </a:rPr>
                        <a:t>đời</a:t>
                      </a:r>
                      <a:r>
                        <a:rPr lang="en-US" sz="2800" kern="1200" dirty="0" smtClean="0">
                          <a:solidFill>
                            <a:schemeClr val="dk1"/>
                          </a:solidFill>
                          <a:effectLst/>
                          <a:latin typeface="Times" panose="020B0500000000000000" pitchFamily="34" charset="-93"/>
                          <a:ea typeface="Times" panose="020B0500000000000000" pitchFamily="34" charset="-93"/>
                          <a:cs typeface="Times" panose="020B0500000000000000" pitchFamily="34" charset="-93"/>
                        </a:rPr>
                        <a:t> </a:t>
                      </a:r>
                      <a:r>
                        <a:rPr lang="en-US" sz="2800" kern="1200" dirty="0" err="1" smtClean="0">
                          <a:solidFill>
                            <a:schemeClr val="dk1"/>
                          </a:solidFill>
                          <a:effectLst/>
                          <a:latin typeface="Times" panose="020B0500000000000000" pitchFamily="34" charset="-93"/>
                          <a:ea typeface="Times" panose="020B0500000000000000" pitchFamily="34" charset="-93"/>
                          <a:cs typeface="Times" panose="020B0500000000000000" pitchFamily="34" charset="-93"/>
                        </a:rPr>
                        <a:t>còn</a:t>
                      </a:r>
                      <a:r>
                        <a:rPr lang="en-US" sz="2800" kern="1200" dirty="0" smtClean="0">
                          <a:solidFill>
                            <a:schemeClr val="dk1"/>
                          </a:solidFill>
                          <a:effectLst/>
                          <a:latin typeface="Times" panose="020B0500000000000000" pitchFamily="34" charset="-93"/>
                          <a:ea typeface="Times" panose="020B0500000000000000" pitchFamily="34" charset="-93"/>
                          <a:cs typeface="Times" panose="020B0500000000000000" pitchFamily="34" charset="-93"/>
                        </a:rPr>
                        <a:t> </a:t>
                      </a:r>
                      <a:r>
                        <a:rPr lang="en-US" sz="2800" kern="1200" dirty="0" err="1" smtClean="0">
                          <a:solidFill>
                            <a:schemeClr val="dk1"/>
                          </a:solidFill>
                          <a:effectLst/>
                          <a:latin typeface="Times" panose="020B0500000000000000" pitchFamily="34" charset="-93"/>
                          <a:ea typeface="Times" panose="020B0500000000000000" pitchFamily="34" charset="-93"/>
                          <a:cs typeface="Times" panose="020B0500000000000000" pitchFamily="34" charset="-93"/>
                        </a:rPr>
                        <a:t>rất</a:t>
                      </a:r>
                      <a:r>
                        <a:rPr lang="en-US" sz="2800" kern="1200" dirty="0" smtClean="0">
                          <a:solidFill>
                            <a:schemeClr val="dk1"/>
                          </a:solidFill>
                          <a:effectLst/>
                          <a:latin typeface="Times" panose="020B0500000000000000" pitchFamily="34" charset="-93"/>
                          <a:ea typeface="Times" panose="020B0500000000000000" pitchFamily="34" charset="-93"/>
                          <a:cs typeface="Times" panose="020B0500000000000000" pitchFamily="34" charset="-93"/>
                        </a:rPr>
                        <a:t> </a:t>
                      </a:r>
                      <a:r>
                        <a:rPr lang="en-US" sz="2800" kern="1200" dirty="0" err="1" smtClean="0">
                          <a:solidFill>
                            <a:schemeClr val="dk1"/>
                          </a:solidFill>
                          <a:effectLst/>
                          <a:latin typeface="Times" panose="020B0500000000000000" pitchFamily="34" charset="-93"/>
                          <a:ea typeface="Times" panose="020B0500000000000000" pitchFamily="34" charset="-93"/>
                          <a:cs typeface="Times" panose="020B0500000000000000" pitchFamily="34" charset="-93"/>
                        </a:rPr>
                        <a:t>trẻ</a:t>
                      </a:r>
                      <a:r>
                        <a:rPr lang="en-US" sz="2800" kern="1200" dirty="0" smtClean="0">
                          <a:solidFill>
                            <a:schemeClr val="dk1"/>
                          </a:solidFill>
                          <a:effectLst/>
                          <a:latin typeface="Times" panose="020B0500000000000000" pitchFamily="34" charset="-93"/>
                          <a:ea typeface="Times" panose="020B0500000000000000" pitchFamily="34" charset="-93"/>
                          <a:cs typeface="Times" panose="020B0500000000000000" pitchFamily="34" charset="-93"/>
                        </a:rPr>
                        <a:t>;</a:t>
                      </a:r>
                    </a:p>
                    <a:p>
                      <a:r>
                        <a:rPr lang="en-US" sz="2800" kern="1200" dirty="0" smtClean="0">
                          <a:solidFill>
                            <a:schemeClr val="dk1"/>
                          </a:solidFill>
                          <a:effectLst/>
                          <a:latin typeface="Times" panose="020B0500000000000000" pitchFamily="34" charset="-93"/>
                          <a:ea typeface="Times" panose="020B0500000000000000" pitchFamily="34" charset="-93"/>
                          <a:cs typeface="Times" panose="020B0500000000000000" pitchFamily="34" charset="-93"/>
                        </a:rPr>
                        <a:t>- </a:t>
                      </a:r>
                      <a:r>
                        <a:rPr lang="en-US" sz="2800" kern="1200" dirty="0" err="1" smtClean="0">
                          <a:solidFill>
                            <a:schemeClr val="dk1"/>
                          </a:solidFill>
                          <a:effectLst/>
                          <a:latin typeface="Times" panose="020B0500000000000000" pitchFamily="34" charset="-93"/>
                          <a:ea typeface="Times" panose="020B0500000000000000" pitchFamily="34" charset="-93"/>
                          <a:cs typeface="Times" panose="020B0500000000000000" pitchFamily="34" charset="-93"/>
                        </a:rPr>
                        <a:t>Dũng</a:t>
                      </a:r>
                      <a:r>
                        <a:rPr lang="en-US" sz="2800" kern="1200" dirty="0" smtClean="0">
                          <a:solidFill>
                            <a:schemeClr val="dk1"/>
                          </a:solidFill>
                          <a:effectLst/>
                          <a:latin typeface="Times" panose="020B0500000000000000" pitchFamily="34" charset="-93"/>
                          <a:ea typeface="Times" panose="020B0500000000000000" pitchFamily="34" charset="-93"/>
                          <a:cs typeface="Times" panose="020B0500000000000000" pitchFamily="34" charset="-93"/>
                        </a:rPr>
                        <a:t> </a:t>
                      </a:r>
                      <a:r>
                        <a:rPr lang="en-US" sz="2800" kern="1200" dirty="0" err="1" smtClean="0">
                          <a:solidFill>
                            <a:schemeClr val="dk1"/>
                          </a:solidFill>
                          <a:effectLst/>
                          <a:latin typeface="Times" panose="020B0500000000000000" pitchFamily="34" charset="-93"/>
                          <a:ea typeface="Times" panose="020B0500000000000000" pitchFamily="34" charset="-93"/>
                          <a:cs typeface="Times" panose="020B0500000000000000" pitchFamily="34" charset="-93"/>
                        </a:rPr>
                        <a:t>cảm</a:t>
                      </a:r>
                      <a:r>
                        <a:rPr lang="en-US" sz="2800" kern="1200" dirty="0" smtClean="0">
                          <a:solidFill>
                            <a:schemeClr val="dk1"/>
                          </a:solidFill>
                          <a:effectLst/>
                          <a:latin typeface="Times" panose="020B0500000000000000" pitchFamily="34" charset="-93"/>
                          <a:ea typeface="Times" panose="020B0500000000000000" pitchFamily="34" charset="-93"/>
                          <a:cs typeface="Times" panose="020B0500000000000000" pitchFamily="34" charset="-93"/>
                        </a:rPr>
                        <a:t> </a:t>
                      </a:r>
                      <a:r>
                        <a:rPr lang="en-US" sz="2800" kern="1200" dirty="0" err="1" smtClean="0">
                          <a:solidFill>
                            <a:schemeClr val="dk1"/>
                          </a:solidFill>
                          <a:effectLst/>
                          <a:latin typeface="Times" panose="020B0500000000000000" pitchFamily="34" charset="-93"/>
                          <a:ea typeface="Times" panose="020B0500000000000000" pitchFamily="34" charset="-93"/>
                          <a:cs typeface="Times" panose="020B0500000000000000" pitchFamily="34" charset="-93"/>
                        </a:rPr>
                        <a:t>kiên</a:t>
                      </a:r>
                      <a:r>
                        <a:rPr lang="en-US" sz="2800" kern="1200" dirty="0" smtClean="0">
                          <a:solidFill>
                            <a:schemeClr val="dk1"/>
                          </a:solidFill>
                          <a:effectLst/>
                          <a:latin typeface="Times" panose="020B0500000000000000" pitchFamily="34" charset="-93"/>
                          <a:ea typeface="Times" panose="020B0500000000000000" pitchFamily="34" charset="-93"/>
                          <a:cs typeface="Times" panose="020B0500000000000000" pitchFamily="34" charset="-93"/>
                        </a:rPr>
                        <a:t> </a:t>
                      </a:r>
                      <a:r>
                        <a:rPr lang="en-US" sz="2800" kern="1200" dirty="0" err="1" smtClean="0">
                          <a:solidFill>
                            <a:schemeClr val="dk1"/>
                          </a:solidFill>
                          <a:effectLst/>
                          <a:latin typeface="Times" panose="020B0500000000000000" pitchFamily="34" charset="-93"/>
                          <a:ea typeface="Times" panose="020B0500000000000000" pitchFamily="34" charset="-93"/>
                          <a:cs typeface="Times" panose="020B0500000000000000" pitchFamily="34" charset="-93"/>
                        </a:rPr>
                        <a:t>cường</a:t>
                      </a:r>
                      <a:r>
                        <a:rPr lang="en-US" sz="2800" kern="1200" dirty="0" smtClean="0">
                          <a:solidFill>
                            <a:schemeClr val="dk1"/>
                          </a:solidFill>
                          <a:effectLst/>
                          <a:latin typeface="Times" panose="020B0500000000000000" pitchFamily="34" charset="-93"/>
                          <a:ea typeface="Times" panose="020B0500000000000000" pitchFamily="34" charset="-93"/>
                          <a:cs typeface="Times" panose="020B0500000000000000" pitchFamily="34" charset="-93"/>
                        </a:rPr>
                        <a:t>;</a:t>
                      </a:r>
                    </a:p>
                    <a:p>
                      <a:r>
                        <a:rPr lang="en-US" sz="2800" kern="1200" dirty="0" smtClean="0">
                          <a:solidFill>
                            <a:schemeClr val="dk1"/>
                          </a:solidFill>
                          <a:effectLst/>
                          <a:latin typeface="Times" panose="020B0500000000000000" pitchFamily="34" charset="-93"/>
                          <a:ea typeface="Times" panose="020B0500000000000000" pitchFamily="34" charset="-93"/>
                          <a:cs typeface="Times" panose="020B0500000000000000" pitchFamily="34" charset="-93"/>
                        </a:rPr>
                        <a:t>- </a:t>
                      </a:r>
                      <a:r>
                        <a:rPr lang="en-US" sz="2800" kern="1200" dirty="0" err="1" smtClean="0">
                          <a:solidFill>
                            <a:schemeClr val="dk1"/>
                          </a:solidFill>
                          <a:effectLst/>
                          <a:latin typeface="Times" panose="020B0500000000000000" pitchFamily="34" charset="-93"/>
                          <a:ea typeface="Times" panose="020B0500000000000000" pitchFamily="34" charset="-93"/>
                          <a:cs typeface="Times" panose="020B0500000000000000" pitchFamily="34" charset="-93"/>
                        </a:rPr>
                        <a:t>Yêu</a:t>
                      </a:r>
                      <a:r>
                        <a:rPr lang="en-US" sz="2800" kern="1200" dirty="0" smtClean="0">
                          <a:solidFill>
                            <a:schemeClr val="dk1"/>
                          </a:solidFill>
                          <a:effectLst/>
                          <a:latin typeface="Times" panose="020B0500000000000000" pitchFamily="34" charset="-93"/>
                          <a:ea typeface="Times" panose="020B0500000000000000" pitchFamily="34" charset="-93"/>
                          <a:cs typeface="Times" panose="020B0500000000000000" pitchFamily="34" charset="-93"/>
                        </a:rPr>
                        <a:t> </a:t>
                      </a:r>
                      <a:r>
                        <a:rPr lang="en-US" sz="2800" kern="1200" dirty="0" err="1" smtClean="0">
                          <a:solidFill>
                            <a:schemeClr val="dk1"/>
                          </a:solidFill>
                          <a:effectLst/>
                          <a:latin typeface="Times" panose="020B0500000000000000" pitchFamily="34" charset="-93"/>
                          <a:ea typeface="Times" panose="020B0500000000000000" pitchFamily="34" charset="-93"/>
                          <a:cs typeface="Times" panose="020B0500000000000000" pitchFamily="34" charset="-93"/>
                        </a:rPr>
                        <a:t>nước</a:t>
                      </a:r>
                      <a:r>
                        <a:rPr lang="en-US" sz="2800" kern="1200" dirty="0" smtClean="0">
                          <a:solidFill>
                            <a:schemeClr val="dk1"/>
                          </a:solidFill>
                          <a:effectLst/>
                          <a:latin typeface="Times" panose="020B0500000000000000" pitchFamily="34" charset="-93"/>
                          <a:ea typeface="Times" panose="020B0500000000000000" pitchFamily="34" charset="-93"/>
                          <a:cs typeface="Times" panose="020B0500000000000000" pitchFamily="34" charset="-93"/>
                        </a:rPr>
                        <a:t>; </a:t>
                      </a:r>
                    </a:p>
                    <a:p>
                      <a:r>
                        <a:rPr lang="en-US" sz="2800" kern="1200" dirty="0" smtClean="0">
                          <a:solidFill>
                            <a:schemeClr val="dk1"/>
                          </a:solidFill>
                          <a:effectLst/>
                          <a:latin typeface="Times" panose="020B0500000000000000" pitchFamily="34" charset="-93"/>
                          <a:ea typeface="Times" panose="020B0500000000000000" pitchFamily="34" charset="-93"/>
                          <a:cs typeface="Times" panose="020B0500000000000000" pitchFamily="34" charset="-93"/>
                        </a:rPr>
                        <a:t>- </a:t>
                      </a:r>
                      <a:r>
                        <a:rPr lang="en-US" sz="2800" kern="1200" dirty="0" err="1" smtClean="0">
                          <a:solidFill>
                            <a:schemeClr val="dk1"/>
                          </a:solidFill>
                          <a:effectLst/>
                          <a:latin typeface="Times" panose="020B0500000000000000" pitchFamily="34" charset="-93"/>
                          <a:ea typeface="Times" panose="020B0500000000000000" pitchFamily="34" charset="-93"/>
                          <a:cs typeface="Times" panose="020B0500000000000000" pitchFamily="34" charset="-93"/>
                        </a:rPr>
                        <a:t>Giản</a:t>
                      </a:r>
                      <a:r>
                        <a:rPr lang="en-US" sz="2800" kern="1200" dirty="0" smtClean="0">
                          <a:solidFill>
                            <a:schemeClr val="dk1"/>
                          </a:solidFill>
                          <a:effectLst/>
                          <a:latin typeface="Times" panose="020B0500000000000000" pitchFamily="34" charset="-93"/>
                          <a:ea typeface="Times" panose="020B0500000000000000" pitchFamily="34" charset="-93"/>
                          <a:cs typeface="Times" panose="020B0500000000000000" pitchFamily="34" charset="-93"/>
                        </a:rPr>
                        <a:t> </a:t>
                      </a:r>
                      <a:r>
                        <a:rPr lang="en-US" sz="2800" kern="1200" dirty="0" err="1" smtClean="0">
                          <a:solidFill>
                            <a:schemeClr val="dk1"/>
                          </a:solidFill>
                          <a:effectLst/>
                          <a:latin typeface="Times" panose="020B0500000000000000" pitchFamily="34" charset="-93"/>
                          <a:ea typeface="Times" panose="020B0500000000000000" pitchFamily="34" charset="-93"/>
                          <a:cs typeface="Times" panose="020B0500000000000000" pitchFamily="34" charset="-93"/>
                        </a:rPr>
                        <a:t>dị</a:t>
                      </a:r>
                      <a:r>
                        <a:rPr lang="en-US" sz="2800" kern="1200" dirty="0" smtClean="0">
                          <a:solidFill>
                            <a:schemeClr val="dk1"/>
                          </a:solidFill>
                          <a:effectLst/>
                          <a:latin typeface="Times" panose="020B0500000000000000" pitchFamily="34" charset="-93"/>
                          <a:ea typeface="Times" panose="020B0500000000000000" pitchFamily="34" charset="-93"/>
                          <a:cs typeface="Times" panose="020B0500000000000000" pitchFamily="34" charset="-93"/>
                        </a:rPr>
                        <a:t>, </a:t>
                      </a:r>
                      <a:r>
                        <a:rPr lang="en-US" sz="2800" kern="1200" dirty="0" err="1" smtClean="0">
                          <a:solidFill>
                            <a:schemeClr val="dk1"/>
                          </a:solidFill>
                          <a:effectLst/>
                          <a:latin typeface="Times" panose="020B0500000000000000" pitchFamily="34" charset="-93"/>
                          <a:ea typeface="Times" panose="020B0500000000000000" pitchFamily="34" charset="-93"/>
                          <a:cs typeface="Times" panose="020B0500000000000000" pitchFamily="34" charset="-93"/>
                        </a:rPr>
                        <a:t>khiêm</a:t>
                      </a:r>
                      <a:r>
                        <a:rPr lang="en-US" sz="2800" kern="1200" dirty="0" smtClean="0">
                          <a:solidFill>
                            <a:schemeClr val="dk1"/>
                          </a:solidFill>
                          <a:effectLst/>
                          <a:latin typeface="Times" panose="020B0500000000000000" pitchFamily="34" charset="-93"/>
                          <a:ea typeface="Times" panose="020B0500000000000000" pitchFamily="34" charset="-93"/>
                          <a:cs typeface="Times" panose="020B0500000000000000" pitchFamily="34" charset="-93"/>
                        </a:rPr>
                        <a:t> </a:t>
                      </a:r>
                      <a:r>
                        <a:rPr lang="en-US" sz="2800" kern="1200" dirty="0" err="1" smtClean="0">
                          <a:solidFill>
                            <a:schemeClr val="dk1"/>
                          </a:solidFill>
                          <a:effectLst/>
                          <a:latin typeface="Times" panose="020B0500000000000000" pitchFamily="34" charset="-93"/>
                          <a:ea typeface="Times" panose="020B0500000000000000" pitchFamily="34" charset="-93"/>
                          <a:cs typeface="Times" panose="020B0500000000000000" pitchFamily="34" charset="-93"/>
                        </a:rPr>
                        <a:t>nhường</a:t>
                      </a:r>
                      <a:r>
                        <a:rPr lang="en-US" sz="2800" kern="1200" dirty="0" smtClean="0">
                          <a:solidFill>
                            <a:schemeClr val="dk1"/>
                          </a:solidFill>
                          <a:effectLst/>
                          <a:latin typeface="Times" panose="020B0500000000000000" pitchFamily="34" charset="-93"/>
                          <a:ea typeface="Times" panose="020B0500000000000000" pitchFamily="34" charset="-93"/>
                          <a:cs typeface="Times" panose="020B0500000000000000" pitchFamily="34" charset="-93"/>
                        </a:rPr>
                        <a:t>, </a:t>
                      </a:r>
                      <a:r>
                        <a:rPr lang="en-US" sz="2800" kern="1200" dirty="0" err="1" smtClean="0">
                          <a:solidFill>
                            <a:schemeClr val="dk1"/>
                          </a:solidFill>
                          <a:effectLst/>
                          <a:latin typeface="Times" panose="020B0500000000000000" pitchFamily="34" charset="-93"/>
                          <a:ea typeface="Times" panose="020B0500000000000000" pitchFamily="34" charset="-93"/>
                          <a:cs typeface="Times" panose="020B0500000000000000" pitchFamily="34" charset="-93"/>
                        </a:rPr>
                        <a:t>hiền</a:t>
                      </a:r>
                      <a:r>
                        <a:rPr lang="en-US" sz="2800" kern="1200" dirty="0" smtClean="0">
                          <a:solidFill>
                            <a:schemeClr val="dk1"/>
                          </a:solidFill>
                          <a:effectLst/>
                          <a:latin typeface="Times" panose="020B0500000000000000" pitchFamily="34" charset="-93"/>
                          <a:ea typeface="Times" panose="020B0500000000000000" pitchFamily="34" charset="-93"/>
                          <a:cs typeface="Times" panose="020B0500000000000000" pitchFamily="34" charset="-93"/>
                        </a:rPr>
                        <a:t> </a:t>
                      </a:r>
                      <a:r>
                        <a:rPr lang="en-US" sz="2800" kern="1200" dirty="0" err="1" smtClean="0">
                          <a:solidFill>
                            <a:schemeClr val="dk1"/>
                          </a:solidFill>
                          <a:effectLst/>
                          <a:latin typeface="Times" panose="020B0500000000000000" pitchFamily="34" charset="-93"/>
                          <a:ea typeface="Times" panose="020B0500000000000000" pitchFamily="34" charset="-93"/>
                          <a:cs typeface="Times" panose="020B0500000000000000" pitchFamily="34" charset="-93"/>
                        </a:rPr>
                        <a:t>hậu</a:t>
                      </a:r>
                      <a:endParaRPr lang="vi-VN" sz="2800" dirty="0">
                        <a:effectLst/>
                        <a:latin typeface="Times" panose="020B0500000000000000" pitchFamily="34" charset="-93"/>
                        <a:ea typeface="Times" panose="020B0500000000000000" pitchFamily="34" charset="-93"/>
                        <a:cs typeface="Times" panose="020B0500000000000000" pitchFamily="34" charset="-93"/>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xmlns="" val="799240189"/>
                  </a:ext>
                </a:extLst>
              </a:tr>
              <a:tr h="370840">
                <a:tc>
                  <a:txBody>
                    <a:bodyPr/>
                    <a:lstStyle/>
                    <a:p>
                      <a:pPr>
                        <a:lnSpc>
                          <a:spcPct val="115000"/>
                        </a:lnSpc>
                        <a:spcAft>
                          <a:spcPts val="0"/>
                        </a:spcAft>
                      </a:pPr>
                      <a:r>
                        <a:rPr lang="en-US" sz="2800" b="1">
                          <a:solidFill>
                            <a:srgbClr val="0D0D0D"/>
                          </a:solidFill>
                          <a:effectLst/>
                          <a:latin typeface="Times New Roman" panose="02020603050405020304" pitchFamily="18" charset="0"/>
                          <a:ea typeface="MS Mincho"/>
                          <a:cs typeface="Times New Roman" panose="02020603050405020304" pitchFamily="18" charset="0"/>
                        </a:rPr>
                        <a:t>Trang phục</a:t>
                      </a:r>
                      <a:endParaRPr lang="vi-VN"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r>
                        <a:rPr lang="en-US" sz="2800" i="0" dirty="0" smtClean="0">
                          <a:solidFill>
                            <a:srgbClr val="000000"/>
                          </a:solidFill>
                          <a:effectLst/>
                          <a:latin typeface="Times New Roman" panose="02020603050405020304" pitchFamily="18" charset="0"/>
                          <a:ea typeface="Times New Roman" panose="02020603050405020304" pitchFamily="18" charset="0"/>
                        </a:rPr>
                        <a:t>-Ba </a:t>
                      </a:r>
                      <a:r>
                        <a:rPr lang="en-US" sz="2800" i="0" dirty="0" err="1">
                          <a:solidFill>
                            <a:srgbClr val="000000"/>
                          </a:solidFill>
                          <a:effectLst/>
                          <a:latin typeface="Times New Roman" panose="02020603050405020304" pitchFamily="18" charset="0"/>
                          <a:ea typeface="Times New Roman" panose="02020603050405020304" pitchFamily="18" charset="0"/>
                        </a:rPr>
                        <a:t>lô</a:t>
                      </a:r>
                      <a:r>
                        <a:rPr lang="en-US" sz="2800" i="0" dirty="0">
                          <a:solidFill>
                            <a:srgbClr val="000000"/>
                          </a:solidFill>
                          <a:effectLst/>
                          <a:latin typeface="Times New Roman" panose="02020603050405020304" pitchFamily="18" charset="0"/>
                          <a:ea typeface="Times New Roman" panose="02020603050405020304" pitchFamily="18" charset="0"/>
                        </a:rPr>
                        <a:t> con </a:t>
                      </a:r>
                      <a:r>
                        <a:rPr lang="en-US" sz="2800" i="0" dirty="0" err="1" smtClean="0">
                          <a:solidFill>
                            <a:srgbClr val="000000"/>
                          </a:solidFill>
                          <a:effectLst/>
                          <a:latin typeface="Times New Roman" panose="02020603050405020304" pitchFamily="18" charset="0"/>
                          <a:ea typeface="Times New Roman" panose="02020603050405020304" pitchFamily="18" charset="0"/>
                        </a:rPr>
                        <a:t>cóc</a:t>
                      </a:r>
                      <a:endParaRPr lang="en-US" sz="2800" i="0" dirty="0" smtClean="0">
                        <a:solidFill>
                          <a:srgbClr val="000000"/>
                        </a:solidFill>
                        <a:effectLst/>
                        <a:latin typeface="Times New Roman" panose="02020603050405020304" pitchFamily="18" charset="0"/>
                        <a:ea typeface="Times New Roman" panose="02020603050405020304" pitchFamily="18" charset="0"/>
                      </a:endParaRPr>
                    </a:p>
                    <a:p>
                      <a:pPr algn="just">
                        <a:spcAft>
                          <a:spcPts val="0"/>
                        </a:spcAft>
                      </a:pPr>
                      <a:r>
                        <a:rPr lang="en-US" sz="2800" i="0" dirty="0" err="1" smtClean="0">
                          <a:solidFill>
                            <a:srgbClr val="000000"/>
                          </a:solidFill>
                          <a:effectLst/>
                          <a:latin typeface="Times New Roman" panose="02020603050405020304" pitchFamily="18" charset="0"/>
                          <a:ea typeface="Times New Roman" panose="02020603050405020304" pitchFamily="18" charset="0"/>
                        </a:rPr>
                        <a:t>Tấm</a:t>
                      </a:r>
                      <a:r>
                        <a:rPr lang="en-US" sz="2800" i="0" dirty="0" smtClean="0">
                          <a:solidFill>
                            <a:srgbClr val="000000"/>
                          </a:solidFill>
                          <a:effectLst/>
                          <a:latin typeface="Times New Roman" panose="02020603050405020304" pitchFamily="18" charset="0"/>
                          <a:ea typeface="Times New Roman" panose="02020603050405020304" pitchFamily="18" charset="0"/>
                        </a:rPr>
                        <a:t> </a:t>
                      </a:r>
                      <a:r>
                        <a:rPr lang="en-US" sz="2800" i="0" dirty="0" err="1">
                          <a:solidFill>
                            <a:srgbClr val="000000"/>
                          </a:solidFill>
                          <a:effectLst/>
                          <a:latin typeface="Times New Roman" panose="02020603050405020304" pitchFamily="18" charset="0"/>
                          <a:ea typeface="Times New Roman" panose="02020603050405020304" pitchFamily="18" charset="0"/>
                        </a:rPr>
                        <a:t>áo</a:t>
                      </a:r>
                      <a:r>
                        <a:rPr lang="en-US" sz="2800" i="0" dirty="0">
                          <a:solidFill>
                            <a:srgbClr val="000000"/>
                          </a:solidFill>
                          <a:effectLst/>
                          <a:latin typeface="Times New Roman" panose="02020603050405020304" pitchFamily="18" charset="0"/>
                          <a:ea typeface="Times New Roman" panose="02020603050405020304" pitchFamily="18" charset="0"/>
                        </a:rPr>
                        <a:t> </a:t>
                      </a:r>
                      <a:r>
                        <a:rPr lang="en-US" sz="2800" i="0" dirty="0" err="1">
                          <a:solidFill>
                            <a:srgbClr val="000000"/>
                          </a:solidFill>
                          <a:effectLst/>
                          <a:latin typeface="Times New Roman" panose="02020603050405020304" pitchFamily="18" charset="0"/>
                          <a:ea typeface="Times New Roman" panose="02020603050405020304" pitchFamily="18" charset="0"/>
                        </a:rPr>
                        <a:t>màu</a:t>
                      </a:r>
                      <a:r>
                        <a:rPr lang="en-US" sz="2800" i="0" dirty="0">
                          <a:solidFill>
                            <a:srgbClr val="000000"/>
                          </a:solidFill>
                          <a:effectLst/>
                          <a:latin typeface="Times New Roman" panose="02020603050405020304" pitchFamily="18" charset="0"/>
                          <a:ea typeface="Times New Roman" panose="02020603050405020304" pitchFamily="18" charset="0"/>
                        </a:rPr>
                        <a:t> </a:t>
                      </a:r>
                      <a:r>
                        <a:rPr lang="en-US" sz="2800" i="0" dirty="0" err="1">
                          <a:solidFill>
                            <a:srgbClr val="000000"/>
                          </a:solidFill>
                          <a:effectLst/>
                          <a:latin typeface="Times New Roman" panose="02020603050405020304" pitchFamily="18" charset="0"/>
                          <a:ea typeface="Times New Roman" panose="02020603050405020304" pitchFamily="18" charset="0"/>
                        </a:rPr>
                        <a:t>xanh</a:t>
                      </a:r>
                      <a:r>
                        <a:rPr lang="en-US" sz="2800" i="0" dirty="0">
                          <a:solidFill>
                            <a:srgbClr val="000000"/>
                          </a:solidFill>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vMerge="1">
                  <a:txBody>
                    <a:bodyPr/>
                    <a:lstStyle/>
                    <a:p>
                      <a:pPr algn="ctr">
                        <a:lnSpc>
                          <a:spcPct val="115000"/>
                        </a:lnSpc>
                        <a:spcAft>
                          <a:spcPts val="0"/>
                        </a:spcAft>
                      </a:pP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xmlns="" val="772894772"/>
                  </a:ext>
                </a:extLst>
              </a:tr>
              <a:tr h="1564873">
                <a:tc>
                  <a:txBody>
                    <a:bodyPr/>
                    <a:lstStyle/>
                    <a:p>
                      <a:pPr>
                        <a:lnSpc>
                          <a:spcPct val="115000"/>
                        </a:lnSpc>
                        <a:spcAft>
                          <a:spcPts val="0"/>
                        </a:spcAft>
                      </a:pPr>
                      <a:r>
                        <a:rPr lang="en-US" sz="2800" b="1" dirty="0" err="1">
                          <a:solidFill>
                            <a:srgbClr val="0D0D0D"/>
                          </a:solidFill>
                          <a:effectLst/>
                          <a:latin typeface="Times New Roman" panose="02020603050405020304" pitchFamily="18" charset="0"/>
                          <a:ea typeface="MS Mincho"/>
                          <a:cs typeface="Times New Roman" panose="02020603050405020304" pitchFamily="18" charset="0"/>
                        </a:rPr>
                        <a:t>Diện</a:t>
                      </a:r>
                      <a:r>
                        <a:rPr lang="en-US" sz="2800" b="1" dirty="0">
                          <a:solidFill>
                            <a:srgbClr val="0D0D0D"/>
                          </a:solidFill>
                          <a:effectLst/>
                          <a:latin typeface="Times New Roman" panose="02020603050405020304" pitchFamily="18" charset="0"/>
                          <a:ea typeface="MS Mincho"/>
                          <a:cs typeface="Times New Roman" panose="02020603050405020304" pitchFamily="18" charset="0"/>
                        </a:rPr>
                        <a:t> </a:t>
                      </a:r>
                      <a:r>
                        <a:rPr lang="en-US" sz="2800" b="1" dirty="0" err="1">
                          <a:solidFill>
                            <a:srgbClr val="0D0D0D"/>
                          </a:solidFill>
                          <a:effectLst/>
                          <a:latin typeface="Times New Roman" panose="02020603050405020304" pitchFamily="18" charset="0"/>
                          <a:ea typeface="MS Mincho"/>
                          <a:cs typeface="Times New Roman" panose="02020603050405020304" pitchFamily="18" charset="0"/>
                        </a:rPr>
                        <a:t>mạo</a:t>
                      </a:r>
                      <a:r>
                        <a:rPr lang="en-US" sz="2800" b="1" dirty="0">
                          <a:solidFill>
                            <a:srgbClr val="0D0D0D"/>
                          </a:solidFill>
                          <a:effectLst/>
                          <a:latin typeface="Times New Roman" panose="02020603050405020304" pitchFamily="18" charset="0"/>
                          <a:ea typeface="MS Mincho"/>
                          <a:cs typeface="Times New Roman" panose="02020603050405020304" pitchFamily="18" charset="0"/>
                        </a:rPr>
                        <a:t>, </a:t>
                      </a:r>
                      <a:r>
                        <a:rPr lang="en-US" sz="2800" b="1" dirty="0" err="1">
                          <a:solidFill>
                            <a:srgbClr val="0D0D0D"/>
                          </a:solidFill>
                          <a:effectLst/>
                          <a:latin typeface="Times New Roman" panose="02020603050405020304" pitchFamily="18" charset="0"/>
                          <a:ea typeface="MS Mincho"/>
                          <a:cs typeface="Times New Roman" panose="02020603050405020304" pitchFamily="18" charset="0"/>
                        </a:rPr>
                        <a:t>dáng</a:t>
                      </a:r>
                      <a:r>
                        <a:rPr lang="en-US" sz="2800" b="1" dirty="0">
                          <a:solidFill>
                            <a:srgbClr val="0D0D0D"/>
                          </a:solidFill>
                          <a:effectLst/>
                          <a:latin typeface="Times New Roman" panose="02020603050405020304" pitchFamily="18" charset="0"/>
                          <a:ea typeface="MS Mincho"/>
                          <a:cs typeface="Times New Roman" panose="02020603050405020304" pitchFamily="18" charset="0"/>
                        </a:rPr>
                        <a:t> </a:t>
                      </a:r>
                      <a:r>
                        <a:rPr lang="en-US" sz="2800" b="1" dirty="0" err="1">
                          <a:solidFill>
                            <a:srgbClr val="0D0D0D"/>
                          </a:solidFill>
                          <a:effectLst/>
                          <a:latin typeface="Times New Roman" panose="02020603050405020304" pitchFamily="18" charset="0"/>
                          <a:ea typeface="MS Mincho"/>
                          <a:cs typeface="Times New Roman" panose="02020603050405020304" pitchFamily="18" charset="0"/>
                        </a:rPr>
                        <a:t>vẻ</a:t>
                      </a: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just">
                        <a:spcAft>
                          <a:spcPts val="0"/>
                        </a:spcAft>
                      </a:pPr>
                      <a:r>
                        <a:rPr lang="en-US" sz="2800" i="0" dirty="0" smtClean="0">
                          <a:solidFill>
                            <a:srgbClr val="000000"/>
                          </a:solidFill>
                          <a:effectLst/>
                          <a:latin typeface="Times New Roman" panose="02020603050405020304" pitchFamily="18" charset="0"/>
                          <a:ea typeface="Times New Roman" panose="02020603050405020304" pitchFamily="18" charset="0"/>
                        </a:rPr>
                        <a:t>-</a:t>
                      </a:r>
                      <a:r>
                        <a:rPr lang="en-US" sz="2800" i="0" dirty="0" err="1" smtClean="0">
                          <a:solidFill>
                            <a:srgbClr val="000000"/>
                          </a:solidFill>
                          <a:effectLst/>
                          <a:latin typeface="Times New Roman" panose="02020603050405020304" pitchFamily="18" charset="0"/>
                          <a:ea typeface="Times New Roman" panose="02020603050405020304" pitchFamily="18" charset="0"/>
                        </a:rPr>
                        <a:t>Làn</a:t>
                      </a:r>
                      <a:r>
                        <a:rPr lang="en-US" sz="2800" i="0" dirty="0" smtClean="0">
                          <a:solidFill>
                            <a:srgbClr val="000000"/>
                          </a:solidFill>
                          <a:effectLst/>
                          <a:latin typeface="Times New Roman" panose="02020603050405020304" pitchFamily="18" charset="0"/>
                          <a:ea typeface="Times New Roman" panose="02020603050405020304" pitchFamily="18" charset="0"/>
                        </a:rPr>
                        <a:t> </a:t>
                      </a:r>
                      <a:r>
                        <a:rPr lang="en-US" sz="2800" i="0" dirty="0">
                          <a:solidFill>
                            <a:srgbClr val="000000"/>
                          </a:solidFill>
                          <a:effectLst/>
                          <a:latin typeface="Times New Roman" panose="02020603050405020304" pitchFamily="18" charset="0"/>
                          <a:ea typeface="Times New Roman" panose="02020603050405020304" pitchFamily="18" charset="0"/>
                        </a:rPr>
                        <a:t>da </a:t>
                      </a:r>
                      <a:r>
                        <a:rPr lang="en-US" sz="2800" i="0" dirty="0" err="1">
                          <a:solidFill>
                            <a:srgbClr val="000000"/>
                          </a:solidFill>
                          <a:effectLst/>
                          <a:latin typeface="Times New Roman" panose="02020603050405020304" pitchFamily="18" charset="0"/>
                          <a:ea typeface="Times New Roman" panose="02020603050405020304" pitchFamily="18" charset="0"/>
                        </a:rPr>
                        <a:t>sốt</a:t>
                      </a:r>
                      <a:r>
                        <a:rPr lang="en-US" sz="2800" i="0" dirty="0">
                          <a:solidFill>
                            <a:srgbClr val="000000"/>
                          </a:solidFill>
                          <a:effectLst/>
                          <a:latin typeface="Times New Roman" panose="02020603050405020304" pitchFamily="18" charset="0"/>
                          <a:ea typeface="Times New Roman" panose="02020603050405020304" pitchFamily="18" charset="0"/>
                        </a:rPr>
                        <a:t> </a:t>
                      </a:r>
                      <a:r>
                        <a:rPr lang="en-US" sz="2800" i="0" dirty="0" err="1" smtClean="0">
                          <a:solidFill>
                            <a:srgbClr val="000000"/>
                          </a:solidFill>
                          <a:effectLst/>
                          <a:latin typeface="Times New Roman" panose="02020603050405020304" pitchFamily="18" charset="0"/>
                          <a:ea typeface="Times New Roman" panose="02020603050405020304" pitchFamily="18" charset="0"/>
                        </a:rPr>
                        <a:t>rét</a:t>
                      </a:r>
                      <a:endParaRPr lang="en-US" sz="2800" i="0" dirty="0" smtClean="0">
                        <a:solidFill>
                          <a:srgbClr val="000000"/>
                        </a:solidFill>
                        <a:effectLst/>
                        <a:latin typeface="Times New Roman" panose="02020603050405020304" pitchFamily="18" charset="0"/>
                        <a:ea typeface="Times New Roman" panose="02020603050405020304" pitchFamily="18" charset="0"/>
                      </a:endParaRPr>
                    </a:p>
                    <a:p>
                      <a:pPr algn="just">
                        <a:spcAft>
                          <a:spcPts val="0"/>
                        </a:spcAft>
                      </a:pPr>
                      <a:r>
                        <a:rPr lang="en-US" sz="2800" i="0" dirty="0" err="1" smtClean="0">
                          <a:solidFill>
                            <a:srgbClr val="000000"/>
                          </a:solidFill>
                          <a:effectLst/>
                          <a:latin typeface="Times New Roman" panose="02020603050405020304" pitchFamily="18" charset="0"/>
                          <a:ea typeface="Times New Roman" panose="02020603050405020304" pitchFamily="18" charset="0"/>
                        </a:rPr>
                        <a:t>Mắt</a:t>
                      </a:r>
                      <a:r>
                        <a:rPr lang="en-US" sz="2800" i="0" dirty="0" smtClean="0">
                          <a:solidFill>
                            <a:srgbClr val="000000"/>
                          </a:solidFill>
                          <a:effectLst/>
                          <a:latin typeface="Times New Roman" panose="02020603050405020304" pitchFamily="18" charset="0"/>
                          <a:ea typeface="Times New Roman" panose="02020603050405020304" pitchFamily="18" charset="0"/>
                        </a:rPr>
                        <a:t> </a:t>
                      </a:r>
                      <a:r>
                        <a:rPr lang="en-US" sz="2800" i="0" dirty="0" err="1">
                          <a:solidFill>
                            <a:srgbClr val="000000"/>
                          </a:solidFill>
                          <a:effectLst/>
                          <a:latin typeface="Times New Roman" panose="02020603050405020304" pitchFamily="18" charset="0"/>
                          <a:ea typeface="Times New Roman" panose="02020603050405020304" pitchFamily="18" charset="0"/>
                        </a:rPr>
                        <a:t>như</a:t>
                      </a:r>
                      <a:r>
                        <a:rPr lang="en-US" sz="2800" i="0" dirty="0">
                          <a:solidFill>
                            <a:srgbClr val="000000"/>
                          </a:solidFill>
                          <a:effectLst/>
                          <a:latin typeface="Times New Roman" panose="02020603050405020304" pitchFamily="18" charset="0"/>
                          <a:ea typeface="Times New Roman" panose="02020603050405020304" pitchFamily="18" charset="0"/>
                        </a:rPr>
                        <a:t> </a:t>
                      </a:r>
                      <a:r>
                        <a:rPr lang="en-US" sz="2800" i="0" dirty="0" err="1">
                          <a:solidFill>
                            <a:srgbClr val="000000"/>
                          </a:solidFill>
                          <a:effectLst/>
                          <a:latin typeface="Times New Roman" panose="02020603050405020304" pitchFamily="18" charset="0"/>
                          <a:ea typeface="Times New Roman" panose="02020603050405020304" pitchFamily="18" charset="0"/>
                        </a:rPr>
                        <a:t>suối</a:t>
                      </a:r>
                      <a:r>
                        <a:rPr lang="en-US" sz="2800" i="0" dirty="0">
                          <a:solidFill>
                            <a:srgbClr val="000000"/>
                          </a:solidFill>
                          <a:effectLst/>
                          <a:latin typeface="Times New Roman" panose="02020603050405020304" pitchFamily="18" charset="0"/>
                          <a:ea typeface="Times New Roman" panose="02020603050405020304" pitchFamily="18" charset="0"/>
                        </a:rPr>
                        <a:t> </a:t>
                      </a:r>
                      <a:r>
                        <a:rPr lang="en-US" sz="2800" i="0" dirty="0" err="1" smtClean="0">
                          <a:solidFill>
                            <a:srgbClr val="000000"/>
                          </a:solidFill>
                          <a:effectLst/>
                          <a:latin typeface="Times New Roman" panose="02020603050405020304" pitchFamily="18" charset="0"/>
                          <a:ea typeface="Times New Roman" panose="02020603050405020304" pitchFamily="18" charset="0"/>
                        </a:rPr>
                        <a:t>biếc</a:t>
                      </a:r>
                      <a:endParaRPr lang="en-US" sz="2800" i="0" dirty="0" smtClean="0">
                        <a:solidFill>
                          <a:srgbClr val="000000"/>
                        </a:solidFill>
                        <a:effectLst/>
                        <a:latin typeface="Times New Roman" panose="02020603050405020304" pitchFamily="18" charset="0"/>
                        <a:ea typeface="Times New Roman" panose="02020603050405020304" pitchFamily="18" charset="0"/>
                      </a:endParaRPr>
                    </a:p>
                    <a:p>
                      <a:pPr algn="just">
                        <a:spcAft>
                          <a:spcPts val="0"/>
                        </a:spcAft>
                      </a:pPr>
                      <a:r>
                        <a:rPr lang="en-US" sz="2800" i="0" dirty="0" smtClean="0">
                          <a:solidFill>
                            <a:srgbClr val="000000"/>
                          </a:solidFill>
                          <a:effectLst/>
                          <a:latin typeface="Times New Roman" panose="02020603050405020304" pitchFamily="18" charset="0"/>
                          <a:ea typeface="Times New Roman" panose="02020603050405020304" pitchFamily="18" charset="0"/>
                        </a:rPr>
                        <a:t>-</a:t>
                      </a:r>
                      <a:r>
                        <a:rPr lang="en-US" sz="2800" i="0" dirty="0" err="1" smtClean="0">
                          <a:solidFill>
                            <a:srgbClr val="000000"/>
                          </a:solidFill>
                          <a:effectLst/>
                          <a:latin typeface="Times New Roman" panose="02020603050405020304" pitchFamily="18" charset="0"/>
                          <a:ea typeface="Times New Roman" panose="02020603050405020304" pitchFamily="18" charset="0"/>
                        </a:rPr>
                        <a:t>Cái</a:t>
                      </a:r>
                      <a:r>
                        <a:rPr lang="en-US" sz="2800" i="0" dirty="0" smtClean="0">
                          <a:solidFill>
                            <a:srgbClr val="000000"/>
                          </a:solidFill>
                          <a:effectLst/>
                          <a:latin typeface="Times New Roman" panose="02020603050405020304" pitchFamily="18" charset="0"/>
                          <a:ea typeface="Times New Roman" panose="02020603050405020304" pitchFamily="18" charset="0"/>
                        </a:rPr>
                        <a:t> </a:t>
                      </a:r>
                      <a:r>
                        <a:rPr lang="en-US" sz="2800" i="0" dirty="0" err="1" smtClean="0">
                          <a:solidFill>
                            <a:srgbClr val="000000"/>
                          </a:solidFill>
                          <a:effectLst/>
                          <a:latin typeface="Times New Roman" panose="02020603050405020304" pitchFamily="18" charset="0"/>
                          <a:ea typeface="Times New Roman" panose="02020603050405020304" pitchFamily="18" charset="0"/>
                        </a:rPr>
                        <a:t>cười</a:t>
                      </a:r>
                      <a:r>
                        <a:rPr lang="en-US" sz="2800" i="0" dirty="0" smtClean="0">
                          <a:solidFill>
                            <a:srgbClr val="000000"/>
                          </a:solidFill>
                          <a:effectLst/>
                          <a:latin typeface="Times New Roman" panose="02020603050405020304" pitchFamily="18" charset="0"/>
                          <a:ea typeface="Times New Roman" panose="02020603050405020304" pitchFamily="18" charset="0"/>
                        </a:rPr>
                        <a:t> </a:t>
                      </a:r>
                      <a:r>
                        <a:rPr lang="en-US" sz="2800" i="0" dirty="0" err="1" smtClean="0">
                          <a:solidFill>
                            <a:srgbClr val="000000"/>
                          </a:solidFill>
                          <a:effectLst/>
                          <a:latin typeface="Times New Roman" panose="02020603050405020304" pitchFamily="18" charset="0"/>
                          <a:ea typeface="Times New Roman" panose="02020603050405020304" pitchFamily="18" charset="0"/>
                        </a:rPr>
                        <a:t>hiền</a:t>
                      </a:r>
                      <a:r>
                        <a:rPr lang="en-US" sz="2800" i="0" dirty="0" smtClean="0">
                          <a:solidFill>
                            <a:srgbClr val="000000"/>
                          </a:solidFill>
                          <a:effectLst/>
                          <a:latin typeface="Times New Roman" panose="02020603050405020304" pitchFamily="18" charset="0"/>
                          <a:ea typeface="Times New Roman" panose="02020603050405020304" pitchFamily="18" charset="0"/>
                        </a:rPr>
                        <a:t> </a:t>
                      </a:r>
                      <a:r>
                        <a:rPr lang="en-US" sz="2800" i="0" dirty="0" err="1" smtClean="0">
                          <a:solidFill>
                            <a:srgbClr val="000000"/>
                          </a:solidFill>
                          <a:effectLst/>
                          <a:latin typeface="Times New Roman" panose="02020603050405020304" pitchFamily="18" charset="0"/>
                          <a:ea typeface="Times New Roman" panose="02020603050405020304" pitchFamily="18" charset="0"/>
                        </a:rPr>
                        <a:t>lành</a:t>
                      </a:r>
                      <a:r>
                        <a:rPr lang="en-US" sz="2800" i="0" dirty="0" smtClean="0">
                          <a:solidFill>
                            <a:srgbClr val="000000"/>
                          </a:solidFill>
                          <a:effectLst/>
                          <a:latin typeface="Times New Roman" panose="02020603050405020304" pitchFamily="18" charset="0"/>
                          <a:ea typeface="Times New Roman" panose="02020603050405020304" pitchFamily="18" charset="0"/>
                        </a:rPr>
                        <a:t>.</a:t>
                      </a:r>
                    </a:p>
                    <a:p>
                      <a:pPr algn="just">
                        <a:spcAft>
                          <a:spcPts val="0"/>
                        </a:spcAft>
                      </a:pPr>
                      <a:r>
                        <a:rPr lang="en-US" sz="2800" i="0" dirty="0" smtClean="0">
                          <a:solidFill>
                            <a:srgbClr val="000000"/>
                          </a:solidFill>
                          <a:effectLst/>
                          <a:latin typeface="Times New Roman" panose="02020603050405020304" pitchFamily="18" charset="0"/>
                          <a:ea typeface="Times New Roman" panose="02020603050405020304" pitchFamily="18" charset="0"/>
                        </a:rPr>
                        <a:t>-</a:t>
                      </a:r>
                      <a:r>
                        <a:rPr lang="en-US" sz="2800" i="0" dirty="0" err="1" smtClean="0">
                          <a:solidFill>
                            <a:srgbClr val="000000"/>
                          </a:solidFill>
                          <a:effectLst/>
                          <a:latin typeface="Times New Roman" panose="02020603050405020304" pitchFamily="18" charset="0"/>
                          <a:ea typeface="Times New Roman" panose="02020603050405020304" pitchFamily="18" charset="0"/>
                        </a:rPr>
                        <a:t>Vai</a:t>
                      </a:r>
                      <a:r>
                        <a:rPr lang="en-US" sz="2800" i="0" dirty="0" smtClean="0">
                          <a:solidFill>
                            <a:srgbClr val="000000"/>
                          </a:solidFill>
                          <a:effectLst/>
                          <a:latin typeface="Times New Roman" panose="02020603050405020304" pitchFamily="18" charset="0"/>
                          <a:ea typeface="Times New Roman" panose="02020603050405020304" pitchFamily="18" charset="0"/>
                        </a:rPr>
                        <a:t> </a:t>
                      </a:r>
                      <a:r>
                        <a:rPr lang="en-US" sz="2800" i="0" dirty="0" err="1">
                          <a:solidFill>
                            <a:srgbClr val="000000"/>
                          </a:solidFill>
                          <a:effectLst/>
                          <a:latin typeface="Times New Roman" panose="02020603050405020304" pitchFamily="18" charset="0"/>
                          <a:ea typeface="Times New Roman" panose="02020603050405020304" pitchFamily="18" charset="0"/>
                        </a:rPr>
                        <a:t>đầy</a:t>
                      </a:r>
                      <a:r>
                        <a:rPr lang="en-US" sz="2800" i="0" dirty="0">
                          <a:solidFill>
                            <a:srgbClr val="000000"/>
                          </a:solidFill>
                          <a:effectLst/>
                          <a:latin typeface="Times New Roman" panose="02020603050405020304" pitchFamily="18" charset="0"/>
                          <a:ea typeface="Times New Roman" panose="02020603050405020304" pitchFamily="18" charset="0"/>
                        </a:rPr>
                        <a:t> </a:t>
                      </a:r>
                      <a:r>
                        <a:rPr lang="en-US" sz="2800" i="0" dirty="0" err="1">
                          <a:solidFill>
                            <a:srgbClr val="000000"/>
                          </a:solidFill>
                          <a:effectLst/>
                          <a:latin typeface="Times New Roman" panose="02020603050405020304" pitchFamily="18" charset="0"/>
                          <a:ea typeface="Times New Roman" panose="02020603050405020304" pitchFamily="18" charset="0"/>
                        </a:rPr>
                        <a:t>núi</a:t>
                      </a:r>
                      <a:r>
                        <a:rPr lang="en-US" sz="2800" i="0" dirty="0">
                          <a:solidFill>
                            <a:srgbClr val="000000"/>
                          </a:solidFill>
                          <a:effectLst/>
                          <a:latin typeface="Times New Roman" panose="02020603050405020304" pitchFamily="18" charset="0"/>
                          <a:ea typeface="Times New Roman" panose="02020603050405020304" pitchFamily="18" charset="0"/>
                        </a:rPr>
                        <a:t> </a:t>
                      </a:r>
                      <a:r>
                        <a:rPr lang="en-US" sz="2800" i="0" dirty="0" smtClean="0">
                          <a:solidFill>
                            <a:srgbClr val="000000"/>
                          </a:solidFill>
                          <a:effectLst/>
                          <a:latin typeface="Times New Roman" panose="02020603050405020304" pitchFamily="18" charset="0"/>
                          <a:ea typeface="Times New Roman" panose="02020603050405020304" pitchFamily="18" charset="0"/>
                        </a:rPr>
                        <a:t>non……</a:t>
                      </a:r>
                      <a:endParaRPr lang="en-US" sz="2800" i="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vMerge="1">
                  <a:txBody>
                    <a:bodyPr/>
                    <a:lstStyle/>
                    <a:p>
                      <a:pPr algn="ctr">
                        <a:lnSpc>
                          <a:spcPct val="115000"/>
                        </a:lnSpc>
                        <a:spcAft>
                          <a:spcPts val="0"/>
                        </a:spcAft>
                      </a:pPr>
                      <a:endParaRPr lang="vi-VN"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xmlns="" val="1453052905"/>
                  </a:ext>
                </a:extLst>
              </a:tr>
            </a:tbl>
          </a:graphicData>
        </a:graphic>
      </p:graphicFrame>
      <p:sp>
        <p:nvSpPr>
          <p:cNvPr id="2" name="Rectangle 1"/>
          <p:cNvSpPr/>
          <p:nvPr/>
        </p:nvSpPr>
        <p:spPr>
          <a:xfrm>
            <a:off x="2472745" y="141668"/>
            <a:ext cx="7212168" cy="830997"/>
          </a:xfrm>
          <a:prstGeom prst="rect">
            <a:avLst/>
          </a:prstGeom>
        </p:spPr>
        <p:txBody>
          <a:bodyPr wrap="square">
            <a:spAutoFit/>
          </a:bodyPr>
          <a:lstStyle/>
          <a:p>
            <a:pPr algn="ctr"/>
            <a:r>
              <a:rPr lang="en-US" sz="2400" b="1" dirty="0">
                <a:solidFill>
                  <a:srgbClr val="FF0000"/>
                </a:solidFill>
                <a:latin typeface="Times New Roman" panose="02020603050405020304" pitchFamily="18" charset="0"/>
                <a:cs typeface="Times New Roman" panose="02020603050405020304" pitchFamily="18" charset="0"/>
              </a:rPr>
              <a:t>PHIẾU HỌC TẬP </a:t>
            </a:r>
            <a:r>
              <a:rPr lang="en-US" sz="2400" b="1" dirty="0" smtClean="0">
                <a:solidFill>
                  <a:srgbClr val="FF0000"/>
                </a:solidFill>
                <a:latin typeface="Times New Roman" panose="02020603050405020304" pitchFamily="18" charset="0"/>
                <a:cs typeface="Times New Roman" panose="02020603050405020304" pitchFamily="18" charset="0"/>
              </a:rPr>
              <a:t>SỐ 3 </a:t>
            </a:r>
            <a:endParaRPr lang="vi-VN" sz="2400" dirty="0">
              <a:solidFill>
                <a:srgbClr val="FF0000"/>
              </a:solidFill>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a:t>
            </a:r>
            <a:r>
              <a:rPr lang="en-US" sz="2400" b="1" dirty="0" err="1">
                <a:latin typeface="Times New Roman" panose="02020603050405020304" pitchFamily="18" charset="0"/>
                <a:cs typeface="Times New Roman" panose="02020603050405020304" pitchFamily="18" charset="0"/>
              </a:rPr>
              <a:t>Tìm</a:t>
            </a:r>
            <a:r>
              <a:rPr lang="en-US" sz="2400" b="1" dirty="0">
                <a:latin typeface="Times New Roman" panose="02020603050405020304" pitchFamily="18" charset="0"/>
                <a:cs typeface="Times New Roman" panose="02020603050405020304" pitchFamily="18" charset="0"/>
              </a:rPr>
              <a:t> chi </a:t>
            </a:r>
            <a:r>
              <a:rPr lang="en-US" sz="2400" b="1" dirty="0" err="1">
                <a:latin typeface="Times New Roman" panose="02020603050405020304" pitchFamily="18" charset="0"/>
                <a:cs typeface="Times New Roman" panose="02020603050405020304" pitchFamily="18" charset="0"/>
              </a:rPr>
              <a:t>tiết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và</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nhận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xét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về</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đặc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điểm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người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lính</a:t>
            </a:r>
            <a:r>
              <a:rPr lang="en-US" sz="2400" b="1" dirty="0">
                <a:latin typeface="Times New Roman" panose="02020603050405020304" pitchFamily="18" charset="0"/>
                <a:cs typeface="Times New Roman" panose="02020603050405020304" pitchFamily="18" charset="0"/>
              </a:rPr>
              <a:t>)</a:t>
            </a:r>
            <a:endParaRPr lang="vi-V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766547177"/>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ộp Văn bản 1"/>
          <p:cNvSpPr txBox="1"/>
          <p:nvPr/>
        </p:nvSpPr>
        <p:spPr>
          <a:xfrm>
            <a:off x="0" y="69273"/>
            <a:ext cx="12192000" cy="403187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3200" b="1" dirty="0" smtClean="0">
                <a:latin typeface="Times" panose="02020603050405020304" pitchFamily="18" charset="0"/>
                <a:cs typeface="Times" panose="02020603050405020304" pitchFamily="18" charset="0"/>
              </a:rPr>
              <a:t>Nghệ thuật: </a:t>
            </a:r>
          </a:p>
          <a:p>
            <a:r>
              <a:rPr lang="en-US" sz="3200" b="1" dirty="0" smtClean="0">
                <a:latin typeface="Times" panose="02020603050405020304" pitchFamily="18" charset="0"/>
                <a:cs typeface="Times" panose="02020603050405020304" pitchFamily="18" charset="0"/>
              </a:rPr>
              <a:t>- </a:t>
            </a:r>
            <a:r>
              <a:rPr lang="en-US" sz="3200" b="1" dirty="0">
                <a:latin typeface="Times" panose="02020603050405020304" pitchFamily="18" charset="0"/>
                <a:cs typeface="Times" panose="02020603050405020304" pitchFamily="18" charset="0"/>
              </a:rPr>
              <a:t>Từ láy gợi hình, gợi tả: </a:t>
            </a:r>
            <a:endParaRPr lang="en-GB" sz="3200" dirty="0">
              <a:latin typeface="Times" panose="02020603050405020304" pitchFamily="18" charset="0"/>
              <a:cs typeface="Times" panose="02020603050405020304" pitchFamily="18" charset="0"/>
            </a:endParaRPr>
          </a:p>
          <a:p>
            <a:r>
              <a:rPr lang="en-US" sz="3200" b="1" dirty="0">
                <a:latin typeface="Times" panose="02020603050405020304" pitchFamily="18" charset="0"/>
                <a:cs typeface="Times" panose="02020603050405020304" pitchFamily="18" charset="0"/>
              </a:rPr>
              <a:t>     "Anh ngồi lặng lẽ</a:t>
            </a:r>
            <a:endParaRPr lang="en-GB" sz="3200" dirty="0">
              <a:latin typeface="Times" panose="02020603050405020304" pitchFamily="18" charset="0"/>
              <a:cs typeface="Times" panose="02020603050405020304" pitchFamily="18" charset="0"/>
            </a:endParaRPr>
          </a:p>
          <a:p>
            <a:r>
              <a:rPr lang="en-US" sz="3200" b="1" dirty="0">
                <a:latin typeface="Times" panose="02020603050405020304" pitchFamily="18" charset="0"/>
                <a:cs typeface="Times" panose="02020603050405020304" pitchFamily="18" charset="0"/>
              </a:rPr>
              <a:t>       Anh ngồi rực </a:t>
            </a:r>
            <a:r>
              <a:rPr lang="en-US" sz="3200" b="1" dirty="0" smtClean="0">
                <a:latin typeface="Times" panose="02020603050405020304" pitchFamily="18" charset="0"/>
                <a:cs typeface="Times" panose="02020603050405020304" pitchFamily="18" charset="0"/>
              </a:rPr>
              <a:t>rỡ”</a:t>
            </a:r>
            <a:endParaRPr lang="en-GB" sz="3200" dirty="0">
              <a:latin typeface="Times" panose="02020603050405020304" pitchFamily="18" charset="0"/>
              <a:cs typeface="Times" panose="02020603050405020304" pitchFamily="18" charset="0"/>
            </a:endParaRPr>
          </a:p>
          <a:p>
            <a:r>
              <a:rPr lang="en-US" sz="3200" b="1" dirty="0">
                <a:latin typeface="Times" panose="02020603050405020304" pitchFamily="18" charset="0"/>
                <a:cs typeface="Times" panose="02020603050405020304" pitchFamily="18" charset="0"/>
              </a:rPr>
              <a:t>- Tính từ: "áo màu xanh", </a:t>
            </a:r>
            <a:r>
              <a:rPr lang="en-US" sz="3200" b="1" dirty="0" smtClean="0">
                <a:latin typeface="Times" panose="02020603050405020304" pitchFamily="18" charset="0"/>
                <a:cs typeface="Times" panose="02020603050405020304" pitchFamily="18" charset="0"/>
              </a:rPr>
              <a:t>“ cười hiền </a:t>
            </a:r>
            <a:r>
              <a:rPr lang="en-US" sz="3200" b="1" dirty="0">
                <a:latin typeface="Times" panose="02020603050405020304" pitchFamily="18" charset="0"/>
                <a:cs typeface="Times" panose="02020603050405020304" pitchFamily="18" charset="0"/>
              </a:rPr>
              <a:t>lành", ...</a:t>
            </a:r>
            <a:endParaRPr lang="en-GB" sz="3200" dirty="0">
              <a:latin typeface="Times" panose="02020603050405020304" pitchFamily="18" charset="0"/>
              <a:cs typeface="Times" panose="02020603050405020304" pitchFamily="18" charset="0"/>
            </a:endParaRPr>
          </a:p>
          <a:p>
            <a:r>
              <a:rPr lang="en-US" sz="3200" b="1" dirty="0">
                <a:latin typeface="Times" panose="02020603050405020304" pitchFamily="18" charset="0"/>
                <a:cs typeface="Times" panose="02020603050405020304" pitchFamily="18" charset="0"/>
              </a:rPr>
              <a:t>- So sánh: "Mắt như suối biếc"</a:t>
            </a:r>
            <a:endParaRPr lang="en-GB" sz="3200" dirty="0">
              <a:latin typeface="Times" panose="02020603050405020304" pitchFamily="18" charset="0"/>
              <a:cs typeface="Times" panose="02020603050405020304" pitchFamily="18" charset="0"/>
            </a:endParaRPr>
          </a:p>
          <a:p>
            <a:r>
              <a:rPr lang="en-US" sz="3200" b="1" dirty="0" smtClean="0">
                <a:latin typeface="Times" panose="02020603050405020304" pitchFamily="18" charset="0"/>
                <a:cs typeface="Times" panose="02020603050405020304" pitchFamily="18" charset="0"/>
              </a:rPr>
              <a:t>-&gt; </a:t>
            </a:r>
            <a:r>
              <a:rPr lang="en-US" sz="3200" b="1" dirty="0">
                <a:latin typeface="Times" panose="02020603050405020304" pitchFamily="18" charset="0"/>
                <a:cs typeface="Times" panose="02020603050405020304" pitchFamily="18" charset="0"/>
              </a:rPr>
              <a:t>Tác dụng: Làm nổi bật vẻ đẹp của người lính: trẻ tuổi, dũng cảm, kiên cường, yêu nước, giản dị, khiêm nhường, hiền hậu. </a:t>
            </a:r>
            <a:endParaRPr lang="en-GB" sz="3200" dirty="0">
              <a:latin typeface="Times" panose="02020603050405020304" pitchFamily="18" charset="0"/>
              <a:cs typeface="Times" panose="02020603050405020304" pitchFamily="18" charset="0"/>
            </a:endParaRPr>
          </a:p>
        </p:txBody>
      </p:sp>
    </p:spTree>
    <p:extLst>
      <p:ext uri="{BB962C8B-B14F-4D97-AF65-F5344CB8AC3E}">
        <p14:creationId xmlns:p14="http://schemas.microsoft.com/office/powerpoint/2010/main" xmlns="" val="3882223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 calcmode="lin" valueType="num">
                                      <p:cBhvr additive="base">
                                        <p:cTn id="1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 calcmode="lin" valueType="num">
                                      <p:cBhvr additive="base">
                                        <p:cTn id="2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additive="base">
                                        <p:cTn id="2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2">
                                            <p:txEl>
                                              <p:pRg st="6" end="6"/>
                                            </p:txEl>
                                          </p:spTgt>
                                        </p:tgtEl>
                                        <p:attrNameLst>
                                          <p:attrName>style.visibility</p:attrName>
                                        </p:attrNameLst>
                                      </p:cBhvr>
                                      <p:to>
                                        <p:strVal val="visible"/>
                                      </p:to>
                                    </p:set>
                                    <p:anim calcmode="lin" valueType="num">
                                      <p:cBhvr additive="base">
                                        <p:cTn id="3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9578" y="127647"/>
            <a:ext cx="3241272" cy="369332"/>
          </a:xfrm>
          <a:prstGeom prst="rect">
            <a:avLst/>
          </a:prstGeom>
        </p:spPr>
        <p:txBody>
          <a:bodyPr wrap="none">
            <a:spAutoFit/>
          </a:bodyPr>
          <a:lstStyle/>
          <a:p>
            <a:r>
              <a:rPr lang="en-US" b="1" dirty="0">
                <a:solidFill>
                  <a:srgbClr val="FF0000"/>
                </a:solidFill>
                <a:latin typeface="Times New Roman" panose="02020603050405020304" pitchFamily="18" charset="0"/>
                <a:cs typeface="Times New Roman" panose="02020603050405020304" pitchFamily="18" charset="0"/>
              </a:rPr>
              <a:t>HOẠT ĐỘNG 3: LUYỆN TẬP</a:t>
            </a:r>
            <a:endParaRPr lang="vi-VN" dirty="0">
              <a:solidFill>
                <a:srgbClr val="FF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1867436" y="272483"/>
            <a:ext cx="10135673" cy="830997"/>
          </a:xfrm>
          <a:prstGeom prst="rect">
            <a:avLst/>
          </a:prstGeom>
        </p:spPr>
        <p:txBody>
          <a:bodyPr wrap="square">
            <a:spAutoFit/>
          </a:bodyPr>
          <a:lstStyle/>
          <a:p>
            <a:pPr algn="ctr"/>
            <a:r>
              <a:rPr lang="pt-BR" sz="2400" b="1" dirty="0">
                <a:latin typeface="Times New Roman" panose="02020603050405020304" pitchFamily="18" charset="0"/>
                <a:cs typeface="Times New Roman" panose="02020603050405020304" pitchFamily="18" charset="0"/>
              </a:rPr>
              <a:t>PHIẾU HỌC TẬP 01</a:t>
            </a:r>
            <a:endParaRPr lang="vi-VN" sz="2400" b="1" dirty="0">
              <a:latin typeface="Times New Roman" panose="02020603050405020304" pitchFamily="18" charset="0"/>
              <a:cs typeface="Times New Roman" panose="02020603050405020304" pitchFamily="18" charset="0"/>
            </a:endParaRPr>
          </a:p>
          <a:p>
            <a:pPr algn="ctr"/>
            <a:r>
              <a:rPr lang="de-DE" sz="2400" b="1" dirty="0">
                <a:latin typeface="Times New Roman" panose="02020603050405020304" pitchFamily="18" charset="0"/>
                <a:cs typeface="Times New Roman" panose="02020603050405020304" pitchFamily="18" charset="0"/>
              </a:rPr>
              <a:t>Điền thông tin vào cột L và cột H</a:t>
            </a:r>
            <a:endParaRPr lang="en-US" sz="2400" b="1" dirty="0"/>
          </a:p>
        </p:txBody>
      </p:sp>
      <p:graphicFrame>
        <p:nvGraphicFramePr>
          <p:cNvPr id="10" name="Table 9"/>
          <p:cNvGraphicFramePr>
            <a:graphicFrameLocks noGrp="1"/>
          </p:cNvGraphicFramePr>
          <p:nvPr>
            <p:extLst>
              <p:ext uri="{D42A27DB-BD31-4B8C-83A1-F6EECF244321}">
                <p14:modId xmlns:p14="http://schemas.microsoft.com/office/powerpoint/2010/main" xmlns="" val="1237736389"/>
              </p:ext>
            </p:extLst>
          </p:nvPr>
        </p:nvGraphicFramePr>
        <p:xfrm>
          <a:off x="476519" y="1262130"/>
          <a:ext cx="11359166" cy="5005019"/>
        </p:xfrm>
        <a:graphic>
          <a:graphicData uri="http://schemas.openxmlformats.org/drawingml/2006/table">
            <a:tbl>
              <a:tblPr firstRow="1" bandRow="1">
                <a:tableStyleId>{5C22544A-7EE6-4342-B048-85BDC9FD1C3A}</a:tableStyleId>
              </a:tblPr>
              <a:tblGrid>
                <a:gridCol w="1944709">
                  <a:extLst>
                    <a:ext uri="{9D8B030D-6E8A-4147-A177-3AD203B41FA5}">
                      <a16:colId xmlns:a16="http://schemas.microsoft.com/office/drawing/2014/main" xmlns="" val="4120388323"/>
                    </a:ext>
                  </a:extLst>
                </a:gridCol>
                <a:gridCol w="2588654">
                  <a:extLst>
                    <a:ext uri="{9D8B030D-6E8A-4147-A177-3AD203B41FA5}">
                      <a16:colId xmlns:a16="http://schemas.microsoft.com/office/drawing/2014/main" xmlns="" val="2605223298"/>
                    </a:ext>
                  </a:extLst>
                </a:gridCol>
                <a:gridCol w="3644721">
                  <a:extLst>
                    <a:ext uri="{9D8B030D-6E8A-4147-A177-3AD203B41FA5}">
                      <a16:colId xmlns:a16="http://schemas.microsoft.com/office/drawing/2014/main" xmlns="" val="473722317"/>
                    </a:ext>
                  </a:extLst>
                </a:gridCol>
                <a:gridCol w="3181082">
                  <a:extLst>
                    <a:ext uri="{9D8B030D-6E8A-4147-A177-3AD203B41FA5}">
                      <a16:colId xmlns:a16="http://schemas.microsoft.com/office/drawing/2014/main" xmlns="" val="2026714527"/>
                    </a:ext>
                  </a:extLst>
                </a:gridCol>
              </a:tblGrid>
              <a:tr h="1983346">
                <a:tc>
                  <a:txBody>
                    <a:bodyPr/>
                    <a:lstStyle/>
                    <a:p>
                      <a:pPr marL="101600" algn="l">
                        <a:lnSpc>
                          <a:spcPct val="117000"/>
                        </a:lnSpc>
                        <a:spcBef>
                          <a:spcPts val="1300"/>
                        </a:spcBef>
                        <a:spcAft>
                          <a:spcPts val="0"/>
                        </a:spcAft>
                      </a:pPr>
                      <a:r>
                        <a:rPr lang="vi-VN" sz="2000" b="1" dirty="0">
                          <a:solidFill>
                            <a:srgbClr val="322518"/>
                          </a:solidFill>
                          <a:effectLst/>
                          <a:latin typeface="Times New Roman" panose="02020603050405020304" pitchFamily="18" charset="0"/>
                          <a:ea typeface="Arial" panose="020B0604020202020204" pitchFamily="34" charset="0"/>
                          <a:cs typeface="Times New Roman" panose="02020603050405020304" pitchFamily="18" charset="0"/>
                        </a:rPr>
                        <a:t>K </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(What we known) </a:t>
                      </a:r>
                    </a:p>
                    <a:p>
                      <a:pPr marL="101600" algn="l">
                        <a:lnSpc>
                          <a:spcPct val="117000"/>
                        </a:lnSpc>
                        <a:spcBef>
                          <a:spcPts val="1300"/>
                        </a:spcBef>
                        <a:spcAft>
                          <a:spcPts val="0"/>
                        </a:spcAft>
                      </a:pPr>
                      <a:r>
                        <a:rPr lang="vi-VN"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(Liệt kê những điều em đã biết về anh bộ đội)</a:t>
                      </a:r>
                      <a:endParaRPr lang="vi-V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88900" algn="l">
                        <a:lnSpc>
                          <a:spcPct val="119000"/>
                        </a:lnSpc>
                        <a:spcAft>
                          <a:spcPts val="0"/>
                        </a:spcAft>
                      </a:pPr>
                      <a:r>
                        <a:rPr lang="en-US" sz="2800" b="1" dirty="0">
                          <a:solidFill>
                            <a:srgbClr val="322518"/>
                          </a:solidFill>
                          <a:effectLst/>
                          <a:latin typeface="Times New Roman" panose="02020603050405020304" pitchFamily="18" charset="0"/>
                          <a:ea typeface="Arial" panose="020B0604020202020204" pitchFamily="34" charset="0"/>
                          <a:cs typeface="Times New Roman" panose="02020603050405020304" pitchFamily="18" charset="0"/>
                        </a:rPr>
                        <a:t>w</a:t>
                      </a:r>
                      <a:r>
                        <a:rPr lang="en-US" sz="2000" b="1" dirty="0">
                          <a:solidFill>
                            <a:srgbClr val="322518"/>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(What we want to learn)</a:t>
                      </a:r>
                    </a:p>
                    <a:p>
                      <a:pPr marL="88900" algn="l">
                        <a:lnSpc>
                          <a:spcPct val="119000"/>
                        </a:lnSpc>
                        <a:spcAft>
                          <a:spcPts val="0"/>
                        </a:spcAft>
                      </a:pP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(Liệt kê những điều em muôn biết thêm vể </a:t>
                      </a:r>
                      <a:r>
                        <a:rPr lang="en-US" sz="2000" dirty="0" err="1">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đội</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101600" algn="l">
                        <a:lnSpc>
                          <a:spcPct val="119000"/>
                        </a:lnSpc>
                        <a:spcAft>
                          <a:spcPts val="0"/>
                        </a:spcAft>
                      </a:pPr>
                      <a:r>
                        <a:rPr lang="vi-VN" sz="2000" b="1" dirty="0">
                          <a:solidFill>
                            <a:srgbClr val="322518"/>
                          </a:solidFill>
                          <a:effectLst/>
                          <a:latin typeface="Times New Roman" panose="02020603050405020304" pitchFamily="18" charset="0"/>
                          <a:ea typeface="Arial" panose="020B0604020202020204" pitchFamily="34" charset="0"/>
                          <a:cs typeface="Times New Roman" panose="02020603050405020304" pitchFamily="18" charset="0"/>
                        </a:rPr>
                        <a:t>L </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(What we learned)</a:t>
                      </a:r>
                    </a:p>
                    <a:p>
                      <a:pPr marL="101600" algn="l">
                        <a:lnSpc>
                          <a:spcPct val="119000"/>
                        </a:lnSpc>
                        <a:spcAft>
                          <a:spcPts val="0"/>
                        </a:spcAft>
                      </a:pP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(Liệt kê những đi</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ề</a:t>
                      </a:r>
                      <a:r>
                        <a:rPr lang="vi-VN"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u em đã biết về anh bộ đội sau khi học bài thơ)</a:t>
                      </a:r>
                      <a:endParaRPr lang="vi-V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88900" algn="l">
                        <a:lnSpc>
                          <a:spcPct val="119000"/>
                        </a:lnSpc>
                        <a:spcAft>
                          <a:spcPts val="0"/>
                        </a:spcAft>
                      </a:pPr>
                      <a:r>
                        <a:rPr lang="vi-VN" sz="2000" b="1"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H</a:t>
                      </a:r>
                      <a:r>
                        <a:rPr lang="vi-VN"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(How </a:t>
                      </a:r>
                      <a:r>
                        <a:rPr lang="vi-VN"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can we </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learn more) </a:t>
                      </a:r>
                    </a:p>
                    <a:p>
                      <a:pPr marL="88900" algn="l">
                        <a:lnSpc>
                          <a:spcPct val="119000"/>
                        </a:lnSpc>
                        <a:spcAft>
                          <a:spcPts val="0"/>
                        </a:spcAft>
                      </a:pPr>
                      <a:r>
                        <a:rPr lang="vi-VN"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(Các em sẽ tiếp tục tìm hiểu như thế nào về anh bộ đội?)</a:t>
                      </a:r>
                      <a:endParaRPr lang="vi-V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xmlns="" val="2637005206"/>
                  </a:ext>
                </a:extLst>
              </a:tr>
              <a:tr h="3021673">
                <a:tc>
                  <a:txBody>
                    <a:bodyPr/>
                    <a:lstStyle/>
                    <a:p>
                      <a:endParaRPr lang="vi-VN"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endParaRPr lang="vi-VN"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endParaRPr lang="vi-VN"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endParaRPr lang="vi-VN"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xmlns="" val="4139615892"/>
                  </a:ext>
                </a:extLst>
              </a:tr>
            </a:tbl>
          </a:graphicData>
        </a:graphic>
      </p:graphicFrame>
    </p:spTree>
    <p:extLst>
      <p:ext uri="{BB962C8B-B14F-4D97-AF65-F5344CB8AC3E}">
        <p14:creationId xmlns:p14="http://schemas.microsoft.com/office/powerpoint/2010/main" xmlns="" val="216186381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9578" y="127647"/>
            <a:ext cx="3241272" cy="369332"/>
          </a:xfrm>
          <a:prstGeom prst="rect">
            <a:avLst/>
          </a:prstGeom>
        </p:spPr>
        <p:txBody>
          <a:bodyPr wrap="none">
            <a:spAutoFit/>
          </a:bodyPr>
          <a:lstStyle/>
          <a:p>
            <a:r>
              <a:rPr lang="en-US" b="1" dirty="0">
                <a:solidFill>
                  <a:srgbClr val="FF0000"/>
                </a:solidFill>
                <a:latin typeface="Times New Roman" panose="02020603050405020304" pitchFamily="18" charset="0"/>
                <a:cs typeface="Times New Roman" panose="02020603050405020304" pitchFamily="18" charset="0"/>
              </a:rPr>
              <a:t>HOẠT ĐỘNG 3: LUYỆN TẬP</a:t>
            </a:r>
            <a:endParaRPr lang="vi-VN" dirty="0">
              <a:solidFill>
                <a:srgbClr val="FF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1867436" y="272483"/>
            <a:ext cx="10135673" cy="830997"/>
          </a:xfrm>
          <a:prstGeom prst="rect">
            <a:avLst/>
          </a:prstGeom>
        </p:spPr>
        <p:txBody>
          <a:bodyPr wrap="square">
            <a:spAutoFit/>
          </a:bodyPr>
          <a:lstStyle/>
          <a:p>
            <a:pPr algn="ctr"/>
            <a:r>
              <a:rPr lang="pt-BR" sz="2400" b="1" dirty="0">
                <a:latin typeface="Times New Roman" panose="02020603050405020304" pitchFamily="18" charset="0"/>
                <a:cs typeface="Times New Roman" panose="02020603050405020304" pitchFamily="18" charset="0"/>
              </a:rPr>
              <a:t>PHIẾU HỌC TẬP 01</a:t>
            </a:r>
            <a:endParaRPr lang="vi-VN" sz="2400" b="1" dirty="0">
              <a:latin typeface="Times New Roman" panose="02020603050405020304" pitchFamily="18" charset="0"/>
              <a:cs typeface="Times New Roman" panose="02020603050405020304" pitchFamily="18" charset="0"/>
            </a:endParaRPr>
          </a:p>
          <a:p>
            <a:pPr algn="ctr"/>
            <a:r>
              <a:rPr lang="de-DE" sz="2400" b="1" dirty="0">
                <a:latin typeface="Times New Roman" panose="02020603050405020304" pitchFamily="18" charset="0"/>
                <a:cs typeface="Times New Roman" panose="02020603050405020304" pitchFamily="18" charset="0"/>
              </a:rPr>
              <a:t>Điền thông tin vào cột L và cột H</a:t>
            </a:r>
            <a:endParaRPr lang="en-US" sz="2400" b="1" dirty="0"/>
          </a:p>
        </p:txBody>
      </p:sp>
      <p:graphicFrame>
        <p:nvGraphicFramePr>
          <p:cNvPr id="10" name="Table 9"/>
          <p:cNvGraphicFramePr>
            <a:graphicFrameLocks noGrp="1"/>
          </p:cNvGraphicFramePr>
          <p:nvPr>
            <p:extLst>
              <p:ext uri="{D42A27DB-BD31-4B8C-83A1-F6EECF244321}">
                <p14:modId xmlns:p14="http://schemas.microsoft.com/office/powerpoint/2010/main" xmlns="" val="1227590456"/>
              </p:ext>
            </p:extLst>
          </p:nvPr>
        </p:nvGraphicFramePr>
        <p:xfrm>
          <a:off x="476519" y="1262130"/>
          <a:ext cx="11359166" cy="5343043"/>
        </p:xfrm>
        <a:graphic>
          <a:graphicData uri="http://schemas.openxmlformats.org/drawingml/2006/table">
            <a:tbl>
              <a:tblPr firstRow="1" bandRow="1">
                <a:tableStyleId>{5C22544A-7EE6-4342-B048-85BDC9FD1C3A}</a:tableStyleId>
              </a:tblPr>
              <a:tblGrid>
                <a:gridCol w="1944709">
                  <a:extLst>
                    <a:ext uri="{9D8B030D-6E8A-4147-A177-3AD203B41FA5}">
                      <a16:colId xmlns:a16="http://schemas.microsoft.com/office/drawing/2014/main" xmlns="" val="4120388323"/>
                    </a:ext>
                  </a:extLst>
                </a:gridCol>
                <a:gridCol w="2176530">
                  <a:extLst>
                    <a:ext uri="{9D8B030D-6E8A-4147-A177-3AD203B41FA5}">
                      <a16:colId xmlns:a16="http://schemas.microsoft.com/office/drawing/2014/main" xmlns="" val="2605223298"/>
                    </a:ext>
                  </a:extLst>
                </a:gridCol>
                <a:gridCol w="3580327">
                  <a:extLst>
                    <a:ext uri="{9D8B030D-6E8A-4147-A177-3AD203B41FA5}">
                      <a16:colId xmlns:a16="http://schemas.microsoft.com/office/drawing/2014/main" xmlns="" val="473722317"/>
                    </a:ext>
                  </a:extLst>
                </a:gridCol>
                <a:gridCol w="3657600">
                  <a:extLst>
                    <a:ext uri="{9D8B030D-6E8A-4147-A177-3AD203B41FA5}">
                      <a16:colId xmlns:a16="http://schemas.microsoft.com/office/drawing/2014/main" xmlns="" val="2026714527"/>
                    </a:ext>
                  </a:extLst>
                </a:gridCol>
              </a:tblGrid>
              <a:tr h="1983346">
                <a:tc>
                  <a:txBody>
                    <a:bodyPr/>
                    <a:lstStyle/>
                    <a:p>
                      <a:pPr marL="101600" algn="l">
                        <a:lnSpc>
                          <a:spcPct val="117000"/>
                        </a:lnSpc>
                        <a:spcBef>
                          <a:spcPts val="1300"/>
                        </a:spcBef>
                        <a:spcAft>
                          <a:spcPts val="0"/>
                        </a:spcAft>
                      </a:pPr>
                      <a:r>
                        <a:rPr lang="vi-VN" sz="2000" b="1" dirty="0">
                          <a:solidFill>
                            <a:srgbClr val="322518"/>
                          </a:solidFill>
                          <a:effectLst/>
                          <a:latin typeface="Times New Roman" panose="02020603050405020304" pitchFamily="18" charset="0"/>
                          <a:ea typeface="Arial" panose="020B0604020202020204" pitchFamily="34" charset="0"/>
                          <a:cs typeface="Times New Roman" panose="02020603050405020304" pitchFamily="18" charset="0"/>
                        </a:rPr>
                        <a:t>K </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(What we known) </a:t>
                      </a:r>
                    </a:p>
                    <a:p>
                      <a:pPr marL="101600" algn="l">
                        <a:lnSpc>
                          <a:spcPct val="117000"/>
                        </a:lnSpc>
                        <a:spcBef>
                          <a:spcPts val="1300"/>
                        </a:spcBef>
                        <a:spcAft>
                          <a:spcPts val="0"/>
                        </a:spcAft>
                      </a:pPr>
                      <a:r>
                        <a:rPr lang="vi-VN"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(Liệt kê những điều em đã biết về anh bộ đội)</a:t>
                      </a:r>
                      <a:endParaRPr lang="vi-V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88900" algn="l">
                        <a:lnSpc>
                          <a:spcPct val="119000"/>
                        </a:lnSpc>
                        <a:spcAft>
                          <a:spcPts val="0"/>
                        </a:spcAft>
                      </a:pPr>
                      <a:r>
                        <a:rPr lang="en-US" sz="2800" b="1" dirty="0">
                          <a:solidFill>
                            <a:srgbClr val="322518"/>
                          </a:solidFill>
                          <a:effectLst/>
                          <a:latin typeface="Times New Roman" panose="02020603050405020304" pitchFamily="18" charset="0"/>
                          <a:ea typeface="Arial" panose="020B0604020202020204" pitchFamily="34" charset="0"/>
                          <a:cs typeface="Times New Roman" panose="02020603050405020304" pitchFamily="18" charset="0"/>
                        </a:rPr>
                        <a:t>w</a:t>
                      </a:r>
                      <a:r>
                        <a:rPr lang="en-US" sz="2000" b="1" dirty="0">
                          <a:solidFill>
                            <a:srgbClr val="322518"/>
                          </a:solidFill>
                          <a:effectLst/>
                          <a:latin typeface="Times New Roman" panose="02020603050405020304" pitchFamily="18" charset="0"/>
                          <a:ea typeface="Arial" panose="020B0604020202020204" pitchFamily="34" charset="0"/>
                          <a:cs typeface="Times New Roman" panose="02020603050405020304" pitchFamily="18" charset="0"/>
                        </a:rPr>
                        <a:t> </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(What we want to learn)</a:t>
                      </a:r>
                    </a:p>
                    <a:p>
                      <a:pPr marL="88900" algn="l">
                        <a:lnSpc>
                          <a:spcPct val="119000"/>
                        </a:lnSpc>
                        <a:spcAft>
                          <a:spcPts val="0"/>
                        </a:spcAft>
                      </a:pP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(Liệt kê những điều em muôn biết thêm vể </a:t>
                      </a:r>
                      <a:r>
                        <a:rPr lang="en-US" sz="2000" dirty="0" err="1">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đội</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101600" algn="l">
                        <a:lnSpc>
                          <a:spcPct val="119000"/>
                        </a:lnSpc>
                        <a:spcAft>
                          <a:spcPts val="0"/>
                        </a:spcAft>
                      </a:pPr>
                      <a:r>
                        <a:rPr lang="vi-VN" sz="2000" b="1" dirty="0">
                          <a:solidFill>
                            <a:srgbClr val="322518"/>
                          </a:solidFill>
                          <a:effectLst/>
                          <a:latin typeface="Times New Roman" panose="02020603050405020304" pitchFamily="18" charset="0"/>
                          <a:ea typeface="Arial" panose="020B0604020202020204" pitchFamily="34" charset="0"/>
                          <a:cs typeface="Times New Roman" panose="02020603050405020304" pitchFamily="18" charset="0"/>
                        </a:rPr>
                        <a:t>L </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(What we learned)</a:t>
                      </a:r>
                    </a:p>
                    <a:p>
                      <a:pPr marL="101600" algn="l">
                        <a:lnSpc>
                          <a:spcPct val="119000"/>
                        </a:lnSpc>
                        <a:spcAft>
                          <a:spcPts val="0"/>
                        </a:spcAft>
                      </a:pP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(Liệt kê những đi</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ề</a:t>
                      </a:r>
                      <a:r>
                        <a:rPr lang="vi-VN"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u em đã biết về anh bộ đội sau khi học bài thơ)</a:t>
                      </a:r>
                      <a:endParaRPr lang="vi-V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88900" algn="l">
                        <a:lnSpc>
                          <a:spcPct val="119000"/>
                        </a:lnSpc>
                        <a:spcAft>
                          <a:spcPts val="0"/>
                        </a:spcAft>
                      </a:pPr>
                      <a:r>
                        <a:rPr lang="vi-VN" sz="2000" b="1"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H</a:t>
                      </a:r>
                      <a:r>
                        <a:rPr lang="vi-VN"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(How </a:t>
                      </a:r>
                      <a:r>
                        <a:rPr lang="vi-VN"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can we </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learn more) </a:t>
                      </a:r>
                    </a:p>
                    <a:p>
                      <a:pPr marL="88900" algn="l">
                        <a:lnSpc>
                          <a:spcPct val="119000"/>
                        </a:lnSpc>
                        <a:spcAft>
                          <a:spcPts val="0"/>
                        </a:spcAft>
                      </a:pPr>
                      <a:r>
                        <a:rPr lang="vi-VN"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(Các em sẽ tiếp tục tìm hiểu như thế nào về anh bộ đội?)</a:t>
                      </a:r>
                      <a:endParaRPr lang="vi-V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xmlns="" val="2637005206"/>
                  </a:ext>
                </a:extLst>
              </a:tr>
              <a:tr h="3021673">
                <a:tc>
                  <a:txBody>
                    <a:bodyPr/>
                    <a:lstStyle/>
                    <a:p>
                      <a:r>
                        <a:rPr lang="en-US" sz="2000" dirty="0">
                          <a:latin typeface="Times New Roman" panose="02020603050405020304" pitchFamily="18" charset="0"/>
                          <a:cs typeface="Times New Roman" panose="02020603050405020304" pitchFamily="18" charset="0"/>
                        </a:rPr>
                        <a:t>………………</a:t>
                      </a:r>
                      <a:endParaRPr lang="vi-VN"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r>
                        <a:rPr lang="en-US" sz="2000" dirty="0" smtClean="0">
                          <a:latin typeface="Times New Roman" panose="02020603050405020304" pitchFamily="18" charset="0"/>
                          <a:cs typeface="Times New Roman" panose="02020603050405020304" pitchFamily="18" charset="0"/>
                        </a:rPr>
                        <a:t>…………………</a:t>
                      </a:r>
                      <a:endParaRPr lang="vi-VN"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r>
                        <a:rPr lang="de-DE" sz="2000" kern="1200" dirty="0">
                          <a:solidFill>
                            <a:schemeClr val="dk1"/>
                          </a:solidFill>
                          <a:effectLst/>
                          <a:latin typeface="Times New Roman" panose="02020603050405020304" pitchFamily="18" charset="0"/>
                          <a:ea typeface="+mn-ea"/>
                          <a:cs typeface="Times New Roman" panose="02020603050405020304" pitchFamily="18" charset="0"/>
                        </a:rPr>
                        <a:t>- Tuổi đời còn rất trẻ;</a:t>
                      </a:r>
                      <a:endParaRPr lang="vi-VN" sz="2000" kern="1200" dirty="0">
                        <a:solidFill>
                          <a:schemeClr val="dk1"/>
                        </a:solidFill>
                        <a:effectLst/>
                        <a:latin typeface="Times New Roman" panose="02020603050405020304" pitchFamily="18" charset="0"/>
                        <a:ea typeface="+mn-ea"/>
                        <a:cs typeface="Times New Roman" panose="02020603050405020304" pitchFamily="18" charset="0"/>
                      </a:endParaRPr>
                    </a:p>
                    <a:p>
                      <a:pPr algn="just"/>
                      <a:r>
                        <a:rPr lang="de-DE" sz="2000" kern="1200" dirty="0">
                          <a:solidFill>
                            <a:schemeClr val="dk1"/>
                          </a:solidFill>
                          <a:effectLst/>
                          <a:latin typeface="Times New Roman" panose="02020603050405020304" pitchFamily="18" charset="0"/>
                          <a:ea typeface="+mn-ea"/>
                          <a:cs typeface="Times New Roman" panose="02020603050405020304" pitchFamily="18" charset="0"/>
                        </a:rPr>
                        <a:t>- Giản dị, khiêm nhường, hiền hậu;</a:t>
                      </a:r>
                      <a:endParaRPr lang="vi-VN" sz="2000" kern="1200" dirty="0">
                        <a:solidFill>
                          <a:schemeClr val="dk1"/>
                        </a:solidFill>
                        <a:effectLst/>
                        <a:latin typeface="Times New Roman" panose="02020603050405020304" pitchFamily="18" charset="0"/>
                        <a:ea typeface="+mn-ea"/>
                        <a:cs typeface="Times New Roman" panose="02020603050405020304" pitchFamily="18" charset="0"/>
                      </a:endParaRPr>
                    </a:p>
                    <a:p>
                      <a:pPr algn="just"/>
                      <a:r>
                        <a:rPr lang="de-DE" sz="2000" kern="1200" dirty="0">
                          <a:solidFill>
                            <a:schemeClr val="dk1"/>
                          </a:solidFill>
                          <a:effectLst/>
                          <a:latin typeface="Times New Roman" panose="02020603050405020304" pitchFamily="18" charset="0"/>
                          <a:ea typeface="+mn-ea"/>
                          <a:cs typeface="Times New Roman" panose="02020603050405020304" pitchFamily="18" charset="0"/>
                        </a:rPr>
                        <a:t>- Đã anh dũng, kiên cường, hi sinh, nằm lại nơi chiến trường;</a:t>
                      </a:r>
                      <a:endParaRPr lang="vi-VN" sz="2000" kern="1200" dirty="0">
                        <a:solidFill>
                          <a:schemeClr val="dk1"/>
                        </a:solidFill>
                        <a:effectLst/>
                        <a:latin typeface="Times New Roman" panose="02020603050405020304" pitchFamily="18" charset="0"/>
                        <a:ea typeface="+mn-ea"/>
                        <a:cs typeface="Times New Roman" panose="02020603050405020304" pitchFamily="18" charset="0"/>
                      </a:endParaRPr>
                    </a:p>
                    <a:p>
                      <a:pPr algn="just"/>
                      <a:r>
                        <a:rPr lang="de-DE" sz="2000" kern="1200" dirty="0">
                          <a:solidFill>
                            <a:schemeClr val="dk1"/>
                          </a:solidFill>
                          <a:effectLst/>
                          <a:latin typeface="Times New Roman" panose="02020603050405020304" pitchFamily="18" charset="0"/>
                          <a:ea typeface="+mn-ea"/>
                          <a:cs typeface="Times New Roman" panose="02020603050405020304" pitchFamily="18" charset="0"/>
                        </a:rPr>
                        <a:t>- Đó là những con người làm nên những chiến công để đất nước có được những mùa xuân mãi trường tồn. </a:t>
                      </a:r>
                      <a:endParaRPr lang="vi-VN"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r>
                        <a:rPr lang="de-DE" sz="2000" kern="1200" dirty="0">
                          <a:solidFill>
                            <a:schemeClr val="dk1"/>
                          </a:solidFill>
                          <a:effectLst/>
                          <a:latin typeface="Times New Roman" panose="02020603050405020304" pitchFamily="18" charset="0"/>
                          <a:ea typeface="+mn-ea"/>
                          <a:cs typeface="Times New Roman" panose="02020603050405020304" pitchFamily="18" charset="0"/>
                        </a:rPr>
                        <a:t>- Đọc thêm các bài thơ, văn, xem tranh ảnh, phim tài liệu về người lính trong cuộc kháng chiến giải phóng dân tộc;</a:t>
                      </a:r>
                      <a:endParaRPr lang="vi-VN" sz="2000" kern="1200" dirty="0">
                        <a:solidFill>
                          <a:schemeClr val="dk1"/>
                        </a:solidFill>
                        <a:effectLst/>
                        <a:latin typeface="Times New Roman" panose="02020603050405020304" pitchFamily="18" charset="0"/>
                        <a:ea typeface="+mn-ea"/>
                        <a:cs typeface="Times New Roman" panose="02020603050405020304" pitchFamily="18" charset="0"/>
                      </a:endParaRPr>
                    </a:p>
                    <a:p>
                      <a:pPr algn="just"/>
                      <a:r>
                        <a:rPr lang="de-DE" sz="2000" kern="1200" dirty="0">
                          <a:solidFill>
                            <a:schemeClr val="dk1"/>
                          </a:solidFill>
                          <a:effectLst/>
                          <a:latin typeface="Times New Roman" panose="02020603050405020304" pitchFamily="18" charset="0"/>
                          <a:ea typeface="+mn-ea"/>
                          <a:cs typeface="Times New Roman" panose="02020603050405020304" pitchFamily="18" charset="0"/>
                        </a:rPr>
                        <a:t>- Trực tiếp gặp và trò chuyện với các bác Cựu chiến binh.</a:t>
                      </a:r>
                      <a:endParaRPr lang="vi-VN" sz="2000" kern="1200" dirty="0">
                        <a:solidFill>
                          <a:schemeClr val="dk1"/>
                        </a:solidFill>
                        <a:effectLst/>
                        <a:latin typeface="Times New Roman" panose="02020603050405020304" pitchFamily="18" charset="0"/>
                        <a:ea typeface="+mn-ea"/>
                        <a:cs typeface="Times New Roman" panose="02020603050405020304" pitchFamily="18" charset="0"/>
                      </a:endParaRPr>
                    </a:p>
                    <a:p>
                      <a:pPr algn="just"/>
                      <a:r>
                        <a:rPr lang="de-DE" sz="2000" kern="1200" dirty="0">
                          <a:solidFill>
                            <a:schemeClr val="dk1"/>
                          </a:solidFill>
                          <a:effectLst/>
                          <a:latin typeface="Times New Roman" panose="02020603050405020304" pitchFamily="18" charset="0"/>
                          <a:ea typeface="+mn-ea"/>
                          <a:cs typeface="Times New Roman" panose="02020603050405020304" pitchFamily="18" charset="0"/>
                        </a:rPr>
                        <a:t>-......</a:t>
                      </a:r>
                      <a:endParaRPr lang="vi-VN"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xmlns="" val="4139615892"/>
                  </a:ext>
                </a:extLst>
              </a:tr>
            </a:tbl>
          </a:graphicData>
        </a:graphic>
      </p:graphicFrame>
    </p:spTree>
    <p:extLst>
      <p:ext uri="{BB962C8B-B14F-4D97-AF65-F5344CB8AC3E}">
        <p14:creationId xmlns:p14="http://schemas.microsoft.com/office/powerpoint/2010/main" xmlns="" val="425718707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xmlns="" val="1630766599"/>
              </p:ext>
            </p:extLst>
          </p:nvPr>
        </p:nvGraphicFramePr>
        <p:xfrm>
          <a:off x="888642" y="1869736"/>
          <a:ext cx="10828876" cy="5496052"/>
        </p:xfrm>
        <a:graphic>
          <a:graphicData uri="http://schemas.openxmlformats.org/drawingml/2006/table">
            <a:tbl>
              <a:tblPr firstRow="1" bandRow="1">
                <a:tableStyleId>{5C22544A-7EE6-4342-B048-85BDC9FD1C3A}</a:tableStyleId>
              </a:tblPr>
              <a:tblGrid>
                <a:gridCol w="1364254">
                  <a:extLst>
                    <a:ext uri="{9D8B030D-6E8A-4147-A177-3AD203B41FA5}">
                      <a16:colId xmlns:a16="http://schemas.microsoft.com/office/drawing/2014/main" xmlns="" val="4120388323"/>
                    </a:ext>
                  </a:extLst>
                </a:gridCol>
                <a:gridCol w="2264310">
                  <a:extLst>
                    <a:ext uri="{9D8B030D-6E8A-4147-A177-3AD203B41FA5}">
                      <a16:colId xmlns:a16="http://schemas.microsoft.com/office/drawing/2014/main" xmlns="" val="2605223298"/>
                    </a:ext>
                  </a:extLst>
                </a:gridCol>
                <a:gridCol w="3590682">
                  <a:extLst>
                    <a:ext uri="{9D8B030D-6E8A-4147-A177-3AD203B41FA5}">
                      <a16:colId xmlns:a16="http://schemas.microsoft.com/office/drawing/2014/main" xmlns="" val="473722317"/>
                    </a:ext>
                  </a:extLst>
                </a:gridCol>
                <a:gridCol w="3609630">
                  <a:extLst>
                    <a:ext uri="{9D8B030D-6E8A-4147-A177-3AD203B41FA5}">
                      <a16:colId xmlns:a16="http://schemas.microsoft.com/office/drawing/2014/main" xmlns="" val="2026714527"/>
                    </a:ext>
                  </a:extLst>
                </a:gridCol>
              </a:tblGrid>
              <a:tr h="370840">
                <a:tc>
                  <a:txBody>
                    <a:bodyPr/>
                    <a:lstStyle/>
                    <a:p>
                      <a:pPr marL="101600">
                        <a:lnSpc>
                          <a:spcPct val="117000"/>
                        </a:lnSpc>
                        <a:spcBef>
                          <a:spcPts val="1300"/>
                        </a:spcBef>
                        <a:spcAft>
                          <a:spcPts val="0"/>
                        </a:spcAft>
                      </a:pPr>
                      <a:r>
                        <a:rPr lang="vi-VN" sz="2000" b="1" dirty="0">
                          <a:solidFill>
                            <a:srgbClr val="322518"/>
                          </a:solidFill>
                          <a:effectLst/>
                          <a:latin typeface="Times New Roman" panose="02020603050405020304" pitchFamily="18" charset="0"/>
                          <a:ea typeface="Arial" panose="020B0604020202020204" pitchFamily="34" charset="0"/>
                          <a:cs typeface="Times New Roman" panose="02020603050405020304" pitchFamily="18" charset="0"/>
                        </a:rPr>
                        <a:t>K </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(What we known) </a:t>
                      </a:r>
                    </a:p>
                    <a:p>
                      <a:pPr marL="101600">
                        <a:lnSpc>
                          <a:spcPct val="117000"/>
                        </a:lnSpc>
                        <a:spcBef>
                          <a:spcPts val="1300"/>
                        </a:spcBef>
                        <a:spcAft>
                          <a:spcPts val="0"/>
                        </a:spcAft>
                      </a:pPr>
                      <a:r>
                        <a:rPr lang="vi-VN"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(Liệt kê những điều em đã biết về anh bộ đội)</a:t>
                      </a:r>
                      <a:endParaRPr lang="vi-V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88900">
                        <a:lnSpc>
                          <a:spcPct val="119000"/>
                        </a:lnSpc>
                        <a:spcAft>
                          <a:spcPts val="0"/>
                        </a:spcAft>
                      </a:pPr>
                      <a:r>
                        <a:rPr lang="en-US" sz="2000" b="1" dirty="0">
                          <a:solidFill>
                            <a:srgbClr val="322518"/>
                          </a:solidFill>
                          <a:effectLst/>
                          <a:latin typeface="Times New Roman" panose="02020603050405020304" pitchFamily="18" charset="0"/>
                          <a:ea typeface="Arial" panose="020B0604020202020204" pitchFamily="34" charset="0"/>
                          <a:cs typeface="Times New Roman" panose="02020603050405020304" pitchFamily="18" charset="0"/>
                        </a:rPr>
                        <a:t>w </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(What we want to learn)</a:t>
                      </a:r>
                    </a:p>
                    <a:p>
                      <a:pPr marL="88900">
                        <a:lnSpc>
                          <a:spcPct val="119000"/>
                        </a:lnSpc>
                        <a:spcAft>
                          <a:spcPts val="0"/>
                        </a:spcAft>
                      </a:pP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(Liệt kê những điều em muôn biết thêm vể </a:t>
                      </a:r>
                      <a:r>
                        <a:rPr lang="en-US" sz="2000" dirty="0" err="1">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đội</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vi-V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101600">
                        <a:lnSpc>
                          <a:spcPct val="119000"/>
                        </a:lnSpc>
                        <a:spcAft>
                          <a:spcPts val="0"/>
                        </a:spcAft>
                      </a:pPr>
                      <a:r>
                        <a:rPr lang="vi-VN" sz="2000" b="1" dirty="0">
                          <a:solidFill>
                            <a:srgbClr val="322518"/>
                          </a:solidFill>
                          <a:effectLst/>
                          <a:latin typeface="Times New Roman" panose="02020603050405020304" pitchFamily="18" charset="0"/>
                          <a:ea typeface="Arial" panose="020B0604020202020204" pitchFamily="34" charset="0"/>
                          <a:cs typeface="Times New Roman" panose="02020603050405020304" pitchFamily="18" charset="0"/>
                        </a:rPr>
                        <a:t>L </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(What we learned)</a:t>
                      </a:r>
                    </a:p>
                    <a:p>
                      <a:pPr marL="101600">
                        <a:lnSpc>
                          <a:spcPct val="119000"/>
                        </a:lnSpc>
                        <a:spcAft>
                          <a:spcPts val="0"/>
                        </a:spcAft>
                      </a:pP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(Liệt kê những đi</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ề</a:t>
                      </a:r>
                      <a:r>
                        <a:rPr lang="vi-VN"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u em đã biết về anh bộ đội sau khi học bài thơ)</a:t>
                      </a:r>
                      <a:endParaRPr lang="vi-V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88900">
                        <a:lnSpc>
                          <a:spcPct val="119000"/>
                        </a:lnSpc>
                        <a:spcAft>
                          <a:spcPts val="0"/>
                        </a:spcAft>
                      </a:pPr>
                      <a:r>
                        <a:rPr lang="vi-VN" sz="2000" b="1"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H</a:t>
                      </a:r>
                      <a:r>
                        <a:rPr lang="vi-VN"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(How </a:t>
                      </a:r>
                      <a:r>
                        <a:rPr lang="vi-VN"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can we </a:t>
                      </a:r>
                      <a:r>
                        <a:rPr lang="en-US"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learn more) </a:t>
                      </a:r>
                    </a:p>
                    <a:p>
                      <a:pPr marL="88900">
                        <a:lnSpc>
                          <a:spcPct val="119000"/>
                        </a:lnSpc>
                        <a:spcAft>
                          <a:spcPts val="0"/>
                        </a:spcAft>
                      </a:pPr>
                      <a:r>
                        <a:rPr lang="vi-VN" sz="2000" dirty="0">
                          <a:solidFill>
                            <a:srgbClr val="322518"/>
                          </a:solidFill>
                          <a:effectLst/>
                          <a:latin typeface="Times New Roman" panose="02020603050405020304" pitchFamily="18" charset="0"/>
                          <a:ea typeface="Times New Roman" panose="02020603050405020304" pitchFamily="18" charset="0"/>
                          <a:cs typeface="Times New Roman" panose="02020603050405020304" pitchFamily="18" charset="0"/>
                        </a:rPr>
                        <a:t>(Các em sẽ tiếp tục tìm hiểu như thế nào về anh bộ đội?)</a:t>
                      </a:r>
                      <a:endParaRPr lang="vi-VN"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0" marR="635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xmlns="" val="2637005206"/>
                  </a:ext>
                </a:extLst>
              </a:tr>
              <a:tr h="370840">
                <a:tc>
                  <a:txBody>
                    <a:bodyPr/>
                    <a:lstStyle/>
                    <a:p>
                      <a:r>
                        <a:rPr lang="en-US" sz="2000" dirty="0">
                          <a:latin typeface="Times New Roman" panose="02020603050405020304" pitchFamily="18" charset="0"/>
                          <a:cs typeface="Times New Roman" panose="02020603050405020304" pitchFamily="18" charset="0"/>
                        </a:rPr>
                        <a:t>………………</a:t>
                      </a:r>
                      <a:endParaRPr lang="vi-VN"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r>
                        <a:rPr lang="en-US" sz="2000" dirty="0">
                          <a:latin typeface="Times New Roman" panose="02020603050405020304" pitchFamily="18" charset="0"/>
                          <a:cs typeface="Times New Roman" panose="02020603050405020304" pitchFamily="18" charset="0"/>
                        </a:rPr>
                        <a:t>……………………</a:t>
                      </a:r>
                      <a:endParaRPr lang="vi-VN"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r>
                        <a:rPr lang="de-DE" sz="2000" kern="1200" dirty="0">
                          <a:solidFill>
                            <a:schemeClr val="dk1"/>
                          </a:solidFill>
                          <a:effectLst/>
                          <a:latin typeface="Times New Roman" panose="02020603050405020304" pitchFamily="18" charset="0"/>
                          <a:ea typeface="+mn-ea"/>
                          <a:cs typeface="Times New Roman" panose="02020603050405020304" pitchFamily="18" charset="0"/>
                        </a:rPr>
                        <a:t>- Tuổi đời còn rất trẻ;</a:t>
                      </a:r>
                      <a:endParaRPr lang="vi-VN" sz="2000" kern="1200" dirty="0">
                        <a:solidFill>
                          <a:schemeClr val="dk1"/>
                        </a:solidFill>
                        <a:effectLst/>
                        <a:latin typeface="Times New Roman" panose="02020603050405020304" pitchFamily="18" charset="0"/>
                        <a:ea typeface="+mn-ea"/>
                        <a:cs typeface="Times New Roman" panose="02020603050405020304" pitchFamily="18" charset="0"/>
                      </a:endParaRPr>
                    </a:p>
                    <a:p>
                      <a:pPr algn="just"/>
                      <a:r>
                        <a:rPr lang="de-DE" sz="2000" kern="1200" dirty="0">
                          <a:solidFill>
                            <a:schemeClr val="dk1"/>
                          </a:solidFill>
                          <a:effectLst/>
                          <a:latin typeface="Times New Roman" panose="02020603050405020304" pitchFamily="18" charset="0"/>
                          <a:ea typeface="+mn-ea"/>
                          <a:cs typeface="Times New Roman" panose="02020603050405020304" pitchFamily="18" charset="0"/>
                        </a:rPr>
                        <a:t>- Giản dị, khiêm nhường, hiền hậu;</a:t>
                      </a:r>
                      <a:endParaRPr lang="vi-VN" sz="2000" kern="1200" dirty="0">
                        <a:solidFill>
                          <a:schemeClr val="dk1"/>
                        </a:solidFill>
                        <a:effectLst/>
                        <a:latin typeface="Times New Roman" panose="02020603050405020304" pitchFamily="18" charset="0"/>
                        <a:ea typeface="+mn-ea"/>
                        <a:cs typeface="Times New Roman" panose="02020603050405020304" pitchFamily="18" charset="0"/>
                      </a:endParaRPr>
                    </a:p>
                    <a:p>
                      <a:pPr algn="just"/>
                      <a:r>
                        <a:rPr lang="de-DE" sz="2000" kern="1200" dirty="0">
                          <a:solidFill>
                            <a:schemeClr val="dk1"/>
                          </a:solidFill>
                          <a:effectLst/>
                          <a:latin typeface="Times New Roman" panose="02020603050405020304" pitchFamily="18" charset="0"/>
                          <a:ea typeface="+mn-ea"/>
                          <a:cs typeface="Times New Roman" panose="02020603050405020304" pitchFamily="18" charset="0"/>
                        </a:rPr>
                        <a:t>- Đã anh dũng, kiên cường, hi sinh, nằm lại nơi chiến trường;</a:t>
                      </a:r>
                      <a:endParaRPr lang="vi-VN" sz="2000" kern="1200" dirty="0">
                        <a:solidFill>
                          <a:schemeClr val="dk1"/>
                        </a:solidFill>
                        <a:effectLst/>
                        <a:latin typeface="Times New Roman" panose="02020603050405020304" pitchFamily="18" charset="0"/>
                        <a:ea typeface="+mn-ea"/>
                        <a:cs typeface="Times New Roman" panose="02020603050405020304" pitchFamily="18" charset="0"/>
                      </a:endParaRPr>
                    </a:p>
                    <a:p>
                      <a:pPr algn="just"/>
                      <a:r>
                        <a:rPr lang="de-DE" sz="2000" kern="1200" dirty="0">
                          <a:solidFill>
                            <a:schemeClr val="dk1"/>
                          </a:solidFill>
                          <a:effectLst/>
                          <a:latin typeface="Times New Roman" panose="02020603050405020304" pitchFamily="18" charset="0"/>
                          <a:ea typeface="+mn-ea"/>
                          <a:cs typeface="Times New Roman" panose="02020603050405020304" pitchFamily="18" charset="0"/>
                        </a:rPr>
                        <a:t>- Đó là những con người làm nên những chiến công để đất nước có được những mùa xuân mãi trường tồn. </a:t>
                      </a:r>
                      <a:endParaRPr lang="vi-VN"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r>
                        <a:rPr lang="de-DE" sz="2000" kern="1200" dirty="0">
                          <a:solidFill>
                            <a:schemeClr val="dk1"/>
                          </a:solidFill>
                          <a:effectLst/>
                          <a:latin typeface="Times New Roman" panose="02020603050405020304" pitchFamily="18" charset="0"/>
                          <a:ea typeface="+mn-ea"/>
                          <a:cs typeface="Times New Roman" panose="02020603050405020304" pitchFamily="18" charset="0"/>
                        </a:rPr>
                        <a:t>- Đọc thêm các bài thơ, văn, xem tranh ảnh, phim tài liệu về người lính trong cuộc kháng chiến giải phóng dân tộc;</a:t>
                      </a:r>
                      <a:endParaRPr lang="vi-VN" sz="2000" kern="1200" dirty="0">
                        <a:solidFill>
                          <a:schemeClr val="dk1"/>
                        </a:solidFill>
                        <a:effectLst/>
                        <a:latin typeface="Times New Roman" panose="02020603050405020304" pitchFamily="18" charset="0"/>
                        <a:ea typeface="+mn-ea"/>
                        <a:cs typeface="Times New Roman" panose="02020603050405020304" pitchFamily="18" charset="0"/>
                      </a:endParaRPr>
                    </a:p>
                    <a:p>
                      <a:pPr algn="just"/>
                      <a:r>
                        <a:rPr lang="de-DE" sz="2000" kern="1200" dirty="0">
                          <a:solidFill>
                            <a:schemeClr val="dk1"/>
                          </a:solidFill>
                          <a:effectLst/>
                          <a:latin typeface="Times New Roman" panose="02020603050405020304" pitchFamily="18" charset="0"/>
                          <a:ea typeface="+mn-ea"/>
                          <a:cs typeface="Times New Roman" panose="02020603050405020304" pitchFamily="18" charset="0"/>
                        </a:rPr>
                        <a:t>- Trực tiếp gặp và trò chuyện với các bác Cựu chiến binh.</a:t>
                      </a:r>
                      <a:endParaRPr lang="vi-VN" sz="2000" kern="1200" dirty="0">
                        <a:solidFill>
                          <a:schemeClr val="dk1"/>
                        </a:solidFill>
                        <a:effectLst/>
                        <a:latin typeface="Times New Roman" panose="02020603050405020304" pitchFamily="18" charset="0"/>
                        <a:ea typeface="+mn-ea"/>
                        <a:cs typeface="Times New Roman" panose="02020603050405020304" pitchFamily="18" charset="0"/>
                      </a:endParaRPr>
                    </a:p>
                    <a:p>
                      <a:pPr algn="just"/>
                      <a:r>
                        <a:rPr lang="de-DE" sz="2000" kern="1200" dirty="0">
                          <a:solidFill>
                            <a:schemeClr val="dk1"/>
                          </a:solidFill>
                          <a:effectLst/>
                          <a:latin typeface="Times New Roman" panose="02020603050405020304" pitchFamily="18" charset="0"/>
                          <a:ea typeface="+mn-ea"/>
                          <a:cs typeface="Times New Roman" panose="02020603050405020304" pitchFamily="18" charset="0"/>
                        </a:rPr>
                        <a:t>-......</a:t>
                      </a:r>
                      <a:endParaRPr lang="vi-VN"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xmlns="" val="4139615892"/>
                  </a:ext>
                </a:extLst>
              </a:tr>
            </a:tbl>
          </a:graphicData>
        </a:graphic>
      </p:graphicFrame>
    </p:spTree>
    <p:extLst>
      <p:ext uri="{BB962C8B-B14F-4D97-AF65-F5344CB8AC3E}">
        <p14:creationId xmlns:p14="http://schemas.microsoft.com/office/powerpoint/2010/main" xmlns="" val="284155751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5039" y="485316"/>
            <a:ext cx="9488383" cy="5632311"/>
          </a:xfrm>
          <a:prstGeom prst="rect">
            <a:avLst/>
          </a:prstGeom>
        </p:spPr>
        <p:txBody>
          <a:bodyPr wrap="square">
            <a:spAutoFit/>
          </a:bodyPr>
          <a:lstStyle/>
          <a:p>
            <a:pPr algn="ctr">
              <a:spcAft>
                <a:spcPts val="0"/>
              </a:spcAft>
            </a:pPr>
            <a:r>
              <a:rPr lang="en-US" sz="2400" b="1" dirty="0">
                <a:solidFill>
                  <a:srgbClr val="FF0000"/>
                </a:solidFill>
                <a:latin typeface="Times New Roman" panose="02020603050405020304" pitchFamily="18" charset="0"/>
                <a:ea typeface="Times New Roman" panose="02020603050405020304" pitchFamily="18" charset="0"/>
              </a:rPr>
              <a:t>ĐOẠN VĂN THAM KHẢO</a:t>
            </a:r>
            <a:endParaRPr lang="en-US" sz="2400" dirty="0">
              <a:latin typeface="Times New Roman" panose="02020603050405020304" pitchFamily="18" charset="0"/>
              <a:ea typeface="Times New Roman" panose="02020603050405020304" pitchFamily="18" charset="0"/>
            </a:endParaRPr>
          </a:p>
          <a:p>
            <a:pPr algn="ctr">
              <a:spcAft>
                <a:spcPts val="0"/>
              </a:spcAft>
            </a:pPr>
            <a:r>
              <a:rPr lang="en-US" sz="2400" b="1" dirty="0" err="1">
                <a:solidFill>
                  <a:srgbClr val="0070C0"/>
                </a:solidFill>
                <a:latin typeface="Times New Roman" panose="02020603050405020304" pitchFamily="18" charset="0"/>
                <a:ea typeface="Times New Roman" panose="02020603050405020304" pitchFamily="18" charset="0"/>
              </a:rPr>
              <a:t>Cảm</a:t>
            </a:r>
            <a:r>
              <a:rPr lang="en-US" sz="2400" b="1" dirty="0">
                <a:solidFill>
                  <a:srgbClr val="0070C0"/>
                </a:solidFill>
                <a:latin typeface="Times New Roman" panose="02020603050405020304" pitchFamily="18" charset="0"/>
                <a:ea typeface="Times New Roman" panose="02020603050405020304" pitchFamily="18" charset="0"/>
              </a:rPr>
              <a:t> </a:t>
            </a:r>
            <a:r>
              <a:rPr lang="en-US" sz="2400" b="1" dirty="0" err="1">
                <a:solidFill>
                  <a:srgbClr val="0070C0"/>
                </a:solidFill>
                <a:latin typeface="Times New Roman" panose="02020603050405020304" pitchFamily="18" charset="0"/>
                <a:ea typeface="Times New Roman" panose="02020603050405020304" pitchFamily="18" charset="0"/>
              </a:rPr>
              <a:t>nghĩ</a:t>
            </a:r>
            <a:r>
              <a:rPr lang="en-US" sz="2400" b="1" dirty="0">
                <a:solidFill>
                  <a:srgbClr val="0070C0"/>
                </a:solidFill>
                <a:latin typeface="Times New Roman" panose="02020603050405020304" pitchFamily="18" charset="0"/>
                <a:ea typeface="Times New Roman" panose="02020603050405020304" pitchFamily="18" charset="0"/>
              </a:rPr>
              <a:t> </a:t>
            </a:r>
            <a:r>
              <a:rPr lang="en-US" sz="2400" b="1" dirty="0" err="1">
                <a:solidFill>
                  <a:srgbClr val="0070C0"/>
                </a:solidFill>
                <a:latin typeface="Times New Roman" panose="02020603050405020304" pitchFamily="18" charset="0"/>
                <a:ea typeface="Times New Roman" panose="02020603050405020304" pitchFamily="18" charset="0"/>
              </a:rPr>
              <a:t>của</a:t>
            </a:r>
            <a:r>
              <a:rPr lang="en-US" sz="2400" b="1" dirty="0">
                <a:solidFill>
                  <a:srgbClr val="0070C0"/>
                </a:solidFill>
                <a:latin typeface="Times New Roman" panose="02020603050405020304" pitchFamily="18" charset="0"/>
                <a:ea typeface="Times New Roman" panose="02020603050405020304" pitchFamily="18" charset="0"/>
              </a:rPr>
              <a:t> </a:t>
            </a:r>
            <a:r>
              <a:rPr lang="en-US" sz="2400" b="1" dirty="0" err="1">
                <a:solidFill>
                  <a:srgbClr val="0070C0"/>
                </a:solidFill>
                <a:latin typeface="Times New Roman" panose="02020603050405020304" pitchFamily="18" charset="0"/>
                <a:ea typeface="Times New Roman" panose="02020603050405020304" pitchFamily="18" charset="0"/>
              </a:rPr>
              <a:t>em</a:t>
            </a:r>
            <a:r>
              <a:rPr lang="en-US" sz="2400" b="1" dirty="0">
                <a:solidFill>
                  <a:srgbClr val="0070C0"/>
                </a:solidFill>
                <a:latin typeface="Times New Roman" panose="02020603050405020304" pitchFamily="18" charset="0"/>
                <a:ea typeface="Times New Roman" panose="02020603050405020304" pitchFamily="18" charset="0"/>
              </a:rPr>
              <a:t> </a:t>
            </a:r>
            <a:r>
              <a:rPr lang="en-US" sz="2400" b="1" dirty="0" err="1">
                <a:solidFill>
                  <a:srgbClr val="0070C0"/>
                </a:solidFill>
                <a:latin typeface="Times New Roman" panose="02020603050405020304" pitchFamily="18" charset="0"/>
                <a:ea typeface="Times New Roman" panose="02020603050405020304" pitchFamily="18" charset="0"/>
              </a:rPr>
              <a:t>về</a:t>
            </a:r>
            <a:r>
              <a:rPr lang="en-US" sz="2400" b="1" dirty="0">
                <a:solidFill>
                  <a:srgbClr val="0070C0"/>
                </a:solidFill>
                <a:latin typeface="Times New Roman" panose="02020603050405020304" pitchFamily="18" charset="0"/>
                <a:ea typeface="Times New Roman" panose="02020603050405020304" pitchFamily="18" charset="0"/>
              </a:rPr>
              <a:t> </a:t>
            </a:r>
            <a:r>
              <a:rPr lang="en-US" sz="2400" b="1" dirty="0" err="1">
                <a:solidFill>
                  <a:srgbClr val="0070C0"/>
                </a:solidFill>
                <a:latin typeface="Times New Roman" panose="02020603050405020304" pitchFamily="18" charset="0"/>
                <a:ea typeface="Times New Roman" panose="02020603050405020304" pitchFamily="18" charset="0"/>
              </a:rPr>
              <a:t>người</a:t>
            </a:r>
            <a:r>
              <a:rPr lang="en-US" sz="2400" b="1" dirty="0">
                <a:solidFill>
                  <a:srgbClr val="0070C0"/>
                </a:solidFill>
                <a:latin typeface="Times New Roman" panose="02020603050405020304" pitchFamily="18" charset="0"/>
                <a:ea typeface="Times New Roman" panose="02020603050405020304" pitchFamily="18" charset="0"/>
              </a:rPr>
              <a:t> </a:t>
            </a:r>
            <a:r>
              <a:rPr lang="en-US" sz="2400" b="1" dirty="0" err="1">
                <a:solidFill>
                  <a:srgbClr val="0070C0"/>
                </a:solidFill>
                <a:latin typeface="Times New Roman" panose="02020603050405020304" pitchFamily="18" charset="0"/>
                <a:ea typeface="Times New Roman" panose="02020603050405020304" pitchFamily="18" charset="0"/>
              </a:rPr>
              <a:t>lính</a:t>
            </a:r>
            <a:r>
              <a:rPr lang="en-US" sz="2400" b="1" dirty="0">
                <a:solidFill>
                  <a:srgbClr val="0070C0"/>
                </a:solidFill>
                <a:latin typeface="Times New Roman" panose="02020603050405020304" pitchFamily="18" charset="0"/>
                <a:ea typeface="Times New Roman" panose="02020603050405020304" pitchFamily="18" charset="0"/>
              </a:rPr>
              <a:t> </a:t>
            </a:r>
            <a:r>
              <a:rPr lang="en-US" sz="2400" b="1" dirty="0" err="1">
                <a:solidFill>
                  <a:srgbClr val="0070C0"/>
                </a:solidFill>
                <a:latin typeface="Times New Roman" panose="02020603050405020304" pitchFamily="18" charset="0"/>
                <a:ea typeface="Times New Roman" panose="02020603050405020304" pitchFamily="18" charset="0"/>
              </a:rPr>
              <a:t>trong</a:t>
            </a:r>
            <a:r>
              <a:rPr lang="en-US" sz="2400" b="1" dirty="0">
                <a:solidFill>
                  <a:srgbClr val="0070C0"/>
                </a:solidFill>
                <a:latin typeface="Times New Roman" panose="02020603050405020304" pitchFamily="18" charset="0"/>
                <a:ea typeface="Times New Roman" panose="02020603050405020304" pitchFamily="18" charset="0"/>
              </a:rPr>
              <a:t> </a:t>
            </a:r>
            <a:r>
              <a:rPr lang="en-US" sz="2400" b="1" dirty="0" err="1">
                <a:solidFill>
                  <a:srgbClr val="0070C0"/>
                </a:solidFill>
                <a:latin typeface="Times New Roman" panose="02020603050405020304" pitchFamily="18" charset="0"/>
                <a:ea typeface="Times New Roman" panose="02020603050405020304" pitchFamily="18" charset="0"/>
              </a:rPr>
              <a:t>bài</a:t>
            </a:r>
            <a:r>
              <a:rPr lang="en-US" sz="2400" b="1" dirty="0">
                <a:solidFill>
                  <a:srgbClr val="0070C0"/>
                </a:solidFill>
                <a:latin typeface="Times New Roman" panose="02020603050405020304" pitchFamily="18" charset="0"/>
                <a:ea typeface="Times New Roman" panose="02020603050405020304" pitchFamily="18" charset="0"/>
              </a:rPr>
              <a:t> </a:t>
            </a:r>
            <a:r>
              <a:rPr lang="en-US" sz="2400" b="1" dirty="0" err="1">
                <a:solidFill>
                  <a:srgbClr val="0070C0"/>
                </a:solidFill>
                <a:latin typeface="Times New Roman" panose="02020603050405020304" pitchFamily="18" charset="0"/>
                <a:ea typeface="Times New Roman" panose="02020603050405020304" pitchFamily="18" charset="0"/>
              </a:rPr>
              <a:t>thơ</a:t>
            </a:r>
            <a:endParaRPr lang="en-US" sz="2400" dirty="0">
              <a:latin typeface="Times New Roman" panose="02020603050405020304" pitchFamily="18" charset="0"/>
              <a:ea typeface="Times New Roman" panose="02020603050405020304" pitchFamily="18" charset="0"/>
            </a:endParaRPr>
          </a:p>
          <a:p>
            <a:pPr indent="457200" algn="just">
              <a:spcAft>
                <a:spcPts val="0"/>
              </a:spcAft>
            </a:pPr>
            <a:r>
              <a:rPr lang="vi-VN" sz="2400" dirty="0">
                <a:solidFill>
                  <a:srgbClr val="000000"/>
                </a:solidFill>
                <a:latin typeface="Times New Roman" panose="02020603050405020304" pitchFamily="18" charset="0"/>
                <a:ea typeface="Times New Roman" panose="02020603050405020304" pitchFamily="18" charset="0"/>
              </a:rPr>
              <a:t>Theo suốt </a:t>
            </a:r>
            <a:r>
              <a:rPr lang="en-US" sz="2400" dirty="0" err="1">
                <a:solidFill>
                  <a:srgbClr val="000000"/>
                </a:solidFill>
                <a:latin typeface="Times New Roman" panose="02020603050405020304" pitchFamily="18" charset="0"/>
                <a:ea typeface="Times New Roman" panose="02020603050405020304" pitchFamily="18" charset="0"/>
              </a:rPr>
              <a:t>chiều</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dài</a:t>
            </a:r>
            <a:r>
              <a:rPr lang="en-US" sz="2400" dirty="0">
                <a:solidFill>
                  <a:srgbClr val="000000"/>
                </a:solidFill>
                <a:latin typeface="Times New Roman" panose="02020603050405020304" pitchFamily="18" charset="0"/>
                <a:ea typeface="Times New Roman" panose="02020603050405020304" pitchFamily="18" charset="0"/>
              </a:rPr>
              <a:t> </a:t>
            </a:r>
            <a:r>
              <a:rPr lang="vi-VN" sz="2400" dirty="0">
                <a:solidFill>
                  <a:srgbClr val="000000"/>
                </a:solidFill>
                <a:latin typeface="Times New Roman" panose="02020603050405020304" pitchFamily="18" charset="0"/>
                <a:ea typeface="Times New Roman" panose="02020603050405020304" pitchFamily="18" charset="0"/>
              </a:rPr>
              <a:t>lịch sử của </a:t>
            </a:r>
            <a:r>
              <a:rPr lang="en-US" sz="2400" dirty="0" err="1">
                <a:solidFill>
                  <a:srgbClr val="000000"/>
                </a:solidFill>
                <a:latin typeface="Times New Roman" panose="02020603050405020304" pitchFamily="18" charset="0"/>
                <a:ea typeface="Times New Roman" panose="02020603050405020304" pitchFamily="18" charset="0"/>
              </a:rPr>
              <a:t>đất</a:t>
            </a:r>
            <a:r>
              <a:rPr lang="en-US" sz="2400" dirty="0">
                <a:solidFill>
                  <a:srgbClr val="000000"/>
                </a:solidFill>
                <a:latin typeface="Times New Roman" panose="02020603050405020304" pitchFamily="18" charset="0"/>
                <a:ea typeface="Times New Roman" panose="02020603050405020304" pitchFamily="18" charset="0"/>
              </a:rPr>
              <a:t> </a:t>
            </a:r>
            <a:r>
              <a:rPr lang="vi-VN" sz="2400" dirty="0">
                <a:solidFill>
                  <a:srgbClr val="000000"/>
                </a:solidFill>
                <a:latin typeface="Times New Roman" panose="02020603050405020304" pitchFamily="18" charset="0"/>
                <a:ea typeface="Times New Roman" panose="02020603050405020304" pitchFamily="18" charset="0"/>
              </a:rPr>
              <a:t>nước, hình ảnh người lính trong các cuộc kháng chiến luôn là một đề tài vô tận của thơ ca. Ở mỗi một thời kỳ, họ lại hiện lên với những vẻ đẹp khác nhau. Đến với bài thơ </a:t>
            </a:r>
            <a:r>
              <a:rPr lang="vi-VN" sz="2400" i="1" dirty="0">
                <a:solidFill>
                  <a:srgbClr val="000000"/>
                </a:solidFill>
                <a:latin typeface="Times New Roman" panose="02020603050405020304" pitchFamily="18" charset="0"/>
                <a:ea typeface="Times New Roman" panose="02020603050405020304" pitchFamily="18" charset="0"/>
              </a:rPr>
              <a:t>Đồng dao mùa xuân</a:t>
            </a:r>
            <a:r>
              <a:rPr lang="vi-VN" sz="2400" dirty="0">
                <a:solidFill>
                  <a:srgbClr val="000000"/>
                </a:solidFill>
                <a:latin typeface="Times New Roman" panose="02020603050405020304" pitchFamily="18" charset="0"/>
                <a:ea typeface="Times New Roman" panose="02020603050405020304" pitchFamily="18" charset="0"/>
              </a:rPr>
              <a:t> của </a:t>
            </a:r>
            <a:r>
              <a:rPr lang="en-US" sz="2400" dirty="0" err="1">
                <a:solidFill>
                  <a:srgbClr val="000000"/>
                </a:solidFill>
                <a:latin typeface="Times New Roman" panose="02020603050405020304" pitchFamily="18" charset="0"/>
                <a:ea typeface="Times New Roman" panose="02020603050405020304" pitchFamily="18" charset="0"/>
              </a:rPr>
              <a:t>nhà</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thơ</a:t>
            </a:r>
            <a:r>
              <a:rPr lang="en-US" sz="2400" dirty="0">
                <a:solidFill>
                  <a:srgbClr val="000000"/>
                </a:solidFill>
                <a:latin typeface="Times New Roman" panose="02020603050405020304" pitchFamily="18" charset="0"/>
                <a:ea typeface="Times New Roman" panose="02020603050405020304" pitchFamily="18" charset="0"/>
              </a:rPr>
              <a:t> </a:t>
            </a:r>
            <a:r>
              <a:rPr lang="vi-VN" sz="2400" dirty="0">
                <a:solidFill>
                  <a:srgbClr val="000000"/>
                </a:solidFill>
                <a:latin typeface="Times New Roman" panose="02020603050405020304" pitchFamily="18" charset="0"/>
                <a:ea typeface="Times New Roman" panose="02020603050405020304" pitchFamily="18" charset="0"/>
              </a:rPr>
              <a:t>Nguyễn Khoa Điềm ta bắt gặp hình ảnh người lính</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trẻ</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giản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dị</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hiền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hậu</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tình</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nguyện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lên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đường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tòng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quân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đánh</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giặc</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cứu</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nước</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Với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lòng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yêu</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nước</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nồng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nàn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các</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anh</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đã</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dũng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cảm</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kiên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cường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vượt</a:t>
            </a:r>
            <a:r>
              <a:rPr lang="en-US" sz="2400" dirty="0">
                <a:solidFill>
                  <a:srgbClr val="000000"/>
                </a:solidFill>
                <a:latin typeface="Times New Roman" panose="02020603050405020304" pitchFamily="18" charset="0"/>
                <a:ea typeface="Times New Roman" panose="02020603050405020304" pitchFamily="18" charset="0"/>
              </a:rPr>
              <a:t> qua </a:t>
            </a:r>
            <a:r>
              <a:rPr lang="en-US" sz="2400" dirty="0" err="1">
                <a:solidFill>
                  <a:srgbClr val="000000"/>
                </a:solidFill>
                <a:latin typeface="Times New Roman" panose="02020603050405020304" pitchFamily="18" charset="0"/>
                <a:ea typeface="Times New Roman" panose="02020603050405020304" pitchFamily="18" charset="0"/>
              </a:rPr>
              <a:t>khó</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khăn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bệnh</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tật</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sốt</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rét</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để</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chiến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đấu</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và</a:t>
            </a:r>
            <a:r>
              <a:rPr lang="en-US" sz="2400" dirty="0">
                <a:solidFill>
                  <a:srgbClr val="000000"/>
                </a:solidFill>
                <a:latin typeface="Times New Roman" panose="02020603050405020304" pitchFamily="18" charset="0"/>
                <a:ea typeface="Times New Roman" panose="02020603050405020304" pitchFamily="18" charset="0"/>
              </a:rPr>
              <a:t> hi </a:t>
            </a:r>
            <a:r>
              <a:rPr lang="en-US" sz="2400" dirty="0" err="1">
                <a:solidFill>
                  <a:srgbClr val="000000"/>
                </a:solidFill>
                <a:latin typeface="Times New Roman" panose="02020603050405020304" pitchFamily="18" charset="0"/>
                <a:ea typeface="Times New Roman" panose="02020603050405020304" pitchFamily="18" charset="0"/>
              </a:rPr>
              <a:t>sinh</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nằm</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lại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nơi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chiến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trường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Các</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anh</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không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trở</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về</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nhưng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vẫn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sống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mãi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trong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lòng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nhân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dân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và</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đồng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đội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tiếp</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thêm</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sức</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mạnh</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để</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đồng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đội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chiến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đấu</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và</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chiến</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thắng</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Bằng</a:t>
            </a:r>
            <a:r>
              <a:rPr lang="vi-VN" sz="2400" dirty="0">
                <a:latin typeface="Times New Roman" panose="02020603050405020304" pitchFamily="18" charset="0"/>
                <a:ea typeface="Times New Roman" panose="02020603050405020304" pitchFamily="18" charset="0"/>
              </a:rPr>
              <a:t> thể thơ bốn chữ, gần gũi với đồng dao, giọng điệu tâm tình, nhẹ nhàng, sâu lắng, hình ảnh thơ chân thực, gợi cảm, xúc động, bài thơ đã thể hiện lòng biết ơn </a:t>
            </a:r>
            <a:r>
              <a:rPr lang="en-US" sz="2400" dirty="0" err="1">
                <a:latin typeface="Times New Roman" panose="02020603050405020304" pitchFamily="18" charset="0"/>
                <a:ea typeface="Times New Roman" panose="02020603050405020304" pitchFamily="18" charset="0"/>
              </a:rPr>
              <a:t>sâu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nặng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giả</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rPr>
              <a:t> </a:t>
            </a:r>
            <a:r>
              <a:rPr lang="vi-VN" sz="2400" dirty="0">
                <a:latin typeface="Times New Roman" panose="02020603050405020304" pitchFamily="18" charset="0"/>
                <a:ea typeface="Times New Roman" panose="02020603050405020304" pitchFamily="18" charset="0"/>
              </a:rPr>
              <a:t>những người lính đã dâng hiến tuổi trẻ của mình để cho những mùa xuân đất nước mãi trường tồn.</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19190613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Hộp Văn bản 10">
            <a:extLst>
              <a:ext uri="{FF2B5EF4-FFF2-40B4-BE49-F238E27FC236}">
                <a16:creationId xmlns:a16="http://schemas.microsoft.com/office/drawing/2014/main" xmlns="" id="{D7E0F0DC-3ABD-5744-C180-1173A7AC0967}"/>
              </a:ext>
            </a:extLst>
          </p:cNvPr>
          <p:cNvSpPr txBox="1"/>
          <p:nvPr/>
        </p:nvSpPr>
        <p:spPr>
          <a:xfrm>
            <a:off x="206062" y="0"/>
            <a:ext cx="3129566" cy="658642"/>
          </a:xfrm>
          <a:prstGeom prst="rect">
            <a:avLst/>
          </a:prstGeom>
          <a:noFill/>
        </p:spPr>
        <p:txBody>
          <a:bodyPr wrap="square">
            <a:spAutoFit/>
          </a:bodyPr>
          <a:lstStyle/>
          <a:p>
            <a:pPr marL="0" marR="0">
              <a:lnSpc>
                <a:spcPct val="115000"/>
              </a:lnSpc>
              <a:spcBef>
                <a:spcPts val="0"/>
              </a:spcBef>
              <a:spcAft>
                <a:spcPts val="0"/>
              </a:spcAft>
            </a:pPr>
            <a:r>
              <a:rPr lang="en-US" sz="3200" b="1" dirty="0">
                <a:solidFill>
                  <a:srgbClr val="009900"/>
                </a:solidFill>
                <a:effectLst/>
                <a:latin typeface="Times New Roman" panose="02020603050405020304" pitchFamily="18" charset="0"/>
                <a:ea typeface="MS Mincho" panose="02020609040205080304" pitchFamily="49" charset="-128"/>
              </a:rPr>
              <a:t>1. </a:t>
            </a:r>
            <a:r>
              <a:rPr lang="en-US" sz="3200" b="1" dirty="0" err="1">
                <a:solidFill>
                  <a:srgbClr val="009900"/>
                </a:solidFill>
                <a:effectLst/>
                <a:latin typeface="Times New Roman" panose="02020603050405020304" pitchFamily="18" charset="0"/>
                <a:ea typeface="MS Mincho" panose="02020609040205080304" pitchFamily="49" charset="-128"/>
              </a:rPr>
              <a:t>Tác</a:t>
            </a:r>
            <a:r>
              <a:rPr lang="en-US" sz="3200" b="1" dirty="0">
                <a:solidFill>
                  <a:srgbClr val="009900"/>
                </a:solidFill>
                <a:effectLst/>
                <a:latin typeface="Times New Roman" panose="02020603050405020304" pitchFamily="18" charset="0"/>
                <a:ea typeface="MS Mincho" panose="02020609040205080304" pitchFamily="49" charset="-128"/>
              </a:rPr>
              <a:t> </a:t>
            </a:r>
            <a:r>
              <a:rPr lang="en-US" sz="3200" b="1" dirty="0" err="1">
                <a:solidFill>
                  <a:srgbClr val="009900"/>
                </a:solidFill>
                <a:effectLst/>
                <a:latin typeface="Times New Roman" panose="02020603050405020304" pitchFamily="18" charset="0"/>
                <a:ea typeface="MS Mincho" panose="02020609040205080304" pitchFamily="49" charset="-128"/>
              </a:rPr>
              <a:t>giả</a:t>
            </a:r>
            <a:r>
              <a:rPr lang="en-US" sz="3200" b="1" dirty="0">
                <a:solidFill>
                  <a:srgbClr val="009900"/>
                </a:solidFill>
                <a:effectLst/>
                <a:latin typeface="Times New Roman" panose="02020603050405020304" pitchFamily="18" charset="0"/>
                <a:ea typeface="MS Mincho" panose="02020609040205080304" pitchFamily="49" charset="-128"/>
              </a:rPr>
              <a:t> </a:t>
            </a:r>
            <a:endParaRPr lang="en-US" sz="3200" dirty="0">
              <a:solidFill>
                <a:srgbClr val="009900"/>
              </a:solidFill>
              <a:effectLst/>
              <a:latin typeface="Times New Roman" panose="02020603050405020304" pitchFamily="18" charset="0"/>
              <a:ea typeface="Times New Roman" panose="02020603050405020304" pitchFamily="18" charset="0"/>
            </a:endParaRPr>
          </a:p>
        </p:txBody>
      </p:sp>
      <p:sp>
        <p:nvSpPr>
          <p:cNvPr id="7" name="Hộp Văn bản 12">
            <a:extLst>
              <a:ext uri="{FF2B5EF4-FFF2-40B4-BE49-F238E27FC236}">
                <a16:creationId xmlns:a16="http://schemas.microsoft.com/office/drawing/2014/main" xmlns="" id="{DACB75D0-814E-F4D7-D770-CAA59A49C50C}"/>
              </a:ext>
            </a:extLst>
          </p:cNvPr>
          <p:cNvSpPr txBox="1"/>
          <p:nvPr/>
        </p:nvSpPr>
        <p:spPr>
          <a:xfrm>
            <a:off x="4186881" y="1207303"/>
            <a:ext cx="7825010" cy="3416320"/>
          </a:xfrm>
          <a:prstGeom prst="rect">
            <a:avLst/>
          </a:prstGeom>
          <a:noFill/>
          <a:ln w="28575">
            <a:solidFill>
              <a:srgbClr val="00CC99"/>
            </a:solidFill>
          </a:ln>
        </p:spPr>
        <p:txBody>
          <a:bodyPr wrap="square">
            <a:spAutoFit/>
          </a:bodyPr>
          <a:lstStyle/>
          <a:p>
            <a:r>
              <a:rPr lang="en-US" sz="2800" dirty="0" smtClean="0">
                <a:latin typeface="Times New Roman" panose="02020603050405020304" pitchFamily="18" charset="0"/>
                <a:ea typeface="Times New Roman" panose="02020603050405020304" pitchFamily="18" charset="0"/>
              </a:rPr>
              <a:t> </a:t>
            </a:r>
            <a:r>
              <a:rPr lang="en-US" sz="3200" b="1" dirty="0" smtClean="0">
                <a:latin typeface="Times New Roman" panose="02020603050405020304" pitchFamily="18" charset="0"/>
                <a:ea typeface="Times New Roman" panose="02020603050405020304" pitchFamily="18" charset="0"/>
              </a:rPr>
              <a:t>- Nguyễn Khoa Điểm sinh </a:t>
            </a:r>
            <a:r>
              <a:rPr lang="en-US" sz="3200" b="1" dirty="0">
                <a:latin typeface="Times New Roman" panose="02020603050405020304" pitchFamily="18" charset="0"/>
                <a:ea typeface="Times New Roman" panose="02020603050405020304" pitchFamily="18" charset="0"/>
              </a:rPr>
              <a:t>năm 1943, quê ở Thừa Thiên-</a:t>
            </a:r>
            <a:r>
              <a:rPr lang="en-US" sz="3200" b="1" dirty="0" err="1">
                <a:latin typeface="Times New Roman" panose="02020603050405020304" pitchFamily="18" charset="0"/>
                <a:ea typeface="Times New Roman" panose="02020603050405020304" pitchFamily="18" charset="0"/>
              </a:rPr>
              <a:t>Huế</a:t>
            </a:r>
            <a:r>
              <a:rPr lang="en-US" sz="3200" b="1" dirty="0">
                <a:latin typeface="Times New Roman" panose="02020603050405020304" pitchFamily="18" charset="0"/>
                <a:ea typeface="Times New Roman" panose="02020603050405020304" pitchFamily="18" charset="0"/>
              </a:rPr>
              <a:t> </a:t>
            </a:r>
            <a:r>
              <a:rPr lang="en-US" sz="3200" b="1" dirty="0" smtClean="0">
                <a:latin typeface="Times New Roman" panose="02020603050405020304" pitchFamily="18" charset="0"/>
                <a:ea typeface="Times New Roman" panose="02020603050405020304" pitchFamily="18" charset="0"/>
              </a:rPr>
              <a:t> </a:t>
            </a:r>
            <a:endParaRPr lang="en-US" sz="3200" b="1" dirty="0">
              <a:latin typeface="Times New Roman" panose="02020603050405020304" pitchFamily="18" charset="0"/>
            </a:endParaRPr>
          </a:p>
          <a:p>
            <a:r>
              <a:rPr lang="en-US" sz="3200" b="1" dirty="0" smtClean="0">
                <a:latin typeface="Times New Roman" panose="02020603050405020304" pitchFamily="18" charset="0"/>
                <a:ea typeface="Times New Roman" panose="02020603050405020304" pitchFamily="18" charset="0"/>
              </a:rPr>
              <a:t>- </a:t>
            </a:r>
            <a:r>
              <a:rPr lang="en-US" sz="3200" b="1" dirty="0" err="1" smtClean="0">
                <a:latin typeface="Times New Roman" panose="02020603050405020304" pitchFamily="18" charset="0"/>
                <a:ea typeface="Times New Roman" panose="02020603050405020304" pitchFamily="18" charset="0"/>
              </a:rPr>
              <a:t>Thơ</a:t>
            </a:r>
            <a:r>
              <a:rPr lang="en-US" sz="3200" b="1" dirty="0" smtClean="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ông</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tập</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trung</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thể</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hiện</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tình</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yêu</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quê</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hương</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đất</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nước</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tha</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thiết</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với</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nhiều</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suy</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tư</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sâu</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sắc</a:t>
            </a:r>
            <a:r>
              <a:rPr lang="en-US" sz="3200" b="1" dirty="0">
                <a:latin typeface="Times New Roman" panose="02020603050405020304" pitchFamily="18" charset="0"/>
                <a:ea typeface="Times New Roman" panose="02020603050405020304" pitchFamily="18" charset="0"/>
              </a:rPr>
              <a:t>.</a:t>
            </a:r>
            <a:endParaRPr lang="vi-VN" sz="3200" b="1" dirty="0">
              <a:latin typeface="Times New Roman" panose="02020603050405020304" pitchFamily="18" charset="0"/>
              <a:ea typeface="Times New Roman" panose="02020603050405020304" pitchFamily="18" charset="0"/>
            </a:endParaRPr>
          </a:p>
          <a:p>
            <a:endParaRPr lang="en-US" sz="2800" dirty="0" smtClean="0">
              <a:solidFill>
                <a:srgbClr val="202122"/>
              </a:solidFill>
              <a:latin typeface="Times New Roman" panose="02020603050405020304" pitchFamily="18" charset="0"/>
            </a:endParaRPr>
          </a:p>
          <a:p>
            <a:endParaRPr lang="en-US" sz="2800" dirty="0"/>
          </a:p>
        </p:txBody>
      </p:sp>
      <p:pic>
        <p:nvPicPr>
          <p:cNvPr id="6" name="Picture 5" descr="Trang thơ Nguyễn Khoa Điềm (131 bài thơ)"/>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6243" y="1169190"/>
            <a:ext cx="3949831" cy="4477732"/>
          </a:xfrm>
          <a:prstGeom prst="rect">
            <a:avLst/>
          </a:prstGeom>
          <a:noFill/>
          <a:ln>
            <a:noFill/>
          </a:ln>
        </p:spPr>
      </p:pic>
    </p:spTree>
    <p:extLst>
      <p:ext uri="{BB962C8B-B14F-4D97-AF65-F5344CB8AC3E}">
        <p14:creationId xmlns:p14="http://schemas.microsoft.com/office/powerpoint/2010/main" xmlns="" val="1555841051"/>
      </p:ext>
    </p:extLst>
  </p:cSld>
  <p:clrMapOvr>
    <a:masterClrMapping/>
  </p:clrMapOvr>
  <mc:AlternateContent xmlns:mc="http://schemas.openxmlformats.org/markup-compatibility/2006">
    <mc:Choice xmlns:p14="http://schemas.microsoft.com/office/powerpoint/2010/main" xmlns=""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circle(in)">
                                      <p:cBhvr>
                                        <p:cTn id="17" dur="20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7">
                                            <p:txEl>
                                              <p:pRg st="1" end="1"/>
                                            </p:txEl>
                                          </p:spTgt>
                                        </p:tgtEl>
                                        <p:attrNameLst>
                                          <p:attrName>style.visibility</p:attrName>
                                        </p:attrNameLst>
                                      </p:cBhvr>
                                      <p:to>
                                        <p:strVal val="visible"/>
                                      </p:to>
                                    </p:set>
                                    <p:anim calcmode="lin" valueType="num">
                                      <p:cBhvr additive="base">
                                        <p:cTn id="22"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xmlns="" val="4018053812"/>
              </p:ext>
            </p:extLst>
          </p:nvPr>
        </p:nvGraphicFramePr>
        <p:xfrm>
          <a:off x="823296" y="1533726"/>
          <a:ext cx="9329372" cy="4573299"/>
        </p:xfrm>
        <a:graphic>
          <a:graphicData uri="http://schemas.openxmlformats.org/drawingml/2006/table">
            <a:tbl>
              <a:tblPr firstRow="1" firstCol="1" bandRow="1">
                <a:tableStyleId>{5C22544A-7EE6-4342-B048-85BDC9FD1C3A}</a:tableStyleId>
              </a:tblPr>
              <a:tblGrid>
                <a:gridCol w="755751">
                  <a:extLst>
                    <a:ext uri="{9D8B030D-6E8A-4147-A177-3AD203B41FA5}">
                      <a16:colId xmlns:a16="http://schemas.microsoft.com/office/drawing/2014/main" xmlns="" val="1264560447"/>
                    </a:ext>
                  </a:extLst>
                </a:gridCol>
                <a:gridCol w="6566727">
                  <a:extLst>
                    <a:ext uri="{9D8B030D-6E8A-4147-A177-3AD203B41FA5}">
                      <a16:colId xmlns:a16="http://schemas.microsoft.com/office/drawing/2014/main" xmlns="" val="2350094829"/>
                    </a:ext>
                  </a:extLst>
                </a:gridCol>
                <a:gridCol w="717254">
                  <a:extLst>
                    <a:ext uri="{9D8B030D-6E8A-4147-A177-3AD203B41FA5}">
                      <a16:colId xmlns:a16="http://schemas.microsoft.com/office/drawing/2014/main" xmlns="" val="344547914"/>
                    </a:ext>
                  </a:extLst>
                </a:gridCol>
                <a:gridCol w="1289640">
                  <a:extLst>
                    <a:ext uri="{9D8B030D-6E8A-4147-A177-3AD203B41FA5}">
                      <a16:colId xmlns:a16="http://schemas.microsoft.com/office/drawing/2014/main" xmlns="" val="2911453388"/>
                    </a:ext>
                  </a:extLst>
                </a:gridCol>
              </a:tblGrid>
              <a:tr h="476787">
                <a:tc>
                  <a:txBody>
                    <a:bodyPr/>
                    <a:lstStyle/>
                    <a:p>
                      <a:pPr algn="ctr">
                        <a:lnSpc>
                          <a:spcPct val="115000"/>
                        </a:lnSpc>
                        <a:spcAft>
                          <a:spcPts val="1200"/>
                        </a:spcAft>
                      </a:pPr>
                      <a:r>
                        <a:rPr lang="en-US" sz="2400" dirty="0">
                          <a:effectLst/>
                          <a:latin typeface="Times New Roman" panose="02020603050405020304" pitchFamily="18" charset="0"/>
                          <a:cs typeface="Times New Roman" panose="02020603050405020304" pitchFamily="18" charset="0"/>
                        </a:rPr>
                        <a:t>STT</a:t>
                      </a:r>
                      <a:endParaRPr lang="vi-VN"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200"/>
                        </a:spcAft>
                      </a:pPr>
                      <a:r>
                        <a:rPr lang="en-US" sz="2400">
                          <a:effectLst/>
                          <a:latin typeface="Times New Roman" panose="02020603050405020304" pitchFamily="18" charset="0"/>
                          <a:cs typeface="Times New Roman" panose="02020603050405020304" pitchFamily="18" charset="0"/>
                        </a:rPr>
                        <a:t>Tiêu chí</a:t>
                      </a:r>
                      <a:endParaRPr lang="vi-VN"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200"/>
                        </a:spcAft>
                      </a:pPr>
                      <a:r>
                        <a:rPr lang="en-US" sz="2400">
                          <a:effectLst/>
                          <a:latin typeface="Times New Roman" panose="02020603050405020304" pitchFamily="18" charset="0"/>
                          <a:cs typeface="Times New Roman" panose="02020603050405020304" pitchFamily="18" charset="0"/>
                        </a:rPr>
                        <a:t>Đạt</a:t>
                      </a:r>
                      <a:endParaRPr lang="vi-VN"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200"/>
                        </a:spcAft>
                      </a:pPr>
                      <a:r>
                        <a:rPr lang="en-US" sz="2400">
                          <a:effectLst/>
                          <a:latin typeface="Times New Roman" panose="02020603050405020304" pitchFamily="18" charset="0"/>
                          <a:cs typeface="Times New Roman" panose="02020603050405020304" pitchFamily="18" charset="0"/>
                        </a:rPr>
                        <a:t>Chưa đạt</a:t>
                      </a:r>
                      <a:endParaRPr lang="vi-VN"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414317418"/>
                  </a:ext>
                </a:extLst>
              </a:tr>
              <a:tr h="797113">
                <a:tc>
                  <a:txBody>
                    <a:bodyPr/>
                    <a:lstStyle/>
                    <a:p>
                      <a:pPr algn="ctr">
                        <a:lnSpc>
                          <a:spcPct val="115000"/>
                        </a:lnSpc>
                        <a:spcAft>
                          <a:spcPts val="1200"/>
                        </a:spcAft>
                      </a:pPr>
                      <a:r>
                        <a:rPr lang="en-US" sz="2400" dirty="0">
                          <a:effectLst/>
                          <a:latin typeface="Times New Roman" panose="02020603050405020304" pitchFamily="18" charset="0"/>
                          <a:cs typeface="Times New Roman" panose="02020603050405020304" pitchFamily="18" charset="0"/>
                        </a:rPr>
                        <a:t>1</a:t>
                      </a:r>
                      <a:endParaRPr lang="vi-VN"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200"/>
                        </a:spcAft>
                      </a:pPr>
                      <a:r>
                        <a:rPr lang="en-US" sz="2400">
                          <a:effectLst/>
                          <a:latin typeface="Times New Roman" panose="02020603050405020304" pitchFamily="18" charset="0"/>
                          <a:cs typeface="Times New Roman" panose="02020603050405020304" pitchFamily="18" charset="0"/>
                        </a:rPr>
                        <a:t>Đảm bảo hình thức đoạn văn với dung lượng khoảng 5 - 7 câu.</a:t>
                      </a:r>
                      <a:endParaRPr lang="vi-VN"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200"/>
                        </a:spcAft>
                      </a:pPr>
                      <a:r>
                        <a:rPr lang="en-US" sz="2400">
                          <a:effectLst/>
                          <a:latin typeface="Times New Roman" panose="02020603050405020304" pitchFamily="18" charset="0"/>
                          <a:cs typeface="Times New Roman" panose="02020603050405020304" pitchFamily="18" charset="0"/>
                        </a:rPr>
                        <a:t> </a:t>
                      </a:r>
                      <a:endParaRPr lang="vi-VN"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200"/>
                        </a:spcAft>
                      </a:pPr>
                      <a:r>
                        <a:rPr lang="en-US" sz="2400">
                          <a:effectLst/>
                          <a:latin typeface="Times New Roman" panose="02020603050405020304" pitchFamily="18" charset="0"/>
                          <a:cs typeface="Times New Roman" panose="02020603050405020304" pitchFamily="18" charset="0"/>
                        </a:rPr>
                        <a:t> </a:t>
                      </a:r>
                      <a:endParaRPr lang="vi-VN"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53441621"/>
                  </a:ext>
                </a:extLst>
              </a:tr>
              <a:tr h="692230">
                <a:tc>
                  <a:txBody>
                    <a:bodyPr/>
                    <a:lstStyle/>
                    <a:p>
                      <a:pPr algn="ctr">
                        <a:lnSpc>
                          <a:spcPct val="115000"/>
                        </a:lnSpc>
                        <a:spcAft>
                          <a:spcPts val="1200"/>
                        </a:spcAft>
                      </a:pPr>
                      <a:r>
                        <a:rPr lang="en-US" sz="2400">
                          <a:effectLst/>
                          <a:latin typeface="Times New Roman" panose="02020603050405020304" pitchFamily="18" charset="0"/>
                          <a:cs typeface="Times New Roman" panose="02020603050405020304" pitchFamily="18" charset="0"/>
                        </a:rPr>
                        <a:t>2</a:t>
                      </a:r>
                      <a:endParaRPr lang="vi-VN"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600"/>
                        </a:spcAft>
                      </a:pPr>
                      <a:r>
                        <a:rPr lang="en-US" sz="2400" dirty="0" err="1">
                          <a:effectLst/>
                          <a:latin typeface="Times New Roman" panose="02020603050405020304" pitchFamily="18" charset="0"/>
                          <a:cs typeface="Times New Roman" panose="02020603050405020304" pitchFamily="18" charset="0"/>
                        </a:rPr>
                        <a:t>Đoạn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đúng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chủ</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đề</a:t>
                      </a:r>
                      <a:r>
                        <a:rPr lang="en-US" sz="2400" dirty="0">
                          <a:effectLst/>
                          <a:latin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cs typeface="Times New Roman" panose="02020603050405020304" pitchFamily="18" charset="0"/>
                        </a:rPr>
                        <a:t>Cảm</a:t>
                      </a:r>
                      <a:r>
                        <a:rPr lang="en-US" sz="2400" i="1" dirty="0">
                          <a:effectLst/>
                          <a:latin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cs typeface="Times New Roman" panose="02020603050405020304" pitchFamily="18" charset="0"/>
                        </a:rPr>
                        <a:t>nghĩ</a:t>
                      </a:r>
                      <a:r>
                        <a:rPr lang="en-US" sz="2400" i="1" dirty="0">
                          <a:effectLst/>
                          <a:latin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cs typeface="Times New Roman" panose="02020603050405020304" pitchFamily="18" charset="0"/>
                        </a:rPr>
                        <a:t>về</a:t>
                      </a:r>
                      <a:r>
                        <a:rPr lang="en-US" sz="2400" i="1" dirty="0">
                          <a:effectLst/>
                          <a:latin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cs typeface="Times New Roman" panose="02020603050405020304" pitchFamily="18" charset="0"/>
                        </a:rPr>
                        <a:t>người</a:t>
                      </a:r>
                      <a:r>
                        <a:rPr lang="en-US" sz="2400" i="1" dirty="0">
                          <a:effectLst/>
                          <a:latin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cs typeface="Times New Roman" panose="02020603050405020304" pitchFamily="18" charset="0"/>
                        </a:rPr>
                        <a:t>lính</a:t>
                      </a:r>
                      <a:r>
                        <a:rPr lang="en-US" sz="2400" i="1" dirty="0">
                          <a:effectLst/>
                          <a:latin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cs typeface="Times New Roman" panose="02020603050405020304" pitchFamily="18" charset="0"/>
                        </a:rPr>
                        <a:t>trong</a:t>
                      </a:r>
                      <a:r>
                        <a:rPr lang="en-US" sz="2400" i="1" dirty="0">
                          <a:effectLst/>
                          <a:latin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cs typeface="Times New Roman" panose="02020603050405020304" pitchFamily="18" charset="0"/>
                        </a:rPr>
                        <a:t>bài</a:t>
                      </a:r>
                      <a:r>
                        <a:rPr lang="en-US" sz="2400" i="1" dirty="0">
                          <a:effectLst/>
                          <a:latin typeface="Times New Roman" panose="02020603050405020304" pitchFamily="18" charset="0"/>
                          <a:cs typeface="Times New Roman" panose="02020603050405020304" pitchFamily="18" charset="0"/>
                        </a:rPr>
                        <a:t> </a:t>
                      </a:r>
                      <a:r>
                        <a:rPr lang="en-US" sz="2400" i="1" dirty="0" err="1">
                          <a:effectLst/>
                          <a:latin typeface="Times New Roman" panose="02020603050405020304" pitchFamily="18" charset="0"/>
                          <a:cs typeface="Times New Roman" panose="02020603050405020304" pitchFamily="18" charset="0"/>
                        </a:rPr>
                        <a:t>thơ</a:t>
                      </a:r>
                      <a:r>
                        <a:rPr lang="en-US" sz="2400" i="1" dirty="0">
                          <a:effectLst/>
                          <a:latin typeface="Times New Roman" panose="02020603050405020304" pitchFamily="18" charset="0"/>
                          <a:cs typeface="Times New Roman" panose="02020603050405020304" pitchFamily="18" charset="0"/>
                        </a:rPr>
                        <a:t>.</a:t>
                      </a:r>
                      <a:endParaRPr lang="vi-VN" sz="240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200"/>
                        </a:spcAft>
                      </a:pPr>
                      <a:r>
                        <a:rPr lang="en-US" sz="2400">
                          <a:effectLst/>
                          <a:latin typeface="Times New Roman" panose="02020603050405020304" pitchFamily="18" charset="0"/>
                          <a:cs typeface="Times New Roman" panose="02020603050405020304" pitchFamily="18" charset="0"/>
                        </a:rPr>
                        <a:t> </a:t>
                      </a:r>
                      <a:endParaRPr lang="vi-VN"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200"/>
                        </a:spcAft>
                      </a:pPr>
                      <a:r>
                        <a:rPr lang="en-US" sz="2400">
                          <a:effectLst/>
                          <a:latin typeface="Times New Roman" panose="02020603050405020304" pitchFamily="18" charset="0"/>
                          <a:cs typeface="Times New Roman" panose="02020603050405020304" pitchFamily="18" charset="0"/>
                        </a:rPr>
                        <a:t> </a:t>
                      </a:r>
                      <a:endParaRPr lang="vi-VN"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190356236"/>
                  </a:ext>
                </a:extLst>
              </a:tr>
              <a:tr h="476787">
                <a:tc>
                  <a:txBody>
                    <a:bodyPr/>
                    <a:lstStyle/>
                    <a:p>
                      <a:pPr algn="ctr">
                        <a:lnSpc>
                          <a:spcPct val="115000"/>
                        </a:lnSpc>
                        <a:spcAft>
                          <a:spcPts val="1200"/>
                        </a:spcAft>
                      </a:pPr>
                      <a:r>
                        <a:rPr lang="en-US" sz="2400">
                          <a:effectLst/>
                          <a:latin typeface="Times New Roman" panose="02020603050405020304" pitchFamily="18" charset="0"/>
                          <a:cs typeface="Times New Roman" panose="02020603050405020304" pitchFamily="18" charset="0"/>
                        </a:rPr>
                        <a:t>3</a:t>
                      </a:r>
                      <a:endParaRPr lang="vi-VN"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200"/>
                        </a:spcAft>
                      </a:pPr>
                      <a:r>
                        <a:rPr lang="en-US" sz="2400" dirty="0" err="1">
                          <a:effectLst/>
                          <a:latin typeface="Times New Roman" panose="02020603050405020304" pitchFamily="18" charset="0"/>
                          <a:cs typeface="Times New Roman" panose="02020603050405020304" pitchFamily="18" charset="0"/>
                        </a:rPr>
                        <a:t>Lí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lẽ</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dẫn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chứng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thuyết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phục</a:t>
                      </a:r>
                      <a:r>
                        <a:rPr lang="en-US" sz="2400" dirty="0">
                          <a:effectLst/>
                          <a:latin typeface="Times New Roman" panose="02020603050405020304" pitchFamily="18" charset="0"/>
                          <a:cs typeface="Times New Roman" panose="02020603050405020304" pitchFamily="18" charset="0"/>
                        </a:rPr>
                        <a:t>.</a:t>
                      </a:r>
                      <a:endParaRPr lang="vi-VN"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200"/>
                        </a:spcAft>
                      </a:pPr>
                      <a:r>
                        <a:rPr lang="en-US" sz="2400">
                          <a:effectLst/>
                          <a:latin typeface="Times New Roman" panose="02020603050405020304" pitchFamily="18" charset="0"/>
                          <a:cs typeface="Times New Roman" panose="02020603050405020304" pitchFamily="18" charset="0"/>
                        </a:rPr>
                        <a:t> </a:t>
                      </a:r>
                      <a:endParaRPr lang="vi-VN"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200"/>
                        </a:spcAft>
                      </a:pPr>
                      <a:r>
                        <a:rPr lang="en-US" sz="2400">
                          <a:effectLst/>
                          <a:latin typeface="Times New Roman" panose="02020603050405020304" pitchFamily="18" charset="0"/>
                          <a:cs typeface="Times New Roman" panose="02020603050405020304" pitchFamily="18" charset="0"/>
                        </a:rPr>
                        <a:t> </a:t>
                      </a:r>
                      <a:endParaRPr lang="vi-VN"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931119707"/>
                  </a:ext>
                </a:extLst>
              </a:tr>
              <a:tr h="476787">
                <a:tc>
                  <a:txBody>
                    <a:bodyPr/>
                    <a:lstStyle/>
                    <a:p>
                      <a:pPr algn="ctr">
                        <a:lnSpc>
                          <a:spcPct val="115000"/>
                        </a:lnSpc>
                        <a:spcAft>
                          <a:spcPts val="1200"/>
                        </a:spcAft>
                      </a:pPr>
                      <a:r>
                        <a:rPr lang="en-US" sz="2400">
                          <a:effectLst/>
                          <a:latin typeface="Times New Roman" panose="02020603050405020304" pitchFamily="18" charset="0"/>
                          <a:cs typeface="Times New Roman" panose="02020603050405020304" pitchFamily="18" charset="0"/>
                        </a:rPr>
                        <a:t>4</a:t>
                      </a:r>
                      <a:endParaRPr lang="vi-VN"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200"/>
                        </a:spcAft>
                      </a:pPr>
                      <a:r>
                        <a:rPr lang="en-US" sz="2400">
                          <a:effectLst/>
                          <a:latin typeface="Times New Roman" panose="02020603050405020304" pitchFamily="18" charset="0"/>
                          <a:cs typeface="Times New Roman" panose="02020603050405020304" pitchFamily="18" charset="0"/>
                        </a:rPr>
                        <a:t>Đoạn văn đảm bảo tính liên kết giữa các câu trong đoạn văn.</a:t>
                      </a:r>
                      <a:endParaRPr lang="vi-VN"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200"/>
                        </a:spcAft>
                      </a:pPr>
                      <a:r>
                        <a:rPr lang="en-US" sz="2400">
                          <a:effectLst/>
                          <a:latin typeface="Times New Roman" panose="02020603050405020304" pitchFamily="18" charset="0"/>
                          <a:cs typeface="Times New Roman" panose="02020603050405020304" pitchFamily="18" charset="0"/>
                        </a:rPr>
                        <a:t> </a:t>
                      </a:r>
                      <a:endParaRPr lang="vi-VN"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200"/>
                        </a:spcAft>
                      </a:pPr>
                      <a:r>
                        <a:rPr lang="en-US" sz="2400">
                          <a:effectLst/>
                          <a:latin typeface="Times New Roman" panose="02020603050405020304" pitchFamily="18" charset="0"/>
                          <a:cs typeface="Times New Roman" panose="02020603050405020304" pitchFamily="18" charset="0"/>
                        </a:rPr>
                        <a:t> </a:t>
                      </a:r>
                      <a:endParaRPr lang="vi-VN"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4159734818"/>
                  </a:ext>
                </a:extLst>
              </a:tr>
              <a:tr h="476787">
                <a:tc>
                  <a:txBody>
                    <a:bodyPr/>
                    <a:lstStyle/>
                    <a:p>
                      <a:pPr algn="ctr">
                        <a:lnSpc>
                          <a:spcPct val="115000"/>
                        </a:lnSpc>
                        <a:spcAft>
                          <a:spcPts val="1200"/>
                        </a:spcAft>
                      </a:pPr>
                      <a:r>
                        <a:rPr lang="en-US" sz="2400">
                          <a:effectLst/>
                          <a:latin typeface="Times New Roman" panose="02020603050405020304" pitchFamily="18" charset="0"/>
                          <a:cs typeface="Times New Roman" panose="02020603050405020304" pitchFamily="18" charset="0"/>
                        </a:rPr>
                        <a:t>5</a:t>
                      </a:r>
                      <a:endParaRPr lang="vi-VN"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200"/>
                        </a:spcAft>
                      </a:pPr>
                      <a:r>
                        <a:rPr lang="en-US" sz="2400">
                          <a:effectLst/>
                          <a:latin typeface="Times New Roman" panose="02020603050405020304" pitchFamily="18" charset="0"/>
                          <a:cs typeface="Times New Roman" panose="02020603050405020304" pitchFamily="18" charset="0"/>
                        </a:rPr>
                        <a:t>Đoạn văn đảm bảo về yêu cầu về chính tả, cách sử dụng từ ngữ, ngữ pháp.</a:t>
                      </a:r>
                      <a:endParaRPr lang="vi-VN"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200"/>
                        </a:spcAft>
                      </a:pPr>
                      <a:r>
                        <a:rPr lang="en-US" sz="2400">
                          <a:effectLst/>
                          <a:latin typeface="Times New Roman" panose="02020603050405020304" pitchFamily="18" charset="0"/>
                          <a:cs typeface="Times New Roman" panose="02020603050405020304" pitchFamily="18" charset="0"/>
                        </a:rPr>
                        <a:t> </a:t>
                      </a:r>
                      <a:endParaRPr lang="vi-VN"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200"/>
                        </a:spcAft>
                      </a:pPr>
                      <a:r>
                        <a:rPr lang="en-US" sz="2400" dirty="0">
                          <a:effectLst/>
                          <a:latin typeface="Times New Roman" panose="02020603050405020304" pitchFamily="18" charset="0"/>
                          <a:cs typeface="Times New Roman" panose="02020603050405020304" pitchFamily="18" charset="0"/>
                        </a:rPr>
                        <a:t> </a:t>
                      </a:r>
                      <a:endParaRPr lang="vi-VN"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259354694"/>
                  </a:ext>
                </a:extLst>
              </a:tr>
            </a:tbl>
          </a:graphicData>
        </a:graphic>
      </p:graphicFrame>
      <p:sp>
        <p:nvSpPr>
          <p:cNvPr id="2" name="Rectangle 1"/>
          <p:cNvSpPr/>
          <p:nvPr/>
        </p:nvSpPr>
        <p:spPr>
          <a:xfrm>
            <a:off x="1648496" y="141668"/>
            <a:ext cx="8615966" cy="830997"/>
          </a:xfrm>
          <a:prstGeom prst="rect">
            <a:avLst/>
          </a:prstGeom>
        </p:spPr>
        <p:txBody>
          <a:bodyPr wrap="square">
            <a:spAutoFit/>
          </a:bodyPr>
          <a:lstStyle/>
          <a:p>
            <a:pPr algn="ctr"/>
            <a:r>
              <a:rPr lang="en-US" sz="2400" b="1" dirty="0" err="1">
                <a:solidFill>
                  <a:srgbClr val="FF0000"/>
                </a:solidFill>
                <a:latin typeface="Times New Roman" panose="02020603050405020304" pitchFamily="18" charset="0"/>
                <a:cs typeface="Times New Roman" panose="02020603050405020304" pitchFamily="18" charset="0"/>
              </a:rPr>
              <a:t>Bảng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kiểm</a:t>
            </a:r>
            <a:endParaRPr lang="vi-VN" sz="2400" dirty="0">
              <a:solidFill>
                <a:srgbClr val="FF0000"/>
              </a:solidFill>
              <a:latin typeface="Times New Roman" panose="02020603050405020304" pitchFamily="18" charset="0"/>
              <a:cs typeface="Times New Roman" panose="02020603050405020304" pitchFamily="18" charset="0"/>
            </a:endParaRPr>
          </a:p>
          <a:p>
            <a:pPr algn="ctr"/>
            <a:r>
              <a:rPr lang="en-US" sz="2400" b="1" dirty="0" err="1">
                <a:solidFill>
                  <a:srgbClr val="FF0000"/>
                </a:solidFill>
                <a:latin typeface="Times New Roman" panose="02020603050405020304" pitchFamily="18" charset="0"/>
                <a:cs typeface="Times New Roman" panose="02020603050405020304" pitchFamily="18" charset="0"/>
              </a:rPr>
              <a:t>Đánh</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giá</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kĩ</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năng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viết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đoạn</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văn</a:t>
            </a:r>
            <a:endParaRPr lang="vi-VN"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99975891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Hộp Văn bản 10">
            <a:extLst>
              <a:ext uri="{FF2B5EF4-FFF2-40B4-BE49-F238E27FC236}">
                <a16:creationId xmlns:a16="http://schemas.microsoft.com/office/drawing/2014/main" xmlns="" id="{D7E0F0DC-3ABD-5744-C180-1173A7AC0967}"/>
              </a:ext>
            </a:extLst>
          </p:cNvPr>
          <p:cNvSpPr txBox="1"/>
          <p:nvPr/>
        </p:nvSpPr>
        <p:spPr>
          <a:xfrm>
            <a:off x="206062" y="0"/>
            <a:ext cx="3129566" cy="613245"/>
          </a:xfrm>
          <a:prstGeom prst="rect">
            <a:avLst/>
          </a:prstGeom>
          <a:noFill/>
        </p:spPr>
        <p:txBody>
          <a:bodyPr wrap="square">
            <a:spAutoFit/>
          </a:bodyPr>
          <a:lstStyle/>
          <a:p>
            <a:pPr marL="0" marR="0">
              <a:lnSpc>
                <a:spcPct val="115000"/>
              </a:lnSpc>
              <a:spcBef>
                <a:spcPts val="0"/>
              </a:spcBef>
              <a:spcAft>
                <a:spcPts val="0"/>
              </a:spcAft>
            </a:pPr>
            <a:r>
              <a:rPr lang="en-US" sz="3200" b="1" dirty="0" smtClean="0">
                <a:solidFill>
                  <a:srgbClr val="009900"/>
                </a:solidFill>
                <a:effectLst/>
                <a:latin typeface="Times New Roman" panose="02020603050405020304" pitchFamily="18" charset="0"/>
                <a:ea typeface="MS Mincho" panose="02020609040205080304" pitchFamily="49" charset="-128"/>
              </a:rPr>
              <a:t>2. </a:t>
            </a:r>
            <a:r>
              <a:rPr lang="en-US" sz="3200" b="1" dirty="0" err="1" smtClean="0">
                <a:solidFill>
                  <a:srgbClr val="009900"/>
                </a:solidFill>
                <a:effectLst/>
                <a:latin typeface="Times New Roman" panose="02020603050405020304" pitchFamily="18" charset="0"/>
                <a:ea typeface="MS Mincho" panose="02020609040205080304" pitchFamily="49" charset="-128"/>
              </a:rPr>
              <a:t>Văn</a:t>
            </a:r>
            <a:r>
              <a:rPr lang="en-US" sz="3200" b="1" dirty="0" smtClean="0">
                <a:solidFill>
                  <a:srgbClr val="009900"/>
                </a:solidFill>
                <a:effectLst/>
                <a:latin typeface="Times New Roman" panose="02020603050405020304" pitchFamily="18" charset="0"/>
                <a:ea typeface="MS Mincho" panose="02020609040205080304" pitchFamily="49" charset="-128"/>
              </a:rPr>
              <a:t> </a:t>
            </a:r>
            <a:r>
              <a:rPr lang="en-US" sz="3200" b="1" dirty="0" err="1" smtClean="0">
                <a:solidFill>
                  <a:srgbClr val="009900"/>
                </a:solidFill>
                <a:effectLst/>
                <a:latin typeface="Times New Roman" panose="02020603050405020304" pitchFamily="18" charset="0"/>
                <a:ea typeface="MS Mincho" panose="02020609040205080304" pitchFamily="49" charset="-128"/>
              </a:rPr>
              <a:t>bản</a:t>
            </a:r>
            <a:endParaRPr lang="en-US" sz="3200" dirty="0">
              <a:solidFill>
                <a:srgbClr val="009900"/>
              </a:solidFill>
              <a:effectLst/>
              <a:latin typeface="Times New Roman" panose="02020603050405020304" pitchFamily="18" charset="0"/>
              <a:ea typeface="Times New Roman" panose="02020603050405020304" pitchFamily="18" charset="0"/>
            </a:endParaRPr>
          </a:p>
        </p:txBody>
      </p:sp>
      <p:sp>
        <p:nvSpPr>
          <p:cNvPr id="5" name="Hộp Văn bản 12">
            <a:extLst>
              <a:ext uri="{FF2B5EF4-FFF2-40B4-BE49-F238E27FC236}">
                <a16:creationId xmlns:a16="http://schemas.microsoft.com/office/drawing/2014/main" xmlns="" id="{DACB75D0-814E-F4D7-D770-CAA59A49C50C}"/>
              </a:ext>
            </a:extLst>
          </p:cNvPr>
          <p:cNvSpPr txBox="1"/>
          <p:nvPr/>
        </p:nvSpPr>
        <p:spPr>
          <a:xfrm>
            <a:off x="824249" y="705025"/>
            <a:ext cx="11127345" cy="1815882"/>
          </a:xfrm>
          <a:prstGeom prst="rect">
            <a:avLst/>
          </a:prstGeom>
          <a:noFill/>
          <a:ln w="28575">
            <a:solidFill>
              <a:srgbClr val="00CC99"/>
            </a:solidFill>
          </a:ln>
        </p:spPr>
        <p:txBody>
          <a:bodyPr wrap="square">
            <a:spAutoFit/>
          </a:bodyPr>
          <a:lstStyle/>
          <a:p>
            <a:pPr marL="457200" indent="-457200">
              <a:spcAft>
                <a:spcPts val="0"/>
              </a:spcAft>
              <a:buFontTx/>
              <a:buChar char="-"/>
            </a:pPr>
            <a:r>
              <a:rPr lang="vi-VN" sz="2800" dirty="0" smtClean="0">
                <a:latin typeface="Times New Roman" panose="02020603050405020304" pitchFamily="18" charset="0"/>
                <a:ea typeface="Times New Roman" panose="02020603050405020304" pitchFamily="18" charset="0"/>
              </a:rPr>
              <a:t>Đề </a:t>
            </a:r>
            <a:r>
              <a:rPr lang="vi-VN" sz="2800" dirty="0">
                <a:latin typeface="Times New Roman" panose="02020603050405020304" pitchFamily="18" charset="0"/>
                <a:ea typeface="Times New Roman" panose="02020603050405020304" pitchFamily="18" charset="0"/>
              </a:rPr>
              <a:t>tài: </a:t>
            </a:r>
            <a:r>
              <a:rPr lang="en-US" sz="2800" dirty="0" err="1" smtClean="0">
                <a:latin typeface="Times New Roman" panose="02020603050405020304" pitchFamily="18" charset="0"/>
                <a:ea typeface="Times New Roman" panose="02020603050405020304" pitchFamily="18" charset="0"/>
              </a:rPr>
              <a:t>Người</a:t>
            </a:r>
            <a:r>
              <a:rPr lang="en-US" sz="2800" dirty="0" smtClean="0">
                <a:latin typeface="Times New Roman" panose="02020603050405020304" pitchFamily="18" charset="0"/>
                <a:ea typeface="Times New Roman" panose="02020603050405020304" pitchFamily="18" charset="0"/>
              </a:rPr>
              <a:t> </a:t>
            </a:r>
            <a:r>
              <a:rPr lang="en-US" sz="2800" dirty="0" err="1" smtClean="0">
                <a:latin typeface="Times New Roman" panose="02020603050405020304" pitchFamily="18" charset="0"/>
                <a:ea typeface="Times New Roman" panose="02020603050405020304" pitchFamily="18" charset="0"/>
              </a:rPr>
              <a:t>lính</a:t>
            </a:r>
            <a:endParaRPr lang="en-US" sz="2800" dirty="0" smtClean="0">
              <a:latin typeface="Times New Roman" panose="02020603050405020304" pitchFamily="18" charset="0"/>
              <a:ea typeface="Times New Roman" panose="02020603050405020304" pitchFamily="18" charset="0"/>
            </a:endParaRPr>
          </a:p>
          <a:p>
            <a:pPr marL="457200" indent="-457200">
              <a:spcAft>
                <a:spcPts val="0"/>
              </a:spcAft>
              <a:buFontTx/>
              <a:buChar char="-"/>
            </a:pPr>
            <a:r>
              <a:rPr lang="vi-VN" sz="2800" dirty="0" smtClean="0">
                <a:latin typeface="Times New Roman" panose="02020603050405020304" pitchFamily="18" charset="0"/>
                <a:ea typeface="Times New Roman" panose="02020603050405020304" pitchFamily="18" charset="0"/>
              </a:rPr>
              <a:t>Xuất </a:t>
            </a:r>
            <a:r>
              <a:rPr lang="vi-VN" sz="2800" dirty="0">
                <a:latin typeface="Times New Roman" panose="02020603050405020304" pitchFamily="18" charset="0"/>
                <a:ea typeface="Times New Roman" panose="02020603050405020304" pitchFamily="18" charset="0"/>
              </a:rPr>
              <a:t>xứ: </a:t>
            </a:r>
            <a:r>
              <a:rPr lang="vi-VN" sz="2800" dirty="0">
                <a:solidFill>
                  <a:srgbClr val="0D0D0D"/>
                </a:solidFill>
                <a:latin typeface="Times New Roman" panose="02020603050405020304" pitchFamily="18" charset="0"/>
                <a:ea typeface="MS Mincho" panose="02020609040205080304" pitchFamily="49" charset="-128"/>
              </a:rPr>
              <a:t> </a:t>
            </a:r>
            <a:r>
              <a:rPr lang="en-US" sz="2800" dirty="0" err="1" smtClean="0">
                <a:solidFill>
                  <a:srgbClr val="0D0D0D"/>
                </a:solidFill>
                <a:latin typeface="Times New Roman" panose="02020603050405020304" pitchFamily="18" charset="0"/>
                <a:ea typeface="MS Mincho" panose="02020609040205080304" pitchFamily="49" charset="-128"/>
              </a:rPr>
              <a:t>Rút</a:t>
            </a:r>
            <a:r>
              <a:rPr lang="en-US" sz="2800" dirty="0" smtClean="0">
                <a:solidFill>
                  <a:srgbClr val="0D0D0D"/>
                </a:solidFill>
                <a:latin typeface="Times New Roman" panose="02020603050405020304" pitchFamily="18" charset="0"/>
                <a:ea typeface="MS Mincho" panose="02020609040205080304" pitchFamily="49" charset="-128"/>
              </a:rPr>
              <a:t>  </a:t>
            </a:r>
            <a:r>
              <a:rPr lang="en-US" sz="2800" dirty="0" err="1" smtClean="0">
                <a:solidFill>
                  <a:srgbClr val="0D0D0D"/>
                </a:solidFill>
                <a:latin typeface="Times New Roman" panose="02020603050405020304" pitchFamily="18" charset="0"/>
                <a:ea typeface="MS Mincho" panose="02020609040205080304" pitchFamily="49" charset="-128"/>
              </a:rPr>
              <a:t>trong</a:t>
            </a:r>
            <a:r>
              <a:rPr lang="en-US" sz="2800" dirty="0" smtClean="0">
                <a:solidFill>
                  <a:srgbClr val="0D0D0D"/>
                </a:solidFill>
                <a:latin typeface="Times New Roman" panose="02020603050405020304" pitchFamily="18" charset="0"/>
                <a:ea typeface="MS Mincho" panose="02020609040205080304" pitchFamily="49" charset="-128"/>
              </a:rPr>
              <a:t> </a:t>
            </a:r>
            <a:r>
              <a:rPr lang="en-US" sz="2800" dirty="0" err="1" smtClean="0">
                <a:solidFill>
                  <a:srgbClr val="0D0D0D"/>
                </a:solidFill>
                <a:latin typeface="Times New Roman" panose="02020603050405020304" pitchFamily="18" charset="0"/>
                <a:ea typeface="MS Mincho" panose="02020609040205080304" pitchFamily="49" charset="-128"/>
              </a:rPr>
              <a:t>tập</a:t>
            </a:r>
            <a:r>
              <a:rPr lang="en-US" sz="2800" dirty="0" smtClean="0">
                <a:solidFill>
                  <a:srgbClr val="0D0D0D"/>
                </a:solidFill>
                <a:latin typeface="Times New Roman" panose="02020603050405020304" pitchFamily="18" charset="0"/>
                <a:ea typeface="MS Mincho" panose="02020609040205080304" pitchFamily="49" charset="-128"/>
              </a:rPr>
              <a:t> </a:t>
            </a:r>
            <a:r>
              <a:rPr lang="en-US" sz="2800" dirty="0" err="1" smtClean="0">
                <a:solidFill>
                  <a:srgbClr val="0D0D0D"/>
                </a:solidFill>
                <a:latin typeface="Times New Roman" panose="02020603050405020304" pitchFamily="18" charset="0"/>
                <a:ea typeface="MS Mincho" panose="02020609040205080304" pitchFamily="49" charset="-128"/>
              </a:rPr>
              <a:t>Thơ</a:t>
            </a:r>
            <a:r>
              <a:rPr lang="en-US" sz="2800" dirty="0" smtClean="0">
                <a:solidFill>
                  <a:srgbClr val="0D0D0D"/>
                </a:solidFill>
                <a:latin typeface="Times New Roman" panose="02020603050405020304" pitchFamily="18" charset="0"/>
                <a:ea typeface="MS Mincho" panose="02020609040205080304" pitchFamily="49" charset="-128"/>
              </a:rPr>
              <a:t>  </a:t>
            </a:r>
            <a:r>
              <a:rPr lang="en-US" sz="2800" dirty="0" err="1" smtClean="0">
                <a:solidFill>
                  <a:srgbClr val="0D0D0D"/>
                </a:solidFill>
                <a:latin typeface="Times New Roman" panose="02020603050405020304" pitchFamily="18" charset="0"/>
                <a:ea typeface="MS Mincho" panose="02020609040205080304" pitchFamily="49" charset="-128"/>
              </a:rPr>
              <a:t>Nguyễn</a:t>
            </a:r>
            <a:r>
              <a:rPr lang="en-US" sz="2800" dirty="0" smtClean="0">
                <a:solidFill>
                  <a:srgbClr val="0D0D0D"/>
                </a:solidFill>
                <a:latin typeface="Times New Roman" panose="02020603050405020304" pitchFamily="18" charset="0"/>
                <a:ea typeface="MS Mincho" panose="02020609040205080304" pitchFamily="49" charset="-128"/>
              </a:rPr>
              <a:t> </a:t>
            </a:r>
            <a:r>
              <a:rPr lang="en-US" sz="2800" dirty="0" err="1" smtClean="0">
                <a:solidFill>
                  <a:srgbClr val="0D0D0D"/>
                </a:solidFill>
                <a:latin typeface="Times New Roman" panose="02020603050405020304" pitchFamily="18" charset="0"/>
                <a:ea typeface="MS Mincho" panose="02020609040205080304" pitchFamily="49" charset="-128"/>
              </a:rPr>
              <a:t>Khoa</a:t>
            </a:r>
            <a:r>
              <a:rPr lang="en-US" sz="2800" dirty="0" smtClean="0">
                <a:solidFill>
                  <a:srgbClr val="0D0D0D"/>
                </a:solidFill>
                <a:latin typeface="Times New Roman" panose="02020603050405020304" pitchFamily="18" charset="0"/>
                <a:ea typeface="MS Mincho" panose="02020609040205080304" pitchFamily="49" charset="-128"/>
              </a:rPr>
              <a:t> </a:t>
            </a:r>
            <a:r>
              <a:rPr lang="en-US" sz="2800" dirty="0" err="1" smtClean="0">
                <a:solidFill>
                  <a:srgbClr val="0D0D0D"/>
                </a:solidFill>
                <a:latin typeface="Times New Roman" panose="02020603050405020304" pitchFamily="18" charset="0"/>
                <a:ea typeface="MS Mincho" panose="02020609040205080304" pitchFamily="49" charset="-128"/>
              </a:rPr>
              <a:t>Điềm</a:t>
            </a:r>
            <a:endParaRPr lang="en-US" sz="2800" dirty="0" smtClean="0">
              <a:solidFill>
                <a:srgbClr val="0D0D0D"/>
              </a:solidFill>
              <a:latin typeface="Times New Roman" panose="02020603050405020304" pitchFamily="18" charset="0"/>
              <a:ea typeface="MS Mincho" panose="02020609040205080304" pitchFamily="49" charset="-128"/>
            </a:endParaRPr>
          </a:p>
          <a:p>
            <a:r>
              <a:rPr lang="vi-VN" sz="2800" dirty="0" smtClean="0">
                <a:latin typeface="+mj-lt"/>
              </a:rPr>
              <a:t>-</a:t>
            </a:r>
            <a:r>
              <a:rPr lang="en-US" sz="2800" dirty="0" smtClean="0">
                <a:latin typeface="+mj-lt"/>
              </a:rPr>
              <a:t>   </a:t>
            </a:r>
            <a:r>
              <a:rPr lang="vi-VN" sz="2800" dirty="0" smtClean="0">
                <a:latin typeface="+mj-lt"/>
              </a:rPr>
              <a:t>Thể loại: Thơ bốn chữ.</a:t>
            </a:r>
            <a:endParaRPr lang="en-US" sz="2800" dirty="0" smtClean="0">
              <a:latin typeface="+mj-lt"/>
            </a:endParaRPr>
          </a:p>
          <a:p>
            <a:r>
              <a:rPr lang="vi-VN" sz="2800" dirty="0" smtClean="0">
                <a:latin typeface="+mj-lt"/>
              </a:rPr>
              <a:t>- </a:t>
            </a:r>
            <a:r>
              <a:rPr lang="en-US" sz="2800" dirty="0" smtClean="0">
                <a:latin typeface="+mj-lt"/>
              </a:rPr>
              <a:t>  </a:t>
            </a:r>
            <a:r>
              <a:rPr lang="vi-VN" sz="2800" dirty="0" smtClean="0">
                <a:latin typeface="+mj-lt"/>
              </a:rPr>
              <a:t>Giọng </a:t>
            </a:r>
            <a:r>
              <a:rPr lang="vi-VN" sz="2800" dirty="0">
                <a:latin typeface="+mj-lt"/>
              </a:rPr>
              <a:t>điệu: nhẹ nhàng, xúc động, sâu lắng</a:t>
            </a:r>
            <a:r>
              <a:rPr lang="vi-VN" sz="2800" dirty="0" smtClean="0">
                <a:latin typeface="+mj-lt"/>
              </a:rPr>
              <a:t>.</a:t>
            </a:r>
            <a:endParaRPr lang="en-US" sz="2800" dirty="0">
              <a:latin typeface="+mj-lt"/>
            </a:endParaRPr>
          </a:p>
        </p:txBody>
      </p:sp>
    </p:spTree>
    <p:extLst>
      <p:ext uri="{BB962C8B-B14F-4D97-AF65-F5344CB8AC3E}">
        <p14:creationId xmlns:p14="http://schemas.microsoft.com/office/powerpoint/2010/main" xmlns="" val="466830762"/>
      </p:ext>
    </p:extLst>
  </p:cSld>
  <p:clrMapOvr>
    <a:masterClrMapping/>
  </p:clrMapOvr>
  <mc:AlternateContent xmlns:mc="http://schemas.openxmlformats.org/markup-compatibility/2006">
    <mc:Choice xmlns:p14="http://schemas.microsoft.com/office/powerpoint/2010/main" xmlns=""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1000"/>
                                        <p:tgtEl>
                                          <p:spTgt spid="5">
                                            <p:txEl>
                                              <p:pRg st="0" end="0"/>
                                            </p:txEl>
                                          </p:spTgt>
                                        </p:tgtEl>
                                      </p:cBhvr>
                                    </p:animEffect>
                                    <p:anim calcmode="lin" valueType="num">
                                      <p:cBhvr>
                                        <p:cTn id="13"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additive="base">
                                        <p:cTn id="3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Hộp Văn bản 10">
            <a:extLst>
              <a:ext uri="{FF2B5EF4-FFF2-40B4-BE49-F238E27FC236}">
                <a16:creationId xmlns:a16="http://schemas.microsoft.com/office/drawing/2014/main" xmlns="" id="{D7E0F0DC-3ABD-5744-C180-1173A7AC0967}"/>
              </a:ext>
            </a:extLst>
          </p:cNvPr>
          <p:cNvSpPr txBox="1"/>
          <p:nvPr/>
        </p:nvSpPr>
        <p:spPr>
          <a:xfrm>
            <a:off x="206061" y="0"/>
            <a:ext cx="5383369" cy="658642"/>
          </a:xfrm>
          <a:prstGeom prst="rect">
            <a:avLst/>
          </a:prstGeom>
          <a:noFill/>
        </p:spPr>
        <p:txBody>
          <a:bodyPr wrap="square">
            <a:spAutoFit/>
          </a:bodyPr>
          <a:lstStyle/>
          <a:p>
            <a:pPr marL="0" marR="0">
              <a:lnSpc>
                <a:spcPct val="115000"/>
              </a:lnSpc>
              <a:spcBef>
                <a:spcPts val="0"/>
              </a:spcBef>
              <a:spcAft>
                <a:spcPts val="0"/>
              </a:spcAft>
            </a:pPr>
            <a:r>
              <a:rPr lang="en-US" sz="3200" b="1" dirty="0" smtClean="0">
                <a:solidFill>
                  <a:srgbClr val="009900"/>
                </a:solidFill>
                <a:effectLst/>
                <a:latin typeface="Times New Roman" panose="02020603050405020304" pitchFamily="18" charset="0"/>
                <a:ea typeface="MS Mincho" panose="02020609040205080304" pitchFamily="49" charset="-128"/>
              </a:rPr>
              <a:t>3. </a:t>
            </a:r>
            <a:r>
              <a:rPr lang="en-US" sz="3200" b="1" dirty="0" err="1" smtClean="0">
                <a:solidFill>
                  <a:srgbClr val="009900"/>
                </a:solidFill>
                <a:effectLst/>
                <a:latin typeface="Times New Roman" panose="02020603050405020304" pitchFamily="18" charset="0"/>
                <a:ea typeface="MS Mincho" panose="02020609040205080304" pitchFamily="49" charset="-128"/>
              </a:rPr>
              <a:t>Bố</a:t>
            </a:r>
            <a:r>
              <a:rPr lang="en-US" sz="3200" b="1" dirty="0" smtClean="0">
                <a:solidFill>
                  <a:srgbClr val="009900"/>
                </a:solidFill>
                <a:effectLst/>
                <a:latin typeface="Times New Roman" panose="02020603050405020304" pitchFamily="18" charset="0"/>
                <a:ea typeface="MS Mincho" panose="02020609040205080304" pitchFamily="49" charset="-128"/>
              </a:rPr>
              <a:t> </a:t>
            </a:r>
            <a:r>
              <a:rPr lang="en-US" sz="3200" b="1" dirty="0" err="1" smtClean="0">
                <a:solidFill>
                  <a:srgbClr val="009900"/>
                </a:solidFill>
                <a:effectLst/>
                <a:latin typeface="Times New Roman" panose="02020603050405020304" pitchFamily="18" charset="0"/>
                <a:ea typeface="MS Mincho" panose="02020609040205080304" pitchFamily="49" charset="-128"/>
              </a:rPr>
              <a:t>cục</a:t>
            </a:r>
            <a:r>
              <a:rPr lang="en-US" sz="3200" b="1" dirty="0" smtClean="0">
                <a:solidFill>
                  <a:srgbClr val="009900"/>
                </a:solidFill>
                <a:effectLst/>
                <a:latin typeface="Times New Roman" panose="02020603050405020304" pitchFamily="18" charset="0"/>
                <a:ea typeface="MS Mincho" panose="02020609040205080304" pitchFamily="49" charset="-128"/>
              </a:rPr>
              <a:t> </a:t>
            </a:r>
            <a:r>
              <a:rPr lang="en-US" sz="3200" b="1" dirty="0" err="1" smtClean="0">
                <a:solidFill>
                  <a:srgbClr val="009900"/>
                </a:solidFill>
                <a:effectLst/>
                <a:latin typeface="Times New Roman" panose="02020603050405020304" pitchFamily="18" charset="0"/>
                <a:ea typeface="MS Mincho" panose="02020609040205080304" pitchFamily="49" charset="-128"/>
              </a:rPr>
              <a:t>văn</a:t>
            </a:r>
            <a:r>
              <a:rPr lang="en-US" sz="3200" b="1" dirty="0" smtClean="0">
                <a:solidFill>
                  <a:srgbClr val="009900"/>
                </a:solidFill>
                <a:effectLst/>
                <a:latin typeface="Times New Roman" panose="02020603050405020304" pitchFamily="18" charset="0"/>
                <a:ea typeface="MS Mincho" panose="02020609040205080304" pitchFamily="49" charset="-128"/>
              </a:rPr>
              <a:t> </a:t>
            </a:r>
            <a:r>
              <a:rPr lang="en-US" sz="3200" b="1" dirty="0" err="1" smtClean="0">
                <a:solidFill>
                  <a:srgbClr val="009900"/>
                </a:solidFill>
                <a:effectLst/>
                <a:latin typeface="Times New Roman" panose="02020603050405020304" pitchFamily="18" charset="0"/>
                <a:ea typeface="MS Mincho" panose="02020609040205080304" pitchFamily="49" charset="-128"/>
              </a:rPr>
              <a:t>bản</a:t>
            </a:r>
            <a:endParaRPr lang="en-US" sz="3200" dirty="0">
              <a:solidFill>
                <a:srgbClr val="009900"/>
              </a:solidFill>
              <a:effectLst/>
              <a:latin typeface="Times New Roman" panose="02020603050405020304" pitchFamily="18" charset="0"/>
              <a:ea typeface="Times New Roman" panose="02020603050405020304" pitchFamily="18" charset="0"/>
            </a:endParaRPr>
          </a:p>
        </p:txBody>
      </p:sp>
      <p:sp>
        <p:nvSpPr>
          <p:cNvPr id="5" name="Hộp Văn bản 12">
            <a:extLst>
              <a:ext uri="{FF2B5EF4-FFF2-40B4-BE49-F238E27FC236}">
                <a16:creationId xmlns:a16="http://schemas.microsoft.com/office/drawing/2014/main" xmlns="" id="{DACB75D0-814E-F4D7-D770-CAA59A49C50C}"/>
              </a:ext>
            </a:extLst>
          </p:cNvPr>
          <p:cNvSpPr txBox="1"/>
          <p:nvPr/>
        </p:nvSpPr>
        <p:spPr>
          <a:xfrm>
            <a:off x="1064656" y="1426241"/>
            <a:ext cx="9573294" cy="1815882"/>
          </a:xfrm>
          <a:prstGeom prst="rect">
            <a:avLst/>
          </a:prstGeom>
          <a:noFill/>
          <a:ln w="28575">
            <a:solidFill>
              <a:srgbClr val="00CC99"/>
            </a:solidFill>
          </a:ln>
        </p:spPr>
        <p:txBody>
          <a:bodyPr wrap="square">
            <a:spAutoFit/>
          </a:bodyPr>
          <a:lstStyle/>
          <a:p>
            <a:r>
              <a:rPr lang="en-US" sz="2800" b="1" dirty="0" smtClean="0">
                <a:latin typeface="+mj-lt"/>
              </a:rPr>
              <a:t>                                                   </a:t>
            </a:r>
            <a:r>
              <a:rPr lang="vi-VN" sz="2800" b="1" dirty="0" smtClean="0">
                <a:latin typeface="+mj-lt"/>
              </a:rPr>
              <a:t>Chia </a:t>
            </a:r>
            <a:r>
              <a:rPr lang="vi-VN" sz="2800" b="1" dirty="0">
                <a:latin typeface="+mj-lt"/>
              </a:rPr>
              <a:t>3 phần:</a:t>
            </a:r>
            <a:br>
              <a:rPr lang="vi-VN" sz="2800" b="1" dirty="0">
                <a:latin typeface="+mj-lt"/>
              </a:rPr>
            </a:br>
            <a:r>
              <a:rPr lang="vi-VN" sz="2800" b="1" dirty="0">
                <a:latin typeface="+mj-lt"/>
              </a:rPr>
              <a:t>- Khổ 1,2: Giới thiệu khái quát về người </a:t>
            </a:r>
            <a:r>
              <a:rPr lang="vi-VN" sz="2800" b="1" dirty="0" smtClean="0">
                <a:latin typeface="+mj-lt"/>
              </a:rPr>
              <a:t>lính</a:t>
            </a:r>
            <a:r>
              <a:rPr lang="en-US" sz="2800" b="1" dirty="0" smtClean="0">
                <a:latin typeface="+mj-lt"/>
              </a:rPr>
              <a:t>.</a:t>
            </a:r>
            <a:endParaRPr lang="en-US" sz="2800" b="1" dirty="0">
              <a:latin typeface="+mj-lt"/>
            </a:endParaRPr>
          </a:p>
          <a:p>
            <a:r>
              <a:rPr lang="vi-VN" sz="2800" b="1" dirty="0" smtClean="0">
                <a:latin typeface="+mj-lt"/>
              </a:rPr>
              <a:t>- </a:t>
            </a:r>
            <a:r>
              <a:rPr lang="vi-VN" sz="2800" b="1" dirty="0">
                <a:latin typeface="+mj-lt"/>
              </a:rPr>
              <a:t>Khổ 3,4,5,6: Hình ảnh người lính nằm lại nơi chiến trường;</a:t>
            </a:r>
            <a:endParaRPr lang="en-US" sz="2800" b="1" dirty="0">
              <a:latin typeface="+mj-lt"/>
            </a:endParaRPr>
          </a:p>
          <a:p>
            <a:r>
              <a:rPr lang="vi-VN" sz="2800" b="1" dirty="0">
                <a:latin typeface="+mj-lt"/>
              </a:rPr>
              <a:t>- Khổ 7,8,9: Tình cảm, cảm xúc đối với người lính</a:t>
            </a:r>
            <a:r>
              <a:rPr lang="vi-VN" sz="2800" b="1" dirty="0" smtClean="0">
                <a:latin typeface="+mj-lt"/>
              </a:rPr>
              <a:t>.</a:t>
            </a:r>
            <a:endParaRPr lang="en-US" sz="2800" b="1" dirty="0">
              <a:latin typeface="+mj-lt"/>
            </a:endParaRPr>
          </a:p>
        </p:txBody>
      </p:sp>
    </p:spTree>
    <p:extLst>
      <p:ext uri="{BB962C8B-B14F-4D97-AF65-F5344CB8AC3E}">
        <p14:creationId xmlns:p14="http://schemas.microsoft.com/office/powerpoint/2010/main" xmlns="" val="3799000094"/>
      </p:ext>
    </p:extLst>
  </p:cSld>
  <p:clrMapOvr>
    <a:masterClrMapping/>
  </p:clrMapOvr>
  <mc:AlternateContent xmlns:mc="http://schemas.openxmlformats.org/markup-compatibility/2006">
    <mc:Choice xmlns:p14="http://schemas.microsoft.com/office/powerpoint/2010/main" xmlns=""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 calcmode="lin" valueType="num">
                                      <p:cBhvr additive="base">
                                        <p:cTn id="18"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6" presetClass="entr" presetSubtype="0" fill="hold" nodeType="clickEffect">
                                  <p:stCondLst>
                                    <p:cond delay="0"/>
                                  </p:stCondLst>
                                  <p:childTnLst>
                                    <p:set>
                                      <p:cBhvr>
                                        <p:cTn id="23" dur="1" fill="hold">
                                          <p:stCondLst>
                                            <p:cond delay="0"/>
                                          </p:stCondLst>
                                        </p:cTn>
                                        <p:tgtEl>
                                          <p:spTgt spid="5">
                                            <p:txEl>
                                              <p:pRg st="2" end="2"/>
                                            </p:txEl>
                                          </p:spTgt>
                                        </p:tgtEl>
                                        <p:attrNameLst>
                                          <p:attrName>style.visibility</p:attrName>
                                        </p:attrNameLst>
                                      </p:cBhvr>
                                      <p:to>
                                        <p:strVal val="visible"/>
                                      </p:to>
                                    </p:set>
                                    <p:animEffect transition="in" filter="wipe(down)">
                                      <p:cBhvr>
                                        <p:cTn id="24" dur="580">
                                          <p:stCondLst>
                                            <p:cond delay="0"/>
                                          </p:stCondLst>
                                        </p:cTn>
                                        <p:tgtEl>
                                          <p:spTgt spid="5">
                                            <p:txEl>
                                              <p:pRg st="2" end="2"/>
                                            </p:txEl>
                                          </p:spTgt>
                                        </p:tgtEl>
                                      </p:cBhvr>
                                    </p:animEffect>
                                    <p:anim calcmode="lin" valueType="num">
                                      <p:cBhvr>
                                        <p:cTn id="25" dur="1822" tmFilter="0,0; 0.14,0.36; 0.43,0.73; 0.71,0.91; 1.0,1.0">
                                          <p:stCondLst>
                                            <p:cond delay="0"/>
                                          </p:stCondLst>
                                        </p:cTn>
                                        <p:tgtEl>
                                          <p:spTgt spid="5">
                                            <p:txEl>
                                              <p:pRg st="2" end="2"/>
                                            </p:txEl>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5">
                                            <p:txEl>
                                              <p:pRg st="2" end="2"/>
                                            </p:txEl>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5">
                                            <p:txEl>
                                              <p:pRg st="2" end="2"/>
                                            </p:txEl>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5">
                                            <p:txEl>
                                              <p:pRg st="2" end="2"/>
                                            </p:txEl>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5">
                                            <p:txEl>
                                              <p:pRg st="2" end="2"/>
                                            </p:txEl>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5">
                                            <p:txEl>
                                              <p:pRg st="2" end="2"/>
                                            </p:txEl>
                                          </p:spTgt>
                                        </p:tgtEl>
                                      </p:cBhvr>
                                      <p:to x="100000" y="60000"/>
                                    </p:animScale>
                                    <p:animScale>
                                      <p:cBhvr>
                                        <p:cTn id="31" dur="166" decel="50000">
                                          <p:stCondLst>
                                            <p:cond delay="676"/>
                                          </p:stCondLst>
                                        </p:cTn>
                                        <p:tgtEl>
                                          <p:spTgt spid="5">
                                            <p:txEl>
                                              <p:pRg st="2" end="2"/>
                                            </p:txEl>
                                          </p:spTgt>
                                        </p:tgtEl>
                                      </p:cBhvr>
                                      <p:to x="100000" y="100000"/>
                                    </p:animScale>
                                    <p:animScale>
                                      <p:cBhvr>
                                        <p:cTn id="32" dur="26">
                                          <p:stCondLst>
                                            <p:cond delay="1312"/>
                                          </p:stCondLst>
                                        </p:cTn>
                                        <p:tgtEl>
                                          <p:spTgt spid="5">
                                            <p:txEl>
                                              <p:pRg st="2" end="2"/>
                                            </p:txEl>
                                          </p:spTgt>
                                        </p:tgtEl>
                                      </p:cBhvr>
                                      <p:to x="100000" y="80000"/>
                                    </p:animScale>
                                    <p:animScale>
                                      <p:cBhvr>
                                        <p:cTn id="33" dur="166" decel="50000">
                                          <p:stCondLst>
                                            <p:cond delay="1338"/>
                                          </p:stCondLst>
                                        </p:cTn>
                                        <p:tgtEl>
                                          <p:spTgt spid="5">
                                            <p:txEl>
                                              <p:pRg st="2" end="2"/>
                                            </p:txEl>
                                          </p:spTgt>
                                        </p:tgtEl>
                                      </p:cBhvr>
                                      <p:to x="100000" y="100000"/>
                                    </p:animScale>
                                    <p:animScale>
                                      <p:cBhvr>
                                        <p:cTn id="34" dur="26">
                                          <p:stCondLst>
                                            <p:cond delay="1642"/>
                                          </p:stCondLst>
                                        </p:cTn>
                                        <p:tgtEl>
                                          <p:spTgt spid="5">
                                            <p:txEl>
                                              <p:pRg st="2" end="2"/>
                                            </p:txEl>
                                          </p:spTgt>
                                        </p:tgtEl>
                                      </p:cBhvr>
                                      <p:to x="100000" y="90000"/>
                                    </p:animScale>
                                    <p:animScale>
                                      <p:cBhvr>
                                        <p:cTn id="35" dur="166" decel="50000">
                                          <p:stCondLst>
                                            <p:cond delay="1668"/>
                                          </p:stCondLst>
                                        </p:cTn>
                                        <p:tgtEl>
                                          <p:spTgt spid="5">
                                            <p:txEl>
                                              <p:pRg st="2" end="2"/>
                                            </p:txEl>
                                          </p:spTgt>
                                        </p:tgtEl>
                                      </p:cBhvr>
                                      <p:to x="100000" y="100000"/>
                                    </p:animScale>
                                    <p:animScale>
                                      <p:cBhvr>
                                        <p:cTn id="36" dur="26">
                                          <p:stCondLst>
                                            <p:cond delay="1808"/>
                                          </p:stCondLst>
                                        </p:cTn>
                                        <p:tgtEl>
                                          <p:spTgt spid="5">
                                            <p:txEl>
                                              <p:pRg st="2" end="2"/>
                                            </p:txEl>
                                          </p:spTgt>
                                        </p:tgtEl>
                                      </p:cBhvr>
                                      <p:to x="100000" y="95000"/>
                                    </p:animScale>
                                    <p:animScale>
                                      <p:cBhvr>
                                        <p:cTn id="37" dur="166" decel="50000">
                                          <p:stCondLst>
                                            <p:cond delay="1834"/>
                                          </p:stCondLst>
                                        </p:cTn>
                                        <p:tgtEl>
                                          <p:spTgt spid="5">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ộp Văn bản 1"/>
          <p:cNvSpPr txBox="1"/>
          <p:nvPr/>
        </p:nvSpPr>
        <p:spPr>
          <a:xfrm>
            <a:off x="0" y="222069"/>
            <a:ext cx="12192000" cy="6832640"/>
          </a:xfrm>
          <a:prstGeom prst="rect">
            <a:avLst/>
          </a:prstGeom>
          <a:noFill/>
        </p:spPr>
        <p:txBody>
          <a:bodyPr wrap="square" rtlCol="0">
            <a:spAutoFit/>
          </a:bodyPr>
          <a:lstStyle/>
          <a:p>
            <a:r>
              <a:rPr lang="en-GB" sz="2800" b="1" dirty="0" smtClean="0">
                <a:solidFill>
                  <a:schemeClr val="accent6">
                    <a:lumMod val="50000"/>
                  </a:schemeClr>
                </a:solidFill>
                <a:latin typeface="Times" panose="02020603050405020304" pitchFamily="18" charset="0"/>
                <a:cs typeface="Times" panose="02020603050405020304" pitchFamily="18" charset="0"/>
              </a:rPr>
              <a:t>Có một người lính (3)</a:t>
            </a:r>
          </a:p>
          <a:p>
            <a:r>
              <a:rPr lang="en-GB" sz="2800" b="1" dirty="0" smtClean="0">
                <a:solidFill>
                  <a:schemeClr val="accent6">
                    <a:lumMod val="50000"/>
                  </a:schemeClr>
                </a:solidFill>
                <a:latin typeface="Times" panose="02020603050405020304" pitchFamily="18" charset="0"/>
                <a:cs typeface="Times" panose="02020603050405020304" pitchFamily="18" charset="0"/>
              </a:rPr>
              <a:t>Chưa một lần yêu</a:t>
            </a:r>
          </a:p>
          <a:p>
            <a:r>
              <a:rPr lang="en-GB" sz="2800" b="1" dirty="0" smtClean="0">
                <a:solidFill>
                  <a:schemeClr val="accent6">
                    <a:lumMod val="50000"/>
                  </a:schemeClr>
                </a:solidFill>
                <a:latin typeface="Times" panose="02020603050405020304" pitchFamily="18" charset="0"/>
                <a:cs typeface="Times" panose="02020603050405020304" pitchFamily="18" charset="0"/>
              </a:rPr>
              <a:t>Cà phê chưa uống</a:t>
            </a:r>
          </a:p>
          <a:p>
            <a:r>
              <a:rPr lang="en-GB" sz="2800" b="1" dirty="0" smtClean="0">
                <a:solidFill>
                  <a:schemeClr val="accent6">
                    <a:lumMod val="50000"/>
                  </a:schemeClr>
                </a:solidFill>
                <a:latin typeface="Times" panose="02020603050405020304" pitchFamily="18" charset="0"/>
                <a:cs typeface="Times" panose="02020603050405020304" pitchFamily="18" charset="0"/>
              </a:rPr>
              <a:t>Còn mê thả diều</a:t>
            </a:r>
          </a:p>
          <a:p>
            <a:endParaRPr lang="en-GB" sz="2800" b="1" dirty="0">
              <a:solidFill>
                <a:schemeClr val="accent6">
                  <a:lumMod val="50000"/>
                </a:schemeClr>
              </a:solidFill>
              <a:latin typeface="Times" panose="02020603050405020304" pitchFamily="18" charset="0"/>
              <a:cs typeface="Times" panose="02020603050405020304" pitchFamily="18" charset="0"/>
            </a:endParaRPr>
          </a:p>
          <a:p>
            <a:r>
              <a:rPr lang="en-GB" sz="2800" b="1" dirty="0" smtClean="0">
                <a:solidFill>
                  <a:schemeClr val="accent6">
                    <a:lumMod val="50000"/>
                  </a:schemeClr>
                </a:solidFill>
                <a:latin typeface="Times" panose="02020603050405020304" pitchFamily="18" charset="0"/>
                <a:cs typeface="Times" panose="02020603050405020304" pitchFamily="18" charset="0"/>
              </a:rPr>
              <a:t>Một lần bom nổ (4)</a:t>
            </a:r>
          </a:p>
          <a:p>
            <a:r>
              <a:rPr lang="en-GB" sz="2800" b="1" dirty="0" smtClean="0">
                <a:solidFill>
                  <a:schemeClr val="accent6">
                    <a:lumMod val="50000"/>
                  </a:schemeClr>
                </a:solidFill>
                <a:latin typeface="Times" panose="02020603050405020304" pitchFamily="18" charset="0"/>
                <a:cs typeface="Times" panose="02020603050405020304" pitchFamily="18" charset="0"/>
              </a:rPr>
              <a:t> Khói đen rừng chiều</a:t>
            </a:r>
          </a:p>
          <a:p>
            <a:r>
              <a:rPr lang="en-GB" sz="2800" b="1" dirty="0" smtClean="0">
                <a:solidFill>
                  <a:schemeClr val="accent6">
                    <a:lumMod val="50000"/>
                  </a:schemeClr>
                </a:solidFill>
                <a:latin typeface="Times" panose="02020603050405020304" pitchFamily="18" charset="0"/>
                <a:cs typeface="Times" panose="02020603050405020304" pitchFamily="18" charset="0"/>
              </a:rPr>
              <a:t>Anh thành ngọn lửa</a:t>
            </a:r>
          </a:p>
          <a:p>
            <a:r>
              <a:rPr lang="en-GB" sz="2800" b="1" dirty="0" smtClean="0">
                <a:solidFill>
                  <a:schemeClr val="accent6">
                    <a:lumMod val="50000"/>
                  </a:schemeClr>
                </a:solidFill>
                <a:latin typeface="Times" panose="02020603050405020304" pitchFamily="18" charset="0"/>
                <a:cs typeface="Times" panose="02020603050405020304" pitchFamily="18" charset="0"/>
              </a:rPr>
              <a:t>Bạn bè mang theo</a:t>
            </a:r>
          </a:p>
          <a:p>
            <a:endParaRPr lang="en-GB" sz="2800" b="1" dirty="0">
              <a:solidFill>
                <a:schemeClr val="accent6">
                  <a:lumMod val="50000"/>
                </a:schemeClr>
              </a:solidFill>
              <a:latin typeface="Times" panose="02020603050405020304" pitchFamily="18" charset="0"/>
              <a:cs typeface="Times" panose="02020603050405020304" pitchFamily="18" charset="0"/>
            </a:endParaRPr>
          </a:p>
          <a:p>
            <a:r>
              <a:rPr lang="en-GB" sz="2800" b="1" dirty="0" smtClean="0">
                <a:solidFill>
                  <a:schemeClr val="accent6">
                    <a:lumMod val="50000"/>
                  </a:schemeClr>
                </a:solidFill>
                <a:latin typeface="Times" panose="02020603050405020304" pitchFamily="18" charset="0"/>
                <a:cs typeface="Times" panose="02020603050405020304" pitchFamily="18" charset="0"/>
              </a:rPr>
              <a:t>……..</a:t>
            </a:r>
          </a:p>
          <a:p>
            <a:r>
              <a:rPr lang="en-GB" sz="2800" b="1" dirty="0" smtClean="0">
                <a:solidFill>
                  <a:schemeClr val="accent6">
                    <a:lumMod val="50000"/>
                  </a:schemeClr>
                </a:solidFill>
                <a:latin typeface="Times" panose="02020603050405020304" pitchFamily="18" charset="0"/>
                <a:cs typeface="Times" panose="02020603050405020304" pitchFamily="18" charset="0"/>
              </a:rPr>
              <a:t>Tuổi xuân đang độ (Cuối)</a:t>
            </a:r>
          </a:p>
          <a:p>
            <a:r>
              <a:rPr lang="en-GB" sz="2800" b="1" dirty="0" smtClean="0">
                <a:solidFill>
                  <a:schemeClr val="accent6">
                    <a:lumMod val="50000"/>
                  </a:schemeClr>
                </a:solidFill>
                <a:latin typeface="Times" panose="02020603050405020304" pitchFamily="18" charset="0"/>
                <a:cs typeface="Times" panose="02020603050405020304" pitchFamily="18" charset="0"/>
              </a:rPr>
              <a:t>Ngày xuân ngọt lành</a:t>
            </a:r>
          </a:p>
          <a:p>
            <a:r>
              <a:rPr lang="en-GB" sz="2800" b="1" dirty="0" smtClean="0">
                <a:solidFill>
                  <a:schemeClr val="accent6">
                    <a:lumMod val="50000"/>
                  </a:schemeClr>
                </a:solidFill>
                <a:latin typeface="Times" panose="02020603050405020304" pitchFamily="18" charset="0"/>
                <a:cs typeface="Times" panose="02020603050405020304" pitchFamily="18" charset="0"/>
              </a:rPr>
              <a:t>Theo chân người lính</a:t>
            </a:r>
          </a:p>
          <a:p>
            <a:r>
              <a:rPr lang="en-GB" sz="2800" b="1" dirty="0" smtClean="0">
                <a:solidFill>
                  <a:schemeClr val="accent6">
                    <a:lumMod val="50000"/>
                  </a:schemeClr>
                </a:solidFill>
                <a:latin typeface="Times" panose="02020603050405020304" pitchFamily="18" charset="0"/>
                <a:cs typeface="Times" panose="02020603050405020304" pitchFamily="18" charset="0"/>
              </a:rPr>
              <a:t>Về từ núi xanh…</a:t>
            </a:r>
          </a:p>
          <a:p>
            <a:endParaRPr lang="en-GB" dirty="0" smtClean="0"/>
          </a:p>
        </p:txBody>
      </p:sp>
    </p:spTree>
    <p:extLst>
      <p:ext uri="{BB962C8B-B14F-4D97-AF65-F5344CB8AC3E}">
        <p14:creationId xmlns:p14="http://schemas.microsoft.com/office/powerpoint/2010/main" xmlns="" val="1653433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
                                            <p:txEl>
                                              <p:pRg st="6" end="6"/>
                                            </p:txEl>
                                          </p:spTgt>
                                        </p:tgtEl>
                                        <p:attrNameLst>
                                          <p:attrName>style.visibility</p:attrName>
                                        </p:attrNameLst>
                                      </p:cBhvr>
                                      <p:to>
                                        <p:strVal val="visible"/>
                                      </p:to>
                                    </p:set>
                                    <p:anim calcmode="lin" valueType="num">
                                      <p:cBhvr additive="base">
                                        <p:cTn id="29"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2">
                                            <p:txEl>
                                              <p:pRg st="7" end="7"/>
                                            </p:txEl>
                                          </p:spTgt>
                                        </p:tgtEl>
                                        <p:attrNameLst>
                                          <p:attrName>style.visibility</p:attrName>
                                        </p:attrNameLst>
                                      </p:cBhvr>
                                      <p:to>
                                        <p:strVal val="visible"/>
                                      </p:to>
                                    </p:set>
                                    <p:anim calcmode="lin" valueType="num">
                                      <p:cBhvr additive="base">
                                        <p:cTn id="3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2">
                                            <p:txEl>
                                              <p:pRg st="8" end="8"/>
                                            </p:txEl>
                                          </p:spTgt>
                                        </p:tgtEl>
                                        <p:attrNameLst>
                                          <p:attrName>style.visibility</p:attrName>
                                        </p:attrNameLst>
                                      </p:cBhvr>
                                      <p:to>
                                        <p:strVal val="visible"/>
                                      </p:to>
                                    </p:set>
                                    <p:anim calcmode="lin" valueType="num">
                                      <p:cBhvr additive="base">
                                        <p:cTn id="3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10" end="10"/>
                                            </p:txEl>
                                          </p:spTgt>
                                        </p:tgtEl>
                                        <p:attrNameLst>
                                          <p:attrName>style.visibility</p:attrName>
                                        </p:attrNameLst>
                                      </p:cBhvr>
                                      <p:to>
                                        <p:strVal val="visible"/>
                                      </p:to>
                                    </p:set>
                                    <p:anim calcmode="lin" valueType="num">
                                      <p:cBhvr additive="base">
                                        <p:cTn id="43"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11" end="11"/>
                                            </p:txEl>
                                          </p:spTgt>
                                        </p:tgtEl>
                                        <p:attrNameLst>
                                          <p:attrName>style.visibility</p:attrName>
                                        </p:attrNameLst>
                                      </p:cBhvr>
                                      <p:to>
                                        <p:strVal val="visible"/>
                                      </p:to>
                                    </p:set>
                                    <p:anim calcmode="lin" valueType="num">
                                      <p:cBhvr additive="base">
                                        <p:cTn id="49"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11" end="11"/>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2">
                                            <p:txEl>
                                              <p:pRg st="12" end="12"/>
                                            </p:txEl>
                                          </p:spTgt>
                                        </p:tgtEl>
                                        <p:attrNameLst>
                                          <p:attrName>style.visibility</p:attrName>
                                        </p:attrNameLst>
                                      </p:cBhvr>
                                      <p:to>
                                        <p:strVal val="visible"/>
                                      </p:to>
                                    </p:set>
                                    <p:anim calcmode="lin" valueType="num">
                                      <p:cBhvr additive="base">
                                        <p:cTn id="53"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2">
                                            <p:txEl>
                                              <p:pRg st="12" end="12"/>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2">
                                            <p:txEl>
                                              <p:pRg st="13" end="13"/>
                                            </p:txEl>
                                          </p:spTgt>
                                        </p:tgtEl>
                                        <p:attrNameLst>
                                          <p:attrName>style.visibility</p:attrName>
                                        </p:attrNameLst>
                                      </p:cBhvr>
                                      <p:to>
                                        <p:strVal val="visible"/>
                                      </p:to>
                                    </p:set>
                                    <p:anim calcmode="lin" valueType="num">
                                      <p:cBhvr additive="base">
                                        <p:cTn id="57"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2">
                                            <p:txEl>
                                              <p:pRg st="13" end="13"/>
                                            </p:txEl>
                                          </p:spTgt>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2">
                                            <p:txEl>
                                              <p:pRg st="14" end="14"/>
                                            </p:txEl>
                                          </p:spTgt>
                                        </p:tgtEl>
                                        <p:attrNameLst>
                                          <p:attrName>style.visibility</p:attrName>
                                        </p:attrNameLst>
                                      </p:cBhvr>
                                      <p:to>
                                        <p:strVal val="visible"/>
                                      </p:to>
                                    </p:set>
                                    <p:anim calcmode="lin" valueType="num">
                                      <p:cBhvr additive="base">
                                        <p:cTn id="61" dur="500" fill="hold"/>
                                        <p:tgtEl>
                                          <p:spTgt spid="2">
                                            <p:txEl>
                                              <p:pRg st="14" end="14"/>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ộp Văn bản 1"/>
          <p:cNvSpPr txBox="1"/>
          <p:nvPr/>
        </p:nvSpPr>
        <p:spPr>
          <a:xfrm>
            <a:off x="1789611" y="600891"/>
            <a:ext cx="5969726" cy="523220"/>
          </a:xfrm>
          <a:prstGeom prst="rect">
            <a:avLst/>
          </a:prstGeom>
          <a:solidFill>
            <a:srgbClr val="00B0F0"/>
          </a:solidFill>
        </p:spPr>
        <p:txBody>
          <a:bodyPr wrap="square" rtlCol="0">
            <a:spAutoFit/>
          </a:bodyPr>
          <a:lstStyle/>
          <a:p>
            <a:r>
              <a:rPr lang="en-GB" sz="2800" b="1" dirty="0" smtClean="0">
                <a:latin typeface="Times New Roman" pitchFamily="18" charset="0"/>
                <a:cs typeface="Times New Roman" pitchFamily="18" charset="0"/>
              </a:rPr>
              <a:t>Hai khổ thơ khác biệt các khổ còn lại</a:t>
            </a:r>
            <a:endParaRPr lang="en-GB" sz="2800" b="1" dirty="0">
              <a:latin typeface="Times New Roman" pitchFamily="18" charset="0"/>
              <a:cs typeface="Times New Roman" pitchFamily="18" charset="0"/>
            </a:endParaRPr>
          </a:p>
        </p:txBody>
      </p:sp>
      <p:sp>
        <p:nvSpPr>
          <p:cNvPr id="3" name="Hộp Văn bản 2"/>
          <p:cNvSpPr txBox="1"/>
          <p:nvPr/>
        </p:nvSpPr>
        <p:spPr>
          <a:xfrm>
            <a:off x="0" y="1787236"/>
            <a:ext cx="3103731" cy="1569660"/>
          </a:xfrm>
          <a:prstGeom prst="rect">
            <a:avLst/>
          </a:prstGeom>
          <a:solidFill>
            <a:srgbClr val="FF0000"/>
          </a:solidFill>
          <a:ln>
            <a:solidFill>
              <a:srgbClr val="FF0000"/>
            </a:solidFill>
          </a:ln>
        </p:spPr>
        <p:txBody>
          <a:bodyPr wrap="square" rtlCol="0">
            <a:spAutoFit/>
          </a:bodyPr>
          <a:lstStyle/>
          <a:p>
            <a:r>
              <a:rPr lang="en-GB" sz="2400" b="1" dirty="0" smtClean="0"/>
              <a:t>           Khổ 1</a:t>
            </a:r>
          </a:p>
          <a:p>
            <a:r>
              <a:rPr lang="en-GB" sz="2400" b="1" dirty="0" smtClean="0"/>
              <a:t>Có một người lính</a:t>
            </a:r>
          </a:p>
          <a:p>
            <a:r>
              <a:rPr lang="en-GB" sz="2400" b="1" dirty="0" smtClean="0"/>
              <a:t>Đi vào núi xanh</a:t>
            </a:r>
          </a:p>
          <a:p>
            <a:r>
              <a:rPr lang="en-GB" sz="2400" b="1" dirty="0" smtClean="0"/>
              <a:t>Những năm máu lửa</a:t>
            </a:r>
            <a:endParaRPr lang="en-GB" sz="2400" b="1" dirty="0"/>
          </a:p>
        </p:txBody>
      </p:sp>
      <p:sp>
        <p:nvSpPr>
          <p:cNvPr id="4" name="Hộp Văn bản 3"/>
          <p:cNvSpPr txBox="1"/>
          <p:nvPr/>
        </p:nvSpPr>
        <p:spPr>
          <a:xfrm>
            <a:off x="4118715" y="1895899"/>
            <a:ext cx="3142925" cy="830997"/>
          </a:xfrm>
          <a:prstGeom prst="rect">
            <a:avLst/>
          </a:prstGeom>
          <a:solidFill>
            <a:srgbClr val="C00000"/>
          </a:solidFill>
          <a:ln>
            <a:solidFill>
              <a:srgbClr val="FF0000"/>
            </a:solidFill>
          </a:ln>
        </p:spPr>
        <p:txBody>
          <a:bodyPr wrap="square" rtlCol="0">
            <a:spAutoFit/>
          </a:bodyPr>
          <a:lstStyle/>
          <a:p>
            <a:r>
              <a:rPr lang="en-GB" sz="2400" b="1" dirty="0" smtClean="0"/>
              <a:t>Người lính lên đường ra chiến trường.</a:t>
            </a:r>
            <a:endParaRPr lang="en-GB" sz="2400" b="1" dirty="0"/>
          </a:p>
        </p:txBody>
      </p:sp>
      <p:sp>
        <p:nvSpPr>
          <p:cNvPr id="5" name="Hộp Văn bản 4"/>
          <p:cNvSpPr txBox="1"/>
          <p:nvPr/>
        </p:nvSpPr>
        <p:spPr>
          <a:xfrm>
            <a:off x="7759336" y="1606731"/>
            <a:ext cx="4432663" cy="1200329"/>
          </a:xfrm>
          <a:prstGeom prst="rect">
            <a:avLst/>
          </a:prstGeom>
          <a:solidFill>
            <a:srgbClr val="FF0000"/>
          </a:solidFill>
        </p:spPr>
        <p:txBody>
          <a:bodyPr wrap="square" rtlCol="0">
            <a:spAutoFit/>
          </a:bodyPr>
          <a:lstStyle/>
          <a:p>
            <a:r>
              <a:rPr lang="en-GB" sz="2400" b="1" dirty="0" smtClean="0">
                <a:latin typeface="Times" panose="02020603050405020304" pitchFamily="18" charset="0"/>
                <a:cs typeface="Times" panose="02020603050405020304" pitchFamily="18" charset="0"/>
              </a:rPr>
              <a:t>Tạo nên một sự lửng lơ -&gt; tâm trạng chờ đợi được đọc câu chuyện tiếp theo về anh.</a:t>
            </a:r>
            <a:endParaRPr lang="en-GB" sz="2400" b="1" dirty="0">
              <a:latin typeface="Times" panose="02020603050405020304" pitchFamily="18" charset="0"/>
              <a:cs typeface="Times" panose="02020603050405020304" pitchFamily="18" charset="0"/>
            </a:endParaRPr>
          </a:p>
        </p:txBody>
      </p:sp>
      <p:sp>
        <p:nvSpPr>
          <p:cNvPr id="6" name="Mũi tên Phải 5"/>
          <p:cNvSpPr/>
          <p:nvPr/>
        </p:nvSpPr>
        <p:spPr>
          <a:xfrm flipV="1">
            <a:off x="3297714" y="2167329"/>
            <a:ext cx="731520" cy="3339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Mũi tên Phải 11"/>
          <p:cNvSpPr/>
          <p:nvPr/>
        </p:nvSpPr>
        <p:spPr>
          <a:xfrm flipV="1">
            <a:off x="7351121" y="2167329"/>
            <a:ext cx="408215" cy="28813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Hộp Văn bản 12"/>
          <p:cNvSpPr txBox="1"/>
          <p:nvPr/>
        </p:nvSpPr>
        <p:spPr>
          <a:xfrm>
            <a:off x="0" y="4253345"/>
            <a:ext cx="3172691" cy="1384995"/>
          </a:xfrm>
          <a:prstGeom prst="rect">
            <a:avLst/>
          </a:prstGeom>
          <a:solidFill>
            <a:srgbClr val="0070C0"/>
          </a:solidFill>
        </p:spPr>
        <p:txBody>
          <a:bodyPr wrap="square" rtlCol="0">
            <a:spAutoFit/>
          </a:bodyPr>
          <a:lstStyle/>
          <a:p>
            <a:r>
              <a:rPr lang="en-GB" dirty="0" smtClean="0"/>
              <a:t>         </a:t>
            </a:r>
            <a:r>
              <a:rPr lang="en-GB" sz="2800" b="1" dirty="0" smtClean="0">
                <a:latin typeface="Times" panose="02020603050405020304" pitchFamily="18" charset="0"/>
                <a:cs typeface="Times" panose="02020603050405020304" pitchFamily="18" charset="0"/>
              </a:rPr>
              <a:t>Khổ 2</a:t>
            </a:r>
          </a:p>
          <a:p>
            <a:r>
              <a:rPr lang="en-GB" sz="2800" b="1" dirty="0" smtClean="0">
                <a:latin typeface="Times" panose="02020603050405020304" pitchFamily="18" charset="0"/>
                <a:cs typeface="Times" panose="02020603050405020304" pitchFamily="18" charset="0"/>
              </a:rPr>
              <a:t>Một ngày hòa bình</a:t>
            </a:r>
          </a:p>
          <a:p>
            <a:r>
              <a:rPr lang="en-GB" sz="2800" b="1" dirty="0" smtClean="0">
                <a:latin typeface="Times" panose="02020603050405020304" pitchFamily="18" charset="0"/>
                <a:cs typeface="Times" panose="02020603050405020304" pitchFamily="18" charset="0"/>
              </a:rPr>
              <a:t>Anh không về nữa</a:t>
            </a:r>
            <a:endParaRPr lang="en-GB" sz="2800" b="1" dirty="0">
              <a:latin typeface="Times" panose="02020603050405020304" pitchFamily="18" charset="0"/>
              <a:cs typeface="Times" panose="02020603050405020304" pitchFamily="18" charset="0"/>
            </a:endParaRPr>
          </a:p>
        </p:txBody>
      </p:sp>
      <p:sp>
        <p:nvSpPr>
          <p:cNvPr id="14" name="Hộp Văn bản 13"/>
          <p:cNvSpPr txBox="1"/>
          <p:nvPr/>
        </p:nvSpPr>
        <p:spPr>
          <a:xfrm>
            <a:off x="3865418" y="4419599"/>
            <a:ext cx="2898039" cy="830997"/>
          </a:xfrm>
          <a:prstGeom prst="rect">
            <a:avLst/>
          </a:prstGeom>
          <a:solidFill>
            <a:srgbClr val="0070C0"/>
          </a:solidFill>
        </p:spPr>
        <p:txBody>
          <a:bodyPr wrap="square" rtlCol="0">
            <a:spAutoFit/>
          </a:bodyPr>
          <a:lstStyle/>
          <a:p>
            <a:r>
              <a:rPr lang="en-GB" sz="2400" b="1" dirty="0" smtClean="0">
                <a:latin typeface="Times" panose="02020603050405020304" pitchFamily="18" charset="0"/>
                <a:cs typeface="Times" panose="02020603050405020304" pitchFamily="18" charset="0"/>
              </a:rPr>
              <a:t>Sự ra đi mãi </a:t>
            </a:r>
            <a:r>
              <a:rPr lang="en-GB" sz="2400" b="1" dirty="0" err="1" smtClean="0">
                <a:latin typeface="Times" panose="02020603050405020304" pitchFamily="18" charset="0"/>
                <a:cs typeface="Times" panose="02020603050405020304" pitchFamily="18" charset="0"/>
              </a:rPr>
              <a:t>mãi</a:t>
            </a:r>
            <a:r>
              <a:rPr lang="en-GB" sz="2400" b="1" dirty="0" smtClean="0">
                <a:latin typeface="Times" panose="02020603050405020304" pitchFamily="18" charset="0"/>
                <a:cs typeface="Times" panose="02020603050405020304" pitchFamily="18" charset="0"/>
              </a:rPr>
              <a:t> của người lính</a:t>
            </a:r>
            <a:endParaRPr lang="en-GB" sz="2400" b="1" dirty="0">
              <a:latin typeface="Times" panose="02020603050405020304" pitchFamily="18" charset="0"/>
              <a:cs typeface="Times" panose="02020603050405020304" pitchFamily="18" charset="0"/>
            </a:endParaRPr>
          </a:p>
        </p:txBody>
      </p:sp>
      <p:sp>
        <p:nvSpPr>
          <p:cNvPr id="15" name="Hộp Văn bản 14"/>
          <p:cNvSpPr txBox="1"/>
          <p:nvPr/>
        </p:nvSpPr>
        <p:spPr>
          <a:xfrm>
            <a:off x="7759336" y="4017818"/>
            <a:ext cx="4432664" cy="1938992"/>
          </a:xfrm>
          <a:prstGeom prst="rect">
            <a:avLst/>
          </a:prstGeom>
          <a:solidFill>
            <a:srgbClr val="0070C0"/>
          </a:solidFill>
        </p:spPr>
        <p:txBody>
          <a:bodyPr wrap="square" rtlCol="0">
            <a:spAutoFit/>
          </a:bodyPr>
          <a:lstStyle/>
          <a:p>
            <a:r>
              <a:rPr lang="en-GB" sz="2400" b="1" dirty="0" smtClean="0">
                <a:latin typeface="Times" panose="02020603050405020304" pitchFamily="18" charset="0"/>
                <a:cs typeface="Times" panose="02020603050405020304" pitchFamily="18" charset="0"/>
              </a:rPr>
              <a:t>Sự hi sinh bất ngờ, đột ngột giữa lúc tuổi xanh -&gt; tâm trạng đau thương của nhà thơ -&gt; Gợi niềm tiếc thương sâu sắc trong lòng người đọc.</a:t>
            </a:r>
            <a:endParaRPr lang="en-GB" sz="2400" b="1" dirty="0">
              <a:latin typeface="Times" panose="02020603050405020304" pitchFamily="18" charset="0"/>
              <a:cs typeface="Times" panose="02020603050405020304" pitchFamily="18" charset="0"/>
            </a:endParaRPr>
          </a:p>
        </p:txBody>
      </p:sp>
      <p:sp>
        <p:nvSpPr>
          <p:cNvPr id="17" name="Mũi tên Phải 16"/>
          <p:cNvSpPr/>
          <p:nvPr/>
        </p:nvSpPr>
        <p:spPr>
          <a:xfrm>
            <a:off x="3297714" y="4696691"/>
            <a:ext cx="567704" cy="27681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Mũi tên Phải 17"/>
          <p:cNvSpPr/>
          <p:nvPr/>
        </p:nvSpPr>
        <p:spPr>
          <a:xfrm>
            <a:off x="6833221" y="4672834"/>
            <a:ext cx="995879" cy="3006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3088346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additive="base">
                                        <p:cTn id="49" dur="500" fill="hold"/>
                                        <p:tgtEl>
                                          <p:spTgt spid="17"/>
                                        </p:tgtEl>
                                        <p:attrNameLst>
                                          <p:attrName>ppt_x</p:attrName>
                                        </p:attrNameLst>
                                      </p:cBhvr>
                                      <p:tavLst>
                                        <p:tav tm="0">
                                          <p:val>
                                            <p:strVal val="#ppt_x"/>
                                          </p:val>
                                        </p:tav>
                                        <p:tav tm="100000">
                                          <p:val>
                                            <p:strVal val="#ppt_x"/>
                                          </p:val>
                                        </p:tav>
                                      </p:tavLst>
                                    </p:anim>
                                    <p:anim calcmode="lin" valueType="num">
                                      <p:cBhvr additive="base">
                                        <p:cTn id="5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fill="hold"/>
                                        <p:tgtEl>
                                          <p:spTgt spid="14"/>
                                        </p:tgtEl>
                                        <p:attrNameLst>
                                          <p:attrName>ppt_x</p:attrName>
                                        </p:attrNameLst>
                                      </p:cBhvr>
                                      <p:tavLst>
                                        <p:tav tm="0">
                                          <p:val>
                                            <p:strVal val="#ppt_x"/>
                                          </p:val>
                                        </p:tav>
                                        <p:tav tm="100000">
                                          <p:val>
                                            <p:strVal val="#ppt_x"/>
                                          </p:val>
                                        </p:tav>
                                      </p:tavLst>
                                    </p:anim>
                                    <p:anim calcmode="lin" valueType="num">
                                      <p:cBhvr additive="base">
                                        <p:cTn id="5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additive="base">
                                        <p:cTn id="61" dur="500" fill="hold"/>
                                        <p:tgtEl>
                                          <p:spTgt spid="18"/>
                                        </p:tgtEl>
                                        <p:attrNameLst>
                                          <p:attrName>ppt_x</p:attrName>
                                        </p:attrNameLst>
                                      </p:cBhvr>
                                      <p:tavLst>
                                        <p:tav tm="0">
                                          <p:val>
                                            <p:strVal val="#ppt_x"/>
                                          </p:val>
                                        </p:tav>
                                        <p:tav tm="100000">
                                          <p:val>
                                            <p:strVal val="#ppt_x"/>
                                          </p:val>
                                        </p:tav>
                                      </p:tavLst>
                                    </p:anim>
                                    <p:anim calcmode="lin" valueType="num">
                                      <p:cBhvr additive="base">
                                        <p:cTn id="6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 calcmode="lin" valueType="num">
                                      <p:cBhvr additive="base">
                                        <p:cTn id="67" dur="500" fill="hold"/>
                                        <p:tgtEl>
                                          <p:spTgt spid="15"/>
                                        </p:tgtEl>
                                        <p:attrNameLst>
                                          <p:attrName>ppt_x</p:attrName>
                                        </p:attrNameLst>
                                      </p:cBhvr>
                                      <p:tavLst>
                                        <p:tav tm="0">
                                          <p:val>
                                            <p:strVal val="#ppt_x"/>
                                          </p:val>
                                        </p:tav>
                                        <p:tav tm="100000">
                                          <p:val>
                                            <p:strVal val="#ppt_x"/>
                                          </p:val>
                                        </p:tav>
                                      </p:tavLst>
                                    </p:anim>
                                    <p:anim calcmode="lin" valueType="num">
                                      <p:cBhvr additive="base">
                                        <p:cTn id="6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12" grpId="0" animBg="1"/>
      <p:bldP spid="13" grpId="0" animBg="1"/>
      <p:bldP spid="14" grpId="0" animBg="1"/>
      <p:bldP spid="15" grpId="0" animBg="1"/>
      <p:bldP spid="17" grpId="0" animBg="1"/>
      <p:bldP spid="1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ộp Văn bản 1"/>
          <p:cNvSpPr txBox="1"/>
          <p:nvPr/>
        </p:nvSpPr>
        <p:spPr>
          <a:xfrm>
            <a:off x="0" y="152400"/>
            <a:ext cx="3408218" cy="461665"/>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GB" sz="2400" b="1" dirty="0" smtClean="0">
                <a:latin typeface="Times" panose="02020603050405020304" pitchFamily="18" charset="0"/>
                <a:cs typeface="Times" panose="02020603050405020304" pitchFamily="18" charset="0"/>
              </a:rPr>
              <a:t>Số tiếng trong mỗi dòng</a:t>
            </a:r>
            <a:endParaRPr lang="en-GB" sz="2400" b="1" dirty="0">
              <a:latin typeface="Times" panose="02020603050405020304" pitchFamily="18" charset="0"/>
              <a:cs typeface="Times" panose="02020603050405020304" pitchFamily="18" charset="0"/>
            </a:endParaRPr>
          </a:p>
        </p:txBody>
      </p:sp>
      <p:sp>
        <p:nvSpPr>
          <p:cNvPr id="3" name="Hộp Văn bản 2"/>
          <p:cNvSpPr txBox="1"/>
          <p:nvPr/>
        </p:nvSpPr>
        <p:spPr>
          <a:xfrm>
            <a:off x="110836" y="1810433"/>
            <a:ext cx="2964873" cy="830997"/>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GB" sz="2400" b="1" dirty="0" smtClean="0">
                <a:latin typeface="Times" panose="02020603050405020304" pitchFamily="18" charset="0"/>
                <a:cs typeface="Times" panose="02020603050405020304" pitchFamily="18" charset="0"/>
              </a:rPr>
              <a:t>Mỗi dòng có bốn tiếng, ngắn gọn</a:t>
            </a:r>
            <a:endParaRPr lang="en-GB" sz="2400" b="1" dirty="0">
              <a:latin typeface="Times" panose="02020603050405020304" pitchFamily="18" charset="0"/>
              <a:cs typeface="Times" panose="02020603050405020304" pitchFamily="18" charset="0"/>
            </a:endParaRPr>
          </a:p>
        </p:txBody>
      </p:sp>
      <p:sp>
        <p:nvSpPr>
          <p:cNvPr id="4" name="Hộp Văn bản 3"/>
          <p:cNvSpPr txBox="1"/>
          <p:nvPr/>
        </p:nvSpPr>
        <p:spPr>
          <a:xfrm>
            <a:off x="110836" y="3865418"/>
            <a:ext cx="3297382" cy="26776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GB" sz="2400" b="1" dirty="0" smtClean="0">
                <a:latin typeface="Times" panose="02020603050405020304" pitchFamily="18" charset="0"/>
                <a:cs typeface="Times" panose="02020603050405020304" pitchFamily="18" charset="0"/>
              </a:rPr>
              <a:t>Nét chạm khắc  dứt khoát, sắc nét -&gt; Tạc vào kí ức độc giả hình tượng người lính đã anh dũng hi sinh vì tổ quốc giữa lúc tuổi đang còn rất trẻ.</a:t>
            </a:r>
            <a:endParaRPr lang="en-GB" sz="2400" b="1" dirty="0">
              <a:latin typeface="Times" panose="02020603050405020304" pitchFamily="18" charset="0"/>
              <a:cs typeface="Times" panose="02020603050405020304" pitchFamily="18" charset="0"/>
            </a:endParaRPr>
          </a:p>
        </p:txBody>
      </p:sp>
      <p:sp>
        <p:nvSpPr>
          <p:cNvPr id="5" name="Mũi tên Xuống 4"/>
          <p:cNvSpPr/>
          <p:nvPr/>
        </p:nvSpPr>
        <p:spPr>
          <a:xfrm>
            <a:off x="1066801" y="664882"/>
            <a:ext cx="373378" cy="10739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Mũi tên Xuống 5"/>
          <p:cNvSpPr/>
          <p:nvPr/>
        </p:nvSpPr>
        <p:spPr>
          <a:xfrm>
            <a:off x="1066801" y="2705985"/>
            <a:ext cx="373378" cy="10853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Hộp Văn bản 7"/>
          <p:cNvSpPr txBox="1"/>
          <p:nvPr/>
        </p:nvSpPr>
        <p:spPr>
          <a:xfrm>
            <a:off x="5583382" y="318655"/>
            <a:ext cx="6331528" cy="3970318"/>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r>
              <a:rPr lang="en-GB" sz="2800" b="1" dirty="0">
                <a:solidFill>
                  <a:schemeClr val="accent6">
                    <a:lumMod val="50000"/>
                  </a:schemeClr>
                </a:solidFill>
                <a:latin typeface="Times" panose="02020603050405020304" pitchFamily="18" charset="0"/>
                <a:cs typeface="Times" panose="02020603050405020304" pitchFamily="18" charset="0"/>
              </a:rPr>
              <a:t>Có một người lính (3)</a:t>
            </a:r>
          </a:p>
          <a:p>
            <a:r>
              <a:rPr lang="en-GB" sz="2800" b="1" dirty="0">
                <a:solidFill>
                  <a:schemeClr val="accent6">
                    <a:lumMod val="50000"/>
                  </a:schemeClr>
                </a:solidFill>
                <a:latin typeface="Times" panose="02020603050405020304" pitchFamily="18" charset="0"/>
                <a:cs typeface="Times" panose="02020603050405020304" pitchFamily="18" charset="0"/>
              </a:rPr>
              <a:t>Chưa một lần yêu</a:t>
            </a:r>
          </a:p>
          <a:p>
            <a:r>
              <a:rPr lang="en-GB" sz="2800" b="1" dirty="0">
                <a:solidFill>
                  <a:schemeClr val="accent6">
                    <a:lumMod val="50000"/>
                  </a:schemeClr>
                </a:solidFill>
                <a:latin typeface="Times" panose="02020603050405020304" pitchFamily="18" charset="0"/>
                <a:cs typeface="Times" panose="02020603050405020304" pitchFamily="18" charset="0"/>
              </a:rPr>
              <a:t>Cà phê chưa uống</a:t>
            </a:r>
          </a:p>
          <a:p>
            <a:r>
              <a:rPr lang="en-GB" sz="2800" b="1" dirty="0">
                <a:solidFill>
                  <a:schemeClr val="accent6">
                    <a:lumMod val="50000"/>
                  </a:schemeClr>
                </a:solidFill>
                <a:latin typeface="Times" panose="02020603050405020304" pitchFamily="18" charset="0"/>
                <a:cs typeface="Times" panose="02020603050405020304" pitchFamily="18" charset="0"/>
              </a:rPr>
              <a:t>Còn mê thả diều</a:t>
            </a:r>
          </a:p>
          <a:p>
            <a:endParaRPr lang="en-GB" sz="2800" b="1" dirty="0">
              <a:solidFill>
                <a:schemeClr val="accent6">
                  <a:lumMod val="50000"/>
                </a:schemeClr>
              </a:solidFill>
              <a:latin typeface="Times" panose="02020603050405020304" pitchFamily="18" charset="0"/>
              <a:cs typeface="Times" panose="02020603050405020304" pitchFamily="18" charset="0"/>
            </a:endParaRPr>
          </a:p>
          <a:p>
            <a:r>
              <a:rPr lang="en-GB" sz="2800" b="1" dirty="0">
                <a:solidFill>
                  <a:schemeClr val="accent6">
                    <a:lumMod val="50000"/>
                  </a:schemeClr>
                </a:solidFill>
                <a:latin typeface="Times" panose="02020603050405020304" pitchFamily="18" charset="0"/>
                <a:cs typeface="Times" panose="02020603050405020304" pitchFamily="18" charset="0"/>
              </a:rPr>
              <a:t>Một lần bom nổ (4)</a:t>
            </a:r>
          </a:p>
          <a:p>
            <a:r>
              <a:rPr lang="en-GB" sz="2800" b="1" dirty="0">
                <a:solidFill>
                  <a:schemeClr val="accent6">
                    <a:lumMod val="50000"/>
                  </a:schemeClr>
                </a:solidFill>
                <a:latin typeface="Times" panose="02020603050405020304" pitchFamily="18" charset="0"/>
                <a:cs typeface="Times" panose="02020603050405020304" pitchFamily="18" charset="0"/>
              </a:rPr>
              <a:t> Khói đen rừng chiều</a:t>
            </a:r>
          </a:p>
          <a:p>
            <a:r>
              <a:rPr lang="en-GB" sz="2800" b="1" dirty="0">
                <a:solidFill>
                  <a:schemeClr val="accent6">
                    <a:lumMod val="50000"/>
                  </a:schemeClr>
                </a:solidFill>
                <a:latin typeface="Times" panose="02020603050405020304" pitchFamily="18" charset="0"/>
                <a:cs typeface="Times" panose="02020603050405020304" pitchFamily="18" charset="0"/>
              </a:rPr>
              <a:t>Anh thành ngọn lửa</a:t>
            </a:r>
          </a:p>
          <a:p>
            <a:r>
              <a:rPr lang="en-GB" sz="2800" b="1" dirty="0">
                <a:solidFill>
                  <a:schemeClr val="accent6">
                    <a:lumMod val="50000"/>
                  </a:schemeClr>
                </a:solidFill>
                <a:latin typeface="Times" panose="02020603050405020304" pitchFamily="18" charset="0"/>
                <a:cs typeface="Times" panose="02020603050405020304" pitchFamily="18" charset="0"/>
              </a:rPr>
              <a:t>Bạn bè mang theo</a:t>
            </a:r>
          </a:p>
        </p:txBody>
      </p:sp>
    </p:spTree>
    <p:extLst>
      <p:ext uri="{BB962C8B-B14F-4D97-AF65-F5344CB8AC3E}">
        <p14:creationId xmlns:p14="http://schemas.microsoft.com/office/powerpoint/2010/main" xmlns="" val="1313230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ộp Văn bản 1"/>
          <p:cNvSpPr txBox="1"/>
          <p:nvPr/>
        </p:nvSpPr>
        <p:spPr>
          <a:xfrm>
            <a:off x="0" y="152400"/>
            <a:ext cx="3408218" cy="461665"/>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GB" sz="2400" b="1" dirty="0" smtClean="0">
                <a:latin typeface="Times" panose="02020603050405020304" pitchFamily="18" charset="0"/>
                <a:cs typeface="Times" panose="02020603050405020304" pitchFamily="18" charset="0"/>
              </a:rPr>
              <a:t>Cách gieo vần</a:t>
            </a:r>
            <a:endParaRPr lang="en-GB" sz="2400" b="1" dirty="0">
              <a:latin typeface="Times" panose="02020603050405020304" pitchFamily="18" charset="0"/>
              <a:cs typeface="Times" panose="02020603050405020304" pitchFamily="18" charset="0"/>
            </a:endParaRPr>
          </a:p>
        </p:txBody>
      </p:sp>
      <p:sp>
        <p:nvSpPr>
          <p:cNvPr id="3" name="Hộp Văn bản 2"/>
          <p:cNvSpPr txBox="1"/>
          <p:nvPr/>
        </p:nvSpPr>
        <p:spPr>
          <a:xfrm>
            <a:off x="110836" y="1810433"/>
            <a:ext cx="2964873" cy="830997"/>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GB" sz="2400" b="1" dirty="0" smtClean="0">
                <a:latin typeface="Times" panose="02020603050405020304" pitchFamily="18" charset="0"/>
                <a:cs typeface="Times" panose="02020603050405020304" pitchFamily="18" charset="0"/>
              </a:rPr>
              <a:t>Gieo vần chân ở hầu hết các dòng thơ</a:t>
            </a:r>
            <a:endParaRPr lang="en-GB" sz="2400" b="1" dirty="0">
              <a:latin typeface="Times" panose="02020603050405020304" pitchFamily="18" charset="0"/>
              <a:cs typeface="Times" panose="02020603050405020304" pitchFamily="18" charset="0"/>
            </a:endParaRPr>
          </a:p>
        </p:txBody>
      </p:sp>
      <p:sp>
        <p:nvSpPr>
          <p:cNvPr id="4" name="Hộp Văn bản 3"/>
          <p:cNvSpPr txBox="1"/>
          <p:nvPr/>
        </p:nvSpPr>
        <p:spPr>
          <a:xfrm>
            <a:off x="110836" y="3865418"/>
            <a:ext cx="3297382" cy="46166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GB" sz="2400" b="1" dirty="0" smtClean="0">
                <a:latin typeface="Times" panose="02020603050405020304" pitchFamily="18" charset="0"/>
                <a:cs typeface="Times" panose="02020603050405020304" pitchFamily="18" charset="0"/>
              </a:rPr>
              <a:t>Dễ thuộc, dễ nhớ</a:t>
            </a:r>
            <a:endParaRPr lang="en-GB" sz="2400" b="1" dirty="0">
              <a:latin typeface="Times" panose="02020603050405020304" pitchFamily="18" charset="0"/>
              <a:cs typeface="Times" panose="02020603050405020304" pitchFamily="18" charset="0"/>
            </a:endParaRPr>
          </a:p>
        </p:txBody>
      </p:sp>
      <p:sp>
        <p:nvSpPr>
          <p:cNvPr id="5" name="Mũi tên Xuống 4"/>
          <p:cNvSpPr/>
          <p:nvPr/>
        </p:nvSpPr>
        <p:spPr>
          <a:xfrm>
            <a:off x="1066801" y="664882"/>
            <a:ext cx="373378" cy="10739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Mũi tên Xuống 5"/>
          <p:cNvSpPr/>
          <p:nvPr/>
        </p:nvSpPr>
        <p:spPr>
          <a:xfrm>
            <a:off x="1066801" y="2705985"/>
            <a:ext cx="373378" cy="10853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Hộp Văn bản 7"/>
          <p:cNvSpPr txBox="1"/>
          <p:nvPr/>
        </p:nvSpPr>
        <p:spPr>
          <a:xfrm>
            <a:off x="5583382" y="318655"/>
            <a:ext cx="6331528" cy="4401205"/>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r>
              <a:rPr lang="en-GB" sz="2800" b="1" dirty="0" smtClean="0"/>
              <a:t>Có một người lính</a:t>
            </a:r>
          </a:p>
          <a:p>
            <a:r>
              <a:rPr lang="en-GB" sz="2800" b="1" dirty="0" smtClean="0"/>
              <a:t>Đi vào núi xanh</a:t>
            </a:r>
          </a:p>
          <a:p>
            <a:r>
              <a:rPr lang="en-GB" sz="2800" b="1" dirty="0" smtClean="0"/>
              <a:t>Những năm máu lửa</a:t>
            </a:r>
          </a:p>
          <a:p>
            <a:endParaRPr lang="en-GB" sz="2800" b="1" dirty="0" smtClean="0"/>
          </a:p>
          <a:p>
            <a:r>
              <a:rPr lang="en-GB" sz="2800" b="1" dirty="0">
                <a:latin typeface="Times" panose="02020603050405020304" pitchFamily="18" charset="0"/>
                <a:cs typeface="Times" panose="02020603050405020304" pitchFamily="18" charset="0"/>
              </a:rPr>
              <a:t>Một ngày hòa bình</a:t>
            </a:r>
          </a:p>
          <a:p>
            <a:r>
              <a:rPr lang="en-GB" sz="2800" b="1" dirty="0">
                <a:latin typeface="Times" panose="02020603050405020304" pitchFamily="18" charset="0"/>
                <a:cs typeface="Times" panose="02020603050405020304" pitchFamily="18" charset="0"/>
              </a:rPr>
              <a:t>Anh không về nữa</a:t>
            </a:r>
          </a:p>
          <a:p>
            <a:endParaRPr lang="en-GB" sz="2800" b="1" dirty="0" smtClean="0"/>
          </a:p>
          <a:p>
            <a:endParaRPr lang="en-GB" sz="2800" b="1" dirty="0" smtClean="0"/>
          </a:p>
          <a:p>
            <a:endParaRPr lang="en-GB" sz="2800" b="1" dirty="0" smtClean="0">
              <a:solidFill>
                <a:schemeClr val="accent6">
                  <a:lumMod val="50000"/>
                </a:schemeClr>
              </a:solidFill>
              <a:latin typeface="Times" panose="02020603050405020304" pitchFamily="18" charset="0"/>
              <a:cs typeface="Times" panose="02020603050405020304" pitchFamily="18" charset="0"/>
            </a:endParaRPr>
          </a:p>
          <a:p>
            <a:endParaRPr lang="en-GB" sz="2800" b="1" dirty="0">
              <a:solidFill>
                <a:schemeClr val="accent6">
                  <a:lumMod val="50000"/>
                </a:schemeClr>
              </a:solidFill>
              <a:latin typeface="Times" panose="02020603050405020304" pitchFamily="18" charset="0"/>
              <a:cs typeface="Times" panose="02020603050405020304" pitchFamily="18" charset="0"/>
            </a:endParaRPr>
          </a:p>
        </p:txBody>
      </p:sp>
      <p:sp>
        <p:nvSpPr>
          <p:cNvPr id="9" name="Hộp Văn bản 8"/>
          <p:cNvSpPr txBox="1"/>
          <p:nvPr/>
        </p:nvSpPr>
        <p:spPr>
          <a:xfrm>
            <a:off x="5743575" y="5414963"/>
            <a:ext cx="5172075" cy="461665"/>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GB" sz="2400" b="1" dirty="0" smtClean="0">
                <a:latin typeface="Times" panose="02020603050405020304" pitchFamily="18" charset="0"/>
                <a:cs typeface="Times" panose="02020603050405020304" pitchFamily="18" charset="0"/>
              </a:rPr>
              <a:t>Ví dụ:  lính – bình; lửa – nữa </a:t>
            </a:r>
            <a:endParaRPr lang="en-GB" sz="2400" b="1" dirty="0">
              <a:latin typeface="Times" panose="02020603050405020304" pitchFamily="18" charset="0"/>
              <a:cs typeface="Times" panose="02020603050405020304" pitchFamily="18" charset="0"/>
            </a:endParaRPr>
          </a:p>
        </p:txBody>
      </p:sp>
    </p:spTree>
    <p:extLst>
      <p:ext uri="{BB962C8B-B14F-4D97-AF65-F5344CB8AC3E}">
        <p14:creationId xmlns:p14="http://schemas.microsoft.com/office/powerpoint/2010/main" xmlns="" val="2914742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8"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p:cNvSpPr txBox="1"/>
          <p:nvPr/>
        </p:nvSpPr>
        <p:spPr>
          <a:xfrm>
            <a:off x="542925" y="251683"/>
            <a:ext cx="3057525" cy="461665"/>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GB" dirty="0" smtClean="0"/>
              <a:t>                </a:t>
            </a:r>
            <a:r>
              <a:rPr lang="en-GB" sz="2400" b="1" dirty="0" smtClean="0">
                <a:latin typeface="Times" panose="02020603050405020304" pitchFamily="18" charset="0"/>
                <a:cs typeface="Times" panose="02020603050405020304" pitchFamily="18" charset="0"/>
              </a:rPr>
              <a:t>Ngắt  nhịp</a:t>
            </a:r>
            <a:endParaRPr lang="en-GB" sz="2400" b="1" dirty="0">
              <a:latin typeface="Times" panose="02020603050405020304" pitchFamily="18" charset="0"/>
              <a:cs typeface="Times" panose="02020603050405020304" pitchFamily="18" charset="0"/>
            </a:endParaRPr>
          </a:p>
        </p:txBody>
      </p:sp>
      <p:sp>
        <p:nvSpPr>
          <p:cNvPr id="4" name="Hộp Văn bản 3"/>
          <p:cNvSpPr txBox="1"/>
          <p:nvPr/>
        </p:nvSpPr>
        <p:spPr>
          <a:xfrm>
            <a:off x="0" y="1928813"/>
            <a:ext cx="1900238" cy="830997"/>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GB" sz="2400" b="1" dirty="0" smtClean="0">
                <a:latin typeface="Times" panose="02020603050405020304" pitchFamily="18" charset="0"/>
                <a:cs typeface="Times" panose="02020603050405020304" pitchFamily="18" charset="0"/>
              </a:rPr>
              <a:t>Nhịp chẵn 2/2</a:t>
            </a:r>
            <a:endParaRPr lang="en-GB" sz="2400" b="1" dirty="0">
              <a:latin typeface="Times" panose="02020603050405020304" pitchFamily="18" charset="0"/>
              <a:cs typeface="Times" panose="02020603050405020304" pitchFamily="18" charset="0"/>
            </a:endParaRPr>
          </a:p>
        </p:txBody>
      </p:sp>
      <p:sp>
        <p:nvSpPr>
          <p:cNvPr id="5" name="Hộp Văn bản 4"/>
          <p:cNvSpPr txBox="1"/>
          <p:nvPr/>
        </p:nvSpPr>
        <p:spPr>
          <a:xfrm>
            <a:off x="2328863" y="1928813"/>
            <a:ext cx="2157412" cy="830997"/>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GB" sz="2400" b="1" dirty="0" smtClean="0">
                <a:latin typeface="Times" panose="02020603050405020304" pitchFamily="18" charset="0"/>
                <a:cs typeface="Times" panose="02020603050405020304" pitchFamily="18" charset="0"/>
              </a:rPr>
              <a:t>Những biến tấu linh hoạt</a:t>
            </a:r>
            <a:endParaRPr lang="en-GB" sz="2400" b="1" dirty="0">
              <a:latin typeface="Times" panose="02020603050405020304" pitchFamily="18" charset="0"/>
              <a:cs typeface="Times" panose="02020603050405020304" pitchFamily="18" charset="0"/>
            </a:endParaRPr>
          </a:p>
        </p:txBody>
      </p:sp>
      <p:sp>
        <p:nvSpPr>
          <p:cNvPr id="6" name="Hộp Văn bản 5"/>
          <p:cNvSpPr txBox="1"/>
          <p:nvPr/>
        </p:nvSpPr>
        <p:spPr>
          <a:xfrm>
            <a:off x="5583382" y="318655"/>
            <a:ext cx="6331528" cy="4401205"/>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r>
              <a:rPr lang="en-GB" sz="2800" b="1" dirty="0" smtClean="0"/>
              <a:t>Có/ một người lính</a:t>
            </a:r>
          </a:p>
          <a:p>
            <a:r>
              <a:rPr lang="en-GB" sz="2800" b="1" dirty="0" smtClean="0">
                <a:solidFill>
                  <a:srgbClr val="00B0F0"/>
                </a:solidFill>
              </a:rPr>
              <a:t>Đi vào /núi xanh</a:t>
            </a:r>
          </a:p>
          <a:p>
            <a:r>
              <a:rPr lang="en-GB" sz="2800" b="1" dirty="0" smtClean="0">
                <a:solidFill>
                  <a:srgbClr val="00B0F0"/>
                </a:solidFill>
              </a:rPr>
              <a:t>Những năm/ máu lửa</a:t>
            </a:r>
          </a:p>
          <a:p>
            <a:endParaRPr lang="en-GB" sz="2800" b="1" dirty="0" smtClean="0">
              <a:solidFill>
                <a:srgbClr val="00B0F0"/>
              </a:solidFill>
            </a:endParaRPr>
          </a:p>
          <a:p>
            <a:r>
              <a:rPr lang="en-GB" sz="2800" b="1" dirty="0">
                <a:solidFill>
                  <a:srgbClr val="00B0F0"/>
                </a:solidFill>
                <a:latin typeface="Times" panose="02020603050405020304" pitchFamily="18" charset="0"/>
                <a:cs typeface="Times" panose="02020603050405020304" pitchFamily="18" charset="0"/>
              </a:rPr>
              <a:t>Một ngày </a:t>
            </a:r>
            <a:r>
              <a:rPr lang="en-GB" sz="2800" b="1" dirty="0" smtClean="0">
                <a:solidFill>
                  <a:srgbClr val="00B0F0"/>
                </a:solidFill>
                <a:latin typeface="Times" panose="02020603050405020304" pitchFamily="18" charset="0"/>
                <a:cs typeface="Times" panose="02020603050405020304" pitchFamily="18" charset="0"/>
              </a:rPr>
              <a:t>/hòa </a:t>
            </a:r>
            <a:r>
              <a:rPr lang="en-GB" sz="2800" b="1" dirty="0">
                <a:solidFill>
                  <a:srgbClr val="00B0F0"/>
                </a:solidFill>
                <a:latin typeface="Times" panose="02020603050405020304" pitchFamily="18" charset="0"/>
                <a:cs typeface="Times" panose="02020603050405020304" pitchFamily="18" charset="0"/>
              </a:rPr>
              <a:t>bình</a:t>
            </a:r>
          </a:p>
          <a:p>
            <a:r>
              <a:rPr lang="en-GB" sz="2800" b="1" dirty="0" smtClean="0">
                <a:latin typeface="Times" panose="02020603050405020304" pitchFamily="18" charset="0"/>
                <a:cs typeface="Times" panose="02020603050405020304" pitchFamily="18" charset="0"/>
              </a:rPr>
              <a:t>Anh/ </a:t>
            </a:r>
            <a:r>
              <a:rPr lang="en-GB" sz="2800" b="1" dirty="0">
                <a:latin typeface="Times" panose="02020603050405020304" pitchFamily="18" charset="0"/>
                <a:cs typeface="Times" panose="02020603050405020304" pitchFamily="18" charset="0"/>
              </a:rPr>
              <a:t>không về nữa</a:t>
            </a:r>
          </a:p>
          <a:p>
            <a:endParaRPr lang="en-GB" sz="2800" b="1" dirty="0" smtClean="0"/>
          </a:p>
          <a:p>
            <a:endParaRPr lang="en-GB" sz="2800" b="1" dirty="0" smtClean="0"/>
          </a:p>
          <a:p>
            <a:endParaRPr lang="en-GB" sz="2800" b="1" dirty="0" smtClean="0">
              <a:solidFill>
                <a:schemeClr val="accent6">
                  <a:lumMod val="50000"/>
                </a:schemeClr>
              </a:solidFill>
              <a:latin typeface="Times" panose="02020603050405020304" pitchFamily="18" charset="0"/>
              <a:cs typeface="Times" panose="02020603050405020304" pitchFamily="18" charset="0"/>
            </a:endParaRPr>
          </a:p>
          <a:p>
            <a:endParaRPr lang="en-GB" sz="2800" b="1" dirty="0">
              <a:solidFill>
                <a:schemeClr val="accent6">
                  <a:lumMod val="50000"/>
                </a:schemeClr>
              </a:solidFill>
              <a:latin typeface="Times" panose="02020603050405020304" pitchFamily="18" charset="0"/>
              <a:cs typeface="Times" panose="02020603050405020304" pitchFamily="18" charset="0"/>
            </a:endParaRPr>
          </a:p>
        </p:txBody>
      </p:sp>
      <p:cxnSp>
        <p:nvCxnSpPr>
          <p:cNvPr id="8" name="Đường kết nối Mũi tên Thẳng 7"/>
          <p:cNvCxnSpPr/>
          <p:nvPr/>
        </p:nvCxnSpPr>
        <p:spPr>
          <a:xfrm flipH="1">
            <a:off x="571500" y="842449"/>
            <a:ext cx="757238" cy="10001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Đường kết nối Mũi tên Thẳng 9"/>
          <p:cNvCxnSpPr/>
          <p:nvPr/>
        </p:nvCxnSpPr>
        <p:spPr>
          <a:xfrm>
            <a:off x="2213048" y="756210"/>
            <a:ext cx="1058790" cy="10863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Hộp Văn bản 10"/>
          <p:cNvSpPr txBox="1"/>
          <p:nvPr/>
        </p:nvSpPr>
        <p:spPr>
          <a:xfrm>
            <a:off x="71438" y="3814764"/>
            <a:ext cx="1685925" cy="1214616"/>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GB" sz="2400" b="1" dirty="0" smtClean="0">
                <a:latin typeface="Times" panose="02020603050405020304" pitchFamily="18" charset="0"/>
                <a:cs typeface="Times" panose="02020603050405020304" pitchFamily="18" charset="0"/>
              </a:rPr>
              <a:t>Bài thơ gợi giọng điệu đồng dao</a:t>
            </a:r>
            <a:endParaRPr lang="en-GB" sz="2400" b="1" dirty="0">
              <a:latin typeface="Times" panose="02020603050405020304" pitchFamily="18" charset="0"/>
              <a:cs typeface="Times" panose="02020603050405020304" pitchFamily="18" charset="0"/>
            </a:endParaRPr>
          </a:p>
        </p:txBody>
      </p:sp>
      <p:sp>
        <p:nvSpPr>
          <p:cNvPr id="12" name="Hộp Văn bản 11"/>
          <p:cNvSpPr txBox="1"/>
          <p:nvPr/>
        </p:nvSpPr>
        <p:spPr>
          <a:xfrm>
            <a:off x="2328863" y="4014788"/>
            <a:ext cx="2428875" cy="2308324"/>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GB" sz="2400" b="1" dirty="0" smtClean="0">
                <a:latin typeface="Times" panose="02020603050405020304" pitchFamily="18" charset="0"/>
                <a:cs typeface="Times" panose="02020603050405020304" pitchFamily="18" charset="0"/>
              </a:rPr>
              <a:t>Ghi lại chân thực cảm xúc riêng của nhà thơ và truyền được đến độc giả cảm xúc đó.</a:t>
            </a:r>
            <a:endParaRPr lang="en-GB" sz="2400" b="1" dirty="0">
              <a:latin typeface="Times" panose="02020603050405020304" pitchFamily="18" charset="0"/>
              <a:cs typeface="Times" panose="02020603050405020304" pitchFamily="18" charset="0"/>
            </a:endParaRPr>
          </a:p>
        </p:txBody>
      </p:sp>
      <p:cxnSp>
        <p:nvCxnSpPr>
          <p:cNvPr id="14" name="Đường kết nối Mũi tên Thẳng 13"/>
          <p:cNvCxnSpPr/>
          <p:nvPr/>
        </p:nvCxnSpPr>
        <p:spPr>
          <a:xfrm flipH="1">
            <a:off x="571500" y="2759810"/>
            <a:ext cx="471488" cy="9406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Đường kết nối Mũi tên Thẳng 15"/>
          <p:cNvCxnSpPr/>
          <p:nvPr/>
        </p:nvCxnSpPr>
        <p:spPr>
          <a:xfrm>
            <a:off x="3271838" y="2759810"/>
            <a:ext cx="457200" cy="12549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429239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ppt_x"/>
                                          </p:val>
                                        </p:tav>
                                        <p:tav tm="100000">
                                          <p:val>
                                            <p:strVal val="#ppt_x"/>
                                          </p:val>
                                        </p:tav>
                                      </p:tavLst>
                                    </p:anim>
                                    <p:anim calcmode="lin" valueType="num">
                                      <p:cBhvr additive="base">
                                        <p:cTn id="5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additive="base">
                                        <p:cTn id="55" dur="500" fill="hold"/>
                                        <p:tgtEl>
                                          <p:spTgt spid="11"/>
                                        </p:tgtEl>
                                        <p:attrNameLst>
                                          <p:attrName>ppt_x</p:attrName>
                                        </p:attrNameLst>
                                      </p:cBhvr>
                                      <p:tavLst>
                                        <p:tav tm="0">
                                          <p:val>
                                            <p:strVal val="#ppt_x"/>
                                          </p:val>
                                        </p:tav>
                                        <p:tav tm="100000">
                                          <p:val>
                                            <p:strVal val="#ppt_x"/>
                                          </p:val>
                                        </p:tav>
                                      </p:tavLst>
                                    </p:anim>
                                    <p:anim calcmode="lin" valueType="num">
                                      <p:cBhvr additive="base">
                                        <p:cTn id="5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additive="base">
                                        <p:cTn id="61" dur="500" fill="hold"/>
                                        <p:tgtEl>
                                          <p:spTgt spid="12"/>
                                        </p:tgtEl>
                                        <p:attrNameLst>
                                          <p:attrName>ppt_x</p:attrName>
                                        </p:attrNameLst>
                                      </p:cBhvr>
                                      <p:tavLst>
                                        <p:tav tm="0">
                                          <p:val>
                                            <p:strVal val="#ppt_x"/>
                                          </p:val>
                                        </p:tav>
                                        <p:tav tm="100000">
                                          <p:val>
                                            <p:strVal val="#ppt_x"/>
                                          </p:val>
                                        </p:tav>
                                      </p:tavLst>
                                    </p:anim>
                                    <p:anim calcmode="lin" valueType="num">
                                      <p:cBhvr additive="base">
                                        <p:cTn id="6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11" grpId="0" animBg="1"/>
      <p:bldP spid="1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714</TotalTime>
  <Words>1886</Words>
  <Application>Microsoft Office PowerPoint</Application>
  <PresentationFormat>Custom</PresentationFormat>
  <Paragraphs>238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hp</cp:lastModifiedBy>
  <cp:revision>223</cp:revision>
  <dcterms:created xsi:type="dcterms:W3CDTF">2022-06-14T12:48:27Z</dcterms:created>
  <dcterms:modified xsi:type="dcterms:W3CDTF">2023-09-22T08:08:29Z</dcterms:modified>
</cp:coreProperties>
</file>