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29" r:id="rId3"/>
    <p:sldId id="286" r:id="rId4"/>
    <p:sldId id="305" r:id="rId5"/>
    <p:sldId id="303" r:id="rId6"/>
    <p:sldId id="309" r:id="rId7"/>
    <p:sldId id="325" r:id="rId8"/>
    <p:sldId id="328" r:id="rId9"/>
    <p:sldId id="326" r:id="rId10"/>
    <p:sldId id="327" r:id="rId11"/>
    <p:sldId id="3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F8842"/>
    <a:srgbClr val="A5A5A5"/>
    <a:srgbClr val="FFC000"/>
    <a:srgbClr val="5B9BD5"/>
    <a:srgbClr val="70AD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93" autoAdjust="0"/>
    <p:restoredTop sz="94660"/>
  </p:normalViewPr>
  <p:slideViewPr>
    <p:cSldViewPr snapToGrid="0">
      <p:cViewPr>
        <p:scale>
          <a:sx n="81" d="100"/>
          <a:sy n="81" d="100"/>
        </p:scale>
        <p:origin x="-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9C1EC-1352-4A84-8C86-3A68C15D5463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6B06-D455-41E4-AD24-E723EA83B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16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25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536FBB-A11D-40FC-9BBF-B1F7B4E4A1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6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4A594C-BD39-D565-F3F6-F7A5A6BD4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9EF4AF9-043D-3C5B-4454-3E02FDD4A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6BA0F9-8A7B-E4AB-D7E8-E55E3D9D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C7E4-78D7-4503-8262-D16DB147107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0135C8-DB63-24CB-F7D0-727B52F9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998F72-91B9-B526-FE68-645FD146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149-DE5A-45A0-ABBF-D275DE11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370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311B1E-3242-4E76-7691-94362062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306EAB3-16BE-8824-F307-2F6B464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4B1677-B7CC-97D6-19C9-D037568B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C7E4-78D7-4503-8262-D16DB147107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AE0264-C708-CB3A-C86F-53A552C1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02657D-4673-193C-581F-25FF28B7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149-DE5A-45A0-ABBF-D275DE11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476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ADD5A87-F7A4-4CEC-A02A-1822C1B8E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6984D0-5EF1-0D7F-6416-674D58B68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E6A091-D414-9C4F-E917-F8706F07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C7E4-78D7-4503-8262-D16DB147107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9F429F-30C2-7F68-ACF1-D6A12701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0361E8-0C25-CE58-7689-AEE128C3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149-DE5A-45A0-ABBF-D275DE11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0601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9847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8167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28877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80392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7250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69086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3449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5415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D78385-3BD5-8899-1EF6-89263E84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529735-8656-7CBD-4D97-C6FA36103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B29376-35F9-E4BB-6ED2-0BE58C01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C7E4-78D7-4503-8262-D16DB147107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4456A5-55CD-0AFD-C203-27B62B0F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EE47E1-CF98-2773-0CFC-84EC3609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149-DE5A-45A0-ABBF-D275DE11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992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96816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60047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2270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7907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364DB0-032A-E556-4FC5-77B35CAA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781C1A-33DA-9BA5-ADD2-5CCA66EED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E4B91F-63B9-72D2-536A-1635E08F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C7E4-78D7-4503-8262-D16DB147107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23E861-3663-F506-48E4-80D650FF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D9F5A1-ADD3-933C-F7B3-B69F7E89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149-DE5A-45A0-ABBF-D275DE11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062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F0EE7-7D60-5364-0813-D5B36729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BA5716-1E94-D66E-C33A-D7D210799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07FEB7A-323F-193E-72A5-864EE378E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1F9B18-D72C-FE54-8E30-EADA4753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C7E4-78D7-4503-8262-D16DB147107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FFB18C-35E5-8FC7-301D-67C74735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75EE36-C906-72AF-9862-82183555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149-DE5A-45A0-ABBF-D275DE11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367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4B7BF9-1FC1-A12C-A28A-E33D40A9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8A2A58-F1DD-E59D-46CC-27FCDBF30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9426DFB-46DD-2F57-DE86-7336905EE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A5647C-1B95-0C51-E493-A4A72D87F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705799-9ECD-E248-04A0-55949BE43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4AE540-8979-EAEE-7F98-2E0AAEF9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C7E4-78D7-4503-8262-D16DB147107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2B33856-95E1-ECF6-00D2-C01F2BB4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79EAB88-5C90-5D99-A53B-AA1A184D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149-DE5A-45A0-ABBF-D275DE11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01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C6307B-CADD-545D-82A9-334CD009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DCD303-A0DB-08A8-ED48-85FADEFC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C7E4-78D7-4503-8262-D16DB147107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6BD75B9-6435-9825-BB92-82D8B5E7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4AF81A-B0DA-1592-FE02-D7157A0D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149-DE5A-45A0-ABBF-D275DE11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064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3E8880A-B310-D6AB-A6AC-6DB906D7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C7E4-78D7-4503-8262-D16DB147107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94E8096-33C4-40D9-021C-6DCD9519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B17F602-8515-6C8C-2588-1DCCE491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149-DE5A-45A0-ABBF-D275DE11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773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B7886-7C82-6DA1-0356-3DD745D1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9D51D3-D584-DF3F-4C74-1716BCEF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32CEEAB-3FB9-3E2F-DF17-B7E05902F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269D1D-1CA0-1F57-173C-57AEBA2C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C7E4-78D7-4503-8262-D16DB147107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7CB7F9-D9AB-918F-0C6A-FEAFAE36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4BC828-AD29-D286-D1DE-EDE64ED8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149-DE5A-45A0-ABBF-D275DE11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271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14BAE0-DEE1-5BFB-02F5-234274F7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AD2D8-A2BB-C9FA-12EF-EAA4FC33E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FD8A3EB-C5DB-75B1-9660-B0C91AF39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34048E-B5F1-209A-02C3-7C5A53A9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C7E4-78D7-4503-8262-D16DB147107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9C17EB0-C3C4-1131-6FC7-2C823BDE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3BBD1B-0B53-63E6-5C49-07556822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B149-DE5A-45A0-ABBF-D275DE11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652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F1A3BD0-D79A-F2CE-CDE4-88F1FEB2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098EE2-FFD1-0488-FE9D-308612938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5F5C2A-C261-64CD-51D1-AC65BFA72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9C7E4-78D7-4503-8262-D16DB147107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E1F15B-EB56-A898-32DE-20455B223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BFAC6D-328A-A5E8-8895-98C92300B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B149-DE5A-45A0-ABBF-D275DE11C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753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41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6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CHÀO MỪNG CÁC THẦY CÔ VỀ DỰ GIỜ LỚP 7A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4031" y="974412"/>
            <a:ext cx="98591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smtClean="0">
                <a:solidFill>
                  <a:srgbClr val="FF0000"/>
                </a:solidFill>
              </a:rPr>
              <a:t>	Lối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so </a:t>
            </a:r>
            <a:r>
              <a:rPr lang="en-US" sz="4400" dirty="0" err="1">
                <a:solidFill>
                  <a:srgbClr val="FF0000"/>
                </a:solidFill>
              </a:rPr>
              <a:t>sánh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độc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đáo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khiến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cảnh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vật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hiện</a:t>
            </a:r>
            <a:r>
              <a:rPr lang="en-US" sz="4400" dirty="0">
                <a:solidFill>
                  <a:srgbClr val="FF0000"/>
                </a:solidFill>
              </a:rPr>
              <a:t> lên </a:t>
            </a:r>
            <a:r>
              <a:rPr lang="en-US" sz="4400" dirty="0" err="1">
                <a:solidFill>
                  <a:srgbClr val="FF0000"/>
                </a:solidFill>
              </a:rPr>
              <a:t>sinh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động</a:t>
            </a:r>
            <a:r>
              <a:rPr lang="en-US" sz="4400" dirty="0">
                <a:solidFill>
                  <a:srgbClr val="FF0000"/>
                </a:solidFill>
              </a:rPr>
              <a:t>, </a:t>
            </a:r>
            <a:r>
              <a:rPr lang="en-US" sz="4400" dirty="0" err="1">
                <a:solidFill>
                  <a:srgbClr val="FF0000"/>
                </a:solidFill>
              </a:rPr>
              <a:t>thể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hiện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được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vẻ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đẹp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tâm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hồn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của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nhân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vật</a:t>
            </a:r>
            <a:r>
              <a:rPr lang="en-US" sz="4400" dirty="0">
                <a:solidFill>
                  <a:srgbClr val="FF0000"/>
                </a:solidFill>
              </a:rPr>
              <a:t> “</a:t>
            </a:r>
            <a:r>
              <a:rPr lang="en-US" sz="4400" dirty="0" err="1">
                <a:solidFill>
                  <a:srgbClr val="FF0000"/>
                </a:solidFill>
              </a:rPr>
              <a:t>tôi</a:t>
            </a:r>
            <a:r>
              <a:rPr lang="en-US" sz="4400" dirty="0">
                <a:solidFill>
                  <a:srgbClr val="FF0000"/>
                </a:solidFill>
              </a:rPr>
              <a:t>”: </a:t>
            </a:r>
            <a:r>
              <a:rPr lang="en-US" sz="4400" dirty="0" err="1">
                <a:solidFill>
                  <a:srgbClr val="FF0000"/>
                </a:solidFill>
              </a:rPr>
              <a:t>rộng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mở</a:t>
            </a:r>
            <a:r>
              <a:rPr lang="en-US" sz="4400" dirty="0">
                <a:solidFill>
                  <a:srgbClr val="FF0000"/>
                </a:solidFill>
              </a:rPr>
              <a:t>, </a:t>
            </a:r>
            <a:r>
              <a:rPr lang="en-US" sz="4400" dirty="0" err="1">
                <a:solidFill>
                  <a:srgbClr val="FF0000"/>
                </a:solidFill>
              </a:rPr>
              <a:t>giao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hoà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với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thiên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nhiên</a:t>
            </a:r>
            <a:r>
              <a:rPr lang="en-US" sz="4400" dirty="0">
                <a:solidFill>
                  <a:srgbClr val="FF0000"/>
                </a:solidFill>
              </a:rPr>
              <a:t>, </a:t>
            </a:r>
            <a:r>
              <a:rPr lang="en-US" sz="4400" dirty="0" err="1">
                <a:solidFill>
                  <a:srgbClr val="FF0000"/>
                </a:solidFill>
              </a:rPr>
              <a:t>với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vũ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trụ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599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f7d30ea4b628d33971365e72821aa1c5"/>
          <p:cNvPicPr>
            <a:picLocks noChangeAspect="1"/>
          </p:cNvPicPr>
          <p:nvPr/>
        </p:nvPicPr>
        <p:blipFill>
          <a:blip r:embed="rId4" cstate="print"/>
          <a:srcRect l="16885" t="7870" r="18795" b="24954"/>
          <a:stretch>
            <a:fillRect/>
          </a:stretch>
        </p:blipFill>
        <p:spPr>
          <a:xfrm>
            <a:off x="6976964" y="1678675"/>
            <a:ext cx="827051" cy="864595"/>
          </a:xfrm>
          <a:prstGeom prst="rect">
            <a:avLst/>
          </a:prstGeom>
        </p:spPr>
      </p:pic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0"/>
            <a:ext cx="2880360" cy="1807210"/>
          </a:xfrm>
          <a:prstGeom prst="rect">
            <a:avLst/>
          </a:prstGeom>
        </p:spPr>
      </p:pic>
      <p:pic>
        <p:nvPicPr>
          <p:cNvPr id="2" name="V7-vẻ đẹp bầu trời sao">
            <a:hlinkClick r:id="" action="ppaction://media"/>
            <a:extLst>
              <a:ext uri="{FF2B5EF4-FFF2-40B4-BE49-F238E27FC236}">
                <a16:creationId xmlns="" xmlns:a16="http://schemas.microsoft.com/office/drawing/2014/main" id="{DC1705D3-1534-93F0-109D-9269E5D72C3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539" y="196654"/>
            <a:ext cx="6464692" cy="6464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C77C26-FA7D-E447-B591-CC52ACE44528}"/>
              </a:ext>
            </a:extLst>
          </p:cNvPr>
          <p:cNvSpPr txBox="1"/>
          <p:nvPr/>
        </p:nvSpPr>
        <p:spPr>
          <a:xfrm>
            <a:off x="6722943" y="2570563"/>
            <a:ext cx="54281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Chia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bầu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hoàng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hôn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626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3D4F5C-662E-670B-FB28-F3862ABF242B}"/>
              </a:ext>
            </a:extLst>
          </p:cNvPr>
          <p:cNvSpPr txBox="1"/>
          <p:nvPr/>
        </p:nvSpPr>
        <p:spPr>
          <a:xfrm>
            <a:off x="1244038" y="791446"/>
            <a:ext cx="2678459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lang="en-US" sz="3000" b="1" dirty="0" smtClean="0"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áo Đà Nẵng điện tử">
            <a:extLst>
              <a:ext uri="{FF2B5EF4-FFF2-40B4-BE49-F238E27FC236}">
                <a16:creationId xmlns="" xmlns:a16="http://schemas.microsoft.com/office/drawing/2014/main" id="{B3E20DE1-8733-CFC4-3DE6-E06F65B15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42" y="682522"/>
            <a:ext cx="3425587" cy="4421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1D7DEC-06FB-4132-1BF4-B38F492EC136}"/>
              </a:ext>
            </a:extLst>
          </p:cNvPr>
          <p:cNvSpPr txBox="1"/>
          <p:nvPr/>
        </p:nvSpPr>
        <p:spPr>
          <a:xfrm>
            <a:off x="1176419" y="1507914"/>
            <a:ext cx="6412319" cy="25699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Tx/>
              <a:buChar char="-"/>
              <a:tabLst>
                <a:tab pos="228600" algn="l"/>
              </a:tabLs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(1920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2007)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tabLst>
                <a:tab pos="228600" algn="l"/>
              </a:tabLst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gôn ngữ, hình ảnh, giọng điệu hồn nhiên, ngộ nghĩnh, tươi vui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867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93ABE7D-228E-82D7-7F1C-0E42C0DFE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4398">
            <a:off x="-990" y="354978"/>
            <a:ext cx="5556738" cy="3907082"/>
          </a:xfrm>
          <a:prstGeom prst="rect">
            <a:avLst/>
          </a:prstGeom>
        </p:spPr>
      </p:pic>
      <p:pic>
        <p:nvPicPr>
          <p:cNvPr id="2052" name="Picture 4" descr="Võ Quảng - nhà văn của thiếu nhi | BÁO QUẢNG NAM ONLINE - Tin tức mới nhất">
            <a:extLst>
              <a:ext uri="{FF2B5EF4-FFF2-40B4-BE49-F238E27FC236}">
                <a16:creationId xmlns="" xmlns:a16="http://schemas.microsoft.com/office/drawing/2014/main" id="{6917304A-7246-6B7E-8E25-5FCFD9947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98" y="3288350"/>
            <a:ext cx="6260124" cy="3431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982CFD85-6ED5-0C28-4D38-1354EA1A5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894">
            <a:off x="6521994" y="296961"/>
            <a:ext cx="2171576" cy="2787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ơ Võ Quảng - Câu lạc bộ Đọc sách cùng con">
            <a:extLst>
              <a:ext uri="{FF2B5EF4-FFF2-40B4-BE49-F238E27FC236}">
                <a16:creationId xmlns="" xmlns:a16="http://schemas.microsoft.com/office/drawing/2014/main" id="{81E18314-55DB-425E-E0DC-67DF43DA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2877">
            <a:off x="9248939" y="13788"/>
            <a:ext cx="2368449" cy="3353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7C8DE-9345-3369-A1DD-EE32D276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4327"/>
            <a:ext cx="5631307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Các tác phẩm tiêu biểu của Võ Quảng</a:t>
            </a:r>
          </a:p>
        </p:txBody>
      </p:sp>
    </p:spTree>
    <p:extLst>
      <p:ext uri="{BB962C8B-B14F-4D97-AF65-F5344CB8AC3E}">
        <p14:creationId xmlns="" xmlns:p14="http://schemas.microsoft.com/office/powerpoint/2010/main" val="1335139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>
            <a:extLst>
              <a:ext uri="{FF2B5EF4-FFF2-40B4-BE49-F238E27FC236}">
                <a16:creationId xmlns="" xmlns:a16="http://schemas.microsoft.com/office/drawing/2014/main" id="{C47456BD-F49B-C365-A4ED-743E27BB14F2}"/>
              </a:ext>
            </a:extLst>
          </p:cNvPr>
          <p:cNvSpPr txBox="1"/>
          <p:nvPr/>
        </p:nvSpPr>
        <p:spPr>
          <a:xfrm>
            <a:off x="182460" y="173913"/>
            <a:ext cx="4471427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3D4F5C-662E-670B-FB28-F3862ABF242B}"/>
              </a:ext>
            </a:extLst>
          </p:cNvPr>
          <p:cNvSpPr txBox="1"/>
          <p:nvPr/>
        </p:nvSpPr>
        <p:spPr>
          <a:xfrm>
            <a:off x="772735" y="829101"/>
            <a:ext cx="2678459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2FF998C-F8FB-8433-D9B7-F2B379CEC299}"/>
              </a:ext>
            </a:extLst>
          </p:cNvPr>
          <p:cNvSpPr txBox="1"/>
          <p:nvPr/>
        </p:nvSpPr>
        <p:spPr>
          <a:xfrm>
            <a:off x="672542" y="1183127"/>
            <a:ext cx="3711421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lang="en-US" sz="3000" b="1" dirty="0" smtClean="0"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 smtClean="0"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0A90F9-2BE5-DA0D-8FB1-8CE3F2C8C65D}"/>
              </a:ext>
            </a:extLst>
          </p:cNvPr>
          <p:cNvSpPr txBox="1"/>
          <p:nvPr/>
        </p:nvSpPr>
        <p:spPr>
          <a:xfrm>
            <a:off x="1078944" y="1990445"/>
            <a:ext cx="3110920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lang="en-US" sz="30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C2FE0A-F867-0624-3CAE-10194E6FEE7B}"/>
              </a:ext>
            </a:extLst>
          </p:cNvPr>
          <p:cNvSpPr txBox="1"/>
          <p:nvPr/>
        </p:nvSpPr>
        <p:spPr>
          <a:xfrm>
            <a:off x="2875186" y="2037334"/>
            <a:ext cx="70581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Tuyển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Võ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Quảng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II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181D8F-CAD9-BCE5-99E5-25540AF523BE}"/>
              </a:ext>
            </a:extLst>
          </p:cNvPr>
          <p:cNvSpPr txBox="1"/>
          <p:nvPr/>
        </p:nvSpPr>
        <p:spPr>
          <a:xfrm>
            <a:off x="1235251" y="2729758"/>
            <a:ext cx="311092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85855E2-E0C4-48BB-E730-314BE1B00A8B}"/>
              </a:ext>
            </a:extLst>
          </p:cNvPr>
          <p:cNvSpPr txBox="1"/>
          <p:nvPr/>
        </p:nvSpPr>
        <p:spPr>
          <a:xfrm>
            <a:off x="2890818" y="2748619"/>
            <a:ext cx="60937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0E8CEF-746A-9AE4-2904-6529F5EA38C9}"/>
              </a:ext>
            </a:extLst>
          </p:cNvPr>
          <p:cNvSpPr txBox="1"/>
          <p:nvPr/>
        </p:nvSpPr>
        <p:spPr>
          <a:xfrm>
            <a:off x="1219621" y="3359099"/>
            <a:ext cx="3110920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8553F69-7F4A-DE9F-B290-E5AD9BCA562D}"/>
              </a:ext>
            </a:extLst>
          </p:cNvPr>
          <p:cNvSpPr txBox="1"/>
          <p:nvPr/>
        </p:nvSpPr>
        <p:spPr>
          <a:xfrm>
            <a:off x="2531309" y="3357739"/>
            <a:ext cx="60937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endParaRPr lang="en-US" sz="30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F4D6587-C832-F85A-4615-978D2E7B02F8}"/>
              </a:ext>
            </a:extLst>
          </p:cNvPr>
          <p:cNvSpPr txBox="1"/>
          <p:nvPr/>
        </p:nvSpPr>
        <p:spPr>
          <a:xfrm>
            <a:off x="860112" y="3901837"/>
            <a:ext cx="311092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668050-6E43-EF64-5649-0A25B6FD06DC}"/>
              </a:ext>
            </a:extLst>
          </p:cNvPr>
          <p:cNvSpPr txBox="1"/>
          <p:nvPr/>
        </p:nvSpPr>
        <p:spPr>
          <a:xfrm>
            <a:off x="2695432" y="3963000"/>
            <a:ext cx="60937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endParaRPr lang="en-US" sz="3000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59507" y="312616"/>
            <a:ext cx="10167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HĐCĐ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3p,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chia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sẻ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xuất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xứ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thơ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đề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bố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cục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thơ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17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700808"/>
            <a:ext cx="4128459" cy="2561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478" y="1700808"/>
            <a:ext cx="3936437" cy="2561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723" y="-219405"/>
            <a:ext cx="5057607" cy="2520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1478" y="4678233"/>
            <a:ext cx="3936437" cy="14157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+ Phần 1: Hai khổ thơ đầu: 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Khung cảnh làng quê lúc trời chuyển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tối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4739" y="4669683"/>
            <a:ext cx="4145783" cy="14157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Phần 2: Bốn khổ thơ cuối: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44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1062894" y="883585"/>
            <a:ext cx="932375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HS HĐN</a:t>
            </a:r>
            <a:r>
              <a:rPr lang="pt-BR" sz="3600" b="1" dirty="0">
                <a:solidFill>
                  <a:srgbClr val="FF0000"/>
                </a:solidFill>
                <a:latin typeface="+mj-lt"/>
              </a:rPr>
              <a:t>4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- </a:t>
            </a:r>
            <a:r>
              <a:rPr lang="pt-BR" sz="3600" b="1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p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hoàn thiện </a:t>
            </a:r>
            <a:r>
              <a:rPr lang="pt-BR" sz="3600" b="1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pt-BR" sz="3600" b="1" dirty="0" smtClean="0">
                <a:solidFill>
                  <a:srgbClr val="FF0000"/>
                </a:solidFill>
                <a:latin typeface="+mj-lt"/>
              </a:rPr>
              <a:t>hỏi:</a:t>
            </a:r>
            <a:endParaRPr lang="en-GB" sz="36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pt-BR" sz="3200" b="1" dirty="0" smtClean="0"/>
              <a:t>H: </a:t>
            </a:r>
            <a:r>
              <a:rPr lang="vi-VN" sz="3200" b="1" dirty="0" smtClean="0"/>
              <a:t>Cảnh vật ở 2 khổ thơ đầu miêu tả trong không gian, thời gian nào?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chi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cảnh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vật</a:t>
            </a:r>
            <a:r>
              <a:rPr lang="en-US" sz="3200" b="1" dirty="0" smtClean="0"/>
              <a:t>? N</a:t>
            </a:r>
            <a:r>
              <a:rPr lang="vi-VN" sz="3200" b="1" dirty="0" smtClean="0"/>
              <a:t>hận xét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em</a:t>
            </a:r>
            <a:r>
              <a:rPr lang="vi-VN" sz="3200" b="1" dirty="0" smtClean="0"/>
              <a:t> về nghệ thuật tả cảnh của tác giả (hình ảnh, ngôn ngữ, phép tu từ,…)?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thấy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cảnh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vật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hiện</a:t>
            </a:r>
            <a:r>
              <a:rPr lang="en-US" sz="3200" b="1" dirty="0" smtClean="0"/>
              <a:t> lên </a:t>
            </a:r>
            <a:r>
              <a:rPr lang="en-US" sz="3200" b="1" dirty="0" err="1" smtClean="0"/>
              <a:t>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sao</a:t>
            </a:r>
            <a:r>
              <a:rPr lang="en-US" sz="3200" b="1" dirty="0" smtClean="0"/>
              <a:t>? </a:t>
            </a:r>
          </a:p>
          <a:p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661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248128" y="0"/>
            <a:ext cx="4943872" cy="6858000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333605C-E43D-E1C9-A643-4AC24E8A6AFA}"/>
              </a:ext>
            </a:extLst>
          </p:cNvPr>
          <p:cNvSpPr txBox="1"/>
          <p:nvPr/>
        </p:nvSpPr>
        <p:spPr>
          <a:xfrm>
            <a:off x="7440150" y="0"/>
            <a:ext cx="6153324" cy="824840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3200" dirty="0">
                <a:latin typeface="+mj-lt"/>
              </a:rPr>
              <a:t>Bóng chiều toả ra nhanh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Trên các bờ bụi rậm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Đồng quê đang xanh thẫm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Bỗng chốc trở tối mò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/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Trâu tôi đã ăn no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Bước giữa trời yên tĩnh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Trâu tôi đi đ</a:t>
            </a:r>
            <a:r>
              <a:rPr lang="en-US" sz="3200" dirty="0">
                <a:latin typeface="+mj-lt"/>
              </a:rPr>
              <a:t>ủ</a:t>
            </a:r>
            <a:r>
              <a:rPr lang="vi-VN" sz="3200" dirty="0">
                <a:latin typeface="+mj-lt"/>
              </a:rPr>
              <a:t>ng đỉnh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Như bước giữa ngàn sao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/>
            </a:r>
            <a:br>
              <a:rPr lang="vi-VN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604" y="958195"/>
            <a:ext cx="6096000" cy="4001091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+mj-lt"/>
              </a:rPr>
              <a:t>- Thời </a:t>
            </a:r>
            <a:r>
              <a:rPr lang="vi-VN" sz="2800" b="1" dirty="0">
                <a:latin typeface="+mj-lt"/>
              </a:rPr>
              <a:t>gian</a:t>
            </a:r>
            <a:r>
              <a:rPr lang="vi-VN" sz="2800" dirty="0">
                <a:latin typeface="+mj-lt"/>
              </a:rPr>
              <a:t>: </a:t>
            </a:r>
            <a:r>
              <a:rPr lang="en-US" sz="2800" dirty="0" smtClean="0">
                <a:latin typeface="+mj-lt"/>
              </a:rPr>
              <a:t>x</a:t>
            </a:r>
            <a:r>
              <a:rPr lang="vi-VN" sz="2800" dirty="0" smtClean="0">
                <a:latin typeface="+mj-lt"/>
              </a:rPr>
              <a:t>ế </a:t>
            </a:r>
            <a:r>
              <a:rPr lang="vi-VN" sz="2800" dirty="0">
                <a:latin typeface="+mj-lt"/>
              </a:rPr>
              <a:t>chiều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latin typeface="+mj-lt"/>
              </a:rPr>
              <a:t>- Không gian</a:t>
            </a:r>
            <a:r>
              <a:rPr lang="vi-VN" sz="2800" dirty="0" smtClean="0">
                <a:latin typeface="+mj-lt"/>
              </a:rPr>
              <a:t>: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cánh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đồng quê</a:t>
            </a:r>
            <a:endParaRPr lang="vi-VN" sz="28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+mj-lt"/>
              </a:rPr>
              <a:t>- Cảnh vật: </a:t>
            </a:r>
          </a:p>
          <a:p>
            <a:pPr algn="just"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+ </a:t>
            </a:r>
            <a:r>
              <a:rPr lang="vi-VN" sz="2800" dirty="0">
                <a:latin typeface="+mj-lt"/>
              </a:rPr>
              <a:t>Bóng chiều tỏa ra 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+ Đồng quê xanh thẫm – tối mò</a:t>
            </a:r>
          </a:p>
          <a:p>
            <a:pPr algn="just"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+ Trâu </a:t>
            </a:r>
            <a:r>
              <a:rPr lang="vi-VN" sz="2800" dirty="0">
                <a:latin typeface="+mj-lt"/>
              </a:rPr>
              <a:t>ăn no cỏ, đủng đỉnh đi </a:t>
            </a:r>
            <a:r>
              <a:rPr lang="vi-VN" sz="2800" dirty="0" smtClean="0">
                <a:latin typeface="+mj-lt"/>
              </a:rPr>
              <a:t>về</a:t>
            </a:r>
            <a:endParaRPr lang="vi-VN" sz="28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48129" y="164638"/>
            <a:ext cx="2276743" cy="6155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Bóng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chiều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0300" y="1604798"/>
            <a:ext cx="1908043" cy="6155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Đồng quê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648395" y="740701"/>
            <a:ext cx="1824203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128448" y="2220351"/>
            <a:ext cx="1824203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032438" y="2948947"/>
            <a:ext cx="1056117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00669" y="4389107"/>
            <a:ext cx="261980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00669" y="5829267"/>
            <a:ext cx="319586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059434" y="4514257"/>
            <a:ext cx="1797207" cy="6155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y</a:t>
            </a:r>
            <a:r>
              <a:rPr lang="vi-V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ên tĩnh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4416" y="141397"/>
            <a:ext cx="6893141" cy="112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7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3" grpId="0" animBg="1"/>
      <p:bldP spid="24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248128" y="0"/>
            <a:ext cx="4943872" cy="6858000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333605C-E43D-E1C9-A643-4AC24E8A6AFA}"/>
              </a:ext>
            </a:extLst>
          </p:cNvPr>
          <p:cNvSpPr txBox="1"/>
          <p:nvPr/>
        </p:nvSpPr>
        <p:spPr>
          <a:xfrm>
            <a:off x="7440150" y="0"/>
            <a:ext cx="6153324" cy="824840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Bóng chiều toả ra nhanh</a:t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Trên các bờ bụi rậm</a:t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Đồng quê đang xanh thẫm</a:t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Bỗng chốc trở tối mò</a:t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Trâu tôi đã ăn no</a:t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Bước giữa trời yên tĩnh</a:t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Trâu tôi đi đ</a:t>
            </a:r>
            <a:r>
              <a:rPr lang="en-US" sz="3200" dirty="0">
                <a:solidFill>
                  <a:prstClr val="black"/>
                </a:solidFill>
              </a:rPr>
              <a:t>ủ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ng đỉnh</a:t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Như bước giữa ngàn sao</a:t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00" y="125561"/>
            <a:ext cx="6893141" cy="11298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2448" y="1294527"/>
            <a:ext cx="6096000" cy="3570204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Nhân </a:t>
            </a:r>
            <a:r>
              <a:rPr lang="vi-VN" sz="2800" b="1" dirty="0">
                <a:latin typeface="+mj-lt"/>
              </a:rPr>
              <a:t>vật tôi</a:t>
            </a:r>
            <a:r>
              <a:rPr lang="vi-VN" sz="2800" dirty="0">
                <a:latin typeface="+mj-lt"/>
              </a:rPr>
              <a:t>: </a:t>
            </a:r>
            <a:r>
              <a:rPr lang="en-US" sz="2800" dirty="0" smtClean="0">
                <a:latin typeface="+mj-lt"/>
              </a:rPr>
              <a:t>c</a:t>
            </a:r>
            <a:r>
              <a:rPr lang="vi-VN" sz="2800" dirty="0" smtClean="0">
                <a:latin typeface="+mj-lt"/>
              </a:rPr>
              <a:t>ậu </a:t>
            </a:r>
            <a:r>
              <a:rPr lang="vi-VN" sz="2800" dirty="0">
                <a:latin typeface="+mj-lt"/>
              </a:rPr>
              <a:t>bé chăn </a:t>
            </a:r>
            <a:r>
              <a:rPr lang="vi-VN" sz="2800" dirty="0" smtClean="0">
                <a:latin typeface="+mj-lt"/>
              </a:rPr>
              <a:t>trâu, sống ở làng quê.</a:t>
            </a:r>
            <a:endParaRPr lang="en-US" sz="2800" dirty="0" smtClean="0">
              <a:latin typeface="+mj-lt"/>
            </a:endParaRP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vi-VN" sz="2800" b="1" dirty="0" smtClean="0">
                <a:latin typeface="+mj-lt"/>
              </a:rPr>
              <a:t> Hành động: </a:t>
            </a:r>
            <a:r>
              <a:rPr lang="vi-VN" sz="2800" dirty="0" smtClean="0">
                <a:latin typeface="+mj-lt"/>
              </a:rPr>
              <a:t>dắt trâu đi về</a:t>
            </a:r>
          </a:p>
          <a:p>
            <a:pPr algn="just">
              <a:lnSpc>
                <a:spcPct val="200000"/>
              </a:lnSpc>
            </a:pPr>
            <a:r>
              <a:rPr lang="vi-VN" sz="2800" dirty="0" smtClean="0">
                <a:latin typeface="+mj-lt"/>
              </a:rPr>
              <a:t>- </a:t>
            </a:r>
            <a:r>
              <a:rPr lang="vi-VN" sz="2800" b="1" dirty="0" smtClean="0">
                <a:latin typeface="+mj-lt"/>
              </a:rPr>
              <a:t>Tâm trạng</a:t>
            </a:r>
            <a:r>
              <a:rPr lang="vi-VN" sz="2800" dirty="0" smtClean="0">
                <a:latin typeface="+mj-lt"/>
              </a:rPr>
              <a:t>: </a:t>
            </a:r>
            <a:r>
              <a:rPr lang="en-US" sz="2800" dirty="0" err="1" smtClean="0">
                <a:latin typeface="+mj-lt"/>
              </a:rPr>
              <a:t>vui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tươi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hạnh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phúc</a:t>
            </a:r>
            <a:endParaRPr lang="vi-VN" sz="2800" dirty="0" smtClean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57557" y="3865298"/>
            <a:ext cx="1622752" cy="6155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Trâu tôi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60363" y="5253204"/>
            <a:ext cx="2112235" cy="6155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đủng đỉnh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343</Words>
  <Application>Microsoft Office PowerPoint</Application>
  <PresentationFormat>Custom</PresentationFormat>
  <Paragraphs>46</Paragraphs>
  <Slides>10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Office 主题</vt:lpstr>
      <vt:lpstr>CHÀO MỪNG CÁC THẦY CÔ VỀ DỰ GIỜ LỚP 7A </vt:lpstr>
      <vt:lpstr>Slide 2</vt:lpstr>
      <vt:lpstr>Slide 3</vt:lpstr>
      <vt:lpstr>Các tác phẩm tiêu biểu của Võ Quảng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Bạch Tuyết</dc:creator>
  <cp:lastModifiedBy>hp</cp:lastModifiedBy>
  <cp:revision>93</cp:revision>
  <dcterms:created xsi:type="dcterms:W3CDTF">2022-06-14T08:53:21Z</dcterms:created>
  <dcterms:modified xsi:type="dcterms:W3CDTF">2023-09-15T07:37:04Z</dcterms:modified>
</cp:coreProperties>
</file>