
<file path=[Content_Types].xml><?xml version="1.0" encoding="utf-8"?>
<Types xmlns="http://schemas.openxmlformats.org/package/2006/content-types">
  <Default Extension="bin"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8"/>
  </p:notesMasterIdLst>
  <p:sldIdLst>
    <p:sldId id="308" r:id="rId3"/>
    <p:sldId id="276" r:id="rId4"/>
    <p:sldId id="275" r:id="rId5"/>
    <p:sldId id="258" r:id="rId6"/>
    <p:sldId id="295" r:id="rId7"/>
    <p:sldId id="261" r:id="rId8"/>
    <p:sldId id="262" r:id="rId9"/>
    <p:sldId id="263" r:id="rId10"/>
    <p:sldId id="264" r:id="rId11"/>
    <p:sldId id="296" r:id="rId12"/>
    <p:sldId id="278" r:id="rId13"/>
    <p:sldId id="297" r:id="rId14"/>
    <p:sldId id="298" r:id="rId15"/>
    <p:sldId id="299" r:id="rId16"/>
    <p:sldId id="300" r:id="rId17"/>
    <p:sldId id="279" r:id="rId18"/>
    <p:sldId id="301" r:id="rId19"/>
    <p:sldId id="280" r:id="rId20"/>
    <p:sldId id="281" r:id="rId21"/>
    <p:sldId id="282" r:id="rId22"/>
    <p:sldId id="302" r:id="rId23"/>
    <p:sldId id="303" r:id="rId24"/>
    <p:sldId id="304" r:id="rId25"/>
    <p:sldId id="283" r:id="rId26"/>
    <p:sldId id="284" r:id="rId27"/>
    <p:sldId id="285" r:id="rId28"/>
    <p:sldId id="286" r:id="rId29"/>
    <p:sldId id="287" r:id="rId30"/>
    <p:sldId id="288" r:id="rId31"/>
    <p:sldId id="306" r:id="rId32"/>
    <p:sldId id="289" r:id="rId33"/>
    <p:sldId id="291" r:id="rId34"/>
    <p:sldId id="292" r:id="rId35"/>
    <p:sldId id="307" r:id="rId36"/>
    <p:sldId id="293" r:id="rId37"/>
    <p:sldId id="265" r:id="rId38"/>
    <p:sldId id="266" r:id="rId39"/>
    <p:sldId id="267" r:id="rId40"/>
    <p:sldId id="268" r:id="rId41"/>
    <p:sldId id="269" r:id="rId42"/>
    <p:sldId id="270" r:id="rId43"/>
    <p:sldId id="271" r:id="rId44"/>
    <p:sldId id="272" r:id="rId45"/>
    <p:sldId id="256" r:id="rId46"/>
    <p:sldId id="26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1C5AF2-D347-443F-B41B-130BCBAE79BE}" type="datetimeFigureOut">
              <a:rPr lang="en-US" smtClean="0"/>
              <a:t>12/10/2025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4590E2-983E-436B-87D6-DB6D38CF1D14}" type="slidenum">
              <a:rPr lang="en-US" smtClean="0"/>
              <a:t>‹#›</a:t>
            </a:fld>
            <a:endParaRPr lang="en-US"/>
          </a:p>
        </p:txBody>
      </p:sp>
    </p:spTree>
    <p:extLst>
      <p:ext uri="{BB962C8B-B14F-4D97-AF65-F5344CB8AC3E}">
        <p14:creationId xmlns:p14="http://schemas.microsoft.com/office/powerpoint/2010/main" val="2002223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197B2-60FB-4E6E-9CF9-806767E75CE6}" type="slidenum">
              <a:rPr lang="en-US" smtClean="0"/>
              <a:t>10</a:t>
            </a:fld>
            <a:endParaRPr lang="en-US"/>
          </a:p>
        </p:txBody>
      </p:sp>
    </p:spTree>
    <p:extLst>
      <p:ext uri="{BB962C8B-B14F-4D97-AF65-F5344CB8AC3E}">
        <p14:creationId xmlns:p14="http://schemas.microsoft.com/office/powerpoint/2010/main" val="27654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vi-VN" altLang="vi-VN" smtClean="0"/>
          </a:p>
        </p:txBody>
      </p:sp>
    </p:spTree>
    <p:extLst>
      <p:ext uri="{BB962C8B-B14F-4D97-AF65-F5344CB8AC3E}">
        <p14:creationId xmlns:p14="http://schemas.microsoft.com/office/powerpoint/2010/main" val="2594716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2197B2-60FB-4E6E-9CF9-806767E75CE6}" type="slidenum">
              <a:rPr lang="en-US" smtClean="0"/>
              <a:t>21</a:t>
            </a:fld>
            <a:endParaRPr lang="en-US"/>
          </a:p>
        </p:txBody>
      </p:sp>
    </p:spTree>
    <p:extLst>
      <p:ext uri="{BB962C8B-B14F-4D97-AF65-F5344CB8AC3E}">
        <p14:creationId xmlns:p14="http://schemas.microsoft.com/office/powerpoint/2010/main" val="3713690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5AF21723-F71A-45B1-9067-86CA70F22849}" type="slidenum">
              <a:rPr lang="en-US" altLang="zh-CN" smtClean="0"/>
              <a:pPr/>
              <a:t>32</a:t>
            </a:fld>
            <a:endParaRPr lang="en-US" altLang="zh-CN"/>
          </a:p>
        </p:txBody>
      </p:sp>
    </p:spTree>
    <p:extLst>
      <p:ext uri="{BB962C8B-B14F-4D97-AF65-F5344CB8AC3E}">
        <p14:creationId xmlns:p14="http://schemas.microsoft.com/office/powerpoint/2010/main" val="1062756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3C64A1-6AE3-4542-AFE9-590DD3D6817D}"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3C64A1-6AE3-4542-AFE9-590DD3D6817D}"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3C64A1-6AE3-4542-AFE9-590DD3D6817D}"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3887391" y="1343684"/>
            <a:ext cx="4791245"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465365" y="1319788"/>
            <a:ext cx="3214007"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9144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465365" y="769963"/>
            <a:ext cx="2077748"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Vận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ndParaRPr>
          </a:p>
        </p:txBody>
      </p:sp>
    </p:spTree>
    <p:extLst>
      <p:ext uri="{BB962C8B-B14F-4D97-AF65-F5344CB8AC3E}">
        <p14:creationId xmlns:p14="http://schemas.microsoft.com/office/powerpoint/2010/main" val="3876783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7B8D2B-9CF3-4361-A020-A0BFADB44960}"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730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7B8D2B-9CF3-4361-A020-A0BFADB44960}"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942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7B8D2B-9CF3-4361-A020-A0BFADB44960}"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013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7B8D2B-9CF3-4361-A020-A0BFADB44960}" type="datetimeFigureOut">
              <a:rPr lang="en-US" smtClean="0">
                <a:solidFill>
                  <a:prstClr val="black">
                    <a:tint val="75000"/>
                  </a:prstClr>
                </a:solidFill>
              </a:rPr>
              <a:pPr/>
              <a:t>12/10/2025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16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7B8D2B-9CF3-4361-A020-A0BFADB44960}" type="datetimeFigureOut">
              <a:rPr lang="en-US" smtClean="0">
                <a:solidFill>
                  <a:prstClr val="black">
                    <a:tint val="75000"/>
                  </a:prstClr>
                </a:solidFill>
              </a:rPr>
              <a:pPr/>
              <a:t>12/10/2025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543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7B8D2B-9CF3-4361-A020-A0BFADB44960}" type="datetimeFigureOut">
              <a:rPr lang="en-US" smtClean="0">
                <a:solidFill>
                  <a:prstClr val="black">
                    <a:tint val="75000"/>
                  </a:prstClr>
                </a:solidFill>
              </a:rPr>
              <a:pPr/>
              <a:t>12/10/2025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476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7B8D2B-9CF3-4361-A020-A0BFADB44960}" type="datetimeFigureOut">
              <a:rPr lang="en-US" smtClean="0">
                <a:solidFill>
                  <a:prstClr val="black">
                    <a:tint val="75000"/>
                  </a:prstClr>
                </a:solidFill>
              </a:rPr>
              <a:pPr/>
              <a:t>12/10/2025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331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3C64A1-6AE3-4542-AFE9-590DD3D6817D}"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B8D2B-9CF3-4361-A020-A0BFADB44960}" type="datetimeFigureOut">
              <a:rPr lang="en-US" smtClean="0">
                <a:solidFill>
                  <a:prstClr val="black">
                    <a:tint val="75000"/>
                  </a:prstClr>
                </a:solidFill>
              </a:rPr>
              <a:pPr/>
              <a:t>12/10/2025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466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B8D2B-9CF3-4361-A020-A0BFADB44960}" type="datetimeFigureOut">
              <a:rPr lang="en-US" smtClean="0">
                <a:solidFill>
                  <a:prstClr val="black">
                    <a:tint val="75000"/>
                  </a:prstClr>
                </a:solidFill>
              </a:rPr>
              <a:pPr/>
              <a:t>12/10/2025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355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7B8D2B-9CF3-4361-A020-A0BFADB44960}"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79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7B8D2B-9CF3-4361-A020-A0BFADB44960}"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515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3C64A1-6AE3-4542-AFE9-590DD3D6817D}" type="datetimeFigureOut">
              <a:rPr lang="en-US" smtClean="0"/>
              <a:pPr/>
              <a:t>12/10/2025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3C64A1-6AE3-4542-AFE9-590DD3D6817D}" type="datetimeFigureOut">
              <a:rPr lang="en-US" smtClean="0"/>
              <a:pPr/>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3C64A1-6AE3-4542-AFE9-590DD3D6817D}" type="datetimeFigureOut">
              <a:rPr lang="en-US" smtClean="0"/>
              <a:pPr/>
              <a:t>12/10/2025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3C64A1-6AE3-4542-AFE9-590DD3D6817D}" type="datetimeFigureOut">
              <a:rPr lang="en-US" smtClean="0"/>
              <a:pPr/>
              <a:t>12/10/2025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C64A1-6AE3-4542-AFE9-590DD3D6817D}" type="datetimeFigureOut">
              <a:rPr lang="en-US" smtClean="0"/>
              <a:pPr/>
              <a:t>12/10/2025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3C64A1-6AE3-4542-AFE9-590DD3D6817D}" type="datetimeFigureOut">
              <a:rPr lang="en-US" smtClean="0"/>
              <a:pPr/>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3C64A1-6AE3-4542-AFE9-590DD3D6817D}" type="datetimeFigureOut">
              <a:rPr lang="en-US" smtClean="0"/>
              <a:pPr/>
              <a:t>12/10/2025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719DF-0F6A-40F0-B7AC-188D366E01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C64A1-6AE3-4542-AFE9-590DD3D6817D}" type="datetimeFigureOut">
              <a:rPr lang="en-US" smtClean="0"/>
              <a:pPr/>
              <a:t>12/10/2025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5719DF-0F6A-40F0-B7AC-188D366E01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7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7B8D2B-9CF3-4361-A020-A0BFADB44960}" type="datetimeFigureOut">
              <a:rPr lang="en-US" smtClean="0">
                <a:solidFill>
                  <a:prstClr val="black">
                    <a:tint val="75000"/>
                  </a:prstClr>
                </a:solidFill>
              </a:rPr>
              <a:pPr/>
              <a:t>12/10/2025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1" y="635637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384E2-B9F0-4356-9B4D-691CA5818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5991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bin"/><Relationship Id="rId1" Type="http://schemas.openxmlformats.org/officeDocument/2006/relationships/slideLayout" Target="../slideLayouts/slideLayout13.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2.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2.bin"/><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2.bin"/><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slide" Target="slide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audio" Target="../media/audio4.bin"/><Relationship Id="rId1" Type="http://schemas.openxmlformats.org/officeDocument/2006/relationships/slideLayout" Target="../slideLayouts/slideLayout1.xml"/><Relationship Id="rId5" Type="http://schemas.openxmlformats.org/officeDocument/2006/relationships/image" Target="../media/image54.gif"/><Relationship Id="rId4" Type="http://schemas.openxmlformats.org/officeDocument/2006/relationships/image" Target="../media/image53.gif"/></Relationships>
</file>

<file path=ppt/slides/_rels/slide37.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audio" Target="../media/audio6.bin"/><Relationship Id="rId7" Type="http://schemas.openxmlformats.org/officeDocument/2006/relationships/image" Target="../media/image59.gif"/><Relationship Id="rId2" Type="http://schemas.openxmlformats.org/officeDocument/2006/relationships/audio" Target="../media/audio5.bin"/><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58.gif"/><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audio" Target="../media/audio6.bin"/><Relationship Id="rId7" Type="http://schemas.openxmlformats.org/officeDocument/2006/relationships/image" Target="../media/image59.gif"/><Relationship Id="rId2" Type="http://schemas.openxmlformats.org/officeDocument/2006/relationships/audio" Target="../media/audio5.bin"/><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58.gif"/><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audio" Target="../media/audio5.bin"/><Relationship Id="rId7" Type="http://schemas.openxmlformats.org/officeDocument/2006/relationships/image" Target="../media/image59.gif"/><Relationship Id="rId2" Type="http://schemas.openxmlformats.org/officeDocument/2006/relationships/audio" Target="../media/audio6.bin"/><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61.gif"/><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3.bin"/><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audio" Target="../media/audio6.bin"/><Relationship Id="rId7" Type="http://schemas.openxmlformats.org/officeDocument/2006/relationships/image" Target="../media/image59.gif"/><Relationship Id="rId2" Type="http://schemas.openxmlformats.org/officeDocument/2006/relationships/audio" Target="../media/audio5.bin"/><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58.gif"/><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audio" Target="../media/audio6.bin"/><Relationship Id="rId7" Type="http://schemas.openxmlformats.org/officeDocument/2006/relationships/image" Target="../media/image59.gif"/><Relationship Id="rId2" Type="http://schemas.openxmlformats.org/officeDocument/2006/relationships/audio" Target="../media/audio5.bin"/><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58.gif"/><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400.png"/></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uyển chọn hình nền powerpoint sách vở tốt nhất cho giáo viên và học s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5" y="0"/>
            <a:ext cx="917665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WordArt 45"/>
          <p:cNvSpPr>
            <a:spLocks noChangeArrowheads="1" noChangeShapeType="1" noTextEdit="1"/>
          </p:cNvSpPr>
          <p:nvPr/>
        </p:nvSpPr>
        <p:spPr bwMode="auto">
          <a:xfrm>
            <a:off x="786335" y="685824"/>
            <a:ext cx="7138477" cy="1112839"/>
          </a:xfrm>
          <a:prstGeom prst="rect">
            <a:avLst/>
          </a:prstGeom>
        </p:spPr>
        <p:txBody>
          <a:bodyPr wrap="none" lIns="91430" tIns="45720" rIns="91430" bIns="45720" fromWordArt="1">
            <a:prstTxWarp prst="textPlain">
              <a:avLst>
                <a:gd name="adj" fmla="val 50000"/>
              </a:avLst>
            </a:prstTxWarp>
          </a:bodyPr>
          <a:lstStyle/>
          <a:p>
            <a:pPr algn="ctr" defTabSz="912972"/>
            <a:r>
              <a:rPr lang="en-US" sz="3600" kern="10" dirty="0">
                <a:ln w="9525">
                  <a:solidFill>
                    <a:srgbClr val="000000"/>
                  </a:solidFill>
                  <a:round/>
                  <a:headEnd/>
                  <a:tailEnd/>
                </a:ln>
                <a:gradFill rotWithShape="1">
                  <a:gsLst>
                    <a:gs pos="0">
                      <a:srgbClr val="FF3399"/>
                    </a:gs>
                    <a:gs pos="25000">
                      <a:srgbClr val="FF6633"/>
                    </a:gs>
                    <a:gs pos="50000">
                      <a:srgbClr val="FFFF00"/>
                    </a:gs>
                    <a:gs pos="75000">
                      <a:srgbClr val="01A78F"/>
                    </a:gs>
                    <a:gs pos="100000">
                      <a:srgbClr val="3366FF"/>
                    </a:gs>
                  </a:gsLst>
                  <a:lin ang="5400000" scaled="1"/>
                </a:gradFill>
                <a:latin typeface="Times New Roman"/>
                <a:cs typeface="Times New Roman"/>
              </a:rPr>
              <a:t> CHÀO MỪNG CÁC EM  </a:t>
            </a:r>
          </a:p>
        </p:txBody>
      </p:sp>
      <p:sp>
        <p:nvSpPr>
          <p:cNvPr id="4" name="WordArt 43"/>
          <p:cNvSpPr>
            <a:spLocks noChangeArrowheads="1" noChangeShapeType="1" noTextEdit="1"/>
          </p:cNvSpPr>
          <p:nvPr/>
        </p:nvSpPr>
        <p:spPr bwMode="auto">
          <a:xfrm>
            <a:off x="786334" y="2133624"/>
            <a:ext cx="7138477" cy="1523999"/>
          </a:xfrm>
          <a:prstGeom prst="rect">
            <a:avLst/>
          </a:prstGeom>
        </p:spPr>
        <p:txBody>
          <a:bodyPr wrap="none" lIns="91430" tIns="45720" rIns="91430" bIns="45720" fromWordArt="1">
            <a:prstTxWarp prst="textPlain">
              <a:avLst>
                <a:gd name="adj" fmla="val 50000"/>
              </a:avLst>
            </a:prstTxWarp>
          </a:bodyPr>
          <a:lstStyle/>
          <a:p>
            <a:pPr algn="ctr" defTabSz="912972"/>
            <a:r>
              <a:rPr lang="en-US" sz="3600" b="1" kern="10" dirty="0">
                <a:ln w="12700">
                  <a:solidFill>
                    <a:prstClr val="black"/>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ĐẾN VỚI TIẾT HỌC HÔM NAY </a:t>
            </a:r>
          </a:p>
        </p:txBody>
      </p:sp>
      <p:sp>
        <p:nvSpPr>
          <p:cNvPr id="5" name="Rectangle 4"/>
          <p:cNvSpPr/>
          <p:nvPr/>
        </p:nvSpPr>
        <p:spPr>
          <a:xfrm>
            <a:off x="3255484" y="4038624"/>
            <a:ext cx="2411238" cy="769441"/>
          </a:xfrm>
          <a:prstGeom prst="rect">
            <a:avLst/>
          </a:prstGeom>
        </p:spPr>
        <p:txBody>
          <a:bodyPr wrap="none">
            <a:spAutoFit/>
          </a:bodyPr>
          <a:lstStyle/>
          <a:p>
            <a:pPr algn="ctr">
              <a:defRPr/>
            </a:pPr>
            <a:r>
              <a:rPr lang="en-US" sz="4400" b="1" kern="0"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KHTN 8 </a:t>
            </a:r>
            <a:endParaRPr lang="en-US" sz="2000" kern="0" dirty="0">
              <a:solidFill>
                <a:srgbClr val="FFFF00"/>
              </a:solidFill>
            </a:endParaRPr>
          </a:p>
        </p:txBody>
      </p:sp>
      <p:sp>
        <p:nvSpPr>
          <p:cNvPr id="6" name="AutoShape 74"/>
          <p:cNvSpPr>
            <a:spLocks noChangeArrowheads="1"/>
          </p:cNvSpPr>
          <p:nvPr/>
        </p:nvSpPr>
        <p:spPr bwMode="auto">
          <a:xfrm>
            <a:off x="990600" y="3889944"/>
            <a:ext cx="762000" cy="533400"/>
          </a:xfrm>
          <a:prstGeom prst="star4">
            <a:avLst>
              <a:gd name="adj" fmla="val 12500"/>
            </a:avLst>
          </a:prstGeom>
          <a:solidFill>
            <a:srgbClr val="FF00FF"/>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7" name="Picture 65" descr="DSTARS-P"/>
          <p:cNvPicPr>
            <a:picLocks noChangeAspect="1" noChangeArrowheads="1" noCrop="1"/>
          </p:cNvPicPr>
          <p:nvPr/>
        </p:nvPicPr>
        <p:blipFill>
          <a:blip r:embed="rId4">
            <a:lum contrast="-6000"/>
          </a:blip>
          <a:srcRect/>
          <a:stretch>
            <a:fillRect/>
          </a:stretch>
        </p:blipFill>
        <p:spPr bwMode="auto">
          <a:xfrm>
            <a:off x="4408714" y="1798663"/>
            <a:ext cx="1200150" cy="1062038"/>
          </a:xfrm>
          <a:prstGeom prst="rect">
            <a:avLst/>
          </a:prstGeom>
          <a:noFill/>
          <a:ln w="9525">
            <a:noFill/>
            <a:miter lim="800000"/>
            <a:headEnd/>
            <a:tailEnd/>
          </a:ln>
        </p:spPr>
      </p:pic>
      <p:sp>
        <p:nvSpPr>
          <p:cNvPr id="8" name="AutoShape 74"/>
          <p:cNvSpPr>
            <a:spLocks noChangeArrowheads="1"/>
          </p:cNvSpPr>
          <p:nvPr/>
        </p:nvSpPr>
        <p:spPr bwMode="auto">
          <a:xfrm>
            <a:off x="3793673" y="6019800"/>
            <a:ext cx="762000" cy="533400"/>
          </a:xfrm>
          <a:prstGeom prst="star4">
            <a:avLst>
              <a:gd name="adj" fmla="val 12500"/>
            </a:avLst>
          </a:prstGeom>
          <a:solidFill>
            <a:srgbClr val="FF00FF"/>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 name="AutoShape 74"/>
          <p:cNvSpPr>
            <a:spLocks noChangeArrowheads="1"/>
          </p:cNvSpPr>
          <p:nvPr/>
        </p:nvSpPr>
        <p:spPr bwMode="auto">
          <a:xfrm>
            <a:off x="6553200" y="3889944"/>
            <a:ext cx="762000" cy="533400"/>
          </a:xfrm>
          <a:prstGeom prst="star4">
            <a:avLst>
              <a:gd name="adj" fmla="val 12500"/>
            </a:avLst>
          </a:prstGeom>
          <a:solidFill>
            <a:srgbClr val="FF00FF"/>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 name="AutoShape 74"/>
          <p:cNvSpPr>
            <a:spLocks noChangeArrowheads="1"/>
          </p:cNvSpPr>
          <p:nvPr/>
        </p:nvSpPr>
        <p:spPr bwMode="auto">
          <a:xfrm>
            <a:off x="2362200" y="419124"/>
            <a:ext cx="762000" cy="533400"/>
          </a:xfrm>
          <a:prstGeom prst="star4">
            <a:avLst>
              <a:gd name="adj" fmla="val 12500"/>
            </a:avLst>
          </a:prstGeom>
          <a:solidFill>
            <a:srgbClr val="FF00FF"/>
          </a:solidFill>
          <a:ln w="9525">
            <a:solidFill>
              <a:sysClr val="windowText" lastClr="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1" name="Picture 65" descr="DSTARS-P"/>
          <p:cNvPicPr>
            <a:picLocks noChangeAspect="1" noChangeArrowheads="1" noCrop="1"/>
          </p:cNvPicPr>
          <p:nvPr/>
        </p:nvPicPr>
        <p:blipFill>
          <a:blip r:embed="rId4">
            <a:lum contrast="-6000"/>
          </a:blip>
          <a:srcRect/>
          <a:stretch>
            <a:fillRect/>
          </a:stretch>
        </p:blipFill>
        <p:spPr bwMode="auto">
          <a:xfrm>
            <a:off x="609600" y="533400"/>
            <a:ext cx="1200150" cy="1062038"/>
          </a:xfrm>
          <a:prstGeom prst="rect">
            <a:avLst/>
          </a:prstGeom>
          <a:noFill/>
          <a:ln w="9525">
            <a:noFill/>
            <a:miter lim="800000"/>
            <a:headEnd/>
            <a:tailEnd/>
          </a:ln>
        </p:spPr>
      </p:pic>
      <p:pic>
        <p:nvPicPr>
          <p:cNvPr id="12" name="Picture 65" descr="DSTARS-P"/>
          <p:cNvPicPr>
            <a:picLocks noChangeAspect="1" noChangeArrowheads="1" noCrop="1"/>
          </p:cNvPicPr>
          <p:nvPr/>
        </p:nvPicPr>
        <p:blipFill>
          <a:blip r:embed="rId4">
            <a:lum contrast="-6000"/>
          </a:blip>
          <a:srcRect/>
          <a:stretch>
            <a:fillRect/>
          </a:stretch>
        </p:blipFill>
        <p:spPr bwMode="auto">
          <a:xfrm>
            <a:off x="2743200" y="4572000"/>
            <a:ext cx="1200150" cy="1062038"/>
          </a:xfrm>
          <a:prstGeom prst="rect">
            <a:avLst/>
          </a:prstGeom>
          <a:noFill/>
          <a:ln w="9525">
            <a:noFill/>
            <a:miter lim="800000"/>
            <a:headEnd/>
            <a:tailEnd/>
          </a:ln>
        </p:spPr>
      </p:pic>
      <p:pic>
        <p:nvPicPr>
          <p:cNvPr id="13" name="Picture 65" descr="DSTARS-P"/>
          <p:cNvPicPr>
            <a:picLocks noChangeAspect="1" noChangeArrowheads="1" noCrop="1"/>
          </p:cNvPicPr>
          <p:nvPr/>
        </p:nvPicPr>
        <p:blipFill>
          <a:blip r:embed="rId4">
            <a:lum contrast="-6000"/>
          </a:blip>
          <a:srcRect/>
          <a:stretch>
            <a:fillRect/>
          </a:stretch>
        </p:blipFill>
        <p:spPr bwMode="auto">
          <a:xfrm>
            <a:off x="5701393" y="4582886"/>
            <a:ext cx="1200150" cy="1062038"/>
          </a:xfrm>
          <a:prstGeom prst="rect">
            <a:avLst/>
          </a:prstGeom>
          <a:noFill/>
          <a:ln w="9525">
            <a:noFill/>
            <a:miter lim="800000"/>
            <a:headEnd/>
            <a:tailEnd/>
          </a:ln>
        </p:spPr>
      </p:pic>
    </p:spTree>
    <p:extLst>
      <p:ext uri="{BB962C8B-B14F-4D97-AF65-F5344CB8AC3E}">
        <p14:creationId xmlns:p14="http://schemas.microsoft.com/office/powerpoint/2010/main" val="310657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subTnLst>
                                    <p:audio>
                                      <p:cMediaNode vol="100000">
                                        <p:cTn display="0" masterRel="sameClick">
                                          <p:stCondLst>
                                            <p:cond evt="begin" delay="0">
                                              <p:tn val="5"/>
                                            </p:cond>
                                          </p:stCondLst>
                                          <p:endCondLst>
                                            <p:cond evt="onStopAudio" delay="0">
                                              <p:tgtEl>
                                                <p:sldTgt/>
                                              </p:tgtEl>
                                            </p:cond>
                                          </p:endCondLst>
                                        </p:cTn>
                                        <p:tgtEl>
                                          <p:sndTgt r:embed="rId2" name="bai ca sinh vien.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4)">
                                      <p:cBhvr>
                                        <p:cTn id="10" dur="2000"/>
                                        <p:tgtEl>
                                          <p:spTgt spid="4"/>
                                        </p:tgtEl>
                                      </p:cBhvr>
                                    </p:animEffect>
                                  </p:childTnLst>
                                  <p:subTnLst>
                                    <p:audio>
                                      <p:cMediaNode>
                                        <p:cTn display="0" masterRel="sameClick">
                                          <p:stCondLst>
                                            <p:cond evt="begin" delay="0">
                                              <p:tn val="8"/>
                                            </p:cond>
                                          </p:stCondLst>
                                          <p:endCondLst>
                                            <p:cond evt="onStopAudio" delay="0">
                                              <p:tgtEl>
                                                <p:sldTgt/>
                                              </p:tgtEl>
                                            </p:cond>
                                          </p:endCondLst>
                                        </p:cTn>
                                        <p:tgtEl>
                                          <p:sndTgt r:embed="rId2" name="bai ca sinh vien.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23" presetClass="entr" presetSubtype="16" repeatCount="indefinite"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2000" fill="hold"/>
                                        <p:tgtEl>
                                          <p:spTgt spid="6"/>
                                        </p:tgtEl>
                                        <p:attrNameLst>
                                          <p:attrName>ppt_w</p:attrName>
                                        </p:attrNameLst>
                                      </p:cBhvr>
                                      <p:tavLst>
                                        <p:tav tm="0">
                                          <p:val>
                                            <p:fltVal val="0"/>
                                          </p:val>
                                        </p:tav>
                                        <p:tav tm="100000">
                                          <p:val>
                                            <p:strVal val="#ppt_w"/>
                                          </p:val>
                                        </p:tav>
                                      </p:tavLst>
                                    </p:anim>
                                    <p:anim calcmode="lin" valueType="num">
                                      <p:cBhvr>
                                        <p:cTn id="19" dur="2000" fill="hold"/>
                                        <p:tgtEl>
                                          <p:spTgt spid="6"/>
                                        </p:tgtEl>
                                        <p:attrNameLst>
                                          <p:attrName>ppt_h</p:attrName>
                                        </p:attrNameLst>
                                      </p:cBhvr>
                                      <p:tavLst>
                                        <p:tav tm="0">
                                          <p:val>
                                            <p:fltVal val="0"/>
                                          </p:val>
                                        </p:tav>
                                        <p:tav tm="100000">
                                          <p:val>
                                            <p:strVal val="#ppt_h"/>
                                          </p:val>
                                        </p:tav>
                                      </p:tavLst>
                                    </p:anim>
                                  </p:childTnLst>
                                </p:cTn>
                              </p:par>
                              <p:par>
                                <p:cTn id="20" presetID="23" presetClass="entr" presetSubtype="16" repeatCount="indefinite"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2000" fill="hold"/>
                                        <p:tgtEl>
                                          <p:spTgt spid="8"/>
                                        </p:tgtEl>
                                        <p:attrNameLst>
                                          <p:attrName>ppt_w</p:attrName>
                                        </p:attrNameLst>
                                      </p:cBhvr>
                                      <p:tavLst>
                                        <p:tav tm="0">
                                          <p:val>
                                            <p:fltVal val="0"/>
                                          </p:val>
                                        </p:tav>
                                        <p:tav tm="100000">
                                          <p:val>
                                            <p:strVal val="#ppt_w"/>
                                          </p:val>
                                        </p:tav>
                                      </p:tavLst>
                                    </p:anim>
                                    <p:anim calcmode="lin" valueType="num">
                                      <p:cBhvr>
                                        <p:cTn id="23" dur="2000" fill="hold"/>
                                        <p:tgtEl>
                                          <p:spTgt spid="8"/>
                                        </p:tgtEl>
                                        <p:attrNameLst>
                                          <p:attrName>ppt_h</p:attrName>
                                        </p:attrNameLst>
                                      </p:cBhvr>
                                      <p:tavLst>
                                        <p:tav tm="0">
                                          <p:val>
                                            <p:fltVal val="0"/>
                                          </p:val>
                                        </p:tav>
                                        <p:tav tm="100000">
                                          <p:val>
                                            <p:strVal val="#ppt_h"/>
                                          </p:val>
                                        </p:tav>
                                      </p:tavLst>
                                    </p:anim>
                                  </p:childTnLst>
                                </p:cTn>
                              </p:par>
                              <p:par>
                                <p:cTn id="24" presetID="23" presetClass="entr" presetSubtype="16" repeatCount="indefinite"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2000" fill="hold"/>
                                        <p:tgtEl>
                                          <p:spTgt spid="9"/>
                                        </p:tgtEl>
                                        <p:attrNameLst>
                                          <p:attrName>ppt_w</p:attrName>
                                        </p:attrNameLst>
                                      </p:cBhvr>
                                      <p:tavLst>
                                        <p:tav tm="0">
                                          <p:val>
                                            <p:fltVal val="0"/>
                                          </p:val>
                                        </p:tav>
                                        <p:tav tm="100000">
                                          <p:val>
                                            <p:strVal val="#ppt_w"/>
                                          </p:val>
                                        </p:tav>
                                      </p:tavLst>
                                    </p:anim>
                                    <p:anim calcmode="lin" valueType="num">
                                      <p:cBhvr>
                                        <p:cTn id="27" dur="2000" fill="hold"/>
                                        <p:tgtEl>
                                          <p:spTgt spid="9"/>
                                        </p:tgtEl>
                                        <p:attrNameLst>
                                          <p:attrName>ppt_h</p:attrName>
                                        </p:attrNameLst>
                                      </p:cBhvr>
                                      <p:tavLst>
                                        <p:tav tm="0">
                                          <p:val>
                                            <p:fltVal val="0"/>
                                          </p:val>
                                        </p:tav>
                                        <p:tav tm="100000">
                                          <p:val>
                                            <p:strVal val="#ppt_h"/>
                                          </p:val>
                                        </p:tav>
                                      </p:tavLst>
                                    </p:anim>
                                  </p:childTnLst>
                                </p:cTn>
                              </p:par>
                              <p:par>
                                <p:cTn id="28" presetID="23" presetClass="entr" presetSubtype="16" repeatCount="indefinite"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2000" fill="hold"/>
                                        <p:tgtEl>
                                          <p:spTgt spid="10"/>
                                        </p:tgtEl>
                                        <p:attrNameLst>
                                          <p:attrName>ppt_w</p:attrName>
                                        </p:attrNameLst>
                                      </p:cBhvr>
                                      <p:tavLst>
                                        <p:tav tm="0">
                                          <p:val>
                                            <p:fltVal val="0"/>
                                          </p:val>
                                        </p:tav>
                                        <p:tav tm="100000">
                                          <p:val>
                                            <p:strVal val="#ppt_w"/>
                                          </p:val>
                                        </p:tav>
                                      </p:tavLst>
                                    </p:anim>
                                    <p:anim calcmode="lin" valueType="num">
                                      <p:cBhvr>
                                        <p:cTn id="31" dur="20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animBg="1"/>
      <p:bldP spid="8" grpId="0" animBg="1"/>
      <p:bldP spid="9"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579"/>
            <a:ext cx="1066800" cy="85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le 13">
            <a:extLst>
              <a:ext uri="{FF2B5EF4-FFF2-40B4-BE49-F238E27FC236}">
                <a16:creationId xmlns:a16="http://schemas.microsoft.com/office/drawing/2014/main" id="{1DCCE6C9-9F8E-4E35-8C81-397DDFF1E42A}"/>
              </a:ext>
            </a:extLst>
          </p:cNvPr>
          <p:cNvGraphicFramePr>
            <a:graphicFrameLocks noGrp="1"/>
          </p:cNvGraphicFramePr>
          <p:nvPr>
            <p:extLst>
              <p:ext uri="{D42A27DB-BD31-4B8C-83A1-F6EECF244321}">
                <p14:modId xmlns:p14="http://schemas.microsoft.com/office/powerpoint/2010/main" val="1769152793"/>
              </p:ext>
            </p:extLst>
          </p:nvPr>
        </p:nvGraphicFramePr>
        <p:xfrm>
          <a:off x="76200" y="685800"/>
          <a:ext cx="8915399" cy="5348862"/>
        </p:xfrm>
        <a:graphic>
          <a:graphicData uri="http://schemas.openxmlformats.org/drawingml/2006/table">
            <a:tbl>
              <a:tblPr firstRow="1" firstCol="1" bandRow="1"/>
              <a:tblGrid>
                <a:gridCol w="2762518">
                  <a:extLst>
                    <a:ext uri="{9D8B030D-6E8A-4147-A177-3AD203B41FA5}">
                      <a16:colId xmlns:a16="http://schemas.microsoft.com/office/drawing/2014/main" val="3454575037"/>
                    </a:ext>
                  </a:extLst>
                </a:gridCol>
                <a:gridCol w="2800082">
                  <a:extLst>
                    <a:ext uri="{9D8B030D-6E8A-4147-A177-3AD203B41FA5}">
                      <a16:colId xmlns:a16="http://schemas.microsoft.com/office/drawing/2014/main" val="3774122744"/>
                    </a:ext>
                  </a:extLst>
                </a:gridCol>
                <a:gridCol w="3352799">
                  <a:extLst>
                    <a:ext uri="{9D8B030D-6E8A-4147-A177-3AD203B41FA5}">
                      <a16:colId xmlns:a16="http://schemas.microsoft.com/office/drawing/2014/main" val="2287607635"/>
                    </a:ext>
                  </a:extLst>
                </a:gridCol>
              </a:tblGrid>
              <a:tr h="699746">
                <a:tc>
                  <a:txBody>
                    <a:bodyPr/>
                    <a:lstStyle/>
                    <a:p>
                      <a:pPr algn="ctr">
                        <a:lnSpc>
                          <a:spcPct val="107000"/>
                        </a:lnSpc>
                        <a:spcAft>
                          <a:spcPts val="0"/>
                        </a:spcAft>
                      </a:pP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TN</a:t>
                      </a:r>
                      <a:endParaRPr lang="en-US" sz="175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750" b="1">
                          <a:effectLst/>
                          <a:latin typeface="Times New Roman" panose="02020603050405020304" pitchFamily="18" charset="0"/>
                          <a:ea typeface="Times New Roman" panose="02020603050405020304" pitchFamily="18" charset="0"/>
                          <a:cs typeface="Times New Roman" panose="02020603050405020304" pitchFamily="18" charset="0"/>
                        </a:rPr>
                        <a:t>Hiện tượng xảy ra với  các màng cao su </a:t>
                      </a:r>
                      <a:endParaRPr lang="en-US" sz="1750" b="1">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75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lỏng</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(n</a:t>
                      </a:r>
                      <a:r>
                        <a:rPr lang="vi-VN" sz="1750" b="1" dirty="0">
                          <a:effectLst/>
                          <a:latin typeface="Times New Roman" panose="02020603050405020304" pitchFamily="18" charset="0"/>
                          <a:ea typeface="Times New Roman" panose="02020603050405020304" pitchFamily="18" charset="0"/>
                          <a:cs typeface="Times New Roman" panose="02020603050405020304" pitchFamily="18" charset="0"/>
                        </a:rPr>
                        <a:t>ư</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ớc</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75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750" b="1" dirty="0" err="1">
                          <a:effectLst/>
                          <a:latin typeface="Times New Roman" panose="02020603050405020304" pitchFamily="18" charset="0"/>
                          <a:ea typeface="Times New Roman" panose="02020603050405020304" pitchFamily="18" charset="0"/>
                          <a:cs typeface="Times New Roman" panose="02020603050405020304" pitchFamily="18" charset="0"/>
                        </a:rPr>
                        <a:t>nó</a:t>
                      </a:r>
                      <a:endParaRPr lang="en-US" sz="1750" b="1"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5174790"/>
                  </a:ext>
                </a:extLst>
              </a:tr>
              <a:tr h="1457437">
                <a:tc>
                  <a:txBody>
                    <a:bodyPr/>
                    <a:lstStyle/>
                    <a:p>
                      <a:pPr algn="ctr">
                        <a:lnSpc>
                          <a:spcPct val="107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Nhúng bình trụ vào nước</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su</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1800" b="1" i="1">
                          <a:effectLst/>
                          <a:latin typeface="Times New Roman" panose="02020603050405020304" pitchFamily="18" charset="0"/>
                          <a:ea typeface="Times New Roman" panose="02020603050405020304" pitchFamily="18" charset="0"/>
                          <a:cs typeface="Times New Roman" panose="02020603050405020304" pitchFamily="18" charset="0"/>
                        </a:rPr>
                        <a:t> các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1800" b="1" i="1">
                          <a:effectLst/>
                          <a:latin typeface="Times New Roman" panose="02020603050405020304" pitchFamily="18" charset="0"/>
                          <a:ea typeface="Times New Roman" panose="02020603050405020304" pitchFamily="18" charset="0"/>
                          <a:cs typeface="Times New Roman" panose="02020603050405020304" pitchFamily="18" charset="0"/>
                        </a:rPr>
                        <a:t>  ở A</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B, C.</a:t>
                      </a: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3074029"/>
                  </a:ext>
                </a:extLst>
              </a:tr>
              <a:tr h="1577881">
                <a:tc>
                  <a:txBody>
                    <a:bodyPr/>
                    <a:lstStyle/>
                    <a:p>
                      <a:pPr algn="ctr">
                        <a:lnSpc>
                          <a:spcPct val="107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Giữ nguyên độ sâu của bình trụ, </a:t>
                      </a:r>
                      <a:r>
                        <a:rPr lang="en-US" sz="1800" b="1" i="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di </a:t>
                      </a: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 tới các vị trí khác trong nước</a:t>
                      </a: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vi-VN" sz="1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3612273"/>
                  </a:ext>
                </a:extLst>
              </a:tr>
              <a:tr h="1457437">
                <a:tc>
                  <a:txBody>
                    <a:bodyPr/>
                    <a:lstStyle/>
                    <a:p>
                      <a:pPr algn="ctr">
                        <a:lnSpc>
                          <a:spcPct val="107000"/>
                        </a:lnSpc>
                        <a:spcAft>
                          <a:spcPts val="0"/>
                        </a:spcAft>
                      </a:pPr>
                      <a:r>
                        <a:rPr lang="en-US" sz="180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 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vi-VN" sz="1800" b="1" i="1" dirty="0">
                          <a:effectLst/>
                          <a:latin typeface="Times New Roman" panose="02020603050405020304" pitchFamily="18" charset="0"/>
                          <a:ea typeface="Times New Roman" panose="02020603050405020304" pitchFamily="18" charset="0"/>
                          <a:cs typeface="Times New Roman" panose="02020603050405020304" pitchFamily="18" charset="0"/>
                        </a:rPr>
                        <a:t>Nhúng sâu bình  trụ vào nước </a:t>
                      </a:r>
                      <a:r>
                        <a:rPr lang="en-US" sz="1800" b="1" i="1"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dirty="0" smtClean="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tối</a:t>
                      </a:r>
                      <a:r>
                        <a:rPr lang="en-US" sz="1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thiểu</a:t>
                      </a:r>
                      <a:r>
                        <a:rPr lang="en-US" sz="1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1800" b="1"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10cm)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endParaRPr lang="en-US" sz="24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01" marR="29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solidFill>
                            <a:srgbClr val="212529"/>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301" marR="29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9241541"/>
                  </a:ext>
                </a:extLst>
              </a:tr>
            </a:tbl>
          </a:graphicData>
        </a:graphic>
      </p:graphicFrame>
      <p:sp>
        <p:nvSpPr>
          <p:cNvPr id="3" name="TextBox 2">
            <a:extLst>
              <a:ext uri="{FF2B5EF4-FFF2-40B4-BE49-F238E27FC236}">
                <a16:creationId xmlns:a16="http://schemas.microsoft.com/office/drawing/2014/main" id="{A3C8B46D-3813-4123-BAFA-BB854D83BDAC}"/>
              </a:ext>
            </a:extLst>
          </p:cNvPr>
          <p:cNvSpPr txBox="1"/>
          <p:nvPr/>
        </p:nvSpPr>
        <p:spPr>
          <a:xfrm>
            <a:off x="2882753" y="1524000"/>
            <a:ext cx="2603647" cy="1647182"/>
          </a:xfrm>
          <a:prstGeom prst="rect">
            <a:avLst/>
          </a:prstGeom>
          <a:noFill/>
        </p:spPr>
        <p:txBody>
          <a:bodyPr wrap="square" rtlCol="0">
            <a:spAutoFit/>
          </a:bodyPr>
          <a:lstStyle/>
          <a:p>
            <a:pPr algn="ctr">
              <a:lnSpc>
                <a:spcPct val="107000"/>
              </a:lnSpc>
              <a:spcAft>
                <a:spcPts val="0"/>
              </a:spcAft>
            </a:pPr>
            <a:r>
              <a:rPr lang="en-US" sz="2400" dirty="0" err="1">
                <a:solidFill>
                  <a:srgbClr val="FF0000"/>
                </a:solidFill>
                <a:latin typeface="Times New Roman" pitchFamily="18" charset="0"/>
                <a:ea typeface="Times New Roman" pitchFamily="18" charset="0"/>
                <a:cs typeface="Times New Roman" pitchFamily="18" charset="0"/>
              </a:rPr>
              <a:t>Màng</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cao</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su</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bị</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biến</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dạng</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smtClean="0">
                <a:solidFill>
                  <a:srgbClr val="FF0000"/>
                </a:solidFill>
                <a:latin typeface="Times New Roman" pitchFamily="18" charset="0"/>
                <a:ea typeface="Times New Roman" pitchFamily="18" charset="0"/>
                <a:cs typeface="Times New Roman" pitchFamily="18" charset="0"/>
              </a:rPr>
              <a:t>tại</a:t>
            </a:r>
            <a:r>
              <a:rPr lang="en-US" sz="2400" dirty="0" smtClean="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các</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vị</a:t>
            </a:r>
            <a:r>
              <a:rPr lang="en-US" sz="2400" dirty="0">
                <a:solidFill>
                  <a:srgbClr val="FF0000"/>
                </a:solidFill>
                <a:latin typeface="Times New Roman" pitchFamily="18" charset="0"/>
                <a:ea typeface="Times New Roman" pitchFamily="18" charset="0"/>
                <a:cs typeface="Times New Roman" pitchFamily="18" charset="0"/>
              </a:rPr>
              <a:t> </a:t>
            </a:r>
            <a:r>
              <a:rPr lang="en-US" sz="2400" dirty="0" err="1">
                <a:solidFill>
                  <a:srgbClr val="FF0000"/>
                </a:solidFill>
                <a:latin typeface="Times New Roman" pitchFamily="18" charset="0"/>
                <a:ea typeface="Times New Roman" pitchFamily="18" charset="0"/>
                <a:cs typeface="Times New Roman" pitchFamily="18" charset="0"/>
              </a:rPr>
              <a:t>trí</a:t>
            </a:r>
            <a:r>
              <a:rPr lang="en-US" sz="2400" dirty="0">
                <a:solidFill>
                  <a:srgbClr val="FF0000"/>
                </a:solidFill>
                <a:latin typeface="Times New Roman" pitchFamily="18" charset="0"/>
                <a:ea typeface="Times New Roman" pitchFamily="18" charset="0"/>
                <a:cs typeface="Times New Roman" pitchFamily="18" charset="0"/>
              </a:rPr>
              <a:t> ở A, B, C</a:t>
            </a:r>
            <a:endParaRPr lang="en-US" sz="2400" dirty="0">
              <a:solidFill>
                <a:srgbClr val="FF0000"/>
              </a:solidFill>
              <a:latin typeface="Times New Roman" pitchFamily="18" charset="0"/>
              <a:ea typeface="Calibri" panose="020F0502020204030204" pitchFamily="34" charset="0"/>
              <a:cs typeface="Times New Roman"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53868C9-75E2-4F0A-BABD-BF28E74F0DF4}"/>
              </a:ext>
            </a:extLst>
          </p:cNvPr>
          <p:cNvSpPr txBox="1"/>
          <p:nvPr/>
        </p:nvSpPr>
        <p:spPr>
          <a:xfrm>
            <a:off x="5711678" y="1524000"/>
            <a:ext cx="3279922" cy="1541448"/>
          </a:xfrm>
          <a:prstGeom prst="rect">
            <a:avLst/>
          </a:prstGeom>
          <a:noFill/>
        </p:spPr>
        <p:txBody>
          <a:bodyPr wrap="square" rtlCol="0">
            <a:spAutoFit/>
          </a:bodyPr>
          <a:lstStyle/>
          <a:p>
            <a:pPr>
              <a:lnSpc>
                <a:spcPct val="107000"/>
              </a:lnSpc>
              <a:spcAft>
                <a:spcPts val="0"/>
              </a:spcAft>
            </a:pP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tỏ</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0"/>
              </a:spcAft>
            </a:pP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Áp</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mọi</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a:t>
            </a:r>
            <a:r>
              <a:rPr lang="vi-VN"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ư</a:t>
            </a:r>
            <a:r>
              <a:rPr lang="en-US" sz="2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ơng</a:t>
            </a:r>
            <a:r>
              <a:rPr lang="en-US" sz="2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BB70E89-0940-4438-B970-337F2C0C203D}"/>
              </a:ext>
            </a:extLst>
          </p:cNvPr>
          <p:cNvSpPr txBox="1"/>
          <p:nvPr/>
        </p:nvSpPr>
        <p:spPr>
          <a:xfrm>
            <a:off x="2893639" y="3065448"/>
            <a:ext cx="2628900" cy="1647182"/>
          </a:xfrm>
          <a:prstGeom prst="rect">
            <a:avLst/>
          </a:prstGeom>
          <a:noFill/>
        </p:spPr>
        <p:txBody>
          <a:bodyPr wrap="square" rtlCol="0">
            <a:spAutoFit/>
          </a:bodyPr>
          <a:lstStyle/>
          <a:p>
            <a:pPr algn="ctr">
              <a:lnSpc>
                <a:spcPct val="107000"/>
              </a:lnSpc>
              <a:spcAft>
                <a:spcPts val="0"/>
              </a:spcAft>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07000"/>
              </a:lnSpc>
              <a:spcAft>
                <a:spcPts val="0"/>
              </a:spcAft>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17D38C8-4820-40F9-9FAC-08337932331D}"/>
              </a:ext>
            </a:extLst>
          </p:cNvPr>
          <p:cNvSpPr txBox="1"/>
          <p:nvPr/>
        </p:nvSpPr>
        <p:spPr>
          <a:xfrm>
            <a:off x="5711678" y="4806081"/>
            <a:ext cx="3127522" cy="816890"/>
          </a:xfrm>
          <a:prstGeom prst="rect">
            <a:avLst/>
          </a:prstGeom>
          <a:noFill/>
        </p:spPr>
        <p:txBody>
          <a:bodyPr wrap="square" rtlCol="0">
            <a:spAutoFit/>
          </a:bodyPr>
          <a:lstStyle/>
          <a:p>
            <a:pPr algn="ctr">
              <a:lnSpc>
                <a:spcPct val="107000"/>
              </a:lnSpc>
              <a:spcAft>
                <a:spcPts val="0"/>
              </a:spcAft>
            </a:pP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endParaRPr lang="en-US" sz="22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C486376-34D4-4270-9076-44C55E9ABF90}"/>
              </a:ext>
            </a:extLst>
          </p:cNvPr>
          <p:cNvSpPr txBox="1"/>
          <p:nvPr/>
        </p:nvSpPr>
        <p:spPr>
          <a:xfrm>
            <a:off x="5711678" y="3072588"/>
            <a:ext cx="3203722" cy="1548501"/>
          </a:xfrm>
          <a:prstGeom prst="rect">
            <a:avLst/>
          </a:prstGeom>
          <a:noFill/>
        </p:spPr>
        <p:txBody>
          <a:bodyPr wrap="square" rtlCol="0">
            <a:spAutoFit/>
          </a:bodyPr>
          <a:lstStyle/>
          <a:p>
            <a:pPr>
              <a:lnSpc>
                <a:spcPct val="107000"/>
              </a:lnSpc>
              <a:spcAft>
                <a:spcPts val="0"/>
              </a:spcAft>
            </a:pP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sâu</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2361523-D3AB-4408-9616-C954B53A3A63}"/>
              </a:ext>
            </a:extLst>
          </p:cNvPr>
          <p:cNvSpPr txBox="1"/>
          <p:nvPr/>
        </p:nvSpPr>
        <p:spPr>
          <a:xfrm>
            <a:off x="2893639" y="4795194"/>
            <a:ext cx="2628900" cy="1647182"/>
          </a:xfrm>
          <a:prstGeom prst="rect">
            <a:avLst/>
          </a:prstGeom>
          <a:noFill/>
        </p:spPr>
        <p:txBody>
          <a:bodyPr wrap="square" rtlCol="0">
            <a:spAutoFit/>
          </a:bodyPr>
          <a:lstStyle/>
          <a:p>
            <a:pPr algn="ctr">
              <a:lnSpc>
                <a:spcPct val="107000"/>
              </a:lnSpc>
              <a:spcAft>
                <a:spcPts val="0"/>
              </a:spcAft>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a:t>
            </a:r>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6" name="TextBox 1"/>
          <p:cNvSpPr txBox="1">
            <a:spLocks noChangeArrowheads="1"/>
          </p:cNvSpPr>
          <p:nvPr/>
        </p:nvSpPr>
        <p:spPr bwMode="auto">
          <a:xfrm>
            <a:off x="1357637" y="0"/>
            <a:ext cx="7086600" cy="523220"/>
          </a:xfrm>
          <a:prstGeom prst="rect">
            <a:avLst/>
          </a:prstGeom>
          <a:noFill/>
          <a:ln w="9525">
            <a:noFill/>
            <a:miter lim="800000"/>
            <a:headEnd/>
            <a:tailEnd/>
          </a:ln>
        </p:spPr>
        <p:txBody>
          <a:bodyPr>
            <a:spAutoFit/>
          </a:bodyPr>
          <a:lstStyle/>
          <a:p>
            <a:r>
              <a:rPr lang="en-US" altLang="vi-VN" sz="2800" b="1" dirty="0">
                <a:latin typeface="Times New Roman" pitchFamily="18" charset="0"/>
                <a:cs typeface="Times New Roman" pitchFamily="18" charset="0"/>
              </a:rPr>
              <a:t>c. </a:t>
            </a:r>
            <a:r>
              <a:rPr lang="en-US" altLang="vi-VN" sz="2800" b="1" dirty="0" err="1">
                <a:latin typeface="Times New Roman" pitchFamily="18" charset="0"/>
                <a:cs typeface="Times New Roman" pitchFamily="18" charset="0"/>
              </a:rPr>
              <a:t>Kết</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quả</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thí</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nghiệm</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Phiếu</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học</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tập</a:t>
            </a:r>
            <a:r>
              <a:rPr lang="en-US" altLang="vi-VN" sz="2800" b="1" dirty="0" smtClean="0">
                <a:latin typeface="Times New Roman" pitchFamily="18" charset="0"/>
                <a:cs typeface="Times New Roman" pitchFamily="18" charset="0"/>
              </a:rPr>
              <a:t> </a:t>
            </a:r>
            <a:r>
              <a:rPr lang="en-US" altLang="vi-VN" sz="2800" b="1" dirty="0" err="1" smtClean="0">
                <a:latin typeface="Times New Roman" pitchFamily="18" charset="0"/>
                <a:cs typeface="Times New Roman" pitchFamily="18" charset="0"/>
              </a:rPr>
              <a:t>số</a:t>
            </a:r>
            <a:r>
              <a:rPr lang="en-US" altLang="vi-VN" sz="2800" b="1" dirty="0" smtClean="0">
                <a:latin typeface="Times New Roman" pitchFamily="18" charset="0"/>
                <a:cs typeface="Times New Roman" pitchFamily="18" charset="0"/>
              </a:rPr>
              <a:t> 1.</a:t>
            </a:r>
            <a:endParaRPr lang="vi-VN" alt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1956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25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17"/>
          <p:cNvSpPr txBox="1">
            <a:spLocks noChangeArrowheads="1"/>
          </p:cNvSpPr>
          <p:nvPr/>
        </p:nvSpPr>
        <p:spPr bwMode="auto">
          <a:xfrm>
            <a:off x="152400" y="152400"/>
            <a:ext cx="1904890" cy="523220"/>
          </a:xfrm>
          <a:prstGeom prst="rect">
            <a:avLst/>
          </a:prstGeom>
          <a:noFill/>
          <a:ln w="9525">
            <a:noFill/>
            <a:miter lim="800000"/>
            <a:headEnd/>
            <a:tailEnd/>
          </a:ln>
        </p:spPr>
        <p:txBody>
          <a:bodyPr wrap="square">
            <a:spAutoFit/>
          </a:bodyPr>
          <a:lstStyle/>
          <a:p>
            <a:r>
              <a:rPr lang="de-DE" sz="2800" b="1" i="1" dirty="0" smtClean="0">
                <a:solidFill>
                  <a:srgbClr val="FF0000"/>
                </a:solidFill>
                <a:latin typeface="Times New Roman" pitchFamily="18" charset="0"/>
                <a:ea typeface="Calibri" panose="020F0502020204030204" pitchFamily="34" charset="0"/>
                <a:cs typeface="Times New Roman" pitchFamily="18" charset="0"/>
              </a:rPr>
              <a:t>* Kết luận:</a:t>
            </a:r>
            <a:endParaRPr lang="en-US" sz="2800" b="1" u="sng" dirty="0">
              <a:solidFill>
                <a:srgbClr val="FF0000"/>
              </a:solidFill>
              <a:latin typeface="Times New Roman" pitchFamily="18" charset="0"/>
              <a:cs typeface="Times New Roman" pitchFamily="18" charset="0"/>
            </a:endParaRPr>
          </a:p>
        </p:txBody>
      </p:sp>
      <p:grpSp>
        <p:nvGrpSpPr>
          <p:cNvPr id="23" name="Group 22">
            <a:extLst>
              <a:ext uri="{FF2B5EF4-FFF2-40B4-BE49-F238E27FC236}">
                <a16:creationId xmlns:a16="http://schemas.microsoft.com/office/drawing/2014/main" id="{76DDE747-1852-D22D-2AB4-259247847FB6}"/>
              </a:ext>
            </a:extLst>
          </p:cNvPr>
          <p:cNvGrpSpPr/>
          <p:nvPr/>
        </p:nvGrpSpPr>
        <p:grpSpPr>
          <a:xfrm>
            <a:off x="5531272" y="304800"/>
            <a:ext cx="3436374" cy="4193920"/>
            <a:chOff x="9704439" y="1548124"/>
            <a:chExt cx="2085912" cy="2109476"/>
          </a:xfrm>
        </p:grpSpPr>
        <p:pic>
          <p:nvPicPr>
            <p:cNvPr id="26" name="Picture 2" descr="Nếu các màng cao su bị biến dạng như Hình 16.2 thì chứng tỏ điều gì?">
              <a:extLst>
                <a:ext uri="{FF2B5EF4-FFF2-40B4-BE49-F238E27FC236}">
                  <a16:creationId xmlns:a16="http://schemas.microsoft.com/office/drawing/2014/main" id="{FCC52D92-668D-53A7-98CC-B0AA6117A9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52" r="20014" b="29553"/>
            <a:stretch/>
          </p:blipFill>
          <p:spPr bwMode="auto">
            <a:xfrm>
              <a:off x="9704439" y="1548124"/>
              <a:ext cx="2085912" cy="2109476"/>
            </a:xfrm>
            <a:prstGeom prst="rect">
              <a:avLst/>
            </a:prstGeom>
            <a:noFill/>
            <a:extLst>
              <a:ext uri="{909E8E84-426E-40DD-AFC4-6F175D3DCCD1}">
                <a14:hiddenFill xmlns:a14="http://schemas.microsoft.com/office/drawing/2010/main">
                  <a:solidFill>
                    <a:srgbClr val="FFFFFF"/>
                  </a:solidFill>
                </a14:hiddenFill>
              </a:ext>
            </a:extLst>
          </p:spPr>
        </p:pic>
        <p:sp>
          <p:nvSpPr>
            <p:cNvPr id="27" name="Arrow: Right 2">
              <a:extLst>
                <a:ext uri="{FF2B5EF4-FFF2-40B4-BE49-F238E27FC236}">
                  <a16:creationId xmlns:a16="http://schemas.microsoft.com/office/drawing/2014/main" id="{D7CF939C-609B-B62D-0383-F5EC3F6FB26F}"/>
                </a:ext>
              </a:extLst>
            </p:cNvPr>
            <p:cNvSpPr/>
            <p:nvPr/>
          </p:nvSpPr>
          <p:spPr>
            <a:xfrm>
              <a:off x="9956799"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3">
              <a:extLst>
                <a:ext uri="{FF2B5EF4-FFF2-40B4-BE49-F238E27FC236}">
                  <a16:creationId xmlns:a16="http://schemas.microsoft.com/office/drawing/2014/main" id="{351A6FF5-4271-7DF9-8745-B2058D91A10D}"/>
                </a:ext>
              </a:extLst>
            </p:cNvPr>
            <p:cNvSpPr/>
            <p:nvPr/>
          </p:nvSpPr>
          <p:spPr>
            <a:xfrm rot="16200000">
              <a:off x="10478421" y="274320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5">
              <a:extLst>
                <a:ext uri="{FF2B5EF4-FFF2-40B4-BE49-F238E27FC236}">
                  <a16:creationId xmlns:a16="http://schemas.microsoft.com/office/drawing/2014/main" id="{422CFAED-AB4C-A54E-967F-D6AA074CE0FA}"/>
                </a:ext>
              </a:extLst>
            </p:cNvPr>
            <p:cNvSpPr/>
            <p:nvPr/>
          </p:nvSpPr>
          <p:spPr>
            <a:xfrm flipH="1">
              <a:off x="10998814"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152400" y="682041"/>
            <a:ext cx="5562600" cy="1569660"/>
          </a:xfrm>
          <a:prstGeom prst="rect">
            <a:avLst/>
          </a:prstGeom>
        </p:spPr>
        <p:txBody>
          <a:bodyPr wrap="square">
            <a:spAutoFit/>
          </a:bodyPr>
          <a:lstStyle/>
          <a:p>
            <a:pPr>
              <a:buFontTx/>
              <a:buChar char="-"/>
            </a:pP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 </a:t>
            </a:r>
          </a:p>
        </p:txBody>
      </p:sp>
      <p:sp>
        <p:nvSpPr>
          <p:cNvPr id="3" name="Rectangle 2"/>
          <p:cNvSpPr/>
          <p:nvPr/>
        </p:nvSpPr>
        <p:spPr>
          <a:xfrm>
            <a:off x="152399" y="2247236"/>
            <a:ext cx="5794615" cy="1569660"/>
          </a:xfrm>
          <a:prstGeom prst="rect">
            <a:avLst/>
          </a:prstGeom>
        </p:spPr>
        <p:txBody>
          <a:bodyPr wrap="square">
            <a:spAutoFit/>
          </a:bodyPr>
          <a:lstStyle/>
          <a:p>
            <a:pPr>
              <a:buFontTx/>
              <a:buChar char="-"/>
            </a:pP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càng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chịu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lỏng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926435546"/>
      </p:ext>
    </p:extLst>
  </p:cSld>
  <p:clrMapOvr>
    <a:masterClrMapping/>
  </p:clrMapOvr>
  <p:transition>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linds(horizont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33">
            <a:extLst>
              <a:ext uri="{FF2B5EF4-FFF2-40B4-BE49-F238E27FC236}">
                <a16:creationId xmlns:a16="http://schemas.microsoft.com/office/drawing/2014/main" id="{D5158317-09FF-412B-8BE8-339EFD1BE85D}"/>
              </a:ext>
            </a:extLst>
          </p:cNvPr>
          <p:cNvGrpSpPr>
            <a:grpSpLocks/>
          </p:cNvGrpSpPr>
          <p:nvPr/>
        </p:nvGrpSpPr>
        <p:grpSpPr bwMode="auto">
          <a:xfrm>
            <a:off x="3486150" y="1828800"/>
            <a:ext cx="1257300" cy="1143000"/>
            <a:chOff x="2820" y="1404"/>
            <a:chExt cx="1056" cy="720"/>
          </a:xfrm>
        </p:grpSpPr>
        <p:sp>
          <p:nvSpPr>
            <p:cNvPr id="86050" name="AutoShape 34">
              <a:extLst>
                <a:ext uri="{FF2B5EF4-FFF2-40B4-BE49-F238E27FC236}">
                  <a16:creationId xmlns:a16="http://schemas.microsoft.com/office/drawing/2014/main" id="{28475EFF-155D-459B-8F70-5B18E771DB18}"/>
                </a:ext>
              </a:extLst>
            </p:cNvPr>
            <p:cNvSpPr>
              <a:spLocks noChangeArrowheads="1"/>
            </p:cNvSpPr>
            <p:nvPr/>
          </p:nvSpPr>
          <p:spPr bwMode="auto">
            <a:xfrm>
              <a:off x="2820" y="1596"/>
              <a:ext cx="996" cy="524"/>
            </a:xfrm>
            <a:prstGeom prst="flowChartManualOperation">
              <a:avLst/>
            </a:prstGeom>
            <a:gradFill rotWithShape="1">
              <a:gsLst>
                <a:gs pos="0">
                  <a:schemeClr val="accent1"/>
                </a:gs>
                <a:gs pos="50000">
                  <a:srgbClr val="FFFFFF"/>
                </a:gs>
                <a:gs pos="100000">
                  <a:schemeClr val="accent1"/>
                </a:gs>
              </a:gsLst>
              <a:lin ang="0" scaled="1"/>
            </a:gradFill>
            <a:ln w="9525">
              <a:solidFill>
                <a:schemeClr val="bg1"/>
              </a:solidFill>
              <a:miter lim="800000"/>
              <a:headEnd/>
              <a:tailEnd/>
            </a:ln>
            <a:effectLst/>
          </p:spPr>
          <p:txBody>
            <a:bodyPr wrap="none" anchor="ctr"/>
            <a:lstStyle/>
            <a:p>
              <a:pPr>
                <a:defRPr/>
              </a:pPr>
              <a:endParaRPr lang="en-US"/>
            </a:p>
          </p:txBody>
        </p:sp>
        <p:sp>
          <p:nvSpPr>
            <p:cNvPr id="20494" name="Line 36">
              <a:extLst>
                <a:ext uri="{FF2B5EF4-FFF2-40B4-BE49-F238E27FC236}">
                  <a16:creationId xmlns:a16="http://schemas.microsoft.com/office/drawing/2014/main" id="{2BEC858E-578C-4148-920B-8512B6176CAB}"/>
                </a:ext>
              </a:extLst>
            </p:cNvPr>
            <p:cNvSpPr>
              <a:spLocks noChangeShapeType="1"/>
            </p:cNvSpPr>
            <p:nvPr/>
          </p:nvSpPr>
          <p:spPr bwMode="auto">
            <a:xfrm flipV="1">
              <a:off x="3588" y="1404"/>
              <a:ext cx="288" cy="720"/>
            </a:xfrm>
            <a:prstGeom prst="line">
              <a:avLst/>
            </a:prstGeom>
            <a:noFill/>
            <a:ln w="9525">
              <a:solidFill>
                <a:schemeClr val="tx1"/>
              </a:solidFill>
              <a:round/>
              <a:headEnd/>
              <a:tailEnd/>
            </a:ln>
            <a:effectLst>
              <a:outerShdw blurRad="50800" dist="50800" dir="5400000" algn="ctr" rotWithShape="0">
                <a:schemeClr val="tx1"/>
              </a:outerShdw>
            </a:effectLst>
          </p:spPr>
          <p:txBody>
            <a:bodyPr/>
            <a:lstStyle/>
            <a:p>
              <a:pPr>
                <a:defRPr/>
              </a:pPr>
              <a:endParaRPr lang="en-US"/>
            </a:p>
          </p:txBody>
        </p:sp>
        <p:sp>
          <p:nvSpPr>
            <p:cNvPr id="13332" name="Line 37">
              <a:extLst>
                <a:ext uri="{FF2B5EF4-FFF2-40B4-BE49-F238E27FC236}">
                  <a16:creationId xmlns:a16="http://schemas.microsoft.com/office/drawing/2014/main" id="{F7D0BFB7-CC6F-4ACD-BE6A-093946B94A93}"/>
                </a:ext>
              </a:extLst>
            </p:cNvPr>
            <p:cNvSpPr>
              <a:spLocks noChangeShapeType="1"/>
            </p:cNvSpPr>
            <p:nvPr/>
          </p:nvSpPr>
          <p:spPr bwMode="auto">
            <a:xfrm>
              <a:off x="2928" y="2112"/>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315" name="Text Box 40">
            <a:extLst>
              <a:ext uri="{FF2B5EF4-FFF2-40B4-BE49-F238E27FC236}">
                <a16:creationId xmlns:a16="http://schemas.microsoft.com/office/drawing/2014/main" id="{6A12A129-8C8A-4268-A5BF-D21814B4FE0D}"/>
              </a:ext>
            </a:extLst>
          </p:cNvPr>
          <p:cNvSpPr txBox="1">
            <a:spLocks noChangeArrowheads="1"/>
          </p:cNvSpPr>
          <p:nvPr/>
        </p:nvSpPr>
        <p:spPr bwMode="auto">
          <a:xfrm>
            <a:off x="93207" y="79363"/>
            <a:ext cx="89916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solidFill>
                  <a:srgbClr val="0000CC"/>
                </a:solidFill>
                <a:latin typeface="Times New Roman" panose="02020603050405020304" pitchFamily="18" charset="0"/>
              </a:rPr>
              <a:t>Có</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hai</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bình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có</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hình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dạng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khác</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nhau</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nh</a:t>
            </a:r>
            <a:r>
              <a:rPr lang="vi-VN" altLang="en-US" sz="2800" dirty="0">
                <a:solidFill>
                  <a:srgbClr val="0000CC"/>
                </a:solidFill>
                <a:latin typeface="Times New Roman" panose="02020603050405020304" pitchFamily="18" charset="0"/>
              </a:rPr>
              <a:t>ư</a:t>
            </a:r>
            <a:r>
              <a:rPr lang="en-US" altLang="en-US" sz="2800" dirty="0" err="1">
                <a:solidFill>
                  <a:srgbClr val="0000CC"/>
                </a:solidFill>
                <a:latin typeface="Times New Roman" panose="02020603050405020304" pitchFamily="18" charset="0"/>
              </a:rPr>
              <a:t>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cùng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đựng</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nước</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hình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vẽ</a:t>
            </a:r>
            <a:r>
              <a:rPr lang="en-US" altLang="en-US" sz="2800" dirty="0">
                <a:solidFill>
                  <a:srgbClr val="0000CC"/>
                </a:solidFill>
                <a:latin typeface="Times New Roman" panose="02020603050405020304" pitchFamily="18" charset="0"/>
              </a:rPr>
              <a:t>). So </a:t>
            </a:r>
            <a:r>
              <a:rPr lang="en-US" altLang="en-US" sz="2800" dirty="0" err="1">
                <a:solidFill>
                  <a:srgbClr val="0000CC"/>
                </a:solidFill>
                <a:latin typeface="Times New Roman" panose="02020603050405020304" pitchFamily="18" charset="0"/>
              </a:rPr>
              <a:t>sánh</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áp</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suất</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của</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nước</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tại</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đáy</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các</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bình</a:t>
            </a:r>
            <a:r>
              <a:rPr lang="en-US" altLang="en-US" sz="2800" dirty="0">
                <a:solidFill>
                  <a:srgbClr val="0000CC"/>
                </a:solidFill>
                <a:latin typeface="Times New Roman" panose="02020603050405020304" pitchFamily="18" charset="0"/>
              </a:rPr>
              <a:t>?</a:t>
            </a:r>
            <a:r>
              <a:rPr lang="en-US" altLang="en-US" sz="2800" dirty="0">
                <a:solidFill>
                  <a:srgbClr val="0000FF"/>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Chọn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đáp</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án</a:t>
            </a:r>
            <a:r>
              <a:rPr lang="en-US" altLang="en-US" sz="2800" dirty="0">
                <a:solidFill>
                  <a:srgbClr val="0000CC"/>
                </a:solidFill>
                <a:latin typeface="Times New Roman" panose="02020603050405020304" pitchFamily="18" charset="0"/>
              </a:rPr>
              <a:t> </a:t>
            </a:r>
            <a:r>
              <a:rPr lang="en-US" altLang="en-US" sz="2800" dirty="0" err="1">
                <a:solidFill>
                  <a:srgbClr val="0000CC"/>
                </a:solidFill>
                <a:latin typeface="Times New Roman" panose="02020603050405020304" pitchFamily="18" charset="0"/>
              </a:rPr>
              <a:t>đúng</a:t>
            </a:r>
            <a:r>
              <a:rPr lang="en-US" altLang="en-US" sz="2800" dirty="0">
                <a:solidFill>
                  <a:srgbClr val="0000CC"/>
                </a:solidFill>
                <a:latin typeface="Times New Roman" panose="02020603050405020304" pitchFamily="18" charset="0"/>
              </a:rPr>
              <a:t>:</a:t>
            </a:r>
          </a:p>
          <a:p>
            <a:pPr eaLnBrk="1" hangingPunct="1">
              <a:spcBef>
                <a:spcPct val="50000"/>
              </a:spcBef>
            </a:pPr>
            <a:r>
              <a:rPr lang="en-US" altLang="en-US" sz="2800" dirty="0">
                <a:solidFill>
                  <a:srgbClr val="0000FF"/>
                </a:solidFill>
                <a:latin typeface="Times New Roman" panose="02020603050405020304" pitchFamily="18" charset="0"/>
              </a:rPr>
              <a:t> </a:t>
            </a:r>
            <a:endParaRPr lang="en-US" altLang="en-US" sz="2800" dirty="0">
              <a:solidFill>
                <a:srgbClr val="0000FF"/>
              </a:solidFill>
              <a:latin typeface=".VnTime" panose="020B7200000000000000" pitchFamily="34" charset="0"/>
            </a:endParaRPr>
          </a:p>
        </p:txBody>
      </p:sp>
      <p:grpSp>
        <p:nvGrpSpPr>
          <p:cNvPr id="13316" name="Group 31">
            <a:extLst>
              <a:ext uri="{FF2B5EF4-FFF2-40B4-BE49-F238E27FC236}">
                <a16:creationId xmlns:a16="http://schemas.microsoft.com/office/drawing/2014/main" id="{6FB4C697-092A-4B07-8A61-CC8D4107B05B}"/>
              </a:ext>
            </a:extLst>
          </p:cNvPr>
          <p:cNvGrpSpPr>
            <a:grpSpLocks/>
          </p:cNvGrpSpPr>
          <p:nvPr/>
        </p:nvGrpSpPr>
        <p:grpSpPr bwMode="auto">
          <a:xfrm>
            <a:off x="1900237" y="1828800"/>
            <a:ext cx="500063" cy="1143000"/>
            <a:chOff x="2305049" y="4876799"/>
            <a:chExt cx="666750" cy="1143000"/>
          </a:xfrm>
        </p:grpSpPr>
        <p:grpSp>
          <p:nvGrpSpPr>
            <p:cNvPr id="13326" name="Group 29">
              <a:extLst>
                <a:ext uri="{FF2B5EF4-FFF2-40B4-BE49-F238E27FC236}">
                  <a16:creationId xmlns:a16="http://schemas.microsoft.com/office/drawing/2014/main" id="{C6374787-3B86-44A5-A2D3-13C35DA1CDF4}"/>
                </a:ext>
              </a:extLst>
            </p:cNvPr>
            <p:cNvGrpSpPr>
              <a:grpSpLocks/>
            </p:cNvGrpSpPr>
            <p:nvPr/>
          </p:nvGrpSpPr>
          <p:grpSpPr bwMode="auto">
            <a:xfrm>
              <a:off x="2305049" y="4876799"/>
              <a:ext cx="666750" cy="1143000"/>
              <a:chOff x="4686299" y="4171949"/>
              <a:chExt cx="666750" cy="1143000"/>
            </a:xfrm>
          </p:grpSpPr>
          <p:sp>
            <p:nvSpPr>
              <p:cNvPr id="86045" name="AutoShape 29">
                <a:extLst>
                  <a:ext uri="{FF2B5EF4-FFF2-40B4-BE49-F238E27FC236}">
                    <a16:creationId xmlns:a16="http://schemas.microsoft.com/office/drawing/2014/main" id="{09F7A775-AE32-4AFA-9AEF-6F3829780428}"/>
                  </a:ext>
                </a:extLst>
              </p:cNvPr>
              <p:cNvSpPr>
                <a:spLocks noChangeArrowheads="1"/>
              </p:cNvSpPr>
              <p:nvPr/>
            </p:nvSpPr>
            <p:spPr bwMode="auto">
              <a:xfrm rot="10800000">
                <a:off x="4686299" y="4476749"/>
                <a:ext cx="666750" cy="838200"/>
              </a:xfrm>
              <a:prstGeom prst="flowChartManualOperation">
                <a:avLst/>
              </a:prstGeom>
              <a:gradFill rotWithShape="1">
                <a:gsLst>
                  <a:gs pos="0">
                    <a:schemeClr val="accent1"/>
                  </a:gs>
                  <a:gs pos="50000">
                    <a:srgbClr val="FFFFFF"/>
                  </a:gs>
                  <a:gs pos="100000">
                    <a:schemeClr val="accent1"/>
                  </a:gs>
                </a:gsLst>
                <a:lin ang="0" scaled="1"/>
              </a:gradFill>
              <a:ln w="9525">
                <a:solidFill>
                  <a:schemeClr val="bg1"/>
                </a:solidFill>
                <a:miter lim="800000"/>
                <a:headEnd/>
                <a:tailEnd/>
              </a:ln>
              <a:effectLst/>
            </p:spPr>
            <p:txBody>
              <a:bodyPr wrap="none" anchor="ctr"/>
              <a:lstStyle/>
              <a:p>
                <a:pPr>
                  <a:defRPr/>
                </a:pPr>
                <a:endParaRPr lang="en-US"/>
              </a:p>
            </p:txBody>
          </p:sp>
          <p:cxnSp>
            <p:nvCxnSpPr>
              <p:cNvPr id="26" name="Straight Connector 25">
                <a:extLst>
                  <a:ext uri="{FF2B5EF4-FFF2-40B4-BE49-F238E27FC236}">
                    <a16:creationId xmlns:a16="http://schemas.microsoft.com/office/drawing/2014/main" id="{DEAD2031-80C6-44DD-9019-6FB09063A94D}"/>
                  </a:ext>
                </a:extLst>
              </p:cNvPr>
              <p:cNvCxnSpPr/>
              <p:nvPr/>
            </p:nvCxnSpPr>
            <p:spPr>
              <a:xfrm rot="16200000" flipV="1">
                <a:off x="4676774" y="4638674"/>
                <a:ext cx="1143000" cy="209550"/>
              </a:xfrm>
              <a:prstGeom prst="line">
                <a:avLst/>
              </a:prstGeom>
              <a:ln w="19050">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ACFBFA01-BB45-4975-B0AE-75FD367A7BAB}"/>
                </a:ext>
              </a:extLst>
            </p:cNvPr>
            <p:cNvCxnSpPr/>
            <p:nvPr/>
          </p:nvCxnSpPr>
          <p:spPr>
            <a:xfrm rot="5400000" flipH="1" flipV="1">
              <a:off x="1847849" y="5333999"/>
              <a:ext cx="1143000" cy="228600"/>
            </a:xfrm>
            <a:prstGeom prst="line">
              <a:avLst/>
            </a:prstGeom>
            <a:ln w="19050">
              <a:solidFill>
                <a:schemeClr val="tx1"/>
              </a:solidFill>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13317" name="Text Box 43">
            <a:extLst>
              <a:ext uri="{FF2B5EF4-FFF2-40B4-BE49-F238E27FC236}">
                <a16:creationId xmlns:a16="http://schemas.microsoft.com/office/drawing/2014/main" id="{2E645053-138B-46DE-A45A-7A2E50F81F8C}"/>
              </a:ext>
            </a:extLst>
          </p:cNvPr>
          <p:cNvSpPr txBox="1">
            <a:spLocks noChangeArrowheads="1"/>
          </p:cNvSpPr>
          <p:nvPr/>
        </p:nvSpPr>
        <p:spPr bwMode="auto">
          <a:xfrm>
            <a:off x="1651907" y="3043565"/>
            <a:ext cx="1285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solidFill>
                  <a:srgbClr val="FF3300"/>
                </a:solidFill>
                <a:latin typeface="Times New Roman" pitchFamily="18" charset="0"/>
                <a:cs typeface="Times New Roman" pitchFamily="18" charset="0"/>
              </a:rPr>
              <a:t>Bình</a:t>
            </a:r>
            <a:r>
              <a:rPr lang="en-US" altLang="en-US" sz="2800" dirty="0">
                <a:solidFill>
                  <a:srgbClr val="FF3300"/>
                </a:solidFill>
                <a:latin typeface="Times New Roman" pitchFamily="18" charset="0"/>
                <a:cs typeface="Times New Roman" pitchFamily="18" charset="0"/>
              </a:rPr>
              <a:t> 1</a:t>
            </a:r>
          </a:p>
        </p:txBody>
      </p:sp>
      <p:sp>
        <p:nvSpPr>
          <p:cNvPr id="13318" name="Line 39">
            <a:extLst>
              <a:ext uri="{FF2B5EF4-FFF2-40B4-BE49-F238E27FC236}">
                <a16:creationId xmlns:a16="http://schemas.microsoft.com/office/drawing/2014/main" id="{4ED1F655-76E1-4730-8CD1-5CEE998D4DA5}"/>
              </a:ext>
            </a:extLst>
          </p:cNvPr>
          <p:cNvSpPr>
            <a:spLocks noChangeShapeType="1"/>
          </p:cNvSpPr>
          <p:nvPr/>
        </p:nvSpPr>
        <p:spPr bwMode="auto">
          <a:xfrm>
            <a:off x="1428750" y="2971800"/>
            <a:ext cx="3143250" cy="0"/>
          </a:xfrm>
          <a:prstGeom prst="line">
            <a:avLst/>
          </a:prstGeom>
          <a:noFill/>
          <a:ln w="76200">
            <a:solidFill>
              <a:srgbClr val="CC33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6" name="Straight Connector 35">
            <a:extLst>
              <a:ext uri="{FF2B5EF4-FFF2-40B4-BE49-F238E27FC236}">
                <a16:creationId xmlns:a16="http://schemas.microsoft.com/office/drawing/2014/main" id="{6DCD6C18-B334-4081-9374-CC56DA61BEEC}"/>
              </a:ext>
            </a:extLst>
          </p:cNvPr>
          <p:cNvCxnSpPr/>
          <p:nvPr/>
        </p:nvCxnSpPr>
        <p:spPr>
          <a:xfrm rot="16200000" flipV="1">
            <a:off x="3038475" y="2219325"/>
            <a:ext cx="1066800" cy="285750"/>
          </a:xfrm>
          <a:prstGeom prst="line">
            <a:avLst/>
          </a:prstGeom>
          <a:ln w="19050"/>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BDC6B61-3BC5-40FF-B727-A21A6D12081D}"/>
              </a:ext>
            </a:extLst>
          </p:cNvPr>
          <p:cNvCxnSpPr/>
          <p:nvPr/>
        </p:nvCxnSpPr>
        <p:spPr>
          <a:xfrm>
            <a:off x="1257300" y="2133600"/>
            <a:ext cx="3714750" cy="158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1BB8C0CF-FA6C-4FA7-85F5-AB0A66619D1E}"/>
              </a:ext>
            </a:extLst>
          </p:cNvPr>
          <p:cNvSpPr>
            <a:spLocks noChangeArrowheads="1"/>
          </p:cNvSpPr>
          <p:nvPr/>
        </p:nvSpPr>
        <p:spPr bwMode="auto">
          <a:xfrm>
            <a:off x="428625" y="3570516"/>
            <a:ext cx="200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latin typeface="Times New Roman" panose="02020603050405020304" pitchFamily="18" charset="0"/>
              </a:rPr>
              <a:t>A. p</a:t>
            </a:r>
            <a:r>
              <a:rPr lang="en-US" altLang="en-US" sz="2800" b="1" baseline="-25000" dirty="0">
                <a:latin typeface="Times New Roman" panose="02020603050405020304" pitchFamily="18" charset="0"/>
              </a:rPr>
              <a:t>1 </a:t>
            </a:r>
            <a:r>
              <a:rPr lang="en-US" altLang="en-US" sz="2800" b="1" dirty="0">
                <a:latin typeface="Times New Roman" panose="02020603050405020304" pitchFamily="18" charset="0"/>
              </a:rPr>
              <a:t>= p</a:t>
            </a:r>
            <a:r>
              <a:rPr lang="en-US" altLang="en-US" sz="2800" b="1" baseline="-25000" dirty="0">
                <a:latin typeface="Times New Roman" panose="02020603050405020304" pitchFamily="18" charset="0"/>
              </a:rPr>
              <a:t>2 </a:t>
            </a:r>
            <a:endParaRPr lang="en-US" altLang="en-US" sz="2800" dirty="0"/>
          </a:p>
        </p:txBody>
      </p:sp>
      <p:sp>
        <p:nvSpPr>
          <p:cNvPr id="13322" name="Text Box 43">
            <a:extLst>
              <a:ext uri="{FF2B5EF4-FFF2-40B4-BE49-F238E27FC236}">
                <a16:creationId xmlns:a16="http://schemas.microsoft.com/office/drawing/2014/main" id="{B644F884-3CCA-428B-908D-BD61DD1A7B92}"/>
              </a:ext>
            </a:extLst>
          </p:cNvPr>
          <p:cNvSpPr txBox="1">
            <a:spLocks noChangeArrowheads="1"/>
          </p:cNvSpPr>
          <p:nvPr/>
        </p:nvSpPr>
        <p:spPr bwMode="auto">
          <a:xfrm>
            <a:off x="3486150" y="3105150"/>
            <a:ext cx="13525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dirty="0" err="1">
                <a:solidFill>
                  <a:srgbClr val="FF3300"/>
                </a:solidFill>
                <a:latin typeface="Times New Roman" pitchFamily="18" charset="0"/>
                <a:cs typeface="Times New Roman" pitchFamily="18" charset="0"/>
              </a:rPr>
              <a:t>Bình</a:t>
            </a:r>
            <a:r>
              <a:rPr lang="en-US" altLang="en-US" sz="2800" dirty="0">
                <a:solidFill>
                  <a:srgbClr val="FF3300"/>
                </a:solidFill>
                <a:latin typeface="Times New Roman" pitchFamily="18" charset="0"/>
                <a:cs typeface="Times New Roman" pitchFamily="18" charset="0"/>
              </a:rPr>
              <a:t> 2</a:t>
            </a:r>
          </a:p>
        </p:txBody>
      </p:sp>
      <p:sp>
        <p:nvSpPr>
          <p:cNvPr id="32" name="Rectangle 31">
            <a:extLst>
              <a:ext uri="{FF2B5EF4-FFF2-40B4-BE49-F238E27FC236}">
                <a16:creationId xmlns:a16="http://schemas.microsoft.com/office/drawing/2014/main" id="{FFDAC196-C80E-4D08-80C6-B26DBF338A73}"/>
              </a:ext>
            </a:extLst>
          </p:cNvPr>
          <p:cNvSpPr>
            <a:spLocks noChangeArrowheads="1"/>
          </p:cNvSpPr>
          <p:nvPr/>
        </p:nvSpPr>
        <p:spPr bwMode="auto">
          <a:xfrm>
            <a:off x="3162300" y="3689578"/>
            <a:ext cx="200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latin typeface="Times New Roman" panose="02020603050405020304" pitchFamily="18" charset="0"/>
              </a:rPr>
              <a:t>B. p</a:t>
            </a:r>
            <a:r>
              <a:rPr lang="en-US" altLang="en-US" sz="2800" b="1" baseline="-25000" dirty="0">
                <a:latin typeface="Times New Roman" panose="02020603050405020304" pitchFamily="18" charset="0"/>
              </a:rPr>
              <a:t>1 </a:t>
            </a:r>
            <a:r>
              <a:rPr lang="en-US" altLang="en-US" sz="2800" b="1" dirty="0">
                <a:latin typeface="Times New Roman" panose="02020603050405020304" pitchFamily="18" charset="0"/>
              </a:rPr>
              <a:t>&gt; p</a:t>
            </a:r>
            <a:r>
              <a:rPr lang="en-US" altLang="en-US" sz="2800" b="1" baseline="-25000" dirty="0">
                <a:latin typeface="Times New Roman" panose="02020603050405020304" pitchFamily="18" charset="0"/>
              </a:rPr>
              <a:t>2 </a:t>
            </a:r>
            <a:endParaRPr lang="en-US" altLang="en-US" sz="2800" dirty="0"/>
          </a:p>
        </p:txBody>
      </p:sp>
      <p:sp>
        <p:nvSpPr>
          <p:cNvPr id="33" name="Rectangle 32">
            <a:extLst>
              <a:ext uri="{FF2B5EF4-FFF2-40B4-BE49-F238E27FC236}">
                <a16:creationId xmlns:a16="http://schemas.microsoft.com/office/drawing/2014/main" id="{E5CCE995-34CD-48FD-A66D-419B90E96AD4}"/>
              </a:ext>
            </a:extLst>
          </p:cNvPr>
          <p:cNvSpPr>
            <a:spLocks noChangeArrowheads="1"/>
          </p:cNvSpPr>
          <p:nvPr/>
        </p:nvSpPr>
        <p:spPr bwMode="auto">
          <a:xfrm>
            <a:off x="5772150" y="3662046"/>
            <a:ext cx="200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a:latin typeface="Times New Roman" panose="02020603050405020304" pitchFamily="18" charset="0"/>
              </a:rPr>
              <a:t>C. p</a:t>
            </a:r>
            <a:r>
              <a:rPr lang="en-US" altLang="en-US" sz="2800" b="1" baseline="-25000" dirty="0">
                <a:latin typeface="Times New Roman" panose="02020603050405020304" pitchFamily="18" charset="0"/>
              </a:rPr>
              <a:t>1 </a:t>
            </a:r>
            <a:r>
              <a:rPr lang="en-US" altLang="en-US" sz="2800" b="1" dirty="0">
                <a:latin typeface="Times New Roman" panose="02020603050405020304" pitchFamily="18" charset="0"/>
              </a:rPr>
              <a:t>&lt; p</a:t>
            </a:r>
            <a:r>
              <a:rPr lang="en-US" altLang="en-US" sz="2800" b="1" baseline="-25000" dirty="0">
                <a:latin typeface="Times New Roman" panose="02020603050405020304" pitchFamily="18" charset="0"/>
              </a:rPr>
              <a:t>2 </a:t>
            </a:r>
            <a:endParaRPr lang="en-US" altLang="en-US" sz="2800" dirty="0"/>
          </a:p>
        </p:txBody>
      </p:sp>
      <p:sp>
        <p:nvSpPr>
          <p:cNvPr id="20" name="Oval 19">
            <a:extLst>
              <a:ext uri="{FF2B5EF4-FFF2-40B4-BE49-F238E27FC236}">
                <a16:creationId xmlns:a16="http://schemas.microsoft.com/office/drawing/2014/main" id="{44E96CB0-1F4C-4E36-97A9-0800FCA5BF91}"/>
              </a:ext>
            </a:extLst>
          </p:cNvPr>
          <p:cNvSpPr/>
          <p:nvPr/>
        </p:nvSpPr>
        <p:spPr>
          <a:xfrm>
            <a:off x="533400" y="3621930"/>
            <a:ext cx="342900" cy="533400"/>
          </a:xfrm>
          <a:prstGeom prst="ellipse">
            <a:avLst/>
          </a:prstGeom>
          <a:noFill/>
          <a:ln>
            <a:solidFill>
              <a:srgbClr val="FF0000"/>
            </a:solid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1">
            <a:extLst>
              <a:ext uri="{FF2B5EF4-FFF2-40B4-BE49-F238E27FC236}">
                <a16:creationId xmlns:a16="http://schemas.microsoft.com/office/drawing/2014/main" id="{DA5D8FA7-B537-40C9-AC39-511BB61AF8CA}"/>
              </a:ext>
            </a:extLst>
          </p:cNvPr>
          <p:cNvGrpSpPr/>
          <p:nvPr/>
        </p:nvGrpSpPr>
        <p:grpSpPr>
          <a:xfrm>
            <a:off x="93207" y="4209007"/>
            <a:ext cx="8991600" cy="2446765"/>
            <a:chOff x="1905000" y="4540477"/>
            <a:chExt cx="8991600" cy="2446765"/>
          </a:xfrm>
        </p:grpSpPr>
        <p:sp>
          <p:nvSpPr>
            <p:cNvPr id="25" name="TextBox 3">
              <a:extLst>
                <a:ext uri="{FF2B5EF4-FFF2-40B4-BE49-F238E27FC236}">
                  <a16:creationId xmlns:a16="http://schemas.microsoft.com/office/drawing/2014/main" id="{B1AEEE9C-C15C-4805-8B04-51270802D008}"/>
                </a:ext>
              </a:extLst>
            </p:cNvPr>
            <p:cNvSpPr txBox="1">
              <a:spLocks noChangeArrowheads="1"/>
            </p:cNvSpPr>
            <p:nvPr/>
          </p:nvSpPr>
          <p:spPr bwMode="auto">
            <a:xfrm>
              <a:off x="2057400" y="4540477"/>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err="1">
                  <a:solidFill>
                    <a:srgbClr val="FF0000"/>
                  </a:solidFill>
                  <a:latin typeface="Times New Roman" panose="02020603050405020304" pitchFamily="18" charset="0"/>
                  <a:cs typeface="Times New Roman" panose="02020603050405020304" pitchFamily="18" charset="0"/>
                </a:rPr>
                <a:t>Lưu</a:t>
              </a:r>
              <a:r>
                <a:rPr lang="en-US" altLang="en-US" sz="2800" b="1" dirty="0">
                  <a:solidFill>
                    <a:srgbClr val="FF0000"/>
                  </a:solidFill>
                  <a:latin typeface="Times New Roman" panose="02020603050405020304" pitchFamily="18" charset="0"/>
                  <a:cs typeface="Times New Roman" panose="02020603050405020304" pitchFamily="18" charset="0"/>
                </a:rPr>
                <a:t> ý:</a:t>
              </a:r>
            </a:p>
          </p:txBody>
        </p:sp>
        <p:sp>
          <p:nvSpPr>
            <p:cNvPr id="27" name="Text Box 45">
              <a:extLst>
                <a:ext uri="{FF2B5EF4-FFF2-40B4-BE49-F238E27FC236}">
                  <a16:creationId xmlns:a16="http://schemas.microsoft.com/office/drawing/2014/main" id="{FB57348B-DAFC-463B-8B86-DC54F8D9AC75}"/>
                </a:ext>
              </a:extLst>
            </p:cNvPr>
            <p:cNvSpPr txBox="1">
              <a:spLocks noChangeArrowheads="1"/>
            </p:cNvSpPr>
            <p:nvPr/>
          </p:nvSpPr>
          <p:spPr bwMode="auto">
            <a:xfrm>
              <a:off x="1905000" y="5048250"/>
              <a:ext cx="8991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buFont typeface="Wingdings" panose="05000000000000000000" pitchFamily="2" charset="2"/>
                <a:buChar char="Ä"/>
              </a:pPr>
              <a:r>
                <a:rPr lang="en-US" altLang="en-US" sz="2400" b="1" dirty="0" err="1">
                  <a:solidFill>
                    <a:srgbClr val="0000FF"/>
                  </a:solidFill>
                  <a:latin typeface="Times New Roman" panose="02020603050405020304" pitchFamily="18" charset="0"/>
                  <a:cs typeface="Times New Roman" panose="02020603050405020304" pitchFamily="18" charset="0"/>
                </a:rPr>
                <a:t>Trong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một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chất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lỏng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đứng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yên</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áp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suất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điểm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trên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cùng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một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mặt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phẳng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nằm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err="1">
                  <a:solidFill>
                    <a:srgbClr val="FF0000"/>
                  </a:solidFill>
                  <a:latin typeface="Times New Roman" panose="02020603050405020304" pitchFamily="18" charset="0"/>
                  <a:cs typeface="Times New Roman" panose="02020603050405020304" pitchFamily="18" charset="0"/>
                </a:rPr>
                <a:t>ngang</a:t>
              </a:r>
              <a:r>
                <a:rPr lang="en-US" altLang="en-US" sz="2400" b="1">
                  <a:solidFill>
                    <a:srgbClr val="FF0000"/>
                  </a:solidFill>
                  <a:latin typeface="Times New Roman" panose="02020603050405020304" pitchFamily="18" charset="0"/>
                  <a:cs typeface="Times New Roman" panose="02020603050405020304" pitchFamily="18" charset="0"/>
                </a:rPr>
                <a:t> </a:t>
              </a:r>
              <a:r>
                <a:rPr lang="en-US" altLang="en-US" sz="2400" b="1">
                  <a:solidFill>
                    <a:srgbClr val="0000FF"/>
                  </a:solidFill>
                  <a:latin typeface="Times New Roman" panose="02020603050405020304" pitchFamily="18" charset="0"/>
                  <a:cs typeface="Times New Roman" panose="02020603050405020304" pitchFamily="18" charset="0"/>
                </a:rPr>
                <a:t>(cùng một độ </a:t>
              </a:r>
              <a:r>
                <a:rPr lang="en-US" altLang="en-US" sz="2400" b="1" dirty="0" err="1">
                  <a:solidFill>
                    <a:srgbClr val="0000FF"/>
                  </a:solidFill>
                  <a:latin typeface="Times New Roman" panose="02020603050405020304" pitchFamily="18" charset="0"/>
                  <a:cs typeface="Times New Roman" panose="02020603050405020304" pitchFamily="18" charset="0"/>
                </a:rPr>
                <a:t>sâu</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a:solidFill>
                    <a:srgbClr val="0000FF"/>
                  </a:solidFill>
                  <a:latin typeface="Times New Roman" panose="02020603050405020304" pitchFamily="18" charset="0"/>
                  <a:cs typeface="Times New Roman" panose="02020603050405020304" pitchFamily="18" charset="0"/>
                </a:rPr>
                <a:t>có độ </a:t>
              </a:r>
              <a:r>
                <a:rPr lang="en-US" altLang="en-US" sz="2400" b="1" dirty="0" err="1">
                  <a:solidFill>
                    <a:srgbClr val="0000FF"/>
                  </a:solidFill>
                  <a:latin typeface="Times New Roman" panose="02020603050405020304" pitchFamily="18" charset="0"/>
                  <a:cs typeface="Times New Roman" panose="02020603050405020304" pitchFamily="18" charset="0"/>
                </a:rPr>
                <a:t>lớn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err="1">
                  <a:solidFill>
                    <a:srgbClr val="0000FF"/>
                  </a:solidFill>
                  <a:latin typeface="Times New Roman" panose="02020603050405020304" pitchFamily="18" charset="0"/>
                  <a:cs typeface="Times New Roman" panose="02020603050405020304" pitchFamily="18" charset="0"/>
                </a:rPr>
                <a:t>nhau</a:t>
              </a:r>
              <a:r>
                <a:rPr lang="en-US" altLang="en-US" sz="2400" b="1">
                  <a:solidFill>
                    <a:srgbClr val="0000FF"/>
                  </a:solidFill>
                  <a:latin typeface="Times New Roman" panose="02020603050405020304" pitchFamily="18" charset="0"/>
                  <a:cs typeface="Times New Roman" panose="02020603050405020304" pitchFamily="18" charset="0"/>
                </a:rPr>
                <a:t>.</a:t>
              </a:r>
            </a:p>
            <a:p>
              <a:pPr>
                <a:buFont typeface="Wingdings" panose="05000000000000000000" pitchFamily="2" charset="2"/>
                <a:buChar char="Ä"/>
              </a:pPr>
              <a:r>
                <a:rPr lang="en-US" altLang="en-US" sz="2400" b="1">
                  <a:solidFill>
                    <a:srgbClr val="0000FF"/>
                  </a:solidFill>
                  <a:latin typeface="Times New Roman" panose="02020603050405020304" pitchFamily="18" charset="0"/>
                  <a:cs typeface="Times New Roman" panose="02020603050405020304" pitchFamily="18" charset="0"/>
                </a:rPr>
                <a:t> Áp suất chất lỏng không phụ thuộc vào hình dạng của bình chứa chất lỏng.</a:t>
              </a:r>
              <a:endParaRPr lang="en-US" altLang="en-US" sz="2400" b="1"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40317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
                                        <p:tgtEl>
                                          <p:spTgt spid="2"/>
                                        </p:tgtEl>
                                      </p:cBhvr>
                                    </p:animEffect>
                                  </p:childTnLst>
                                </p:cTn>
                              </p:par>
                              <p:par>
                                <p:cTn id="13" presetID="22" presetClass="exit" presetSubtype="4" fill="hold" grpId="1" nodeType="withEffect">
                                  <p:stCondLst>
                                    <p:cond delay="0"/>
                                  </p:stCondLst>
                                  <p:childTnLst>
                                    <p:animEffect transition="out" filter="wipe(down)">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3315"/>
                                        </p:tgtEl>
                                      </p:cBhvr>
                                    </p:animEffect>
                                    <p:set>
                                      <p:cBhvr>
                                        <p:cTn id="18" dur="1" fill="hold">
                                          <p:stCondLst>
                                            <p:cond delay="499"/>
                                          </p:stCondLst>
                                        </p:cTn>
                                        <p:tgtEl>
                                          <p:spTgt spid="13315"/>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34"/>
                                        </p:tgtEl>
                                      </p:cBhvr>
                                    </p:animEffect>
                                    <p:set>
                                      <p:cBhvr>
                                        <p:cTn id="21" dur="1" fill="hold">
                                          <p:stCondLst>
                                            <p:cond delay="499"/>
                                          </p:stCondLst>
                                        </p:cTn>
                                        <p:tgtEl>
                                          <p:spTgt spid="34"/>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32"/>
                                        </p:tgtEl>
                                      </p:cBhvr>
                                    </p:animEffect>
                                    <p:set>
                                      <p:cBhvr>
                                        <p:cTn id="24" dur="1" fill="hold">
                                          <p:stCondLst>
                                            <p:cond delay="499"/>
                                          </p:stCondLst>
                                        </p:cTn>
                                        <p:tgtEl>
                                          <p:spTgt spid="32"/>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34" grpId="0"/>
      <p:bldP spid="32" grpId="0"/>
      <p:bldP spid="33" grpId="0"/>
      <p:bldP spid="20" grpId="0" animBg="1"/>
      <p:bldP spid="2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37">
            <a:extLst>
              <a:ext uri="{FF2B5EF4-FFF2-40B4-BE49-F238E27FC236}">
                <a16:creationId xmlns:a16="http://schemas.microsoft.com/office/drawing/2014/main" id="{BB9D09F4-9AC2-46A7-AF59-48D8A25072EB}"/>
              </a:ext>
            </a:extLst>
          </p:cNvPr>
          <p:cNvSpPr txBox="1">
            <a:spLocks noChangeArrowheads="1"/>
          </p:cNvSpPr>
          <p:nvPr/>
        </p:nvSpPr>
        <p:spPr bwMode="auto">
          <a:xfrm>
            <a:off x="152400" y="2743200"/>
            <a:ext cx="543741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a:solidFill>
                  <a:srgbClr val="0000FF"/>
                </a:solidFill>
                <a:latin typeface="Times New Roman" panose="02020603050405020304" pitchFamily="18" charset="0"/>
              </a:rPr>
              <a:t>-</a:t>
            </a:r>
            <a:r>
              <a:rPr lang="en-US" altLang="en-US" sz="3200" dirty="0" err="1">
                <a:solidFill>
                  <a:srgbClr val="0000FF"/>
                </a:solidFill>
                <a:latin typeface="Times New Roman" panose="02020603050405020304" pitchFamily="18" charset="0"/>
              </a:rPr>
              <a:t>Vì</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lặn</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sâu</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dưới</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lòng</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biển</a:t>
            </a:r>
            <a:r>
              <a:rPr lang="en-US" altLang="en-US" sz="3200" dirty="0">
                <a:solidFill>
                  <a:srgbClr val="0000FF"/>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áp</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suất</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của</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nước</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biển</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rất</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lớn</a:t>
            </a:r>
            <a:r>
              <a:rPr lang="en-US" altLang="en-US" sz="3200" dirty="0">
                <a:solidFill>
                  <a:srgbClr val="0000FF"/>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lên</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đến</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hàng</a:t>
            </a:r>
            <a:r>
              <a:rPr lang="en-US" altLang="en-US" sz="3200" dirty="0">
                <a:solidFill>
                  <a:srgbClr val="FF0000"/>
                </a:solidFill>
                <a:latin typeface="Times New Roman" panose="02020603050405020304" pitchFamily="18" charset="0"/>
              </a:rPr>
              <a:t> </a:t>
            </a:r>
            <a:r>
              <a:rPr lang="en-US" altLang="en-US" sz="3200" dirty="0" err="1">
                <a:solidFill>
                  <a:srgbClr val="FF0000"/>
                </a:solidFill>
                <a:latin typeface="Times New Roman" panose="02020603050405020304" pitchFamily="18" charset="0"/>
              </a:rPr>
              <a:t>nghìn</a:t>
            </a:r>
            <a:r>
              <a:rPr lang="en-US" altLang="en-US" sz="3200" dirty="0">
                <a:solidFill>
                  <a:srgbClr val="FF0000"/>
                </a:solidFill>
                <a:latin typeface="Times New Roman" panose="02020603050405020304" pitchFamily="18" charset="0"/>
              </a:rPr>
              <a:t> N/m</a:t>
            </a:r>
            <a:r>
              <a:rPr lang="en-US" altLang="en-US" sz="3200" baseline="30000" dirty="0">
                <a:solidFill>
                  <a:srgbClr val="FF0000"/>
                </a:solidFill>
                <a:latin typeface="Times New Roman" panose="02020603050405020304" pitchFamily="18" charset="0"/>
              </a:rPr>
              <a:t>2</a:t>
            </a:r>
            <a:r>
              <a:rPr lang="en-US" altLang="en-US" sz="3200" dirty="0">
                <a:solidFill>
                  <a:srgbClr val="FF0000"/>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nếu</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không</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mặc</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áo</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lặn</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thì</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sẽ</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không</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thể</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chịu</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được</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áp</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suất</a:t>
            </a:r>
            <a:r>
              <a:rPr lang="en-US" altLang="en-US" sz="3200" dirty="0">
                <a:solidFill>
                  <a:srgbClr val="0000FF"/>
                </a:solidFill>
                <a:latin typeface="Times New Roman" panose="02020603050405020304" pitchFamily="18" charset="0"/>
              </a:rPr>
              <a:t> </a:t>
            </a:r>
            <a:r>
              <a:rPr lang="en-US" altLang="en-US" sz="3200" dirty="0" err="1">
                <a:solidFill>
                  <a:srgbClr val="0000FF"/>
                </a:solidFill>
                <a:latin typeface="Times New Roman" panose="02020603050405020304" pitchFamily="18" charset="0"/>
              </a:rPr>
              <a:t>này</a:t>
            </a:r>
            <a:endParaRPr lang="en-US" altLang="en-US" sz="3200" dirty="0">
              <a:solidFill>
                <a:srgbClr val="0000FF"/>
              </a:solidFill>
              <a:latin typeface="Times New Roman" panose="02020603050405020304" pitchFamily="18" charset="0"/>
            </a:endParaRPr>
          </a:p>
        </p:txBody>
      </p:sp>
      <p:pic>
        <p:nvPicPr>
          <p:cNvPr id="5" name="Picture 2" descr="Lý thuyết. Áp suất chất lỏng - Bình thông nhau | SGK Vật lí lớp 8">
            <a:extLst>
              <a:ext uri="{FF2B5EF4-FFF2-40B4-BE49-F238E27FC236}">
                <a16:creationId xmlns:a16="http://schemas.microsoft.com/office/drawing/2014/main" id="{4AE79FCC-EF3C-49D5-ADB9-F026EE635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245856"/>
            <a:ext cx="3343202" cy="535107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83833" y="304801"/>
            <a:ext cx="5216867" cy="1295400"/>
          </a:xfrm>
          <a:prstGeom prst="wedgeRoundRectCallout">
            <a:avLst>
              <a:gd name="adj1" fmla="val 47362"/>
              <a:gd name="adj2" fmla="val 76241"/>
              <a:gd name="adj3" fmla="val 16667"/>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1" name="Text Box 35">
            <a:extLst>
              <a:ext uri="{FF2B5EF4-FFF2-40B4-BE49-F238E27FC236}">
                <a16:creationId xmlns:a16="http://schemas.microsoft.com/office/drawing/2014/main" id="{2FE5F742-4391-4AFF-B44B-8B66716E76A2}"/>
              </a:ext>
            </a:extLst>
          </p:cNvPr>
          <p:cNvSpPr txBox="1">
            <a:spLocks noChangeArrowheads="1"/>
          </p:cNvSpPr>
          <p:nvPr/>
        </p:nvSpPr>
        <p:spPr bwMode="auto">
          <a:xfrm>
            <a:off x="372947" y="413892"/>
            <a:ext cx="52168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err="1">
                <a:latin typeface="Times New Roman" panose="02020603050405020304" pitchFamily="18" charset="0"/>
              </a:rPr>
              <a:t>Tại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sao</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khi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lặn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sâu</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người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thợ</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lặn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phải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mặc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bộ</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áo</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lặn</a:t>
            </a:r>
            <a:r>
              <a:rPr lang="en-US" altLang="en-US" sz="3200" dirty="0">
                <a:latin typeface="Times New Roman" panose="02020603050405020304" pitchFamily="18" charset="0"/>
              </a:rPr>
              <a:t>?</a:t>
            </a:r>
          </a:p>
        </p:txBody>
      </p:sp>
    </p:spTree>
    <p:extLst>
      <p:ext uri="{BB962C8B-B14F-4D97-AF65-F5344CB8AC3E}">
        <p14:creationId xmlns:p14="http://schemas.microsoft.com/office/powerpoint/2010/main" val="392903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anim calcmode="lin" valueType="num">
                                      <p:cBhvr>
                                        <p:cTn id="8" dur="250" fill="hold"/>
                                        <p:tgtEl>
                                          <p:spTgt spid="11"/>
                                        </p:tgtEl>
                                        <p:attrNameLst>
                                          <p:attrName>ppt_x</p:attrName>
                                        </p:attrNameLst>
                                      </p:cBhvr>
                                      <p:tavLst>
                                        <p:tav tm="0">
                                          <p:val>
                                            <p:strVal val="#ppt_x"/>
                                          </p:val>
                                        </p:tav>
                                        <p:tav tm="100000">
                                          <p:val>
                                            <p:strVal val="#ppt_x"/>
                                          </p:val>
                                        </p:tav>
                                      </p:tavLst>
                                    </p:anim>
                                    <p:anim calcmode="lin" valueType="num">
                                      <p:cBhvr>
                                        <p:cTn id="9" dur="2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50"/>
                                        <p:tgtEl>
                                          <p:spTgt spid="22"/>
                                        </p:tgtEl>
                                      </p:cBhvr>
                                    </p:animEffect>
                                    <p:anim calcmode="lin" valueType="num">
                                      <p:cBhvr>
                                        <p:cTn id="25" dur="250" fill="hold"/>
                                        <p:tgtEl>
                                          <p:spTgt spid="22"/>
                                        </p:tgtEl>
                                        <p:attrNameLst>
                                          <p:attrName>ppt_x</p:attrName>
                                        </p:attrNameLst>
                                      </p:cBhvr>
                                      <p:tavLst>
                                        <p:tav tm="0">
                                          <p:val>
                                            <p:strVal val="#ppt_x"/>
                                          </p:val>
                                        </p:tav>
                                        <p:tav tm="100000">
                                          <p:val>
                                            <p:strVal val="#ppt_x"/>
                                          </p:val>
                                        </p:tav>
                                      </p:tavLst>
                                    </p:anim>
                                    <p:anim calcmode="lin" valueType="num">
                                      <p:cBhvr>
                                        <p:cTn id="26" dur="2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3" descr="tt_songclass1[1]">
            <a:extLst>
              <a:ext uri="{FF2B5EF4-FFF2-40B4-BE49-F238E27FC236}">
                <a16:creationId xmlns:a16="http://schemas.microsoft.com/office/drawing/2014/main" id="{730ABA38-24EF-4FBF-8D5F-8107B2CD3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79" y="1295401"/>
            <a:ext cx="3888921"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4">
            <a:extLst>
              <a:ext uri="{FF2B5EF4-FFF2-40B4-BE49-F238E27FC236}">
                <a16:creationId xmlns:a16="http://schemas.microsoft.com/office/drawing/2014/main" id="{7CD599AC-1324-4C1C-905B-B633B1DBF4FD}"/>
              </a:ext>
            </a:extLst>
          </p:cNvPr>
          <p:cNvSpPr>
            <a:spLocks noChangeArrowheads="1"/>
          </p:cNvSpPr>
          <p:nvPr/>
        </p:nvSpPr>
        <p:spPr bwMode="auto">
          <a:xfrm>
            <a:off x="111579" y="5146749"/>
            <a:ext cx="4231821" cy="715963"/>
          </a:xfrm>
          <a:prstGeom prst="rect">
            <a:avLst/>
          </a:prstGeom>
          <a:noFill/>
          <a:ln w="9525">
            <a:noFill/>
            <a:miter lim="800000"/>
            <a:headEnd/>
            <a:tailEnd/>
          </a:ln>
          <a:effectLst/>
        </p:spPr>
        <p:txBody>
          <a:bodyPr anchor="ctr"/>
          <a:lstStyle/>
          <a:p>
            <a:pPr>
              <a:defRPr/>
            </a:pPr>
            <a:r>
              <a:rPr lang="en-US" sz="2000" b="1" i="1" dirty="0" err="1">
                <a:solidFill>
                  <a:srgbClr val="0000FF"/>
                </a:solidFill>
                <a:latin typeface="Times New Roman" pitchFamily="18" charset="0"/>
                <a:cs typeface="Arial" charset="0"/>
              </a:rPr>
              <a:t>Hình</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ảnh</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tàu</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ngầm</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đang</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nổi</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trên</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mặt</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nước</a:t>
            </a:r>
            <a:r>
              <a:rPr lang="en-US" sz="2000" b="1" i="1" dirty="0">
                <a:solidFill>
                  <a:srgbClr val="0000FF"/>
                </a:solidFill>
                <a:latin typeface="Times New Roman" pitchFamily="18" charset="0"/>
                <a:cs typeface="Arial" charset="0"/>
              </a:rPr>
              <a:t>.</a:t>
            </a:r>
            <a:endParaRPr lang="vi-VN" sz="2000" b="1" i="1" dirty="0">
              <a:solidFill>
                <a:srgbClr val="0000FF"/>
              </a:solidFill>
              <a:latin typeface="Times New Roman" pitchFamily="18" charset="0"/>
              <a:cs typeface="Arial" charset="0"/>
            </a:endParaRPr>
          </a:p>
        </p:txBody>
      </p:sp>
      <p:sp>
        <p:nvSpPr>
          <p:cNvPr id="16388" name="Text Box 5">
            <a:extLst>
              <a:ext uri="{FF2B5EF4-FFF2-40B4-BE49-F238E27FC236}">
                <a16:creationId xmlns:a16="http://schemas.microsoft.com/office/drawing/2014/main" id="{9E34B0FF-9754-47DA-9C0D-FA0EE37F32CC}"/>
              </a:ext>
            </a:extLst>
          </p:cNvPr>
          <p:cNvSpPr txBox="1">
            <a:spLocks noChangeArrowheads="1"/>
          </p:cNvSpPr>
          <p:nvPr/>
        </p:nvSpPr>
        <p:spPr bwMode="auto">
          <a:xfrm>
            <a:off x="111579" y="58580"/>
            <a:ext cx="88963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err="1">
                <a:latin typeface="Times New Roman" panose="02020603050405020304" pitchFamily="18" charset="0"/>
              </a:rPr>
              <a:t>Tàu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ngầm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loại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tàu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có</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thể</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chạy</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dưới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mặt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nước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vỏ</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của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tàu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được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làm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bằng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thép</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dày</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vững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chắc</a:t>
            </a:r>
            <a:r>
              <a:rPr lang="en-US" altLang="en-US" sz="3200" b="1" dirty="0">
                <a:latin typeface="Times New Roman" panose="02020603050405020304" pitchFamily="18" charset="0"/>
              </a:rPr>
              <a:t>.</a:t>
            </a:r>
          </a:p>
        </p:txBody>
      </p:sp>
      <p:pic>
        <p:nvPicPr>
          <p:cNvPr id="89094" name="Picture 6" descr="800px-Ohio-class_submarine_launches_Trident_ICBMs_%28artist_concept%29[1]">
            <a:extLst>
              <a:ext uri="{FF2B5EF4-FFF2-40B4-BE49-F238E27FC236}">
                <a16:creationId xmlns:a16="http://schemas.microsoft.com/office/drawing/2014/main" id="{358AD38A-A7B8-42D3-B95F-FEB71FA20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35798"/>
            <a:ext cx="4114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7" descr="tau ngam">
            <a:extLst>
              <a:ext uri="{FF2B5EF4-FFF2-40B4-BE49-F238E27FC236}">
                <a16:creationId xmlns:a16="http://schemas.microsoft.com/office/drawing/2014/main" id="{5E1EB6D5-D39E-4A4F-A780-9B5A70289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199" y="4199732"/>
            <a:ext cx="4359729"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Rectangle 8">
            <a:extLst>
              <a:ext uri="{FF2B5EF4-FFF2-40B4-BE49-F238E27FC236}">
                <a16:creationId xmlns:a16="http://schemas.microsoft.com/office/drawing/2014/main" id="{6F6C2076-5A2B-4629-985C-98CA1BFDCD34}"/>
              </a:ext>
            </a:extLst>
          </p:cNvPr>
          <p:cNvSpPr>
            <a:spLocks noChangeArrowheads="1"/>
          </p:cNvSpPr>
          <p:nvPr/>
        </p:nvSpPr>
        <p:spPr bwMode="auto">
          <a:xfrm>
            <a:off x="4724400" y="3591364"/>
            <a:ext cx="4202875" cy="715963"/>
          </a:xfrm>
          <a:prstGeom prst="rect">
            <a:avLst/>
          </a:prstGeom>
          <a:noFill/>
          <a:ln w="9525">
            <a:noFill/>
            <a:miter lim="800000"/>
            <a:headEnd/>
            <a:tailEnd/>
          </a:ln>
          <a:effectLst/>
        </p:spPr>
        <p:txBody>
          <a:bodyPr anchor="ctr"/>
          <a:lstStyle/>
          <a:p>
            <a:pPr>
              <a:defRPr/>
            </a:pPr>
            <a:r>
              <a:rPr lang="en-US" sz="2000" b="1" i="1" dirty="0" err="1">
                <a:solidFill>
                  <a:srgbClr val="0000FF"/>
                </a:solidFill>
                <a:latin typeface="Times New Roman" pitchFamily="18" charset="0"/>
                <a:cs typeface="Arial" charset="0"/>
              </a:rPr>
              <a:t>Hình</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ảnh</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tàu</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ngầm</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dưới</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mặt</a:t>
            </a:r>
            <a:r>
              <a:rPr lang="en-US" sz="2000" b="1" i="1" dirty="0">
                <a:solidFill>
                  <a:srgbClr val="0000FF"/>
                </a:solidFill>
                <a:latin typeface="Times New Roman" pitchFamily="18" charset="0"/>
                <a:cs typeface="Arial" charset="0"/>
              </a:rPr>
              <a:t> </a:t>
            </a:r>
            <a:r>
              <a:rPr lang="en-US" sz="2000" b="1" i="1" dirty="0" err="1">
                <a:solidFill>
                  <a:srgbClr val="0000FF"/>
                </a:solidFill>
                <a:latin typeface="Times New Roman" pitchFamily="18" charset="0"/>
                <a:cs typeface="Arial" charset="0"/>
              </a:rPr>
              <a:t>nước</a:t>
            </a:r>
            <a:r>
              <a:rPr lang="en-US" sz="2000" b="1" i="1" dirty="0">
                <a:solidFill>
                  <a:srgbClr val="0000FF"/>
                </a:solidFill>
                <a:latin typeface="Times New Roman" pitchFamily="18" charset="0"/>
                <a:cs typeface="Arial" charset="0"/>
              </a:rPr>
              <a:t>.</a:t>
            </a:r>
            <a:endParaRPr lang="vi-VN" sz="2000" b="1" i="1" dirty="0">
              <a:solidFill>
                <a:srgbClr val="0000FF"/>
              </a:solidFill>
              <a:latin typeface="Times New Roman" pitchFamily="18" charset="0"/>
              <a:cs typeface="Arial" charset="0"/>
            </a:endParaRPr>
          </a:p>
        </p:txBody>
      </p:sp>
      <p:sp>
        <p:nvSpPr>
          <p:cNvPr id="89097" name="Text Box 9">
            <a:extLst>
              <a:ext uri="{FF2B5EF4-FFF2-40B4-BE49-F238E27FC236}">
                <a16:creationId xmlns:a16="http://schemas.microsoft.com/office/drawing/2014/main" id="{E3E23E26-64E6-4CB9-B639-E4A83F1E00FE}"/>
              </a:ext>
            </a:extLst>
          </p:cNvPr>
          <p:cNvSpPr txBox="1">
            <a:spLocks noChangeArrowheads="1"/>
          </p:cNvSpPr>
          <p:nvPr/>
        </p:nvSpPr>
        <p:spPr bwMode="auto">
          <a:xfrm>
            <a:off x="4953000" y="6368404"/>
            <a:ext cx="30272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i="1" dirty="0" err="1">
                <a:solidFill>
                  <a:srgbClr val="0000FF"/>
                </a:solidFill>
                <a:latin typeface="Times New Roman" panose="02020603050405020304" pitchFamily="18" charset="0"/>
              </a:rPr>
              <a:t>Cấu</a:t>
            </a:r>
            <a:r>
              <a:rPr lang="en-US" altLang="en-US" sz="2000" b="1" i="1" dirty="0">
                <a:solidFill>
                  <a:srgbClr val="0000FF"/>
                </a:solidFill>
                <a:latin typeface="Times New Roman" panose="02020603050405020304" pitchFamily="18" charset="0"/>
              </a:rPr>
              <a:t> </a:t>
            </a:r>
            <a:r>
              <a:rPr lang="en-US" altLang="en-US" sz="2000" b="1" i="1" dirty="0" err="1">
                <a:solidFill>
                  <a:srgbClr val="0000FF"/>
                </a:solidFill>
                <a:latin typeface="Times New Roman" panose="02020603050405020304" pitchFamily="18" charset="0"/>
              </a:rPr>
              <a:t>tạo</a:t>
            </a:r>
            <a:r>
              <a:rPr lang="en-US" altLang="en-US" sz="2000" b="1" i="1" dirty="0">
                <a:solidFill>
                  <a:srgbClr val="0000FF"/>
                </a:solidFill>
                <a:latin typeface="Times New Roman" panose="02020603050405020304" pitchFamily="18" charset="0"/>
              </a:rPr>
              <a:t> </a:t>
            </a:r>
            <a:r>
              <a:rPr lang="en-US" altLang="en-US" sz="2000" b="1" i="1" dirty="0" err="1">
                <a:solidFill>
                  <a:srgbClr val="0000FF"/>
                </a:solidFill>
                <a:latin typeface="Times New Roman" panose="02020603050405020304" pitchFamily="18" charset="0"/>
              </a:rPr>
              <a:t>của</a:t>
            </a:r>
            <a:r>
              <a:rPr lang="en-US" altLang="en-US" sz="2000" b="1" i="1" dirty="0">
                <a:solidFill>
                  <a:srgbClr val="0000FF"/>
                </a:solidFill>
                <a:latin typeface="Times New Roman" panose="02020603050405020304" pitchFamily="18" charset="0"/>
              </a:rPr>
              <a:t> </a:t>
            </a:r>
            <a:r>
              <a:rPr lang="en-US" altLang="en-US" sz="2000" b="1" i="1" dirty="0" err="1">
                <a:solidFill>
                  <a:srgbClr val="0000FF"/>
                </a:solidFill>
                <a:latin typeface="Times New Roman" panose="02020603050405020304" pitchFamily="18" charset="0"/>
              </a:rPr>
              <a:t>tàu</a:t>
            </a:r>
            <a:r>
              <a:rPr lang="en-US" altLang="en-US" sz="2000" b="1" i="1" dirty="0">
                <a:solidFill>
                  <a:srgbClr val="0000FF"/>
                </a:solidFill>
                <a:latin typeface="Times New Roman" panose="02020603050405020304" pitchFamily="18" charset="0"/>
              </a:rPr>
              <a:t> </a:t>
            </a:r>
            <a:r>
              <a:rPr lang="en-US" altLang="en-US" sz="2000" b="1" i="1" dirty="0" err="1">
                <a:solidFill>
                  <a:srgbClr val="0000FF"/>
                </a:solidFill>
                <a:latin typeface="Times New Roman" panose="02020603050405020304" pitchFamily="18" charset="0"/>
              </a:rPr>
              <a:t>ngầm</a:t>
            </a:r>
            <a:r>
              <a:rPr lang="en-US" altLang="en-US" sz="2000" b="1" i="1" dirty="0">
                <a:solidFill>
                  <a:srgbClr val="0000FF"/>
                </a:solidFill>
                <a:latin typeface="Times New Roman" panose="02020603050405020304" pitchFamily="18" charset="0"/>
              </a:rPr>
              <a:t>.</a:t>
            </a:r>
          </a:p>
        </p:txBody>
      </p:sp>
    </p:spTree>
    <p:extLst>
      <p:ext uri="{BB962C8B-B14F-4D97-AF65-F5344CB8AC3E}">
        <p14:creationId xmlns:p14="http://schemas.microsoft.com/office/powerpoint/2010/main" val="778282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89091"/>
                                        </p:tgtEl>
                                        <p:attrNameLst>
                                          <p:attrName>style.visibility</p:attrName>
                                        </p:attrNameLst>
                                      </p:cBhvr>
                                      <p:to>
                                        <p:strVal val="visible"/>
                                      </p:to>
                                    </p:set>
                                    <p:anim calcmode="lin" valueType="num">
                                      <p:cBhvr>
                                        <p:cTn id="7" dur="500" fill="hold"/>
                                        <p:tgtEl>
                                          <p:spTgt spid="89091"/>
                                        </p:tgtEl>
                                        <p:attrNameLst>
                                          <p:attrName>ppt_w</p:attrName>
                                        </p:attrNameLst>
                                      </p:cBhvr>
                                      <p:tavLst>
                                        <p:tav tm="0">
                                          <p:val>
                                            <p:fltVal val="0"/>
                                          </p:val>
                                        </p:tav>
                                        <p:tav tm="100000">
                                          <p:val>
                                            <p:strVal val="#ppt_w"/>
                                          </p:val>
                                        </p:tav>
                                      </p:tavLst>
                                    </p:anim>
                                    <p:anim calcmode="lin" valueType="num">
                                      <p:cBhvr>
                                        <p:cTn id="8" dur="500" fill="hold"/>
                                        <p:tgtEl>
                                          <p:spTgt spid="89091"/>
                                        </p:tgtEl>
                                        <p:attrNameLst>
                                          <p:attrName>ppt_h</p:attrName>
                                        </p:attrNameLst>
                                      </p:cBhvr>
                                      <p:tavLst>
                                        <p:tav tm="0">
                                          <p:val>
                                            <p:fltVal val="0"/>
                                          </p:val>
                                        </p:tav>
                                        <p:tav tm="100000">
                                          <p:val>
                                            <p:strVal val="#ppt_h"/>
                                          </p:val>
                                        </p:tav>
                                      </p:tavLst>
                                    </p:anim>
                                    <p:animEffect transition="in" filter="fade">
                                      <p:cBhvr>
                                        <p:cTn id="9" dur="500"/>
                                        <p:tgtEl>
                                          <p:spTgt spid="89091"/>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89092"/>
                                        </p:tgtEl>
                                        <p:attrNameLst>
                                          <p:attrName>style.visibility</p:attrName>
                                        </p:attrNameLst>
                                      </p:cBhvr>
                                      <p:to>
                                        <p:strVal val="visible"/>
                                      </p:to>
                                    </p:set>
                                    <p:anim calcmode="lin" valueType="num">
                                      <p:cBhvr>
                                        <p:cTn id="13" dur="500" fill="hold"/>
                                        <p:tgtEl>
                                          <p:spTgt spid="89092"/>
                                        </p:tgtEl>
                                        <p:attrNameLst>
                                          <p:attrName>ppt_w</p:attrName>
                                        </p:attrNameLst>
                                      </p:cBhvr>
                                      <p:tavLst>
                                        <p:tav tm="0">
                                          <p:val>
                                            <p:fltVal val="0"/>
                                          </p:val>
                                        </p:tav>
                                        <p:tav tm="100000">
                                          <p:val>
                                            <p:strVal val="#ppt_w"/>
                                          </p:val>
                                        </p:tav>
                                      </p:tavLst>
                                    </p:anim>
                                    <p:anim calcmode="lin" valueType="num">
                                      <p:cBhvr>
                                        <p:cTn id="14" dur="500" fill="hold"/>
                                        <p:tgtEl>
                                          <p:spTgt spid="89092"/>
                                        </p:tgtEl>
                                        <p:attrNameLst>
                                          <p:attrName>ppt_h</p:attrName>
                                        </p:attrNameLst>
                                      </p:cBhvr>
                                      <p:tavLst>
                                        <p:tav tm="0">
                                          <p:val>
                                            <p:fltVal val="0"/>
                                          </p:val>
                                        </p:tav>
                                        <p:tav tm="100000">
                                          <p:val>
                                            <p:strVal val="#ppt_h"/>
                                          </p:val>
                                        </p:tav>
                                      </p:tavLst>
                                    </p:anim>
                                    <p:animEffect transition="in" filter="fade">
                                      <p:cBhvr>
                                        <p:cTn id="15" dur="500"/>
                                        <p:tgtEl>
                                          <p:spTgt spid="89092"/>
                                        </p:tgtEl>
                                      </p:cBhvr>
                                    </p:animEffect>
                                  </p:childTnLst>
                                </p:cTn>
                              </p:par>
                              <p:par>
                                <p:cTn id="16" presetID="8" presetClass="entr" presetSubtype="16" fill="hold" nodeType="withEffect">
                                  <p:stCondLst>
                                    <p:cond delay="0"/>
                                  </p:stCondLst>
                                  <p:childTnLst>
                                    <p:set>
                                      <p:cBhvr>
                                        <p:cTn id="17" dur="1" fill="hold">
                                          <p:stCondLst>
                                            <p:cond delay="0"/>
                                          </p:stCondLst>
                                        </p:cTn>
                                        <p:tgtEl>
                                          <p:spTgt spid="89094"/>
                                        </p:tgtEl>
                                        <p:attrNameLst>
                                          <p:attrName>style.visibility</p:attrName>
                                        </p:attrNameLst>
                                      </p:cBhvr>
                                      <p:to>
                                        <p:strVal val="visible"/>
                                      </p:to>
                                    </p:set>
                                    <p:animEffect transition="in" filter="diamond(in)">
                                      <p:cBhvr>
                                        <p:cTn id="18" dur="2000"/>
                                        <p:tgtEl>
                                          <p:spTgt spid="89094"/>
                                        </p:tgtEl>
                                      </p:cBhvr>
                                    </p:animEffect>
                                  </p:childTnLst>
                                </p:cTn>
                              </p:par>
                              <p:par>
                                <p:cTn id="19" presetID="4" presetClass="entr" presetSubtype="16" fill="hold" nodeType="withEffect">
                                  <p:stCondLst>
                                    <p:cond delay="0"/>
                                  </p:stCondLst>
                                  <p:childTnLst>
                                    <p:set>
                                      <p:cBhvr>
                                        <p:cTn id="20" dur="1" fill="hold">
                                          <p:stCondLst>
                                            <p:cond delay="0"/>
                                          </p:stCondLst>
                                        </p:cTn>
                                        <p:tgtEl>
                                          <p:spTgt spid="89095"/>
                                        </p:tgtEl>
                                        <p:attrNameLst>
                                          <p:attrName>style.visibility</p:attrName>
                                        </p:attrNameLst>
                                      </p:cBhvr>
                                      <p:to>
                                        <p:strVal val="visible"/>
                                      </p:to>
                                    </p:set>
                                    <p:animEffect transition="in" filter="box(in)">
                                      <p:cBhvr>
                                        <p:cTn id="21" dur="500"/>
                                        <p:tgtEl>
                                          <p:spTgt spid="8909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89096"/>
                                        </p:tgtEl>
                                        <p:attrNameLst>
                                          <p:attrName>style.visibility</p:attrName>
                                        </p:attrNameLst>
                                      </p:cBhvr>
                                      <p:to>
                                        <p:strVal val="visible"/>
                                      </p:to>
                                    </p:set>
                                    <p:anim calcmode="lin" valueType="num">
                                      <p:cBhvr>
                                        <p:cTn id="24" dur="500" fill="hold"/>
                                        <p:tgtEl>
                                          <p:spTgt spid="89096"/>
                                        </p:tgtEl>
                                        <p:attrNameLst>
                                          <p:attrName>ppt_w</p:attrName>
                                        </p:attrNameLst>
                                      </p:cBhvr>
                                      <p:tavLst>
                                        <p:tav tm="0">
                                          <p:val>
                                            <p:fltVal val="0"/>
                                          </p:val>
                                        </p:tav>
                                        <p:tav tm="100000">
                                          <p:val>
                                            <p:strVal val="#ppt_w"/>
                                          </p:val>
                                        </p:tav>
                                      </p:tavLst>
                                    </p:anim>
                                    <p:anim calcmode="lin" valueType="num">
                                      <p:cBhvr>
                                        <p:cTn id="25" dur="500" fill="hold"/>
                                        <p:tgtEl>
                                          <p:spTgt spid="89096"/>
                                        </p:tgtEl>
                                        <p:attrNameLst>
                                          <p:attrName>ppt_h</p:attrName>
                                        </p:attrNameLst>
                                      </p:cBhvr>
                                      <p:tavLst>
                                        <p:tav tm="0">
                                          <p:val>
                                            <p:fltVal val="0"/>
                                          </p:val>
                                        </p:tav>
                                        <p:tav tm="100000">
                                          <p:val>
                                            <p:strVal val="#ppt_h"/>
                                          </p:val>
                                        </p:tav>
                                      </p:tavLst>
                                    </p:anim>
                                    <p:animEffect transition="in" filter="fade">
                                      <p:cBhvr>
                                        <p:cTn id="26" dur="500"/>
                                        <p:tgtEl>
                                          <p:spTgt spid="89096"/>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89097"/>
                                        </p:tgtEl>
                                        <p:attrNameLst>
                                          <p:attrName>style.visibility</p:attrName>
                                        </p:attrNameLst>
                                      </p:cBhvr>
                                      <p:to>
                                        <p:strVal val="visible"/>
                                      </p:to>
                                    </p:set>
                                    <p:animEffect transition="in" filter="diamond(in)">
                                      <p:cBhvr>
                                        <p:cTn id="29" dur="2000"/>
                                        <p:tgtEl>
                                          <p:spTgt spid="89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P spid="89096" grpId="0"/>
      <p:bldP spid="890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27472C-8396-43B9-8ECF-BF2F9C3266BC}"/>
              </a:ext>
            </a:extLst>
          </p:cNvPr>
          <p:cNvSpPr/>
          <p:nvPr/>
        </p:nvSpPr>
        <p:spPr>
          <a:xfrm>
            <a:off x="3200400" y="0"/>
            <a:ext cx="31432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36" name="TextBox 7">
            <a:extLst>
              <a:ext uri="{FF2B5EF4-FFF2-40B4-BE49-F238E27FC236}">
                <a16:creationId xmlns:a16="http://schemas.microsoft.com/office/drawing/2014/main" id="{1087E602-4450-4CCD-A378-BC36C3F62676}"/>
              </a:ext>
            </a:extLst>
          </p:cNvPr>
          <p:cNvSpPr txBox="1">
            <a:spLocks noChangeArrowheads="1"/>
          </p:cNvSpPr>
          <p:nvPr/>
        </p:nvSpPr>
        <p:spPr bwMode="auto">
          <a:xfrm>
            <a:off x="381000" y="76202"/>
            <a:ext cx="769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solidFill>
                  <a:srgbClr val="FF0000"/>
                </a:solidFill>
                <a:latin typeface="Times New Roman" panose="02020603050405020304" pitchFamily="18" charset="0"/>
              </a:rPr>
              <a:t>SỬ DỤNG CHẤT NỔ ĐỂ ĐÁNH CÁ.</a:t>
            </a:r>
            <a:endParaRPr lang="en-US" altLang="en-US" sz="2400" b="1" dirty="0">
              <a:solidFill>
                <a:srgbClr val="FF0000"/>
              </a:solidFill>
              <a:latin typeface="Times New Roman" panose="02020603050405020304" pitchFamily="18" charset="0"/>
            </a:endParaRPr>
          </a:p>
        </p:txBody>
      </p:sp>
      <p:sp>
        <p:nvSpPr>
          <p:cNvPr id="18437" name="Text Box 4">
            <a:extLst>
              <a:ext uri="{FF2B5EF4-FFF2-40B4-BE49-F238E27FC236}">
                <a16:creationId xmlns:a16="http://schemas.microsoft.com/office/drawing/2014/main" id="{824D6FB9-3AA1-4E8F-802B-A666A63AAA1D}"/>
              </a:ext>
            </a:extLst>
          </p:cNvPr>
          <p:cNvSpPr txBox="1">
            <a:spLocks noChangeArrowheads="1"/>
          </p:cNvSpPr>
          <p:nvPr/>
        </p:nvSpPr>
        <p:spPr bwMode="auto">
          <a:xfrm>
            <a:off x="87351" y="2895600"/>
            <a:ext cx="8915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latin typeface="Times New Roman" pitchFamily="18" charset="0"/>
                <a:cs typeface="Times New Roman" pitchFamily="18" charset="0"/>
              </a:rPr>
              <a:t>* </a:t>
            </a:r>
            <a:r>
              <a:rPr lang="en-US" altLang="en-US" sz="2400" b="1" dirty="0" err="1">
                <a:latin typeface="Times New Roman" panose="02020603050405020304" pitchFamily="18" charset="0"/>
                <a:cs typeface="Times New Roman" pitchFamily="18" charset="0"/>
              </a:rPr>
              <a:t>Khi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ng</a:t>
            </a:r>
            <a:r>
              <a:rPr lang="vi-VN" altLang="en-US" sz="2400" b="1" dirty="0">
                <a:latin typeface="Times New Roman" panose="02020603050405020304" pitchFamily="18" charset="0"/>
                <a:cs typeface="Times New Roman" pitchFamily="18" charset="0"/>
              </a:rPr>
              <a:t>ư</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dân</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cho</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nổ</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mìn</a:t>
            </a:r>
            <a:r>
              <a:rPr lang="en-US" altLang="en-US" sz="2400" b="1" dirty="0">
                <a:latin typeface="Times New Roman" panose="02020603050405020304" pitchFamily="18" charset="0"/>
                <a:cs typeface="Times New Roman" pitchFamily="18" charset="0"/>
              </a:rPr>
              <a:t> d</a:t>
            </a:r>
            <a:r>
              <a:rPr lang="vi-VN" altLang="en-US" sz="2400" b="1" dirty="0">
                <a:latin typeface="Times New Roman" panose="02020603050405020304" pitchFamily="18" charset="0"/>
                <a:cs typeface="Times New Roman" pitchFamily="18" charset="0"/>
              </a:rPr>
              <a:t>ư</a:t>
            </a:r>
            <a:r>
              <a:rPr lang="en-US" altLang="en-US" sz="2400" b="1" dirty="0" err="1">
                <a:latin typeface="Times New Roman" panose="02020603050405020304" pitchFamily="18" charset="0"/>
                <a:cs typeface="Times New Roman" pitchFamily="18" charset="0"/>
              </a:rPr>
              <a:t>ới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sông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biển</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sẽ</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gây</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ra</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áp</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suất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lớn</a:t>
            </a:r>
            <a:r>
              <a:rPr lang="en-US" altLang="en-US" sz="2400" b="1" dirty="0">
                <a:latin typeface="Times New Roman" panose="02020603050405020304" pitchFamily="18" charset="0"/>
                <a:cs typeface="Times New Roman" pitchFamily="18" charset="0"/>
              </a:rPr>
              <a:t>. D</a:t>
            </a:r>
            <a:r>
              <a:rPr lang="vi-VN" altLang="en-US" sz="2400" b="1" dirty="0">
                <a:latin typeface="Times New Roman" panose="02020603050405020304" pitchFamily="18" charset="0"/>
                <a:cs typeface="Times New Roman" pitchFamily="18" charset="0"/>
              </a:rPr>
              <a:t>ư</a:t>
            </a:r>
            <a:r>
              <a:rPr lang="en-US" altLang="en-US" sz="2400" b="1" dirty="0" err="1">
                <a:latin typeface="Times New Roman" panose="02020603050405020304" pitchFamily="18" charset="0"/>
                <a:cs typeface="Times New Roman" pitchFamily="18" charset="0"/>
              </a:rPr>
              <a:t>ới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tác</a:t>
            </a:r>
            <a:r>
              <a:rPr lang="en-US" altLang="en-US" sz="2400" b="1" dirty="0">
                <a:latin typeface="Times New Roman" panose="02020603050405020304" pitchFamily="18" charset="0"/>
                <a:cs typeface="Times New Roman" pitchFamily="18" charset="0"/>
              </a:rPr>
              <a:t> </a:t>
            </a:r>
            <a:r>
              <a:rPr lang="vi-VN" altLang="en-US" sz="2400" b="1" dirty="0">
                <a:latin typeface="Times New Roman" panose="02020603050405020304" pitchFamily="18" charset="0"/>
                <a:cs typeface="Times New Roman" pitchFamily="18" charset="0"/>
              </a:rPr>
              <a:t>đ</a:t>
            </a:r>
            <a:r>
              <a:rPr lang="en-US" altLang="en-US" sz="2400" b="1" dirty="0" err="1">
                <a:latin typeface="Times New Roman" panose="02020603050405020304" pitchFamily="18" charset="0"/>
                <a:cs typeface="Times New Roman" pitchFamily="18" charset="0"/>
              </a:rPr>
              <a:t>ộng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của</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áp</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suất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này</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hầu</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hết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các</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sinh</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vật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trong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vùng</a:t>
            </a:r>
            <a:r>
              <a:rPr lang="en-US" altLang="en-US" sz="2400" b="1" dirty="0">
                <a:latin typeface="Times New Roman" panose="02020603050405020304" pitchFamily="18" charset="0"/>
                <a:cs typeface="Times New Roman" pitchFamily="18" charset="0"/>
              </a:rPr>
              <a:t> </a:t>
            </a:r>
            <a:r>
              <a:rPr lang="vi-VN" altLang="en-US" sz="2400" b="1" dirty="0">
                <a:latin typeface="Times New Roman" panose="02020603050405020304" pitchFamily="18" charset="0"/>
                <a:cs typeface="Times New Roman" pitchFamily="18" charset="0"/>
              </a:rPr>
              <a:t>đ</a:t>
            </a:r>
            <a:r>
              <a:rPr lang="en-US" altLang="en-US" sz="2400" b="1" dirty="0">
                <a:latin typeface="Times New Roman" panose="02020603050405020304" pitchFamily="18" charset="0"/>
                <a:cs typeface="Times New Roman" pitchFamily="18" charset="0"/>
              </a:rPr>
              <a:t>ó </a:t>
            </a:r>
            <a:r>
              <a:rPr lang="vi-VN" altLang="en-US" sz="2400" b="1" dirty="0">
                <a:latin typeface="Times New Roman" panose="02020603050405020304" pitchFamily="18" charset="0"/>
                <a:cs typeface="Times New Roman" pitchFamily="18" charset="0"/>
              </a:rPr>
              <a:t>đ</a:t>
            </a:r>
            <a:r>
              <a:rPr lang="en-US" altLang="en-US" sz="2400" b="1" dirty="0" err="1">
                <a:latin typeface="Times New Roman" panose="02020603050405020304" pitchFamily="18" charset="0"/>
                <a:cs typeface="Times New Roman" pitchFamily="18" charset="0"/>
              </a:rPr>
              <a:t>ều</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bị</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chết</a:t>
            </a:r>
            <a:r>
              <a:rPr lang="en-US" altLang="en-US" sz="2400" b="1" dirty="0">
                <a:latin typeface="Times New Roman" panose="02020603050405020304" pitchFamily="18" charset="0"/>
                <a:cs typeface="Times New Roman" pitchFamily="18" charset="0"/>
              </a:rPr>
              <a:t>. </a:t>
            </a:r>
            <a:r>
              <a:rPr lang="en-US" altLang="en-US" sz="2400" b="1" dirty="0" smtClean="0">
                <a:latin typeface="Times New Roman" panose="02020603050405020304" pitchFamily="18" charset="0"/>
                <a:cs typeface="Times New Roman" pitchFamily="18" charset="0"/>
              </a:rPr>
              <a:t>                                                                                                          </a:t>
            </a:r>
            <a:r>
              <a:rPr lang="en-US" altLang="en-US" sz="2400" b="1" dirty="0" smtClean="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Việc</a:t>
            </a:r>
            <a:r>
              <a:rPr lang="en-US" altLang="en-US" sz="2400" b="1" dirty="0">
                <a:solidFill>
                  <a:srgbClr val="0000FF"/>
                </a:solidFill>
                <a:latin typeface="Times New Roman" panose="02020603050405020304" pitchFamily="18" charset="0"/>
                <a:cs typeface="Times New Roman" pitchFamily="18" charset="0"/>
              </a:rPr>
              <a:t> </a:t>
            </a:r>
            <a:r>
              <a:rPr lang="vi-VN" altLang="en-US" sz="2400" b="1" dirty="0">
                <a:solidFill>
                  <a:srgbClr val="0000FF"/>
                </a:solidFill>
                <a:latin typeface="Times New Roman" panose="02020603050405020304" pitchFamily="18" charset="0"/>
                <a:cs typeface="Times New Roman" pitchFamily="18" charset="0"/>
              </a:rPr>
              <a:t>đ</a:t>
            </a:r>
            <a:r>
              <a:rPr lang="en-US" altLang="en-US" sz="2400" b="1" dirty="0" err="1">
                <a:solidFill>
                  <a:srgbClr val="0000FF"/>
                </a:solidFill>
                <a:latin typeface="Times New Roman" panose="02020603050405020304" pitchFamily="18" charset="0"/>
                <a:cs typeface="Times New Roman" pitchFamily="18" charset="0"/>
              </a:rPr>
              <a:t>ánh</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bắt</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cá</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bằng</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chất</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nổ</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có</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tác</a:t>
            </a:r>
            <a:r>
              <a:rPr lang="en-US" altLang="en-US" sz="2400" b="1" dirty="0">
                <a:solidFill>
                  <a:srgbClr val="0000FF"/>
                </a:solidFill>
                <a:latin typeface="Times New Roman" panose="02020603050405020304" pitchFamily="18" charset="0"/>
                <a:cs typeface="Times New Roman" pitchFamily="18" charset="0"/>
              </a:rPr>
              <a:t> </a:t>
            </a:r>
            <a:r>
              <a:rPr lang="en-US" altLang="en-US" sz="2400" b="1" dirty="0" err="1">
                <a:solidFill>
                  <a:srgbClr val="0000FF"/>
                </a:solidFill>
                <a:latin typeface="Times New Roman" panose="02020603050405020304" pitchFamily="18" charset="0"/>
                <a:cs typeface="Times New Roman" pitchFamily="18" charset="0"/>
              </a:rPr>
              <a:t>hại</a:t>
            </a:r>
            <a:r>
              <a:rPr lang="en-US" altLang="en-US" sz="2400" b="1" dirty="0" smtClean="0">
                <a:solidFill>
                  <a:srgbClr val="0000FF"/>
                </a:solidFill>
                <a:latin typeface="Times New Roman" panose="02020603050405020304" pitchFamily="18" charset="0"/>
                <a:cs typeface="Times New Roman" pitchFamily="18" charset="0"/>
              </a:rPr>
              <a:t>:                                                                             </a:t>
            </a:r>
            <a:r>
              <a:rPr lang="en-US" altLang="en-US" sz="2400" b="1" dirty="0" smtClean="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Huỷ</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diệt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sinh</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vật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dưới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sông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biển</a:t>
            </a:r>
            <a:r>
              <a:rPr lang="en-US" altLang="en-US" sz="2400" b="1" dirty="0">
                <a:latin typeface="Times New Roman" panose="02020603050405020304" pitchFamily="18" charset="0"/>
                <a:cs typeface="Times New Roman" pitchFamily="18" charset="0"/>
              </a:rPr>
              <a:t>. </a:t>
            </a:r>
            <a:r>
              <a:rPr lang="en-US" altLang="en-US" sz="2400" b="1" dirty="0" smtClean="0">
                <a:latin typeface="Times New Roman" panose="02020603050405020304" pitchFamily="18" charset="0"/>
                <a:cs typeface="Times New Roman" pitchFamily="18" charset="0"/>
              </a:rPr>
              <a:t>                                                                                   + </a:t>
            </a:r>
            <a:r>
              <a:rPr lang="en-US" altLang="en-US" sz="2400" b="1" dirty="0">
                <a:latin typeface="Times New Roman" panose="02020603050405020304" pitchFamily="18" charset="0"/>
                <a:cs typeface="Times New Roman" pitchFamily="18" charset="0"/>
              </a:rPr>
              <a:t>Ô </a:t>
            </a:r>
            <a:r>
              <a:rPr lang="en-US" altLang="en-US" sz="2400" b="1" dirty="0" err="1">
                <a:latin typeface="Times New Roman" panose="02020603050405020304" pitchFamily="18" charset="0"/>
                <a:cs typeface="Times New Roman" pitchFamily="18" charset="0"/>
              </a:rPr>
              <a:t>nhiễm</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môi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tr</a:t>
            </a:r>
            <a:r>
              <a:rPr lang="vi-VN" altLang="en-US" sz="2400" b="1" dirty="0">
                <a:latin typeface="Times New Roman" panose="02020603050405020304" pitchFamily="18" charset="0"/>
                <a:cs typeface="Times New Roman" pitchFamily="18" charset="0"/>
              </a:rPr>
              <a:t>ư</a:t>
            </a:r>
            <a:r>
              <a:rPr lang="en-US" altLang="en-US" sz="2400" b="1" dirty="0" err="1">
                <a:latin typeface="Times New Roman" panose="02020603050405020304" pitchFamily="18" charset="0"/>
                <a:cs typeface="Times New Roman" pitchFamily="18" charset="0"/>
              </a:rPr>
              <a:t>ờng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sinh</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thái</a:t>
            </a:r>
            <a:r>
              <a:rPr lang="en-US" altLang="en-US" sz="2400" b="1" dirty="0" smtClean="0">
                <a:latin typeface="Times New Roman" panose="02020603050405020304" pitchFamily="18" charset="0"/>
                <a:cs typeface="Times New Roman" pitchFamily="18" charset="0"/>
              </a:rPr>
              <a:t>.                                                                                         + </a:t>
            </a:r>
            <a:r>
              <a:rPr lang="en-US" altLang="en-US" sz="2400" b="1" dirty="0" err="1">
                <a:latin typeface="Times New Roman" panose="02020603050405020304" pitchFamily="18" charset="0"/>
                <a:cs typeface="Times New Roman" pitchFamily="18" charset="0"/>
              </a:rPr>
              <a:t>Có</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thể</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gây</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chết</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ng</a:t>
            </a:r>
            <a:r>
              <a:rPr lang="vi-VN" altLang="en-US" sz="2400" b="1" dirty="0">
                <a:latin typeface="Times New Roman" panose="02020603050405020304" pitchFamily="18" charset="0"/>
                <a:cs typeface="Times New Roman" pitchFamily="18" charset="0"/>
              </a:rPr>
              <a:t>ư</a:t>
            </a:r>
            <a:r>
              <a:rPr lang="en-US" altLang="en-US" sz="2400" b="1" dirty="0" err="1">
                <a:latin typeface="Times New Roman" panose="02020603050405020304" pitchFamily="18" charset="0"/>
                <a:cs typeface="Times New Roman" pitchFamily="18" charset="0"/>
              </a:rPr>
              <a:t>ời</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nếu</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không</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cẩn</a:t>
            </a:r>
            <a:r>
              <a:rPr lang="en-US" altLang="en-US" sz="2400" b="1" dirty="0">
                <a:latin typeface="Times New Roman" panose="02020603050405020304" pitchFamily="18" charset="0"/>
                <a:cs typeface="Times New Roman" pitchFamily="18" charset="0"/>
              </a:rPr>
              <a:t> </a:t>
            </a:r>
            <a:r>
              <a:rPr lang="en-US" altLang="en-US" sz="2400" b="1" dirty="0" err="1">
                <a:latin typeface="Times New Roman" panose="02020603050405020304" pitchFamily="18" charset="0"/>
                <a:cs typeface="Times New Roman" pitchFamily="18" charset="0"/>
              </a:rPr>
              <a:t>thận</a:t>
            </a:r>
            <a:endParaRPr lang="en-US" altLang="en-US" sz="2400" b="1" dirty="0">
              <a:latin typeface="Times New Roman" panose="02020603050405020304" pitchFamily="18" charset="0"/>
              <a:cs typeface="Times New Roman" pitchFamily="18" charset="0"/>
            </a:endParaRPr>
          </a:p>
        </p:txBody>
      </p:sp>
      <p:sp>
        <p:nvSpPr>
          <p:cNvPr id="8" name="Text Box 5">
            <a:extLst>
              <a:ext uri="{FF2B5EF4-FFF2-40B4-BE49-F238E27FC236}">
                <a16:creationId xmlns:a16="http://schemas.microsoft.com/office/drawing/2014/main" id="{40D0EAA8-E144-46C1-90CC-D2CA126DB307}"/>
              </a:ext>
            </a:extLst>
          </p:cNvPr>
          <p:cNvSpPr txBox="1">
            <a:spLocks noChangeArrowheads="1"/>
          </p:cNvSpPr>
          <p:nvPr/>
        </p:nvSpPr>
        <p:spPr bwMode="auto">
          <a:xfrm>
            <a:off x="152400" y="5856239"/>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altLang="en-US" sz="2400" b="1" dirty="0" err="1">
                <a:solidFill>
                  <a:srgbClr val="0000FF"/>
                </a:solidFill>
                <a:latin typeface="Times New Roman" panose="02020603050405020304" pitchFamily="18" charset="0"/>
                <a:cs typeface="Times New Roman" panose="02020603050405020304" pitchFamily="18" charset="0"/>
              </a:rPr>
              <a:t>Tuyên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truyền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ngư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dân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sử</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dụng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nổ</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để</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đánh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bắt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cá</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Nghiêm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cấm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hành</a:t>
            </a:r>
            <a:r>
              <a:rPr lang="en-US" altLang="en-US" sz="2400" b="1" dirty="0">
                <a:solidFill>
                  <a:srgbClr val="0000FF"/>
                </a:solidFill>
                <a:latin typeface="Times New Roman" panose="02020603050405020304" pitchFamily="18" charset="0"/>
                <a:cs typeface="Times New Roman" panose="02020603050405020304" pitchFamily="18" charset="0"/>
              </a:rPr>
              <a:t> vi </a:t>
            </a:r>
            <a:r>
              <a:rPr lang="en-US" altLang="en-US" sz="2400" b="1" dirty="0" err="1">
                <a:solidFill>
                  <a:srgbClr val="0000FF"/>
                </a:solidFill>
                <a:latin typeface="Times New Roman" panose="02020603050405020304" pitchFamily="18" charset="0"/>
                <a:cs typeface="Times New Roman" panose="02020603050405020304" pitchFamily="18" charset="0"/>
              </a:rPr>
              <a:t>đánh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bắt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cá</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bằng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chất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nổ</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pic>
        <p:nvPicPr>
          <p:cNvPr id="18439" name="Picture 9" descr="http://www.viet.rfi.fr/sites/viet.filesrfi/dynimagecache/30/0/412/308/344/257/sites/images.rfi.fr/files/aef_image/fish-dead-OK.jpg">
            <a:extLst>
              <a:ext uri="{FF2B5EF4-FFF2-40B4-BE49-F238E27FC236}">
                <a16:creationId xmlns:a16="http://schemas.microsoft.com/office/drawing/2014/main" id="{1A23608C-4E29-4E0D-970C-CF23F9F6A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300" y="619129"/>
            <a:ext cx="3829050" cy="212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1D16342-B377-4F12-8C51-C71761F99CB8}"/>
              </a:ext>
            </a:extLst>
          </p:cNvPr>
          <p:cNvSpPr txBox="1">
            <a:spLocks noChangeArrowheads="1"/>
          </p:cNvSpPr>
          <p:nvPr/>
        </p:nvSpPr>
        <p:spPr bwMode="auto">
          <a:xfrm>
            <a:off x="87351" y="5403371"/>
            <a:ext cx="358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FF0000"/>
                </a:solidFill>
                <a:latin typeface="Times New Roman" panose="02020603050405020304" pitchFamily="18" charset="0"/>
                <a:cs typeface="Times New Roman" panose="02020603050405020304" pitchFamily="18" charset="0"/>
              </a:rPr>
              <a:t>*</a:t>
            </a:r>
            <a:r>
              <a:rPr lang="en-US" altLang="en-US" sz="2400" b="1" dirty="0" err="1">
                <a:solidFill>
                  <a:srgbClr val="FF0000"/>
                </a:solidFill>
                <a:latin typeface="Times New Roman" panose="02020603050405020304" pitchFamily="18" charset="0"/>
                <a:cs typeface="Times New Roman" panose="02020603050405020304" pitchFamily="18" charset="0"/>
              </a:rPr>
              <a:t>Biện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pháp</a:t>
            </a:r>
            <a:r>
              <a:rPr lang="en-US" altLang="en-US" sz="2400" b="1" dirty="0">
                <a:solidFill>
                  <a:srgbClr val="FF0000"/>
                </a:solidFill>
                <a:latin typeface="Times New Roman" panose="02020603050405020304" pitchFamily="18" charset="0"/>
                <a:cs typeface="Times New Roman" panose="02020603050405020304" pitchFamily="18" charset="0"/>
              </a:rPr>
              <a:t>:</a:t>
            </a:r>
          </a:p>
        </p:txBody>
      </p:sp>
      <p:pic>
        <p:nvPicPr>
          <p:cNvPr id="1026" name="Picture 2" descr="Hành vi đánh bắt thủy sản bằng thuốc nổ bị xử lý thế nào?">
            <a:extLst>
              <a:ext uri="{FF2B5EF4-FFF2-40B4-BE49-F238E27FC236}">
                <a16:creationId xmlns:a16="http://schemas.microsoft.com/office/drawing/2014/main" id="{8ED6BEB5-DB26-4D18-8A50-32150E545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99422"/>
            <a:ext cx="3943350" cy="2143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879159"/>
      </p:ext>
    </p:extLst>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fade">
                                      <p:cBhvr>
                                        <p:cTn id="7" dur="500"/>
                                        <p:tgtEl>
                                          <p:spTgt spid="184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439"/>
                                        </p:tgtEl>
                                        <p:attrNameLst>
                                          <p:attrName>style.visibility</p:attrName>
                                        </p:attrNameLst>
                                      </p:cBhvr>
                                      <p:to>
                                        <p:strVal val="visible"/>
                                      </p:to>
                                    </p:set>
                                    <p:animEffect transition="in" filter="barn(inVertical)">
                                      <p:cBhvr>
                                        <p:cTn id="18" dur="500"/>
                                        <p:tgtEl>
                                          <p:spTgt spid="184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437">
                                            <p:txEl>
                                              <p:pRg st="0" end="0"/>
                                            </p:txEl>
                                          </p:spTgt>
                                        </p:tgtEl>
                                        <p:attrNameLst>
                                          <p:attrName>style.visibility</p:attrName>
                                        </p:attrNameLst>
                                      </p:cBhvr>
                                      <p:to>
                                        <p:strVal val="visible"/>
                                      </p:to>
                                    </p:set>
                                    <p:animEffect transition="in" filter="fade">
                                      <p:cBhvr>
                                        <p:cTn id="23" dur="500"/>
                                        <p:tgtEl>
                                          <p:spTgt spid="1843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17"/>
          <p:cNvSpPr txBox="1">
            <a:spLocks noChangeArrowheads="1"/>
          </p:cNvSpPr>
          <p:nvPr/>
        </p:nvSpPr>
        <p:spPr bwMode="auto">
          <a:xfrm>
            <a:off x="0" y="0"/>
            <a:ext cx="9143999" cy="1077218"/>
          </a:xfrm>
          <a:prstGeom prst="rect">
            <a:avLst/>
          </a:prstGeom>
          <a:noFill/>
          <a:ln w="9525">
            <a:noFill/>
            <a:miter lim="800000"/>
            <a:headEnd/>
            <a:tailEnd/>
          </a:ln>
        </p:spPr>
        <p:txBody>
          <a:bodyPr wrap="square">
            <a:spAutoFit/>
          </a:bodyPr>
          <a:lstStyle/>
          <a:p>
            <a:pPr>
              <a:buFontTx/>
              <a:buNone/>
            </a:pPr>
            <a:r>
              <a:rPr lang="en-US" altLang="vi-VN" sz="3200" b="1" dirty="0" smtClean="0">
                <a:solidFill>
                  <a:srgbClr val="FF0000"/>
                </a:solidFill>
                <a:latin typeface="Times New Roman" pitchFamily="18" charset="0"/>
                <a:cs typeface="Times New Roman" pitchFamily="18" charset="0"/>
              </a:rPr>
              <a:t>2.Áp </a:t>
            </a:r>
            <a:r>
              <a:rPr lang="en-US" altLang="vi-VN" sz="3200" b="1" dirty="0" err="1" smtClean="0">
                <a:solidFill>
                  <a:srgbClr val="FF0000"/>
                </a:solidFill>
                <a:latin typeface="Times New Roman" pitchFamily="18" charset="0"/>
                <a:cs typeface="Times New Roman" pitchFamily="18" charset="0"/>
              </a:rPr>
              <a:t>suất</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tác</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dụng</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vào</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chất</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lỏng</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được</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truyền</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nguyên</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vẹn</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theo</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mọi</a:t>
            </a:r>
            <a:r>
              <a:rPr lang="en-US" altLang="vi-VN" sz="3200" b="1" dirty="0" smtClean="0">
                <a:solidFill>
                  <a:srgbClr val="FF0000"/>
                </a:solidFill>
                <a:latin typeface="Times New Roman" pitchFamily="18" charset="0"/>
                <a:cs typeface="Times New Roman" pitchFamily="18" charset="0"/>
              </a:rPr>
              <a:t> </a:t>
            </a:r>
            <a:r>
              <a:rPr lang="en-US" altLang="vi-VN" sz="3200" b="1" dirty="0" err="1" smtClean="0">
                <a:solidFill>
                  <a:srgbClr val="FF0000"/>
                </a:solidFill>
                <a:latin typeface="Times New Roman" pitchFamily="18" charset="0"/>
                <a:cs typeface="Times New Roman" pitchFamily="18" charset="0"/>
              </a:rPr>
              <a:t>hướng</a:t>
            </a:r>
            <a:endParaRPr lang="en-US" altLang="vi-VN" sz="3200" b="1" dirty="0" smtClean="0">
              <a:solidFill>
                <a:srgbClr val="FF0000"/>
              </a:solidFill>
              <a:latin typeface="Times New Roman" pitchFamily="18" charset="0"/>
              <a:cs typeface="Times New Roman" pitchFamily="18" charset="0"/>
            </a:endParaRPr>
          </a:p>
        </p:txBody>
      </p:sp>
      <p:sp>
        <p:nvSpPr>
          <p:cNvPr id="118" name="TextBox 117"/>
          <p:cNvSpPr txBox="1"/>
          <p:nvPr/>
        </p:nvSpPr>
        <p:spPr>
          <a:xfrm>
            <a:off x="6324600" y="1219200"/>
            <a:ext cx="1524000" cy="369332"/>
          </a:xfrm>
          <a:prstGeom prst="rect">
            <a:avLst/>
          </a:prstGeom>
          <a:noFill/>
        </p:spPr>
        <p:txBody>
          <a:bodyPr wrap="square" rtlCol="0">
            <a:spAutoFit/>
          </a:bodyPr>
          <a:lstStyle/>
          <a:p>
            <a:endParaRPr lang="en-US" dirty="0"/>
          </a:p>
        </p:txBody>
      </p:sp>
      <p:pic>
        <p:nvPicPr>
          <p:cNvPr id="2" name="Picture 1"/>
          <p:cNvPicPr>
            <a:picLocks noChangeAspect="1"/>
          </p:cNvPicPr>
          <p:nvPr/>
        </p:nvPicPr>
        <p:blipFill>
          <a:blip r:embed="rId4"/>
          <a:stretch>
            <a:fillRect/>
          </a:stretch>
        </p:blipFill>
        <p:spPr>
          <a:xfrm>
            <a:off x="5029201" y="1524000"/>
            <a:ext cx="4114800" cy="4471864"/>
          </a:xfrm>
          <a:prstGeom prst="rect">
            <a:avLst/>
          </a:prstGeom>
        </p:spPr>
      </p:pic>
      <p:sp>
        <p:nvSpPr>
          <p:cNvPr id="3" name="Rectangle 2"/>
          <p:cNvSpPr/>
          <p:nvPr/>
        </p:nvSpPr>
        <p:spPr>
          <a:xfrm>
            <a:off x="152400" y="1000780"/>
            <a:ext cx="2220480" cy="523220"/>
          </a:xfrm>
          <a:prstGeom prst="rect">
            <a:avLst/>
          </a:prstGeom>
        </p:spPr>
        <p:txBody>
          <a:bodyPr wrap="none">
            <a:spAutoFit/>
          </a:bodyPr>
          <a:lstStyle/>
          <a:p>
            <a:pPr>
              <a:buFontTx/>
              <a:buNone/>
            </a:pPr>
            <a:r>
              <a:rPr lang="en-US" altLang="vi-VN" sz="2800" b="1" dirty="0" err="1">
                <a:solidFill>
                  <a:srgbClr val="FF0000"/>
                </a:solidFill>
                <a:latin typeface="Times New Roman" pitchFamily="18" charset="0"/>
                <a:cs typeface="Times New Roman" pitchFamily="18" charset="0"/>
              </a:rPr>
              <a:t>Thí</a:t>
            </a:r>
            <a:r>
              <a:rPr lang="en-US" altLang="vi-VN" sz="2800" b="1" dirty="0">
                <a:solidFill>
                  <a:srgbClr val="FF0000"/>
                </a:solidFill>
                <a:latin typeface="Times New Roman" pitchFamily="18" charset="0"/>
                <a:cs typeface="Times New Roman" pitchFamily="18" charset="0"/>
              </a:rPr>
              <a:t> </a:t>
            </a:r>
            <a:r>
              <a:rPr lang="en-US" altLang="vi-VN" sz="2800" b="1" dirty="0" err="1">
                <a:solidFill>
                  <a:srgbClr val="FF0000"/>
                </a:solidFill>
                <a:latin typeface="Times New Roman" pitchFamily="18" charset="0"/>
                <a:cs typeface="Times New Roman" pitchFamily="18" charset="0"/>
              </a:rPr>
              <a:t>nghiệm</a:t>
            </a:r>
            <a:r>
              <a:rPr lang="en-US" altLang="vi-VN" sz="2800" b="1" dirty="0">
                <a:solidFill>
                  <a:srgbClr val="FF0000"/>
                </a:solidFill>
                <a:latin typeface="Times New Roman" pitchFamily="18" charset="0"/>
                <a:cs typeface="Times New Roman" pitchFamily="18" charset="0"/>
              </a:rPr>
              <a:t> 2</a:t>
            </a:r>
          </a:p>
        </p:txBody>
      </p:sp>
      <p:sp>
        <p:nvSpPr>
          <p:cNvPr id="11" name="TextBox 10">
            <a:extLst>
              <a:ext uri="{FF2B5EF4-FFF2-40B4-BE49-F238E27FC236}">
                <a16:creationId xmlns:a16="http://schemas.microsoft.com/office/drawing/2014/main" id="{0D51CACF-B274-43E0-AD0E-0EED44BB6D41}"/>
              </a:ext>
            </a:extLst>
          </p:cNvPr>
          <p:cNvSpPr txBox="1"/>
          <p:nvPr/>
        </p:nvSpPr>
        <p:spPr>
          <a:xfrm>
            <a:off x="6096000" y="2197387"/>
            <a:ext cx="609600" cy="584775"/>
          </a:xfrm>
          <a:prstGeom prst="rect">
            <a:avLst/>
          </a:prstGeom>
          <a:noFill/>
        </p:spPr>
        <p:txBody>
          <a:bodyPr wrap="square" rtlCol="0">
            <a:spAutoFit/>
          </a:bodyPr>
          <a:lstStyle/>
          <a:p>
            <a:r>
              <a:rPr lang="en-US" sz="3200" b="1" dirty="0">
                <a:solidFill>
                  <a:srgbClr val="0066FF"/>
                </a:solidFill>
                <a:latin typeface="Times New Roman" panose="02020603050405020304" pitchFamily="18" charset="0"/>
                <a:cs typeface="Times New Roman" panose="02020603050405020304" pitchFamily="18" charset="0"/>
              </a:rPr>
              <a:t>S</a:t>
            </a:r>
            <a:r>
              <a:rPr lang="en-US" sz="3200" b="1" baseline="-25000" dirty="0">
                <a:solidFill>
                  <a:srgbClr val="0066FF"/>
                </a:solidFill>
                <a:latin typeface="Times New Roman" panose="02020603050405020304" pitchFamily="18" charset="0"/>
                <a:cs typeface="Times New Roman" panose="02020603050405020304" pitchFamily="18" charset="0"/>
              </a:rPr>
              <a:t>1</a:t>
            </a:r>
            <a:endParaRPr lang="en-US" sz="3200" b="1" dirty="0">
              <a:solidFill>
                <a:srgbClr val="0066FF"/>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0E05E39-F30C-4B5C-9B9B-EB98E1C12841}"/>
              </a:ext>
            </a:extLst>
          </p:cNvPr>
          <p:cNvSpPr txBox="1"/>
          <p:nvPr/>
        </p:nvSpPr>
        <p:spPr>
          <a:xfrm>
            <a:off x="7696200" y="2184375"/>
            <a:ext cx="609600" cy="584775"/>
          </a:xfrm>
          <a:prstGeom prst="rect">
            <a:avLst/>
          </a:prstGeom>
          <a:noFill/>
        </p:spPr>
        <p:txBody>
          <a:bodyPr wrap="square" rtlCol="0">
            <a:spAutoFit/>
          </a:bodyPr>
          <a:lstStyle/>
          <a:p>
            <a:r>
              <a:rPr lang="en-US" sz="3200" b="1" dirty="0">
                <a:solidFill>
                  <a:srgbClr val="0066FF"/>
                </a:solidFill>
                <a:latin typeface="Times New Roman" panose="02020603050405020304" pitchFamily="18" charset="0"/>
                <a:cs typeface="Times New Roman" panose="02020603050405020304" pitchFamily="18" charset="0"/>
              </a:rPr>
              <a:t>S</a:t>
            </a:r>
            <a:r>
              <a:rPr lang="en-US" sz="3200" b="1" baseline="-25000" dirty="0">
                <a:solidFill>
                  <a:srgbClr val="0066FF"/>
                </a:solidFill>
                <a:latin typeface="Times New Roman" panose="02020603050405020304" pitchFamily="18" charset="0"/>
                <a:cs typeface="Times New Roman" panose="02020603050405020304" pitchFamily="18" charset="0"/>
              </a:rPr>
              <a:t>2</a:t>
            </a:r>
            <a:endParaRPr lang="en-US" sz="3200" b="1" dirty="0">
              <a:solidFill>
                <a:srgbClr val="0066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32657" y="1524000"/>
            <a:ext cx="4844143" cy="1077218"/>
          </a:xfrm>
          <a:prstGeom prst="rect">
            <a:avLst/>
          </a:prstGeom>
        </p:spPr>
        <p:txBody>
          <a:bodyPr wrap="square">
            <a:spAutoFit/>
          </a:bodyPr>
          <a:lstStyle/>
          <a:p>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ta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latin typeface="Times New Roman" panose="02020603050405020304" pitchFamily="18" charset="0"/>
                <a:ea typeface="Calibri" panose="020F0502020204030204" pitchFamily="34" charset="0"/>
                <a:cs typeface="Times New Roman" panose="02020603050405020304" pitchFamily="18" charset="0"/>
              </a:rPr>
              <a:t> 16.3:</a:t>
            </a:r>
          </a:p>
        </p:txBody>
      </p:sp>
      <p:sp>
        <p:nvSpPr>
          <p:cNvPr id="5" name="Rectangle 4"/>
          <p:cNvSpPr/>
          <p:nvPr/>
        </p:nvSpPr>
        <p:spPr>
          <a:xfrm>
            <a:off x="32656" y="2505670"/>
            <a:ext cx="5148943" cy="1569660"/>
          </a:xfrm>
          <a:prstGeom prst="rect">
            <a:avLst/>
          </a:prstGeom>
        </p:spPr>
        <p:txBody>
          <a:bodyPr wrap="square">
            <a:spAutoFit/>
          </a:bodyPr>
          <a:lstStyle/>
          <a:p>
            <a:r>
              <a:rPr lang="en-US" sz="320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thí</a:t>
            </a:r>
            <a:r>
              <a:rPr lang="en-US" sz="320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66FF"/>
                </a:solidFill>
                <a:latin typeface="Times New Roman" panose="02020603050405020304" pitchFamily="18" charset="0"/>
                <a:ea typeface="Calibri" panose="020F0502020204030204" pitchFamily="34" charset="0"/>
                <a:cs typeface="Times New Roman" panose="02020603050405020304" pitchFamily="18" charset="0"/>
              </a:rPr>
              <a:t>này</a:t>
            </a:r>
            <a:r>
              <a:rPr lang="en-US" sz="320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pit-</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tông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gấp</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lần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pit-</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tông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a:t>
            </a:r>
          </a:p>
        </p:txBody>
      </p:sp>
      <p:sp>
        <p:nvSpPr>
          <p:cNvPr id="6" name="Rectangle 5"/>
          <p:cNvSpPr/>
          <p:nvPr/>
        </p:nvSpPr>
        <p:spPr>
          <a:xfrm>
            <a:off x="228600" y="4058023"/>
            <a:ext cx="3722494" cy="584775"/>
          </a:xfrm>
          <a:prstGeom prst="rect">
            <a:avLst/>
          </a:prstGeom>
        </p:spPr>
        <p:txBody>
          <a:bodyPr wrap="none">
            <a:spAutoFit/>
          </a:bodyPr>
          <a:lstStyle/>
          <a:p>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=&gt; So </a:t>
            </a:r>
            <a:r>
              <a:rPr lang="en-US" sz="32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32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3200" b="1" baseline="-25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S</a:t>
            </a:r>
            <a:r>
              <a:rPr lang="en-US" sz="3200" b="1" baseline="-25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32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p>
        </p:txBody>
      </p:sp>
      <p:sp>
        <p:nvSpPr>
          <p:cNvPr id="7" name="Rectangle 6"/>
          <p:cNvSpPr/>
          <p:nvPr/>
        </p:nvSpPr>
        <p:spPr>
          <a:xfrm>
            <a:off x="86879" y="4642798"/>
            <a:ext cx="4942321" cy="2062103"/>
          </a:xfrm>
          <a:prstGeom prst="rect">
            <a:avLst/>
          </a:prstGeom>
        </p:spPr>
        <p:txBody>
          <a:bodyPr wrap="square">
            <a:spAutoFit/>
          </a:bodyPr>
          <a:lstStyle/>
          <a:p>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thí</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hệt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3200" dirty="0">
                <a:solidFill>
                  <a:srgbClr val="0066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latin typeface="Times New Roman" panose="02020603050405020304" pitchFamily="18" charset="0"/>
                <a:ea typeface="Calibri" panose="020F0502020204030204" pitchFamily="34" charset="0"/>
                <a:cs typeface="Times New Roman" panose="02020603050405020304" pitchFamily="18" charset="0"/>
              </a:rPr>
              <a:t>Ban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hai</a:t>
            </a:r>
            <a:r>
              <a:rPr lang="en-US" sz="3200" b="1" dirty="0">
                <a:latin typeface="Times New Roman" panose="02020603050405020304" pitchFamily="18" charset="0"/>
                <a:ea typeface="Calibri" panose="020F0502020204030204" pitchFamily="34" charset="0"/>
                <a:cs typeface="Times New Roman" panose="02020603050405020304" pitchFamily="18" charset="0"/>
              </a:rPr>
              <a:t> pit-</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tông</a:t>
            </a:r>
            <a:r>
              <a:rPr lang="en-US" sz="3200" b="1" dirty="0">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vị</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trí</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cân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transition>
    <p:sndAc>
      <p:stSnd>
        <p:snd r:embed="rId3" name="cashreg.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 calcmode="lin" valueType="num">
                                      <p:cBhvr additive="base">
                                        <p:cTn id="7" dur="500" fill="hold"/>
                                        <p:tgtEl>
                                          <p:spTgt spid="21513"/>
                                        </p:tgtEl>
                                        <p:attrNameLst>
                                          <p:attrName>ppt_x</p:attrName>
                                        </p:attrNameLst>
                                      </p:cBhvr>
                                      <p:tavLst>
                                        <p:tav tm="0">
                                          <p:val>
                                            <p:strVal val="#ppt_x"/>
                                          </p:val>
                                        </p:tav>
                                        <p:tav tm="100000">
                                          <p:val>
                                            <p:strVal val="#ppt_x"/>
                                          </p:val>
                                        </p:tav>
                                      </p:tavLst>
                                    </p:anim>
                                    <p:anim calcmode="lin" valueType="num">
                                      <p:cBhvr additive="base">
                                        <p:cTn id="8" dur="500" fill="hold"/>
                                        <p:tgtEl>
                                          <p:spTgt spid="215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ircle(in)">
                                      <p:cBhvr>
                                        <p:cTn id="36" dur="2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p:bldP spid="3" grpId="0"/>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F9DEAB-6EF3-4BC7-BF78-2980838406A1}"/>
              </a:ext>
            </a:extLst>
          </p:cNvPr>
          <p:cNvSpPr/>
          <p:nvPr/>
        </p:nvSpPr>
        <p:spPr>
          <a:xfrm>
            <a:off x="26066" y="494805"/>
            <a:ext cx="6035406" cy="1014380"/>
          </a:xfrm>
          <a:prstGeom prst="rect">
            <a:avLst/>
          </a:prstGeom>
        </p:spPr>
        <p:txBody>
          <a:bodyPr wrap="square">
            <a:spAutoFit/>
          </a:bodyPr>
          <a:lstStyle/>
          <a:p>
            <a:pPr marL="30480" marR="30480">
              <a:lnSpc>
                <a:spcPct val="107000"/>
              </a:lnSpc>
              <a:spcAft>
                <a:spcPts val="80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Nếu</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pit-</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tông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id="{7696B4A8-F34F-4B47-8617-B46B7CADF930}"/>
              </a:ext>
            </a:extLst>
          </p:cNvPr>
          <p:cNvPicPr>
            <a:picLocks noChangeAspect="1"/>
          </p:cNvPicPr>
          <p:nvPr/>
        </p:nvPicPr>
        <p:blipFill>
          <a:blip r:embed="rId2"/>
          <a:stretch>
            <a:fillRect/>
          </a:stretch>
        </p:blipFill>
        <p:spPr>
          <a:xfrm>
            <a:off x="6248400" y="292387"/>
            <a:ext cx="2667000" cy="1307813"/>
          </a:xfrm>
          <a:prstGeom prst="rect">
            <a:avLst/>
          </a:prstGeom>
        </p:spPr>
      </p:pic>
      <p:sp>
        <p:nvSpPr>
          <p:cNvPr id="5" name="Rectangle 4">
            <a:extLst>
              <a:ext uri="{FF2B5EF4-FFF2-40B4-BE49-F238E27FC236}">
                <a16:creationId xmlns:a16="http://schemas.microsoft.com/office/drawing/2014/main" id="{D7AA5FC8-9D24-4C28-8318-A672F5F8EEA5}"/>
              </a:ext>
            </a:extLst>
          </p:cNvPr>
          <p:cNvSpPr/>
          <p:nvPr/>
        </p:nvSpPr>
        <p:spPr>
          <a:xfrm>
            <a:off x="149680" y="1423362"/>
            <a:ext cx="5793920" cy="1577996"/>
          </a:xfrm>
          <a:prstGeom prst="rect">
            <a:avLst/>
          </a:prstGeom>
        </p:spPr>
        <p:txBody>
          <a:bodyPr wrap="square">
            <a:spAutoFit/>
          </a:bodyPr>
          <a:lstStyle/>
          <a:p>
            <a:pPr marL="30480" marR="30480">
              <a:lnSpc>
                <a:spcPct val="107000"/>
              </a:lnSpc>
              <a:spcAft>
                <a:spcPts val="80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Để</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800" dirty="0">
                <a:latin typeface="Times New Roman" panose="02020603050405020304" pitchFamily="18" charset="0"/>
                <a:ea typeface="Calibri" panose="020F0502020204030204" pitchFamily="34" charset="0"/>
                <a:cs typeface="Times New Roman" panose="02020603050405020304" pitchFamily="18" charset="0"/>
              </a:rPr>
              <a:t> ban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pit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(2).</a:t>
            </a:r>
          </a:p>
          <a:p>
            <a:pPr marL="30480" marR="30480">
              <a:lnSpc>
                <a:spcPct val="107000"/>
              </a:lnSpc>
              <a:spcAft>
                <a:spcPts val="800"/>
              </a:spcAft>
            </a:pPr>
            <a:r>
              <a:rPr lang="en-US" sz="2800" dirty="0" smtClean="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So </a:t>
            </a:r>
            <a:r>
              <a:rPr lang="en-US" sz="2800"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F</a:t>
            </a:r>
            <a:r>
              <a:rPr lang="en-US" sz="2800" b="1" baseline="-25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F</a:t>
            </a:r>
            <a:r>
              <a:rPr lang="en-US" sz="2800" b="1" baseline="-25000"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3333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u="sng" dirty="0">
              <a:solidFill>
                <a:srgbClr val="3333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1889ECF-A736-4F60-B96A-BC8FD8C0B695}"/>
              </a:ext>
            </a:extLst>
          </p:cNvPr>
          <p:cNvPicPr>
            <a:picLocks noChangeAspect="1"/>
          </p:cNvPicPr>
          <p:nvPr/>
        </p:nvPicPr>
        <p:blipFill>
          <a:blip r:embed="rId3"/>
          <a:stretch>
            <a:fillRect/>
          </a:stretch>
        </p:blipFill>
        <p:spPr>
          <a:xfrm>
            <a:off x="6320008" y="1821074"/>
            <a:ext cx="2595392" cy="1447800"/>
          </a:xfrm>
          <a:prstGeom prst="rect">
            <a:avLst/>
          </a:prstGeom>
        </p:spPr>
      </p:pic>
      <p:sp>
        <p:nvSpPr>
          <p:cNvPr id="7" name="TextBox 6">
            <a:extLst>
              <a:ext uri="{FF2B5EF4-FFF2-40B4-BE49-F238E27FC236}">
                <a16:creationId xmlns:a16="http://schemas.microsoft.com/office/drawing/2014/main" id="{71F01AF4-8F86-4025-B42C-397345FBFAC2}"/>
              </a:ext>
            </a:extLst>
          </p:cNvPr>
          <p:cNvSpPr txBox="1"/>
          <p:nvPr/>
        </p:nvSpPr>
        <p:spPr>
          <a:xfrm>
            <a:off x="15180" y="0"/>
            <a:ext cx="516641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TR</a:t>
            </a:r>
            <a:r>
              <a:rPr lang="vi-VN" sz="3200" b="1" dirty="0">
                <a:latin typeface="Times New Roman" panose="02020603050405020304" pitchFamily="18" charset="0"/>
                <a:cs typeface="Times New Roman" panose="02020603050405020304" pitchFamily="18" charset="0"/>
              </a:rPr>
              <a:t>Ư</a:t>
            </a:r>
            <a:r>
              <a:rPr lang="en-US" sz="3200" b="1" dirty="0">
                <a:latin typeface="Times New Roman" panose="02020603050405020304" pitchFamily="18" charset="0"/>
                <a:cs typeface="Times New Roman" panose="02020603050405020304" pitchFamily="18" charset="0"/>
              </a:rPr>
              <a:t>ỜNG HỢP 1:</a:t>
            </a:r>
          </a:p>
        </p:txBody>
      </p:sp>
      <p:sp>
        <p:nvSpPr>
          <p:cNvPr id="8" name="TextBox 7">
            <a:extLst>
              <a:ext uri="{FF2B5EF4-FFF2-40B4-BE49-F238E27FC236}">
                <a16:creationId xmlns:a16="http://schemas.microsoft.com/office/drawing/2014/main" id="{C3735C57-DC17-455D-B81E-EBA5569FD843}"/>
              </a:ext>
            </a:extLst>
          </p:cNvPr>
          <p:cNvSpPr txBox="1"/>
          <p:nvPr/>
        </p:nvSpPr>
        <p:spPr>
          <a:xfrm>
            <a:off x="26066" y="2976487"/>
            <a:ext cx="3540918"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TR</a:t>
            </a:r>
            <a:r>
              <a:rPr lang="vi-VN" sz="3200" b="1" dirty="0">
                <a:latin typeface="Times New Roman" panose="02020603050405020304" pitchFamily="18" charset="0"/>
                <a:cs typeface="Times New Roman" panose="02020603050405020304" pitchFamily="18" charset="0"/>
              </a:rPr>
              <a:t>Ư</a:t>
            </a:r>
            <a:r>
              <a:rPr lang="en-US" sz="3200" b="1" dirty="0">
                <a:latin typeface="Times New Roman" panose="02020603050405020304" pitchFamily="18" charset="0"/>
                <a:cs typeface="Times New Roman" panose="02020603050405020304" pitchFamily="18" charset="0"/>
              </a:rPr>
              <a:t>ỜNG HỢP 2:</a:t>
            </a:r>
          </a:p>
        </p:txBody>
      </p:sp>
      <p:pic>
        <p:nvPicPr>
          <p:cNvPr id="9" name="Picture 8">
            <a:extLst>
              <a:ext uri="{FF2B5EF4-FFF2-40B4-BE49-F238E27FC236}">
                <a16:creationId xmlns:a16="http://schemas.microsoft.com/office/drawing/2014/main" id="{1C70317D-4F47-4E6D-BAFF-2723D20E84E5}"/>
              </a:ext>
            </a:extLst>
          </p:cNvPr>
          <p:cNvPicPr>
            <a:picLocks noChangeAspect="1"/>
          </p:cNvPicPr>
          <p:nvPr/>
        </p:nvPicPr>
        <p:blipFill>
          <a:blip r:embed="rId4"/>
          <a:stretch>
            <a:fillRect/>
          </a:stretch>
        </p:blipFill>
        <p:spPr>
          <a:xfrm>
            <a:off x="149680" y="3561262"/>
            <a:ext cx="2745920" cy="1417758"/>
          </a:xfrm>
          <a:prstGeom prst="rect">
            <a:avLst/>
          </a:prstGeom>
        </p:spPr>
      </p:pic>
      <p:sp>
        <p:nvSpPr>
          <p:cNvPr id="10" name="Rectangle 9">
            <a:extLst>
              <a:ext uri="{FF2B5EF4-FFF2-40B4-BE49-F238E27FC236}">
                <a16:creationId xmlns:a16="http://schemas.microsoft.com/office/drawing/2014/main" id="{38F9DEAB-6EF3-4BC7-BF78-2980838406A1}"/>
              </a:ext>
            </a:extLst>
          </p:cNvPr>
          <p:cNvSpPr/>
          <p:nvPr/>
        </p:nvSpPr>
        <p:spPr>
          <a:xfrm>
            <a:off x="3065540" y="3568642"/>
            <a:ext cx="5978194" cy="1014380"/>
          </a:xfrm>
          <a:prstGeom prst="rect">
            <a:avLst/>
          </a:prstGeom>
        </p:spPr>
        <p:txBody>
          <a:bodyPr wrap="square">
            <a:spAutoFit/>
          </a:bodyPr>
          <a:lstStyle/>
          <a:p>
            <a:pPr marL="30480" marR="30480" algn="just">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1" name="Picture 10">
            <a:extLst>
              <a:ext uri="{FF2B5EF4-FFF2-40B4-BE49-F238E27FC236}">
                <a16:creationId xmlns:a16="http://schemas.microsoft.com/office/drawing/2014/main" id="{89FC19F5-9FD7-48EE-96BE-6A4C02E0EA47}"/>
              </a:ext>
            </a:extLst>
          </p:cNvPr>
          <p:cNvPicPr>
            <a:picLocks noChangeAspect="1"/>
          </p:cNvPicPr>
          <p:nvPr/>
        </p:nvPicPr>
        <p:blipFill>
          <a:blip r:embed="rId5"/>
          <a:stretch>
            <a:fillRect/>
          </a:stretch>
        </p:blipFill>
        <p:spPr>
          <a:xfrm>
            <a:off x="149680" y="5181600"/>
            <a:ext cx="2819400" cy="1553716"/>
          </a:xfrm>
          <a:prstGeom prst="rect">
            <a:avLst/>
          </a:prstGeom>
        </p:spPr>
      </p:pic>
      <p:sp>
        <p:nvSpPr>
          <p:cNvPr id="12" name="Rectangle 11">
            <a:extLst>
              <a:ext uri="{FF2B5EF4-FFF2-40B4-BE49-F238E27FC236}">
                <a16:creationId xmlns:a16="http://schemas.microsoft.com/office/drawing/2014/main" id="{D7AA5FC8-9D24-4C28-8318-A672F5F8EEA5}"/>
              </a:ext>
            </a:extLst>
          </p:cNvPr>
          <p:cNvSpPr/>
          <p:nvPr/>
        </p:nvSpPr>
        <p:spPr>
          <a:xfrm>
            <a:off x="3276600" y="5181600"/>
            <a:ext cx="5638800" cy="1014380"/>
          </a:xfrm>
          <a:prstGeom prst="rect">
            <a:avLst/>
          </a:prstGeom>
        </p:spPr>
        <p:txBody>
          <a:bodyPr wrap="square">
            <a:spAutoFit/>
          </a:bodyPr>
          <a:lstStyle/>
          <a:p>
            <a:pPr marL="30480" marR="30480" algn="just">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800" dirty="0">
                <a:latin typeface="Times New Roman" panose="02020603050405020304" pitchFamily="18" charset="0"/>
                <a:ea typeface="Calibri" panose="020F0502020204030204" pitchFamily="34" charset="0"/>
                <a:cs typeface="Times New Roman" panose="02020603050405020304" pitchFamily="18" charset="0"/>
              </a:rPr>
              <a:t> ban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pit-</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tông</a:t>
            </a:r>
            <a:r>
              <a:rPr lang="en-US" sz="2800" dirty="0">
                <a:latin typeface="Times New Roman" panose="02020603050405020304" pitchFamily="18" charset="0"/>
                <a:ea typeface="Calibri" panose="020F0502020204030204" pitchFamily="34" charset="0"/>
                <a:cs typeface="Times New Roman" panose="02020603050405020304" pitchFamily="18" charset="0"/>
              </a:rPr>
              <a:t> (2).</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61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ChangeArrowheads="1"/>
          </p:cNvSpPr>
          <p:nvPr/>
        </p:nvSpPr>
        <p:spPr bwMode="auto">
          <a:xfrm>
            <a:off x="76200" y="990600"/>
            <a:ext cx="9144000" cy="954107"/>
          </a:xfrm>
          <a:prstGeom prst="rect">
            <a:avLst/>
          </a:prstGeom>
          <a:noFill/>
          <a:ln w="9525">
            <a:noFill/>
            <a:miter lim="800000"/>
            <a:headEnd/>
            <a:tailEnd/>
          </a:ln>
        </p:spPr>
        <p:txBody>
          <a:bodyPr wrap="square">
            <a:spAutoFit/>
          </a:bodyPr>
          <a:lstStyle/>
          <a:p>
            <a:r>
              <a:rPr lang="de-DE" sz="2800" b="1" i="1" dirty="0" smtClean="0">
                <a:solidFill>
                  <a:srgbClr val="FF0000"/>
                </a:solidFill>
                <a:latin typeface="Times New Roman" pitchFamily="18" charset="0"/>
                <a:ea typeface="Calibri" panose="020F0502020204030204" pitchFamily="34" charset="0"/>
                <a:cs typeface="Times New Roman" pitchFamily="18" charset="0"/>
              </a:rPr>
              <a:t>*Kết luận:</a:t>
            </a:r>
            <a:r>
              <a:rPr lang="de-DE" sz="2800" i="1" dirty="0" smtClean="0">
                <a:solidFill>
                  <a:prstClr val="black"/>
                </a:solidFill>
                <a:latin typeface="Times New Roman" pitchFamily="18" charset="0"/>
                <a:ea typeface="Calibri" panose="020F0502020204030204" pitchFamily="34" charset="0"/>
                <a:cs typeface="Times New Roman" pitchFamily="18" charset="0"/>
              </a:rPr>
              <a:t>Áp suất tác dụng vào chất lỏng sẽ được chất lỏng truyền đi nguyên vẹn theo mọi hướng</a:t>
            </a:r>
            <a:endParaRPr lang="en-US" sz="2800" b="1" u="sng" dirty="0">
              <a:solidFill>
                <a:srgbClr val="FF0000"/>
              </a:solidFill>
              <a:latin typeface="Times New Roman" pitchFamily="18" charset="0"/>
              <a:cs typeface="Times New Roman" pitchFamily="18" charset="0"/>
            </a:endParaRPr>
          </a:p>
        </p:txBody>
      </p:sp>
      <p:sp>
        <p:nvSpPr>
          <p:cNvPr id="6" name="Rectangle 5"/>
          <p:cNvSpPr/>
          <p:nvPr/>
        </p:nvSpPr>
        <p:spPr>
          <a:xfrm>
            <a:off x="76200" y="1828800"/>
            <a:ext cx="7175362" cy="523220"/>
          </a:xfrm>
          <a:prstGeom prst="rect">
            <a:avLst/>
          </a:prstGeom>
        </p:spPr>
        <p:txBody>
          <a:bodyPr wrap="none">
            <a:spAutoFit/>
          </a:bodyPr>
          <a:lstStyle/>
          <a:p>
            <a:pPr>
              <a:buFontTx/>
              <a:buNone/>
            </a:pPr>
            <a:r>
              <a:rPr lang="en-US" altLang="vi-VN" sz="2800" b="1" dirty="0" err="1" smtClean="0">
                <a:solidFill>
                  <a:srgbClr val="FF0000"/>
                </a:solidFill>
                <a:latin typeface="Times New Roman" pitchFamily="18" charset="0"/>
                <a:cs typeface="Times New Roman" pitchFamily="18" charset="0"/>
              </a:rPr>
              <a:t>Thí</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nghiệm</a:t>
            </a:r>
            <a:r>
              <a:rPr lang="en-US" altLang="vi-VN" sz="2800" b="1" dirty="0" smtClean="0">
                <a:solidFill>
                  <a:srgbClr val="FF0000"/>
                </a:solidFill>
                <a:latin typeface="Times New Roman" pitchFamily="18" charset="0"/>
                <a:cs typeface="Times New Roman" pitchFamily="18" charset="0"/>
              </a:rPr>
              <a:t> 2.1 </a:t>
            </a:r>
            <a:r>
              <a:rPr lang="en-US" altLang="vi-VN" sz="2800" b="1" dirty="0" err="1" smtClean="0">
                <a:solidFill>
                  <a:srgbClr val="FF0000"/>
                </a:solidFill>
                <a:latin typeface="Times New Roman" pitchFamily="18" charset="0"/>
                <a:cs typeface="Times New Roman" pitchFamily="18" charset="0"/>
              </a:rPr>
              <a:t>hoàn</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thành</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phiếu</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học</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tập</a:t>
            </a:r>
            <a:r>
              <a:rPr lang="en-US" altLang="vi-VN" sz="2800" b="1" dirty="0" smtClean="0">
                <a:solidFill>
                  <a:srgbClr val="FF0000"/>
                </a:solidFill>
                <a:latin typeface="Times New Roman" pitchFamily="18" charset="0"/>
                <a:cs typeface="Times New Roman" pitchFamily="18" charset="0"/>
              </a:rPr>
              <a:t> </a:t>
            </a:r>
            <a:r>
              <a:rPr lang="en-US" altLang="vi-VN" sz="2800" b="1" dirty="0" err="1" smtClean="0">
                <a:solidFill>
                  <a:srgbClr val="FF0000"/>
                </a:solidFill>
                <a:latin typeface="Times New Roman" pitchFamily="18" charset="0"/>
                <a:cs typeface="Times New Roman" pitchFamily="18" charset="0"/>
              </a:rPr>
              <a:t>số</a:t>
            </a:r>
            <a:r>
              <a:rPr lang="en-US" altLang="vi-VN" sz="2800" b="1" dirty="0" smtClean="0">
                <a:solidFill>
                  <a:srgbClr val="FF0000"/>
                </a:solidFill>
                <a:latin typeface="Times New Roman" pitchFamily="18" charset="0"/>
                <a:cs typeface="Times New Roman" pitchFamily="18" charset="0"/>
              </a:rPr>
              <a:t> 3</a:t>
            </a:r>
            <a:endParaRPr lang="en-US" altLang="vi-VN" sz="2800" b="1" dirty="0">
              <a:solidFill>
                <a:srgbClr val="FF0000"/>
              </a:solidFill>
              <a:latin typeface="Times New Roman" pitchFamily="18" charset="0"/>
              <a:cs typeface="Times New Roman" pitchFamily="18" charset="0"/>
            </a:endParaRPr>
          </a:p>
        </p:txBody>
      </p:sp>
      <p:sp>
        <p:nvSpPr>
          <p:cNvPr id="7" name="TextBox 74"/>
          <p:cNvSpPr txBox="1">
            <a:spLocks noChangeArrowheads="1"/>
          </p:cNvSpPr>
          <p:nvPr/>
        </p:nvSpPr>
        <p:spPr bwMode="auto">
          <a:xfrm>
            <a:off x="0" y="2318657"/>
            <a:ext cx="8961112" cy="523220"/>
          </a:xfrm>
          <a:prstGeom prst="rect">
            <a:avLst/>
          </a:prstGeom>
          <a:noFill/>
          <a:ln w="9525">
            <a:noFill/>
            <a:miter lim="800000"/>
            <a:headEnd/>
            <a:tailEnd/>
          </a:ln>
        </p:spPr>
        <p:txBody>
          <a:bodyPr wrap="square">
            <a:spAutoFit/>
          </a:bodyPr>
          <a:lstStyle/>
          <a:p>
            <a:pPr>
              <a:buFontTx/>
              <a:buNone/>
            </a:pPr>
            <a:r>
              <a:rPr lang="en-US" altLang="vi-VN" sz="2800" dirty="0" smtClean="0">
                <a:latin typeface="Times New Roman" pitchFamily="18" charset="0"/>
                <a:cs typeface="Times New Roman" pitchFamily="18" charset="0"/>
              </a:rPr>
              <a:t>a</a:t>
            </a:r>
            <a:r>
              <a:rPr lang="en-US" altLang="vi-VN" sz="2800" dirty="0">
                <a:latin typeface="Times New Roman" pitchFamily="18" charset="0"/>
                <a:cs typeface="Times New Roman" pitchFamily="18" charset="0"/>
              </a:rPr>
              <a:t>. </a:t>
            </a:r>
            <a:r>
              <a:rPr lang="en-US" altLang="vi-VN" sz="2800" dirty="0" err="1">
                <a:latin typeface="Times New Roman" pitchFamily="18" charset="0"/>
                <a:cs typeface="Times New Roman" pitchFamily="18" charset="0"/>
              </a:rPr>
              <a:t>Dụng</a:t>
            </a:r>
            <a:r>
              <a:rPr lang="en-US" altLang="vi-VN" sz="2800" dirty="0">
                <a:latin typeface="Times New Roman" pitchFamily="18" charset="0"/>
                <a:cs typeface="Times New Roman" pitchFamily="18" charset="0"/>
              </a:rPr>
              <a:t> </a:t>
            </a:r>
            <a:r>
              <a:rPr lang="en-US" altLang="vi-VN" sz="2800" dirty="0" err="1">
                <a:latin typeface="Times New Roman" pitchFamily="18" charset="0"/>
                <a:cs typeface="Times New Roman" pitchFamily="18" charset="0"/>
              </a:rPr>
              <a:t>cụ</a:t>
            </a:r>
            <a:r>
              <a:rPr lang="en-US" altLang="vi-VN" sz="2800" dirty="0">
                <a:latin typeface="Times New Roman" pitchFamily="18" charset="0"/>
                <a:cs typeface="Times New Roman" pitchFamily="18" charset="0"/>
              </a:rPr>
              <a:t> </a:t>
            </a:r>
            <a:r>
              <a:rPr lang="en-US" altLang="vi-VN" sz="2800" dirty="0" err="1">
                <a:latin typeface="Times New Roman" pitchFamily="18" charset="0"/>
                <a:cs typeface="Times New Roman" pitchFamily="18" charset="0"/>
              </a:rPr>
              <a:t>thí</a:t>
            </a:r>
            <a:r>
              <a:rPr lang="en-US" altLang="vi-VN" sz="2800" dirty="0">
                <a:latin typeface="Times New Roman" pitchFamily="18" charset="0"/>
                <a:cs typeface="Times New Roman" pitchFamily="18" charset="0"/>
              </a:rPr>
              <a:t> </a:t>
            </a:r>
            <a:r>
              <a:rPr lang="en-US" altLang="vi-VN" sz="2800" dirty="0" err="1">
                <a:latin typeface="Times New Roman" pitchFamily="18" charset="0"/>
                <a:cs typeface="Times New Roman" pitchFamily="18" charset="0"/>
              </a:rPr>
              <a:t>nghiệm</a:t>
            </a:r>
            <a:r>
              <a:rPr lang="en-US" altLang="vi-VN" sz="2800" dirty="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hình</a:t>
            </a:r>
            <a:r>
              <a:rPr lang="en-US" altLang="vi-VN" sz="2800" dirty="0" smtClean="0">
                <a:latin typeface="Times New Roman" pitchFamily="18" charset="0"/>
                <a:cs typeface="Times New Roman" pitchFamily="18" charset="0"/>
              </a:rPr>
              <a:t> 16.4 </a:t>
            </a:r>
            <a:r>
              <a:rPr lang="en-US" altLang="vi-VN" sz="2800" dirty="0" err="1" smtClean="0">
                <a:latin typeface="Times New Roman" pitchFamily="18" charset="0"/>
                <a:cs typeface="Times New Roman" pitchFamily="18" charset="0"/>
              </a:rPr>
              <a:t>a,b</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và</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hình</a:t>
            </a:r>
            <a:r>
              <a:rPr lang="en-US" altLang="vi-VN" sz="2800" dirty="0" smtClean="0">
                <a:latin typeface="Times New Roman" pitchFamily="18" charset="0"/>
                <a:cs typeface="Times New Roman" pitchFamily="18" charset="0"/>
              </a:rPr>
              <a:t> 16.5:</a:t>
            </a:r>
            <a:endParaRPr lang="vi-VN" altLang="vi-VN" sz="2800" dirty="0">
              <a:latin typeface="Times New Roman" pitchFamily="18" charset="0"/>
              <a:cs typeface="Times New Roman" pitchFamily="18" charset="0"/>
            </a:endParaRPr>
          </a:p>
        </p:txBody>
      </p:sp>
      <p:sp>
        <p:nvSpPr>
          <p:cNvPr id="8" name="TextBox 74"/>
          <p:cNvSpPr txBox="1">
            <a:spLocks noChangeArrowheads="1"/>
          </p:cNvSpPr>
          <p:nvPr/>
        </p:nvSpPr>
        <p:spPr bwMode="auto">
          <a:xfrm>
            <a:off x="76200" y="2841877"/>
            <a:ext cx="9144000" cy="954107"/>
          </a:xfrm>
          <a:prstGeom prst="rect">
            <a:avLst/>
          </a:prstGeom>
          <a:noFill/>
          <a:ln w="9525">
            <a:noFill/>
            <a:miter lim="800000"/>
            <a:headEnd/>
            <a:tailEnd/>
          </a:ln>
        </p:spPr>
        <p:txBody>
          <a:bodyPr wrap="square">
            <a:spAutoFit/>
          </a:bodyPr>
          <a:lstStyle/>
          <a:p>
            <a:r>
              <a:rPr lang="en-US" altLang="vi-VN" sz="2800" dirty="0">
                <a:latin typeface="Times New Roman" pitchFamily="18" charset="0"/>
                <a:cs typeface="Times New Roman" pitchFamily="18" charset="0"/>
              </a:rPr>
              <a:t>b. </a:t>
            </a:r>
            <a:r>
              <a:rPr lang="en-US" altLang="vi-VN" sz="2800" dirty="0" err="1" smtClean="0">
                <a:latin typeface="Times New Roman" pitchFamily="18" charset="0"/>
                <a:cs typeface="Times New Roman" pitchFamily="18" charset="0"/>
              </a:rPr>
              <a:t>Mô</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tả</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và</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giải</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thích</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hiện</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tượng</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hình</a:t>
            </a:r>
            <a:r>
              <a:rPr lang="en-US" altLang="vi-VN" sz="2800" dirty="0" smtClean="0">
                <a:latin typeface="Times New Roman" pitchFamily="18" charset="0"/>
                <a:cs typeface="Times New Roman" pitchFamily="18" charset="0"/>
              </a:rPr>
              <a:t> 16.4 </a:t>
            </a:r>
            <a:r>
              <a:rPr lang="en-US" altLang="vi-VN" sz="2800" dirty="0" err="1" smtClean="0">
                <a:latin typeface="Times New Roman" pitchFamily="18" charset="0"/>
                <a:cs typeface="Times New Roman" pitchFamily="18" charset="0"/>
              </a:rPr>
              <a:t>a,b</a:t>
            </a:r>
            <a:r>
              <a:rPr lang="en-US" altLang="vi-VN" sz="2800" dirty="0" smtClean="0">
                <a:latin typeface="Times New Roman" pitchFamily="18" charset="0"/>
                <a:cs typeface="Times New Roman" pitchFamily="18" charset="0"/>
              </a:rPr>
              <a:t>:</a:t>
            </a:r>
            <a:r>
              <a:rPr lang="vi-VN"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Nêu</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nguyên</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lý</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hoạt</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động</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hình</a:t>
            </a:r>
            <a:r>
              <a:rPr lang="en-US" altLang="vi-VN" sz="2800" dirty="0" smtClean="0">
                <a:latin typeface="Times New Roman" pitchFamily="18" charset="0"/>
                <a:cs typeface="Times New Roman" pitchFamily="18" charset="0"/>
              </a:rPr>
              <a:t> 16.5</a:t>
            </a:r>
            <a:endParaRPr lang="vi-VN" altLang="vi-VN" sz="2800" dirty="0">
              <a:latin typeface="Times New Roman" pitchFamily="18" charset="0"/>
              <a:cs typeface="Times New Roman" pitchFamily="18" charset="0"/>
            </a:endParaRPr>
          </a:p>
        </p:txBody>
      </p:sp>
      <p:pic>
        <p:nvPicPr>
          <p:cNvPr id="9" name="Picture 8"/>
          <p:cNvPicPr>
            <a:picLocks noChangeAspect="1"/>
          </p:cNvPicPr>
          <p:nvPr/>
        </p:nvPicPr>
        <p:blipFill>
          <a:blip r:embed="rId3"/>
          <a:stretch>
            <a:fillRect/>
          </a:stretch>
        </p:blipFill>
        <p:spPr>
          <a:xfrm>
            <a:off x="5181600" y="3581400"/>
            <a:ext cx="3853099" cy="2819401"/>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520A703-63DC-8324-656F-8FC12ED2846C}"/>
                  </a:ext>
                </a:extLst>
              </p:cNvPr>
              <p:cNvSpPr txBox="1"/>
              <p:nvPr/>
            </p:nvSpPr>
            <p:spPr>
              <a:xfrm>
                <a:off x="990600" y="13319"/>
                <a:ext cx="1472810" cy="850169"/>
              </a:xfrm>
              <a:prstGeom prst="rect">
                <a:avLst/>
              </a:prstGeom>
              <a:solidFill>
                <a:srgbClr val="4472C4"/>
              </a:solidFill>
            </p:spPr>
            <p:txBody>
              <a:bodyPr wrap="square" rtlCol="0">
                <a:spAutoFit/>
              </a:bodyPr>
              <a:lstStyle/>
              <a:p>
                <a:pPr algn="ctr"/>
                <a:r>
                  <a:rPr lang="en-US" sz="3200" dirty="0">
                    <a:solidFill>
                      <a:schemeClr val="bg1"/>
                    </a:solidFill>
                    <a:latin typeface="Times New Roman" pitchFamily="18" charset="0"/>
                    <a:cs typeface="Times New Roman" pitchFamily="18" charset="0"/>
                  </a:rPr>
                  <a:t>P</a:t>
                </a:r>
                <a:r>
                  <a:rPr lang="en-US" sz="3200" baseline="-25000" dirty="0">
                    <a:solidFill>
                      <a:schemeClr val="bg1"/>
                    </a:solidFill>
                    <a:latin typeface="Times New Roman" pitchFamily="18" charset="0"/>
                    <a:cs typeface="Times New Roman" pitchFamily="18" charset="0"/>
                  </a:rPr>
                  <a:t>1</a:t>
                </a:r>
                <a:r>
                  <a:rPr lang="en-US" sz="3200" dirty="0">
                    <a:solidFill>
                      <a:schemeClr val="bg1"/>
                    </a:solidFill>
                    <a:latin typeface="Times New Roman" pitchFamily="18" charset="0"/>
                    <a:cs typeface="Times New Roman" pitchFamily="18" charset="0"/>
                  </a:rPr>
                  <a:t> = </a:t>
                </a:r>
                <a14:m>
                  <m:oMath xmlns:m="http://schemas.openxmlformats.org/officeDocument/2006/math">
                    <m:f>
                      <m:fPr>
                        <m:ctrlPr>
                          <a:rPr lang="en-US" sz="3200" b="0" i="1" smtClean="0">
                            <a:solidFill>
                              <a:schemeClr val="bg1"/>
                            </a:solidFill>
                            <a:latin typeface="Cambria Math" panose="02040503050406030204" pitchFamily="18" charset="0"/>
                          </a:rPr>
                        </m:ctrlPr>
                      </m:fPr>
                      <m:num>
                        <m:sSub>
                          <m:sSubPr>
                            <m:ctrlPr>
                              <a:rPr lang="en-US" sz="320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𝐹</m:t>
                            </m:r>
                          </m:e>
                          <m:sub>
                            <m:r>
                              <a:rPr lang="en-US" sz="3200" b="0" i="1" smtClean="0">
                                <a:solidFill>
                                  <a:schemeClr val="bg1"/>
                                </a:solidFill>
                                <a:latin typeface="Cambria Math" panose="02040503050406030204" pitchFamily="18" charset="0"/>
                              </a:rPr>
                              <m:t>1</m:t>
                            </m:r>
                          </m:sub>
                        </m:sSub>
                      </m:num>
                      <m:den>
                        <m:sSub>
                          <m:sSubPr>
                            <m:ctrlPr>
                              <a:rPr lang="en-US" sz="3200" b="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𝑆</m:t>
                            </m:r>
                          </m:e>
                          <m:sub>
                            <m:r>
                              <a:rPr lang="en-US" sz="3200" b="0" i="1" smtClean="0">
                                <a:solidFill>
                                  <a:schemeClr val="bg1"/>
                                </a:solidFill>
                                <a:latin typeface="Cambria Math" panose="02040503050406030204" pitchFamily="18" charset="0"/>
                              </a:rPr>
                              <m:t>1</m:t>
                            </m:r>
                          </m:sub>
                        </m:sSub>
                      </m:den>
                    </m:f>
                  </m:oMath>
                </a14:m>
                <a:endParaRPr lang="en-US" sz="3200" dirty="0">
                  <a:solidFill>
                    <a:schemeClr val="bg1"/>
                  </a:solidFill>
                  <a:latin typeface="Times New Roman" pitchFamily="18" charset="0"/>
                  <a:cs typeface="Times New Roman" pitchFamily="18" charset="0"/>
                </a:endParaRPr>
              </a:p>
            </p:txBody>
          </p:sp>
        </mc:Choice>
        <mc:Fallback xmlns="">
          <p:sp>
            <p:nvSpPr>
              <p:cNvPr id="11" name="TextBox 10">
                <a:extLst>
                  <a:ext uri="{FF2B5EF4-FFF2-40B4-BE49-F238E27FC236}">
                    <a16:creationId xmlns:a16="http://schemas.microsoft.com/office/drawing/2014/main" xmlns:a14="http://schemas.microsoft.com/office/drawing/2010/main" xmlns="" id="{6520A703-63DC-8324-656F-8FC12ED2846C}"/>
                  </a:ext>
                </a:extLst>
              </p:cNvPr>
              <p:cNvSpPr txBox="1">
                <a:spLocks noRot="1" noChangeAspect="1" noMove="1" noResize="1" noEditPoints="1" noAdjustHandles="1" noChangeArrowheads="1" noChangeShapeType="1" noTextEdit="1"/>
              </p:cNvSpPr>
              <p:nvPr/>
            </p:nvSpPr>
            <p:spPr>
              <a:xfrm>
                <a:off x="990600" y="13319"/>
                <a:ext cx="1472810" cy="850169"/>
              </a:xfrm>
              <a:prstGeom prst="rect">
                <a:avLst/>
              </a:prstGeom>
              <a:blipFill rotWithShape="1">
                <a:blip r:embed="rId4"/>
                <a:stretch>
                  <a:fillRect l="-4564" b="-2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FBD3F45-F077-074C-5B7A-BE8D14BDC2C5}"/>
                  </a:ext>
                </a:extLst>
              </p:cNvPr>
              <p:cNvSpPr txBox="1"/>
              <p:nvPr/>
            </p:nvSpPr>
            <p:spPr>
              <a:xfrm>
                <a:off x="3039341" y="60767"/>
                <a:ext cx="1472810" cy="850169"/>
              </a:xfrm>
              <a:prstGeom prst="rect">
                <a:avLst/>
              </a:prstGeom>
              <a:solidFill>
                <a:srgbClr val="4472C4"/>
              </a:solidFill>
            </p:spPr>
            <p:txBody>
              <a:bodyPr wrap="square" rtlCol="0">
                <a:spAutoFit/>
              </a:bodyPr>
              <a:lstStyle/>
              <a:p>
                <a:pPr algn="ctr"/>
                <a:r>
                  <a:rPr lang="en-US" sz="3200" dirty="0">
                    <a:solidFill>
                      <a:schemeClr val="bg1"/>
                    </a:solidFill>
                    <a:latin typeface="Times New Roman" pitchFamily="18" charset="0"/>
                    <a:cs typeface="Times New Roman" pitchFamily="18" charset="0"/>
                  </a:rPr>
                  <a:t>P</a:t>
                </a:r>
                <a:r>
                  <a:rPr lang="en-US" sz="3200" baseline="-25000" dirty="0">
                    <a:solidFill>
                      <a:schemeClr val="bg1"/>
                    </a:solidFill>
                    <a:latin typeface="Times New Roman" pitchFamily="18" charset="0"/>
                    <a:cs typeface="Times New Roman" pitchFamily="18" charset="0"/>
                  </a:rPr>
                  <a:t>2</a:t>
                </a:r>
                <a:r>
                  <a:rPr lang="en-US" sz="3200" dirty="0">
                    <a:solidFill>
                      <a:schemeClr val="bg1"/>
                    </a:solidFill>
                    <a:latin typeface="Times New Roman" pitchFamily="18" charset="0"/>
                    <a:cs typeface="Times New Roman" pitchFamily="18" charset="0"/>
                  </a:rPr>
                  <a:t> = </a:t>
                </a:r>
                <a14:m>
                  <m:oMath xmlns:m="http://schemas.openxmlformats.org/officeDocument/2006/math">
                    <m:f>
                      <m:fPr>
                        <m:ctrlPr>
                          <a:rPr lang="en-US" sz="3200" b="0" i="1" smtClean="0">
                            <a:solidFill>
                              <a:schemeClr val="bg1"/>
                            </a:solidFill>
                            <a:latin typeface="Cambria Math" panose="02040503050406030204" pitchFamily="18" charset="0"/>
                          </a:rPr>
                        </m:ctrlPr>
                      </m:fPr>
                      <m:num>
                        <m:sSub>
                          <m:sSubPr>
                            <m:ctrlPr>
                              <a:rPr lang="en-US" sz="320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𝐹</m:t>
                            </m:r>
                          </m:e>
                          <m:sub>
                            <m:r>
                              <a:rPr lang="en-US" sz="3200" b="0" i="1" smtClean="0">
                                <a:solidFill>
                                  <a:schemeClr val="bg1"/>
                                </a:solidFill>
                                <a:latin typeface="Cambria Math" panose="02040503050406030204" pitchFamily="18" charset="0"/>
                              </a:rPr>
                              <m:t>2</m:t>
                            </m:r>
                          </m:sub>
                        </m:sSub>
                      </m:num>
                      <m:den>
                        <m:sSub>
                          <m:sSubPr>
                            <m:ctrlPr>
                              <a:rPr lang="en-US" sz="3200" b="0" i="1" smtClean="0">
                                <a:solidFill>
                                  <a:schemeClr val="bg1"/>
                                </a:solidFill>
                                <a:latin typeface="Cambria Math" panose="02040503050406030204" pitchFamily="18" charset="0"/>
                              </a:rPr>
                            </m:ctrlPr>
                          </m:sSubPr>
                          <m:e>
                            <m:r>
                              <a:rPr lang="en-US" sz="3200" b="0" i="1" smtClean="0">
                                <a:solidFill>
                                  <a:schemeClr val="bg1"/>
                                </a:solidFill>
                                <a:latin typeface="Cambria Math" panose="02040503050406030204" pitchFamily="18" charset="0"/>
                              </a:rPr>
                              <m:t>𝑆</m:t>
                            </m:r>
                          </m:e>
                          <m:sub>
                            <m:r>
                              <a:rPr lang="en-US" sz="3200" b="0" i="1" smtClean="0">
                                <a:solidFill>
                                  <a:schemeClr val="bg1"/>
                                </a:solidFill>
                                <a:latin typeface="Cambria Math" panose="02040503050406030204" pitchFamily="18" charset="0"/>
                              </a:rPr>
                              <m:t>2</m:t>
                            </m:r>
                          </m:sub>
                        </m:sSub>
                      </m:den>
                    </m:f>
                  </m:oMath>
                </a14:m>
                <a:endParaRPr lang="en-US" sz="3200" dirty="0">
                  <a:solidFill>
                    <a:schemeClr val="bg1"/>
                  </a:solidFill>
                  <a:latin typeface="Times New Roman" pitchFamily="18" charset="0"/>
                  <a:cs typeface="Times New Roman" pitchFamily="18" charset="0"/>
                </a:endParaRPr>
              </a:p>
            </p:txBody>
          </p:sp>
        </mc:Choice>
        <mc:Fallback xmlns="">
          <p:sp>
            <p:nvSpPr>
              <p:cNvPr id="12" name="TextBox 11">
                <a:extLst>
                  <a:ext uri="{FF2B5EF4-FFF2-40B4-BE49-F238E27FC236}">
                    <a16:creationId xmlns:a16="http://schemas.microsoft.com/office/drawing/2014/main" xmlns:a14="http://schemas.microsoft.com/office/drawing/2010/main" xmlns="" id="{4FBD3F45-F077-074C-5B7A-BE8D14BDC2C5}"/>
                  </a:ext>
                </a:extLst>
              </p:cNvPr>
              <p:cNvSpPr txBox="1">
                <a:spLocks noRot="1" noChangeAspect="1" noMove="1" noResize="1" noEditPoints="1" noAdjustHandles="1" noChangeArrowheads="1" noChangeShapeType="1" noTextEdit="1"/>
              </p:cNvSpPr>
              <p:nvPr/>
            </p:nvSpPr>
            <p:spPr>
              <a:xfrm>
                <a:off x="3039341" y="60767"/>
                <a:ext cx="1472810" cy="850169"/>
              </a:xfrm>
              <a:prstGeom prst="rect">
                <a:avLst/>
              </a:prstGeom>
              <a:blipFill rotWithShape="1">
                <a:blip r:embed="rId5"/>
                <a:stretch>
                  <a:fillRect l="-4564" b="-2878"/>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B67D2176-650A-2A63-2E14-9B992F10F0DC}"/>
              </a:ext>
            </a:extLst>
          </p:cNvPr>
          <p:cNvSpPr txBox="1"/>
          <p:nvPr/>
        </p:nvSpPr>
        <p:spPr>
          <a:xfrm>
            <a:off x="5401519" y="176793"/>
            <a:ext cx="1472810" cy="584775"/>
          </a:xfrm>
          <a:prstGeom prst="rect">
            <a:avLst/>
          </a:prstGeom>
          <a:solidFill>
            <a:srgbClr val="4472C4"/>
          </a:solidFill>
        </p:spPr>
        <p:txBody>
          <a:bodyPr wrap="square" rtlCol="0">
            <a:spAutoFit/>
          </a:bodyPr>
          <a:lstStyle/>
          <a:p>
            <a:pPr algn="ctr"/>
            <a:r>
              <a:rPr lang="en-US" sz="3200" dirty="0">
                <a:solidFill>
                  <a:schemeClr val="bg1"/>
                </a:solidFill>
                <a:latin typeface="Times New Roman" pitchFamily="18" charset="0"/>
                <a:cs typeface="Times New Roman" pitchFamily="18" charset="0"/>
              </a:rPr>
              <a:t>P</a:t>
            </a:r>
            <a:r>
              <a:rPr lang="en-US" sz="3200" baseline="-25000" dirty="0">
                <a:solidFill>
                  <a:schemeClr val="bg1"/>
                </a:solidFill>
                <a:latin typeface="Times New Roman" pitchFamily="18" charset="0"/>
                <a:cs typeface="Times New Roman" pitchFamily="18" charset="0"/>
              </a:rPr>
              <a:t>1</a:t>
            </a:r>
            <a:r>
              <a:rPr lang="en-US" sz="3200" dirty="0">
                <a:solidFill>
                  <a:schemeClr val="bg1"/>
                </a:solidFill>
                <a:latin typeface="Times New Roman" pitchFamily="18" charset="0"/>
                <a:cs typeface="Times New Roman" pitchFamily="18" charset="0"/>
              </a:rPr>
              <a:t> = P</a:t>
            </a:r>
            <a:r>
              <a:rPr lang="en-US" sz="3200" baseline="-25000" dirty="0">
                <a:solidFill>
                  <a:schemeClr val="bg1"/>
                </a:solidFill>
                <a:latin typeface="Times New Roman" pitchFamily="18" charset="0"/>
                <a:cs typeface="Times New Roman" pitchFamily="18" charset="0"/>
              </a:rPr>
              <a:t>2 </a:t>
            </a:r>
            <a:endParaRPr lang="en-US" sz="3200" dirty="0">
              <a:solidFill>
                <a:schemeClr val="bg1"/>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 name="TextBox 1"/>
              <p:cNvSpPr txBox="1"/>
              <p:nvPr/>
            </p:nvSpPr>
            <p:spPr>
              <a:xfrm>
                <a:off x="4545870" y="301185"/>
                <a:ext cx="63573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a:rPr>
                        <m:t>→</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4545870" y="301185"/>
                <a:ext cx="635730" cy="369332"/>
              </a:xfrm>
              <a:prstGeom prst="rect">
                <a:avLst/>
              </a:prstGeom>
              <a:blipFill rotWithShape="1">
                <a:blip r:embed="rId6"/>
                <a:stretch>
                  <a:fillRect/>
                </a:stretch>
              </a:blipFill>
            </p:spPr>
            <p:txBody>
              <a:bodyPr/>
              <a:lstStyle/>
              <a:p>
                <a:r>
                  <a:rPr lang="en-US">
                    <a:noFill/>
                  </a:rPr>
                  <a:t> </a:t>
                </a:r>
              </a:p>
            </p:txBody>
          </p:sp>
        </mc:Fallback>
      </mc:AlternateContent>
      <p:sp>
        <p:nvSpPr>
          <p:cNvPr id="3" name="Rectangle 2"/>
          <p:cNvSpPr/>
          <p:nvPr/>
        </p:nvSpPr>
        <p:spPr>
          <a:xfrm>
            <a:off x="76200" y="3962400"/>
            <a:ext cx="5257800" cy="1475404"/>
          </a:xfrm>
          <a:prstGeom prst="rect">
            <a:avLst/>
          </a:prstGeom>
        </p:spPr>
        <p:txBody>
          <a:bodyPr wrap="square">
            <a:spAutoFit/>
          </a:bodyPr>
          <a:lstStyle/>
          <a:p>
            <a:pPr>
              <a:lnSpc>
                <a:spcPct val="107000"/>
              </a:lnSpc>
              <a:spcAft>
                <a:spcPts val="0"/>
              </a:spcAft>
            </a:pPr>
            <a:r>
              <a:rPr lang="de-DE" sz="2800" dirty="0">
                <a:latin typeface="Times New Roman" pitchFamily="18" charset="0"/>
                <a:ea typeface="Calibri" panose="020F0502020204030204" pitchFamily="34" charset="0"/>
                <a:cs typeface="Times New Roman" pitchFamily="18" charset="0"/>
              </a:rPr>
              <a:t>- Mô tả:Khi thổi không khí vào ống thì thấy chất lỏng trong ống 2, 3,4 dâng lên có độ cao như nhau.</a:t>
            </a:r>
            <a:endParaRPr lang="vi-VN" sz="28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4011726543"/>
      </p:ext>
    </p:extLst>
  </p:cSld>
  <p:clrMapOvr>
    <a:masterClrMapping/>
  </p:clrMapOvr>
  <p:transition>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heel(1)">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1" grpId="0" animBg="1"/>
      <p:bldP spid="12" grpId="0" animBg="1"/>
      <p:bldP spid="13"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5"/>
          <p:cNvSpPr txBox="1">
            <a:spLocks noChangeArrowheads="1"/>
          </p:cNvSpPr>
          <p:nvPr/>
        </p:nvSpPr>
        <p:spPr bwMode="auto">
          <a:xfrm>
            <a:off x="32656" y="3962400"/>
            <a:ext cx="9117838" cy="1815882"/>
          </a:xfrm>
          <a:prstGeom prst="rect">
            <a:avLst/>
          </a:prstGeom>
          <a:noFill/>
          <a:ln w="9525">
            <a:noFill/>
            <a:miter lim="800000"/>
            <a:headEnd/>
            <a:tailEnd/>
          </a:ln>
        </p:spPr>
        <p:txBody>
          <a:bodyPr wrap="square">
            <a:spAutoFit/>
          </a:bodyPr>
          <a:lstStyle/>
          <a:p>
            <a:pPr>
              <a:spcAft>
                <a:spcPts val="0"/>
              </a:spcAft>
            </a:pPr>
            <a:r>
              <a:rPr lang="de-DE" sz="2800" i="1" dirty="0" smtClean="0">
                <a:solidFill>
                  <a:srgbClr val="000000"/>
                </a:solidFill>
                <a:latin typeface="Times New Roman" pitchFamily="18" charset="0"/>
                <a:ea typeface="Calibri" panose="020F0502020204030204" pitchFamily="34" charset="0"/>
                <a:cs typeface="Times New Roman" pitchFamily="18" charset="0"/>
              </a:rPr>
              <a:t>- </a:t>
            </a:r>
            <a:r>
              <a:rPr lang="de-DE" sz="2800" i="1" dirty="0">
                <a:solidFill>
                  <a:srgbClr val="000000"/>
                </a:solidFill>
                <a:latin typeface="Times New Roman" pitchFamily="18" charset="0"/>
                <a:ea typeface="Calibri" panose="020F0502020204030204" pitchFamily="34" charset="0"/>
                <a:cs typeface="Times New Roman" pitchFamily="18" charset="0"/>
              </a:rPr>
              <a:t>Giải thích hiện tượng: </a:t>
            </a:r>
            <a:r>
              <a:rPr lang="de-DE" sz="2800" dirty="0">
                <a:solidFill>
                  <a:srgbClr val="000000"/>
                </a:solidFill>
                <a:latin typeface="Times New Roman" pitchFamily="18" charset="0"/>
                <a:ea typeface="Calibri" panose="020F0502020204030204" pitchFamily="34" charset="0"/>
                <a:cs typeface="Times New Roman" pitchFamily="18" charset="0"/>
              </a:rPr>
              <a:t>Khi ấn pit tông sẽ gây ra một áp suất lên chất lỏng và áp suất này được chất lỏng truyền nguyên vẹn theo mọi hướng, tạp ra lực đẩy làm cho chất lỏng phun ra ngoài ở mọi hướng</a:t>
            </a:r>
            <a:r>
              <a:rPr lang="de-DE" sz="2800" dirty="0" smtClean="0">
                <a:solidFill>
                  <a:srgbClr val="000000"/>
                </a:solidFill>
                <a:latin typeface="Times New Roman" pitchFamily="18" charset="0"/>
                <a:ea typeface="Calibri" panose="020F0502020204030204" pitchFamily="34" charset="0"/>
                <a:cs typeface="Times New Roman" pitchFamily="18" charset="0"/>
              </a:rPr>
              <a:t>.</a:t>
            </a:r>
            <a:endParaRPr lang="vi-VN" sz="2800" dirty="0">
              <a:latin typeface="Times New Roman" pitchFamily="18" charset="0"/>
              <a:ea typeface="Calibri" panose="020F0502020204030204" pitchFamily="34" charset="0"/>
              <a:cs typeface="Times New Roman" pitchFamily="18" charset="0"/>
            </a:endParaRPr>
          </a:p>
        </p:txBody>
      </p:sp>
      <p:sp>
        <p:nvSpPr>
          <p:cNvPr id="2" name="Rectangle 1"/>
          <p:cNvSpPr/>
          <p:nvPr/>
        </p:nvSpPr>
        <p:spPr>
          <a:xfrm>
            <a:off x="228600" y="1981200"/>
            <a:ext cx="2350323" cy="584775"/>
          </a:xfrm>
          <a:prstGeom prst="rect">
            <a:avLst/>
          </a:prstGeom>
        </p:spPr>
        <p:txBody>
          <a:bodyPr wrap="none">
            <a:spAutoFit/>
          </a:bodyPr>
          <a:lstStyle/>
          <a:p>
            <a:pPr>
              <a:spcAft>
                <a:spcPts val="0"/>
              </a:spcAft>
            </a:pPr>
            <a:r>
              <a:rPr lang="de-DE" sz="3200" dirty="0" smtClean="0">
                <a:solidFill>
                  <a:srgbClr val="000000"/>
                </a:solidFill>
                <a:latin typeface="Times New Roman" pitchFamily="18" charset="0"/>
                <a:ea typeface="Calibri" panose="020F0502020204030204" pitchFamily="34" charset="0"/>
                <a:cs typeface="Times New Roman" pitchFamily="18" charset="0"/>
              </a:rPr>
              <a:t>*Hình </a:t>
            </a:r>
            <a:r>
              <a:rPr lang="de-DE" sz="3200" dirty="0">
                <a:solidFill>
                  <a:srgbClr val="000000"/>
                </a:solidFill>
                <a:latin typeface="Times New Roman" pitchFamily="18" charset="0"/>
                <a:ea typeface="Calibri" panose="020F0502020204030204" pitchFamily="34" charset="0"/>
                <a:cs typeface="Times New Roman" pitchFamily="18" charset="0"/>
              </a:rPr>
              <a:t>16.4b:</a:t>
            </a:r>
            <a:endParaRPr lang="vi-VN" sz="3200" dirty="0">
              <a:latin typeface="Times New Roman" pitchFamily="18" charset="0"/>
              <a:ea typeface="Calibri" panose="020F0502020204030204" pitchFamily="34" charset="0"/>
              <a:cs typeface="Times New Roman" pitchFamily="18" charset="0"/>
            </a:endParaRPr>
          </a:p>
        </p:txBody>
      </p:sp>
      <p:sp>
        <p:nvSpPr>
          <p:cNvPr id="3" name="Rectangle 2"/>
          <p:cNvSpPr/>
          <p:nvPr/>
        </p:nvSpPr>
        <p:spPr>
          <a:xfrm>
            <a:off x="141514" y="2667000"/>
            <a:ext cx="9111344" cy="1077218"/>
          </a:xfrm>
          <a:prstGeom prst="rect">
            <a:avLst/>
          </a:prstGeom>
        </p:spPr>
        <p:txBody>
          <a:bodyPr wrap="square">
            <a:spAutoFit/>
          </a:bodyPr>
          <a:lstStyle/>
          <a:p>
            <a:pPr>
              <a:spcAft>
                <a:spcPts val="0"/>
              </a:spcAft>
            </a:pPr>
            <a:r>
              <a:rPr lang="de-DE" sz="3200" dirty="0" smtClean="0">
                <a:solidFill>
                  <a:srgbClr val="000000"/>
                </a:solidFill>
                <a:latin typeface="Times New Roman" pitchFamily="18" charset="0"/>
                <a:ea typeface="Calibri" panose="020F0502020204030204" pitchFamily="34" charset="0"/>
                <a:cs typeface="Times New Roman" pitchFamily="18" charset="0"/>
              </a:rPr>
              <a:t>-Mô </a:t>
            </a:r>
            <a:r>
              <a:rPr lang="de-DE" sz="3200" dirty="0">
                <a:solidFill>
                  <a:srgbClr val="000000"/>
                </a:solidFill>
                <a:latin typeface="Times New Roman" pitchFamily="18" charset="0"/>
                <a:ea typeface="Calibri" panose="020F0502020204030204" pitchFamily="34" charset="0"/>
                <a:cs typeface="Times New Roman" pitchFamily="18" charset="0"/>
              </a:rPr>
              <a:t>tả:Khi ấn pit tông làm chất lỏng bị nén lại va chất lỏng phun ra ngoài ở mọi hướng.  </a:t>
            </a:r>
            <a:endParaRPr lang="vi-VN" sz="3200" dirty="0">
              <a:latin typeface="Times New Roman" pitchFamily="18" charset="0"/>
              <a:ea typeface="Calibri" panose="020F0502020204030204" pitchFamily="34" charset="0"/>
              <a:cs typeface="Times New Roman" pitchFamily="18" charset="0"/>
            </a:endParaRPr>
          </a:p>
        </p:txBody>
      </p:sp>
      <p:sp>
        <p:nvSpPr>
          <p:cNvPr id="7" name="Rectangle 6"/>
          <p:cNvSpPr/>
          <p:nvPr/>
        </p:nvSpPr>
        <p:spPr>
          <a:xfrm>
            <a:off x="49930" y="44772"/>
            <a:ext cx="9083290" cy="1936428"/>
          </a:xfrm>
          <a:prstGeom prst="rect">
            <a:avLst/>
          </a:prstGeom>
        </p:spPr>
        <p:txBody>
          <a:bodyPr wrap="square">
            <a:spAutoFit/>
          </a:bodyPr>
          <a:lstStyle/>
          <a:p>
            <a:pPr>
              <a:lnSpc>
                <a:spcPct val="107000"/>
              </a:lnSpc>
              <a:spcAft>
                <a:spcPts val="0"/>
              </a:spcAft>
            </a:pPr>
            <a:r>
              <a:rPr lang="de-DE" i="1" dirty="0">
                <a:latin typeface="Times New Roman" pitchFamily="18" charset="0"/>
                <a:ea typeface="Calibri" panose="020F0502020204030204" pitchFamily="34" charset="0"/>
                <a:cs typeface="Times New Roman" pitchFamily="18" charset="0"/>
              </a:rPr>
              <a:t>-</a:t>
            </a:r>
            <a:r>
              <a:rPr lang="de-DE" sz="2800" i="1" dirty="0">
                <a:latin typeface="Times New Roman" pitchFamily="18" charset="0"/>
                <a:ea typeface="Calibri" panose="020F0502020204030204" pitchFamily="34" charset="0"/>
                <a:cs typeface="Times New Roman" pitchFamily="18" charset="0"/>
              </a:rPr>
              <a:t>Giải thích hiện </a:t>
            </a:r>
            <a:r>
              <a:rPr lang="de-DE" sz="2800" i="1" dirty="0" smtClean="0">
                <a:latin typeface="Times New Roman" pitchFamily="18" charset="0"/>
                <a:ea typeface="Calibri" panose="020F0502020204030204" pitchFamily="34" charset="0"/>
                <a:cs typeface="Times New Roman" pitchFamily="18" charset="0"/>
              </a:rPr>
              <a:t>tượng:</a:t>
            </a:r>
            <a:r>
              <a:rPr lang="de-DE" sz="2800" dirty="0" smtClean="0">
                <a:latin typeface="Times New Roman" pitchFamily="18" charset="0"/>
                <a:ea typeface="Calibri" panose="020F0502020204030204" pitchFamily="34" charset="0"/>
                <a:cs typeface="Times New Roman" pitchFamily="18" charset="0"/>
              </a:rPr>
              <a:t>Khi </a:t>
            </a:r>
            <a:r>
              <a:rPr lang="de-DE" sz="2800" dirty="0">
                <a:latin typeface="Times New Roman" pitchFamily="18" charset="0"/>
                <a:ea typeface="Calibri" panose="020F0502020204030204" pitchFamily="34" charset="0"/>
                <a:cs typeface="Times New Roman" pitchFamily="18" charset="0"/>
              </a:rPr>
              <a:t>thổi không khí vào ống sẽ gây ra một áp suất lên chất lỏng và áp suất này được truyền nguyên vẹn theo mọi phương, tạo ra lực đẩy làm cho chất lỏng dâng cao như nhau ở ống 2,3,4.</a:t>
            </a:r>
            <a:r>
              <a:rPr lang="de-DE" sz="2800" i="1" dirty="0">
                <a:latin typeface="Times New Roman" pitchFamily="18" charset="0"/>
                <a:ea typeface="Calibri" panose="020F0502020204030204" pitchFamily="34" charset="0"/>
                <a:cs typeface="Times New Roman" pitchFamily="18" charset="0"/>
              </a:rPr>
              <a:t> </a:t>
            </a:r>
            <a:endParaRPr lang="vi-VN" sz="28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471701480"/>
      </p:ext>
    </p:extLst>
  </p:cSld>
  <p:clrMapOvr>
    <a:masterClrMapping/>
  </p:clrMapOvr>
  <p:transition>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anim calcmode="lin" valueType="num">
                                      <p:cBhvr>
                                        <p:cTn id="2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90800" y="0"/>
            <a:ext cx="4572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b="1">
                <a:solidFill>
                  <a:srgbClr val="FF0000"/>
                </a:solidFill>
                <a:latin typeface="Times New Roman" pitchFamily="18" charset="0"/>
              </a:rPr>
              <a:t>KIỂM TRA BÀI CŨ</a:t>
            </a:r>
            <a:endParaRPr lang="en-US" sz="3600" b="1">
              <a:solidFill>
                <a:srgbClr val="FF0000"/>
              </a:solidFill>
              <a:latin typeface="Times New Roman" pitchFamily="18" charset="0"/>
              <a:cs typeface="Times New Roman" pitchFamily="18" charset="0"/>
            </a:endParaRPr>
          </a:p>
        </p:txBody>
      </p:sp>
      <p:sp>
        <p:nvSpPr>
          <p:cNvPr id="151554" name="Rectangle 2"/>
          <p:cNvSpPr>
            <a:spLocks noChangeArrowheads="1"/>
          </p:cNvSpPr>
          <p:nvPr/>
        </p:nvSpPr>
        <p:spPr bwMode="auto">
          <a:xfrm>
            <a:off x="0" y="-2286000"/>
            <a:ext cx="184150" cy="366712"/>
          </a:xfrm>
          <a:prstGeom prst="rect">
            <a:avLst/>
          </a:prstGeom>
          <a:noFill/>
          <a:ln w="9525">
            <a:noFill/>
            <a:miter lim="800000"/>
            <a:headEnd/>
            <a:tailEnd/>
          </a:ln>
        </p:spPr>
        <p:txBody>
          <a:bodyPr wrap="none" anchor="ctr">
            <a:spAutoFit/>
          </a:bodyPr>
          <a:lstStyle/>
          <a:p>
            <a:endParaRPr lang="vi-VN">
              <a:solidFill>
                <a:srgbClr val="000000"/>
              </a:solidFill>
            </a:endParaRPr>
          </a:p>
        </p:txBody>
      </p:sp>
      <p:sp>
        <p:nvSpPr>
          <p:cNvPr id="151555" name="Rectangle 4"/>
          <p:cNvSpPr>
            <a:spLocks noChangeArrowheads="1"/>
          </p:cNvSpPr>
          <p:nvPr/>
        </p:nvSpPr>
        <p:spPr bwMode="auto">
          <a:xfrm>
            <a:off x="0" y="-2286000"/>
            <a:ext cx="184150" cy="366712"/>
          </a:xfrm>
          <a:prstGeom prst="rect">
            <a:avLst/>
          </a:prstGeom>
          <a:noFill/>
          <a:ln w="9525">
            <a:noFill/>
            <a:miter lim="800000"/>
            <a:headEnd/>
            <a:tailEnd/>
          </a:ln>
        </p:spPr>
        <p:txBody>
          <a:bodyPr wrap="none" anchor="ctr">
            <a:spAutoFit/>
          </a:bodyPr>
          <a:lstStyle/>
          <a:p>
            <a:endParaRPr lang="vi-VN">
              <a:solidFill>
                <a:srgbClr val="000000"/>
              </a:solidFill>
            </a:endParaRPr>
          </a:p>
        </p:txBody>
      </p:sp>
      <p:sp>
        <p:nvSpPr>
          <p:cNvPr id="151556"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vi-VN">
              <a:solidFill>
                <a:srgbClr val="000000"/>
              </a:solidFill>
            </a:endParaRPr>
          </a:p>
        </p:txBody>
      </p:sp>
      <p:sp>
        <p:nvSpPr>
          <p:cNvPr id="151557" name="Rectangle 7"/>
          <p:cNvSpPr>
            <a:spLocks noChangeArrowheads="1"/>
          </p:cNvSpPr>
          <p:nvPr/>
        </p:nvSpPr>
        <p:spPr bwMode="auto">
          <a:xfrm>
            <a:off x="0" y="-171450"/>
            <a:ext cx="184150" cy="366713"/>
          </a:xfrm>
          <a:prstGeom prst="rect">
            <a:avLst/>
          </a:prstGeom>
          <a:noFill/>
          <a:ln w="9525">
            <a:noFill/>
            <a:miter lim="800000"/>
            <a:headEnd/>
            <a:tailEnd/>
          </a:ln>
        </p:spPr>
        <p:txBody>
          <a:bodyPr wrap="none" anchor="ctr">
            <a:spAutoFit/>
          </a:bodyPr>
          <a:lstStyle/>
          <a:p>
            <a:endParaRPr lang="vi-VN">
              <a:solidFill>
                <a:srgbClr val="000000"/>
              </a:solidFill>
              <a:latin typeface="Arial" pitchFamily="34" charset="0"/>
            </a:endParaRPr>
          </a:p>
        </p:txBody>
      </p:sp>
      <p:sp>
        <p:nvSpPr>
          <p:cNvPr id="15155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vi-VN">
              <a:solidFill>
                <a:srgbClr val="000000"/>
              </a:solidFill>
            </a:endParaRPr>
          </a:p>
        </p:txBody>
      </p:sp>
      <p:sp>
        <p:nvSpPr>
          <p:cNvPr id="31" name="Text Box 4"/>
          <p:cNvSpPr txBox="1">
            <a:spLocks noChangeArrowheads="1"/>
          </p:cNvSpPr>
          <p:nvPr/>
        </p:nvSpPr>
        <p:spPr bwMode="auto">
          <a:xfrm>
            <a:off x="1219200" y="3810000"/>
            <a:ext cx="7924800" cy="1631216"/>
          </a:xfrm>
          <a:prstGeom prst="rect">
            <a:avLst/>
          </a:prstGeom>
          <a:noFill/>
          <a:ln w="9525">
            <a:noFill/>
            <a:miter lim="800000"/>
            <a:headEnd/>
            <a:tailEnd/>
          </a:ln>
        </p:spPr>
        <p:txBody>
          <a:bodyPr wrap="square">
            <a:spAutoFit/>
          </a:bodyPr>
          <a:lstStyle/>
          <a:p>
            <a:pPr>
              <a:spcBef>
                <a:spcPct val="50000"/>
              </a:spcBef>
            </a:pPr>
            <a:r>
              <a:rPr lang="en-US" sz="3200" b="1" i="1">
                <a:solidFill>
                  <a:srgbClr val="000000"/>
                </a:solidFill>
                <a:latin typeface="Times New Roman" pitchFamily="18" charset="0"/>
                <a:cs typeface="Times New Roman" pitchFamily="18" charset="0"/>
              </a:rPr>
              <a:t>Nêu công thức tính áp suất nói rõ tên và đơn vị của các đại lượng có mặt trong công thức?</a:t>
            </a:r>
            <a:endParaRPr lang="en-US" sz="3200" b="1">
              <a:solidFill>
                <a:srgbClr val="000000"/>
              </a:solidFill>
              <a:latin typeface="Times New Roman" pitchFamily="18" charset="0"/>
              <a:cs typeface="Times New Roman" pitchFamily="18" charset="0"/>
            </a:endParaRPr>
          </a:p>
          <a:p>
            <a:pPr>
              <a:spcBef>
                <a:spcPct val="50000"/>
              </a:spcBef>
            </a:pPr>
            <a:endParaRPr lang="en-US" sz="2400" b="1">
              <a:solidFill>
                <a:srgbClr val="1F497D"/>
              </a:solidFill>
            </a:endParaRPr>
          </a:p>
        </p:txBody>
      </p:sp>
      <p:sp>
        <p:nvSpPr>
          <p:cNvPr id="33" name="Oval 6"/>
          <p:cNvSpPr>
            <a:spLocks noChangeArrowheads="1"/>
          </p:cNvSpPr>
          <p:nvPr/>
        </p:nvSpPr>
        <p:spPr bwMode="auto">
          <a:xfrm>
            <a:off x="0" y="3962400"/>
            <a:ext cx="1095375" cy="623888"/>
          </a:xfrm>
          <a:prstGeom prst="ellipse">
            <a:avLst/>
          </a:prstGeom>
          <a:solidFill>
            <a:srgbClr val="FFFF00"/>
          </a:solidFill>
          <a:ln w="9525">
            <a:noFill/>
            <a:round/>
            <a:headEnd/>
            <a:tailEnd/>
          </a:ln>
        </p:spPr>
        <p:txBody>
          <a:bodyPr wrap="none" anchor="ctr"/>
          <a:lstStyle/>
          <a:p>
            <a:pPr algn="ctr"/>
            <a:r>
              <a:rPr lang="en-US" sz="2800" b="1" i="1">
                <a:solidFill>
                  <a:srgbClr val="FF0000"/>
                </a:solidFill>
                <a:latin typeface="Times New Roman" pitchFamily="18" charset="0"/>
                <a:cs typeface="Times New Roman" pitchFamily="18" charset="0"/>
              </a:rPr>
              <a:t>Câu </a:t>
            </a:r>
            <a:r>
              <a:rPr lang="en-US" altLang="zh-CN" sz="2800" b="1" i="1">
                <a:solidFill>
                  <a:srgbClr val="FF0000"/>
                </a:solidFill>
                <a:latin typeface="Times New Roman" pitchFamily="18" charset="0"/>
                <a:cs typeface="Times New Roman" pitchFamily="18" charset="0"/>
              </a:rPr>
              <a:t>2</a:t>
            </a:r>
          </a:p>
        </p:txBody>
      </p:sp>
      <p:sp>
        <p:nvSpPr>
          <p:cNvPr id="13" name="Text Box 3"/>
          <p:cNvSpPr txBox="1">
            <a:spLocks noChangeArrowheads="1"/>
          </p:cNvSpPr>
          <p:nvPr/>
        </p:nvSpPr>
        <p:spPr bwMode="auto">
          <a:xfrm>
            <a:off x="1371600" y="838200"/>
            <a:ext cx="7472363" cy="1077218"/>
          </a:xfrm>
          <a:prstGeom prst="rect">
            <a:avLst/>
          </a:prstGeom>
          <a:noFill/>
          <a:ln w="9525">
            <a:noFill/>
            <a:miter lim="800000"/>
            <a:headEnd/>
            <a:tailEnd/>
          </a:ln>
        </p:spPr>
        <p:txBody>
          <a:bodyPr>
            <a:spAutoFit/>
          </a:bodyPr>
          <a:lstStyle/>
          <a:p>
            <a:pPr>
              <a:spcBef>
                <a:spcPct val="50000"/>
              </a:spcBef>
            </a:pPr>
            <a:r>
              <a:rPr lang="en-US" sz="3200" b="1" i="1">
                <a:solidFill>
                  <a:srgbClr val="000000"/>
                </a:solidFill>
                <a:latin typeface="Times New Roman" pitchFamily="18" charset="0"/>
                <a:cs typeface="Times New Roman" pitchFamily="18" charset="0"/>
              </a:rPr>
              <a:t>Áp lực là gì?  Tác dụng của áp lực phụ thuộc vào những yếu tố nào? </a:t>
            </a:r>
            <a:endParaRPr lang="en-US" sz="3200" b="1">
              <a:solidFill>
                <a:srgbClr val="000000"/>
              </a:solidFill>
              <a:latin typeface="Times New Roman" pitchFamily="18" charset="0"/>
              <a:cs typeface="Times New Roman" pitchFamily="18" charset="0"/>
            </a:endParaRPr>
          </a:p>
        </p:txBody>
      </p:sp>
      <p:sp>
        <p:nvSpPr>
          <p:cNvPr id="14" name="Oval 5"/>
          <p:cNvSpPr>
            <a:spLocks noChangeArrowheads="1"/>
          </p:cNvSpPr>
          <p:nvPr/>
        </p:nvSpPr>
        <p:spPr bwMode="auto">
          <a:xfrm>
            <a:off x="180975" y="990601"/>
            <a:ext cx="1128713" cy="782638"/>
          </a:xfrm>
          <a:prstGeom prst="ellipse">
            <a:avLst/>
          </a:prstGeom>
          <a:solidFill>
            <a:srgbClr val="FFFF00"/>
          </a:solidFill>
          <a:ln w="9525">
            <a:noFill/>
            <a:round/>
            <a:headEnd/>
            <a:tailEnd/>
          </a:ln>
        </p:spPr>
        <p:txBody>
          <a:bodyPr wrap="none" anchor="ctr"/>
          <a:lstStyle/>
          <a:p>
            <a:pPr algn="ctr"/>
            <a:r>
              <a:rPr lang="en-US" sz="2800" b="1" i="1" dirty="0" err="1">
                <a:solidFill>
                  <a:srgbClr val="FF0000"/>
                </a:solidFill>
                <a:latin typeface="Times New Roman" pitchFamily="18" charset="0"/>
                <a:cs typeface="Times New Roman" pitchFamily="18" charset="0"/>
              </a:rPr>
              <a:t>Câu</a:t>
            </a:r>
            <a:r>
              <a:rPr lang="en-US" sz="2800" b="1" i="1" dirty="0">
                <a:solidFill>
                  <a:srgbClr val="FF0000"/>
                </a:solidFill>
                <a:latin typeface="Times New Roman" pitchFamily="18" charset="0"/>
                <a:cs typeface="Times New Roman" pitchFamily="18" charset="0"/>
              </a:rPr>
              <a:t> </a:t>
            </a:r>
            <a:r>
              <a:rPr lang="en-US" altLang="zh-CN" sz="2800" b="1" i="1" dirty="0">
                <a:solidFill>
                  <a:srgbClr val="FF0000"/>
                </a:solidFill>
                <a:latin typeface="Times New Roman" pitchFamily="18" charset="0"/>
                <a:cs typeface="Times New Roman" pitchFamily="18" charset="0"/>
              </a:rPr>
              <a:t>1</a:t>
            </a:r>
          </a:p>
        </p:txBody>
      </p:sp>
      <p:sp>
        <p:nvSpPr>
          <p:cNvPr id="21" name="Text Box 7"/>
          <p:cNvSpPr txBox="1">
            <a:spLocks noChangeArrowheads="1"/>
          </p:cNvSpPr>
          <p:nvPr/>
        </p:nvSpPr>
        <p:spPr bwMode="auto">
          <a:xfrm>
            <a:off x="0" y="1905000"/>
            <a:ext cx="9144000" cy="1815882"/>
          </a:xfrm>
          <a:prstGeom prst="rect">
            <a:avLst/>
          </a:prstGeom>
          <a:noFill/>
          <a:ln w="9525">
            <a:solidFill>
              <a:schemeClr val="tx1"/>
            </a:solidFill>
            <a:miter lim="800000"/>
            <a:headEnd/>
            <a:tailEnd/>
          </a:ln>
        </p:spPr>
        <p:txBody>
          <a:bodyPr wrap="square">
            <a:spAutoFit/>
          </a:bodyPr>
          <a:lstStyle/>
          <a:p>
            <a:r>
              <a:rPr lang="en-US" sz="2800" b="1">
                <a:solidFill>
                  <a:srgbClr val="FF0000"/>
                </a:solidFill>
                <a:latin typeface="Times New Roman" pitchFamily="18" charset="0"/>
                <a:cs typeface="Times New Roman" pitchFamily="18" charset="0"/>
              </a:rPr>
              <a:t>* Áp lực là lực ép có phương vuông góc với mặt bị ép.</a:t>
            </a:r>
            <a:r>
              <a:rPr lang="en-US" sz="2800">
                <a:solidFill>
                  <a:srgbClr val="FF0000"/>
                </a:solidFill>
                <a:latin typeface="Times New Roman" pitchFamily="18" charset="0"/>
                <a:cs typeface="Times New Roman" pitchFamily="18" charset="0"/>
              </a:rPr>
              <a:t> </a:t>
            </a:r>
          </a:p>
          <a:p>
            <a:r>
              <a:rPr lang="en-US" sz="2800">
                <a:solidFill>
                  <a:srgbClr val="FF0000"/>
                </a:solidFill>
                <a:latin typeface="Times New Roman" pitchFamily="18" charset="0"/>
                <a:cs typeface="Times New Roman" pitchFamily="18" charset="0"/>
              </a:rPr>
              <a:t>* </a:t>
            </a:r>
            <a:r>
              <a:rPr lang="en-US" sz="2800" b="1">
                <a:solidFill>
                  <a:srgbClr val="FF0000"/>
                </a:solidFill>
                <a:latin typeface="Times New Roman" pitchFamily="18" charset="0"/>
                <a:cs typeface="Times New Roman" pitchFamily="18" charset="0"/>
              </a:rPr>
              <a:t>Tác dụng của áp lực phụ thuộc vào 2 yếu tố:</a:t>
            </a:r>
          </a:p>
          <a:p>
            <a:r>
              <a:rPr lang="en-US" sz="2800" b="1">
                <a:solidFill>
                  <a:srgbClr val="FF0000"/>
                </a:solidFill>
                <a:latin typeface="Times New Roman" pitchFamily="18" charset="0"/>
                <a:cs typeface="Times New Roman" pitchFamily="18" charset="0"/>
              </a:rPr>
              <a:t>   - Độ lớn của áp lực </a:t>
            </a:r>
          </a:p>
          <a:p>
            <a:r>
              <a:rPr lang="en-US" sz="2800" b="1">
                <a:solidFill>
                  <a:srgbClr val="FF0000"/>
                </a:solidFill>
                <a:latin typeface="Times New Roman" pitchFamily="18" charset="0"/>
                <a:cs typeface="Times New Roman" pitchFamily="18" charset="0"/>
              </a:rPr>
              <a:t>   - Diện tích bị ép</a:t>
            </a:r>
            <a:endParaRPr lang="en-US" sz="2800" b="1" i="1">
              <a:solidFill>
                <a:srgbClr val="FF0000"/>
              </a:solidFill>
              <a:latin typeface="Times New Roman" pitchFamily="18" charset="0"/>
              <a:cs typeface="Times New Roman" pitchFamily="18" charset="0"/>
            </a:endParaRPr>
          </a:p>
        </p:txBody>
      </p:sp>
      <p:grpSp>
        <p:nvGrpSpPr>
          <p:cNvPr id="2" name="Group 26"/>
          <p:cNvGrpSpPr>
            <a:grpSpLocks/>
          </p:cNvGrpSpPr>
          <p:nvPr/>
        </p:nvGrpSpPr>
        <p:grpSpPr bwMode="auto">
          <a:xfrm>
            <a:off x="1143000" y="5257802"/>
            <a:ext cx="1463675" cy="904876"/>
            <a:chOff x="614" y="3258"/>
            <a:chExt cx="922" cy="570"/>
          </a:xfrm>
        </p:grpSpPr>
        <p:sp>
          <p:nvSpPr>
            <p:cNvPr id="151565" name="Text Box 27"/>
            <p:cNvSpPr txBox="1">
              <a:spLocks noChangeArrowheads="1"/>
            </p:cNvSpPr>
            <p:nvPr/>
          </p:nvSpPr>
          <p:spPr bwMode="auto">
            <a:xfrm>
              <a:off x="614" y="3402"/>
              <a:ext cx="357" cy="330"/>
            </a:xfrm>
            <a:prstGeom prst="rect">
              <a:avLst/>
            </a:prstGeom>
            <a:noFill/>
            <a:ln w="9525">
              <a:noFill/>
              <a:miter lim="800000"/>
              <a:headEnd/>
              <a:tailEnd/>
            </a:ln>
          </p:spPr>
          <p:txBody>
            <a:bodyPr wrap="none">
              <a:spAutoFit/>
            </a:bodyPr>
            <a:lstStyle/>
            <a:p>
              <a:r>
                <a:rPr lang="en-US" sz="2800" dirty="0" smtClean="0">
                  <a:solidFill>
                    <a:srgbClr val="FF0000"/>
                  </a:solidFill>
                  <a:latin typeface="Times New Roman" pitchFamily="18" charset="0"/>
                  <a:cs typeface="Times New Roman" pitchFamily="18" charset="0"/>
                </a:rPr>
                <a:t>p=</a:t>
              </a:r>
              <a:endParaRPr lang="en-US" sz="2800" dirty="0">
                <a:solidFill>
                  <a:srgbClr val="FF0000"/>
                </a:solidFill>
                <a:latin typeface="Times New Roman" pitchFamily="18" charset="0"/>
                <a:cs typeface="Times New Roman" pitchFamily="18" charset="0"/>
              </a:endParaRPr>
            </a:p>
          </p:txBody>
        </p:sp>
        <p:sp>
          <p:nvSpPr>
            <p:cNvPr id="151566" name="Line 28"/>
            <p:cNvSpPr>
              <a:spLocks noChangeShapeType="1"/>
            </p:cNvSpPr>
            <p:nvPr/>
          </p:nvSpPr>
          <p:spPr bwMode="auto">
            <a:xfrm>
              <a:off x="1056" y="3578"/>
              <a:ext cx="480" cy="0"/>
            </a:xfrm>
            <a:prstGeom prst="line">
              <a:avLst/>
            </a:prstGeom>
            <a:noFill/>
            <a:ln w="9525">
              <a:solidFill>
                <a:srgbClr val="FF0000"/>
              </a:solidFill>
              <a:round/>
              <a:headEnd/>
              <a:tailEnd/>
            </a:ln>
          </p:spPr>
          <p:txBody>
            <a:bodyPr/>
            <a:lstStyle/>
            <a:p>
              <a:endParaRPr lang="en-US"/>
            </a:p>
          </p:txBody>
        </p:sp>
        <p:sp>
          <p:nvSpPr>
            <p:cNvPr id="151567" name="Text Box 29"/>
            <p:cNvSpPr txBox="1">
              <a:spLocks noChangeArrowheads="1"/>
            </p:cNvSpPr>
            <p:nvPr/>
          </p:nvSpPr>
          <p:spPr bwMode="auto">
            <a:xfrm>
              <a:off x="1094" y="3258"/>
              <a:ext cx="255" cy="330"/>
            </a:xfrm>
            <a:prstGeom prst="rect">
              <a:avLst/>
            </a:prstGeom>
            <a:noFill/>
            <a:ln w="9525">
              <a:noFill/>
              <a:miter lim="800000"/>
              <a:headEnd/>
              <a:tailEnd/>
            </a:ln>
          </p:spPr>
          <p:txBody>
            <a:bodyPr wrap="none">
              <a:spAutoFit/>
            </a:bodyPr>
            <a:lstStyle/>
            <a:p>
              <a:r>
                <a:rPr lang="en-US" sz="2800" b="1">
                  <a:solidFill>
                    <a:srgbClr val="FF0000"/>
                  </a:solidFill>
                  <a:latin typeface="Times New Roman" pitchFamily="18" charset="0"/>
                  <a:cs typeface="Times New Roman" pitchFamily="18" charset="0"/>
                </a:rPr>
                <a:t>F</a:t>
              </a:r>
            </a:p>
          </p:txBody>
        </p:sp>
        <p:sp>
          <p:nvSpPr>
            <p:cNvPr id="151568" name="Text Box 30"/>
            <p:cNvSpPr txBox="1">
              <a:spLocks noChangeArrowheads="1"/>
            </p:cNvSpPr>
            <p:nvPr/>
          </p:nvSpPr>
          <p:spPr bwMode="auto">
            <a:xfrm>
              <a:off x="1142" y="3498"/>
              <a:ext cx="243" cy="330"/>
            </a:xfrm>
            <a:prstGeom prst="rect">
              <a:avLst/>
            </a:prstGeom>
            <a:noFill/>
            <a:ln w="9525">
              <a:noFill/>
              <a:miter lim="800000"/>
              <a:headEnd/>
              <a:tailEnd/>
            </a:ln>
          </p:spPr>
          <p:txBody>
            <a:bodyPr wrap="none">
              <a:spAutoFit/>
            </a:bodyPr>
            <a:lstStyle/>
            <a:p>
              <a:r>
                <a:rPr lang="en-US" sz="2800" b="1">
                  <a:solidFill>
                    <a:srgbClr val="FF0000"/>
                  </a:solidFill>
                  <a:latin typeface="Times New Roman" pitchFamily="18" charset="0"/>
                  <a:cs typeface="Times New Roman" pitchFamily="18" charset="0"/>
                </a:rPr>
                <a:t>S</a:t>
              </a:r>
            </a:p>
          </p:txBody>
        </p:sp>
      </p:grpSp>
      <p:sp>
        <p:nvSpPr>
          <p:cNvPr id="27" name="Rectangle 31"/>
          <p:cNvSpPr>
            <a:spLocks noChangeArrowheads="1"/>
          </p:cNvSpPr>
          <p:nvPr/>
        </p:nvSpPr>
        <p:spPr bwMode="auto">
          <a:xfrm>
            <a:off x="1066800" y="5289550"/>
            <a:ext cx="1524000" cy="838200"/>
          </a:xfrm>
          <a:prstGeom prst="rect">
            <a:avLst/>
          </a:prstGeom>
          <a:noFill/>
          <a:ln w="9525">
            <a:solidFill>
              <a:srgbClr val="33CC33"/>
            </a:solidFill>
            <a:miter lim="800000"/>
            <a:headEnd/>
            <a:tailEnd/>
          </a:ln>
        </p:spPr>
        <p:txBody>
          <a:bodyPr wrap="none" anchor="ctr"/>
          <a:lstStyle/>
          <a:p>
            <a:pPr algn="ctr"/>
            <a:endParaRPr lang="en-US">
              <a:solidFill>
                <a:srgbClr val="FF0000"/>
              </a:solidFill>
              <a:latin typeface="Arial Black" pitchFamily="34" charset="0"/>
            </a:endParaRPr>
          </a:p>
        </p:txBody>
      </p:sp>
      <p:sp>
        <p:nvSpPr>
          <p:cNvPr id="28" name="Text Box 32"/>
          <p:cNvSpPr txBox="1">
            <a:spLocks noChangeArrowheads="1"/>
          </p:cNvSpPr>
          <p:nvPr/>
        </p:nvSpPr>
        <p:spPr bwMode="auto">
          <a:xfrm>
            <a:off x="3352800" y="5060950"/>
            <a:ext cx="4421188" cy="1384995"/>
          </a:xfrm>
          <a:prstGeom prst="rect">
            <a:avLst/>
          </a:prstGeom>
          <a:noFill/>
          <a:ln w="9525">
            <a:noFill/>
            <a:miter lim="800000"/>
            <a:headEnd/>
            <a:tailEnd/>
          </a:ln>
        </p:spPr>
        <p:txBody>
          <a:bodyPr>
            <a:spAutoFit/>
          </a:bodyPr>
          <a:lstStyle/>
          <a:p>
            <a:r>
              <a:rPr lang="en-US" sz="2800" b="1">
                <a:solidFill>
                  <a:srgbClr val="FF0000"/>
                </a:solidFill>
                <a:latin typeface="Times New Roman" pitchFamily="18" charset="0"/>
                <a:cs typeface="Times New Roman" pitchFamily="18" charset="0"/>
              </a:rPr>
              <a:t>p: áp suất ( N/m</a:t>
            </a:r>
            <a:r>
              <a:rPr lang="en-US" sz="2800" b="1" baseline="30000">
                <a:solidFill>
                  <a:srgbClr val="FF0000"/>
                </a:solidFill>
                <a:latin typeface="Times New Roman" pitchFamily="18" charset="0"/>
                <a:cs typeface="Times New Roman" pitchFamily="18" charset="0"/>
              </a:rPr>
              <a:t>2</a:t>
            </a:r>
            <a:r>
              <a:rPr lang="en-US" sz="2800" b="1">
                <a:solidFill>
                  <a:srgbClr val="FF0000"/>
                </a:solidFill>
                <a:latin typeface="Times New Roman" pitchFamily="18" charset="0"/>
                <a:cs typeface="Times New Roman" pitchFamily="18" charset="0"/>
              </a:rPr>
              <a:t> hoặc Pa )</a:t>
            </a:r>
          </a:p>
          <a:p>
            <a:r>
              <a:rPr lang="en-US" sz="2800" b="1">
                <a:solidFill>
                  <a:srgbClr val="FF0000"/>
                </a:solidFill>
                <a:latin typeface="Times New Roman" pitchFamily="18" charset="0"/>
                <a:cs typeface="Times New Roman" pitchFamily="18" charset="0"/>
              </a:rPr>
              <a:t>F: áp lực ( N)</a:t>
            </a:r>
          </a:p>
          <a:p>
            <a:r>
              <a:rPr lang="en-US" sz="2800" b="1">
                <a:solidFill>
                  <a:srgbClr val="FF0000"/>
                </a:solidFill>
                <a:latin typeface="Times New Roman" pitchFamily="18" charset="0"/>
                <a:cs typeface="Times New Roman" pitchFamily="18" charset="0"/>
              </a:rPr>
              <a:t>S: diện tích mặt bị ép (m</a:t>
            </a:r>
            <a:r>
              <a:rPr lang="en-US" sz="2800" b="1" baseline="30000">
                <a:solidFill>
                  <a:srgbClr val="FF0000"/>
                </a:solidFill>
                <a:latin typeface="Times New Roman" pitchFamily="18" charset="0"/>
                <a:cs typeface="Times New Roman" pitchFamily="18" charset="0"/>
              </a:rPr>
              <a:t>2</a:t>
            </a:r>
            <a:r>
              <a:rPr lang="en-US" sz="2800" b="1">
                <a:solidFill>
                  <a:srgbClr val="FF0000"/>
                </a:solidFill>
                <a:latin typeface="Times New Roman" pitchFamily="18" charset="0"/>
                <a:cs typeface="Times New Roman" pitchFamily="18" charset="0"/>
              </a:rPr>
              <a:t>)</a:t>
            </a:r>
          </a:p>
        </p:txBody>
      </p:sp>
    </p:spTree>
  </p:cSld>
  <p:clrMapOvr>
    <a:masterClrMapping/>
  </p:clrMapOvr>
  <p:transition>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ppt_x</p:attrName>
                                        </p:attrNameLst>
                                      </p:cBhvr>
                                      <p:tavLst>
                                        <p:tav tm="0">
                                          <p:val>
                                            <p:strVal val="#ppt_x-.2"/>
                                          </p:val>
                                        </p:tav>
                                        <p:tav tm="100000">
                                          <p:val>
                                            <p:strVal val="#ppt_x"/>
                                          </p:val>
                                        </p:tav>
                                      </p:tavLst>
                                    </p:anim>
                                    <p:anim calcmode="lin" valueType="num">
                                      <p:cBhvr>
                                        <p:cTn id="20"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3"/>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1000" fill="hold"/>
                                        <p:tgtEl>
                                          <p:spTgt spid="31"/>
                                        </p:tgtEl>
                                        <p:attrNameLst>
                                          <p:attrName>ppt_x</p:attrName>
                                        </p:attrNameLst>
                                      </p:cBhvr>
                                      <p:tavLst>
                                        <p:tav tm="0">
                                          <p:val>
                                            <p:strVal val="#ppt_x-.2"/>
                                          </p:val>
                                        </p:tav>
                                        <p:tav tm="100000">
                                          <p:val>
                                            <p:strVal val="#ppt_x"/>
                                          </p:val>
                                        </p:tav>
                                      </p:tavLst>
                                    </p:anim>
                                    <p:anim calcmode="lin" valueType="num">
                                      <p:cBhvr>
                                        <p:cTn id="25"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ppt_x</p:attrName>
                                        </p:attrNameLst>
                                      </p:cBhvr>
                                      <p:tavLst>
                                        <p:tav tm="0">
                                          <p:val>
                                            <p:strVal val="#ppt_x-.2"/>
                                          </p:val>
                                        </p:tav>
                                        <p:tav tm="100000">
                                          <p:val>
                                            <p:strVal val="#ppt_x"/>
                                          </p:val>
                                        </p:tav>
                                      </p:tavLst>
                                    </p:anim>
                                    <p:anim calcmode="lin" valueType="num">
                                      <p:cBhvr>
                                        <p:cTn id="32"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amond(in)">
                                      <p:cBhvr>
                                        <p:cTn id="38" dur="2000"/>
                                        <p:tgtEl>
                                          <p:spTgt spid="27"/>
                                        </p:tgtEl>
                                      </p:cBhvr>
                                    </p:animEffect>
                                  </p:childTnLst>
                                </p:cTn>
                              </p:par>
                              <p:par>
                                <p:cTn id="39" presetID="8" presetClass="entr" presetSubtype="16"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diamond(in)">
                                      <p:cBhvr>
                                        <p:cTn id="41" dur="2000"/>
                                        <p:tgtEl>
                                          <p:spTgt spid="2"/>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diamond(in)">
                                      <p:cBhvr>
                                        <p:cTn id="44"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animBg="1"/>
      <p:bldP spid="13" grpId="0"/>
      <p:bldP spid="14" grpId="0" animBg="1"/>
      <p:bldP spid="21" grpId="0" animBg="1"/>
      <p:bldP spid="27" grpId="0"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5"/>
          <p:cNvSpPr txBox="1">
            <a:spLocks noChangeArrowheads="1"/>
          </p:cNvSpPr>
          <p:nvPr/>
        </p:nvSpPr>
        <p:spPr bwMode="auto">
          <a:xfrm>
            <a:off x="1" y="152400"/>
            <a:ext cx="5105400" cy="1415131"/>
          </a:xfrm>
          <a:prstGeom prst="rect">
            <a:avLst/>
          </a:prstGeom>
          <a:noFill/>
          <a:ln w="9525">
            <a:noFill/>
            <a:miter lim="800000"/>
            <a:headEnd/>
            <a:tailEnd/>
          </a:ln>
        </p:spPr>
        <p:txBody>
          <a:bodyPr wrap="square">
            <a:spAutoFit/>
          </a:bodyPr>
          <a:lstStyle/>
          <a:p>
            <a:pPr>
              <a:lnSpc>
                <a:spcPct val="107000"/>
              </a:lnSpc>
              <a:spcAft>
                <a:spcPts val="0"/>
              </a:spcAft>
            </a:pPr>
            <a:r>
              <a:rPr lang="de-DE" sz="2800" i="1" dirty="0" smtClean="0">
                <a:latin typeface="Times New Roman" pitchFamily="18" charset="0"/>
                <a:ea typeface="Calibri" panose="020F0502020204030204" pitchFamily="34" charset="0"/>
                <a:cs typeface="Times New Roman" pitchFamily="18" charset="0"/>
              </a:rPr>
              <a:t>* </a:t>
            </a:r>
            <a:r>
              <a:rPr lang="de-DE" sz="2800" i="1" dirty="0">
                <a:latin typeface="Times New Roman" pitchFamily="18" charset="0"/>
                <a:ea typeface="Calibri" panose="020F0502020204030204" pitchFamily="34" charset="0"/>
                <a:cs typeface="Times New Roman" pitchFamily="18" charset="0"/>
              </a:rPr>
              <a:t>Hình </a:t>
            </a:r>
            <a:r>
              <a:rPr lang="de-DE" sz="2800" i="1" dirty="0" smtClean="0">
                <a:latin typeface="Times New Roman" pitchFamily="18" charset="0"/>
                <a:ea typeface="Calibri" panose="020F0502020204030204" pitchFamily="34" charset="0"/>
                <a:cs typeface="Times New Roman" pitchFamily="18" charset="0"/>
              </a:rPr>
              <a:t>16.5:</a:t>
            </a:r>
            <a:endParaRPr lang="vi-VN" sz="2000" dirty="0">
              <a:latin typeface="Times New Roman" pitchFamily="18" charset="0"/>
              <a:ea typeface="Calibri" panose="020F0502020204030204" pitchFamily="34" charset="0"/>
              <a:cs typeface="Times New Roman" pitchFamily="18" charset="0"/>
            </a:endParaRPr>
          </a:p>
          <a:p>
            <a:pPr marL="285750" indent="-285750"/>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Nguyên</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lý</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hoạt</a:t>
            </a:r>
            <a:r>
              <a:rPr lang="en-US" altLang="vi-VN" sz="2800" dirty="0" smtClean="0">
                <a:latin typeface="Times New Roman" pitchFamily="18" charset="0"/>
                <a:cs typeface="Times New Roman" pitchFamily="18" charset="0"/>
              </a:rPr>
              <a:t> </a:t>
            </a:r>
            <a:r>
              <a:rPr lang="en-US" altLang="vi-VN" sz="2800" dirty="0" err="1" smtClean="0">
                <a:latin typeface="Times New Roman" pitchFamily="18" charset="0"/>
                <a:cs typeface="Times New Roman" pitchFamily="18" charset="0"/>
              </a:rPr>
              <a:t>động</a:t>
            </a:r>
            <a:r>
              <a:rPr lang="en-US" altLang="vi-VN" sz="2800" dirty="0" smtClean="0">
                <a:latin typeface="Times New Roman" pitchFamily="18" charset="0"/>
                <a:cs typeface="Times New Roman" pitchFamily="18" charset="0"/>
              </a:rPr>
              <a:t>:</a:t>
            </a:r>
          </a:p>
          <a:p>
            <a:endParaRPr lang="vi-VN" altLang="vi-VN" sz="2800" dirty="0">
              <a:solidFill>
                <a:srgbClr val="1F497D"/>
              </a:solidFill>
              <a:cs typeface="Times New Roman" pitchFamily="18" charset="0"/>
            </a:endParaRPr>
          </a:p>
        </p:txBody>
      </p:sp>
      <p:pic>
        <p:nvPicPr>
          <p:cNvPr id="12" name="Picture 11"/>
          <p:cNvPicPr/>
          <p:nvPr/>
        </p:nvPicPr>
        <p:blipFill>
          <a:blip r:embed="rId3"/>
          <a:stretch>
            <a:fillRect/>
          </a:stretch>
        </p:blipFill>
        <p:spPr>
          <a:xfrm>
            <a:off x="5334000" y="1066800"/>
            <a:ext cx="3810000" cy="3886200"/>
          </a:xfrm>
          <a:prstGeom prst="rect">
            <a:avLst/>
          </a:prstGeom>
        </p:spPr>
      </p:pic>
      <mc:AlternateContent xmlns:mc="http://schemas.openxmlformats.org/markup-compatibility/2006" xmlns:a14="http://schemas.microsoft.com/office/drawing/2010/main">
        <mc:Choice Requires="a14">
          <p:sp>
            <p:nvSpPr>
              <p:cNvPr id="14" name="TextBox 74"/>
              <p:cNvSpPr txBox="1">
                <a:spLocks noChangeArrowheads="1"/>
              </p:cNvSpPr>
              <p:nvPr/>
            </p:nvSpPr>
            <p:spPr bwMode="auto">
              <a:xfrm>
                <a:off x="1" y="1219200"/>
                <a:ext cx="5181584" cy="3768980"/>
              </a:xfrm>
              <a:prstGeom prst="rect">
                <a:avLst/>
              </a:prstGeom>
              <a:noFill/>
              <a:ln w="9525">
                <a:noFill/>
                <a:miter lim="800000"/>
                <a:headEnd/>
                <a:tailEnd/>
              </a:ln>
            </p:spPr>
            <p:txBody>
              <a:bodyPr wrap="square">
                <a:spAutoFit/>
              </a:bodyPr>
              <a:lstStyle/>
              <a:p>
                <a:r>
                  <a:rPr lang="vi-VN" altLang="vi-VN" sz="2800" dirty="0" smtClean="0">
                    <a:solidFill>
                      <a:prstClr val="black"/>
                    </a:solidFill>
                  </a:rPr>
                  <a:t>- </a:t>
                </a:r>
                <a:r>
                  <a:rPr lang="vi-VN" altLang="vi-VN" sz="2800" dirty="0" smtClean="0">
                    <a:solidFill>
                      <a:schemeClr val="tx1"/>
                    </a:solidFill>
                    <a:latin typeface="Times New Roman" pitchFamily="18" charset="0"/>
                    <a:cs typeface="Times New Roman" pitchFamily="18" charset="0"/>
                  </a:rPr>
                  <a:t>Khi tác dụng một lực f lên pít-tông nhỏ có diện tích s, lực này gây áp suất p  = f/s lên chất lỏng. Áp suất này được chất lỏng truyền nguyên vẹn tới pít-tông lớn có diện tích S và gây nên lực nâng F lên pít-tông </a:t>
                </a:r>
                <a:r>
                  <a:rPr lang="vi-VN" altLang="vi-VN" sz="2800" dirty="0">
                    <a:solidFill>
                      <a:schemeClr val="tx1"/>
                    </a:solidFill>
                    <a:latin typeface="Times New Roman" pitchFamily="18" charset="0"/>
                    <a:cs typeface="Times New Roman" pitchFamily="18" charset="0"/>
                  </a:rPr>
                  <a:t>này:</a:t>
                </a:r>
              </a:p>
              <a:p>
                <a:r>
                  <a:rPr lang="vi-VN" altLang="vi-VN" sz="2800" dirty="0">
                    <a:solidFill>
                      <a:schemeClr val="tx1"/>
                    </a:solidFill>
                    <a:latin typeface="Times New Roman" pitchFamily="18" charset="0"/>
                    <a:cs typeface="Times New Roman" pitchFamily="18" charset="0"/>
                  </a:rPr>
                  <a:t>F = p.S = </a:t>
                </a:r>
                <a14:m>
                  <m:oMath xmlns:m="http://schemas.openxmlformats.org/officeDocument/2006/math">
                    <m:f>
                      <m:fPr>
                        <m:ctrlPr>
                          <a:rPr lang="vi-VN" altLang="vi-VN" sz="2800" i="1" smtClean="0">
                            <a:solidFill>
                              <a:schemeClr val="tx1"/>
                            </a:solidFill>
                            <a:latin typeface="Cambria Math" panose="02040503050406030204" pitchFamily="18" charset="0"/>
                          </a:rPr>
                        </m:ctrlPr>
                      </m:fPr>
                      <m:num>
                        <m:r>
                          <a:rPr lang="vi-VN" altLang="vi-VN" sz="2800" b="0" i="1" smtClean="0">
                            <a:solidFill>
                              <a:schemeClr val="tx1"/>
                            </a:solidFill>
                            <a:latin typeface="Cambria Math" panose="02040503050406030204" pitchFamily="18" charset="0"/>
                          </a:rPr>
                          <m:t>𝑓</m:t>
                        </m:r>
                        <m:r>
                          <a:rPr lang="vi-VN" altLang="vi-VN" sz="2800" b="0" i="1" smtClean="0">
                            <a:solidFill>
                              <a:schemeClr val="tx1"/>
                            </a:solidFill>
                            <a:latin typeface="Cambria Math" panose="02040503050406030204" pitchFamily="18" charset="0"/>
                          </a:rPr>
                          <m:t>.</m:t>
                        </m:r>
                        <m:r>
                          <a:rPr lang="vi-VN" altLang="vi-VN" sz="2800" b="0" i="1" smtClean="0">
                            <a:solidFill>
                              <a:schemeClr val="tx1"/>
                            </a:solidFill>
                            <a:latin typeface="Cambria Math" panose="02040503050406030204" pitchFamily="18" charset="0"/>
                          </a:rPr>
                          <m:t>𝑆</m:t>
                        </m:r>
                      </m:num>
                      <m:den>
                        <m:r>
                          <a:rPr lang="vi-VN" altLang="vi-VN" sz="2800" b="0" i="1" smtClean="0">
                            <a:solidFill>
                              <a:schemeClr val="tx1"/>
                            </a:solidFill>
                            <a:latin typeface="Cambria Math" panose="02040503050406030204" pitchFamily="18" charset="0"/>
                          </a:rPr>
                          <m:t>𝑠</m:t>
                        </m:r>
                      </m:den>
                    </m:f>
                  </m:oMath>
                </a14:m>
                <a:r>
                  <a:rPr lang="vi-VN" altLang="vi-VN" sz="2800" dirty="0" smtClean="0">
                    <a:solidFill>
                      <a:schemeClr val="tx1"/>
                    </a:solidFill>
                    <a:latin typeface="Times New Roman" pitchFamily="18" charset="0"/>
                    <a:cs typeface="Times New Roman" pitchFamily="18" charset="0"/>
                  </a:rPr>
                  <a:t> =&gt;</a:t>
                </a:r>
                <a14:m>
                  <m:oMath xmlns:m="http://schemas.openxmlformats.org/officeDocument/2006/math">
                    <m:f>
                      <m:fPr>
                        <m:ctrlPr>
                          <a:rPr lang="vi-VN" altLang="vi-VN" sz="2800" i="1" dirty="0" smtClean="0">
                            <a:solidFill>
                              <a:schemeClr val="tx1"/>
                            </a:solidFill>
                            <a:latin typeface="Cambria Math" panose="02040503050406030204" pitchFamily="18" charset="0"/>
                          </a:rPr>
                        </m:ctrlPr>
                      </m:fPr>
                      <m:num>
                        <m:r>
                          <a:rPr lang="vi-VN" altLang="vi-VN" sz="2800" b="0" i="1" dirty="0" smtClean="0">
                            <a:solidFill>
                              <a:schemeClr val="tx1"/>
                            </a:solidFill>
                            <a:latin typeface="Cambria Math" panose="02040503050406030204" pitchFamily="18" charset="0"/>
                          </a:rPr>
                          <m:t> </m:t>
                        </m:r>
                        <m:r>
                          <a:rPr lang="vi-VN" altLang="vi-VN" sz="2800" b="0" i="1" dirty="0" smtClean="0">
                            <a:solidFill>
                              <a:schemeClr val="tx1"/>
                            </a:solidFill>
                            <a:latin typeface="Cambria Math" panose="02040503050406030204" pitchFamily="18" charset="0"/>
                          </a:rPr>
                          <m:t>𝐹</m:t>
                        </m:r>
                      </m:num>
                      <m:den>
                        <m:r>
                          <a:rPr lang="vi-VN" altLang="vi-VN" sz="2800" b="0" i="1" dirty="0" smtClean="0">
                            <a:solidFill>
                              <a:schemeClr val="tx1"/>
                            </a:solidFill>
                            <a:latin typeface="Cambria Math" panose="02040503050406030204" pitchFamily="18" charset="0"/>
                          </a:rPr>
                          <m:t>𝑓</m:t>
                        </m:r>
                      </m:den>
                    </m:f>
                  </m:oMath>
                </a14:m>
                <a:r>
                  <a:rPr lang="vi-VN" altLang="vi-VN" sz="2800" dirty="0" smtClean="0">
                    <a:solidFill>
                      <a:schemeClr val="tx1"/>
                    </a:solidFill>
                    <a:latin typeface="Times New Roman" pitchFamily="18" charset="0"/>
                    <a:cs typeface="Times New Roman" pitchFamily="18" charset="0"/>
                  </a:rPr>
                  <a:t> = </a:t>
                </a:r>
                <a14:m>
                  <m:oMath xmlns:m="http://schemas.openxmlformats.org/officeDocument/2006/math">
                    <m:f>
                      <m:fPr>
                        <m:ctrlPr>
                          <a:rPr lang="vi-VN" altLang="vi-VN" sz="2800" i="1" dirty="0">
                            <a:solidFill>
                              <a:schemeClr val="tx1"/>
                            </a:solidFill>
                            <a:latin typeface="Cambria Math" panose="02040503050406030204" pitchFamily="18" charset="0"/>
                          </a:rPr>
                        </m:ctrlPr>
                      </m:fPr>
                      <m:num>
                        <m:r>
                          <a:rPr lang="vi-VN" altLang="vi-VN" sz="2800" i="1" dirty="0">
                            <a:solidFill>
                              <a:schemeClr val="tx1"/>
                            </a:solidFill>
                            <a:latin typeface="Cambria Math" panose="02040503050406030204" pitchFamily="18" charset="0"/>
                          </a:rPr>
                          <m:t> </m:t>
                        </m:r>
                        <m:r>
                          <a:rPr lang="vi-VN" altLang="vi-VN" sz="2800" b="0" i="1" dirty="0" smtClean="0">
                            <a:solidFill>
                              <a:schemeClr val="tx1"/>
                            </a:solidFill>
                            <a:latin typeface="Cambria Math" panose="02040503050406030204" pitchFamily="18" charset="0"/>
                          </a:rPr>
                          <m:t>𝑆</m:t>
                        </m:r>
                      </m:num>
                      <m:den>
                        <m:r>
                          <a:rPr lang="vi-VN" altLang="vi-VN" sz="2800" b="0" i="1" dirty="0" smtClean="0">
                            <a:solidFill>
                              <a:schemeClr val="tx1"/>
                            </a:solidFill>
                            <a:latin typeface="Cambria Math" panose="02040503050406030204" pitchFamily="18" charset="0"/>
                          </a:rPr>
                          <m:t>𝑠</m:t>
                        </m:r>
                      </m:den>
                    </m:f>
                  </m:oMath>
                </a14:m>
                <a:endParaRPr lang="vi-VN" altLang="vi-VN" sz="2800" dirty="0">
                  <a:solidFill>
                    <a:prstClr val="black"/>
                  </a:solidFill>
                  <a:latin typeface="Times New Roman" pitchFamily="18" charset="0"/>
                  <a:cs typeface="Times New Roman" pitchFamily="18" charset="0"/>
                </a:endParaRPr>
              </a:p>
            </p:txBody>
          </p:sp>
        </mc:Choice>
        <mc:Fallback xmlns="">
          <p:sp>
            <p:nvSpPr>
              <p:cNvPr id="14" name="TextBox 74"/>
              <p:cNvSpPr txBox="1">
                <a:spLocks noRot="1" noChangeAspect="1" noMove="1" noResize="1" noEditPoints="1" noAdjustHandles="1" noChangeArrowheads="1" noChangeShapeType="1" noTextEdit="1"/>
              </p:cNvSpPr>
              <p:nvPr/>
            </p:nvSpPr>
            <p:spPr bwMode="auto">
              <a:xfrm>
                <a:off x="1" y="1219200"/>
                <a:ext cx="5181584" cy="3768980"/>
              </a:xfrm>
              <a:prstGeom prst="rect">
                <a:avLst/>
              </a:prstGeom>
              <a:blipFill rotWithShape="1">
                <a:blip r:embed="rId4"/>
                <a:stretch>
                  <a:fillRect l="-2353" t="-1780" r="-2118"/>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481338181"/>
      </p:ext>
    </p:extLst>
  </p:cSld>
  <p:clrMapOvr>
    <a:masterClrMapping/>
  </p:clrMapOvr>
  <p:transition>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ài phun nước phong thủy: Giải đáp thắc mắc dưới góc nhìn chuyên gia">
            <a:extLst>
              <a:ext uri="{FF2B5EF4-FFF2-40B4-BE49-F238E27FC236}">
                <a16:creationId xmlns:a16="http://schemas.microsoft.com/office/drawing/2014/main" id="{8788C60A-686F-4AB0-8E98-CBDE00ABF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149" y="1447800"/>
            <a:ext cx="3600451" cy="24332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ài phun nước hồ tròn mẫu C3 - Công ty TNHH ICONVINA">
            <a:extLst>
              <a:ext uri="{FF2B5EF4-FFF2-40B4-BE49-F238E27FC236}">
                <a16:creationId xmlns:a16="http://schemas.microsoft.com/office/drawing/2014/main" id="{A2502C60-4659-41BE-B56B-2ACEC0E22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950" y="4109630"/>
            <a:ext cx="3676650" cy="24962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E9B1DDC-1F7D-4718-9358-4C5FCF316B5B}"/>
              </a:ext>
            </a:extLst>
          </p:cNvPr>
          <p:cNvSpPr/>
          <p:nvPr/>
        </p:nvSpPr>
        <p:spPr>
          <a:xfrm>
            <a:off x="97971" y="4181327"/>
            <a:ext cx="4953000" cy="2246769"/>
          </a:xfrm>
          <a:prstGeom prst="rect">
            <a:avLst/>
          </a:prstGeom>
        </p:spPr>
        <p:txBody>
          <a:bodyPr wrap="square">
            <a:spAutoFit/>
          </a:bodyPr>
          <a:lstStyle/>
          <a:p>
            <a:pPr algn="just"/>
            <a:r>
              <a:rPr lang="vi-VN" sz="2800" dirty="0" smtClean="0">
                <a:solidFill>
                  <a:srgbClr val="000000"/>
                </a:solidFill>
                <a:latin typeface="Times New Roman" pitchFamily="18" charset="0"/>
                <a:cs typeface="Times New Roman" pitchFamily="18" charset="0"/>
              </a:rPr>
              <a:t>Dưới </a:t>
            </a:r>
            <a:r>
              <a:rPr lang="vi-VN" sz="2800" dirty="0">
                <a:solidFill>
                  <a:srgbClr val="000000"/>
                </a:solidFill>
                <a:latin typeface="Times New Roman" pitchFamily="18" charset="0"/>
                <a:cs typeface="Times New Roman" pitchFamily="18" charset="0"/>
              </a:rPr>
              <a:t>tác động của lực máy bơm tạo ra áp suất tác dụng vào chất lỏng làm nước được đẩy lên trên qua vòi phun vào tạo thành các kiểu dáng như ý muốn.</a:t>
            </a:r>
          </a:p>
        </p:txBody>
      </p:sp>
      <p:sp>
        <p:nvSpPr>
          <p:cNvPr id="6" name="Rounded Rectangular Callout 5"/>
          <p:cNvSpPr/>
          <p:nvPr/>
        </p:nvSpPr>
        <p:spPr>
          <a:xfrm>
            <a:off x="357856" y="152400"/>
            <a:ext cx="8245817" cy="914399"/>
          </a:xfrm>
          <a:prstGeom prst="wedgeRoundRectCallout">
            <a:avLst>
              <a:gd name="adj1" fmla="val 43959"/>
              <a:gd name="adj2" fmla="val 89575"/>
              <a:gd name="adj3" fmla="val 16667"/>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lvl="0" algn="ctr">
              <a:defRPr/>
            </a:pP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suất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lỏng</a:t>
            </a:r>
            <a:endParaRPr kumimoji="0" lang="en-US" sz="1600" i="0" u="none" strike="noStrike" kern="0" cap="none" spc="0" normalizeH="0" baseline="0" noProof="0" dirty="0">
              <a:ln>
                <a:noFill/>
              </a:ln>
              <a:effectLst/>
              <a:uLnTx/>
              <a:uFillTx/>
              <a:latin typeface="Calibri"/>
            </a:endParaRPr>
          </a:p>
        </p:txBody>
      </p:sp>
      <p:sp>
        <p:nvSpPr>
          <p:cNvPr id="4" name="Rectangle 3"/>
          <p:cNvSpPr/>
          <p:nvPr/>
        </p:nvSpPr>
        <p:spPr>
          <a:xfrm>
            <a:off x="228600" y="1066799"/>
            <a:ext cx="3544560" cy="584775"/>
          </a:xfrm>
          <a:prstGeom prst="rect">
            <a:avLst/>
          </a:prstGeom>
        </p:spPr>
        <p:txBody>
          <a:bodyPr wrap="none">
            <a:spAutoFit/>
          </a:bodyPr>
          <a:lstStyle/>
          <a:p>
            <a:pPr algn="just"/>
            <a:r>
              <a:rPr lang="en-US" sz="3200" b="1" dirty="0">
                <a:solidFill>
                  <a:srgbClr val="FF0000"/>
                </a:solidFill>
                <a:latin typeface="Times New Roman" pitchFamily="18" charset="0"/>
                <a:cs typeface="Times New Roman" pitchFamily="18" charset="0"/>
              </a:rPr>
              <a:t>ĐÀI PHUN NƯỚC</a:t>
            </a:r>
            <a:endParaRPr lang="en-US" sz="3200" b="1" dirty="0">
              <a:solidFill>
                <a:srgbClr val="000000"/>
              </a:solidFill>
              <a:latin typeface="Times New Roman" pitchFamily="18" charset="0"/>
              <a:cs typeface="Times New Roman" pitchFamily="18" charset="0"/>
            </a:endParaRPr>
          </a:p>
        </p:txBody>
      </p:sp>
      <p:sp>
        <p:nvSpPr>
          <p:cNvPr id="5" name="Rectangle 4"/>
          <p:cNvSpPr/>
          <p:nvPr/>
        </p:nvSpPr>
        <p:spPr>
          <a:xfrm>
            <a:off x="76200" y="1491343"/>
            <a:ext cx="5238750" cy="1815882"/>
          </a:xfrm>
          <a:prstGeom prst="rect">
            <a:avLst/>
          </a:prstGeom>
        </p:spPr>
        <p:txBody>
          <a:bodyPr wrap="square">
            <a:spAutoFit/>
          </a:bodyPr>
          <a:lstStyle/>
          <a:p>
            <a:r>
              <a:rPr lang="en-US" dirty="0" smtClean="0">
                <a:solidFill>
                  <a:srgbClr val="000000"/>
                </a:solidFill>
                <a:latin typeface="Times New Roman" pitchFamily="18" charset="0"/>
                <a:cs typeface="Times New Roman" pitchFamily="18" charset="0"/>
              </a:rPr>
              <a:t>- </a:t>
            </a:r>
            <a:r>
              <a:rPr lang="en-US" sz="2800" dirty="0" smtClean="0">
                <a:solidFill>
                  <a:srgbClr val="000000"/>
                </a:solidFill>
                <a:latin typeface="Times New Roman" pitchFamily="18" charset="0"/>
                <a:cs typeface="Times New Roman" pitchFamily="18" charset="0"/>
              </a:rPr>
              <a:t>H</a:t>
            </a:r>
            <a:r>
              <a:rPr lang="vi-VN" sz="2800" dirty="0">
                <a:solidFill>
                  <a:srgbClr val="000000"/>
                </a:solidFill>
                <a:latin typeface="Times New Roman" pitchFamily="18" charset="0"/>
                <a:cs typeface="Times New Roman" pitchFamily="18" charset="0"/>
              </a:rPr>
              <a:t>oạt động dựa trên nguyên tắc áp suất tác dụng vào chất lỏng sẽ được chất lỏng truyền đi nguyên vẹn theo mọi hướng. </a:t>
            </a:r>
            <a:endParaRPr lang="en-US" sz="2800" dirty="0">
              <a:solidFill>
                <a:srgbClr val="000000"/>
              </a:solidFill>
              <a:latin typeface="Times New Roman" pitchFamily="18" charset="0"/>
              <a:cs typeface="Times New Roman" pitchFamily="18" charset="0"/>
            </a:endParaRPr>
          </a:p>
        </p:txBody>
      </p:sp>
      <p:sp>
        <p:nvSpPr>
          <p:cNvPr id="7" name="Rectangle 6"/>
          <p:cNvSpPr/>
          <p:nvPr/>
        </p:nvSpPr>
        <p:spPr>
          <a:xfrm>
            <a:off x="17588" y="3227220"/>
            <a:ext cx="5297361" cy="954107"/>
          </a:xfrm>
          <a:prstGeom prst="rect">
            <a:avLst/>
          </a:prstGeom>
        </p:spPr>
        <p:txBody>
          <a:bodyPr wrap="square">
            <a:spAutoFit/>
          </a:bodyPr>
          <a:lstStyle/>
          <a:p>
            <a:pPr algn="just"/>
            <a:r>
              <a:rPr lang="en-US" sz="2800" dirty="0" smtClean="0">
                <a:solidFill>
                  <a:srgbClr val="000000"/>
                </a:solidFill>
                <a:latin typeface="Times New Roman" pitchFamily="18" charset="0"/>
                <a:cs typeface="Times New Roman" pitchFamily="18" charset="0"/>
              </a:rPr>
              <a:t>- </a:t>
            </a:r>
            <a:r>
              <a:rPr lang="vi-VN" sz="2800" dirty="0" smtClean="0">
                <a:solidFill>
                  <a:srgbClr val="000000"/>
                </a:solidFill>
                <a:latin typeface="Times New Roman" pitchFamily="18" charset="0"/>
                <a:cs typeface="Times New Roman" pitchFamily="18" charset="0"/>
              </a:rPr>
              <a:t>Khi </a:t>
            </a:r>
            <a:r>
              <a:rPr lang="vi-VN" sz="2800" dirty="0">
                <a:solidFill>
                  <a:srgbClr val="000000"/>
                </a:solidFill>
                <a:latin typeface="Times New Roman" pitchFamily="18" charset="0"/>
                <a:cs typeface="Times New Roman" pitchFamily="18" charset="0"/>
              </a:rPr>
              <a:t>máy bơm chùm hút nước từ bể chứa và đưa nước tới vòi phun. </a:t>
            </a:r>
            <a:endParaRPr lang="en-US" sz="2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538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ipe(down)">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1000"/>
                                        <p:tgtEl>
                                          <p:spTgt spid="7">
                                            <p:txEl>
                                              <p:pRg st="0" end="0"/>
                                            </p:txEl>
                                          </p:spTgt>
                                        </p:tgtEl>
                                      </p:cBhvr>
                                    </p:animEffect>
                                    <p:anim calcmode="lin" valueType="num">
                                      <p:cBhvr>
                                        <p:cTn id="3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down)">
                                      <p:cBhvr>
                                        <p:cTn id="3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2D7E55-B493-45FB-A85D-E23173E27AD8}"/>
              </a:ext>
            </a:extLst>
          </p:cNvPr>
          <p:cNvSpPr/>
          <p:nvPr/>
        </p:nvSpPr>
        <p:spPr>
          <a:xfrm>
            <a:off x="228600" y="1066800"/>
            <a:ext cx="5105400" cy="4031873"/>
          </a:xfrm>
          <a:prstGeom prst="rect">
            <a:avLst/>
          </a:prstGeom>
        </p:spPr>
        <p:txBody>
          <a:bodyPr wrap="square">
            <a:spAutoFit/>
          </a:bodyPr>
          <a:lstStyle/>
          <a:p>
            <a:pPr algn="just"/>
            <a:r>
              <a:rPr lang="vi-VN" sz="2800" dirty="0">
                <a:solidFill>
                  <a:srgbClr val="000000"/>
                </a:solidFill>
                <a:latin typeface="Times New Roman"/>
              </a:rPr>
              <a:t>- </a:t>
            </a:r>
            <a:r>
              <a:rPr lang="vi-VN" sz="3200" b="1" dirty="0">
                <a:latin typeface="Times New Roman"/>
              </a:rPr>
              <a:t>Các loại bình/ ấm </a:t>
            </a:r>
            <a:r>
              <a:rPr lang="vi-VN" sz="3200" dirty="0">
                <a:latin typeface="Times New Roman"/>
              </a:rPr>
              <a:t>có vòi rót nước thường có lỗ ở phần nắp để thông với không khí giúp tạo ra lực ép gây lên áp suất tác dụng vào chất lỏng sẽ được chất lỏng truyền đi nguyên vẹn theo mọi hướng và đẩy nước thoát ra khỏi vòi.</a:t>
            </a:r>
          </a:p>
        </p:txBody>
      </p:sp>
      <p:pic>
        <p:nvPicPr>
          <p:cNvPr id="3" name="Picture 2">
            <a:extLst>
              <a:ext uri="{FF2B5EF4-FFF2-40B4-BE49-F238E27FC236}">
                <a16:creationId xmlns:a16="http://schemas.microsoft.com/office/drawing/2014/main" id="{CB7250F7-6B0E-47D7-B925-C1BE379137AC}"/>
              </a:ext>
            </a:extLst>
          </p:cNvPr>
          <p:cNvPicPr>
            <a:picLocks noChangeAspect="1"/>
          </p:cNvPicPr>
          <p:nvPr/>
        </p:nvPicPr>
        <p:blipFill>
          <a:blip r:embed="rId2"/>
          <a:stretch>
            <a:fillRect/>
          </a:stretch>
        </p:blipFill>
        <p:spPr>
          <a:xfrm>
            <a:off x="5657850" y="3581401"/>
            <a:ext cx="3343274" cy="2809876"/>
          </a:xfrm>
          <a:prstGeom prst="rect">
            <a:avLst/>
          </a:prstGeom>
        </p:spPr>
      </p:pic>
      <p:pic>
        <p:nvPicPr>
          <p:cNvPr id="4" name="Picture 3">
            <a:extLst>
              <a:ext uri="{FF2B5EF4-FFF2-40B4-BE49-F238E27FC236}">
                <a16:creationId xmlns:a16="http://schemas.microsoft.com/office/drawing/2014/main" id="{A3AC8456-A255-4132-9E68-34A31C7C3AAA}"/>
              </a:ext>
            </a:extLst>
          </p:cNvPr>
          <p:cNvPicPr>
            <a:picLocks noChangeAspect="1"/>
          </p:cNvPicPr>
          <p:nvPr/>
        </p:nvPicPr>
        <p:blipFill>
          <a:blip r:embed="rId3"/>
          <a:stretch>
            <a:fillRect/>
          </a:stretch>
        </p:blipFill>
        <p:spPr>
          <a:xfrm>
            <a:off x="5486399" y="228600"/>
            <a:ext cx="3514725" cy="2562225"/>
          </a:xfrm>
          <a:prstGeom prst="rect">
            <a:avLst/>
          </a:prstGeom>
        </p:spPr>
      </p:pic>
      <p:sp>
        <p:nvSpPr>
          <p:cNvPr id="5" name="Heart 4">
            <a:hlinkClick r:id="rId4" action="ppaction://hlinksldjump"/>
            <a:extLst>
              <a:ext uri="{FF2B5EF4-FFF2-40B4-BE49-F238E27FC236}">
                <a16:creationId xmlns:a16="http://schemas.microsoft.com/office/drawing/2014/main" id="{571FA040-D7C2-427B-A48A-4650BDE8ABF0}"/>
              </a:ext>
            </a:extLst>
          </p:cNvPr>
          <p:cNvSpPr/>
          <p:nvPr/>
        </p:nvSpPr>
        <p:spPr>
          <a:xfrm>
            <a:off x="8601075" y="6248400"/>
            <a:ext cx="400050" cy="508000"/>
          </a:xfrm>
          <a:prstGeom prst="hear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56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C2A45EB-D910-4502-B3E4-CC38B9B1113C}"/>
              </a:ext>
            </a:extLst>
          </p:cNvPr>
          <p:cNvGrpSpPr/>
          <p:nvPr/>
        </p:nvGrpSpPr>
        <p:grpSpPr>
          <a:xfrm>
            <a:off x="3127344" y="632608"/>
            <a:ext cx="5216558" cy="2623912"/>
            <a:chOff x="4169792" y="632608"/>
            <a:chExt cx="6955410" cy="2623912"/>
          </a:xfrm>
        </p:grpSpPr>
        <p:cxnSp>
          <p:nvCxnSpPr>
            <p:cNvPr id="6" name="Connector: Curved 5">
              <a:extLst>
                <a:ext uri="{FF2B5EF4-FFF2-40B4-BE49-F238E27FC236}">
                  <a16:creationId xmlns:a16="http://schemas.microsoft.com/office/drawing/2014/main" id="{8A273A3A-F320-47E6-A2B8-40EF855BEF82}"/>
                </a:ext>
              </a:extLst>
            </p:cNvPr>
            <p:cNvCxnSpPr>
              <a:cxnSpLocks/>
            </p:cNvCxnSpPr>
            <p:nvPr/>
          </p:nvCxnSpPr>
          <p:spPr>
            <a:xfrm rot="5400000" flipH="1" flipV="1">
              <a:off x="3740304" y="1818363"/>
              <a:ext cx="1867645" cy="1008669"/>
            </a:xfrm>
            <a:prstGeom prst="curvedConnector3">
              <a:avLst>
                <a:gd name="adj1" fmla="val 5000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C613667-4142-49C1-ABF8-8005A0570455}"/>
                </a:ext>
              </a:extLst>
            </p:cNvPr>
            <p:cNvSpPr txBox="1"/>
            <p:nvPr/>
          </p:nvSpPr>
          <p:spPr>
            <a:xfrm>
              <a:off x="5213027" y="632608"/>
              <a:ext cx="5912175" cy="1384995"/>
            </a:xfrm>
            <a:prstGeom prst="rect">
              <a:avLst/>
            </a:prstGeom>
            <a:solidFill>
              <a:schemeClr val="accent6">
                <a:lumMod val="40000"/>
                <a:lumOff val="60000"/>
              </a:schemeClr>
            </a:solidFill>
            <a:ln w="38100">
              <a:solidFill>
                <a:srgbClr val="0070C0"/>
              </a:solidFill>
            </a:ln>
          </p:spPr>
          <p:txBody>
            <a:bodyPr wrap="square" rtlCol="0">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Chất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lỏng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gây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áp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mọi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a:t>
              </a:r>
              <a:r>
                <a:rPr lang="vi-VN" sz="2800" dirty="0">
                  <a:solidFill>
                    <a:prstClr val="black"/>
                  </a:solidFill>
                  <a:latin typeface="Times New Roman" panose="02020603050405020304" pitchFamily="18" charset="0"/>
                  <a:cs typeface="Times New Roman" panose="02020603050405020304" pitchFamily="18" charset="0"/>
                </a:rPr>
                <a:t>ư</a:t>
              </a:r>
              <a:r>
                <a:rPr lang="en-US" sz="2800" dirty="0" err="1">
                  <a:solidFill>
                    <a:prstClr val="black"/>
                  </a:solidFill>
                  <a:latin typeface="Times New Roman" panose="02020603050405020304" pitchFamily="18" charset="0"/>
                  <a:cs typeface="Times New Roman" panose="02020603050405020304" pitchFamily="18" charset="0"/>
                </a:rPr>
                <a:t>ơng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lòng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a:t>
              </a:r>
              <a:r>
                <a:rPr lang="en-US" sz="2800" dirty="0">
                  <a:solidFill>
                    <a:prstClr val="black"/>
                  </a:solidFill>
                  <a:latin typeface="Times New Roman" panose="02020603050405020304" pitchFamily="18" charset="0"/>
                  <a:cs typeface="Times New Roman" panose="02020603050405020304" pitchFamily="18" charset="0"/>
                </a:rPr>
                <a:t>.</a:t>
              </a:r>
            </a:p>
          </p:txBody>
        </p:sp>
      </p:grpSp>
      <p:grpSp>
        <p:nvGrpSpPr>
          <p:cNvPr id="20" name="Group 19">
            <a:extLst>
              <a:ext uri="{FF2B5EF4-FFF2-40B4-BE49-F238E27FC236}">
                <a16:creationId xmlns:a16="http://schemas.microsoft.com/office/drawing/2014/main" id="{237722B4-27D6-4720-B585-BB73F9C7CC7D}"/>
              </a:ext>
            </a:extLst>
          </p:cNvPr>
          <p:cNvGrpSpPr/>
          <p:nvPr/>
        </p:nvGrpSpPr>
        <p:grpSpPr>
          <a:xfrm>
            <a:off x="3153266" y="2375557"/>
            <a:ext cx="5190634" cy="1815882"/>
            <a:chOff x="4204354" y="2375556"/>
            <a:chExt cx="6920845" cy="1815882"/>
          </a:xfrm>
        </p:grpSpPr>
        <p:sp>
          <p:nvSpPr>
            <p:cNvPr id="11" name="TextBox 10">
              <a:extLst>
                <a:ext uri="{FF2B5EF4-FFF2-40B4-BE49-F238E27FC236}">
                  <a16:creationId xmlns:a16="http://schemas.microsoft.com/office/drawing/2014/main" id="{D103FD6B-CE20-46C9-808E-27C5E3CD6FAF}"/>
                </a:ext>
              </a:extLst>
            </p:cNvPr>
            <p:cNvSpPr txBox="1"/>
            <p:nvPr/>
          </p:nvSpPr>
          <p:spPr>
            <a:xfrm>
              <a:off x="5282153" y="2375556"/>
              <a:ext cx="5843046" cy="1815882"/>
            </a:xfrm>
            <a:prstGeom prst="rect">
              <a:avLst/>
            </a:prstGeom>
            <a:solidFill>
              <a:srgbClr val="BCF8AE"/>
            </a:solidFill>
            <a:ln w="38100">
              <a:solidFill>
                <a:srgbClr val="FF3300"/>
              </a:solidFill>
            </a:ln>
          </p:spPr>
          <p:txBody>
            <a:bodyPr wrap="square" rtlCol="0">
              <a:spAutoFit/>
            </a:bodyPr>
            <a:lstStyle/>
            <a:p>
              <a:pPr algn="just"/>
              <a:r>
                <a:rPr lang="en-US" sz="2800" dirty="0" err="1">
                  <a:solidFill>
                    <a:srgbClr val="091AF5"/>
                  </a:solidFill>
                  <a:latin typeface="Times New Roman" panose="02020603050405020304" pitchFamily="18" charset="0"/>
                  <a:cs typeface="Times New Roman" panose="02020603050405020304" pitchFamily="18" charset="0"/>
                </a:rPr>
                <a:t>Vật</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càng</a:t>
              </a:r>
              <a:r>
                <a:rPr lang="en-US" sz="2800" dirty="0">
                  <a:solidFill>
                    <a:srgbClr val="091AF5"/>
                  </a:solidFill>
                  <a:latin typeface="Times New Roman" panose="02020603050405020304" pitchFamily="18" charset="0"/>
                  <a:cs typeface="Times New Roman" panose="02020603050405020304" pitchFamily="18" charset="0"/>
                </a:rPr>
                <a:t> ở </a:t>
              </a:r>
              <a:r>
                <a:rPr lang="en-US" sz="2800" dirty="0" err="1">
                  <a:solidFill>
                    <a:srgbClr val="091AF5"/>
                  </a:solidFill>
                  <a:latin typeface="Times New Roman" panose="02020603050405020304" pitchFamily="18" charset="0"/>
                  <a:cs typeface="Times New Roman" panose="02020603050405020304" pitchFamily="18" charset="0"/>
                </a:rPr>
                <a:t>sâu</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trong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lòng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chất</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lỏng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thì</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chịu</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tác</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dụng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của</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áp</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suất</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chất</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lỏng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càng</a:t>
              </a:r>
              <a:r>
                <a:rPr lang="en-US" sz="2800" dirty="0">
                  <a:solidFill>
                    <a:srgbClr val="091AF5"/>
                  </a:solidFill>
                  <a:latin typeface="Times New Roman" panose="02020603050405020304" pitchFamily="18" charset="0"/>
                  <a:cs typeface="Times New Roman" panose="02020603050405020304" pitchFamily="18" charset="0"/>
                </a:rPr>
                <a:t> </a:t>
              </a:r>
              <a:r>
                <a:rPr lang="en-US" sz="2800" dirty="0" err="1">
                  <a:solidFill>
                    <a:srgbClr val="091AF5"/>
                  </a:solidFill>
                  <a:latin typeface="Times New Roman" panose="02020603050405020304" pitchFamily="18" charset="0"/>
                  <a:cs typeface="Times New Roman" panose="02020603050405020304" pitchFamily="18" charset="0"/>
                </a:rPr>
                <a:t>lớn</a:t>
              </a:r>
              <a:endParaRPr lang="en-US" sz="2800" dirty="0">
                <a:solidFill>
                  <a:srgbClr val="091AF5"/>
                </a:solidFill>
                <a:latin typeface="Times New Roman" panose="02020603050405020304" pitchFamily="18" charset="0"/>
                <a:cs typeface="Times New Roman" panose="02020603050405020304" pitchFamily="18" charset="0"/>
              </a:endParaRPr>
            </a:p>
          </p:txBody>
        </p:sp>
        <p:cxnSp>
          <p:nvCxnSpPr>
            <p:cNvPr id="14" name="Connector: Curved 13">
              <a:extLst>
                <a:ext uri="{FF2B5EF4-FFF2-40B4-BE49-F238E27FC236}">
                  <a16:creationId xmlns:a16="http://schemas.microsoft.com/office/drawing/2014/main" id="{47BB7C80-2D1F-4819-B923-FC661F0EC761}"/>
                </a:ext>
              </a:extLst>
            </p:cNvPr>
            <p:cNvCxnSpPr>
              <a:cxnSpLocks/>
            </p:cNvCxnSpPr>
            <p:nvPr/>
          </p:nvCxnSpPr>
          <p:spPr>
            <a:xfrm flipV="1">
              <a:off x="4204354" y="3180320"/>
              <a:ext cx="1077799" cy="152400"/>
            </a:xfrm>
            <a:prstGeom prst="curvedConnector3">
              <a:avLst>
                <a:gd name="adj1" fmla="val 50000"/>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843B62D3-F959-4648-9C69-C45325E5F600}"/>
              </a:ext>
            </a:extLst>
          </p:cNvPr>
          <p:cNvGrpSpPr/>
          <p:nvPr/>
        </p:nvGrpSpPr>
        <p:grpSpPr>
          <a:xfrm>
            <a:off x="3115267" y="3398250"/>
            <a:ext cx="5228633" cy="2481795"/>
            <a:chOff x="4153689" y="3398250"/>
            <a:chExt cx="6971510" cy="2481795"/>
          </a:xfrm>
        </p:grpSpPr>
        <p:sp>
          <p:nvSpPr>
            <p:cNvPr id="12" name="TextBox 11">
              <a:extLst>
                <a:ext uri="{FF2B5EF4-FFF2-40B4-BE49-F238E27FC236}">
                  <a16:creationId xmlns:a16="http://schemas.microsoft.com/office/drawing/2014/main" id="{15141789-DA3E-4E5F-B42B-02E66F3ACB9B}"/>
                </a:ext>
              </a:extLst>
            </p:cNvPr>
            <p:cNvSpPr txBox="1"/>
            <p:nvPr/>
          </p:nvSpPr>
          <p:spPr>
            <a:xfrm>
              <a:off x="5330076" y="4064163"/>
              <a:ext cx="5795123" cy="1815882"/>
            </a:xfrm>
            <a:prstGeom prst="rect">
              <a:avLst/>
            </a:prstGeom>
            <a:solidFill>
              <a:srgbClr val="FFFF00"/>
            </a:solidFill>
            <a:ln w="38100">
              <a:solidFill>
                <a:srgbClr val="7030A0"/>
              </a:solidFill>
            </a:ln>
          </p:spPr>
          <p:txBody>
            <a:bodyPr wrap="square" rtlCol="0">
              <a:spAutoFit/>
            </a:bodyPr>
            <a:lstStyle/>
            <a:p>
              <a:pPr algn="just"/>
              <a:r>
                <a:rPr lang="en-US" sz="2800">
                  <a:solidFill>
                    <a:srgbClr val="091AF5"/>
                  </a:solidFill>
                  <a:latin typeface="Times New Roman" panose="02020603050405020304" pitchFamily="18" charset="0"/>
                  <a:cs typeface="Times New Roman" panose="02020603050405020304" pitchFamily="18" charset="0"/>
                </a:rPr>
                <a:t>Áp suất tác dụng vào chất lỏng sẽ đ</a:t>
              </a:r>
              <a:r>
                <a:rPr lang="vi-VN" sz="2800">
                  <a:solidFill>
                    <a:srgbClr val="091AF5"/>
                  </a:solidFill>
                  <a:latin typeface="Times New Roman" panose="02020603050405020304" pitchFamily="18" charset="0"/>
                  <a:cs typeface="Times New Roman" panose="02020603050405020304" pitchFamily="18" charset="0"/>
                </a:rPr>
                <a:t>ư</a:t>
              </a:r>
              <a:r>
                <a:rPr lang="en-US" sz="2800">
                  <a:solidFill>
                    <a:srgbClr val="091AF5"/>
                  </a:solidFill>
                  <a:latin typeface="Times New Roman" panose="02020603050405020304" pitchFamily="18" charset="0"/>
                  <a:cs typeface="Times New Roman" panose="02020603050405020304" pitchFamily="18" charset="0"/>
                </a:rPr>
                <a:t>ợc chất lỏng truyền đi nguyên vẹn theo mọi h</a:t>
              </a:r>
              <a:r>
                <a:rPr lang="vi-VN" sz="2800">
                  <a:solidFill>
                    <a:srgbClr val="091AF5"/>
                  </a:solidFill>
                  <a:latin typeface="Times New Roman" panose="02020603050405020304" pitchFamily="18" charset="0"/>
                  <a:cs typeface="Times New Roman" panose="02020603050405020304" pitchFamily="18" charset="0"/>
                </a:rPr>
                <a:t>ư</a:t>
              </a:r>
              <a:r>
                <a:rPr lang="en-US" sz="2800">
                  <a:solidFill>
                    <a:srgbClr val="091AF5"/>
                  </a:solidFill>
                  <a:latin typeface="Times New Roman" panose="02020603050405020304" pitchFamily="18" charset="0"/>
                  <a:cs typeface="Times New Roman" panose="02020603050405020304" pitchFamily="18" charset="0"/>
                </a:rPr>
                <a:t>ớng.</a:t>
              </a:r>
              <a:endParaRPr lang="en-US" sz="2800">
                <a:solidFill>
                  <a:srgbClr val="FF3300"/>
                </a:solidFill>
                <a:latin typeface="Times New Roman" panose="02020603050405020304" pitchFamily="18" charset="0"/>
                <a:cs typeface="Times New Roman" panose="02020603050405020304" pitchFamily="18" charset="0"/>
              </a:endParaRPr>
            </a:p>
          </p:txBody>
        </p:sp>
        <p:cxnSp>
          <p:nvCxnSpPr>
            <p:cNvPr id="16" name="Connector: Curved 15">
              <a:extLst>
                <a:ext uri="{FF2B5EF4-FFF2-40B4-BE49-F238E27FC236}">
                  <a16:creationId xmlns:a16="http://schemas.microsoft.com/office/drawing/2014/main" id="{C02DF633-A5C8-47AB-9544-454B37DF2B9E}"/>
                </a:ext>
              </a:extLst>
            </p:cNvPr>
            <p:cNvCxnSpPr>
              <a:cxnSpLocks/>
            </p:cNvCxnSpPr>
            <p:nvPr/>
          </p:nvCxnSpPr>
          <p:spPr>
            <a:xfrm rot="16200000" flipH="1">
              <a:off x="3990244" y="3561695"/>
              <a:ext cx="1503276" cy="1176386"/>
            </a:xfrm>
            <a:prstGeom prst="curvedConnector2">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Hexagon 12">
            <a:extLst>
              <a:ext uri="{FF2B5EF4-FFF2-40B4-BE49-F238E27FC236}">
                <a16:creationId xmlns:a16="http://schemas.microsoft.com/office/drawing/2014/main" id="{4201ADBD-2ADB-4D47-80F6-853F01DBABB2}"/>
              </a:ext>
            </a:extLst>
          </p:cNvPr>
          <p:cNvSpPr/>
          <p:nvPr/>
        </p:nvSpPr>
        <p:spPr>
          <a:xfrm>
            <a:off x="798922" y="2375556"/>
            <a:ext cx="2354344" cy="2009088"/>
          </a:xfrm>
          <a:prstGeom prst="hexagon">
            <a:avLst/>
          </a:prstGeom>
          <a:solidFill>
            <a:schemeClr val="accent2">
              <a:lumMod val="40000"/>
              <a:lumOff val="60000"/>
            </a:schemeClr>
          </a:solidFill>
          <a:ln w="57150">
            <a:solidFill>
              <a:srgbClr val="BA06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black"/>
                </a:solidFill>
                <a:latin typeface="Times New Roman" panose="02020603050405020304" pitchFamily="18" charset="0"/>
                <a:cs typeface="Times New Roman" panose="02020603050405020304" pitchFamily="18" charset="0"/>
              </a:rPr>
              <a:t>ÁP SUẤT CHẤT LỎNG</a:t>
            </a:r>
          </a:p>
          <a:p>
            <a:pPr algn="ctr"/>
            <a:endParaRPr lang="en-US">
              <a:solidFill>
                <a:prstClr val="white"/>
              </a:solidFill>
            </a:endParaRPr>
          </a:p>
        </p:txBody>
      </p:sp>
    </p:spTree>
    <p:extLst>
      <p:ext uri="{BB962C8B-B14F-4D97-AF65-F5344CB8AC3E}">
        <p14:creationId xmlns:p14="http://schemas.microsoft.com/office/powerpoint/2010/main" val="304635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urved Connector 7"/>
          <p:cNvCxnSpPr/>
          <p:nvPr/>
        </p:nvCxnSpPr>
        <p:spPr>
          <a:xfrm rot="5400000">
            <a:off x="7287906" y="2446470"/>
            <a:ext cx="35267" cy="19179"/>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5" name="Text Box 6" descr="Water droplets"/>
          <p:cNvSpPr txBox="1">
            <a:spLocks noChangeArrowheads="1"/>
          </p:cNvSpPr>
          <p:nvPr/>
        </p:nvSpPr>
        <p:spPr bwMode="auto">
          <a:xfrm>
            <a:off x="0" y="0"/>
            <a:ext cx="6588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smtClean="0">
                <a:solidFill>
                  <a:srgbClr val="FF0000"/>
                </a:solidFill>
                <a:latin typeface="Times New Roman" pitchFamily="18" charset="0"/>
                <a:cs typeface="Times New Roman" pitchFamily="18" charset="0"/>
              </a:rPr>
              <a:t>II. </a:t>
            </a:r>
            <a:r>
              <a:rPr lang="en-US" altLang="en-US" sz="2800" b="1" dirty="0" err="1" smtClean="0">
                <a:solidFill>
                  <a:srgbClr val="FF0000"/>
                </a:solidFill>
                <a:latin typeface="Times New Roman" pitchFamily="18" charset="0"/>
                <a:cs typeface="Times New Roman" pitchFamily="18" charset="0"/>
              </a:rPr>
              <a:t>Áp</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suất</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khí</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quyển</a:t>
            </a:r>
            <a:endParaRPr lang="en-US" altLang="en-US" sz="2800" dirty="0" smtClean="0">
              <a:solidFill>
                <a:srgbClr val="FF0000"/>
              </a:solidFill>
              <a:latin typeface="Times New Roman" pitchFamily="18" charset="0"/>
              <a:cs typeface="Times New Roman" pitchFamily="18" charset="0"/>
            </a:endParaRPr>
          </a:p>
        </p:txBody>
      </p:sp>
      <p:sp>
        <p:nvSpPr>
          <p:cNvPr id="6" name="Text Box 8" descr="Water droplets"/>
          <p:cNvSpPr txBox="1">
            <a:spLocks noChangeArrowheads="1"/>
          </p:cNvSpPr>
          <p:nvPr/>
        </p:nvSpPr>
        <p:spPr bwMode="auto">
          <a:xfrm>
            <a:off x="0" y="381000"/>
            <a:ext cx="5853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a:solidFill>
                  <a:srgbClr val="0000FF"/>
                </a:solidFill>
                <a:latin typeface="Times New Roman" panose="02020603050405020304" pitchFamily="18" charset="0"/>
                <a:cs typeface="Times New Roman" panose="02020603050405020304" pitchFamily="18" charset="0"/>
              </a:rPr>
              <a:t>1</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Sự</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tồn</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tại</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của</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áp</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suất</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khí</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quyển</a:t>
            </a:r>
            <a:r>
              <a:rPr lang="en-US" altLang="en-US" sz="2800" b="1" dirty="0" smtClean="0">
                <a:solidFill>
                  <a:srgbClr val="0000FF"/>
                </a:solidFill>
                <a:latin typeface="Times New Roman" panose="02020603050405020304" pitchFamily="18" charset="0"/>
                <a:cs typeface="Times New Roman" panose="02020603050405020304" pitchFamily="18" charset="0"/>
              </a:rPr>
              <a:t>:</a:t>
            </a:r>
          </a:p>
        </p:txBody>
      </p:sp>
      <p:sp>
        <p:nvSpPr>
          <p:cNvPr id="7" name="Text Box 8" descr="Water droplets"/>
          <p:cNvSpPr txBox="1">
            <a:spLocks noChangeArrowheads="1"/>
          </p:cNvSpPr>
          <p:nvPr/>
        </p:nvSpPr>
        <p:spPr bwMode="auto">
          <a:xfrm>
            <a:off x="95931" y="904875"/>
            <a:ext cx="5853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smtClean="0">
                <a:latin typeface="Times New Roman" panose="02020603050405020304" pitchFamily="18" charset="0"/>
                <a:cs typeface="Times New Roman" panose="02020603050405020304" pitchFamily="18" charset="0"/>
              </a:rPr>
              <a:t>a. </a:t>
            </a:r>
            <a:r>
              <a:rPr lang="en-US" altLang="en-US" sz="2800" dirty="0" err="1" smtClean="0">
                <a:latin typeface="Times New Roman" panose="02020603050405020304" pitchFamily="18" charset="0"/>
                <a:cs typeface="Times New Roman" panose="02020603050405020304" pitchFamily="18" charset="0"/>
              </a:rPr>
              <a:t>Khí</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quyển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và</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áp</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suất</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khí</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quyển</a:t>
            </a:r>
            <a:r>
              <a:rPr lang="en-US" altLang="en-US" sz="2800" dirty="0" smtClean="0">
                <a:latin typeface="Times New Roman" panose="02020603050405020304" pitchFamily="18" charset="0"/>
                <a:cs typeface="Times New Roman" panose="02020603050405020304" pitchFamily="18" charset="0"/>
              </a:rPr>
              <a:t>:</a:t>
            </a:r>
          </a:p>
        </p:txBody>
      </p:sp>
      <p:pic>
        <p:nvPicPr>
          <p:cNvPr id="10" name="Picture 3" descr="Espaco_006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419600"/>
            <a:ext cx="16002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8"/>
          <p:cNvSpPr>
            <a:spLocks noChangeShapeType="1"/>
          </p:cNvSpPr>
          <p:nvPr/>
        </p:nvSpPr>
        <p:spPr bwMode="auto">
          <a:xfrm rot="2068162">
            <a:off x="4512246" y="4461130"/>
            <a:ext cx="685800" cy="1588"/>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13" name="Freeform 4"/>
          <p:cNvSpPr>
            <a:spLocks/>
          </p:cNvSpPr>
          <p:nvPr/>
        </p:nvSpPr>
        <p:spPr bwMode="auto">
          <a:xfrm>
            <a:off x="2895600" y="1524000"/>
            <a:ext cx="5867400" cy="5562600"/>
          </a:xfrm>
          <a:custGeom>
            <a:avLst/>
            <a:gdLst>
              <a:gd name="T0" fmla="*/ 2147483647 w 2760"/>
              <a:gd name="T1" fmla="*/ 2147483647 h 2704"/>
              <a:gd name="T2" fmla="*/ 2147483647 w 2760"/>
              <a:gd name="T3" fmla="*/ 2147483647 h 2704"/>
              <a:gd name="T4" fmla="*/ 2147483647 w 2760"/>
              <a:gd name="T5" fmla="*/ 2147483647 h 2704"/>
              <a:gd name="T6" fmla="*/ 2147483647 w 2760"/>
              <a:gd name="T7" fmla="*/ 2147483647 h 2704"/>
              <a:gd name="T8" fmla="*/ 2147483647 w 2760"/>
              <a:gd name="T9" fmla="*/ 2147483647 h 2704"/>
              <a:gd name="T10" fmla="*/ 2147483647 w 2760"/>
              <a:gd name="T11" fmla="*/ 2147483647 h 2704"/>
              <a:gd name="T12" fmla="*/ 2147483647 w 2760"/>
              <a:gd name="T13" fmla="*/ 2147483647 h 2704"/>
              <a:gd name="T14" fmla="*/ 2147483647 w 2760"/>
              <a:gd name="T15" fmla="*/ 2147483647 h 2704"/>
              <a:gd name="T16" fmla="*/ 2147483647 w 2760"/>
              <a:gd name="T17" fmla="*/ 2147483647 h 2704"/>
              <a:gd name="T18" fmla="*/ 2147483647 w 2760"/>
              <a:gd name="T19" fmla="*/ 2147483647 h 2704"/>
              <a:gd name="T20" fmla="*/ 2147483647 w 2760"/>
              <a:gd name="T21" fmla="*/ 2147483647 h 2704"/>
              <a:gd name="T22" fmla="*/ 2147483647 w 2760"/>
              <a:gd name="T23" fmla="*/ 2147483647 h 27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0"/>
              <a:gd name="T37" fmla="*/ 0 h 2704"/>
              <a:gd name="T38" fmla="*/ 2760 w 2760"/>
              <a:gd name="T39" fmla="*/ 2704 h 27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0" h="2704">
                <a:moveTo>
                  <a:pt x="1312" y="48"/>
                </a:moveTo>
                <a:cubicBezTo>
                  <a:pt x="1464" y="24"/>
                  <a:pt x="1592" y="0"/>
                  <a:pt x="1744" y="48"/>
                </a:cubicBezTo>
                <a:cubicBezTo>
                  <a:pt x="1896" y="96"/>
                  <a:pt x="2088" y="208"/>
                  <a:pt x="2224" y="336"/>
                </a:cubicBezTo>
                <a:cubicBezTo>
                  <a:pt x="2360" y="464"/>
                  <a:pt x="2472" y="616"/>
                  <a:pt x="2560" y="816"/>
                </a:cubicBezTo>
                <a:cubicBezTo>
                  <a:pt x="2648" y="1016"/>
                  <a:pt x="2760" y="1296"/>
                  <a:pt x="2752" y="1536"/>
                </a:cubicBezTo>
                <a:cubicBezTo>
                  <a:pt x="2744" y="1776"/>
                  <a:pt x="2688" y="2072"/>
                  <a:pt x="2512" y="2256"/>
                </a:cubicBezTo>
                <a:cubicBezTo>
                  <a:pt x="2336" y="2440"/>
                  <a:pt x="2008" y="2592"/>
                  <a:pt x="1696" y="2640"/>
                </a:cubicBezTo>
                <a:cubicBezTo>
                  <a:pt x="1384" y="2688"/>
                  <a:pt x="912" y="2704"/>
                  <a:pt x="640" y="2544"/>
                </a:cubicBezTo>
                <a:cubicBezTo>
                  <a:pt x="368" y="2384"/>
                  <a:pt x="128" y="1984"/>
                  <a:pt x="64" y="1680"/>
                </a:cubicBezTo>
                <a:cubicBezTo>
                  <a:pt x="0" y="1376"/>
                  <a:pt x="128" y="968"/>
                  <a:pt x="256" y="720"/>
                </a:cubicBezTo>
                <a:cubicBezTo>
                  <a:pt x="384" y="472"/>
                  <a:pt x="656" y="304"/>
                  <a:pt x="832" y="192"/>
                </a:cubicBezTo>
                <a:cubicBezTo>
                  <a:pt x="1008" y="80"/>
                  <a:pt x="1160" y="72"/>
                  <a:pt x="1312" y="48"/>
                </a:cubicBezTo>
                <a:close/>
              </a:path>
            </a:pathLst>
          </a:custGeom>
          <a:solidFill>
            <a:srgbClr val="00CCFF">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FontTx/>
              <a:buNone/>
            </a:pPr>
            <a:endParaRPr lang="vi-VN" sz="2400" smtClean="0">
              <a:solidFill>
                <a:srgbClr val="1F497D"/>
              </a:solidFill>
              <a:cs typeface="Arial" panose="020B0604020202020204" pitchFamily="34" charset="0"/>
            </a:endParaRPr>
          </a:p>
        </p:txBody>
      </p:sp>
      <p:sp>
        <p:nvSpPr>
          <p:cNvPr id="14" name="Line 11"/>
          <p:cNvSpPr>
            <a:spLocks noChangeShapeType="1"/>
          </p:cNvSpPr>
          <p:nvPr/>
        </p:nvSpPr>
        <p:spPr bwMode="auto">
          <a:xfrm rot="5400000">
            <a:off x="5449094" y="4075906"/>
            <a:ext cx="685800" cy="1588"/>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15" name="Line 12"/>
          <p:cNvSpPr>
            <a:spLocks noChangeShapeType="1"/>
          </p:cNvSpPr>
          <p:nvPr/>
        </p:nvSpPr>
        <p:spPr bwMode="auto">
          <a:xfrm rot="5400000">
            <a:off x="5753893" y="4075907"/>
            <a:ext cx="685800" cy="1587"/>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16" name="Line 16"/>
          <p:cNvSpPr>
            <a:spLocks noChangeShapeType="1"/>
          </p:cNvSpPr>
          <p:nvPr/>
        </p:nvSpPr>
        <p:spPr bwMode="auto">
          <a:xfrm rot="8029852">
            <a:off x="6219742" y="4209519"/>
            <a:ext cx="685800" cy="1588"/>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18" name="Line 9"/>
          <p:cNvSpPr>
            <a:spLocks noChangeShapeType="1"/>
          </p:cNvSpPr>
          <p:nvPr/>
        </p:nvSpPr>
        <p:spPr bwMode="auto">
          <a:xfrm rot="10672734">
            <a:off x="6705365" y="4813292"/>
            <a:ext cx="685800" cy="0"/>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19" name="Line 9"/>
          <p:cNvSpPr>
            <a:spLocks noChangeShapeType="1"/>
          </p:cNvSpPr>
          <p:nvPr/>
        </p:nvSpPr>
        <p:spPr bwMode="auto">
          <a:xfrm rot="10672734">
            <a:off x="6705365" y="5118091"/>
            <a:ext cx="685800" cy="0"/>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1" name="Line 17"/>
          <p:cNvSpPr>
            <a:spLocks noChangeShapeType="1"/>
          </p:cNvSpPr>
          <p:nvPr/>
        </p:nvSpPr>
        <p:spPr bwMode="auto">
          <a:xfrm rot="-8779874">
            <a:off x="6496122" y="5828767"/>
            <a:ext cx="685800" cy="1588"/>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2" name="Line 14"/>
          <p:cNvSpPr>
            <a:spLocks noChangeShapeType="1"/>
          </p:cNvSpPr>
          <p:nvPr/>
        </p:nvSpPr>
        <p:spPr bwMode="auto">
          <a:xfrm rot="-5400000">
            <a:off x="5677694" y="6285706"/>
            <a:ext cx="685800" cy="1587"/>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3" name="Line 14"/>
          <p:cNvSpPr>
            <a:spLocks noChangeShapeType="1"/>
          </p:cNvSpPr>
          <p:nvPr/>
        </p:nvSpPr>
        <p:spPr bwMode="auto">
          <a:xfrm rot="-5400000">
            <a:off x="5372894" y="6285706"/>
            <a:ext cx="685800" cy="1587"/>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4" name="Line 15"/>
          <p:cNvSpPr>
            <a:spLocks noChangeShapeType="1"/>
          </p:cNvSpPr>
          <p:nvPr/>
        </p:nvSpPr>
        <p:spPr bwMode="auto">
          <a:xfrm rot="-2795413">
            <a:off x="4770122" y="5887654"/>
            <a:ext cx="685800" cy="1588"/>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5" name="Line 8"/>
          <p:cNvSpPr>
            <a:spLocks noChangeShapeType="1"/>
          </p:cNvSpPr>
          <p:nvPr/>
        </p:nvSpPr>
        <p:spPr bwMode="auto">
          <a:xfrm>
            <a:off x="4572000" y="5334000"/>
            <a:ext cx="685800" cy="0"/>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6" name="Line 8"/>
          <p:cNvSpPr>
            <a:spLocks noChangeShapeType="1"/>
          </p:cNvSpPr>
          <p:nvPr/>
        </p:nvSpPr>
        <p:spPr bwMode="auto">
          <a:xfrm>
            <a:off x="4495800" y="5029200"/>
            <a:ext cx="685800" cy="0"/>
          </a:xfrm>
          <a:prstGeom prst="line">
            <a:avLst/>
          </a:prstGeom>
          <a:noFill/>
          <a:ln w="76200">
            <a:solidFill>
              <a:srgbClr val="009900"/>
            </a:solidFill>
            <a:round/>
            <a:headEnd/>
            <a:tailEnd type="triangle" w="med" len="med"/>
          </a:ln>
          <a:extLst>
            <a:ext uri="{909E8E84-426E-40DD-AFC4-6F175D3DCCD1}">
              <a14:hiddenFill xmlns:a14="http://schemas.microsoft.com/office/drawing/2010/main">
                <a:noFill/>
              </a14:hiddenFill>
            </a:ext>
          </a:extLst>
        </p:spPr>
        <p:txBody>
          <a:bodyPr/>
          <a:lstStyle/>
          <a:p>
            <a:pPr>
              <a:buFontTx/>
              <a:buNone/>
            </a:pPr>
            <a:endParaRPr lang="vi-VN" sz="2400" smtClean="0">
              <a:solidFill>
                <a:srgbClr val="1F497D"/>
              </a:solidFill>
              <a:cs typeface="Arial" panose="020B0604020202020204" pitchFamily="34" charset="0"/>
            </a:endParaRPr>
          </a:p>
        </p:txBody>
      </p:sp>
      <p:sp>
        <p:nvSpPr>
          <p:cNvPr id="27" name="Text Box 5"/>
          <p:cNvSpPr txBox="1">
            <a:spLocks noChangeArrowheads="1"/>
          </p:cNvSpPr>
          <p:nvPr/>
        </p:nvSpPr>
        <p:spPr bwMode="auto">
          <a:xfrm>
            <a:off x="95931" y="1428750"/>
            <a:ext cx="40386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000" b="1" dirty="0" smtClean="0">
                <a:solidFill>
                  <a:prstClr val="black"/>
                </a:solidFill>
                <a:latin typeface="Times New Roman" panose="02020603050405020304" pitchFamily="18" charset="0"/>
                <a:cs typeface="Arial" panose="020B0604020202020204" pitchFamily="34" charset="0"/>
              </a:rPr>
              <a:t>+</a:t>
            </a:r>
            <a:r>
              <a:rPr lang="en-US" altLang="en-US" sz="3000" b="1" dirty="0" err="1" smtClean="0">
                <a:solidFill>
                  <a:prstClr val="black"/>
                </a:solidFill>
                <a:latin typeface="Times New Roman" panose="02020603050405020304" pitchFamily="18" charset="0"/>
                <a:cs typeface="Arial" panose="020B0604020202020204" pitchFamily="34" charset="0"/>
              </a:rPr>
              <a:t>Trái</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Đất</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được</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bao</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bọc</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bởi</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một</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lớp</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không</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khí</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dày</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tới</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hàng</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nghìn</a:t>
            </a:r>
            <a:r>
              <a:rPr lang="en-US" altLang="en-US" sz="3000" b="1" dirty="0" smtClean="0">
                <a:solidFill>
                  <a:prstClr val="black"/>
                </a:solidFill>
                <a:latin typeface="Times New Roman" panose="02020603050405020304" pitchFamily="18" charset="0"/>
                <a:cs typeface="Arial" panose="020B0604020202020204" pitchFamily="34" charset="0"/>
              </a:rPr>
              <a:t> </a:t>
            </a:r>
            <a:r>
              <a:rPr lang="en-US" altLang="en-US" sz="3000" b="1" dirty="0" err="1" smtClean="0">
                <a:solidFill>
                  <a:prstClr val="black"/>
                </a:solidFill>
                <a:latin typeface="Times New Roman" panose="02020603050405020304" pitchFamily="18" charset="0"/>
                <a:cs typeface="Arial" panose="020B0604020202020204" pitchFamily="34" charset="0"/>
              </a:rPr>
              <a:t>kilômét</a:t>
            </a:r>
            <a:r>
              <a:rPr lang="en-US" altLang="en-US" sz="3000" b="1" dirty="0" smtClean="0">
                <a:solidFill>
                  <a:prstClr val="black"/>
                </a:solidFill>
                <a:latin typeface="Times New Roman" panose="02020603050405020304" pitchFamily="18" charset="0"/>
                <a:cs typeface="Arial" panose="020B0604020202020204" pitchFamily="34" charset="0"/>
              </a:rPr>
              <a:t>,</a:t>
            </a:r>
            <a:r>
              <a:rPr lang="en-US" altLang="en-US" sz="3000"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3333FF"/>
                </a:solidFill>
                <a:latin typeface="Times New Roman" panose="02020603050405020304" pitchFamily="18" charset="0"/>
                <a:cs typeface="Arial" panose="020B0604020202020204" pitchFamily="34" charset="0"/>
              </a:rPr>
              <a:t>gọi</a:t>
            </a:r>
            <a:r>
              <a:rPr lang="en-US" altLang="en-US" sz="3000" b="1" dirty="0" smtClean="0">
                <a:solidFill>
                  <a:srgbClr val="3333FF"/>
                </a:solidFill>
                <a:latin typeface="Times New Roman" panose="02020603050405020304" pitchFamily="18" charset="0"/>
                <a:cs typeface="Arial" panose="020B0604020202020204" pitchFamily="34" charset="0"/>
              </a:rPr>
              <a:t> </a:t>
            </a:r>
            <a:r>
              <a:rPr lang="en-US" altLang="en-US" sz="3000" b="1" dirty="0" err="1" smtClean="0">
                <a:solidFill>
                  <a:srgbClr val="3333FF"/>
                </a:solidFill>
                <a:latin typeface="Times New Roman" panose="02020603050405020304" pitchFamily="18" charset="0"/>
                <a:cs typeface="Arial" panose="020B0604020202020204" pitchFamily="34" charset="0"/>
              </a:rPr>
              <a:t>là</a:t>
            </a:r>
            <a:r>
              <a:rPr lang="en-US" altLang="en-US" sz="3000" b="1" dirty="0" smtClean="0">
                <a:solidFill>
                  <a:srgbClr val="3333FF"/>
                </a:solidFill>
                <a:latin typeface="Times New Roman" panose="02020603050405020304" pitchFamily="18" charset="0"/>
                <a:cs typeface="Arial" panose="020B0604020202020204" pitchFamily="34" charset="0"/>
              </a:rPr>
              <a:t> </a:t>
            </a:r>
            <a:r>
              <a:rPr lang="en-US" altLang="en-US" sz="3000" b="1" dirty="0" err="1" smtClean="0">
                <a:solidFill>
                  <a:srgbClr val="3333FF"/>
                </a:solidFill>
                <a:latin typeface="Times New Roman" panose="02020603050405020304" pitchFamily="18" charset="0"/>
                <a:cs typeface="Arial" panose="020B0604020202020204" pitchFamily="34" charset="0"/>
              </a:rPr>
              <a:t>khí</a:t>
            </a:r>
            <a:r>
              <a:rPr lang="en-US" altLang="en-US" sz="3000" b="1" dirty="0" smtClean="0">
                <a:solidFill>
                  <a:srgbClr val="3333FF"/>
                </a:solidFill>
                <a:latin typeface="Times New Roman" panose="02020603050405020304" pitchFamily="18" charset="0"/>
                <a:cs typeface="Arial" panose="020B0604020202020204" pitchFamily="34" charset="0"/>
              </a:rPr>
              <a:t> </a:t>
            </a:r>
            <a:r>
              <a:rPr lang="en-US" altLang="en-US" sz="3000" b="1" dirty="0" err="1" smtClean="0">
                <a:solidFill>
                  <a:srgbClr val="3333FF"/>
                </a:solidFill>
                <a:latin typeface="Times New Roman" panose="02020603050405020304" pitchFamily="18" charset="0"/>
                <a:cs typeface="Arial" panose="020B0604020202020204" pitchFamily="34" charset="0"/>
              </a:rPr>
              <a:t>quyển</a:t>
            </a:r>
            <a:endParaRPr lang="en-US" altLang="en-US" sz="3000" b="1" dirty="0" smtClean="0">
              <a:solidFill>
                <a:srgbClr val="3333FF"/>
              </a:solidFill>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8783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35" presetClass="emph" presetSubtype="0" fill="hold" grpId="1" nodeType="withEffect">
                                  <p:stCondLst>
                                    <p:cond delay="0"/>
                                  </p:stCondLst>
                                  <p:childTnLst>
                                    <p:anim calcmode="discrete" valueType="str">
                                      <p:cBhvr>
                                        <p:cTn id="32"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33" fill="hold">
                            <p:stCondLst>
                              <p:cond delay="2500"/>
                            </p:stCondLst>
                            <p:childTnLst>
                              <p:par>
                                <p:cTn id="34" presetID="10" presetClass="entr" presetSubtype="0" fill="hold" grpId="0" nodeType="afterEffect">
                                  <p:stCondLst>
                                    <p:cond delay="2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000"/>
                                        <p:tgtEl>
                                          <p:spTgt spid="13"/>
                                        </p:tgtEl>
                                      </p:cBhvr>
                                    </p:animEffect>
                                  </p:childTnLst>
                                </p:cTn>
                              </p:par>
                              <p:par>
                                <p:cTn id="37" presetID="8" presetClass="emph" presetSubtype="0" repeatCount="indefinite" fill="hold" grpId="1" nodeType="withEffect">
                                  <p:stCondLst>
                                    <p:cond delay="0"/>
                                  </p:stCondLst>
                                  <p:childTnLst>
                                    <p:animRot by="21600000">
                                      <p:cBhvr>
                                        <p:cTn id="38" dur="20000" fill="hold"/>
                                        <p:tgtEl>
                                          <p:spTgt spid="13"/>
                                        </p:tgtEl>
                                        <p:attrNameLst>
                                          <p:attrName>r</p:attrName>
                                        </p:attrNameLst>
                                      </p:cBhvr>
                                    </p:animRo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000"/>
                                        <p:tgtEl>
                                          <p:spTgt spid="14"/>
                                        </p:tgtEl>
                                      </p:cBhvr>
                                    </p:animEffect>
                                  </p:childTnLst>
                                </p:cTn>
                              </p:par>
                            </p:childTnLst>
                          </p:cTn>
                        </p:par>
                        <p:par>
                          <p:cTn id="42" fill="hold">
                            <p:stCondLst>
                              <p:cond delay="22500"/>
                            </p:stCondLst>
                            <p:childTnLst>
                              <p:par>
                                <p:cTn id="43" presetID="35" presetClass="emph" presetSubtype="0" fill="hold" grpId="1" nodeType="afterEffect">
                                  <p:stCondLst>
                                    <p:cond delay="0"/>
                                  </p:stCondLst>
                                  <p:childTnLst>
                                    <p:anim calcmode="discrete" valueType="str">
                                      <p:cBhvr>
                                        <p:cTn id="44" dur="1000" fill="hold"/>
                                        <p:tgtEl>
                                          <p:spTgt spid="14"/>
                                        </p:tgtEl>
                                        <p:attrNameLst>
                                          <p:attrName>style.visibility</p:attrName>
                                        </p:attrNameLst>
                                      </p:cBhvr>
                                      <p:tavLst>
                                        <p:tav tm="0">
                                          <p:val>
                                            <p:strVal val="hidden"/>
                                          </p:val>
                                        </p:tav>
                                        <p:tav tm="50000">
                                          <p:val>
                                            <p:strVal val="visible"/>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000"/>
                                        <p:tgtEl>
                                          <p:spTgt spid="15"/>
                                        </p:tgtEl>
                                      </p:cBhvr>
                                    </p:animEffect>
                                  </p:childTnLst>
                                </p:cTn>
                              </p:par>
                              <p:par>
                                <p:cTn id="48" presetID="35" presetClass="emph" presetSubtype="0" fill="hold" grpId="1" nodeType="withEffect">
                                  <p:stCondLst>
                                    <p:cond delay="0"/>
                                  </p:stCondLst>
                                  <p:childTnLst>
                                    <p:anim calcmode="discrete" valueType="str">
                                      <p:cBhvr>
                                        <p:cTn id="49" dur="1000" fill="hold"/>
                                        <p:tgtEl>
                                          <p:spTgt spid="15"/>
                                        </p:tgtEl>
                                        <p:attrNameLst>
                                          <p:attrName>style.visibility</p:attrName>
                                        </p:attrNameLst>
                                      </p:cBhvr>
                                      <p:tavLst>
                                        <p:tav tm="0">
                                          <p:val>
                                            <p:strVal val="hidden"/>
                                          </p:val>
                                        </p:tav>
                                        <p:tav tm="50000">
                                          <p:val>
                                            <p:strVal val="visible"/>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000"/>
                                        <p:tgtEl>
                                          <p:spTgt spid="16"/>
                                        </p:tgtEl>
                                      </p:cBhvr>
                                    </p:animEffect>
                                  </p:childTnLst>
                                </p:cTn>
                              </p:par>
                              <p:par>
                                <p:cTn id="53" presetID="35" presetClass="emph" presetSubtype="0" fill="hold" grpId="1" nodeType="withEffect">
                                  <p:stCondLst>
                                    <p:cond delay="0"/>
                                  </p:stCondLst>
                                  <p:childTnLst>
                                    <p:anim calcmode="discrete" valueType="str">
                                      <p:cBhvr>
                                        <p:cTn id="54" dur="1000" fill="hold"/>
                                        <p:tgtEl>
                                          <p:spTgt spid="16"/>
                                        </p:tgtEl>
                                        <p:attrNameLst>
                                          <p:attrName>style.visibility</p:attrName>
                                        </p:attrNameLst>
                                      </p:cBhvr>
                                      <p:tavLst>
                                        <p:tav tm="0">
                                          <p:val>
                                            <p:strVal val="hidden"/>
                                          </p:val>
                                        </p:tav>
                                        <p:tav tm="50000">
                                          <p:val>
                                            <p:strVal val="visible"/>
                                          </p:val>
                                        </p:tav>
                                      </p:tavLst>
                                    </p:anim>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2000"/>
                                        <p:tgtEl>
                                          <p:spTgt spid="18"/>
                                        </p:tgtEl>
                                      </p:cBhvr>
                                    </p:animEffect>
                                  </p:childTnLst>
                                </p:cTn>
                              </p:par>
                              <p:par>
                                <p:cTn id="58" presetID="35" presetClass="emph" presetSubtype="0" fill="hold" grpId="1" nodeType="withEffect">
                                  <p:stCondLst>
                                    <p:cond delay="0"/>
                                  </p:stCondLst>
                                  <p:childTnLst>
                                    <p:anim calcmode="discrete" valueType="str">
                                      <p:cBhvr>
                                        <p:cTn id="59" dur="1000" fill="hold"/>
                                        <p:tgtEl>
                                          <p:spTgt spid="18"/>
                                        </p:tgtEl>
                                        <p:attrNameLst>
                                          <p:attrName>style.visibility</p:attrName>
                                        </p:attrNameLst>
                                      </p:cBhvr>
                                      <p:tavLst>
                                        <p:tav tm="0">
                                          <p:val>
                                            <p:strVal val="hidden"/>
                                          </p:val>
                                        </p:tav>
                                        <p:tav tm="50000">
                                          <p:val>
                                            <p:strVal val="visible"/>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2000"/>
                                        <p:tgtEl>
                                          <p:spTgt spid="19"/>
                                        </p:tgtEl>
                                      </p:cBhvr>
                                    </p:animEffect>
                                  </p:childTnLst>
                                </p:cTn>
                              </p:par>
                              <p:par>
                                <p:cTn id="63" presetID="35" presetClass="emph" presetSubtype="0" fill="hold" grpId="1" nodeType="withEffect">
                                  <p:stCondLst>
                                    <p:cond delay="0"/>
                                  </p:stCondLst>
                                  <p:childTnLst>
                                    <p:anim calcmode="discrete" valueType="str">
                                      <p:cBhvr>
                                        <p:cTn id="64" dur="1000" fill="hold"/>
                                        <p:tgtEl>
                                          <p:spTgt spid="19"/>
                                        </p:tgtEl>
                                        <p:attrNameLst>
                                          <p:attrName>style.visibility</p:attrName>
                                        </p:attrNameLst>
                                      </p:cBhvr>
                                      <p:tavLst>
                                        <p:tav tm="0">
                                          <p:val>
                                            <p:strVal val="hidden"/>
                                          </p:val>
                                        </p:tav>
                                        <p:tav tm="50000">
                                          <p:val>
                                            <p:strVal val="visible"/>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2000"/>
                                        <p:tgtEl>
                                          <p:spTgt spid="21"/>
                                        </p:tgtEl>
                                      </p:cBhvr>
                                    </p:animEffect>
                                  </p:childTnLst>
                                </p:cTn>
                              </p:par>
                              <p:par>
                                <p:cTn id="68" presetID="35" presetClass="emph" presetSubtype="0" fill="hold" grpId="1" nodeType="withEffect">
                                  <p:stCondLst>
                                    <p:cond delay="0"/>
                                  </p:stCondLst>
                                  <p:childTnLst>
                                    <p:anim calcmode="discrete" valueType="str">
                                      <p:cBhvr>
                                        <p:cTn id="69" dur="1000" fill="hold"/>
                                        <p:tgtEl>
                                          <p:spTgt spid="21"/>
                                        </p:tgtEl>
                                        <p:attrNameLst>
                                          <p:attrName>style.visibility</p:attrName>
                                        </p:attrNameLst>
                                      </p:cBhvr>
                                      <p:tavLst>
                                        <p:tav tm="0">
                                          <p:val>
                                            <p:strVal val="hidden"/>
                                          </p:val>
                                        </p:tav>
                                        <p:tav tm="50000">
                                          <p:val>
                                            <p:strVal val="visible"/>
                                          </p:val>
                                        </p:tav>
                                      </p:tavLst>
                                    </p:anim>
                                  </p:childTnLst>
                                </p:cTn>
                              </p:par>
                              <p:par>
                                <p:cTn id="70" presetID="10"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2000"/>
                                        <p:tgtEl>
                                          <p:spTgt spid="22"/>
                                        </p:tgtEl>
                                      </p:cBhvr>
                                    </p:animEffect>
                                  </p:childTnLst>
                                </p:cTn>
                              </p:par>
                              <p:par>
                                <p:cTn id="73" presetID="35" presetClass="emph" presetSubtype="0" fill="hold" grpId="1" nodeType="withEffect">
                                  <p:stCondLst>
                                    <p:cond delay="0"/>
                                  </p:stCondLst>
                                  <p:childTnLst>
                                    <p:anim calcmode="discrete" valueType="str">
                                      <p:cBhvr>
                                        <p:cTn id="74" dur="1000" fill="hold"/>
                                        <p:tgtEl>
                                          <p:spTgt spid="22"/>
                                        </p:tgtEl>
                                        <p:attrNameLst>
                                          <p:attrName>style.visibility</p:attrName>
                                        </p:attrNameLst>
                                      </p:cBhvr>
                                      <p:tavLst>
                                        <p:tav tm="0">
                                          <p:val>
                                            <p:strVal val="hidden"/>
                                          </p:val>
                                        </p:tav>
                                        <p:tav tm="50000">
                                          <p:val>
                                            <p:strVal val="visible"/>
                                          </p:val>
                                        </p:tav>
                                      </p:tavLst>
                                    </p:anim>
                                  </p:childTnLst>
                                </p:cTn>
                              </p:par>
                              <p:par>
                                <p:cTn id="75" presetID="10"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2000"/>
                                        <p:tgtEl>
                                          <p:spTgt spid="23"/>
                                        </p:tgtEl>
                                      </p:cBhvr>
                                    </p:animEffect>
                                  </p:childTnLst>
                                </p:cTn>
                              </p:par>
                              <p:par>
                                <p:cTn id="78" presetID="35" presetClass="emph" presetSubtype="0" fill="hold" grpId="1" nodeType="withEffect">
                                  <p:stCondLst>
                                    <p:cond delay="0"/>
                                  </p:stCondLst>
                                  <p:childTnLst>
                                    <p:anim calcmode="discrete" valueType="str">
                                      <p:cBhvr>
                                        <p:cTn id="79" dur="1000" fill="hold"/>
                                        <p:tgtEl>
                                          <p:spTgt spid="23"/>
                                        </p:tgtEl>
                                        <p:attrNameLst>
                                          <p:attrName>style.visibility</p:attrName>
                                        </p:attrNameLst>
                                      </p:cBhvr>
                                      <p:tavLst>
                                        <p:tav tm="0">
                                          <p:val>
                                            <p:strVal val="hidden"/>
                                          </p:val>
                                        </p:tav>
                                        <p:tav tm="50000">
                                          <p:val>
                                            <p:strVal val="visible"/>
                                          </p:val>
                                        </p:tav>
                                      </p:tavLst>
                                    </p:anim>
                                  </p:childTnLst>
                                </p:cTn>
                              </p:par>
                              <p:par>
                                <p:cTn id="80" presetID="10"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2000"/>
                                        <p:tgtEl>
                                          <p:spTgt spid="24"/>
                                        </p:tgtEl>
                                      </p:cBhvr>
                                    </p:animEffect>
                                  </p:childTnLst>
                                </p:cTn>
                              </p:par>
                              <p:par>
                                <p:cTn id="83" presetID="35" presetClass="emph" presetSubtype="0" fill="hold" grpId="1" nodeType="withEffect">
                                  <p:stCondLst>
                                    <p:cond delay="0"/>
                                  </p:stCondLst>
                                  <p:childTnLst>
                                    <p:anim calcmode="discrete" valueType="str">
                                      <p:cBhvr>
                                        <p:cTn id="84" dur="1000" fill="hold"/>
                                        <p:tgtEl>
                                          <p:spTgt spid="24"/>
                                        </p:tgtEl>
                                        <p:attrNameLst>
                                          <p:attrName>style.visibility</p:attrName>
                                        </p:attrNameLst>
                                      </p:cBhvr>
                                      <p:tavLst>
                                        <p:tav tm="0">
                                          <p:val>
                                            <p:strVal val="hidden"/>
                                          </p:val>
                                        </p:tav>
                                        <p:tav tm="50000">
                                          <p:val>
                                            <p:strVal val="visible"/>
                                          </p:val>
                                        </p:tav>
                                      </p:tavLst>
                                    </p:anim>
                                  </p:childTnLst>
                                </p:cTn>
                              </p:par>
                              <p:par>
                                <p:cTn id="85" presetID="10" presetClass="entr" presetSubtype="0"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2000"/>
                                        <p:tgtEl>
                                          <p:spTgt spid="25"/>
                                        </p:tgtEl>
                                      </p:cBhvr>
                                    </p:animEffect>
                                  </p:childTnLst>
                                </p:cTn>
                              </p:par>
                              <p:par>
                                <p:cTn id="88" presetID="35" presetClass="emph" presetSubtype="0" fill="hold" grpId="1" nodeType="withEffect">
                                  <p:stCondLst>
                                    <p:cond delay="0"/>
                                  </p:stCondLst>
                                  <p:childTnLst>
                                    <p:anim calcmode="discrete" valueType="str">
                                      <p:cBhvr>
                                        <p:cTn id="89" dur="1000" fill="hold"/>
                                        <p:tgtEl>
                                          <p:spTgt spid="25"/>
                                        </p:tgtEl>
                                        <p:attrNameLst>
                                          <p:attrName>style.visibility</p:attrName>
                                        </p:attrNameLst>
                                      </p:cBhvr>
                                      <p:tavLst>
                                        <p:tav tm="0">
                                          <p:val>
                                            <p:strVal val="hidden"/>
                                          </p:val>
                                        </p:tav>
                                        <p:tav tm="50000">
                                          <p:val>
                                            <p:strVal val="visible"/>
                                          </p:val>
                                        </p:tav>
                                      </p:tavLst>
                                    </p:anim>
                                  </p:childTnLst>
                                </p:cTn>
                              </p:par>
                              <p:par>
                                <p:cTn id="90" presetID="10" presetClass="entr" presetSubtype="0"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2000"/>
                                        <p:tgtEl>
                                          <p:spTgt spid="26"/>
                                        </p:tgtEl>
                                      </p:cBhvr>
                                    </p:animEffect>
                                  </p:childTnLst>
                                </p:cTn>
                              </p:par>
                              <p:par>
                                <p:cTn id="93" presetID="35" presetClass="emph" presetSubtype="0" fill="hold" grpId="1" nodeType="withEffect">
                                  <p:stCondLst>
                                    <p:cond delay="0"/>
                                  </p:stCondLst>
                                  <p:childTnLst>
                                    <p:anim calcmode="discrete" valueType="str">
                                      <p:cBhvr>
                                        <p:cTn id="94" dur="1000" fill="hold"/>
                                        <p:tgtEl>
                                          <p:spTgt spid="26"/>
                                        </p:tgtEl>
                                        <p:attrNameLst>
                                          <p:attrName>style.visibility</p:attrName>
                                        </p:attrNameLst>
                                      </p:cBhvr>
                                      <p:tavLst>
                                        <p:tav tm="0">
                                          <p:val>
                                            <p:strVal val="hidden"/>
                                          </p:val>
                                        </p:tav>
                                        <p:tav tm="50000">
                                          <p:val>
                                            <p:strVal val="visible"/>
                                          </p:val>
                                        </p:tav>
                                      </p:tavLst>
                                    </p:anim>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randombar(horizontal)">
                                      <p:cBhvr>
                                        <p:cTn id="9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P spid="19" grpId="0" animBg="1"/>
      <p:bldP spid="19"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ổng hợp với hơn 75 về hình nền powerpoint màu hồng nhạt - cdgdbentre.edu.v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 Box 6"/>
          <p:cNvSpPr txBox="1">
            <a:spLocks noChangeArrowheads="1"/>
          </p:cNvSpPr>
          <p:nvPr/>
        </p:nvSpPr>
        <p:spPr bwMode="auto">
          <a:xfrm>
            <a:off x="0" y="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smtClean="0">
                <a:solidFill>
                  <a:prstClr val="black"/>
                </a:solidFill>
                <a:latin typeface="Times New Roman" panose="02020603050405020304" pitchFamily="18" charset="0"/>
                <a:cs typeface="Arial" panose="020B0604020202020204" pitchFamily="34" charset="0"/>
              </a:rPr>
              <a:t>+Vì không khí cũng có trọng lượng nên Trái Đất và mọi </a:t>
            </a:r>
            <a:r>
              <a:rPr lang="en-US" altLang="en-US" sz="2800" b="1" smtClean="0">
                <a:solidFill>
                  <a:srgbClr val="0000FF"/>
                </a:solidFill>
                <a:latin typeface="Times New Roman" panose="02020603050405020304" pitchFamily="18" charset="0"/>
                <a:cs typeface="Arial" panose="020B0604020202020204" pitchFamily="34" charset="0"/>
              </a:rPr>
              <a:t>vật trên trên Trái Đất đều chịu áp suất của lớp không </a:t>
            </a:r>
            <a:r>
              <a:rPr lang="en-US" altLang="en-US" sz="2800" b="1" smtClean="0">
                <a:solidFill>
                  <a:prstClr val="black"/>
                </a:solidFill>
                <a:latin typeface="Times New Roman" panose="02020603050405020304" pitchFamily="18" charset="0"/>
                <a:cs typeface="Arial" panose="020B0604020202020204" pitchFamily="34" charset="0"/>
              </a:rPr>
              <a:t>khí bao quanh Trái Đất</a:t>
            </a:r>
          </a:p>
        </p:txBody>
      </p:sp>
      <p:sp>
        <p:nvSpPr>
          <p:cNvPr id="4" name="Text Box 19"/>
          <p:cNvSpPr txBox="1">
            <a:spLocks noChangeArrowheads="1"/>
          </p:cNvSpPr>
          <p:nvPr/>
        </p:nvSpPr>
        <p:spPr bwMode="auto">
          <a:xfrm>
            <a:off x="0" y="12954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smtClean="0">
                <a:solidFill>
                  <a:srgbClr val="0000FF"/>
                </a:solidFill>
                <a:latin typeface="Times New Roman" panose="02020603050405020304" pitchFamily="18" charset="0"/>
                <a:cs typeface="Arial" panose="020B0604020202020204" pitchFamily="34" charset="0"/>
              </a:rPr>
              <a:t>Áp suất này được gọi là</a:t>
            </a:r>
            <a:r>
              <a:rPr lang="en-US" altLang="en-US" sz="2800" b="1" smtClean="0">
                <a:solidFill>
                  <a:prstClr val="black"/>
                </a:solidFill>
                <a:latin typeface="Times New Roman" panose="02020603050405020304" pitchFamily="18" charset="0"/>
                <a:cs typeface="Arial" panose="020B0604020202020204" pitchFamily="34" charset="0"/>
              </a:rPr>
              <a:t> áp suất khí quyển</a:t>
            </a:r>
            <a:r>
              <a:rPr lang="vi-VN" altLang="en-US" sz="2800" b="1" smtClean="0">
                <a:solidFill>
                  <a:prstClr val="black"/>
                </a:solidFill>
                <a:latin typeface="Times New Roman" panose="02020603050405020304" pitchFamily="18" charset="0"/>
                <a:cs typeface="Arial" panose="020B0604020202020204" pitchFamily="34" charset="0"/>
              </a:rPr>
              <a:t>. </a:t>
            </a:r>
            <a:r>
              <a:rPr lang="en-US" altLang="en-US" sz="2800" b="1" smtClean="0">
                <a:solidFill>
                  <a:prstClr val="black"/>
                </a:solidFill>
                <a:latin typeface="Times New Roman" panose="02020603050405020304" pitchFamily="18" charset="0"/>
                <a:cs typeface="Arial" panose="020B0604020202020204" pitchFamily="34" charset="0"/>
              </a:rPr>
              <a:t>Áp suất khí quyển tác dụng theo mọi phương</a:t>
            </a:r>
          </a:p>
        </p:txBody>
      </p:sp>
      <p:sp>
        <p:nvSpPr>
          <p:cNvPr id="5" name="Text Box 8" descr="Water droplets"/>
          <p:cNvSpPr txBox="1">
            <a:spLocks noChangeArrowheads="1"/>
          </p:cNvSpPr>
          <p:nvPr/>
        </p:nvSpPr>
        <p:spPr bwMode="auto">
          <a:xfrm>
            <a:off x="0" y="22098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a:solidFill>
                  <a:srgbClr val="FF0000"/>
                </a:solidFill>
                <a:latin typeface="Times New Roman" panose="02020603050405020304" pitchFamily="18" charset="0"/>
                <a:cs typeface="Times New Roman" panose="02020603050405020304" pitchFamily="18" charset="0"/>
              </a:rPr>
              <a:t>b</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Thí</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nghiệm</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chứng</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tỏ</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sự</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tồn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tạo</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của</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áp</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suất</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khí</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quyển</a:t>
            </a:r>
            <a:r>
              <a:rPr lang="en-US" altLang="en-US" sz="2800" b="1" dirty="0" smtClean="0">
                <a:solidFill>
                  <a:srgbClr val="FF0000"/>
                </a:solidFill>
                <a:latin typeface="Times New Roman" panose="02020603050405020304" pitchFamily="18" charset="0"/>
                <a:cs typeface="Times New Roman" panose="02020603050405020304" pitchFamily="18" charset="0"/>
              </a:rPr>
              <a:t>:</a:t>
            </a:r>
          </a:p>
        </p:txBody>
      </p:sp>
      <p:sp>
        <p:nvSpPr>
          <p:cNvPr id="6" name="Text Box 8" descr="Water droplets"/>
          <p:cNvSpPr txBox="1">
            <a:spLocks noChangeArrowheads="1"/>
          </p:cNvSpPr>
          <p:nvPr/>
        </p:nvSpPr>
        <p:spPr bwMode="auto">
          <a:xfrm>
            <a:off x="152400" y="2667000"/>
            <a:ext cx="86098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err="1" smtClean="0">
                <a:solidFill>
                  <a:prstClr val="black"/>
                </a:solidFill>
                <a:latin typeface="Times New Roman" panose="02020603050405020304" pitchFamily="18" charset="0"/>
                <a:cs typeface="Times New Roman" panose="02020603050405020304" pitchFamily="18" charset="0"/>
              </a:rPr>
              <a:t>Thí</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nghiêm</a:t>
            </a:r>
            <a:r>
              <a:rPr lang="en-US" altLang="en-US" sz="2800" dirty="0" smtClean="0">
                <a:solidFill>
                  <a:prstClr val="black"/>
                </a:solidFill>
                <a:latin typeface="Times New Roman" panose="02020603050405020304" pitchFamily="18" charset="0"/>
                <a:cs typeface="Times New Roman" panose="02020603050405020304" pitchFamily="18" charset="0"/>
              </a:rPr>
              <a:t> 3: </a:t>
            </a:r>
            <a:r>
              <a:rPr lang="en-US" altLang="en-US" sz="2800" dirty="0" err="1" smtClean="0">
                <a:solidFill>
                  <a:prstClr val="black"/>
                </a:solidFill>
                <a:latin typeface="Times New Roman" panose="02020603050405020304" pitchFamily="18" charset="0"/>
                <a:cs typeface="Times New Roman" panose="02020603050405020304" pitchFamily="18" charset="0"/>
              </a:rPr>
              <a:t>Hình</a:t>
            </a:r>
            <a:r>
              <a:rPr lang="en-US" altLang="en-US" sz="2800" dirty="0" smtClean="0">
                <a:solidFill>
                  <a:prstClr val="black"/>
                </a:solidFill>
                <a:latin typeface="Times New Roman" panose="02020603050405020304" pitchFamily="18" charset="0"/>
                <a:cs typeface="Times New Roman" panose="02020603050405020304" pitchFamily="18" charset="0"/>
              </a:rPr>
              <a:t> 16.6 </a:t>
            </a:r>
            <a:r>
              <a:rPr lang="en-US" altLang="en-US" sz="2800" dirty="0" err="1" smtClean="0">
                <a:solidFill>
                  <a:prstClr val="black"/>
                </a:solidFill>
                <a:latin typeface="Times New Roman" panose="02020603050405020304" pitchFamily="18" charset="0"/>
                <a:cs typeface="Times New Roman" panose="02020603050405020304" pitchFamily="18" charset="0"/>
              </a:rPr>
              <a:t>và</a:t>
            </a:r>
            <a:r>
              <a:rPr lang="en-US" altLang="en-US" sz="2800" dirty="0" smtClean="0">
                <a:solidFill>
                  <a:prstClr val="black"/>
                </a:solidFill>
                <a:latin typeface="Times New Roman" panose="02020603050405020304" pitchFamily="18" charset="0"/>
                <a:cs typeface="Times New Roman" panose="02020603050405020304" pitchFamily="18" charset="0"/>
              </a:rPr>
              <a:t> </a:t>
            </a:r>
            <a:r>
              <a:rPr lang="en-US" altLang="en-US" sz="2800" dirty="0" err="1" smtClean="0">
                <a:solidFill>
                  <a:prstClr val="black"/>
                </a:solidFill>
                <a:latin typeface="Times New Roman" panose="02020603050405020304" pitchFamily="18" charset="0"/>
                <a:cs typeface="Times New Roman" panose="02020603050405020304" pitchFamily="18" charset="0"/>
              </a:rPr>
              <a:t>hình</a:t>
            </a:r>
            <a:r>
              <a:rPr lang="en-US" altLang="en-US" sz="2800" dirty="0" smtClean="0">
                <a:solidFill>
                  <a:prstClr val="black"/>
                </a:solidFill>
                <a:latin typeface="Times New Roman" panose="02020603050405020304" pitchFamily="18" charset="0"/>
                <a:cs typeface="Times New Roman" panose="02020603050405020304" pitchFamily="18" charset="0"/>
              </a:rPr>
              <a:t> 16.7</a:t>
            </a:r>
          </a:p>
        </p:txBody>
      </p:sp>
      <p:sp>
        <p:nvSpPr>
          <p:cNvPr id="7" name="Text Box 3"/>
          <p:cNvSpPr txBox="1">
            <a:spLocks noChangeArrowheads="1"/>
          </p:cNvSpPr>
          <p:nvPr/>
        </p:nvSpPr>
        <p:spPr bwMode="auto">
          <a:xfrm>
            <a:off x="0" y="5029200"/>
            <a:ext cx="9448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smtClean="0">
                <a:solidFill>
                  <a:srgbClr val="9900CC"/>
                </a:solidFill>
                <a:latin typeface="Times New Roman" pitchFamily="18" charset="0"/>
                <a:cs typeface="Times New Roman" pitchFamily="18" charset="0"/>
              </a:rPr>
              <a:t>Khi lộn ngược một cốc nước đầy được đậy kín bằng một tờ giấy không thấm nước thì nước có chảy ra ngoài không?</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1" y="3144861"/>
            <a:ext cx="2666999" cy="198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5562600" y="4267200"/>
            <a:ext cx="76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4800" smtClean="0">
                <a:solidFill>
                  <a:srgbClr val="FF0000"/>
                </a:solidFill>
                <a:latin typeface="Times New Roman" panose="02020603050405020304" pitchFamily="18"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29" presetClass="entr" presetSubtype="0" fill="hold" grpId="0" nodeType="afterEffect">
                                  <p:stCondLst>
                                    <p:cond delay="0"/>
                                  </p:stCondLst>
                                  <p:iterate type="wd">
                                    <p:tmPct val="10000"/>
                                  </p:iterate>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ppt_x</p:attrName>
                                        </p:attrNameLst>
                                      </p:cBhvr>
                                      <p:tavLst>
                                        <p:tav tm="0">
                                          <p:val>
                                            <p:strVal val="#ppt_x-.2"/>
                                          </p:val>
                                        </p:tav>
                                        <p:tav tm="100000">
                                          <p:val>
                                            <p:strVal val="#ppt_x"/>
                                          </p:val>
                                        </p:tav>
                                      </p:tavLst>
                                    </p:anim>
                                    <p:anim calcmode="lin" valueType="num">
                                      <p:cBhvr>
                                        <p:cTn id="3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2000"/>
                                        <p:tgtEl>
                                          <p:spTgt spid="8"/>
                                        </p:tgtEl>
                                      </p:cBhvr>
                                    </p:animEffect>
                                    <p:set>
                                      <p:cBhvr>
                                        <p:cTn id="42" dur="1" fill="hold">
                                          <p:stCondLst>
                                            <p:cond delay="1999"/>
                                          </p:stCondLst>
                                        </p:cTn>
                                        <p:tgtEl>
                                          <p:spTgt spid="8"/>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allAtOnce"/>
      <p:bldP spid="5" grpId="0"/>
      <p:bldP spid="6"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50 mẫu hình nền powerpoint pastel đầy sắc màu và tươi tắn"/>
          <p:cNvPicPr>
            <a:picLocks noChangeAspect="1" noChangeArrowheads="1"/>
          </p:cNvPicPr>
          <p:nvPr/>
        </p:nvPicPr>
        <p:blipFill>
          <a:blip r:embed="rId2"/>
          <a:srcRect/>
          <a:stretch>
            <a:fillRect/>
          </a:stretch>
        </p:blipFill>
        <p:spPr bwMode="auto">
          <a:xfrm>
            <a:off x="0" y="-381000"/>
            <a:ext cx="9144000" cy="6858000"/>
          </a:xfrm>
          <a:prstGeom prst="rect">
            <a:avLst/>
          </a:prstGeom>
          <a:noFill/>
        </p:spPr>
      </p:pic>
      <p:sp>
        <p:nvSpPr>
          <p:cNvPr id="3" name="Text Box 3"/>
          <p:cNvSpPr txBox="1">
            <a:spLocks noChangeArrowheads="1"/>
          </p:cNvSpPr>
          <p:nvPr/>
        </p:nvSpPr>
        <p:spPr bwMode="auto">
          <a:xfrm>
            <a:off x="0" y="0"/>
            <a:ext cx="8113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vi-VN" b="1" dirty="0" smtClean="0">
                <a:solidFill>
                  <a:srgbClr val="CC0000"/>
                </a:solidFill>
                <a:latin typeface="Times New Roman" panose="02020603050405020304" pitchFamily="18" charset="0"/>
                <a:cs typeface="Arial" panose="020B0604020202020204" pitchFamily="34" charset="0"/>
              </a:rPr>
              <a:t> </a:t>
            </a:r>
            <a:r>
              <a:rPr lang="en-US" altLang="vi-VN" b="1" dirty="0" err="1" smtClean="0">
                <a:latin typeface="Times New Roman" panose="02020603050405020304" pitchFamily="18" charset="0"/>
                <a:cs typeface="Arial" panose="020B0604020202020204" pitchFamily="34" charset="0"/>
              </a:rPr>
              <a:t>Giải</a:t>
            </a:r>
            <a:r>
              <a:rPr lang="en-US" altLang="vi-VN" b="1" dirty="0" smtClean="0">
                <a:latin typeface="Times New Roman" panose="02020603050405020304" pitchFamily="18" charset="0"/>
                <a:cs typeface="Arial" panose="020B0604020202020204" pitchFamily="34" charset="0"/>
              </a:rPr>
              <a:t> </a:t>
            </a:r>
            <a:r>
              <a:rPr lang="en-US" altLang="vi-VN" b="1" dirty="0" err="1" smtClean="0">
                <a:latin typeface="Times New Roman" panose="02020603050405020304" pitchFamily="18" charset="0"/>
                <a:cs typeface="Arial" panose="020B0604020202020204" pitchFamily="34" charset="0"/>
              </a:rPr>
              <a:t>thích</a:t>
            </a:r>
            <a:r>
              <a:rPr lang="en-US" altLang="vi-VN" b="1" dirty="0" smtClean="0">
                <a:latin typeface="Times New Roman" panose="02020603050405020304" pitchFamily="18" charset="0"/>
                <a:cs typeface="Arial" panose="020B0604020202020204" pitchFamily="34" charset="0"/>
              </a:rPr>
              <a:t> </a:t>
            </a:r>
            <a:r>
              <a:rPr lang="en-US" altLang="vi-VN" b="1" dirty="0" err="1" smtClean="0">
                <a:latin typeface="Times New Roman" panose="02020603050405020304" pitchFamily="18" charset="0"/>
                <a:cs typeface="Arial" panose="020B0604020202020204" pitchFamily="34" charset="0"/>
              </a:rPr>
              <a:t>hiện</a:t>
            </a:r>
            <a:r>
              <a:rPr lang="en-US" altLang="vi-VN" b="1" dirty="0" smtClean="0">
                <a:latin typeface="Times New Roman" panose="02020603050405020304" pitchFamily="18" charset="0"/>
                <a:cs typeface="Arial" panose="020B0604020202020204" pitchFamily="34" charset="0"/>
              </a:rPr>
              <a:t> </a:t>
            </a:r>
            <a:r>
              <a:rPr lang="en-US" altLang="vi-VN" b="1" dirty="0" err="1" smtClean="0">
                <a:latin typeface="Times New Roman" panose="02020603050405020304" pitchFamily="18" charset="0"/>
                <a:cs typeface="Arial" panose="020B0604020202020204" pitchFamily="34" charset="0"/>
              </a:rPr>
              <a:t>tượng</a:t>
            </a:r>
            <a:r>
              <a:rPr lang="en-US" altLang="vi-VN" b="1" dirty="0">
                <a:latin typeface="Times New Roman" panose="02020603050405020304" pitchFamily="18" charset="0"/>
                <a:cs typeface="Arial" panose="020B0604020202020204" pitchFamily="34" charset="0"/>
              </a:rPr>
              <a:t>:</a:t>
            </a:r>
            <a:endParaRPr lang="en-US" altLang="vi-VN" b="1" dirty="0" smtClean="0">
              <a:latin typeface="Times New Roman" panose="02020603050405020304" pitchFamily="18" charset="0"/>
              <a:cs typeface="Arial" panose="020B0604020202020204" pitchFamily="34" charset="0"/>
            </a:endParaRPr>
          </a:p>
        </p:txBody>
      </p:sp>
      <p:pic>
        <p:nvPicPr>
          <p:cNvPr id="4"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9600"/>
            <a:ext cx="3733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28600"/>
            <a:ext cx="3733800" cy="240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0" y="297180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Clr>
                <a:srgbClr val="FF5050"/>
              </a:buClr>
              <a:buFont typeface="Wingdings" panose="05000000000000000000" pitchFamily="2" charset="2"/>
              <a:buNone/>
            </a:pPr>
            <a:r>
              <a:rPr lang="pl-PL" sz="2800" b="1" smtClean="0">
                <a:latin typeface="Times New Roman" pitchFamily="18" charset="0"/>
                <a:ea typeface="Calibri" panose="020F0502020204030204" pitchFamily="34" charset="0"/>
                <a:cs typeface="Times New Roman" pitchFamily="18" charset="0"/>
              </a:rPr>
              <a:t>Do </a:t>
            </a:r>
            <a:r>
              <a:rPr lang="pl-PL" sz="2800" b="1" dirty="0">
                <a:latin typeface="Times New Roman" pitchFamily="18" charset="0"/>
                <a:ea typeface="Calibri" panose="020F0502020204030204" pitchFamily="34" charset="0"/>
                <a:cs typeface="Times New Roman" pitchFamily="18" charset="0"/>
              </a:rPr>
              <a:t>áp suất khí quyển bên ngoài cốc tác dụng lên tấm nylon lớn hơn áp suất của nước bên trong cốc tác dụng lên tấm nylon. </a:t>
            </a:r>
            <a:endParaRPr lang="en-US" altLang="vi-VN" sz="2800" b="1" dirty="0" smtClean="0">
              <a:latin typeface="Times New Roman" pitchFamily="18" charset="0"/>
              <a:cs typeface="Times New Roman" pitchFamily="18" charset="0"/>
            </a:endParaRPr>
          </a:p>
        </p:txBody>
      </p:sp>
      <p:sp>
        <p:nvSpPr>
          <p:cNvPr id="7" name="Text Box 8" descr="Water droplets"/>
          <p:cNvSpPr txBox="1">
            <a:spLocks noChangeArrowheads="1"/>
          </p:cNvSpPr>
          <p:nvPr/>
        </p:nvSpPr>
        <p:spPr bwMode="auto">
          <a:xfrm>
            <a:off x="0" y="4267200"/>
            <a:ext cx="86098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err="1" smtClean="0">
                <a:solidFill>
                  <a:prstClr val="black"/>
                </a:solidFill>
                <a:latin typeface="Times New Roman" panose="02020603050405020304" pitchFamily="18" charset="0"/>
                <a:cs typeface="Times New Roman" panose="02020603050405020304" pitchFamily="18" charset="0"/>
              </a:rPr>
              <a:t>Thí</a:t>
            </a:r>
            <a:r>
              <a:rPr lang="en-US" altLang="en-US" sz="2800" b="1" dirty="0" smtClean="0">
                <a:solidFill>
                  <a:prstClr val="black"/>
                </a:solidFill>
                <a:latin typeface="Times New Roman" panose="02020603050405020304" pitchFamily="18" charset="0"/>
                <a:cs typeface="Times New Roman" panose="02020603050405020304" pitchFamily="18" charset="0"/>
              </a:rPr>
              <a:t> </a:t>
            </a:r>
            <a:r>
              <a:rPr lang="en-US" altLang="en-US" sz="2800" b="1" dirty="0" err="1" smtClean="0">
                <a:solidFill>
                  <a:prstClr val="black"/>
                </a:solidFill>
                <a:latin typeface="Times New Roman" panose="02020603050405020304" pitchFamily="18" charset="0"/>
                <a:cs typeface="Times New Roman" panose="02020603050405020304" pitchFamily="18" charset="0"/>
              </a:rPr>
              <a:t>nghiêm</a:t>
            </a:r>
            <a:r>
              <a:rPr lang="en-US" altLang="en-US" sz="2800" b="1" dirty="0" smtClean="0">
                <a:solidFill>
                  <a:prstClr val="black"/>
                </a:solidFill>
                <a:latin typeface="Times New Roman" panose="02020603050405020304" pitchFamily="18" charset="0"/>
                <a:cs typeface="Times New Roman" panose="02020603050405020304" pitchFamily="18" charset="0"/>
              </a:rPr>
              <a:t> 3: </a:t>
            </a:r>
            <a:r>
              <a:rPr lang="en-US" altLang="en-US" sz="2800" b="1" dirty="0" err="1" smtClean="0">
                <a:solidFill>
                  <a:prstClr val="black"/>
                </a:solidFill>
                <a:latin typeface="Times New Roman" panose="02020603050405020304" pitchFamily="18" charset="0"/>
                <a:cs typeface="Times New Roman" panose="02020603050405020304" pitchFamily="18" charset="0"/>
              </a:rPr>
              <a:t>Hình</a:t>
            </a:r>
            <a:r>
              <a:rPr lang="en-US" altLang="en-US" sz="2800" b="1" dirty="0" smtClean="0">
                <a:solidFill>
                  <a:prstClr val="black"/>
                </a:solidFill>
                <a:latin typeface="Times New Roman" panose="02020603050405020304" pitchFamily="18" charset="0"/>
                <a:cs typeface="Times New Roman" panose="02020603050405020304" pitchFamily="18" charset="0"/>
              </a:rPr>
              <a:t> 16.8</a:t>
            </a:r>
          </a:p>
        </p:txBody>
      </p:sp>
      <p:sp>
        <p:nvSpPr>
          <p:cNvPr id="8" name="Text Box 6"/>
          <p:cNvSpPr txBox="1">
            <a:spLocks noChangeArrowheads="1"/>
          </p:cNvSpPr>
          <p:nvPr/>
        </p:nvSpPr>
        <p:spPr bwMode="auto">
          <a:xfrm>
            <a:off x="0" y="48006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latin typeface="Times New Roman" panose="02020603050405020304" pitchFamily="18" charset="0"/>
              </a:rPr>
              <a:t>+ Cắm một ống thủy tinh ngập trong nước, rồi lấy ngón tay bịt kín đầu phía trên và kéo ống ra khỏi nước.</a:t>
            </a:r>
          </a:p>
        </p:txBody>
      </p:sp>
      <p:sp>
        <p:nvSpPr>
          <p:cNvPr id="10" name="Rectangle 9"/>
          <p:cNvSpPr/>
          <p:nvPr/>
        </p:nvSpPr>
        <p:spPr>
          <a:xfrm>
            <a:off x="0" y="5791200"/>
            <a:ext cx="8368573" cy="584775"/>
          </a:xfrm>
          <a:prstGeom prst="rect">
            <a:avLst/>
          </a:prstGeom>
        </p:spPr>
        <p:txBody>
          <a:bodyPr wrap="none">
            <a:spAutoFit/>
          </a:bodyPr>
          <a:lstStyle/>
          <a:p>
            <a:r>
              <a:rPr lang="en-US" altLang="en-US" sz="3200" b="1" smtClean="0">
                <a:solidFill>
                  <a:srgbClr val="FF0000"/>
                </a:solidFill>
                <a:latin typeface="Times New Roman" panose="02020603050405020304" pitchFamily="18" charset="0"/>
              </a:rPr>
              <a:t>Nước có chảy ra khỏi ống hay không? Tại sao?</a:t>
            </a:r>
            <a:endParaRPr lang="en-US" sz="32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8"/>
                                        </p:tgtEl>
                                        <p:attrNameLst>
                                          <p:attrName>style.visibility</p:attrName>
                                        </p:attrNameLst>
                                      </p:cBhvr>
                                      <p:to>
                                        <p:strVal val="visible"/>
                                      </p:to>
                                    </p:set>
                                    <p:anim calcmode="discrete" valueType="clr">
                                      <p:cBhvr override="childStyle">
                                        <p:cTn id="2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8"/>
                                        </p:tgtEl>
                                        <p:attrNameLst>
                                          <p:attrName>fillcolor</p:attrName>
                                        </p:attrNameLst>
                                      </p:cBhvr>
                                      <p:tavLst>
                                        <p:tav tm="0">
                                          <p:val>
                                            <p:clrVal>
                                              <a:schemeClr val="accent2"/>
                                            </p:clrVal>
                                          </p:val>
                                        </p:tav>
                                        <p:tav tm="50000">
                                          <p:val>
                                            <p:clrVal>
                                              <a:schemeClr val="hlink"/>
                                            </p:clrVal>
                                          </p:val>
                                        </p:tav>
                                      </p:tavLst>
                                    </p:anim>
                                    <p:set>
                                      <p:cBhvr>
                                        <p:cTn id="26"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163" y="279400"/>
            <a:ext cx="24193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463" y="2466975"/>
            <a:ext cx="24384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5554663" y="3355975"/>
            <a:ext cx="1066800" cy="1676400"/>
            <a:chOff x="3648" y="2880"/>
            <a:chExt cx="672" cy="1056"/>
          </a:xfrm>
        </p:grpSpPr>
        <p:sp>
          <p:nvSpPr>
            <p:cNvPr id="12299" name="AutoShape 9"/>
            <p:cNvSpPr>
              <a:spLocks noChangeArrowheads="1"/>
            </p:cNvSpPr>
            <p:nvPr/>
          </p:nvSpPr>
          <p:spPr bwMode="auto">
            <a:xfrm>
              <a:off x="3648" y="3168"/>
              <a:ext cx="672" cy="720"/>
            </a:xfrm>
            <a:prstGeom prst="can">
              <a:avLst>
                <a:gd name="adj" fmla="val 26786"/>
              </a:avLst>
            </a:prstGeom>
            <a:solidFill>
              <a:srgbClr val="00FFFF">
                <a:alpha val="38823"/>
              </a:srgbClr>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Arial" panose="020B0604020202020204" pitchFamily="34" charset="0"/>
              </a:endParaRPr>
            </a:p>
          </p:txBody>
        </p:sp>
        <p:sp>
          <p:nvSpPr>
            <p:cNvPr id="12300" name="AutoShape 10"/>
            <p:cNvSpPr>
              <a:spLocks noChangeArrowheads="1"/>
            </p:cNvSpPr>
            <p:nvPr/>
          </p:nvSpPr>
          <p:spPr bwMode="auto">
            <a:xfrm>
              <a:off x="3648" y="2880"/>
              <a:ext cx="672" cy="1056"/>
            </a:xfrm>
            <a:prstGeom prst="can">
              <a:avLst>
                <a:gd name="adj" fmla="val 39286"/>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Arial" panose="020B0604020202020204" pitchFamily="34" charset="0"/>
              </a:endParaRPr>
            </a:p>
          </p:txBody>
        </p:sp>
      </p:grpSp>
      <p:sp>
        <p:nvSpPr>
          <p:cNvPr id="20491" name="Line 11"/>
          <p:cNvSpPr>
            <a:spLocks noChangeShapeType="1"/>
          </p:cNvSpPr>
          <p:nvPr/>
        </p:nvSpPr>
        <p:spPr bwMode="auto">
          <a:xfrm flipV="1">
            <a:off x="6011863" y="2289175"/>
            <a:ext cx="0" cy="457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20492" name="Line 12"/>
          <p:cNvSpPr>
            <a:spLocks noChangeShapeType="1"/>
          </p:cNvSpPr>
          <p:nvPr/>
        </p:nvSpPr>
        <p:spPr bwMode="auto">
          <a:xfrm flipV="1">
            <a:off x="6088063" y="2289175"/>
            <a:ext cx="0" cy="457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20494" name="Text Box 14"/>
          <p:cNvSpPr txBox="1">
            <a:spLocks noChangeArrowheads="1"/>
          </p:cNvSpPr>
          <p:nvPr/>
        </p:nvSpPr>
        <p:spPr bwMode="auto">
          <a:xfrm>
            <a:off x="0" y="152400"/>
            <a:ext cx="5410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mtClean="0">
                <a:solidFill>
                  <a:srgbClr val="002060"/>
                </a:solidFill>
                <a:latin typeface="Times New Roman" panose="02020603050405020304" pitchFamily="18" charset="0"/>
              </a:rPr>
              <a:t>Nước </a:t>
            </a:r>
            <a:r>
              <a:rPr lang="en-US" altLang="en-US" dirty="0" err="1">
                <a:solidFill>
                  <a:srgbClr val="002060"/>
                </a:solidFill>
                <a:latin typeface="Times New Roman" panose="02020603050405020304" pitchFamily="18" charset="0"/>
              </a:rPr>
              <a:t>không</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chảy</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ra</a:t>
            </a:r>
            <a:r>
              <a:rPr lang="en-US" altLang="en-US" dirty="0">
                <a:solidFill>
                  <a:srgbClr val="002060"/>
                </a:solidFill>
                <a:latin typeface="Times New Roman" panose="02020603050405020304" pitchFamily="18" charset="0"/>
              </a:rPr>
              <a:t> </a:t>
            </a:r>
            <a:r>
              <a:rPr lang="en-US" altLang="en-US" dirty="0" err="1">
                <a:solidFill>
                  <a:srgbClr val="FF0000"/>
                </a:solidFill>
                <a:latin typeface="Times New Roman" panose="02020603050405020304" pitchFamily="18" charset="0"/>
              </a:rPr>
              <a:t>khỏi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ống</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vì</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áp</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suất</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khí</a:t>
            </a:r>
            <a:r>
              <a:rPr lang="en-US" altLang="en-US" dirty="0">
                <a:solidFill>
                  <a:srgbClr val="FF0000"/>
                </a:solidFill>
                <a:latin typeface="Times New Roman" panose="02020603050405020304" pitchFamily="18" charset="0"/>
              </a:rPr>
              <a:t> </a:t>
            </a:r>
            <a:r>
              <a:rPr lang="en-US" altLang="en-US" dirty="0" err="1">
                <a:solidFill>
                  <a:srgbClr val="002060"/>
                </a:solidFill>
                <a:latin typeface="Times New Roman" panose="02020603050405020304" pitchFamily="18" charset="0"/>
              </a:rPr>
              <a:t>quyển</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tác</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dụng</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vào</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nước</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từ</a:t>
            </a:r>
            <a:r>
              <a:rPr lang="en-US" altLang="en-US" dirty="0">
                <a:solidFill>
                  <a:srgbClr val="002060"/>
                </a:solidFill>
                <a:latin typeface="Times New Roman" panose="02020603050405020304" pitchFamily="18" charset="0"/>
              </a:rPr>
              <a:t> </a:t>
            </a:r>
            <a:r>
              <a:rPr lang="en-US" altLang="en-US" dirty="0" err="1">
                <a:solidFill>
                  <a:srgbClr val="FF0000"/>
                </a:solidFill>
                <a:latin typeface="Times New Roman" panose="02020603050405020304" pitchFamily="18" charset="0"/>
              </a:rPr>
              <a:t>dưới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lên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lớn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hơn</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trọng</a:t>
            </a:r>
            <a:r>
              <a:rPr lang="en-US" altLang="en-US" dirty="0">
                <a:solidFill>
                  <a:srgbClr val="FF0000"/>
                </a:solidFill>
                <a:latin typeface="Times New Roman" panose="02020603050405020304" pitchFamily="18" charset="0"/>
              </a:rPr>
              <a:t> </a:t>
            </a:r>
            <a:r>
              <a:rPr lang="en-US" altLang="en-US" dirty="0" err="1">
                <a:solidFill>
                  <a:srgbClr val="002060"/>
                </a:solidFill>
                <a:latin typeface="Times New Roman" panose="02020603050405020304" pitchFamily="18" charset="0"/>
              </a:rPr>
              <a:t>lượng</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của</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cột</a:t>
            </a:r>
            <a:r>
              <a:rPr lang="en-US" altLang="en-US" dirty="0">
                <a:solidFill>
                  <a:srgbClr val="002060"/>
                </a:solidFill>
                <a:latin typeface="Times New Roman" panose="02020603050405020304" pitchFamily="18" charset="0"/>
              </a:rPr>
              <a:t> </a:t>
            </a:r>
            <a:r>
              <a:rPr lang="en-US" altLang="en-US" dirty="0" err="1">
                <a:solidFill>
                  <a:srgbClr val="002060"/>
                </a:solidFill>
                <a:latin typeface="Times New Roman" panose="02020603050405020304" pitchFamily="18" charset="0"/>
              </a:rPr>
              <a:t>nước</a:t>
            </a:r>
            <a:r>
              <a:rPr lang="en-US" altLang="en-US" dirty="0">
                <a:solidFill>
                  <a:srgbClr val="002060"/>
                </a:solidFill>
                <a:latin typeface="Times New Roman" panose="02020603050405020304" pitchFamily="18" charset="0"/>
              </a:rPr>
              <a:t>.</a:t>
            </a:r>
          </a:p>
        </p:txBody>
      </p:sp>
      <p:sp>
        <p:nvSpPr>
          <p:cNvPr id="20495" name="Text Box 15"/>
          <p:cNvSpPr txBox="1">
            <a:spLocks noChangeArrowheads="1"/>
          </p:cNvSpPr>
          <p:nvPr/>
        </p:nvSpPr>
        <p:spPr bwMode="auto">
          <a:xfrm>
            <a:off x="6289675" y="2289175"/>
            <a:ext cx="2619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a:solidFill>
                  <a:srgbClr val="FF0000"/>
                </a:solidFill>
                <a:latin typeface="Times New Roman" panose="02020603050405020304" pitchFamily="18" charset="0"/>
              </a:rPr>
              <a:t>Áp suất khí quyển</a:t>
            </a:r>
          </a:p>
        </p:txBody>
      </p:sp>
      <p:sp>
        <p:nvSpPr>
          <p:cNvPr id="20496" name="Text Box 16"/>
          <p:cNvSpPr txBox="1">
            <a:spLocks noChangeArrowheads="1"/>
          </p:cNvSpPr>
          <p:nvPr/>
        </p:nvSpPr>
        <p:spPr bwMode="auto">
          <a:xfrm>
            <a:off x="6296025" y="1751013"/>
            <a:ext cx="2765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CC"/>
                </a:solidFill>
                <a:latin typeface="Times New Roman" panose="02020603050405020304" pitchFamily="18" charset="0"/>
              </a:rPr>
              <a:t>Áp suất của cột nước</a:t>
            </a:r>
          </a:p>
        </p:txBody>
      </p:sp>
      <p:sp>
        <p:nvSpPr>
          <p:cNvPr id="20497" name="Line 17"/>
          <p:cNvSpPr>
            <a:spLocks noChangeShapeType="1"/>
          </p:cNvSpPr>
          <p:nvPr/>
        </p:nvSpPr>
        <p:spPr bwMode="auto">
          <a:xfrm>
            <a:off x="6045200" y="1984375"/>
            <a:ext cx="0" cy="2286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13" name="Text Box 6"/>
          <p:cNvSpPr txBox="1">
            <a:spLocks noChangeArrowheads="1"/>
          </p:cNvSpPr>
          <p:nvPr/>
        </p:nvSpPr>
        <p:spPr bwMode="auto">
          <a:xfrm>
            <a:off x="0" y="2286000"/>
            <a:ext cx="525779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Vẫn</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giữ</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tay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bịt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kín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đầu</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ống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nghiêng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ống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theo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smtClean="0">
                <a:latin typeface="Times New Roman" panose="02020603050405020304" pitchFamily="18" charset="0"/>
                <a:ea typeface="Calibri" panose="020F0502020204030204" pitchFamily="34" charset="0"/>
                <a:cs typeface="Times New Roman" panose="02020603050405020304" pitchFamily="18" charset="0"/>
              </a:rPr>
              <a:t>nhau</a:t>
            </a:r>
            <a:r>
              <a:rPr lang="en-US" dirty="0">
                <a:solidFill>
                  <a:srgbClr val="000000"/>
                </a:solidFill>
                <a:ea typeface="Calibri" panose="020F0502020204030204" pitchFamily="34" charset="0"/>
                <a:cs typeface="Times New Roman" panose="02020603050405020304" pitchFamily="18" charset="0"/>
              </a:rPr>
              <a:t>.</a:t>
            </a:r>
            <a:endParaRPr lang="en-US" altLang="en-US" dirty="0">
              <a:solidFill>
                <a:srgbClr val="0000CC"/>
              </a:solidFill>
              <a:latin typeface="Times New Roman" panose="02020603050405020304" pitchFamily="18" charset="0"/>
            </a:endParaRPr>
          </a:p>
        </p:txBody>
      </p:sp>
      <p:sp>
        <p:nvSpPr>
          <p:cNvPr id="14" name="Text Box 7"/>
          <p:cNvSpPr txBox="1">
            <a:spLocks noChangeArrowheads="1"/>
          </p:cNvSpPr>
          <p:nvPr/>
        </p:nvSpPr>
        <p:spPr bwMode="auto">
          <a:xfrm>
            <a:off x="0" y="3810000"/>
            <a:ext cx="5362575"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dirty="0" smtClean="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Nước</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có</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chảy</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ra</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khỏi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ống</a:t>
            </a:r>
            <a:r>
              <a:rPr lang="en-US" altLang="en-US" dirty="0">
                <a:solidFill>
                  <a:srgbClr val="FF0000"/>
                </a:solidFill>
                <a:latin typeface="Times New Roman" panose="02020603050405020304" pitchFamily="18" charset="0"/>
              </a:rPr>
              <a:t> hay </a:t>
            </a:r>
            <a:r>
              <a:rPr lang="en-US" altLang="en-US" dirty="0" err="1">
                <a:solidFill>
                  <a:srgbClr val="FF0000"/>
                </a:solidFill>
                <a:latin typeface="Times New Roman" panose="02020603050405020304" pitchFamily="18" charset="0"/>
              </a:rPr>
              <a:t>không</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Tại</a:t>
            </a:r>
            <a:r>
              <a:rPr lang="en-US" altLang="en-US" dirty="0">
                <a:solidFill>
                  <a:srgbClr val="FF0000"/>
                </a:solidFill>
                <a:latin typeface="Times New Roman" panose="02020603050405020304" pitchFamily="18" charset="0"/>
              </a:rPr>
              <a:t> </a:t>
            </a:r>
            <a:r>
              <a:rPr lang="en-US" altLang="en-US" dirty="0" err="1">
                <a:solidFill>
                  <a:srgbClr val="FF0000"/>
                </a:solidFill>
                <a:latin typeface="Times New Roman" panose="02020603050405020304" pitchFamily="18" charset="0"/>
              </a:rPr>
              <a:t>sao</a:t>
            </a:r>
            <a:r>
              <a:rPr lang="en-US" altLang="en-US"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2835726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52"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Scale>
                                      <p:cBhvr>
                                        <p:cTn id="11" dur="1000" decel="50000" fill="hold">
                                          <p:stCondLst>
                                            <p:cond delay="0"/>
                                          </p:stCondLst>
                                        </p:cTn>
                                        <p:tgtEl>
                                          <p:spTgt spid="204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0482"/>
                                        </p:tgtEl>
                                        <p:attrNameLst>
                                          <p:attrName>ppt_x</p:attrName>
                                          <p:attrName>ppt_y</p:attrName>
                                        </p:attrNameLst>
                                      </p:cBhvr>
                                    </p:animMotion>
                                    <p:animEffect transition="in" filter="fade">
                                      <p:cBhvr>
                                        <p:cTn id="13" dur="1000"/>
                                        <p:tgtEl>
                                          <p:spTgt spid="20482"/>
                                        </p:tgtEl>
                                      </p:cBhvr>
                                    </p:animEffect>
                                  </p:childTnLst>
                                </p:cTn>
                              </p:par>
                            </p:childTnLst>
                          </p:cTn>
                        </p:par>
                        <p:par>
                          <p:cTn id="14" fill="hold" nodeType="afterGroup">
                            <p:stCondLst>
                              <p:cond delay="3000"/>
                            </p:stCondLst>
                            <p:childTnLst>
                              <p:par>
                                <p:cTn id="15" presetID="42" presetClass="path" presetSubtype="0" accel="50000" decel="50000" fill="hold" nodeType="afterEffect">
                                  <p:stCondLst>
                                    <p:cond delay="0"/>
                                  </p:stCondLst>
                                  <p:childTnLst>
                                    <p:animMotion origin="layout" path="M 8.33333E-7 -1.11111E-6 L 8.33333E-7 0.3331 " pathEditMode="relative" rAng="0" ptsTypes="AA">
                                      <p:cBhvr>
                                        <p:cTn id="16" dur="2000" fill="hold"/>
                                        <p:tgtEl>
                                          <p:spTgt spid="20482"/>
                                        </p:tgtEl>
                                        <p:attrNameLst>
                                          <p:attrName>ppt_x</p:attrName>
                                          <p:attrName>ppt_y</p:attrName>
                                        </p:attrNameLst>
                                      </p:cBhvr>
                                      <p:rCtr x="0" y="16644"/>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2000"/>
                                        <p:tgtEl>
                                          <p:spTgt spid="20482"/>
                                        </p:tgtEl>
                                      </p:cBhvr>
                                    </p:animEffect>
                                    <p:set>
                                      <p:cBhvr>
                                        <p:cTn id="21" dur="1" fill="hold">
                                          <p:stCondLst>
                                            <p:cond delay="1999"/>
                                          </p:stCondLst>
                                        </p:cTn>
                                        <p:tgtEl>
                                          <p:spTgt spid="20482"/>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0483"/>
                                        </p:tgtEl>
                                        <p:attrNameLst>
                                          <p:attrName>style.visibility</p:attrName>
                                        </p:attrNameLst>
                                      </p:cBhvr>
                                      <p:to>
                                        <p:strVal val="visible"/>
                                      </p:to>
                                    </p:set>
                                  </p:childTnLst>
                                </p:cTn>
                              </p:par>
                            </p:childTnLst>
                          </p:cTn>
                        </p:par>
                        <p:par>
                          <p:cTn id="24" fill="hold" nodeType="afterGroup">
                            <p:stCondLst>
                              <p:cond delay="2000"/>
                            </p:stCondLst>
                            <p:childTnLst>
                              <p:par>
                                <p:cTn id="25" presetID="64" presetClass="path" presetSubtype="0" accel="50000" decel="50000" fill="hold" nodeType="afterEffect">
                                  <p:stCondLst>
                                    <p:cond delay="0"/>
                                  </p:stCondLst>
                                  <p:childTnLst>
                                    <p:animMotion origin="layout" path="M -1.94444E-6 -2.96296E-6 L -1.94444E-6 -0.3331 " pathEditMode="relative" rAng="0" ptsTypes="AA">
                                      <p:cBhvr>
                                        <p:cTn id="26" dur="5000" fill="hold"/>
                                        <p:tgtEl>
                                          <p:spTgt spid="20483"/>
                                        </p:tgtEl>
                                        <p:attrNameLst>
                                          <p:attrName>ppt_x</p:attrName>
                                          <p:attrName>ppt_y</p:attrName>
                                        </p:attrNameLst>
                                      </p:cBhvr>
                                      <p:rCtr x="0" y="-16667"/>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0494"/>
                                        </p:tgtEl>
                                        <p:attrNameLst>
                                          <p:attrName>style.visibility</p:attrName>
                                        </p:attrNameLst>
                                      </p:cBhvr>
                                      <p:to>
                                        <p:strVal val="visible"/>
                                      </p:to>
                                    </p:set>
                                    <p:anim calcmode="lin" valueType="num">
                                      <p:cBhvr>
                                        <p:cTn id="31" dur="500" fill="hold"/>
                                        <p:tgtEl>
                                          <p:spTgt spid="20494"/>
                                        </p:tgtEl>
                                        <p:attrNameLst>
                                          <p:attrName>ppt_w</p:attrName>
                                        </p:attrNameLst>
                                      </p:cBhvr>
                                      <p:tavLst>
                                        <p:tav tm="0">
                                          <p:val>
                                            <p:fltVal val="0"/>
                                          </p:val>
                                        </p:tav>
                                        <p:tav tm="100000">
                                          <p:val>
                                            <p:strVal val="#ppt_w"/>
                                          </p:val>
                                        </p:tav>
                                      </p:tavLst>
                                    </p:anim>
                                    <p:anim calcmode="lin" valueType="num">
                                      <p:cBhvr>
                                        <p:cTn id="32" dur="500" fill="hold"/>
                                        <p:tgtEl>
                                          <p:spTgt spid="20494"/>
                                        </p:tgtEl>
                                        <p:attrNameLst>
                                          <p:attrName>ppt_h</p:attrName>
                                        </p:attrNameLst>
                                      </p:cBhvr>
                                      <p:tavLst>
                                        <p:tav tm="0">
                                          <p:val>
                                            <p:fltVal val="0"/>
                                          </p:val>
                                        </p:tav>
                                        <p:tav tm="100000">
                                          <p:val>
                                            <p:strVal val="#ppt_h"/>
                                          </p:val>
                                        </p:tav>
                                      </p:tavLst>
                                    </p:anim>
                                    <p:animEffect transition="in" filter="fade">
                                      <p:cBhvr>
                                        <p:cTn id="33" dur="500"/>
                                        <p:tgtEl>
                                          <p:spTgt spid="20494"/>
                                        </p:tgtEl>
                                      </p:cBhvr>
                                    </p:animEffect>
                                  </p:childTnLst>
                                </p:cTn>
                              </p:par>
                            </p:childTnLst>
                          </p:cTn>
                        </p:par>
                        <p:par>
                          <p:cTn id="34" fill="hold" nodeType="afterGroup">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20492"/>
                                        </p:tgtEl>
                                        <p:attrNameLst>
                                          <p:attrName>style.visibility</p:attrName>
                                        </p:attrNameLst>
                                      </p:cBhvr>
                                      <p:to>
                                        <p:strVal val="visible"/>
                                      </p:to>
                                    </p:set>
                                    <p:animEffect transition="in" filter="fade">
                                      <p:cBhvr>
                                        <p:cTn id="37" dur="1000"/>
                                        <p:tgtEl>
                                          <p:spTgt spid="20492"/>
                                        </p:tgtEl>
                                      </p:cBhvr>
                                    </p:animEffect>
                                    <p:anim calcmode="lin" valueType="num">
                                      <p:cBhvr>
                                        <p:cTn id="38" dur="1000" fill="hold"/>
                                        <p:tgtEl>
                                          <p:spTgt spid="20492"/>
                                        </p:tgtEl>
                                        <p:attrNameLst>
                                          <p:attrName>ppt_x</p:attrName>
                                        </p:attrNameLst>
                                      </p:cBhvr>
                                      <p:tavLst>
                                        <p:tav tm="0">
                                          <p:val>
                                            <p:strVal val="#ppt_x"/>
                                          </p:val>
                                        </p:tav>
                                        <p:tav tm="100000">
                                          <p:val>
                                            <p:strVal val="#ppt_x"/>
                                          </p:val>
                                        </p:tav>
                                      </p:tavLst>
                                    </p:anim>
                                    <p:anim calcmode="lin" valueType="num">
                                      <p:cBhvr>
                                        <p:cTn id="39" dur="1000" fill="hold"/>
                                        <p:tgtEl>
                                          <p:spTgt spid="2049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491"/>
                                        </p:tgtEl>
                                        <p:attrNameLst>
                                          <p:attrName>style.visibility</p:attrName>
                                        </p:attrNameLst>
                                      </p:cBhvr>
                                      <p:to>
                                        <p:strVal val="visible"/>
                                      </p:to>
                                    </p:set>
                                    <p:animEffect transition="in" filter="fade">
                                      <p:cBhvr>
                                        <p:cTn id="42" dur="1000"/>
                                        <p:tgtEl>
                                          <p:spTgt spid="20491"/>
                                        </p:tgtEl>
                                      </p:cBhvr>
                                    </p:animEffect>
                                    <p:anim calcmode="lin" valueType="num">
                                      <p:cBhvr>
                                        <p:cTn id="43" dur="1000" fill="hold"/>
                                        <p:tgtEl>
                                          <p:spTgt spid="20491"/>
                                        </p:tgtEl>
                                        <p:attrNameLst>
                                          <p:attrName>ppt_x</p:attrName>
                                        </p:attrNameLst>
                                      </p:cBhvr>
                                      <p:tavLst>
                                        <p:tav tm="0">
                                          <p:val>
                                            <p:strVal val="#ppt_x"/>
                                          </p:val>
                                        </p:tav>
                                        <p:tav tm="100000">
                                          <p:val>
                                            <p:strVal val="#ppt_x"/>
                                          </p:val>
                                        </p:tav>
                                      </p:tavLst>
                                    </p:anim>
                                    <p:anim calcmode="lin" valueType="num">
                                      <p:cBhvr>
                                        <p:cTn id="44" dur="1000" fill="hold"/>
                                        <p:tgtEl>
                                          <p:spTgt spid="20491"/>
                                        </p:tgtEl>
                                        <p:attrNameLst>
                                          <p:attrName>ppt_y</p:attrName>
                                        </p:attrNameLst>
                                      </p:cBhvr>
                                      <p:tavLst>
                                        <p:tav tm="0">
                                          <p:val>
                                            <p:strVal val="#ppt_y+.1"/>
                                          </p:val>
                                        </p:tav>
                                        <p:tav tm="100000">
                                          <p:val>
                                            <p:strVal val="#ppt_y"/>
                                          </p:val>
                                        </p:tav>
                                      </p:tavLst>
                                    </p:anim>
                                  </p:childTnLst>
                                </p:cTn>
                              </p:par>
                            </p:childTnLst>
                          </p:cTn>
                        </p:par>
                        <p:par>
                          <p:cTn id="45" fill="hold" nodeType="afterGroup">
                            <p:stCondLst>
                              <p:cond delay="1500"/>
                            </p:stCondLst>
                            <p:childTnLst>
                              <p:par>
                                <p:cTn id="46" presetID="58" presetClass="entr" presetSubtype="0" accel="100000" fill="hold" grpId="0" nodeType="afterEffect">
                                  <p:stCondLst>
                                    <p:cond delay="0"/>
                                  </p:stCondLst>
                                  <p:childTnLst>
                                    <p:set>
                                      <p:cBhvr>
                                        <p:cTn id="47" dur="1" fill="hold">
                                          <p:stCondLst>
                                            <p:cond delay="0"/>
                                          </p:stCondLst>
                                        </p:cTn>
                                        <p:tgtEl>
                                          <p:spTgt spid="20495"/>
                                        </p:tgtEl>
                                        <p:attrNameLst>
                                          <p:attrName>style.visibility</p:attrName>
                                        </p:attrNameLst>
                                      </p:cBhvr>
                                      <p:to>
                                        <p:strVal val="visible"/>
                                      </p:to>
                                    </p:set>
                                    <p:anim calcmode="lin" valueType="num">
                                      <p:cBhvr>
                                        <p:cTn id="48" dur="500" fill="hold"/>
                                        <p:tgtEl>
                                          <p:spTgt spid="20495"/>
                                        </p:tgtEl>
                                        <p:attrNameLst>
                                          <p:attrName>ppt_w</p:attrName>
                                        </p:attrNameLst>
                                      </p:cBhvr>
                                      <p:tavLst>
                                        <p:tav tm="0">
                                          <p:val>
                                            <p:strVal val="#ppt_w*2.5"/>
                                          </p:val>
                                        </p:tav>
                                        <p:tav tm="100000">
                                          <p:val>
                                            <p:strVal val="#ppt_w"/>
                                          </p:val>
                                        </p:tav>
                                      </p:tavLst>
                                    </p:anim>
                                    <p:anim calcmode="lin" valueType="num">
                                      <p:cBhvr>
                                        <p:cTn id="49" dur="500" fill="hold"/>
                                        <p:tgtEl>
                                          <p:spTgt spid="20495"/>
                                        </p:tgtEl>
                                        <p:attrNameLst>
                                          <p:attrName>ppt_h</p:attrName>
                                        </p:attrNameLst>
                                      </p:cBhvr>
                                      <p:tavLst>
                                        <p:tav tm="0">
                                          <p:val>
                                            <p:strVal val="#ppt_h*0.01"/>
                                          </p:val>
                                        </p:tav>
                                        <p:tav tm="100000">
                                          <p:val>
                                            <p:strVal val="#ppt_h"/>
                                          </p:val>
                                        </p:tav>
                                      </p:tavLst>
                                    </p:anim>
                                    <p:anim calcmode="lin" valueType="num">
                                      <p:cBhvr>
                                        <p:cTn id="50" dur="500" fill="hold"/>
                                        <p:tgtEl>
                                          <p:spTgt spid="20495"/>
                                        </p:tgtEl>
                                        <p:attrNameLst>
                                          <p:attrName>ppt_x</p:attrName>
                                        </p:attrNameLst>
                                      </p:cBhvr>
                                      <p:tavLst>
                                        <p:tav tm="0">
                                          <p:val>
                                            <p:strVal val="#ppt_x"/>
                                          </p:val>
                                        </p:tav>
                                        <p:tav tm="100000">
                                          <p:val>
                                            <p:strVal val="#ppt_x"/>
                                          </p:val>
                                        </p:tav>
                                      </p:tavLst>
                                    </p:anim>
                                    <p:anim calcmode="lin" valueType="num">
                                      <p:cBhvr>
                                        <p:cTn id="51" dur="500" fill="hold"/>
                                        <p:tgtEl>
                                          <p:spTgt spid="20495"/>
                                        </p:tgtEl>
                                        <p:attrNameLst>
                                          <p:attrName>ppt_y</p:attrName>
                                        </p:attrNameLst>
                                      </p:cBhvr>
                                      <p:tavLst>
                                        <p:tav tm="0">
                                          <p:val>
                                            <p:strVal val="#ppt_h+1"/>
                                          </p:val>
                                        </p:tav>
                                        <p:tav tm="100000">
                                          <p:val>
                                            <p:strVal val="#ppt_y"/>
                                          </p:val>
                                        </p:tav>
                                      </p:tavLst>
                                    </p:anim>
                                    <p:animEffect transition="in" filter="fade">
                                      <p:cBhvr>
                                        <p:cTn id="52" dur="500"/>
                                        <p:tgtEl>
                                          <p:spTgt spid="20495"/>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0497"/>
                                        </p:tgtEl>
                                        <p:attrNameLst>
                                          <p:attrName>style.visibility</p:attrName>
                                        </p:attrNameLst>
                                      </p:cBhvr>
                                      <p:to>
                                        <p:strVal val="visible"/>
                                      </p:to>
                                    </p:set>
                                    <p:animEffect transition="in" filter="wipe(up)">
                                      <p:cBhvr>
                                        <p:cTn id="55" dur="500"/>
                                        <p:tgtEl>
                                          <p:spTgt spid="20497"/>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0496"/>
                                        </p:tgtEl>
                                        <p:attrNameLst>
                                          <p:attrName>style.visibility</p:attrName>
                                        </p:attrNameLst>
                                      </p:cBhvr>
                                      <p:to>
                                        <p:strVal val="visible"/>
                                      </p:to>
                                    </p:set>
                                    <p:animEffect transition="in" filter="wipe(up)">
                                      <p:cBhvr>
                                        <p:cTn id="58" dur="500"/>
                                        <p:tgtEl>
                                          <p:spTgt spid="20496"/>
                                        </p:tgtEl>
                                      </p:cBhvr>
                                    </p:animEffec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13"/>
                                        </p:tgtEl>
                                        <p:attrNameLst>
                                          <p:attrName>style.visibility</p:attrName>
                                        </p:attrNameLst>
                                      </p:cBhvr>
                                      <p:to>
                                        <p:strVal val="visible"/>
                                      </p:to>
                                    </p:set>
                                    <p:anim calcmode="discrete" valueType="clr">
                                      <p:cBhvr override="childStyle">
                                        <p:cTn id="63"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13"/>
                                        </p:tgtEl>
                                        <p:attrNameLst>
                                          <p:attrName>fillcolor</p:attrName>
                                        </p:attrNameLst>
                                      </p:cBhvr>
                                      <p:tavLst>
                                        <p:tav tm="0">
                                          <p:val>
                                            <p:clrVal>
                                              <a:schemeClr val="accent2"/>
                                            </p:clrVal>
                                          </p:val>
                                        </p:tav>
                                        <p:tav tm="50000">
                                          <p:val>
                                            <p:clrVal>
                                              <a:schemeClr val="hlink"/>
                                            </p:clrVal>
                                          </p:val>
                                        </p:tav>
                                      </p:tavLst>
                                    </p:anim>
                                    <p:set>
                                      <p:cBhvr>
                                        <p:cTn id="65" dur="80"/>
                                        <p:tgtEl>
                                          <p:spTgt spid="13"/>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1" grpId="0" animBg="1"/>
      <p:bldP spid="20492" grpId="0" animBg="1"/>
      <p:bldP spid="20494" grpId="0"/>
      <p:bldP spid="20495" grpId="0"/>
      <p:bldP spid="20496" grpId="0"/>
      <p:bldP spid="20497" grpId="0" animBg="1"/>
      <p:bldP spid="1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163" y="279400"/>
            <a:ext cx="24193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61569">
            <a:off x="5605463" y="2466975"/>
            <a:ext cx="24384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5554663" y="3355975"/>
            <a:ext cx="1066800" cy="1676400"/>
            <a:chOff x="3648" y="2880"/>
            <a:chExt cx="672" cy="1056"/>
          </a:xfrm>
        </p:grpSpPr>
        <p:sp>
          <p:nvSpPr>
            <p:cNvPr id="12299" name="AutoShape 9"/>
            <p:cNvSpPr>
              <a:spLocks noChangeArrowheads="1"/>
            </p:cNvSpPr>
            <p:nvPr/>
          </p:nvSpPr>
          <p:spPr bwMode="auto">
            <a:xfrm>
              <a:off x="3648" y="3168"/>
              <a:ext cx="672" cy="720"/>
            </a:xfrm>
            <a:prstGeom prst="can">
              <a:avLst>
                <a:gd name="adj" fmla="val 26786"/>
              </a:avLst>
            </a:prstGeom>
            <a:solidFill>
              <a:srgbClr val="00FFFF">
                <a:alpha val="38823"/>
              </a:srgbClr>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Arial" panose="020B0604020202020204" pitchFamily="34" charset="0"/>
              </a:endParaRPr>
            </a:p>
          </p:txBody>
        </p:sp>
        <p:sp>
          <p:nvSpPr>
            <p:cNvPr id="12300" name="AutoShape 10"/>
            <p:cNvSpPr>
              <a:spLocks noChangeArrowheads="1"/>
            </p:cNvSpPr>
            <p:nvPr/>
          </p:nvSpPr>
          <p:spPr bwMode="auto">
            <a:xfrm>
              <a:off x="3648" y="2880"/>
              <a:ext cx="672" cy="1056"/>
            </a:xfrm>
            <a:prstGeom prst="can">
              <a:avLst>
                <a:gd name="adj" fmla="val 39286"/>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2400">
                <a:latin typeface="Arial" panose="020B0604020202020204" pitchFamily="34" charset="0"/>
              </a:endParaRPr>
            </a:p>
          </p:txBody>
        </p:sp>
      </p:grpSp>
      <p:sp>
        <p:nvSpPr>
          <p:cNvPr id="20491" name="Line 11"/>
          <p:cNvSpPr>
            <a:spLocks noChangeShapeType="1"/>
          </p:cNvSpPr>
          <p:nvPr/>
        </p:nvSpPr>
        <p:spPr bwMode="auto">
          <a:xfrm flipV="1">
            <a:off x="6011863" y="2289175"/>
            <a:ext cx="0" cy="457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20492" name="Line 12"/>
          <p:cNvSpPr>
            <a:spLocks noChangeShapeType="1"/>
          </p:cNvSpPr>
          <p:nvPr/>
        </p:nvSpPr>
        <p:spPr bwMode="auto">
          <a:xfrm flipV="1">
            <a:off x="6088063" y="2289175"/>
            <a:ext cx="0" cy="4572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
        <p:nvSpPr>
          <p:cNvPr id="20494" name="Text Box 14"/>
          <p:cNvSpPr txBox="1">
            <a:spLocks noChangeArrowheads="1"/>
          </p:cNvSpPr>
          <p:nvPr/>
        </p:nvSpPr>
        <p:spPr bwMode="auto">
          <a:xfrm>
            <a:off x="53975" y="1190625"/>
            <a:ext cx="489902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vi-VN" smtClean="0">
                <a:solidFill>
                  <a:srgbClr val="0070C0"/>
                </a:solidFill>
                <a:latin typeface="Times New Roman" panose="02020603050405020304" pitchFamily="18" charset="0"/>
                <a:ea typeface="Times New Roman" panose="02020603050405020304" pitchFamily="18" charset="0"/>
              </a:rPr>
              <a:t>Do </a:t>
            </a:r>
            <a:r>
              <a:rPr lang="vi-VN" dirty="0">
                <a:solidFill>
                  <a:srgbClr val="0070C0"/>
                </a:solidFill>
                <a:latin typeface="Times New Roman" panose="02020603050405020304" pitchFamily="18" charset="0"/>
                <a:ea typeface="Times New Roman" panose="02020603050405020304" pitchFamily="18" charset="0"/>
              </a:rPr>
              <a:t>áp suất không khí bên ngoài ống tác dụng vào nước trong ống theo mọi phía đều như nhau và lớn hơn áp suất của nước bên trong ống nên nước không chảy ra khỏi ống.</a:t>
            </a:r>
            <a:endParaRPr lang="en-US" altLang="en-US" dirty="0">
              <a:solidFill>
                <a:srgbClr val="0070C0"/>
              </a:solidFill>
              <a:latin typeface="Times New Roman" panose="02020603050405020304" pitchFamily="18" charset="0"/>
            </a:endParaRPr>
          </a:p>
        </p:txBody>
      </p:sp>
      <p:sp>
        <p:nvSpPr>
          <p:cNvPr id="20495" name="Text Box 15"/>
          <p:cNvSpPr txBox="1">
            <a:spLocks noChangeArrowheads="1"/>
          </p:cNvSpPr>
          <p:nvPr/>
        </p:nvSpPr>
        <p:spPr bwMode="auto">
          <a:xfrm>
            <a:off x="6289675" y="2289175"/>
            <a:ext cx="26193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600">
                <a:solidFill>
                  <a:srgbClr val="FF0000"/>
                </a:solidFill>
                <a:latin typeface="Times New Roman" panose="02020603050405020304" pitchFamily="18" charset="0"/>
              </a:rPr>
              <a:t>Áp suất khí quyển</a:t>
            </a:r>
          </a:p>
        </p:txBody>
      </p:sp>
      <p:sp>
        <p:nvSpPr>
          <p:cNvPr id="20496" name="Text Box 16"/>
          <p:cNvSpPr txBox="1">
            <a:spLocks noChangeArrowheads="1"/>
          </p:cNvSpPr>
          <p:nvPr/>
        </p:nvSpPr>
        <p:spPr bwMode="auto">
          <a:xfrm>
            <a:off x="6296025" y="1751013"/>
            <a:ext cx="2765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solidFill>
                  <a:srgbClr val="0000CC"/>
                </a:solidFill>
                <a:latin typeface="Times New Roman" panose="02020603050405020304" pitchFamily="18" charset="0"/>
              </a:rPr>
              <a:t>Áp suất của cột nước</a:t>
            </a:r>
          </a:p>
        </p:txBody>
      </p:sp>
      <p:sp>
        <p:nvSpPr>
          <p:cNvPr id="20497" name="Line 17"/>
          <p:cNvSpPr>
            <a:spLocks noChangeShapeType="1"/>
          </p:cNvSpPr>
          <p:nvPr/>
        </p:nvSpPr>
        <p:spPr bwMode="auto">
          <a:xfrm>
            <a:off x="6045200" y="1984375"/>
            <a:ext cx="0" cy="2286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spTree>
    <p:extLst>
      <p:ext uri="{BB962C8B-B14F-4D97-AF65-F5344CB8AC3E}">
        <p14:creationId xmlns:p14="http://schemas.microsoft.com/office/powerpoint/2010/main" val="11227362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52"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Scale>
                                      <p:cBhvr>
                                        <p:cTn id="11" dur="1000" decel="50000" fill="hold">
                                          <p:stCondLst>
                                            <p:cond delay="0"/>
                                          </p:stCondLst>
                                        </p:cTn>
                                        <p:tgtEl>
                                          <p:spTgt spid="2048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20482"/>
                                        </p:tgtEl>
                                        <p:attrNameLst>
                                          <p:attrName>ppt_x</p:attrName>
                                          <p:attrName>ppt_y</p:attrName>
                                        </p:attrNameLst>
                                      </p:cBhvr>
                                    </p:animMotion>
                                    <p:animEffect transition="in" filter="fade">
                                      <p:cBhvr>
                                        <p:cTn id="13" dur="1000"/>
                                        <p:tgtEl>
                                          <p:spTgt spid="20482"/>
                                        </p:tgtEl>
                                      </p:cBhvr>
                                    </p:animEffect>
                                  </p:childTnLst>
                                </p:cTn>
                              </p:par>
                            </p:childTnLst>
                          </p:cTn>
                        </p:par>
                        <p:par>
                          <p:cTn id="14" fill="hold" nodeType="afterGroup">
                            <p:stCondLst>
                              <p:cond delay="3000"/>
                            </p:stCondLst>
                            <p:childTnLst>
                              <p:par>
                                <p:cTn id="15" presetID="42" presetClass="path" presetSubtype="0" accel="50000" decel="50000" fill="hold" nodeType="afterEffect">
                                  <p:stCondLst>
                                    <p:cond delay="0"/>
                                  </p:stCondLst>
                                  <p:childTnLst>
                                    <p:animMotion origin="layout" path="M 8.33333E-7 -1.11111E-6 L 8.33333E-7 0.3331 " pathEditMode="relative" rAng="0" ptsTypes="AA">
                                      <p:cBhvr>
                                        <p:cTn id="16" dur="2000" fill="hold"/>
                                        <p:tgtEl>
                                          <p:spTgt spid="20482"/>
                                        </p:tgtEl>
                                        <p:attrNameLst>
                                          <p:attrName>ppt_x</p:attrName>
                                          <p:attrName>ppt_y</p:attrName>
                                        </p:attrNameLst>
                                      </p:cBhvr>
                                      <p:rCtr x="0" y="16644"/>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2000"/>
                                        <p:tgtEl>
                                          <p:spTgt spid="20482"/>
                                        </p:tgtEl>
                                      </p:cBhvr>
                                    </p:animEffect>
                                    <p:set>
                                      <p:cBhvr>
                                        <p:cTn id="21" dur="1" fill="hold">
                                          <p:stCondLst>
                                            <p:cond delay="1999"/>
                                          </p:stCondLst>
                                        </p:cTn>
                                        <p:tgtEl>
                                          <p:spTgt spid="20482"/>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0483"/>
                                        </p:tgtEl>
                                        <p:attrNameLst>
                                          <p:attrName>style.visibility</p:attrName>
                                        </p:attrNameLst>
                                      </p:cBhvr>
                                      <p:to>
                                        <p:strVal val="visible"/>
                                      </p:to>
                                    </p:set>
                                  </p:childTnLst>
                                </p:cTn>
                              </p:par>
                            </p:childTnLst>
                          </p:cTn>
                        </p:par>
                        <p:par>
                          <p:cTn id="24" fill="hold" nodeType="afterGroup">
                            <p:stCondLst>
                              <p:cond delay="2000"/>
                            </p:stCondLst>
                            <p:childTnLst>
                              <p:par>
                                <p:cTn id="25" presetID="64" presetClass="path" presetSubtype="0" accel="50000" decel="50000" fill="hold" nodeType="afterEffect">
                                  <p:stCondLst>
                                    <p:cond delay="0"/>
                                  </p:stCondLst>
                                  <p:childTnLst>
                                    <p:animMotion origin="layout" path="M -1.94444E-6 -2.96296E-6 L -1.94444E-6 -0.3331 " pathEditMode="relative" rAng="0" ptsTypes="AA">
                                      <p:cBhvr>
                                        <p:cTn id="26" dur="5000" fill="hold"/>
                                        <p:tgtEl>
                                          <p:spTgt spid="20483"/>
                                        </p:tgtEl>
                                        <p:attrNameLst>
                                          <p:attrName>ppt_x</p:attrName>
                                          <p:attrName>ppt_y</p:attrName>
                                        </p:attrNameLst>
                                      </p:cBhvr>
                                      <p:rCtr x="0" y="-16667"/>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0494"/>
                                        </p:tgtEl>
                                        <p:attrNameLst>
                                          <p:attrName>style.visibility</p:attrName>
                                        </p:attrNameLst>
                                      </p:cBhvr>
                                      <p:to>
                                        <p:strVal val="visible"/>
                                      </p:to>
                                    </p:set>
                                    <p:anim calcmode="lin" valueType="num">
                                      <p:cBhvr>
                                        <p:cTn id="31" dur="500" fill="hold"/>
                                        <p:tgtEl>
                                          <p:spTgt spid="20494"/>
                                        </p:tgtEl>
                                        <p:attrNameLst>
                                          <p:attrName>ppt_w</p:attrName>
                                        </p:attrNameLst>
                                      </p:cBhvr>
                                      <p:tavLst>
                                        <p:tav tm="0">
                                          <p:val>
                                            <p:fltVal val="0"/>
                                          </p:val>
                                        </p:tav>
                                        <p:tav tm="100000">
                                          <p:val>
                                            <p:strVal val="#ppt_w"/>
                                          </p:val>
                                        </p:tav>
                                      </p:tavLst>
                                    </p:anim>
                                    <p:anim calcmode="lin" valueType="num">
                                      <p:cBhvr>
                                        <p:cTn id="32" dur="500" fill="hold"/>
                                        <p:tgtEl>
                                          <p:spTgt spid="20494"/>
                                        </p:tgtEl>
                                        <p:attrNameLst>
                                          <p:attrName>ppt_h</p:attrName>
                                        </p:attrNameLst>
                                      </p:cBhvr>
                                      <p:tavLst>
                                        <p:tav tm="0">
                                          <p:val>
                                            <p:fltVal val="0"/>
                                          </p:val>
                                        </p:tav>
                                        <p:tav tm="100000">
                                          <p:val>
                                            <p:strVal val="#ppt_h"/>
                                          </p:val>
                                        </p:tav>
                                      </p:tavLst>
                                    </p:anim>
                                    <p:animEffect transition="in" filter="fade">
                                      <p:cBhvr>
                                        <p:cTn id="33" dur="500"/>
                                        <p:tgtEl>
                                          <p:spTgt spid="20494"/>
                                        </p:tgtEl>
                                      </p:cBhvr>
                                    </p:animEffect>
                                  </p:childTnLst>
                                </p:cTn>
                              </p:par>
                            </p:childTnLst>
                          </p:cTn>
                        </p:par>
                        <p:par>
                          <p:cTn id="34" fill="hold" nodeType="afterGroup">
                            <p:stCondLst>
                              <p:cond delay="500"/>
                            </p:stCondLst>
                            <p:childTnLst>
                              <p:par>
                                <p:cTn id="35" presetID="42" presetClass="entr" presetSubtype="0" fill="hold" grpId="0" nodeType="afterEffect">
                                  <p:stCondLst>
                                    <p:cond delay="0"/>
                                  </p:stCondLst>
                                  <p:childTnLst>
                                    <p:set>
                                      <p:cBhvr>
                                        <p:cTn id="36" dur="1" fill="hold">
                                          <p:stCondLst>
                                            <p:cond delay="0"/>
                                          </p:stCondLst>
                                        </p:cTn>
                                        <p:tgtEl>
                                          <p:spTgt spid="20492"/>
                                        </p:tgtEl>
                                        <p:attrNameLst>
                                          <p:attrName>style.visibility</p:attrName>
                                        </p:attrNameLst>
                                      </p:cBhvr>
                                      <p:to>
                                        <p:strVal val="visible"/>
                                      </p:to>
                                    </p:set>
                                    <p:animEffect transition="in" filter="fade">
                                      <p:cBhvr>
                                        <p:cTn id="37" dur="1000"/>
                                        <p:tgtEl>
                                          <p:spTgt spid="20492"/>
                                        </p:tgtEl>
                                      </p:cBhvr>
                                    </p:animEffect>
                                    <p:anim calcmode="lin" valueType="num">
                                      <p:cBhvr>
                                        <p:cTn id="38" dur="1000" fill="hold"/>
                                        <p:tgtEl>
                                          <p:spTgt spid="20492"/>
                                        </p:tgtEl>
                                        <p:attrNameLst>
                                          <p:attrName>ppt_x</p:attrName>
                                        </p:attrNameLst>
                                      </p:cBhvr>
                                      <p:tavLst>
                                        <p:tav tm="0">
                                          <p:val>
                                            <p:strVal val="#ppt_x"/>
                                          </p:val>
                                        </p:tav>
                                        <p:tav tm="100000">
                                          <p:val>
                                            <p:strVal val="#ppt_x"/>
                                          </p:val>
                                        </p:tav>
                                      </p:tavLst>
                                    </p:anim>
                                    <p:anim calcmode="lin" valueType="num">
                                      <p:cBhvr>
                                        <p:cTn id="39" dur="1000" fill="hold"/>
                                        <p:tgtEl>
                                          <p:spTgt spid="2049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491"/>
                                        </p:tgtEl>
                                        <p:attrNameLst>
                                          <p:attrName>style.visibility</p:attrName>
                                        </p:attrNameLst>
                                      </p:cBhvr>
                                      <p:to>
                                        <p:strVal val="visible"/>
                                      </p:to>
                                    </p:set>
                                    <p:animEffect transition="in" filter="fade">
                                      <p:cBhvr>
                                        <p:cTn id="42" dur="1000"/>
                                        <p:tgtEl>
                                          <p:spTgt spid="20491"/>
                                        </p:tgtEl>
                                      </p:cBhvr>
                                    </p:animEffect>
                                    <p:anim calcmode="lin" valueType="num">
                                      <p:cBhvr>
                                        <p:cTn id="43" dur="1000" fill="hold"/>
                                        <p:tgtEl>
                                          <p:spTgt spid="20491"/>
                                        </p:tgtEl>
                                        <p:attrNameLst>
                                          <p:attrName>ppt_x</p:attrName>
                                        </p:attrNameLst>
                                      </p:cBhvr>
                                      <p:tavLst>
                                        <p:tav tm="0">
                                          <p:val>
                                            <p:strVal val="#ppt_x"/>
                                          </p:val>
                                        </p:tav>
                                        <p:tav tm="100000">
                                          <p:val>
                                            <p:strVal val="#ppt_x"/>
                                          </p:val>
                                        </p:tav>
                                      </p:tavLst>
                                    </p:anim>
                                    <p:anim calcmode="lin" valueType="num">
                                      <p:cBhvr>
                                        <p:cTn id="44" dur="1000" fill="hold"/>
                                        <p:tgtEl>
                                          <p:spTgt spid="20491"/>
                                        </p:tgtEl>
                                        <p:attrNameLst>
                                          <p:attrName>ppt_y</p:attrName>
                                        </p:attrNameLst>
                                      </p:cBhvr>
                                      <p:tavLst>
                                        <p:tav tm="0">
                                          <p:val>
                                            <p:strVal val="#ppt_y+.1"/>
                                          </p:val>
                                        </p:tav>
                                        <p:tav tm="100000">
                                          <p:val>
                                            <p:strVal val="#ppt_y"/>
                                          </p:val>
                                        </p:tav>
                                      </p:tavLst>
                                    </p:anim>
                                  </p:childTnLst>
                                </p:cTn>
                              </p:par>
                            </p:childTnLst>
                          </p:cTn>
                        </p:par>
                        <p:par>
                          <p:cTn id="45" fill="hold" nodeType="afterGroup">
                            <p:stCondLst>
                              <p:cond delay="1500"/>
                            </p:stCondLst>
                            <p:childTnLst>
                              <p:par>
                                <p:cTn id="46" presetID="58" presetClass="entr" presetSubtype="0" accel="100000" fill="hold" grpId="0" nodeType="afterEffect">
                                  <p:stCondLst>
                                    <p:cond delay="0"/>
                                  </p:stCondLst>
                                  <p:childTnLst>
                                    <p:set>
                                      <p:cBhvr>
                                        <p:cTn id="47" dur="1" fill="hold">
                                          <p:stCondLst>
                                            <p:cond delay="0"/>
                                          </p:stCondLst>
                                        </p:cTn>
                                        <p:tgtEl>
                                          <p:spTgt spid="20495"/>
                                        </p:tgtEl>
                                        <p:attrNameLst>
                                          <p:attrName>style.visibility</p:attrName>
                                        </p:attrNameLst>
                                      </p:cBhvr>
                                      <p:to>
                                        <p:strVal val="visible"/>
                                      </p:to>
                                    </p:set>
                                    <p:anim calcmode="lin" valueType="num">
                                      <p:cBhvr>
                                        <p:cTn id="48" dur="500" fill="hold"/>
                                        <p:tgtEl>
                                          <p:spTgt spid="20495"/>
                                        </p:tgtEl>
                                        <p:attrNameLst>
                                          <p:attrName>ppt_w</p:attrName>
                                        </p:attrNameLst>
                                      </p:cBhvr>
                                      <p:tavLst>
                                        <p:tav tm="0">
                                          <p:val>
                                            <p:strVal val="#ppt_w*2.5"/>
                                          </p:val>
                                        </p:tav>
                                        <p:tav tm="100000">
                                          <p:val>
                                            <p:strVal val="#ppt_w"/>
                                          </p:val>
                                        </p:tav>
                                      </p:tavLst>
                                    </p:anim>
                                    <p:anim calcmode="lin" valueType="num">
                                      <p:cBhvr>
                                        <p:cTn id="49" dur="500" fill="hold"/>
                                        <p:tgtEl>
                                          <p:spTgt spid="20495"/>
                                        </p:tgtEl>
                                        <p:attrNameLst>
                                          <p:attrName>ppt_h</p:attrName>
                                        </p:attrNameLst>
                                      </p:cBhvr>
                                      <p:tavLst>
                                        <p:tav tm="0">
                                          <p:val>
                                            <p:strVal val="#ppt_h*0.01"/>
                                          </p:val>
                                        </p:tav>
                                        <p:tav tm="100000">
                                          <p:val>
                                            <p:strVal val="#ppt_h"/>
                                          </p:val>
                                        </p:tav>
                                      </p:tavLst>
                                    </p:anim>
                                    <p:anim calcmode="lin" valueType="num">
                                      <p:cBhvr>
                                        <p:cTn id="50" dur="500" fill="hold"/>
                                        <p:tgtEl>
                                          <p:spTgt spid="20495"/>
                                        </p:tgtEl>
                                        <p:attrNameLst>
                                          <p:attrName>ppt_x</p:attrName>
                                        </p:attrNameLst>
                                      </p:cBhvr>
                                      <p:tavLst>
                                        <p:tav tm="0">
                                          <p:val>
                                            <p:strVal val="#ppt_x"/>
                                          </p:val>
                                        </p:tav>
                                        <p:tav tm="100000">
                                          <p:val>
                                            <p:strVal val="#ppt_x"/>
                                          </p:val>
                                        </p:tav>
                                      </p:tavLst>
                                    </p:anim>
                                    <p:anim calcmode="lin" valueType="num">
                                      <p:cBhvr>
                                        <p:cTn id="51" dur="500" fill="hold"/>
                                        <p:tgtEl>
                                          <p:spTgt spid="20495"/>
                                        </p:tgtEl>
                                        <p:attrNameLst>
                                          <p:attrName>ppt_y</p:attrName>
                                        </p:attrNameLst>
                                      </p:cBhvr>
                                      <p:tavLst>
                                        <p:tav tm="0">
                                          <p:val>
                                            <p:strVal val="#ppt_h+1"/>
                                          </p:val>
                                        </p:tav>
                                        <p:tav tm="100000">
                                          <p:val>
                                            <p:strVal val="#ppt_y"/>
                                          </p:val>
                                        </p:tav>
                                      </p:tavLst>
                                    </p:anim>
                                    <p:animEffect transition="in" filter="fade">
                                      <p:cBhvr>
                                        <p:cTn id="52" dur="500"/>
                                        <p:tgtEl>
                                          <p:spTgt spid="20495"/>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0497"/>
                                        </p:tgtEl>
                                        <p:attrNameLst>
                                          <p:attrName>style.visibility</p:attrName>
                                        </p:attrNameLst>
                                      </p:cBhvr>
                                      <p:to>
                                        <p:strVal val="visible"/>
                                      </p:to>
                                    </p:set>
                                    <p:animEffect transition="in" filter="wipe(up)">
                                      <p:cBhvr>
                                        <p:cTn id="55" dur="500"/>
                                        <p:tgtEl>
                                          <p:spTgt spid="20497"/>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0496"/>
                                        </p:tgtEl>
                                        <p:attrNameLst>
                                          <p:attrName>style.visibility</p:attrName>
                                        </p:attrNameLst>
                                      </p:cBhvr>
                                      <p:to>
                                        <p:strVal val="visible"/>
                                      </p:to>
                                    </p:set>
                                    <p:animEffect transition="in" filter="wipe(up)">
                                      <p:cBhvr>
                                        <p:cTn id="58" dur="500"/>
                                        <p:tgtEl>
                                          <p:spTgt spid="20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1" grpId="0" animBg="1"/>
      <p:bldP spid="20492" grpId="0" animBg="1"/>
      <p:bldP spid="20494" grpId="0"/>
      <p:bldP spid="20495" grpId="0"/>
      <p:bldP spid="20496" grpId="0"/>
      <p:bldP spid="2049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8" descr="Water droplets"/>
          <p:cNvSpPr txBox="1">
            <a:spLocks noChangeArrowheads="1"/>
          </p:cNvSpPr>
          <p:nvPr/>
        </p:nvSpPr>
        <p:spPr bwMode="auto">
          <a:xfrm>
            <a:off x="-2131" y="7938"/>
            <a:ext cx="5853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err="1" smtClean="0">
                <a:solidFill>
                  <a:srgbClr val="0000FF"/>
                </a:solidFill>
                <a:latin typeface="Times New Roman" panose="02020603050405020304" pitchFamily="18" charset="0"/>
                <a:cs typeface="Times New Roman" panose="02020603050405020304" pitchFamily="18" charset="0"/>
              </a:rPr>
              <a:t>Trả</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lời</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câu</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hỏi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Sgk</a:t>
            </a:r>
            <a:r>
              <a:rPr lang="en-US" altLang="en-US" sz="2800" b="1" dirty="0" smtClean="0">
                <a:solidFill>
                  <a:srgbClr val="0000FF"/>
                </a:solidFill>
                <a:latin typeface="Times New Roman" panose="02020603050405020304" pitchFamily="18" charset="0"/>
                <a:cs typeface="Times New Roman" panose="02020603050405020304" pitchFamily="18" charset="0"/>
              </a:rPr>
              <a:t>/</a:t>
            </a:r>
            <a:r>
              <a:rPr lang="en-US" altLang="en-US" sz="2800" b="1" dirty="0" err="1" smtClean="0">
                <a:solidFill>
                  <a:srgbClr val="0000FF"/>
                </a:solidFill>
                <a:latin typeface="Times New Roman" panose="02020603050405020304" pitchFamily="18" charset="0"/>
                <a:cs typeface="Times New Roman" panose="02020603050405020304" pitchFamily="18" charset="0"/>
              </a:rPr>
              <a:t>tr</a:t>
            </a:r>
            <a:r>
              <a:rPr lang="en-US" altLang="en-US" sz="2800" b="1" dirty="0" smtClean="0">
                <a:solidFill>
                  <a:srgbClr val="0000FF"/>
                </a:solidFill>
                <a:latin typeface="Times New Roman" panose="02020603050405020304" pitchFamily="18" charset="0"/>
                <a:cs typeface="Times New Roman" panose="02020603050405020304" pitchFamily="18" charset="0"/>
              </a:rPr>
              <a:t> 70</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457200"/>
            <a:ext cx="8991600" cy="954107"/>
          </a:xfrm>
          <a:prstGeom prst="rect">
            <a:avLst/>
          </a:prstGeom>
        </p:spPr>
        <p:txBody>
          <a:bodyPr wrap="square">
            <a:spAutoFit/>
          </a:bodyPr>
          <a:lstStyle/>
          <a:p>
            <a:pPr>
              <a:buNone/>
            </a:pPr>
            <a:r>
              <a:rPr lang="pl-PL" sz="2800" smtClean="0">
                <a:latin typeface="Times New Roman" panose="02020603050405020304" pitchFamily="18" charset="0"/>
                <a:cs typeface="Times New Roman" panose="02020603050405020304" pitchFamily="18" charset="0"/>
              </a:rPr>
              <a:t>1. </a:t>
            </a:r>
            <a:r>
              <a:rPr lang="vi-VN" sz="2800" smtClean="0">
                <a:latin typeface="Times New Roman" panose="02020603050405020304" pitchFamily="18" charset="0"/>
                <a:cs typeface="Times New Roman" panose="02020603050405020304" pitchFamily="18" charset="0"/>
              </a:rPr>
              <a:t>Hút bớt không khí trong hộp sữa bằng giấy, ta thấy vỏ hộp bị bẹp theo nhiều phía.</a:t>
            </a:r>
            <a:endParaRPr lang="vi-VN"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0" y="1295400"/>
            <a:ext cx="8991600" cy="1384995"/>
          </a:xfrm>
          <a:prstGeom prst="rect">
            <a:avLst/>
          </a:prstGeom>
        </p:spPr>
        <p:txBody>
          <a:bodyPr wrap="square">
            <a:spAutoFit/>
          </a:bodyPr>
          <a:lstStyle/>
          <a:p>
            <a:pPr>
              <a:buNone/>
            </a:pPr>
            <a:r>
              <a:rPr lang="vi-VN" sz="2800" smtClean="0">
                <a:latin typeface="Times New Roman" panose="02020603050405020304" pitchFamily="18" charset="0"/>
                <a:cs typeface="Times New Roman" panose="02020603050405020304" pitchFamily="18" charset="0"/>
              </a:rPr>
              <a:t>Giải thích: Khi hút bớt không khí trong hộp sữa, khi đó áp suất trong hộp sữa nhỏ hơn áp suất khí quyển bên ngoài hộp nên vỏ hộp sữa bị bẹp theo nhiều phía.</a:t>
            </a:r>
            <a:endParaRPr lang="vi-VN"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0" y="2590800"/>
            <a:ext cx="6264857" cy="523220"/>
          </a:xfrm>
          <a:prstGeom prst="rect">
            <a:avLst/>
          </a:prstGeom>
        </p:spPr>
        <p:txBody>
          <a:bodyPr wrap="none">
            <a:spAutoFit/>
          </a:bodyPr>
          <a:lstStyle/>
          <a:p>
            <a:pPr>
              <a:buNone/>
            </a:pPr>
            <a:r>
              <a:rPr lang="vi-VN" sz="2800" smtClean="0">
                <a:latin typeface="Times New Roman" panose="02020603050405020304" pitchFamily="18" charset="0"/>
                <a:cs typeface="Times New Roman" panose="02020603050405020304" pitchFamily="18" charset="0"/>
              </a:rPr>
              <a:t>- Gói bim bim phồng to, khi bóc ra bị xẹp.</a:t>
            </a:r>
            <a:endParaRPr lang="vi-VN"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0" y="3048000"/>
            <a:ext cx="9144000" cy="1384995"/>
          </a:xfrm>
          <a:prstGeom prst="rect">
            <a:avLst/>
          </a:prstGeom>
        </p:spPr>
        <p:txBody>
          <a:bodyPr wrap="square">
            <a:spAutoFit/>
          </a:bodyPr>
          <a:lstStyle/>
          <a:p>
            <a:pPr>
              <a:buNone/>
            </a:pPr>
            <a:r>
              <a:rPr lang="vi-VN" sz="2800" smtClean="0">
                <a:latin typeface="Times New Roman" panose="02020603050405020304" pitchFamily="18" charset="0"/>
                <a:cs typeface="Times New Roman" panose="02020603050405020304" pitchFamily="18" charset="0"/>
              </a:rPr>
              <a:t>Giải thích: Khi bóc gói bim bim không khí thoát ra ngoài dẫn tới áp suất không khí bên ngoài lớn hơn áp suất không khí trong gói bim bim nên gói bim bim bị xẹp theo nhiều phía.</a:t>
            </a:r>
            <a:endParaRPr lang="vi-VN" sz="2800" dirty="0">
              <a:latin typeface="Times New Roman" panose="02020603050405020304" pitchFamily="18" charset="0"/>
              <a:cs typeface="Times New Roman" panose="02020603050405020304" pitchFamily="18" charset="0"/>
            </a:endParaRPr>
          </a:p>
        </p:txBody>
      </p:sp>
      <p:sp>
        <p:nvSpPr>
          <p:cNvPr id="10" name="Rectangle 9"/>
          <p:cNvSpPr/>
          <p:nvPr/>
        </p:nvSpPr>
        <p:spPr>
          <a:xfrm>
            <a:off x="0" y="4343400"/>
            <a:ext cx="8991600" cy="523220"/>
          </a:xfrm>
          <a:prstGeom prst="rect">
            <a:avLst/>
          </a:prstGeom>
        </p:spPr>
        <p:txBody>
          <a:bodyPr wrap="square">
            <a:spAutoFit/>
          </a:bodyPr>
          <a:lstStyle/>
          <a:p>
            <a:pPr>
              <a:buNone/>
            </a:pPr>
            <a:r>
              <a:rPr lang="vi-VN" sz="2800" smtClean="0">
                <a:latin typeface="Times New Roman" panose="02020603050405020304" pitchFamily="18" charset="0"/>
                <a:cs typeface="Times New Roman" panose="02020603050405020304" pitchFamily="18" charset="0"/>
              </a:rPr>
              <a:t>2.Áp suất tác dụng lên mặt hồ là áp suất khí quyển.</a:t>
            </a:r>
            <a:endParaRPr lang="vi-VN" sz="2800" dirty="0">
              <a:latin typeface="Times New Roman" panose="02020603050405020304" pitchFamily="18" charset="0"/>
              <a:cs typeface="Times New Roman" panose="02020603050405020304" pitchFamily="18" charset="0"/>
            </a:endParaRPr>
          </a:p>
        </p:txBody>
      </p:sp>
      <p:sp>
        <p:nvSpPr>
          <p:cNvPr id="11" name="Rectangle 10"/>
          <p:cNvSpPr/>
          <p:nvPr/>
        </p:nvSpPr>
        <p:spPr>
          <a:xfrm>
            <a:off x="0" y="4800600"/>
            <a:ext cx="9144000" cy="954107"/>
          </a:xfrm>
          <a:prstGeom prst="rect">
            <a:avLst/>
          </a:prstGeom>
        </p:spPr>
        <p:txBody>
          <a:bodyPr wrap="square">
            <a:spAutoFit/>
          </a:bodyPr>
          <a:lstStyle/>
          <a:p>
            <a:pPr>
              <a:buNone/>
            </a:pPr>
            <a:r>
              <a:rPr lang="vi-VN" sz="2800" smtClean="0">
                <a:latin typeface="Times New Roman" panose="02020603050405020304" pitchFamily="18" charset="0"/>
                <a:cs typeface="Times New Roman" panose="02020603050405020304" pitchFamily="18" charset="0"/>
              </a:rPr>
              <a:t>- Áp suất tác dụng lên đáy hồ là áp suất khí quyển và áp suất chất lỏng.</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8019697"/>
      </p:ext>
    </p:extLst>
  </p:cSld>
  <p:clrMapOvr>
    <a:masterClrMapping/>
  </p:clrMapOvr>
  <p:transition spd="slow">
    <p:split orient="vert"/>
    <p:sndAc>
      <p:stSnd>
        <p:snd r:embed="rId2" name="cashreg.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blinds(horizontal)">
                                      <p:cBhvr>
                                        <p:cTn id="7" dur="500"/>
                                        <p:tgtEl>
                                          <p:spTgt spid="235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2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plus(in)">
                                      <p:cBhvr>
                                        <p:cTn id="22" dur="20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linds(horizontal)">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down)">
                                      <p:cBhvr>
                                        <p:cTn id="3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E2D20D-400B-6E94-682B-EAB7A6F9A654}"/>
              </a:ext>
            </a:extLst>
          </p:cNvPr>
          <p:cNvSpPr txBox="1"/>
          <p:nvPr/>
        </p:nvSpPr>
        <p:spPr>
          <a:xfrm>
            <a:off x="0" y="0"/>
            <a:ext cx="5867400" cy="1083374"/>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chịu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lơn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id="{610F5176-999B-8829-2C80-85F047CA11DD}"/>
              </a:ext>
            </a:extLst>
          </p:cNvPr>
          <p:cNvSpPr txBox="1"/>
          <p:nvPr/>
        </p:nvSpPr>
        <p:spPr>
          <a:xfrm>
            <a:off x="0" y="1905000"/>
            <a:ext cx="6019800" cy="1578894"/>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rPr>
              <a:t>chảy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vòi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nắp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12" name="TextBox 11">
            <a:extLst>
              <a:ext uri="{FF2B5EF4-FFF2-40B4-BE49-F238E27FC236}">
                <a16:creationId xmlns:a16="http://schemas.microsoft.com/office/drawing/2014/main" id="{51B58C65-7614-3CE7-5F52-6215CFEFD816}"/>
              </a:ext>
            </a:extLst>
          </p:cNvPr>
          <p:cNvSpPr txBox="1"/>
          <p:nvPr/>
        </p:nvSpPr>
        <p:spPr>
          <a:xfrm>
            <a:off x="0" y="990600"/>
            <a:ext cx="5943600" cy="954107"/>
          </a:xfrm>
          <a:prstGeom prst="rect">
            <a:avLst/>
          </a:prstGeom>
          <a:noFill/>
        </p:spPr>
        <p:txBody>
          <a:bodyPr wrap="square">
            <a:spAutoFit/>
          </a:bodyPr>
          <a:lstStyle/>
          <a:p>
            <a:r>
              <a:rPr lang="de-DE" sz="2800" dirty="0">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effectLst/>
                <a:latin typeface="Times New Roman" panose="02020603050405020304" pitchFamily="18" charset="0"/>
                <a:ea typeface="Times New Roman" panose="02020603050405020304" pitchFamily="18" charset="0"/>
              </a:rPr>
              <a:t>Để chống lại áp suất chất lỏng, bảo vệ cơ thể người thợ lặn</a:t>
            </a:r>
            <a:endParaRPr lang="en-US" sz="2800" dirty="0"/>
          </a:p>
        </p:txBody>
      </p:sp>
      <p:sp>
        <p:nvSpPr>
          <p:cNvPr id="15" name="TextBox 14">
            <a:extLst>
              <a:ext uri="{FF2B5EF4-FFF2-40B4-BE49-F238E27FC236}">
                <a16:creationId xmlns:a16="http://schemas.microsoft.com/office/drawing/2014/main" id="{FA643E83-2C67-2052-60FA-9A033FF14D3C}"/>
              </a:ext>
            </a:extLst>
          </p:cNvPr>
          <p:cNvSpPr txBox="1"/>
          <p:nvPr/>
        </p:nvSpPr>
        <p:spPr>
          <a:xfrm>
            <a:off x="0" y="3429000"/>
            <a:ext cx="5943600" cy="1578894"/>
          </a:xfrm>
          <a:prstGeom prst="rect">
            <a:avLst/>
          </a:prstGeom>
          <a:noFill/>
        </p:spPr>
        <p:txBody>
          <a:bodyPr wrap="square">
            <a:spAutoFit/>
          </a:bodyPr>
          <a:lstStyle/>
          <a:p>
            <a:pPr algn="just">
              <a:lnSpc>
                <a:spcPct val="115000"/>
              </a:lnSpc>
            </a:pPr>
            <a:r>
              <a:rPr lang="de-DE" sz="2800" dirty="0">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effectLst/>
                <a:latin typeface="Times New Roman" panose="02020603050405020304" pitchFamily="18" charset="0"/>
                <a:ea typeface="Times New Roman" panose="02020603050405020304" pitchFamily="18" charset="0"/>
              </a:rPr>
              <a:t>Để tạo áp suất trong bình lớn hơn áp suất ngoài bình giúp nước trong bình chảy được xuống vòi dễ dàng hơn.</a:t>
            </a:r>
            <a:endParaRPr lang="en-US" sz="2800" dirty="0">
              <a:effectLst/>
              <a:latin typeface="Arial" panose="020B0604020202020204" pitchFamily="34" charset="0"/>
              <a:ea typeface="Arial" panose="020B0604020202020204" pitchFamily="34" charset="0"/>
            </a:endParaRPr>
          </a:p>
        </p:txBody>
      </p:sp>
      <p:sp>
        <p:nvSpPr>
          <p:cNvPr id="18" name="TextBox 17">
            <a:extLst>
              <a:ext uri="{FF2B5EF4-FFF2-40B4-BE49-F238E27FC236}">
                <a16:creationId xmlns:a16="http://schemas.microsoft.com/office/drawing/2014/main" id="{F0E4B847-89CE-65F9-B89D-DD10AA318702}"/>
              </a:ext>
            </a:extLst>
          </p:cNvPr>
          <p:cNvSpPr txBox="1"/>
          <p:nvPr/>
        </p:nvSpPr>
        <p:spPr>
          <a:xfrm>
            <a:off x="0" y="4876800"/>
            <a:ext cx="6096000" cy="1384995"/>
          </a:xfrm>
          <a:prstGeom prst="rect">
            <a:avLst/>
          </a:prstGeom>
          <a:noFill/>
        </p:spPr>
        <p:txBody>
          <a:bodyPr wrap="square">
            <a:spAutoFit/>
          </a:bodyPr>
          <a:lstStyle/>
          <a:p>
            <a:r>
              <a:rPr lang="en-US" sz="2800" b="1" dirty="0" err="1">
                <a:solidFill>
                  <a:srgbClr val="FF0000"/>
                </a:solidFill>
                <a:effectLst/>
                <a:latin typeface="Times New Roman" panose="02020603050405020304" pitchFamily="18" charset="0"/>
                <a:ea typeface="Times New Roman" panose="02020603050405020304" pitchFamily="18" charset="0"/>
              </a:rPr>
              <a:t>Vậy</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áp</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suất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lỏng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và</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áp</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suất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khí</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quyển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là</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gì</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Nó</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sẽ</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tác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dụng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vào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các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vật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đặt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trong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nó</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như</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thế</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nào</a:t>
            </a:r>
            <a:r>
              <a:rPr lang="en-US" sz="2800" b="1" dirty="0">
                <a:solidFill>
                  <a:srgbClr val="FF0000"/>
                </a:solidFill>
                <a:effectLst/>
                <a:latin typeface="Times New Roman" panose="02020603050405020304" pitchFamily="18" charset="0"/>
                <a:ea typeface="Times New Roman" panose="02020603050405020304" pitchFamily="18" charset="0"/>
              </a:rPr>
              <a:t>?</a:t>
            </a:r>
            <a:endParaRPr lang="en-US" sz="2800" b="1" dirty="0">
              <a:solidFill>
                <a:srgbClr val="FF0000"/>
              </a:solidFill>
            </a:endParaRPr>
          </a:p>
        </p:txBody>
      </p:sp>
      <p:pic>
        <p:nvPicPr>
          <p:cNvPr id="3" name="Picture 2">
            <a:extLst>
              <a:ext uri="{FF2B5EF4-FFF2-40B4-BE49-F238E27FC236}">
                <a16:creationId xmlns:a16="http://schemas.microsoft.com/office/drawing/2014/main" id="{A90FE45B-7AB9-506A-D730-5F8D0E514335}"/>
              </a:ext>
            </a:extLst>
          </p:cNvPr>
          <p:cNvPicPr>
            <a:picLocks noChangeAspect="1"/>
          </p:cNvPicPr>
          <p:nvPr/>
        </p:nvPicPr>
        <p:blipFill rotWithShape="1">
          <a:blip r:embed="rId2">
            <a:extLst>
              <a:ext uri="{28A0092B-C50C-407E-A947-70E740481C1C}">
                <a14:useLocalDpi xmlns:a14="http://schemas.microsoft.com/office/drawing/2010/main" val="0"/>
              </a:ext>
            </a:extLst>
          </a:blip>
          <a:srcRect l="23495"/>
          <a:stretch/>
        </p:blipFill>
        <p:spPr>
          <a:xfrm>
            <a:off x="6018486" y="404431"/>
            <a:ext cx="2958744" cy="3093879"/>
          </a:xfrm>
          <a:prstGeom prst="rect">
            <a:avLst/>
          </a:prstGeom>
        </p:spPr>
      </p:pic>
      <p:pic>
        <p:nvPicPr>
          <p:cNvPr id="4" name="Picture 3">
            <a:extLst>
              <a:ext uri="{FF2B5EF4-FFF2-40B4-BE49-F238E27FC236}">
                <a16:creationId xmlns:a16="http://schemas.microsoft.com/office/drawing/2014/main" id="{1C1530F9-7261-A79C-B44E-522EEB6CF845}"/>
              </a:ext>
            </a:extLst>
          </p:cNvPr>
          <p:cNvPicPr>
            <a:picLocks noChangeAspect="1"/>
          </p:cNvPicPr>
          <p:nvPr/>
        </p:nvPicPr>
        <p:blipFill rotWithShape="1">
          <a:blip r:embed="rId3">
            <a:extLst>
              <a:ext uri="{28A0092B-C50C-407E-A947-70E740481C1C}">
                <a14:useLocalDpi xmlns:a14="http://schemas.microsoft.com/office/drawing/2010/main" val="0"/>
              </a:ext>
            </a:extLst>
          </a:blip>
          <a:srcRect l="65591" t="35250" r="9733" b="50250"/>
          <a:stretch/>
        </p:blipFill>
        <p:spPr bwMode="auto">
          <a:xfrm>
            <a:off x="6018486" y="3567347"/>
            <a:ext cx="2958743" cy="327915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1230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6200" y="76200"/>
            <a:ext cx="8915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000" b="1" dirty="0" smtClean="0">
                <a:solidFill>
                  <a:srgbClr val="FF0000"/>
                </a:solidFill>
                <a:latin typeface="Times New Roman" panose="02020603050405020304" pitchFamily="18" charset="0"/>
                <a:cs typeface="Arial" panose="020B0604020202020204" pitchFamily="34" charset="0"/>
              </a:rPr>
              <a:t>2.Một </a:t>
            </a:r>
            <a:r>
              <a:rPr lang="en-US" altLang="en-US" sz="3000" b="1" dirty="0" err="1" smtClean="0">
                <a:solidFill>
                  <a:srgbClr val="FF0000"/>
                </a:solidFill>
                <a:latin typeface="Times New Roman" panose="02020603050405020304" pitchFamily="18" charset="0"/>
                <a:cs typeface="Arial" panose="020B0604020202020204" pitchFamily="34" charset="0"/>
              </a:rPr>
              <a:t>số</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ảnh</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hưởng</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và</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ứng</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dụng</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của</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áp</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suất</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không</a:t>
            </a:r>
            <a:r>
              <a:rPr lang="en-US" altLang="en-US" sz="3000" b="1" dirty="0" smtClean="0">
                <a:solidFill>
                  <a:srgbClr val="FF0000"/>
                </a:solidFill>
                <a:latin typeface="Times New Roman" panose="02020603050405020304" pitchFamily="18" charset="0"/>
                <a:cs typeface="Arial" panose="020B0604020202020204" pitchFamily="34" charset="0"/>
              </a:rPr>
              <a:t> </a:t>
            </a:r>
            <a:r>
              <a:rPr lang="en-US" altLang="en-US" sz="3000" b="1" dirty="0" err="1" smtClean="0">
                <a:solidFill>
                  <a:srgbClr val="FF0000"/>
                </a:solidFill>
                <a:latin typeface="Times New Roman" panose="02020603050405020304" pitchFamily="18" charset="0"/>
                <a:cs typeface="Arial" panose="020B0604020202020204" pitchFamily="34" charset="0"/>
              </a:rPr>
              <a:t>khí</a:t>
            </a:r>
            <a:r>
              <a:rPr lang="en-US" altLang="en-US" sz="3000" b="1" dirty="0" smtClean="0">
                <a:solidFill>
                  <a:prstClr val="black"/>
                </a:solidFill>
                <a:latin typeface="Times New Roman" panose="02020603050405020304" pitchFamily="18" charset="0"/>
                <a:cs typeface="Arial" panose="020B0604020202020204" pitchFamily="34" charset="0"/>
              </a:rPr>
              <a:t>.</a:t>
            </a:r>
            <a:endParaRPr lang="en-US" altLang="en-US" sz="3000" b="1" dirty="0" smtClean="0">
              <a:solidFill>
                <a:srgbClr val="3333FF"/>
              </a:solidFill>
              <a:latin typeface="Times New Roman" panose="02020603050405020304" pitchFamily="18" charset="0"/>
              <a:cs typeface="Arial" panose="020B0604020202020204" pitchFamily="34" charset="0"/>
            </a:endParaRPr>
          </a:p>
        </p:txBody>
      </p:sp>
      <p:sp>
        <p:nvSpPr>
          <p:cNvPr id="3" name="Text Placeholder 3">
            <a:extLst>
              <a:ext uri="{FF2B5EF4-FFF2-40B4-BE49-F238E27FC236}">
                <a16:creationId xmlns:a16="http://schemas.microsoft.com/office/drawing/2014/main" id="{1BCDD9B4-6D36-4F26-B9C6-7481993B0275}"/>
              </a:ext>
            </a:extLst>
          </p:cNvPr>
          <p:cNvSpPr txBox="1">
            <a:spLocks/>
          </p:cNvSpPr>
          <p:nvPr/>
        </p:nvSpPr>
        <p:spPr>
          <a:xfrm>
            <a:off x="97971" y="990600"/>
            <a:ext cx="8893629" cy="4571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2800" dirty="0" smtClean="0">
                <a:latin typeface="Times New Roman" panose="02020603050405020304" pitchFamily="18" charset="0"/>
                <a:ea typeface="Arial" panose="020B0604020202020204" pitchFamily="34" charset="0"/>
              </a:rPr>
              <a:t>H</a:t>
            </a:r>
            <a:r>
              <a:rPr lang="en-US" sz="2800" dirty="0" err="1" smtClean="0">
                <a:latin typeface="Times New Roman" panose="02020603050405020304" pitchFamily="18" charset="0"/>
                <a:ea typeface="Arial" panose="020B0604020202020204" pitchFamily="34" charset="0"/>
              </a:rPr>
              <a:t>oạt</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động</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cặp</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đôi</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Calibri" panose="020F0502020204030204" pitchFamily="34" charset="0"/>
              </a:rPr>
              <a:t>quan</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sát</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hình</a:t>
            </a:r>
            <a:r>
              <a:rPr lang="vi-VN" sz="2800" dirty="0" smtClean="0">
                <a:latin typeface="Arial" panose="020B0604020202020204" pitchFamily="34" charset="0"/>
                <a:ea typeface="Calibri" panose="020F0502020204030204" pitchFamily="34" charset="0"/>
              </a:rPr>
              <a:t> </a:t>
            </a:r>
            <a:r>
              <a:rPr lang="en-US" sz="2800" dirty="0" smtClean="0">
                <a:latin typeface="Times New Roman" panose="02020603050405020304" pitchFamily="18" charset="0"/>
                <a:ea typeface="Calibri" panose="020F0502020204030204" pitchFamily="34" charset="0"/>
              </a:rPr>
              <a:t>16.9, </a:t>
            </a:r>
            <a:r>
              <a:rPr lang="vi-VN" sz="2800" dirty="0" smtClean="0">
                <a:latin typeface="Times New Roman" panose="02020603050405020304" pitchFamily="18" charset="0"/>
                <a:ea typeface="Calibri" panose="020F0502020204030204" pitchFamily="34" charset="0"/>
              </a:rPr>
              <a:t>10, 11, 12 </a:t>
            </a:r>
            <a:r>
              <a:rPr lang="en-US" sz="2800" dirty="0" err="1" smtClean="0">
                <a:latin typeface="Times New Roman" panose="02020603050405020304" pitchFamily="18" charset="0"/>
                <a:ea typeface="Arial" panose="020B0604020202020204" pitchFamily="34" charset="0"/>
              </a:rPr>
              <a:t>Trả</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lời</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các</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câu</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hỏi</a:t>
            </a:r>
            <a:r>
              <a:rPr lang="en-US" sz="2800" dirty="0" smtClean="0">
                <a:latin typeface="Times New Roman" panose="02020603050405020304" pitchFamily="18" charset="0"/>
                <a:ea typeface="Arial" panose="020B0604020202020204" pitchFamily="34" charset="0"/>
              </a:rPr>
              <a:t> </a:t>
            </a:r>
            <a:r>
              <a:rPr lang="en-US" sz="2800" dirty="0" err="1" smtClean="0">
                <a:latin typeface="Times New Roman" panose="02020603050405020304" pitchFamily="18" charset="0"/>
                <a:ea typeface="Arial" panose="020B0604020202020204" pitchFamily="34" charset="0"/>
              </a:rPr>
              <a:t>sau</a:t>
            </a:r>
            <a:r>
              <a:rPr lang="en-US" sz="2800" dirty="0" smtClean="0">
                <a:latin typeface="Times New Roman" panose="02020603050405020304" pitchFamily="18" charset="0"/>
                <a:ea typeface="Arial" panose="020B0604020202020204" pitchFamily="34" charset="0"/>
              </a:rPr>
              <a:t>:</a:t>
            </a:r>
            <a:endParaRPr lang="vi-VN" sz="2800" dirty="0">
              <a:latin typeface="Arial" panose="020B0604020202020204" pitchFamily="34" charset="0"/>
              <a:ea typeface="Arial" panose="020B0604020202020204" pitchFamily="34" charset="0"/>
            </a:endParaRPr>
          </a:p>
        </p:txBody>
      </p:sp>
      <p:pic>
        <p:nvPicPr>
          <p:cNvPr id="4" name="Picture 3">
            <a:extLst>
              <a:ext uri="{FF2B5EF4-FFF2-40B4-BE49-F238E27FC236}">
                <a16:creationId xmlns:a16="http://schemas.microsoft.com/office/drawing/2014/main" id="{8792AB52-1F3A-213A-0397-33335336CBD9}"/>
              </a:ext>
            </a:extLst>
          </p:cNvPr>
          <p:cNvPicPr>
            <a:picLocks noChangeAspect="1"/>
          </p:cNvPicPr>
          <p:nvPr/>
        </p:nvPicPr>
        <p:blipFill>
          <a:blip r:embed="rId2"/>
          <a:stretch>
            <a:fillRect/>
          </a:stretch>
        </p:blipFill>
        <p:spPr>
          <a:xfrm>
            <a:off x="105292" y="2021172"/>
            <a:ext cx="2746779" cy="3517040"/>
          </a:xfrm>
          <a:prstGeom prst="rect">
            <a:avLst/>
          </a:prstGeom>
        </p:spPr>
      </p:pic>
      <p:pic>
        <p:nvPicPr>
          <p:cNvPr id="5" name="Picture 4">
            <a:extLst>
              <a:ext uri="{FF2B5EF4-FFF2-40B4-BE49-F238E27FC236}">
                <a16:creationId xmlns:a16="http://schemas.microsoft.com/office/drawing/2014/main" id="{AFC9CB5A-5640-5478-AD5E-2D08F81B93BC}"/>
              </a:ext>
            </a:extLst>
          </p:cNvPr>
          <p:cNvPicPr>
            <a:picLocks noChangeAspect="1"/>
          </p:cNvPicPr>
          <p:nvPr/>
        </p:nvPicPr>
        <p:blipFill>
          <a:blip r:embed="rId3"/>
          <a:stretch>
            <a:fillRect/>
          </a:stretch>
        </p:blipFill>
        <p:spPr>
          <a:xfrm>
            <a:off x="3352800" y="1600200"/>
            <a:ext cx="3239184" cy="3173642"/>
          </a:xfrm>
          <a:prstGeom prst="rect">
            <a:avLst/>
          </a:prstGeom>
        </p:spPr>
      </p:pic>
      <p:pic>
        <p:nvPicPr>
          <p:cNvPr id="6" name="Picture 5">
            <a:extLst>
              <a:ext uri="{FF2B5EF4-FFF2-40B4-BE49-F238E27FC236}">
                <a16:creationId xmlns:a16="http://schemas.microsoft.com/office/drawing/2014/main" id="{10EAE22F-76EA-0B0A-4011-EFEAAE656D89}"/>
              </a:ext>
            </a:extLst>
          </p:cNvPr>
          <p:cNvPicPr>
            <a:picLocks noChangeAspect="1"/>
          </p:cNvPicPr>
          <p:nvPr/>
        </p:nvPicPr>
        <p:blipFill>
          <a:blip r:embed="rId4"/>
          <a:stretch>
            <a:fillRect/>
          </a:stretch>
        </p:blipFill>
        <p:spPr>
          <a:xfrm>
            <a:off x="6545000" y="1837316"/>
            <a:ext cx="2435714" cy="4752381"/>
          </a:xfrm>
          <a:prstGeom prst="rect">
            <a:avLst/>
          </a:prstGeom>
        </p:spPr>
      </p:pic>
    </p:spTree>
    <p:extLst>
      <p:ext uri="{BB962C8B-B14F-4D97-AF65-F5344CB8AC3E}">
        <p14:creationId xmlns:p14="http://schemas.microsoft.com/office/powerpoint/2010/main" val="165120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6"/>
          <p:cNvSpPr txBox="1">
            <a:spLocks noChangeArrowheads="1"/>
          </p:cNvSpPr>
          <p:nvPr/>
        </p:nvSpPr>
        <p:spPr bwMode="auto">
          <a:xfrm>
            <a:off x="54428" y="80036"/>
            <a:ext cx="8991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dirty="0" smtClean="0">
                <a:solidFill>
                  <a:prstClr val="black"/>
                </a:solidFill>
                <a:latin typeface="Times New Roman" panose="02020603050405020304" pitchFamily="18" charset="0"/>
                <a:cs typeface="Arial" panose="020B0604020202020204" pitchFamily="34" charset="0"/>
              </a:rPr>
              <a:t>a. </a:t>
            </a:r>
            <a:r>
              <a:rPr lang="en-US" altLang="en-US" sz="2800" b="1" i="1" dirty="0" err="1" smtClean="0">
                <a:solidFill>
                  <a:prstClr val="black"/>
                </a:solidFill>
                <a:latin typeface="Times New Roman" panose="02020603050405020304" pitchFamily="18" charset="0"/>
                <a:cs typeface="Arial" panose="020B0604020202020204" pitchFamily="34" charset="0"/>
              </a:rPr>
              <a:t>Sự</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tạo</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thành</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tiếng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động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trong</a:t>
            </a:r>
            <a:r>
              <a:rPr lang="en-US" altLang="en-US" sz="2800" b="1" i="1" dirty="0" smtClean="0">
                <a:solidFill>
                  <a:prstClr val="black"/>
                </a:solidFill>
                <a:latin typeface="Times New Roman" panose="02020603050405020304" pitchFamily="18" charset="0"/>
                <a:cs typeface="Arial" panose="020B0604020202020204" pitchFamily="34" charset="0"/>
              </a:rPr>
              <a:t> tai </a:t>
            </a:r>
            <a:r>
              <a:rPr lang="en-US" altLang="en-US" sz="2800" b="1" i="1" dirty="0" err="1" smtClean="0">
                <a:solidFill>
                  <a:prstClr val="black"/>
                </a:solidFill>
                <a:latin typeface="Times New Roman" panose="02020603050405020304" pitchFamily="18" charset="0"/>
                <a:cs typeface="Arial" panose="020B0604020202020204" pitchFamily="34" charset="0"/>
              </a:rPr>
              <a:t>khi</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thay</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đổi</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áp</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suất</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đột</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ngột</a:t>
            </a:r>
            <a:endParaRPr lang="en-US" altLang="en-US" sz="2800" b="1" i="1" dirty="0" smtClean="0">
              <a:solidFill>
                <a:prstClr val="black"/>
              </a:solidFill>
              <a:latin typeface="Times New Roman" panose="02020603050405020304" pitchFamily="18" charset="0"/>
              <a:cs typeface="Arial" panose="020B0604020202020204" pitchFamily="34" charset="0"/>
            </a:endParaRPr>
          </a:p>
        </p:txBody>
      </p:sp>
      <p:sp>
        <p:nvSpPr>
          <p:cNvPr id="5" name="Text Box 19"/>
          <p:cNvSpPr txBox="1">
            <a:spLocks noChangeArrowheads="1"/>
          </p:cNvSpPr>
          <p:nvPr/>
        </p:nvSpPr>
        <p:spPr bwMode="auto">
          <a:xfrm>
            <a:off x="22007" y="914400"/>
            <a:ext cx="89913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sz="2800" dirty="0" smtClean="0">
                <a:solidFill>
                  <a:srgbClr val="FF0000"/>
                </a:solidFill>
                <a:latin typeface="Times New Roman" panose="02020603050405020304" pitchFamily="18" charset="0"/>
                <a:ea typeface="Calibri" panose="020F0502020204030204" pitchFamily="34" charset="0"/>
              </a:rPr>
              <a:t>? Em </a:t>
            </a:r>
            <a:r>
              <a:rPr lang="vi-VN" sz="2800" dirty="0">
                <a:solidFill>
                  <a:srgbClr val="FF0000"/>
                </a:solidFill>
                <a:latin typeface="Times New Roman" panose="02020603050405020304" pitchFamily="18" charset="0"/>
                <a:ea typeface="Calibri" panose="020F0502020204030204" pitchFamily="34" charset="0"/>
              </a:rPr>
              <a:t>hãy tìm ví dụ và mô tả hiện tượng trong thực tế về sự tạo thành tiếng động trong tai khi thay đổi áp suất đột </a:t>
            </a:r>
            <a:r>
              <a:rPr lang="vi-VN" sz="2800" dirty="0" smtClean="0">
                <a:solidFill>
                  <a:srgbClr val="FF0000"/>
                </a:solidFill>
                <a:latin typeface="Times New Roman" panose="02020603050405020304" pitchFamily="18" charset="0"/>
                <a:ea typeface="Calibri" panose="020F0502020204030204" pitchFamily="34" charset="0"/>
              </a:rPr>
              <a:t>ngột.</a:t>
            </a:r>
            <a:endParaRPr lang="en-US" altLang="en-US" sz="2800" dirty="0" smtClean="0">
              <a:solidFill>
                <a:srgbClr val="FF0000"/>
              </a:solidFill>
              <a:latin typeface="Times New Roman" panose="02020603050405020304" pitchFamily="18" charset="0"/>
              <a:cs typeface="Arial" panose="020B0604020202020204" pitchFamily="34" charset="0"/>
            </a:endParaRPr>
          </a:p>
        </p:txBody>
      </p:sp>
      <p:sp>
        <p:nvSpPr>
          <p:cNvPr id="6" name="Rectangle 5"/>
          <p:cNvSpPr/>
          <p:nvPr/>
        </p:nvSpPr>
        <p:spPr>
          <a:xfrm>
            <a:off x="0" y="1752600"/>
            <a:ext cx="8991600" cy="1384995"/>
          </a:xfrm>
          <a:prstGeom prst="rect">
            <a:avLst/>
          </a:prstGeom>
        </p:spPr>
        <p:txBody>
          <a:bodyPr wrap="square">
            <a:spAutoFit/>
          </a:bodyPr>
          <a:lstStyle/>
          <a:p>
            <a:pPr marL="30480" marR="30480" algn="just">
              <a:spcAft>
                <a:spcPts val="0"/>
              </a:spcAft>
              <a:buNone/>
            </a:pPr>
            <a:r>
              <a:rPr lang="de-DE" dirty="0" smtClean="0">
                <a:solidFill>
                  <a:srgbClr val="0000FF"/>
                </a:solidFill>
                <a:latin typeface="Times New Roman" panose="02020603050405020304" pitchFamily="18" charset="0"/>
                <a:ea typeface="Calibri" panose="020F0502020204030204" pitchFamily="34" charset="0"/>
              </a:rPr>
              <a:t>- </a:t>
            </a:r>
            <a:r>
              <a:rPr lang="vi-VN" sz="2800" dirty="0" smtClean="0">
                <a:latin typeface="Times New Roman" panose="02020603050405020304" pitchFamily="18" charset="0"/>
                <a:ea typeface="Times New Roman" panose="02020603050405020304" pitchFamily="18" charset="0"/>
              </a:rPr>
              <a:t>Ví dụ như khi đi xe ô tô hoặc xe máy khi phóng nhanh, hay khi thang máy lên hoặc đi xuống đều gây nên tiếng động trong tai hoặc triệu chứng ù tai.</a:t>
            </a:r>
            <a:endParaRPr lang="vi-VN" sz="2800" dirty="0">
              <a:latin typeface="Times New Roman" panose="02020603050405020304" pitchFamily="18" charset="0"/>
              <a:ea typeface="Times New Roman" panose="02020603050405020304" pitchFamily="18" charset="0"/>
            </a:endParaRPr>
          </a:p>
        </p:txBody>
      </p:sp>
      <p:sp>
        <p:nvSpPr>
          <p:cNvPr id="7" name="Rectangle 6"/>
          <p:cNvSpPr/>
          <p:nvPr/>
        </p:nvSpPr>
        <p:spPr>
          <a:xfrm>
            <a:off x="54428" y="3137595"/>
            <a:ext cx="5334000" cy="3108543"/>
          </a:xfrm>
          <a:prstGeom prst="rect">
            <a:avLst/>
          </a:prstGeom>
        </p:spPr>
        <p:txBody>
          <a:bodyPr wrap="square">
            <a:spAutoFit/>
          </a:bodyPr>
          <a:lstStyle/>
          <a:p>
            <a:pPr marL="30480" marR="30480" algn="just">
              <a:spcAft>
                <a:spcPts val="0"/>
              </a:spcAft>
              <a:buNone/>
            </a:pPr>
            <a:r>
              <a:rPr lang="vi-VN" sz="2800" dirty="0" smtClean="0">
                <a:latin typeface="Times New Roman" panose="02020603050405020304" pitchFamily="18" charset="0"/>
                <a:ea typeface="Times New Roman" panose="02020603050405020304" pitchFamily="18" charset="0"/>
                <a:cs typeface="Times New Roman" panose="02020603050405020304" pitchFamily="18" charset="0"/>
              </a:rPr>
              <a:t>- Giải thích: Khi áp suất thay đổi đột ngột thì vòi tai thường không phản ứng kịp làm mất cân bằng áp suất hai bên màng nhĩ, khiến màng nhĩ bị đẩy về phía có áp suất nhỏ hơn, gây nên tiếng động trong tai hoặc triệu chứng ù tai.</a:t>
            </a:r>
            <a:endParaRPr lang="vi-VN" sz="2800" dirty="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C9479E3A-66D5-2F93-212D-CD095E42B490}"/>
              </a:ext>
            </a:extLst>
          </p:cNvPr>
          <p:cNvPicPr>
            <a:picLocks noChangeAspect="1"/>
          </p:cNvPicPr>
          <p:nvPr/>
        </p:nvPicPr>
        <p:blipFill rotWithShape="1">
          <a:blip r:embed="rId2"/>
          <a:srcRect b="16593"/>
          <a:stretch/>
        </p:blipFill>
        <p:spPr>
          <a:xfrm>
            <a:off x="5323114" y="2743200"/>
            <a:ext cx="3668486" cy="3727702"/>
          </a:xfrm>
          <a:prstGeom prst="rect">
            <a:avLst/>
          </a:prstGeom>
        </p:spPr>
      </p:pic>
    </p:spTree>
    <p:extLst>
      <p:ext uri="{BB962C8B-B14F-4D97-AF65-F5344CB8AC3E}">
        <p14:creationId xmlns:p14="http://schemas.microsoft.com/office/powerpoint/2010/main" val="18716750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randombar(horizontal)">
                                      <p:cBhvr>
                                        <p:cTn id="7" dur="500"/>
                                        <p:tgtEl>
                                          <p:spTgt spid="481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linds(horizontal)">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P spid="5"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6"/>
          <p:cNvSpPr txBox="1">
            <a:spLocks noChangeArrowheads="1"/>
          </p:cNvSpPr>
          <p:nvPr/>
        </p:nvSpPr>
        <p:spPr bwMode="auto">
          <a:xfrm>
            <a:off x="0" y="0"/>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i="1" dirty="0" smtClean="0">
                <a:solidFill>
                  <a:prstClr val="black"/>
                </a:solidFill>
                <a:latin typeface="Times New Roman" panose="02020603050405020304" pitchFamily="18" charset="0"/>
                <a:cs typeface="Arial" panose="020B0604020202020204" pitchFamily="34" charset="0"/>
              </a:rPr>
              <a:t>b. </a:t>
            </a:r>
            <a:r>
              <a:rPr lang="en-US" altLang="en-US" sz="2800" b="1" i="1" dirty="0" err="1" smtClean="0">
                <a:solidFill>
                  <a:prstClr val="black"/>
                </a:solidFill>
                <a:latin typeface="Times New Roman" panose="02020603050405020304" pitchFamily="18" charset="0"/>
                <a:cs typeface="Arial" panose="020B0604020202020204" pitchFamily="34" charset="0"/>
              </a:rPr>
              <a:t>Một</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số</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ứng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dụng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về</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áp</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suất</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không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khí</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trong</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đời</a:t>
            </a:r>
            <a:r>
              <a:rPr lang="en-US" altLang="en-US" sz="2800" b="1" i="1" dirty="0" smtClean="0">
                <a:solidFill>
                  <a:prstClr val="black"/>
                </a:solidFill>
                <a:latin typeface="Times New Roman" panose="02020603050405020304" pitchFamily="18" charset="0"/>
                <a:cs typeface="Arial" panose="020B0604020202020204" pitchFamily="34" charset="0"/>
              </a:rPr>
              <a:t> </a:t>
            </a:r>
            <a:r>
              <a:rPr lang="en-US" altLang="en-US" sz="2800" b="1" i="1" dirty="0" err="1" smtClean="0">
                <a:solidFill>
                  <a:prstClr val="black"/>
                </a:solidFill>
                <a:latin typeface="Times New Roman" panose="02020603050405020304" pitchFamily="18" charset="0"/>
                <a:cs typeface="Arial" panose="020B0604020202020204" pitchFamily="34" charset="0"/>
              </a:rPr>
              <a:t>sống</a:t>
            </a:r>
            <a:r>
              <a:rPr lang="en-US" altLang="en-US" sz="2800" b="1" i="1" dirty="0" smtClean="0">
                <a:solidFill>
                  <a:prstClr val="black"/>
                </a:solidFill>
                <a:latin typeface="Times New Roman" panose="02020603050405020304" pitchFamily="18" charset="0"/>
                <a:cs typeface="Arial" panose="020B0604020202020204" pitchFamily="34" charset="0"/>
              </a:rPr>
              <a:t>.</a:t>
            </a:r>
          </a:p>
        </p:txBody>
      </p:sp>
      <p:sp>
        <p:nvSpPr>
          <p:cNvPr id="48147" name="Text Box 19"/>
          <p:cNvSpPr txBox="1">
            <a:spLocks noChangeArrowheads="1"/>
          </p:cNvSpPr>
          <p:nvPr/>
        </p:nvSpPr>
        <p:spPr bwMode="auto">
          <a:xfrm>
            <a:off x="228600" y="457200"/>
            <a:ext cx="55624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sz="2800" dirty="0" smtClean="0">
                <a:solidFill>
                  <a:srgbClr val="FF0000"/>
                </a:solidFill>
                <a:latin typeface="Times New Roman" panose="02020603050405020304" pitchFamily="18" charset="0"/>
                <a:ea typeface="Calibri" panose="020F0502020204030204" pitchFamily="34" charset="0"/>
              </a:rPr>
              <a:t>? </a:t>
            </a:r>
            <a:r>
              <a:rPr lang="vi-VN" sz="2800" dirty="0">
                <a:solidFill>
                  <a:srgbClr val="FF0000"/>
                </a:solidFill>
                <a:latin typeface="Times New Roman" panose="02020603050405020304" pitchFamily="18" charset="0"/>
                <a:ea typeface="Calibri" panose="020F0502020204030204" pitchFamily="34" charset="0"/>
              </a:rPr>
              <a:t>Tìm thêm ví dụ về giác mút trong thực tế và giải thích hoạt động của </a:t>
            </a:r>
            <a:r>
              <a:rPr lang="vi-VN" sz="2800" dirty="0" smtClean="0">
                <a:solidFill>
                  <a:srgbClr val="FF0000"/>
                </a:solidFill>
                <a:latin typeface="Times New Roman" panose="02020603050405020304" pitchFamily="18" charset="0"/>
                <a:ea typeface="Calibri" panose="020F0502020204030204" pitchFamily="34" charset="0"/>
              </a:rPr>
              <a:t>nó</a:t>
            </a:r>
            <a:endParaRPr lang="en-US" altLang="en-US" sz="2800" dirty="0" smtClean="0">
              <a:solidFill>
                <a:srgbClr val="FF0000"/>
              </a:solidFill>
              <a:latin typeface="Times New Roman" panose="02020603050405020304" pitchFamily="18" charset="0"/>
              <a:cs typeface="Arial" panose="020B0604020202020204" pitchFamily="34" charset="0"/>
            </a:endParaRPr>
          </a:p>
        </p:txBody>
      </p:sp>
      <p:sp>
        <p:nvSpPr>
          <p:cNvPr id="5" name="Text Box 19"/>
          <p:cNvSpPr txBox="1">
            <a:spLocks noChangeArrowheads="1"/>
          </p:cNvSpPr>
          <p:nvPr/>
        </p:nvSpPr>
        <p:spPr bwMode="auto">
          <a:xfrm>
            <a:off x="152400" y="1371600"/>
            <a:ext cx="6589051" cy="99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7000"/>
              </a:lnSpc>
              <a:spcAft>
                <a:spcPts val="0"/>
              </a:spcAft>
              <a:buNone/>
            </a:pP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Hình 16.10 là loại giác mút đơn giản (móc treo tường). </a:t>
            </a:r>
            <a:endParaRPr lang="vi-VN" sz="2000" dirty="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767406" y="533400"/>
            <a:ext cx="2376594" cy="1811042"/>
          </a:xfrm>
          <a:prstGeom prst="rect">
            <a:avLst/>
          </a:prstGeom>
        </p:spPr>
      </p:pic>
      <p:sp>
        <p:nvSpPr>
          <p:cNvPr id="7" name="Text Box 19"/>
          <p:cNvSpPr txBox="1">
            <a:spLocks noChangeArrowheads="1"/>
          </p:cNvSpPr>
          <p:nvPr/>
        </p:nvSpPr>
        <p:spPr bwMode="auto">
          <a:xfrm>
            <a:off x="76318" y="4495800"/>
            <a:ext cx="906768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Aft>
                <a:spcPts val="0"/>
              </a:spcAft>
              <a:buNone/>
            </a:pPr>
            <a:r>
              <a:rPr lang="vi-VN" dirty="0">
                <a:solidFill>
                  <a:srgbClr val="000000"/>
                </a:solidFill>
                <a:latin typeface="Times New Roman" panose="02020603050405020304" pitchFamily="18" charset="0"/>
                <a:ea typeface="Calibri" panose="020F0502020204030204" pitchFamily="34" charset="0"/>
              </a:rPr>
              <a:t>Khi ta kéo núm ra, không khí tràn vào lấp đầy không gian chân không của núm, gây ra tiếng “bật” có thể nghe thấy được.</a:t>
            </a:r>
            <a:endParaRPr lang="vi-VN" dirty="0">
              <a:ea typeface="Calibri" panose="020F0502020204030204" pitchFamily="34" charset="0"/>
              <a:cs typeface="Times New Roman" panose="02020603050405020304" pitchFamily="18" charset="0"/>
            </a:endParaRPr>
          </a:p>
        </p:txBody>
      </p:sp>
      <p:sp>
        <p:nvSpPr>
          <p:cNvPr id="3" name="Rectangle 2"/>
          <p:cNvSpPr/>
          <p:nvPr/>
        </p:nvSpPr>
        <p:spPr>
          <a:xfrm>
            <a:off x="0" y="2362200"/>
            <a:ext cx="8991600" cy="2062103"/>
          </a:xfrm>
          <a:prstGeom prst="rect">
            <a:avLst/>
          </a:prstGeom>
        </p:spPr>
        <p:txBody>
          <a:bodyPr wrap="square">
            <a:spAutoFit/>
          </a:bodyPr>
          <a:lstStyle/>
          <a:p>
            <a:pPr>
              <a:spcAft>
                <a:spcPts val="0"/>
              </a:spcAft>
              <a:buNone/>
            </a:pPr>
            <a:r>
              <a:rPr lang="vi-VN" sz="3200" dirty="0">
                <a:solidFill>
                  <a:srgbClr val="000000"/>
                </a:solidFill>
                <a:latin typeface="Times New Roman" pitchFamily="18" charset="0"/>
                <a:ea typeface="Calibri" panose="020F0502020204030204" pitchFamily="34" charset="0"/>
                <a:cs typeface="Times New Roman" pitchFamily="18" charset="0"/>
              </a:rPr>
              <a:t>Giải thích: Khi ấn phễu của giác mút sát vào mặt kính hoặc tường phẳng làm cho áp suất không khí còn lại bên trog mú nhỏ hơn áp suất khí quyển bên ngoài giúp giác mút bám chắc vào kính hoặc tường.</a:t>
            </a:r>
            <a:endParaRPr lang="vi-VN" sz="32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9133884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fade">
                                      <p:cBhvr>
                                        <p:cTn id="7" dur="500"/>
                                        <p:tgtEl>
                                          <p:spTgt spid="48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47"/>
                                        </p:tgtEl>
                                        <p:attrNameLst>
                                          <p:attrName>style.visibility</p:attrName>
                                        </p:attrNameLst>
                                      </p:cBhvr>
                                      <p:to>
                                        <p:strVal val="visible"/>
                                      </p:to>
                                    </p:set>
                                    <p:animEffect transition="in" filter="fade">
                                      <p:cBhvr>
                                        <p:cTn id="12" dur="500"/>
                                        <p:tgtEl>
                                          <p:spTgt spid="48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4" grpId="0"/>
      <p:bldP spid="48147" grpId="0"/>
      <p:bldP spid="5" grpId="0"/>
      <p:bldP spid="7"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urved Connector 7"/>
          <p:cNvCxnSpPr/>
          <p:nvPr/>
        </p:nvCxnSpPr>
        <p:spPr>
          <a:xfrm rot="5400000">
            <a:off x="7287906" y="2446470"/>
            <a:ext cx="35267" cy="19179"/>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886" y="0"/>
            <a:ext cx="9144000" cy="954107"/>
          </a:xfrm>
          <a:prstGeom prst="rect">
            <a:avLst/>
          </a:prstGeom>
          <a:noFill/>
        </p:spPr>
        <p:txBody>
          <a:bodyPr wrap="square" rtlCol="0">
            <a:spAutoFit/>
          </a:bodyPr>
          <a:lstStyle/>
          <a:p>
            <a:r>
              <a:rPr lang="vi-VN" sz="2800" dirty="0" smtClean="0">
                <a:solidFill>
                  <a:srgbClr val="FF0000"/>
                </a:solidFill>
                <a:latin typeface="Times New Roman" pitchFamily="18" charset="0"/>
                <a:ea typeface="Calibri" panose="020F0502020204030204" pitchFamily="34" charset="0"/>
                <a:cs typeface="Times New Roman" pitchFamily="18" charset="0"/>
              </a:rPr>
              <a:t>? Hãy </a:t>
            </a:r>
            <a:r>
              <a:rPr lang="vi-VN" sz="2800" dirty="0">
                <a:solidFill>
                  <a:srgbClr val="FF0000"/>
                </a:solidFill>
                <a:latin typeface="Times New Roman" pitchFamily="18" charset="0"/>
                <a:ea typeface="Calibri" panose="020F0502020204030204" pitchFamily="34" charset="0"/>
                <a:cs typeface="Times New Roman" pitchFamily="18" charset="0"/>
              </a:rPr>
              <a:t>tìm trong thực tế những dụng cụ hoạt động theo nguyên lí của bình xịt. Cho biết chúng được sử dụng vào công việc </a:t>
            </a:r>
            <a:r>
              <a:rPr lang="vi-VN" sz="2800" dirty="0" smtClean="0">
                <a:solidFill>
                  <a:srgbClr val="FF0000"/>
                </a:solidFill>
                <a:latin typeface="Times New Roman" pitchFamily="18" charset="0"/>
                <a:ea typeface="Calibri" panose="020F0502020204030204" pitchFamily="34" charset="0"/>
                <a:cs typeface="Times New Roman" pitchFamily="18" charset="0"/>
              </a:rPr>
              <a:t>gì.</a:t>
            </a:r>
            <a:endParaRPr lang="vi-VN" sz="2800" dirty="0">
              <a:solidFill>
                <a:srgbClr val="FF0000"/>
              </a:solidFill>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a:off x="4495800" y="956166"/>
            <a:ext cx="3384085" cy="2133600"/>
          </a:xfrm>
          <a:prstGeom prst="rect">
            <a:avLst/>
          </a:prstGeom>
        </p:spPr>
      </p:pic>
      <p:sp>
        <p:nvSpPr>
          <p:cNvPr id="10" name="TextBox 9"/>
          <p:cNvSpPr txBox="1"/>
          <p:nvPr/>
        </p:nvSpPr>
        <p:spPr>
          <a:xfrm>
            <a:off x="4191000" y="2981980"/>
            <a:ext cx="5029200" cy="523220"/>
          </a:xfrm>
          <a:prstGeom prst="rect">
            <a:avLst/>
          </a:prstGeom>
          <a:noFill/>
        </p:spPr>
        <p:txBody>
          <a:bodyPr wrap="square" rtlCol="0">
            <a:spAutoFit/>
          </a:bodyPr>
          <a:lstStyle/>
          <a:p>
            <a:r>
              <a:rPr lang="vi-VN" sz="2800" dirty="0" smtClean="0">
                <a:latin typeface="Times New Roman" pitchFamily="18" charset="0"/>
                <a:ea typeface="Calibri" panose="020F0502020204030204" pitchFamily="34" charset="0"/>
                <a:cs typeface="Times New Roman" pitchFamily="18" charset="0"/>
              </a:rPr>
              <a:t>Bình xịt mũi, xịt họng, hen xuyễn</a:t>
            </a:r>
            <a:endParaRPr lang="vi-VN" sz="2800" dirty="0">
              <a:latin typeface="Times New Roman" pitchFamily="18" charset="0"/>
              <a:cs typeface="Times New Roman" pitchFamily="18" charset="0"/>
            </a:endParaRPr>
          </a:p>
        </p:txBody>
      </p:sp>
      <p:pic>
        <p:nvPicPr>
          <p:cNvPr id="5" name="Picture 4"/>
          <p:cNvPicPr>
            <a:picLocks noChangeAspect="1"/>
          </p:cNvPicPr>
          <p:nvPr/>
        </p:nvPicPr>
        <p:blipFill>
          <a:blip r:embed="rId3"/>
          <a:stretch>
            <a:fillRect/>
          </a:stretch>
        </p:blipFill>
        <p:spPr>
          <a:xfrm>
            <a:off x="0" y="956166"/>
            <a:ext cx="3537699" cy="2675082"/>
          </a:xfrm>
          <a:prstGeom prst="rect">
            <a:avLst/>
          </a:prstGeom>
        </p:spPr>
      </p:pic>
      <p:sp>
        <p:nvSpPr>
          <p:cNvPr id="6" name="Rectangle 5"/>
          <p:cNvSpPr/>
          <p:nvPr/>
        </p:nvSpPr>
        <p:spPr>
          <a:xfrm>
            <a:off x="10886" y="3533321"/>
            <a:ext cx="4104009" cy="553357"/>
          </a:xfrm>
          <a:prstGeom prst="rect">
            <a:avLst/>
          </a:prstGeom>
        </p:spPr>
        <p:txBody>
          <a:bodyPr wrap="none">
            <a:spAutoFit/>
          </a:bodyPr>
          <a:lstStyle/>
          <a:p>
            <a:pPr>
              <a:lnSpc>
                <a:spcPct val="107000"/>
              </a:lnSpc>
              <a:spcAft>
                <a:spcPts val="0"/>
              </a:spcAft>
            </a:pPr>
            <a:r>
              <a:rPr lang="vi-VN" sz="2800" dirty="0" smtClean="0">
                <a:solidFill>
                  <a:srgbClr val="000000"/>
                </a:solidFill>
                <a:latin typeface="Times New Roman" pitchFamily="18" charset="0"/>
                <a:ea typeface="Calibri" panose="020F0502020204030204" pitchFamily="34" charset="0"/>
                <a:cs typeface="Times New Roman" pitchFamily="18" charset="0"/>
              </a:rPr>
              <a:t>Các loại bình xịt tưới nước</a:t>
            </a:r>
            <a:r>
              <a:rPr lang="vi-VN" dirty="0" smtClean="0">
                <a:solidFill>
                  <a:srgbClr val="000000"/>
                </a:solidFill>
                <a:ea typeface="Calibri" panose="020F0502020204030204" pitchFamily="34" charset="0"/>
                <a:cs typeface="Times New Roman" panose="02020603050405020304" pitchFamily="18" charset="0"/>
              </a:rPr>
              <a:t>.</a:t>
            </a:r>
            <a:endParaRPr lang="vi-VN"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2" descr="Hãy tìm trong thực tế những dụng cụ hoạt động theo nguyên lí ">
            <a:extLst>
              <a:ext uri="{FF2B5EF4-FFF2-40B4-BE49-F238E27FC236}">
                <a16:creationId xmlns:a16="http://schemas.microsoft.com/office/drawing/2014/main" id="{2FF61E26-0CFE-5A2B-E3A2-46FC86B03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29" y="4086678"/>
            <a:ext cx="2470403" cy="20855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429" y="6172200"/>
            <a:ext cx="4645824" cy="523220"/>
          </a:xfrm>
          <a:prstGeom prst="rect">
            <a:avLst/>
          </a:prstGeom>
        </p:spPr>
        <p:txBody>
          <a:bodyPr wrap="none">
            <a:spAutoFit/>
          </a:bodyPr>
          <a:lstStyle/>
          <a:p>
            <a:r>
              <a:rPr lang="vi-VN" altLang="en-US" sz="2800" dirty="0">
                <a:latin typeface="Times New Roman" panose="02020603050405020304" pitchFamily="18" charset="0"/>
                <a:ea typeface="Arial" panose="020B0604020202020204" pitchFamily="34" charset="0"/>
              </a:rPr>
              <a:t>Các loại bình xịt diệt côn trùng</a:t>
            </a:r>
            <a:endParaRPr lang="en-US" sz="2800" dirty="0"/>
          </a:p>
        </p:txBody>
      </p:sp>
      <p:pic>
        <p:nvPicPr>
          <p:cNvPr id="12" name="Picture 3" descr="GÔM XỊT TÓC - KEO BẠC 320ml - 600ml | Shopee Việt Nam">
            <a:extLst>
              <a:ext uri="{FF2B5EF4-FFF2-40B4-BE49-F238E27FC236}">
                <a16:creationId xmlns:a16="http://schemas.microsoft.com/office/drawing/2014/main" id="{73CBF622-0408-3CCA-8EAC-E42FE2C3D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3315" b="13574"/>
          <a:stretch>
            <a:fillRect/>
          </a:stretch>
        </p:blipFill>
        <p:spPr bwMode="auto">
          <a:xfrm>
            <a:off x="4844143" y="3533321"/>
            <a:ext cx="3505200" cy="2132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48200" y="5710535"/>
            <a:ext cx="4572000" cy="1200329"/>
          </a:xfrm>
          <a:prstGeom prst="rect">
            <a:avLst/>
          </a:prstGeom>
        </p:spPr>
        <p:txBody>
          <a:bodyPr>
            <a:spAutoFit/>
          </a:bodyPr>
          <a:lstStyle/>
          <a:p>
            <a:r>
              <a:rPr lang="vi-VN" altLang="en-US" sz="2400" dirty="0">
                <a:latin typeface="Times New Roman" panose="02020603050405020304" pitchFamily="18" charset="0"/>
                <a:ea typeface="Arial" panose="020B0604020202020204" pitchFamily="34" charset="0"/>
              </a:rPr>
              <a:t>Các dụng cụ làm đẹp: Dầu gội/ dầu xả dạng xịt, xịt keo tóc tạo kiểu, chai xịt khoáng, lọ xịt tonner, </a:t>
            </a:r>
            <a:endParaRPr lang="en-US" sz="2400" dirty="0"/>
          </a:p>
        </p:txBody>
      </p:sp>
    </p:spTree>
    <p:extLst>
      <p:ext uri="{BB962C8B-B14F-4D97-AF65-F5344CB8AC3E}">
        <p14:creationId xmlns:p14="http://schemas.microsoft.com/office/powerpoint/2010/main" val="189057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heel(1)">
                                      <p:cBhvr>
                                        <p:cTn id="4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6" grpId="0"/>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359044"/>
            <a:ext cx="1981200" cy="683264"/>
          </a:xfrm>
          <a:prstGeom prst="rect">
            <a:avLst/>
          </a:prstGeom>
        </p:spPr>
        <p:txBody>
          <a:bodyPr wrap="square">
            <a:spAutoFit/>
          </a:bodyPr>
          <a:lstStyle/>
          <a:p>
            <a:pPr indent="254000">
              <a:lnSpc>
                <a:spcPct val="120000"/>
              </a:lnSpc>
              <a:spcAft>
                <a:spcPts val="600"/>
              </a:spcAft>
              <a:tabLst>
                <a:tab pos="547370" algn="l"/>
              </a:tabLst>
            </a:pPr>
            <a:r>
              <a:rPr lang="en-US" sz="3200" b="1" dirty="0" err="1" smtClean="0">
                <a:solidFill>
                  <a:srgbClr val="FF0000"/>
                </a:solidFill>
                <a:latin typeface="Times New Roman" panose="02020603050405020304" pitchFamily="18" charset="0"/>
                <a:ea typeface="Segoe UI" panose="020B0502040204020203" pitchFamily="34" charset="0"/>
              </a:rPr>
              <a:t>Kết</a:t>
            </a:r>
            <a:r>
              <a:rPr lang="en-US" sz="3200" b="1" dirty="0" smtClean="0">
                <a:solidFill>
                  <a:srgbClr val="FF0000"/>
                </a:solidFill>
                <a:latin typeface="Times New Roman" panose="02020603050405020304" pitchFamily="18" charset="0"/>
                <a:ea typeface="Segoe UI" panose="020B0502040204020203" pitchFamily="34" charset="0"/>
              </a:rPr>
              <a:t> </a:t>
            </a:r>
            <a:r>
              <a:rPr lang="en-US" sz="3200" b="1" dirty="0" err="1">
                <a:solidFill>
                  <a:srgbClr val="FF0000"/>
                </a:solidFill>
                <a:latin typeface="Times New Roman" panose="02020603050405020304" pitchFamily="18" charset="0"/>
                <a:ea typeface="Segoe UI" panose="020B0502040204020203" pitchFamily="34" charset="0"/>
              </a:rPr>
              <a:t>luận</a:t>
            </a:r>
            <a:r>
              <a:rPr lang="en-US" sz="3200" b="1" dirty="0">
                <a:solidFill>
                  <a:srgbClr val="FF0000"/>
                </a:solidFill>
                <a:latin typeface="Times New Roman" panose="02020603050405020304" pitchFamily="18" charset="0"/>
                <a:ea typeface="Segoe UI" panose="020B0502040204020203" pitchFamily="34" charset="0"/>
              </a:rPr>
              <a:t> </a:t>
            </a:r>
          </a:p>
        </p:txBody>
      </p:sp>
      <p:pic>
        <p:nvPicPr>
          <p:cNvPr id="5" name="Picture 4">
            <a:extLst>
              <a:ext uri="{FF2B5EF4-FFF2-40B4-BE49-F238E27FC236}">
                <a16:creationId xmlns:a16="http://schemas.microsoft.com/office/drawing/2014/main" id="{690C2BA1-B9BF-8130-F5D9-DD0D92F27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886" y="73479"/>
            <a:ext cx="1181100" cy="971550"/>
          </a:xfrm>
          <a:prstGeom prst="rect">
            <a:avLst/>
          </a:prstGeom>
        </p:spPr>
      </p:pic>
      <p:sp>
        <p:nvSpPr>
          <p:cNvPr id="6" name="Rectangle 5"/>
          <p:cNvSpPr/>
          <p:nvPr/>
        </p:nvSpPr>
        <p:spPr>
          <a:xfrm>
            <a:off x="108857" y="1276350"/>
            <a:ext cx="7206343" cy="954107"/>
          </a:xfrm>
          <a:prstGeom prst="rect">
            <a:avLst/>
          </a:prstGeom>
        </p:spPr>
        <p:txBody>
          <a:bodyPr wrap="square">
            <a:spAutoFit/>
          </a:bodyPr>
          <a:lstStyle/>
          <a:p>
            <a:pPr indent="254000">
              <a:spcAft>
                <a:spcPts val="600"/>
              </a:spcAft>
              <a:tabLst>
                <a:tab pos="547370" algn="l"/>
              </a:tabLst>
            </a:pPr>
            <a:r>
              <a:rPr lang="vi-VN"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Khi</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thay</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đổi</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áp</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suất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đột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ngột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có</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thể</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gây</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ra</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tiếng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động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trong</a:t>
            </a:r>
            <a:r>
              <a:rPr lang="en-US" sz="2800" b="1" dirty="0">
                <a:solidFill>
                  <a:srgbClr val="FF0000"/>
                </a:solidFill>
                <a:latin typeface="Times New Roman" panose="02020603050405020304" pitchFamily="18" charset="0"/>
                <a:ea typeface="Segoe UI" panose="020B0502040204020203" pitchFamily="34" charset="0"/>
              </a:rPr>
              <a:t> tai</a:t>
            </a:r>
            <a:r>
              <a:rPr lang="vi-VN" sz="2800" b="1" dirty="0">
                <a:solidFill>
                  <a:srgbClr val="FF0000"/>
                </a:solidFill>
                <a:latin typeface="Times New Roman" panose="02020603050405020304" pitchFamily="18" charset="0"/>
                <a:ea typeface="Segoe UI" panose="020B0502040204020203" pitchFamily="34" charset="0"/>
              </a:rPr>
              <a:t>.</a:t>
            </a:r>
            <a:endParaRPr lang="en-US" sz="2800" b="1" dirty="0">
              <a:solidFill>
                <a:srgbClr val="FF0000"/>
              </a:solidFill>
              <a:latin typeface="Segoe UI" panose="020B0502040204020203" pitchFamily="34" charset="0"/>
              <a:ea typeface="Segoe UI" panose="020B0502040204020203" pitchFamily="34" charset="0"/>
            </a:endParaRPr>
          </a:p>
        </p:txBody>
      </p:sp>
      <p:sp>
        <p:nvSpPr>
          <p:cNvPr id="7" name="Rectangle 6"/>
          <p:cNvSpPr/>
          <p:nvPr/>
        </p:nvSpPr>
        <p:spPr>
          <a:xfrm>
            <a:off x="108857" y="2590800"/>
            <a:ext cx="8991600" cy="1080745"/>
          </a:xfrm>
          <a:prstGeom prst="rect">
            <a:avLst/>
          </a:prstGeom>
        </p:spPr>
        <p:txBody>
          <a:bodyPr wrap="square">
            <a:spAutoFit/>
          </a:bodyPr>
          <a:lstStyle/>
          <a:p>
            <a:pPr indent="254000">
              <a:lnSpc>
                <a:spcPct val="120000"/>
              </a:lnSpc>
              <a:spcAft>
                <a:spcPts val="600"/>
              </a:spcAft>
              <a:tabLst>
                <a:tab pos="547370" algn="l"/>
              </a:tabLst>
            </a:pPr>
            <a:r>
              <a:rPr lang="vi-VN"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Áp</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suất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không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khí</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được</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ứng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dụng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để</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chế</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tạo</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một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số</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dụng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cụ</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phục</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vụ</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trong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đời</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sống</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Như</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gi</a:t>
            </a:r>
            <a:r>
              <a:rPr lang="vi-VN" sz="2800" b="1" dirty="0">
                <a:solidFill>
                  <a:srgbClr val="FF0000"/>
                </a:solidFill>
                <a:latin typeface="Times New Roman" panose="02020603050405020304" pitchFamily="18" charset="0"/>
                <a:ea typeface="Segoe UI" panose="020B0502040204020203" pitchFamily="34" charset="0"/>
              </a:rPr>
              <a:t>ác </a:t>
            </a:r>
            <a:r>
              <a:rPr lang="en-US" sz="2800" b="1" dirty="0" err="1">
                <a:solidFill>
                  <a:srgbClr val="FF0000"/>
                </a:solidFill>
                <a:latin typeface="Times New Roman" panose="02020603050405020304" pitchFamily="18" charset="0"/>
                <a:ea typeface="Segoe UI" panose="020B0502040204020203" pitchFamily="34" charset="0"/>
              </a:rPr>
              <a:t>mút</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bình</a:t>
            </a:r>
            <a:r>
              <a:rPr lang="en-US" sz="2800" b="1" dirty="0">
                <a:solidFill>
                  <a:srgbClr val="FF0000"/>
                </a:solidFill>
                <a:latin typeface="Times New Roman" panose="02020603050405020304" pitchFamily="18" charset="0"/>
                <a:ea typeface="Segoe UI" panose="020B0502040204020203" pitchFamily="34" charset="0"/>
              </a:rPr>
              <a:t> </a:t>
            </a:r>
            <a:r>
              <a:rPr lang="en-US" sz="2800" b="1" dirty="0" err="1">
                <a:solidFill>
                  <a:srgbClr val="FF0000"/>
                </a:solidFill>
                <a:latin typeface="Times New Roman" panose="02020603050405020304" pitchFamily="18" charset="0"/>
                <a:ea typeface="Segoe UI" panose="020B0502040204020203" pitchFamily="34" charset="0"/>
              </a:rPr>
              <a:t>xịt</a:t>
            </a:r>
            <a:r>
              <a:rPr lang="vi-VN" sz="2800" b="1" dirty="0">
                <a:solidFill>
                  <a:srgbClr val="FF0000"/>
                </a:solidFill>
                <a:latin typeface="Times New Roman" panose="02020603050405020304" pitchFamily="18" charset="0"/>
                <a:ea typeface="Segoe UI" panose="020B0502040204020203" pitchFamily="34" charset="0"/>
              </a:rPr>
              <a:t>...</a:t>
            </a:r>
            <a:endParaRPr lang="en-US" sz="2800" b="1" dirty="0">
              <a:solidFill>
                <a:srgbClr val="FF0000"/>
              </a:solidFill>
              <a:latin typeface="Segoe UI" panose="020B0502040204020203" pitchFamily="34" charset="0"/>
              <a:ea typeface="Segoe UI" panose="020B0502040204020203" pitchFamily="34" charset="0"/>
            </a:endParaRPr>
          </a:p>
        </p:txBody>
      </p:sp>
      <p:pic>
        <p:nvPicPr>
          <p:cNvPr id="8" name="Picture 7">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104" y="-152400"/>
            <a:ext cx="2143125" cy="2857500"/>
          </a:xfrm>
          <a:prstGeom prst="rect">
            <a:avLst/>
          </a:prstGeom>
        </p:spPr>
      </p:pic>
      <p:pic>
        <p:nvPicPr>
          <p:cNvPr id="9" name="Picture 8">
            <a:extLst>
              <a:ext uri="{FF2B5EF4-FFF2-40B4-BE49-F238E27FC236}">
                <a16:creationId xmlns:a16="http://schemas.microsoft.com/office/drawing/2014/main" id="{D27D7D99-9E1A-47C2-9A0E-04166401D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82396"/>
            <a:ext cx="2286000" cy="1842947"/>
          </a:xfrm>
          <a:prstGeom prst="rect">
            <a:avLst/>
          </a:prstGeom>
        </p:spPr>
      </p:pic>
    </p:spTree>
    <p:extLst>
      <p:ext uri="{BB962C8B-B14F-4D97-AF65-F5344CB8AC3E}">
        <p14:creationId xmlns:p14="http://schemas.microsoft.com/office/powerpoint/2010/main" val="187018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0-#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t>Trả lời câu hỏi đề bài:</a:t>
            </a:r>
            <a:endParaRPr lang="vi-VN" dirty="0"/>
          </a:p>
        </p:txBody>
      </p:sp>
      <p:pic>
        <p:nvPicPr>
          <p:cNvPr id="4" name="Content Placeholder 3"/>
          <p:cNvPicPr>
            <a:picLocks noGrp="1" noChangeAspect="1"/>
          </p:cNvPicPr>
          <p:nvPr>
            <p:ph idx="1"/>
          </p:nvPr>
        </p:nvPicPr>
        <p:blipFill>
          <a:blip r:embed="rId2"/>
          <a:stretch>
            <a:fillRect/>
          </a:stretch>
        </p:blipFill>
        <p:spPr>
          <a:xfrm>
            <a:off x="152400" y="1143060"/>
            <a:ext cx="8762999" cy="5486256"/>
          </a:xfrm>
          <a:prstGeom prst="rect">
            <a:avLst/>
          </a:prstGeom>
        </p:spPr>
      </p:pic>
    </p:spTree>
    <p:extLst>
      <p:ext uri="{BB962C8B-B14F-4D97-AF65-F5344CB8AC3E}">
        <p14:creationId xmlns:p14="http://schemas.microsoft.com/office/powerpoint/2010/main" val="7931787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A0EA8-89F1-9DC7-9F39-FF2D13D7B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047" y="883919"/>
            <a:ext cx="2143125"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0" y="1379219"/>
            <a:ext cx="2438400"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Ong</a:t>
            </a:r>
            <a:endParaRPr lang="en-US" sz="5400">
              <a:latin typeface="Times New Roman" pitchFamily="18" charset="0"/>
              <a:cs typeface="Times New Roman" pitchFamily="18"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1853944" y="198119"/>
            <a:ext cx="2337056"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non</a:t>
            </a:r>
            <a:endParaRPr lang="en-US" sz="6000">
              <a:latin typeface="Times New Roman" pitchFamily="18" charset="0"/>
              <a:cs typeface="Times New Roman" pitchFamily="18"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5334000" y="2743200"/>
            <a:ext cx="2608140"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3581400" y="1524000"/>
            <a:ext cx="2320197"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latin typeface="Times New Roman" pitchFamily="18" charset="0"/>
                <a:cs typeface="Times New Roman" pitchFamily="18" charset="0"/>
              </a:rPr>
              <a:t>học</a:t>
            </a:r>
            <a:endParaRPr lang="en-US" sz="5400">
              <a:latin typeface="Times New Roman" pitchFamily="18" charset="0"/>
              <a:cs typeface="Times New Roman" pitchFamily="18"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3657600"/>
            <a:ext cx="1376094" cy="184294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0" y="5334000"/>
            <a:ext cx="9144000" cy="1200329"/>
          </a:xfrm>
          <a:prstGeom prst="rect">
            <a:avLst/>
          </a:prstGeom>
        </p:spPr>
        <p:txBody>
          <a:bodyPr wrap="square">
            <a:spAutoFit/>
          </a:bodyPr>
          <a:lstStyle/>
          <a:p>
            <a:pPr algn="ct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ong</a:t>
            </a:r>
            <a:r>
              <a:rPr lang="en-US" sz="3600" dirty="0">
                <a:latin typeface="Times New Roman" panose="02020603050405020304" pitchFamily="18" charset="0"/>
                <a:cs typeface="Times New Roman" panose="02020603050405020304" pitchFamily="18" charset="0"/>
              </a:rPr>
              <a:t> non </a:t>
            </a:r>
            <a:r>
              <a:rPr lang="en-US" sz="3600" dirty="0" err="1">
                <a:latin typeface="Times New Roman" panose="02020603050405020304" pitchFamily="18" charset="0"/>
                <a:cs typeface="Times New Roman" panose="02020603050405020304" pitchFamily="18" charset="0"/>
              </a:rPr>
              <a:t>chọn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đúng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DF3F8-8A0C-083B-B56B-836C4D410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153" y="2812731"/>
            <a:ext cx="1464680"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484146"/>
            <a:ext cx="5880259"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Câu</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Áp</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suất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mà</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lỏng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tác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dụng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lên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một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điểm</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phụ</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thuộc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3" y="1367113"/>
            <a:ext cx="1200530"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479770" y="3048000"/>
            <a:ext cx="3016029" cy="13716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619" y="4752591"/>
            <a:ext cx="1464680"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479770" y="5029200"/>
            <a:ext cx="3016029" cy="16002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4595" y="2852770"/>
            <a:ext cx="1404622"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5799082" y="3200400"/>
            <a:ext cx="3116317" cy="13716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1413" y="4752591"/>
            <a:ext cx="1464680"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5799082" y="5105400"/>
            <a:ext cx="3192517" cy="1524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16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FDB8FD-38F3-49DC-5261-D0838A09C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2514600"/>
            <a:ext cx="1464680"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457201" y="152400"/>
            <a:ext cx="6543676" cy="161740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bớt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3" y="1367113"/>
            <a:ext cx="1200530"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5410200" y="2590800"/>
            <a:ext cx="3733800" cy="208133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C. áp suất bên trong hộp giảm, áp suất khí quyển ở bên ngoài hộp lớn hơn làm nó bẹp.</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4343400"/>
            <a:ext cx="1464680"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990601" y="4806690"/>
            <a:ext cx="3276600" cy="189890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0" y="2590800"/>
            <a:ext cx="1404622"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1066801" y="2882069"/>
            <a:ext cx="31242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0"/>
            <a:ext cx="1464680"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5410200" y="4806691"/>
            <a:ext cx="3474983"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349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CD0F23D-B4DF-6A42-3077-7928C7B2F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2819400"/>
            <a:ext cx="2200752"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120617" y="484145"/>
            <a:ext cx="5880259"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3" y="1603081"/>
            <a:ext cx="1200530"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0" y="5724064"/>
            <a:ext cx="1752600" cy="113393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2819400"/>
            <a:ext cx="2200752"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81200" y="5724064"/>
            <a:ext cx="2666999" cy="98153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2895600"/>
            <a:ext cx="2200752"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4800600" y="5715000"/>
            <a:ext cx="2080634" cy="1143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3248" y="2819400"/>
            <a:ext cx="2200752"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063366" y="5791200"/>
            <a:ext cx="2080634"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3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紫色讲演稿PPT背景图片-【小学教学设计网】为您实现轻松教学-WWW.XXJXSJ.CN"/>
          <p:cNvPicPr>
            <a:picLocks noChangeAspect="1" noChangeArrowheads="1"/>
          </p:cNvPicPr>
          <p:nvPr/>
        </p:nvPicPr>
        <p:blipFill>
          <a:blip r:embed="rId3"/>
          <a:srcRect/>
          <a:stretch>
            <a:fillRect/>
          </a:stretch>
        </p:blipFill>
        <p:spPr bwMode="auto">
          <a:xfrm>
            <a:off x="0" y="2"/>
            <a:ext cx="9144000" cy="6849177"/>
          </a:xfrm>
          <a:prstGeom prst="rect">
            <a:avLst/>
          </a:prstGeom>
          <a:noFill/>
        </p:spPr>
      </p:pic>
      <p:sp>
        <p:nvSpPr>
          <p:cNvPr id="5" name="Rectangle 4"/>
          <p:cNvSpPr/>
          <p:nvPr/>
        </p:nvSpPr>
        <p:spPr>
          <a:xfrm>
            <a:off x="0" y="152400"/>
            <a:ext cx="9144000" cy="3139321"/>
          </a:xfrm>
          <a:prstGeom prst="rect">
            <a:avLst/>
          </a:prstGeom>
        </p:spPr>
        <p:txBody>
          <a:bodyPr wrap="square" lIns="91438" tIns="45720" rIns="91438" bIns="45720">
            <a:spAutoFit/>
          </a:bodyPr>
          <a:lstStyle/>
          <a:p>
            <a:pPr algn="ctr"/>
            <a:r>
              <a:rPr lang="en-US" sz="6600" b="1" kern="1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TIẾT</a:t>
            </a:r>
            <a:r>
              <a:rPr lang="en-US" sz="6600" b="1" kern="1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 </a:t>
            </a:r>
            <a:r>
              <a:rPr lang="en-US" sz="6600" b="1" kern="1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54-55-56.</a:t>
            </a:r>
            <a:r>
              <a:rPr lang="vi-VN" sz="6600" b="1" kern="1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BÀI 1</a:t>
            </a:r>
            <a:r>
              <a:rPr lang="en-US"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6</a:t>
            </a:r>
            <a:r>
              <a:rPr lang="vi-VN" sz="6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a:t>
            </a:r>
          </a:p>
          <a:p>
            <a:pPr algn="ctr"/>
            <a:r>
              <a:rPr lang="vi-VN" sz="6600" b="1" spc="-161" dirty="0" smtClean="0">
                <a:solidFill>
                  <a:srgbClr val="002060"/>
                </a:solidFill>
                <a:latin typeface="Times New Roman" pitchFamily="18" charset="0"/>
                <a:cs typeface="Times New Roman" pitchFamily="18" charset="0"/>
              </a:rPr>
              <a:t>ÁP SUẤT CHẤT LỎNG</a:t>
            </a:r>
          </a:p>
          <a:p>
            <a:pPr algn="ctr"/>
            <a:r>
              <a:rPr lang="vi-VN" sz="6600" b="1" spc="-161" dirty="0" smtClean="0">
                <a:solidFill>
                  <a:srgbClr val="002060"/>
                </a:solidFill>
                <a:latin typeface="Times New Roman" pitchFamily="18" charset="0"/>
                <a:cs typeface="Times New Roman" pitchFamily="18" charset="0"/>
              </a:rPr>
              <a:t>ÁP SUẤT KHÍ QUYỂN</a:t>
            </a:r>
            <a:endParaRPr lang="en-US" sz="6600" b="1" spc="-161" dirty="0">
              <a:solidFill>
                <a:srgbClr val="002060"/>
              </a:solidFill>
              <a:latin typeface="Times New Roman" pitchFamily="18" charset="0"/>
              <a:cs typeface="Times New Roman" pitchFamily="18" charset="0"/>
            </a:endParaRPr>
          </a:p>
        </p:txBody>
      </p:sp>
      <p:pic>
        <p:nvPicPr>
          <p:cNvPr id="4" name="Picture 22" descr="Book-09"/>
          <p:cNvPicPr>
            <a:picLocks noChangeAspect="1" noChangeArrowheads="1" noCrop="1"/>
          </p:cNvPicPr>
          <p:nvPr/>
        </p:nvPicPr>
        <p:blipFill>
          <a:blip r:embed="rId4"/>
          <a:srcRect/>
          <a:stretch>
            <a:fillRect/>
          </a:stretch>
        </p:blipFill>
        <p:spPr bwMode="auto">
          <a:xfrm>
            <a:off x="7772400" y="5486400"/>
            <a:ext cx="1371600" cy="1524000"/>
          </a:xfrm>
          <a:prstGeom prst="rect">
            <a:avLst/>
          </a:prstGeom>
          <a:noFill/>
          <a:ln w="9525">
            <a:noFill/>
            <a:miter lim="800000"/>
            <a:headEnd/>
            <a:tailEnd/>
          </a:ln>
        </p:spPr>
      </p:pic>
      <p:pic>
        <p:nvPicPr>
          <p:cNvPr id="6" name="Picture 2" descr="Lý thuyết. Áp suất chất lỏng - Bình thông nhau | SGK Vật lí lớp 8">
            <a:extLst>
              <a:ext uri="{FF2B5EF4-FFF2-40B4-BE49-F238E27FC236}">
                <a16:creationId xmlns:a16="http://schemas.microsoft.com/office/drawing/2014/main" id="{B269B17F-FC16-4833-BE99-E11F3A700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291721"/>
            <a:ext cx="9144001" cy="35574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EF5BD8-B4E6-EF34-03B0-19A5BD974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5465" y="4752591"/>
            <a:ext cx="1464680"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0875"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381000" y="152400"/>
            <a:ext cx="6238876" cy="169164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4: Trong các hiện tượng sau đây, hiện tượng nào không do áp suất khí quyển gây ra?</a:t>
            </a:r>
            <a:endPar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599" y="1641831"/>
            <a:ext cx="995403" cy="1333102"/>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5799083" y="5105400"/>
            <a:ext cx="3086100" cy="13716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D. Vật rơi từ trên cao xuống.</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648200"/>
            <a:ext cx="1464680"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143000" y="5308128"/>
            <a:ext cx="3657599" cy="15498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B. Con người có thể hít không khí vào phổi.</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4595" y="2852770"/>
            <a:ext cx="1404622"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5799082" y="2895600"/>
            <a:ext cx="3344917" cy="138706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khó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bùn</a:t>
            </a:r>
            <a:r>
              <a:rPr lang="en-US" sz="2800" b="1"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2971800"/>
            <a:ext cx="1464680"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1143000" y="2514600"/>
            <a:ext cx="3455475" cy="2607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A. Một cốc đựng đầy nước được đậy bằng miếng bìa khi lộn ngược cốc thì nước không chảy ra ngoài.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23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95434-2822-CAC0-259E-AD3A3CF1A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153" y="2812731"/>
            <a:ext cx="1464680"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52400" y="0"/>
            <a:ext cx="7010400" cy="24384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5: Tác dụng một lực f = 300N lên pittông nhỏ của một máy ép dùng nước. Diện tích pit tông nhỏ là 25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diện tích pittông lớn là 150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Tính áp suất tác dụng lên pittông nhỏ và lực F tác dụng lên pittông lớn.</a:t>
            </a:r>
            <a:endPar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286000"/>
            <a:ext cx="859147" cy="11506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479771" y="3456759"/>
            <a:ext cx="3004824"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120000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1800N</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619" y="4841079"/>
            <a:ext cx="1464680"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479771" y="5396618"/>
            <a:ext cx="288403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60000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1800N</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4595" y="2941259"/>
            <a:ext cx="1404622"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5799083" y="3456759"/>
            <a:ext cx="288403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12000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180N</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1413" y="4841079"/>
            <a:ext cx="1464680"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5799083" y="5396618"/>
            <a:ext cx="288403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120000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600N</a:t>
            </a:r>
          </a:p>
        </p:txBody>
      </p:sp>
    </p:spTree>
    <p:extLst>
      <p:ext uri="{BB962C8B-B14F-4D97-AF65-F5344CB8AC3E}">
        <p14:creationId xmlns:p14="http://schemas.microsoft.com/office/powerpoint/2010/main" val="337024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95434-2822-CAC0-259E-AD3A3CF1A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5647" y="0"/>
            <a:ext cx="2143125"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0" y="0"/>
            <a:ext cx="7000876" cy="266700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5: Tác dụng một lực f = 300N lên pittông nhỏ của một máy ép dùng nước. Diện tích pit tông nhỏ là 25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diện tích pittông lớn là 150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Tính áp suất tác dụng lên pittông nhỏ và lực F tác dụng lên pittông lớn.</a:t>
            </a:r>
            <a:endPar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EF4D73F-B1EC-0FC7-9413-73FBA968F08E}"/>
              </a:ext>
            </a:extLst>
          </p:cNvPr>
          <p:cNvSpPr txBox="1"/>
          <p:nvPr/>
        </p:nvSpPr>
        <p:spPr>
          <a:xfrm>
            <a:off x="0" y="3297025"/>
            <a:ext cx="3581400" cy="2569934"/>
          </a:xfrm>
          <a:prstGeom prst="rect">
            <a:avLst/>
          </a:prstGeom>
          <a:solidFill>
            <a:srgbClr val="00B0F0"/>
          </a:solidFill>
        </p:spPr>
        <p:txBody>
          <a:bodyPr wrap="square">
            <a:spAutoFit/>
          </a:bodyPr>
          <a:lstStyle/>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Tóm tắt</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f = 300N</a:t>
            </a:r>
            <a:endParaRPr lang="en-US" sz="2800" b="1" dirty="0">
              <a:solidFill>
                <a:schemeClr val="bg1"/>
              </a:solidFill>
              <a:effectLst/>
              <a:latin typeface="Arial" panose="020B0604020202020204" pitchFamily="34" charset="0"/>
              <a:ea typeface="Arial" panose="020B0604020202020204" pitchFamily="34" charset="0"/>
            </a:endParaRPr>
          </a:p>
          <a:p>
            <a:pPr>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s </a:t>
            </a:r>
            <a:r>
              <a:rPr lang="de-DE" sz="2800" b="1">
                <a:solidFill>
                  <a:schemeClr val="bg1"/>
                </a:solidFill>
                <a:effectLst/>
                <a:latin typeface="Times New Roman" panose="02020603050405020304" pitchFamily="18" charset="0"/>
                <a:ea typeface="Times New Roman" panose="02020603050405020304" pitchFamily="18" charset="0"/>
              </a:rPr>
              <a:t>= </a:t>
            </a:r>
            <a:r>
              <a:rPr lang="de-DE" sz="2800" b="1" smtClean="0">
                <a:solidFill>
                  <a:schemeClr val="bg1"/>
                </a:solidFill>
                <a:effectLst/>
                <a:latin typeface="Times New Roman" panose="02020603050405020304" pitchFamily="18" charset="0"/>
                <a:ea typeface="Times New Roman" panose="02020603050405020304" pitchFamily="18" charset="0"/>
              </a:rPr>
              <a:t>25cm</a:t>
            </a:r>
            <a:r>
              <a:rPr lang="de-DE" sz="2800" b="1" baseline="30000" smtClean="0">
                <a:solidFill>
                  <a:schemeClr val="bg1"/>
                </a:solidFill>
                <a:effectLst/>
                <a:latin typeface="Times New Roman" panose="02020603050405020304" pitchFamily="18" charset="0"/>
                <a:ea typeface="Times New Roman" panose="02020603050405020304" pitchFamily="18" charset="0"/>
              </a:rPr>
              <a:t>2</a:t>
            </a:r>
            <a:r>
              <a:rPr lang="de-DE" sz="2800" b="1" smtClean="0">
                <a:solidFill>
                  <a:schemeClr val="bg1"/>
                </a:solidFill>
                <a:effectLst/>
                <a:latin typeface="Times New Roman" panose="02020603050405020304" pitchFamily="18" charset="0"/>
                <a:ea typeface="Times New Roman" panose="02020603050405020304" pitchFamily="18" charset="0"/>
              </a:rPr>
              <a:t>= </a:t>
            </a:r>
            <a:r>
              <a:rPr lang="de-DE" sz="2800" b="1" dirty="0">
                <a:solidFill>
                  <a:schemeClr val="bg1"/>
                </a:solidFill>
                <a:effectLst/>
                <a:latin typeface="Times New Roman" panose="02020603050405020304" pitchFamily="18" charset="0"/>
                <a:ea typeface="Times New Roman" panose="02020603050405020304" pitchFamily="18" charset="0"/>
              </a:rPr>
              <a:t>0,0025m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S = 150 cm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r>
              <a:rPr lang="de-DE" sz="2800" b="1" dirty="0">
                <a:solidFill>
                  <a:schemeClr val="bg1"/>
                </a:solidFill>
                <a:effectLst/>
                <a:latin typeface="Times New Roman" panose="02020603050405020304" pitchFamily="18" charset="0"/>
                <a:ea typeface="Times New Roman" panose="02020603050405020304" pitchFamily="18" charset="0"/>
              </a:rPr>
              <a:t> = 0,015m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F= ?</a:t>
            </a:r>
            <a:endParaRPr lang="en-US" sz="2800" b="1" dirty="0">
              <a:solidFill>
                <a:schemeClr val="bg1"/>
              </a:solidFill>
              <a:effectLst/>
              <a:latin typeface="Arial" panose="020B0604020202020204" pitchFamily="34" charset="0"/>
              <a:ea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6">
                <a:extLst>
                  <a:ext uri="{FF2B5EF4-FFF2-40B4-BE49-F238E27FC236}">
                    <a16:creationId xmlns:a16="http://schemas.microsoft.com/office/drawing/2014/main" id="{82692DFA-498C-623F-E365-9CF6C56A0612}"/>
                  </a:ext>
                </a:extLst>
              </p:cNvPr>
              <p:cNvSpPr>
                <a:spLocks noChangeArrowheads="1"/>
              </p:cNvSpPr>
              <p:nvPr/>
            </p:nvSpPr>
            <p:spPr bwMode="auto">
              <a:xfrm>
                <a:off x="5501148" y="2408297"/>
                <a:ext cx="6150078" cy="4292522"/>
              </a:xfrm>
              <a:prstGeom prst="rect">
                <a:avLst/>
              </a:prstGeom>
              <a:solidFill>
                <a:srgbClr val="00B0F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de-DE" altLang="en-US" sz="2800" b="1" u="sng"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Ápsuấttácdụnglên</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pit-</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tôngnhỏlà</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 =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f.s</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300.0,0025 = 120 000 N/m</a:t>
                </a:r>
                <a:r>
                  <a:rPr kumimoji="0" lang="en-US" altLang="en-US" sz="2800" b="1" u="none" strike="noStrike" cap="none" normalizeH="0" baseline="3000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F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tácdụnglên</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pit-</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tônglớnlà</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 =</a:t>
                </a:r>
                <a14:m>
                  <m:oMath xmlns:m="http://schemas.openxmlformats.org/officeDocument/2006/math">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𝐟</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altLang="en-US" sz="3000" b="1" i="1"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𝐒</m:t>
                        </m:r>
                      </m:num>
                      <m:den>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𝐬</m:t>
                        </m:r>
                      </m:den>
                    </m:f>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30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kumimoji="0" lang="en-US" altLang="en-US" sz="3000" b="1" i="1"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𝟑𝟎𝟎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𝟎𝟏𝟓</m:t>
                        </m:r>
                      </m:num>
                      <m:den>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𝟎𝟎𝟐𝟓</m:t>
                        </m:r>
                      </m:den>
                    </m:f>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1800 N</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Đápsố</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120000 N/m</a:t>
                </a:r>
                <a:r>
                  <a:rPr kumimoji="0" lang="en-US" altLang="en-US" sz="2800" b="1" u="none" strike="noStrike" cap="none" normalizeH="0" baseline="3000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1800N</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mc:Choice>
        <mc:Fallback xmlns="">
          <p:sp>
            <p:nvSpPr>
              <p:cNvPr id="16" name="Rectangle 6">
                <a:extLst>
                  <a:ext uri="{FF2B5EF4-FFF2-40B4-BE49-F238E27FC236}">
                    <a16:creationId xmlns:a16="http://schemas.microsoft.com/office/drawing/2014/main" xmlns="" id="{82692DFA-498C-623F-E365-9CF6C56A0612}"/>
                  </a:ext>
                </a:extLst>
              </p:cNvPr>
              <p:cNvSpPr>
                <a:spLocks noRot="1" noChangeAspect="1" noMove="1" noResize="1" noEditPoints="1" noAdjustHandles="1" noChangeArrowheads="1" noChangeShapeType="1" noTextEdit="1"/>
              </p:cNvSpPr>
              <p:nvPr/>
            </p:nvSpPr>
            <p:spPr bwMode="auto">
              <a:xfrm>
                <a:off x="4125861" y="2408297"/>
                <a:ext cx="4612559" cy="4292522"/>
              </a:xfrm>
              <a:prstGeom prst="rect">
                <a:avLst/>
              </a:prstGeom>
              <a:blipFill>
                <a:blip r:embed="rId4"/>
                <a:stretch>
                  <a:fillRect l="-1982" b="-3835"/>
                </a:stretch>
              </a:blipFill>
              <a:ln>
                <a:noFill/>
              </a:ln>
              <a:effectLst/>
            </p:spPr>
            <p:txBody>
              <a:bodyPr/>
              <a:lstStyle/>
              <a:p>
                <a:r>
                  <a:rPr lang="en-US">
                    <a:noFill/>
                  </a:rPr>
                  <a:t> </a:t>
                </a:r>
              </a:p>
            </p:txBody>
          </p:sp>
        </mc:Fallback>
      </mc:AlternateContent>
      <p:sp>
        <p:nvSpPr>
          <p:cNvPr id="18" name="TextBox 17">
            <a:extLst>
              <a:ext uri="{FF2B5EF4-FFF2-40B4-BE49-F238E27FC236}">
                <a16:creationId xmlns:a16="http://schemas.microsoft.com/office/drawing/2014/main" id="{21E7D6D0-D70D-64C9-C18A-CEE5C28FD3D3}"/>
              </a:ext>
            </a:extLst>
          </p:cNvPr>
          <p:cNvSpPr txBox="1"/>
          <p:nvPr/>
        </p:nvSpPr>
        <p:spPr>
          <a:xfrm>
            <a:off x="0" y="2743200"/>
            <a:ext cx="4684296"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873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linds(horizont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6" grpId="0" animBg="1"/>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A821F0-C7A4-9474-8852-EDCA0D0CF35A}"/>
              </a:ext>
            </a:extLst>
          </p:cNvPr>
          <p:cNvSpPr txBox="1"/>
          <p:nvPr/>
        </p:nvSpPr>
        <p:spPr>
          <a:xfrm>
            <a:off x="4572000" y="1782334"/>
            <a:ext cx="4331694" cy="3046988"/>
          </a:xfrm>
          <a:prstGeom prst="rect">
            <a:avLst/>
          </a:prstGeom>
          <a:noFill/>
        </p:spPr>
        <p:txBody>
          <a:bodyPr wrap="square" rtlCol="0">
            <a:spAutoFit/>
          </a:bodyPr>
          <a:lstStyle/>
          <a:p>
            <a:r>
              <a:rPr lang="en-US" sz="3200" i="1" dirty="0" err="1">
                <a:latin typeface="Times New Roman" pitchFamily="18" charset="0"/>
                <a:cs typeface="Times New Roman" pitchFamily="18" charset="0"/>
              </a:rPr>
              <a:t>Các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thảo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luận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nhóm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chuẩn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bị</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nguyên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liệu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dụng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cụ</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lên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phương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và</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hoàn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thành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sản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phẩm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tiết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sau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bày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sản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phẩm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lớp</a:t>
            </a:r>
            <a:endParaRPr lang="en-US" sz="3200" i="1" dirty="0">
              <a:latin typeface="Times New Roman" pitchFamily="18" charset="0"/>
              <a:cs typeface="Times New Roman" pitchFamily="18" charset="0"/>
            </a:endParaRPr>
          </a:p>
        </p:txBody>
      </p:sp>
      <p:sp>
        <p:nvSpPr>
          <p:cNvPr id="5" name="Text Placeholder 4">
            <a:extLst>
              <a:ext uri="{FF2B5EF4-FFF2-40B4-BE49-F238E27FC236}">
                <a16:creationId xmlns:a16="http://schemas.microsoft.com/office/drawing/2014/main" id="{BC5101FD-6AD8-F0A5-BF98-7713F4FA4D87}"/>
              </a:ext>
            </a:extLst>
          </p:cNvPr>
          <p:cNvSpPr>
            <a:spLocks noGrp="1"/>
          </p:cNvSpPr>
          <p:nvPr>
            <p:ph type="body" sz="half" idx="2"/>
          </p:nvPr>
        </p:nvSpPr>
        <p:spPr>
          <a:xfrm>
            <a:off x="0" y="1319788"/>
            <a:ext cx="3517491" cy="4660097"/>
          </a:xfrm>
        </p:spPr>
        <p:txBody>
          <a:bodyPr>
            <a:normAutofit/>
          </a:bodyPr>
          <a:lstStyle/>
          <a:p>
            <a:pPr algn="just">
              <a:lnSpc>
                <a:spcPct val="100000"/>
              </a:lnSpc>
            </a:pPr>
            <a:r>
              <a:rPr lang="en-US" sz="2800" dirty="0">
                <a:effectLst/>
                <a:latin typeface="Times New Roman" panose="02020603050405020304" pitchFamily="18" charset="0"/>
                <a:ea typeface="Arial" panose="020B0604020202020204" pitchFamily="34" charset="0"/>
              </a:rPr>
              <a:t>+ GV </a:t>
            </a:r>
            <a:r>
              <a:rPr lang="en-US" sz="2800" dirty="0" err="1">
                <a:effectLst/>
                <a:latin typeface="Times New Roman" panose="02020603050405020304" pitchFamily="18" charset="0"/>
                <a:ea typeface="Arial" panose="020B0604020202020204" pitchFamily="34" charset="0"/>
              </a:rPr>
              <a:t>yêu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cầu</a:t>
            </a:r>
            <a:r>
              <a:rPr lang="en-US" sz="2800" dirty="0">
                <a:effectLst/>
                <a:latin typeface="Times New Roman" panose="02020603050405020304" pitchFamily="18" charset="0"/>
                <a:ea typeface="Arial" panose="020B0604020202020204" pitchFamily="34" charset="0"/>
              </a:rPr>
              <a:t> chia </a:t>
            </a:r>
            <a:r>
              <a:rPr lang="en-US" sz="2800" dirty="0" err="1">
                <a:effectLst/>
                <a:latin typeface="Times New Roman" panose="02020603050405020304" pitchFamily="18" charset="0"/>
                <a:ea typeface="Arial" panose="020B0604020202020204" pitchFamily="34" charset="0"/>
              </a:rPr>
              <a:t>lớp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làm</a:t>
            </a:r>
            <a:r>
              <a:rPr lang="en-US" sz="2800" dirty="0">
                <a:effectLst/>
                <a:latin typeface="Times New Roman" panose="02020603050405020304" pitchFamily="18" charset="0"/>
                <a:ea typeface="Arial" panose="020B0604020202020204" pitchFamily="34" charset="0"/>
              </a:rPr>
              <a:t> 6 </a:t>
            </a:r>
            <a:r>
              <a:rPr lang="en-US" sz="2800" dirty="0" err="1">
                <a:effectLst/>
                <a:latin typeface="Times New Roman" panose="02020603050405020304" pitchFamily="18" charset="0"/>
                <a:ea typeface="Arial" panose="020B0604020202020204" pitchFamily="34" charset="0"/>
              </a:rPr>
              <a:t>nhóm</a:t>
            </a:r>
            <a:r>
              <a:rPr lang="en-US" sz="2800" dirty="0">
                <a:latin typeface="Times New Roman" panose="02020603050405020304" pitchFamily="18" charset="0"/>
                <a:ea typeface="Arial" panose="020B0604020202020204" pitchFamily="34" charset="0"/>
              </a:rPr>
              <a:t>.</a:t>
            </a:r>
          </a:p>
          <a:p>
            <a:pPr algn="just">
              <a:lnSpc>
                <a:spcPct val="100000"/>
              </a:lnSpc>
            </a:pPr>
            <a:r>
              <a:rPr lang="en-US" sz="2800" dirty="0">
                <a:effectLst/>
                <a:latin typeface="Times New Roman" panose="02020603050405020304" pitchFamily="18" charset="0"/>
                <a:ea typeface="Arial" panose="020B0604020202020204" pitchFamily="34" charset="0"/>
              </a:rPr>
              <a:t>NV: </a:t>
            </a:r>
            <a:r>
              <a:rPr lang="en-US" sz="2800" dirty="0" err="1">
                <a:latin typeface="Times New Roman" panose="02020603050405020304" pitchFamily="18" charset="0"/>
                <a:ea typeface="Arial" panose="020B0604020202020204" pitchFamily="34" charset="0"/>
              </a:rPr>
              <a:t>T</a:t>
            </a:r>
            <a:r>
              <a:rPr lang="en-US" sz="2800" dirty="0" err="1">
                <a:effectLst/>
                <a:latin typeface="Times New Roman" panose="02020603050405020304" pitchFamily="18" charset="0"/>
                <a:ea typeface="Arial" panose="020B0604020202020204" pitchFamily="34" charset="0"/>
              </a:rPr>
              <a:t>hảo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luận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nhóm</a:t>
            </a:r>
            <a:r>
              <a:rPr lang="en-US" sz="2800" dirty="0">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Tự</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tạo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bình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xịt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nước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từ</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vật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đơn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dễ</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kiếm</a:t>
            </a:r>
            <a:r>
              <a:rPr lang="en-US" sz="2800" dirty="0">
                <a:effectLst/>
                <a:latin typeface="Times New Roman" panose="02020603050405020304" pitchFamily="18" charset="0"/>
                <a:ea typeface="Arial" panose="020B0604020202020204" pitchFamily="34" charset="0"/>
              </a:rPr>
              <a:t>.</a:t>
            </a:r>
            <a:endParaRPr lang="en-US" sz="2800" dirty="0"/>
          </a:p>
        </p:txBody>
      </p:sp>
      <p:pic>
        <p:nvPicPr>
          <p:cNvPr id="11" name="Picture 2" descr="Bình Xịt Bọt Tuyết Cầm Tay 2.5 Lít Màu Vàng - Vòi Xịt Tuyết Rửa Xe">
            <a:extLst>
              <a:ext uri="{FF2B5EF4-FFF2-40B4-BE49-F238E27FC236}">
                <a16:creationId xmlns:a16="http://schemas.microsoft.com/office/drawing/2014/main" id="{50FD8652-0F44-0A42-B4EA-D53D4442A5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355"/>
          <a:stretch/>
        </p:blipFill>
        <p:spPr bwMode="auto">
          <a:xfrm>
            <a:off x="762000" y="4211488"/>
            <a:ext cx="2891536" cy="26465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a:extLst>
              <a:ext uri="{FF2B5EF4-FFF2-40B4-BE49-F238E27FC236}">
                <a16:creationId xmlns:a16="http://schemas.microsoft.com/office/drawing/2014/main" id="{100CC127-7232-3EAB-3AAF-34423EAD33AE}"/>
              </a:ext>
            </a:extLst>
          </p:cNvPr>
          <p:cNvGraphicFramePr>
            <a:graphicFrameLocks noGrp="1"/>
          </p:cNvGraphicFramePr>
          <p:nvPr>
            <p:extLst>
              <p:ext uri="{D42A27DB-BD31-4B8C-83A1-F6EECF244321}">
                <p14:modId xmlns:p14="http://schemas.microsoft.com/office/powerpoint/2010/main" val="73562722"/>
              </p:ext>
            </p:extLst>
          </p:nvPr>
        </p:nvGraphicFramePr>
        <p:xfrm>
          <a:off x="3733800" y="1219200"/>
          <a:ext cx="5410200" cy="5468112"/>
        </p:xfrm>
        <a:graphic>
          <a:graphicData uri="http://schemas.openxmlformats.org/drawingml/2006/table">
            <a:tbl>
              <a:tblPr firstRow="1" firstCol="1" bandRow="1">
                <a:tableStyleId>{5C22544A-7EE6-4342-B048-85BDC9FD1C3A}</a:tableStyleId>
              </a:tblPr>
              <a:tblGrid>
                <a:gridCol w="466445">
                  <a:extLst>
                    <a:ext uri="{9D8B030D-6E8A-4147-A177-3AD203B41FA5}">
                      <a16:colId xmlns:a16="http://schemas.microsoft.com/office/drawing/2014/main" val="3596715259"/>
                    </a:ext>
                  </a:extLst>
                </a:gridCol>
                <a:gridCol w="2810155">
                  <a:extLst>
                    <a:ext uri="{9D8B030D-6E8A-4147-A177-3AD203B41FA5}">
                      <a16:colId xmlns:a16="http://schemas.microsoft.com/office/drawing/2014/main" val="4195947632"/>
                    </a:ext>
                  </a:extLst>
                </a:gridCol>
                <a:gridCol w="990600">
                  <a:extLst>
                    <a:ext uri="{9D8B030D-6E8A-4147-A177-3AD203B41FA5}">
                      <a16:colId xmlns:a16="http://schemas.microsoft.com/office/drawing/2014/main" val="1532317403"/>
                    </a:ext>
                  </a:extLst>
                </a:gridCol>
                <a:gridCol w="1143000">
                  <a:extLst>
                    <a:ext uri="{9D8B030D-6E8A-4147-A177-3AD203B41FA5}">
                      <a16:colId xmlns:a16="http://schemas.microsoft.com/office/drawing/2014/main" val="3131974770"/>
                    </a:ext>
                  </a:extLst>
                </a:gridCol>
              </a:tblGrid>
              <a:tr h="0">
                <a:tc gridSpan="4">
                  <a:txBody>
                    <a:bodyPr/>
                    <a:lstStyle/>
                    <a:p>
                      <a:pPr algn="ctr">
                        <a:lnSpc>
                          <a:spcPct val="115000"/>
                        </a:lnSpc>
                      </a:pPr>
                      <a:r>
                        <a:rPr lang="vi-VN" sz="2400">
                          <a:effectLst/>
                          <a:latin typeface="Times New Roman" pitchFamily="18" charset="0"/>
                          <a:cs typeface="Times New Roman" pitchFamily="18" charset="0"/>
                        </a:rPr>
                        <a:t>PHIẾU ĐÁNH GIÁ</a:t>
                      </a:r>
                      <a:r>
                        <a:rPr lang="en-US" sz="2400">
                          <a:effectLst/>
                          <a:latin typeface="Times New Roman" pitchFamily="18" charset="0"/>
                          <a:cs typeface="Times New Roman" pitchFamily="18" charset="0"/>
                        </a:rPr>
                        <a:t> HOẠT ĐỘNG IV</a:t>
                      </a:r>
                    </a:p>
                    <a:p>
                      <a:pPr algn="ctr">
                        <a:lnSpc>
                          <a:spcPct val="115000"/>
                        </a:lnSpc>
                      </a:pPr>
                      <a:r>
                        <a:rPr lang="en-US" sz="2400">
                          <a:effectLst/>
                          <a:latin typeface="Times New Roman" pitchFamily="18" charset="0"/>
                          <a:cs typeface="Times New Roman" pitchFamily="18" charset="0"/>
                        </a:rPr>
                        <a:t>Đánh giá sản phẩm</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0739913"/>
                  </a:ext>
                </a:extLst>
              </a:tr>
              <a:tr h="0">
                <a:tc>
                  <a:txBody>
                    <a:bodyPr/>
                    <a:lstStyle/>
                    <a:p>
                      <a:pPr algn="just">
                        <a:lnSpc>
                          <a:spcPct val="115000"/>
                        </a:lnSpc>
                      </a:pPr>
                      <a:r>
                        <a:rPr lang="en-US" sz="2400">
                          <a:effectLst/>
                          <a:latin typeface="+mj-lt"/>
                        </a:rPr>
                        <a:t>TT</a:t>
                      </a:r>
                      <a:endParaRPr lang="en-US" sz="2400">
                        <a:solidFill>
                          <a:srgbClr val="000000"/>
                        </a:solidFill>
                        <a:effectLst/>
                        <a:latin typeface="+mj-lt"/>
                        <a:ea typeface="Arial" panose="020B0604020202020204" pitchFamily="34"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Tiêu chí</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dirty="0" err="1">
                          <a:effectLst/>
                          <a:latin typeface="Times New Roman" pitchFamily="18" charset="0"/>
                          <a:cs typeface="Times New Roman" pitchFamily="18" charset="0"/>
                        </a:rPr>
                        <a:t>Điểm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tối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đa</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Điểm đạt được</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extLst>
                  <a:ext uri="{0D108BD9-81ED-4DB2-BD59-A6C34878D82A}">
                    <a16:rowId xmlns:a16="http://schemas.microsoft.com/office/drawing/2014/main" val="626423117"/>
                  </a:ext>
                </a:extLst>
              </a:tr>
              <a:tr h="0">
                <a:tc>
                  <a:txBody>
                    <a:bodyPr/>
                    <a:lstStyle/>
                    <a:p>
                      <a:pPr algn="just">
                        <a:lnSpc>
                          <a:spcPct val="115000"/>
                        </a:lnSpc>
                      </a:pPr>
                      <a:r>
                        <a:rPr lang="en-US" sz="2400">
                          <a:effectLst/>
                          <a:latin typeface="+mj-lt"/>
                        </a:rPr>
                        <a:t>1</a:t>
                      </a:r>
                      <a:endParaRPr lang="en-US" sz="2400">
                        <a:solidFill>
                          <a:srgbClr val="000000"/>
                        </a:solidFill>
                        <a:effectLst/>
                        <a:latin typeface="+mj-lt"/>
                        <a:ea typeface="Arial" panose="020B0604020202020204" pitchFamily="34"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Nguyên liệu (ưu tiên tái chế)</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ctr">
                        <a:lnSpc>
                          <a:spcPct val="115000"/>
                        </a:lnSpc>
                      </a:pPr>
                      <a:r>
                        <a:rPr lang="en-US" sz="2400" dirty="0">
                          <a:effectLst/>
                          <a:latin typeface="Times New Roman" pitchFamily="18" charset="0"/>
                          <a:cs typeface="Times New Roman" pitchFamily="18" charset="0"/>
                        </a:rPr>
                        <a:t>2.5</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 </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extLst>
                  <a:ext uri="{0D108BD9-81ED-4DB2-BD59-A6C34878D82A}">
                    <a16:rowId xmlns:a16="http://schemas.microsoft.com/office/drawing/2014/main" val="1379971698"/>
                  </a:ext>
                </a:extLst>
              </a:tr>
              <a:tr h="0">
                <a:tc>
                  <a:txBody>
                    <a:bodyPr/>
                    <a:lstStyle/>
                    <a:p>
                      <a:pPr algn="just">
                        <a:lnSpc>
                          <a:spcPct val="115000"/>
                        </a:lnSpc>
                      </a:pPr>
                      <a:r>
                        <a:rPr lang="en-US" sz="2400">
                          <a:effectLst/>
                          <a:latin typeface="+mj-lt"/>
                        </a:rPr>
                        <a:t>2</a:t>
                      </a:r>
                      <a:endParaRPr lang="en-US" sz="2400">
                        <a:solidFill>
                          <a:srgbClr val="000000"/>
                        </a:solidFill>
                        <a:effectLst/>
                        <a:latin typeface="+mj-lt"/>
                        <a:ea typeface="Arial" panose="020B0604020202020204" pitchFamily="34" charset="0"/>
                      </a:endParaRPr>
                    </a:p>
                  </a:txBody>
                  <a:tcPr marL="51435" marR="51435" marT="0" marB="0"/>
                </a:tc>
                <a:tc>
                  <a:txBody>
                    <a:bodyPr/>
                    <a:lstStyle/>
                    <a:p>
                      <a:pPr algn="just">
                        <a:lnSpc>
                          <a:spcPct val="115000"/>
                        </a:lnSpc>
                      </a:pPr>
                      <a:r>
                        <a:rPr lang="en-US" sz="2400" dirty="0" err="1">
                          <a:effectLst/>
                          <a:latin typeface="Times New Roman" pitchFamily="18" charset="0"/>
                          <a:cs typeface="Times New Roman" pitchFamily="18" charset="0"/>
                        </a:rPr>
                        <a:t>Tính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khả</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của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sản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phẩm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sử</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dụng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thực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tế</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được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không</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ctr">
                        <a:lnSpc>
                          <a:spcPct val="115000"/>
                        </a:lnSpc>
                      </a:pPr>
                      <a:r>
                        <a:rPr lang="en-US" sz="2400" dirty="0">
                          <a:effectLst/>
                          <a:latin typeface="Times New Roman" pitchFamily="18" charset="0"/>
                          <a:cs typeface="Times New Roman" pitchFamily="18" charset="0"/>
                        </a:rPr>
                        <a:t>2.5</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 </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extLst>
                  <a:ext uri="{0D108BD9-81ED-4DB2-BD59-A6C34878D82A}">
                    <a16:rowId xmlns:a16="http://schemas.microsoft.com/office/drawing/2014/main" val="69051029"/>
                  </a:ext>
                </a:extLst>
              </a:tr>
              <a:tr h="0">
                <a:tc>
                  <a:txBody>
                    <a:bodyPr/>
                    <a:lstStyle/>
                    <a:p>
                      <a:pPr algn="just">
                        <a:lnSpc>
                          <a:spcPct val="115000"/>
                        </a:lnSpc>
                      </a:pPr>
                      <a:r>
                        <a:rPr lang="en-US" sz="2400">
                          <a:effectLst/>
                          <a:latin typeface="+mj-lt"/>
                        </a:rPr>
                        <a:t>3</a:t>
                      </a:r>
                      <a:endParaRPr lang="en-US" sz="2400">
                        <a:solidFill>
                          <a:srgbClr val="000000"/>
                        </a:solidFill>
                        <a:effectLst/>
                        <a:latin typeface="+mj-lt"/>
                        <a:ea typeface="Arial" panose="020B0604020202020204" pitchFamily="34"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Nguyên lý hoạt động</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ctr">
                        <a:lnSpc>
                          <a:spcPct val="115000"/>
                        </a:lnSpc>
                      </a:pPr>
                      <a:r>
                        <a:rPr lang="en-US" sz="2400" dirty="0">
                          <a:effectLst/>
                          <a:latin typeface="Times New Roman" pitchFamily="18" charset="0"/>
                          <a:cs typeface="Times New Roman" pitchFamily="18" charset="0"/>
                        </a:rPr>
                        <a:t>2.5</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 </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extLst>
                  <a:ext uri="{0D108BD9-81ED-4DB2-BD59-A6C34878D82A}">
                    <a16:rowId xmlns:a16="http://schemas.microsoft.com/office/drawing/2014/main" val="2400045617"/>
                  </a:ext>
                </a:extLst>
              </a:tr>
              <a:tr h="0">
                <a:tc>
                  <a:txBody>
                    <a:bodyPr/>
                    <a:lstStyle/>
                    <a:p>
                      <a:pPr algn="just">
                        <a:lnSpc>
                          <a:spcPct val="115000"/>
                        </a:lnSpc>
                      </a:pPr>
                      <a:r>
                        <a:rPr lang="en-US" sz="2400">
                          <a:effectLst/>
                          <a:latin typeface="+mj-lt"/>
                        </a:rPr>
                        <a:t>4</a:t>
                      </a:r>
                      <a:endParaRPr lang="en-US" sz="2400">
                        <a:solidFill>
                          <a:srgbClr val="000000"/>
                        </a:solidFill>
                        <a:effectLst/>
                        <a:latin typeface="+mj-lt"/>
                        <a:ea typeface="Arial" panose="020B0604020202020204" pitchFamily="34" charset="0"/>
                      </a:endParaRPr>
                    </a:p>
                  </a:txBody>
                  <a:tcPr marL="51435" marR="51435" marT="0" marB="0"/>
                </a:tc>
                <a:tc>
                  <a:txBody>
                    <a:bodyPr/>
                    <a:lstStyle/>
                    <a:p>
                      <a:pPr algn="just">
                        <a:lnSpc>
                          <a:spcPct val="115000"/>
                        </a:lnSpc>
                      </a:pPr>
                      <a:r>
                        <a:rPr lang="en-US" sz="2400">
                          <a:effectLst/>
                          <a:latin typeface="Times New Roman" pitchFamily="18" charset="0"/>
                          <a:cs typeface="Times New Roman" pitchFamily="18" charset="0"/>
                        </a:rPr>
                        <a:t>Chi phí làm sản phẩm (10.000-30.000)</a:t>
                      </a:r>
                      <a:endParaRPr lang="en-US" sz="240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ctr">
                        <a:lnSpc>
                          <a:spcPct val="115000"/>
                        </a:lnSpc>
                      </a:pPr>
                      <a:r>
                        <a:rPr lang="en-US" sz="2400" dirty="0">
                          <a:effectLst/>
                          <a:latin typeface="Times New Roman" pitchFamily="18" charset="0"/>
                          <a:cs typeface="Times New Roman" pitchFamily="18" charset="0"/>
                        </a:rPr>
                        <a:t>2.5</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tc>
                  <a:txBody>
                    <a:bodyPr/>
                    <a:lstStyle/>
                    <a:p>
                      <a:pPr algn="just">
                        <a:lnSpc>
                          <a:spcPct val="115000"/>
                        </a:lnSpc>
                      </a:pPr>
                      <a:r>
                        <a:rPr lang="en-US" sz="2400" dirty="0">
                          <a:effectLst/>
                          <a:latin typeface="Times New Roman" pitchFamily="18" charset="0"/>
                          <a:cs typeface="Times New Roman" pitchFamily="18" charset="0"/>
                        </a:rPr>
                        <a:t> </a:t>
                      </a:r>
                      <a:endParaRPr lang="en-US" sz="2400" dirty="0">
                        <a:solidFill>
                          <a:srgbClr val="000000"/>
                        </a:solidFill>
                        <a:effectLst/>
                        <a:latin typeface="Times New Roman" pitchFamily="18" charset="0"/>
                        <a:ea typeface="Arial" panose="020B0604020202020204" pitchFamily="34" charset="0"/>
                        <a:cs typeface="Times New Roman" pitchFamily="18" charset="0"/>
                      </a:endParaRPr>
                    </a:p>
                  </a:txBody>
                  <a:tcPr marL="51435" marR="51435" marT="0" marB="0"/>
                </a:tc>
                <a:extLst>
                  <a:ext uri="{0D108BD9-81ED-4DB2-BD59-A6C34878D82A}">
                    <a16:rowId xmlns:a16="http://schemas.microsoft.com/office/drawing/2014/main" val="3410665902"/>
                  </a:ext>
                </a:extLst>
              </a:tr>
            </a:tbl>
          </a:graphicData>
        </a:graphic>
      </p:graphicFrame>
      <p:sp>
        <p:nvSpPr>
          <p:cNvPr id="16" name="TextBox 15">
            <a:extLst>
              <a:ext uri="{FF2B5EF4-FFF2-40B4-BE49-F238E27FC236}">
                <a16:creationId xmlns:a16="http://schemas.microsoft.com/office/drawing/2014/main" id="{36F9110E-E46B-7EAA-177F-89438D448251}"/>
              </a:ext>
            </a:extLst>
          </p:cNvPr>
          <p:cNvSpPr txBox="1"/>
          <p:nvPr/>
        </p:nvSpPr>
        <p:spPr>
          <a:xfrm>
            <a:off x="2743200" y="762000"/>
            <a:ext cx="6085320"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347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40 150+ Hình Nền Slide Powerpoint Đẹp Full Hd Cực Chất Đủ Thể Loại Tải  Miễn Phí – Website WP"/>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 name="Picture 20" descr="NV-Ve-Nha"/>
          <p:cNvPicPr>
            <a:picLocks noChangeAspect="1" noChangeArrowheads="1"/>
          </p:cNvPicPr>
          <p:nvPr/>
        </p:nvPicPr>
        <p:blipFill>
          <a:blip r:embed="rId3"/>
          <a:srcRect/>
          <a:stretch>
            <a:fillRect/>
          </a:stretch>
        </p:blipFill>
        <p:spPr bwMode="auto">
          <a:xfrm>
            <a:off x="1371600" y="1524000"/>
            <a:ext cx="5334000" cy="1371600"/>
          </a:xfrm>
          <a:prstGeom prst="rect">
            <a:avLst/>
          </a:prstGeom>
          <a:noFill/>
          <a:ln w="9525">
            <a:noFill/>
            <a:miter lim="800000"/>
            <a:headEnd/>
            <a:tailEnd/>
          </a:ln>
        </p:spPr>
      </p:pic>
      <p:sp>
        <p:nvSpPr>
          <p:cNvPr id="4" name="Rectangle 3"/>
          <p:cNvSpPr/>
          <p:nvPr/>
        </p:nvSpPr>
        <p:spPr>
          <a:xfrm>
            <a:off x="1219200" y="2590800"/>
            <a:ext cx="7010400" cy="646331"/>
          </a:xfrm>
          <a:prstGeom prst="rect">
            <a:avLst/>
          </a:prstGeom>
        </p:spPr>
        <p:txBody>
          <a:bodyPr wrap="square">
            <a:spAutoFit/>
          </a:bodyPr>
          <a:lstStyle/>
          <a:p>
            <a:r>
              <a:rPr lang="nl-NL" sz="3600" smtClean="0">
                <a:latin typeface="Times New Roman" pitchFamily="18" charset="0"/>
                <a:cs typeface="Times New Roman" pitchFamily="18" charset="0"/>
              </a:rPr>
              <a:t>- Ôn tập lại kiến thức </a:t>
            </a:r>
            <a:r>
              <a:rPr lang="vi-VN" sz="3600" smtClean="0">
                <a:latin typeface="Times New Roman" pitchFamily="18" charset="0"/>
                <a:cs typeface="Times New Roman" pitchFamily="18" charset="0"/>
              </a:rPr>
              <a:t>cơ bản của bài </a:t>
            </a:r>
            <a:endParaRPr lang="en-US" sz="3600"/>
          </a:p>
        </p:txBody>
      </p:sp>
      <p:sp>
        <p:nvSpPr>
          <p:cNvPr id="5" name="Rectangle 4"/>
          <p:cNvSpPr/>
          <p:nvPr/>
        </p:nvSpPr>
        <p:spPr>
          <a:xfrm>
            <a:off x="1295400" y="3276600"/>
            <a:ext cx="6705600" cy="1200329"/>
          </a:xfrm>
          <a:prstGeom prst="rect">
            <a:avLst/>
          </a:prstGeom>
        </p:spPr>
        <p:txBody>
          <a:bodyPr wrap="square">
            <a:spAutoFit/>
          </a:bodyPr>
          <a:lstStyle/>
          <a:p>
            <a:r>
              <a:rPr lang="vi-VN" sz="3600" smtClean="0">
                <a:latin typeface="Times New Roman" panose="02020603050405020304" pitchFamily="18" charset="0"/>
                <a:ea typeface="Arial" panose="020B0604020202020204" pitchFamily="34" charset="0"/>
              </a:rPr>
              <a:t>Hoàn thành t</a:t>
            </a:r>
            <a:r>
              <a:rPr lang="en-US" sz="3600" smtClean="0">
                <a:latin typeface="Times New Roman" panose="02020603050405020304" pitchFamily="18" charset="0"/>
                <a:ea typeface="Arial" panose="020B0604020202020204" pitchFamily="34" charset="0"/>
              </a:rPr>
              <a:t>ự chế tạo bình xịt nước từ các vật liệu đơn giản,</a:t>
            </a:r>
            <a:endParaRPr lang="en-US" sz="3600"/>
          </a:p>
        </p:txBody>
      </p:sp>
      <p:sp>
        <p:nvSpPr>
          <p:cNvPr id="6" name="Rectangle 5"/>
          <p:cNvSpPr/>
          <p:nvPr/>
        </p:nvSpPr>
        <p:spPr>
          <a:xfrm>
            <a:off x="1219200" y="4495800"/>
            <a:ext cx="7924800" cy="1200329"/>
          </a:xfrm>
          <a:prstGeom prst="rect">
            <a:avLst/>
          </a:prstGeom>
        </p:spPr>
        <p:txBody>
          <a:bodyPr wrap="square">
            <a:spAutoFit/>
          </a:bodyPr>
          <a:lstStyle/>
          <a:p>
            <a:r>
              <a:rPr lang="nl-NL" sz="3600" smtClean="0">
                <a:latin typeface="Times New Roman" pitchFamily="18" charset="0"/>
                <a:cs typeface="Times New Roman" pitchFamily="18" charset="0"/>
              </a:rPr>
              <a:t>- </a:t>
            </a:r>
            <a:r>
              <a:rPr lang="vi-VN" sz="3600" smtClean="0">
                <a:latin typeface="Times New Roman" pitchFamily="18" charset="0"/>
                <a:cs typeface="Times New Roman" pitchFamily="18" charset="0"/>
              </a:rPr>
              <a:t>Xem trước nội dung bài BÀI 17 LỰC ĐẨY ARCHIMEDES    </a:t>
            </a:r>
            <a:endParaRPr 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p:cTn id="2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报背景图片免费下载_画报背景素材_画报背景模板-图行天下素材网"/>
          <p:cNvPicPr>
            <a:picLocks noChangeAspect="1" noChangeArrowheads="1"/>
          </p:cNvPicPr>
          <p:nvPr/>
        </p:nvPicPr>
        <p:blipFill>
          <a:blip r:embed="rId2"/>
          <a:srcRect/>
          <a:stretch>
            <a:fillRect/>
          </a:stretch>
        </p:blipFill>
        <p:spPr bwMode="auto">
          <a:xfrm>
            <a:off x="11005" y="0"/>
            <a:ext cx="9132995" cy="6858000"/>
          </a:xfrm>
          <a:prstGeom prst="rect">
            <a:avLst/>
          </a:prstGeom>
          <a:noFill/>
        </p:spPr>
      </p:pic>
      <p:sp>
        <p:nvSpPr>
          <p:cNvPr id="5" name="WordArt 10"/>
          <p:cNvSpPr>
            <a:spLocks noChangeArrowheads="1" noChangeShapeType="1" noTextEdit="1"/>
          </p:cNvSpPr>
          <p:nvPr/>
        </p:nvSpPr>
        <p:spPr bwMode="auto">
          <a:xfrm>
            <a:off x="533400" y="1066800"/>
            <a:ext cx="7848600" cy="1295400"/>
          </a:xfrm>
          <a:prstGeom prst="rect">
            <a:avLst/>
          </a:prstGeom>
        </p:spPr>
        <p:txBody>
          <a:bodyPr wrap="none" fromWordArt="1">
            <a:prstTxWarp prst="textPlain">
              <a:avLst>
                <a:gd name="adj" fmla="val 50000"/>
              </a:avLst>
            </a:prstTxWarp>
          </a:bodyPr>
          <a:lstStyle/>
          <a:p>
            <a:pPr algn="ctr"/>
            <a:r>
              <a:rPr lang="vi-VN" sz="3600" b="1" kern="10" dirty="0">
                <a:ln w="12700">
                  <a:solidFill>
                    <a:srgbClr val="0000FF"/>
                  </a:solidFill>
                  <a:round/>
                  <a:headEnd/>
                  <a:tailEnd/>
                </a:ln>
                <a:solidFill>
                  <a:schemeClr val="accent4"/>
                </a:solidFill>
                <a:effectLst>
                  <a:outerShdw dist="35921" dir="2700000" sy="50000" kx="2115830" algn="bl" rotWithShape="0">
                    <a:srgbClr val="C0C0C0">
                      <a:alpha val="80000"/>
                    </a:srgbClr>
                  </a:outerShdw>
                </a:effectLst>
                <a:latin typeface=".VnTimeH"/>
              </a:rPr>
              <a:t>xin cam ƠN CAC EM HOC SINH</a:t>
            </a:r>
            <a:endParaRPr lang="en-US" sz="3600" b="1" kern="10" dirty="0">
              <a:ln w="12700">
                <a:solidFill>
                  <a:srgbClr val="0000FF"/>
                </a:solidFill>
                <a:round/>
                <a:headEnd/>
                <a:tailEnd/>
              </a:ln>
              <a:solidFill>
                <a:schemeClr val="accent4"/>
              </a:solidFill>
              <a:effectLst>
                <a:outerShdw dist="35921" dir="2700000" sy="50000" kx="2115830" algn="bl" rotWithShape="0">
                  <a:srgbClr val="C0C0C0">
                    <a:alpha val="80000"/>
                  </a:srgbClr>
                </a:outerShdw>
              </a:effectLst>
              <a:latin typeface=".VnTimeH"/>
            </a:endParaRPr>
          </a:p>
        </p:txBody>
      </p:sp>
      <p:sp>
        <p:nvSpPr>
          <p:cNvPr id="6" name="Text Box 9"/>
          <p:cNvSpPr txBox="1">
            <a:spLocks noChangeArrowheads="1"/>
          </p:cNvSpPr>
          <p:nvPr/>
        </p:nvSpPr>
        <p:spPr bwMode="auto">
          <a:xfrm>
            <a:off x="0" y="3352800"/>
            <a:ext cx="8839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6000" b="1" dirty="0" smtClean="0">
                <a:latin typeface="Times New Roman" pitchFamily="18" charset="0"/>
                <a:cs typeface="Times New Roman" pitchFamily="18" charset="0"/>
              </a:rPr>
              <a:t>Ch</a:t>
            </a:r>
            <a:r>
              <a:rPr lang="vi-VN" altLang="en-US" sz="6000" b="1" dirty="0" smtClean="0">
                <a:latin typeface="Times New Roman" pitchFamily="18" charset="0"/>
                <a:cs typeface="Times New Roman" pitchFamily="18" charset="0"/>
              </a:rPr>
              <a:t>úc</a:t>
            </a:r>
            <a:r>
              <a:rPr lang="en-US" altLang="en-US" sz="6000" b="1" dirty="0" smtClean="0">
                <a:latin typeface="Times New Roman" pitchFamily="18" charset="0"/>
                <a:cs typeface="Times New Roman" pitchFamily="18" charset="0"/>
              </a:rPr>
              <a:t> c</a:t>
            </a:r>
            <a:r>
              <a:rPr lang="vi-VN" altLang="en-US" sz="6000" b="1" dirty="0" smtClean="0">
                <a:latin typeface="Times New Roman" pitchFamily="18" charset="0"/>
                <a:cs typeface="Times New Roman" pitchFamily="18" charset="0"/>
              </a:rPr>
              <a:t>ác</a:t>
            </a:r>
            <a:r>
              <a:rPr lang="en-US" altLang="en-US" sz="6000" b="1" dirty="0" smtClean="0">
                <a:latin typeface="Times New Roman" pitchFamily="18" charset="0"/>
                <a:cs typeface="Times New Roman" pitchFamily="18" charset="0"/>
              </a:rPr>
              <a:t> </a:t>
            </a:r>
            <a:r>
              <a:rPr lang="en-US" altLang="en-US" sz="6000" b="1" dirty="0" err="1">
                <a:latin typeface="Times New Roman" pitchFamily="18" charset="0"/>
                <a:cs typeface="Times New Roman" pitchFamily="18" charset="0"/>
              </a:rPr>
              <a:t>em</a:t>
            </a:r>
            <a:r>
              <a:rPr lang="en-US" altLang="en-US" sz="6000" b="1" dirty="0">
                <a:latin typeface="Times New Roman" pitchFamily="18" charset="0"/>
                <a:cs typeface="Times New Roman" pitchFamily="18" charset="0"/>
              </a:rPr>
              <a:t> </a:t>
            </a:r>
            <a:r>
              <a:rPr lang="en-US" altLang="en-US" sz="6000" b="1" dirty="0" err="1" smtClean="0">
                <a:latin typeface="Times New Roman" pitchFamily="18" charset="0"/>
                <a:cs typeface="Times New Roman" pitchFamily="18" charset="0"/>
              </a:rPr>
              <a:t>lu</a:t>
            </a:r>
            <a:r>
              <a:rPr lang="vi-VN" altLang="en-US" sz="6000" b="1" dirty="0" smtClean="0">
                <a:latin typeface="Times New Roman" pitchFamily="18" charset="0"/>
                <a:cs typeface="Times New Roman" pitchFamily="18" charset="0"/>
              </a:rPr>
              <a:t>ô</a:t>
            </a:r>
            <a:r>
              <a:rPr lang="en-US" altLang="en-US" sz="6000" b="1" dirty="0" smtClean="0">
                <a:latin typeface="Times New Roman" pitchFamily="18" charset="0"/>
                <a:cs typeface="Times New Roman" pitchFamily="18" charset="0"/>
              </a:rPr>
              <a:t>n </a:t>
            </a:r>
            <a:r>
              <a:rPr lang="en-US" altLang="en-US" sz="6000" b="1" dirty="0" err="1">
                <a:latin typeface="Times New Roman" pitchFamily="18" charset="0"/>
                <a:cs typeface="Times New Roman" pitchFamily="18" charset="0"/>
              </a:rPr>
              <a:t>học</a:t>
            </a:r>
            <a:r>
              <a:rPr lang="en-US" altLang="en-US" sz="6000" b="1" dirty="0">
                <a:latin typeface="Times New Roman" pitchFamily="18" charset="0"/>
                <a:cs typeface="Times New Roman" pitchFamily="18" charset="0"/>
              </a:rPr>
              <a:t> </a:t>
            </a:r>
            <a:r>
              <a:rPr lang="en-US" altLang="en-US" sz="6000" b="1" dirty="0" err="1">
                <a:latin typeface="Times New Roman" pitchFamily="18" charset="0"/>
                <a:cs typeface="Times New Roman" pitchFamily="18" charset="0"/>
              </a:rPr>
              <a:t>giỏi</a:t>
            </a:r>
            <a:endParaRPr lang="en-US" altLang="en-US" sz="60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Clr clrSpc="rgb" dir="cw">
                                      <p:cBhvr override="childStyle">
                                        <p:cTn id="6" dur="108" fill="hold"/>
                                        <p:tgtEl>
                                          <p:spTgt spid="5"/>
                                        </p:tgtEl>
                                        <p:attrNameLst>
                                          <p:attrName>style.color</p:attrName>
                                        </p:attrNameLst>
                                      </p:cBhvr>
                                      <p:to>
                                        <a:schemeClr val="accent2"/>
                                      </p:to>
                                    </p:animClr>
                                    <p:animClr clrSpc="rgb" dir="cw">
                                      <p:cBhvr>
                                        <p:cTn id="7" dur="108" fill="hold"/>
                                        <p:tgtEl>
                                          <p:spTgt spid="5"/>
                                        </p:tgtEl>
                                        <p:attrNameLst>
                                          <p:attrName>fillcolor</p:attrName>
                                        </p:attrNameLst>
                                      </p:cBhvr>
                                      <p:to>
                                        <a:schemeClr val="accent2"/>
                                      </p:to>
                                    </p:animClr>
                                    <p:set>
                                      <p:cBhvr>
                                        <p:cTn id="8" dur="108" fill="hold"/>
                                        <p:tgtEl>
                                          <p:spTgt spid="5"/>
                                        </p:tgtEl>
                                        <p:attrNameLst>
                                          <p:attrName>fill.type</p:attrName>
                                        </p:attrNameLst>
                                      </p:cBhvr>
                                      <p:to>
                                        <p:strVal val="solid"/>
                                      </p:to>
                                    </p:set>
                                    <p:set>
                                      <p:cBhvr>
                                        <p:cTn id="9" dur="108" fill="hold"/>
                                        <p:tgtEl>
                                          <p:spTgt spid="5"/>
                                        </p:tgtEl>
                                        <p:attrNameLst>
                                          <p:attrName>fill.on</p:attrName>
                                        </p:attrNameLst>
                                      </p:cBhvr>
                                      <p:to>
                                        <p:strVal val="true"/>
                                      </p:to>
                                    </p:set>
                                    <p:animRot by="120000">
                                      <p:cBhvr>
                                        <p:cTn id="10" dur="108" fill="hold">
                                          <p:stCondLst>
                                            <p:cond delay="0"/>
                                          </p:stCondLst>
                                        </p:cTn>
                                        <p:tgtEl>
                                          <p:spTgt spid="5"/>
                                        </p:tgtEl>
                                        <p:attrNameLst>
                                          <p:attrName>r</p:attrName>
                                        </p:attrNameLst>
                                      </p:cBhvr>
                                    </p:animRot>
                                    <p:animRot by="-240000">
                                      <p:cBhvr>
                                        <p:cTn id="11" dur="216" fill="hold">
                                          <p:stCondLst>
                                            <p:cond delay="216"/>
                                          </p:stCondLst>
                                        </p:cTn>
                                        <p:tgtEl>
                                          <p:spTgt spid="5"/>
                                        </p:tgtEl>
                                        <p:attrNameLst>
                                          <p:attrName>r</p:attrName>
                                        </p:attrNameLst>
                                      </p:cBhvr>
                                    </p:animRot>
                                    <p:animRot by="240000">
                                      <p:cBhvr>
                                        <p:cTn id="12" dur="216" fill="hold">
                                          <p:stCondLst>
                                            <p:cond delay="432"/>
                                          </p:stCondLst>
                                        </p:cTn>
                                        <p:tgtEl>
                                          <p:spTgt spid="5"/>
                                        </p:tgtEl>
                                        <p:attrNameLst>
                                          <p:attrName>r</p:attrName>
                                        </p:attrNameLst>
                                      </p:cBhvr>
                                    </p:animRot>
                                    <p:animRot by="-240000">
                                      <p:cBhvr>
                                        <p:cTn id="13" dur="216" fill="hold">
                                          <p:stCondLst>
                                            <p:cond delay="648"/>
                                          </p:stCondLst>
                                        </p:cTn>
                                        <p:tgtEl>
                                          <p:spTgt spid="5"/>
                                        </p:tgtEl>
                                        <p:attrNameLst>
                                          <p:attrName>r</p:attrName>
                                        </p:attrNameLst>
                                      </p:cBhvr>
                                    </p:animRot>
                                    <p:animRot by="120000">
                                      <p:cBhvr>
                                        <p:cTn id="14" dur="216" fill="hold">
                                          <p:stCondLst>
                                            <p:cond delay="864"/>
                                          </p:stCondLst>
                                        </p:cTn>
                                        <p:tgtEl>
                                          <p:spTgt spid="5"/>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by="(-#ppt_w*2)" calcmode="lin" valueType="num">
                                      <p:cBhvr rctx="PPT">
                                        <p:cTn id="17" dur="900" autoRev="1" fill="hold">
                                          <p:stCondLst>
                                            <p:cond delay="0"/>
                                          </p:stCondLst>
                                        </p:cTn>
                                        <p:tgtEl>
                                          <p:spTgt spid="6"/>
                                        </p:tgtEl>
                                        <p:attrNameLst>
                                          <p:attrName>ppt_w</p:attrName>
                                        </p:attrNameLst>
                                      </p:cBhvr>
                                    </p:anim>
                                    <p:anim by="(#ppt_w*0.50)" calcmode="lin" valueType="num">
                                      <p:cBhvr>
                                        <p:cTn id="18" dur="900" decel="50000" autoRev="1" fill="hold">
                                          <p:stCondLst>
                                            <p:cond delay="0"/>
                                          </p:stCondLst>
                                        </p:cTn>
                                        <p:tgtEl>
                                          <p:spTgt spid="6"/>
                                        </p:tgtEl>
                                        <p:attrNameLst>
                                          <p:attrName>ppt_x</p:attrName>
                                        </p:attrNameLst>
                                      </p:cBhvr>
                                    </p:anim>
                                    <p:anim from="(-#ppt_h/2)" to="(#ppt_y)" calcmode="lin" valueType="num">
                                      <p:cBhvr>
                                        <p:cTn id="19" dur="1800" fill="hold">
                                          <p:stCondLst>
                                            <p:cond delay="0"/>
                                          </p:stCondLst>
                                        </p:cTn>
                                        <p:tgtEl>
                                          <p:spTgt spid="6"/>
                                        </p:tgtEl>
                                        <p:attrNameLst>
                                          <p:attrName>ppt_y</p:attrName>
                                        </p:attrNameLst>
                                      </p:cBhvr>
                                    </p:anim>
                                    <p:animRot by="21600000">
                                      <p:cBhvr>
                                        <p:cTn id="20" dur="18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1127011" y="477838"/>
            <a:ext cx="1513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utoShape 46"/>
          <p:cNvSpPr>
            <a:spLocks noChangeArrowheads="1"/>
          </p:cNvSpPr>
          <p:nvPr/>
        </p:nvSpPr>
        <p:spPr bwMode="ltGray">
          <a:xfrm rot="5400000">
            <a:off x="-2372586" y="1660877"/>
            <a:ext cx="4824413" cy="3909315"/>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7" name="AutoShape 47"/>
          <p:cNvSpPr>
            <a:spLocks noChangeArrowheads="1"/>
          </p:cNvSpPr>
          <p:nvPr/>
        </p:nvSpPr>
        <p:spPr bwMode="ltGray">
          <a:xfrm rot="5400000" flipH="1">
            <a:off x="-1985089" y="1666683"/>
            <a:ext cx="4032250" cy="359448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lnTo>
                  <a:pt x="10744" y="10800"/>
                </a:lnTo>
                <a:close/>
              </a:path>
            </a:pathLst>
          </a:custGeom>
          <a:solidFill>
            <a:srgbClr val="FFDB69"/>
          </a:solidFill>
          <a:ln>
            <a:noFill/>
          </a:ln>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AutoShape 49"/>
          <p:cNvSpPr>
            <a:spLocks noChangeArrowheads="1"/>
          </p:cNvSpPr>
          <p:nvPr/>
        </p:nvSpPr>
        <p:spPr bwMode="gray">
          <a:xfrm>
            <a:off x="1824716" y="3657600"/>
            <a:ext cx="6709683" cy="1447800"/>
          </a:xfrm>
          <a:prstGeom prst="roundRect">
            <a:avLst>
              <a:gd name="adj" fmla="val 50000"/>
            </a:avLst>
          </a:prstGeom>
          <a:solidFill>
            <a:schemeClr val="accent3">
              <a:lumMod val="60000"/>
              <a:lumOff val="40000"/>
            </a:schemeClr>
          </a:solidFill>
          <a:ln w="28575" algn="ctr">
            <a:solidFill>
              <a:schemeClr val="bg2"/>
            </a:solidFill>
            <a:round/>
            <a:headEnd/>
            <a:tailEnd/>
          </a:ln>
          <a:scene3d>
            <a:camera prst="orthographicFront"/>
            <a:lightRig rig="threePt" dir="t"/>
          </a:scene3d>
          <a:sp3d>
            <a:bevelT w="165100" prst="coolSlant"/>
          </a:sp3d>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Arial" charset="0"/>
              <a:ea typeface="+mn-ea"/>
              <a:cs typeface="Arial" charset="0"/>
            </a:endParaRPr>
          </a:p>
        </p:txBody>
      </p:sp>
      <p:sp>
        <p:nvSpPr>
          <p:cNvPr id="9" name="AutoShape 50"/>
          <p:cNvSpPr>
            <a:spLocks noChangeArrowheads="1"/>
          </p:cNvSpPr>
          <p:nvPr/>
        </p:nvSpPr>
        <p:spPr bwMode="gray">
          <a:xfrm>
            <a:off x="1824716" y="1660527"/>
            <a:ext cx="6709684" cy="1539875"/>
          </a:xfrm>
          <a:prstGeom prst="roundRect">
            <a:avLst>
              <a:gd name="adj" fmla="val 50000"/>
            </a:avLst>
          </a:prstGeom>
          <a:solidFill>
            <a:schemeClr val="accent6">
              <a:lumMod val="40000"/>
              <a:lumOff val="60000"/>
            </a:schemeClr>
          </a:solidFill>
          <a:ln w="28575" algn="ctr">
            <a:solidFill>
              <a:srgbClr val="FFFF99"/>
            </a:solidFill>
            <a:round/>
            <a:headEnd/>
            <a:tailEnd/>
          </a:ln>
          <a:scene3d>
            <a:camera prst="orthographicFront"/>
            <a:lightRig rig="threePt" dir="t"/>
          </a:scene3d>
          <a:sp3d>
            <a:bevelT w="165100" prst="coolSlant"/>
          </a:sp3d>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Arial" charset="0"/>
              <a:ea typeface="+mn-ea"/>
              <a:cs typeface="Arial" charset="0"/>
            </a:endParaRPr>
          </a:p>
        </p:txBody>
      </p:sp>
      <p:grpSp>
        <p:nvGrpSpPr>
          <p:cNvPr id="10" name="Group 67"/>
          <p:cNvGrpSpPr>
            <a:grpSpLocks/>
          </p:cNvGrpSpPr>
          <p:nvPr/>
        </p:nvGrpSpPr>
        <p:grpSpPr bwMode="auto">
          <a:xfrm>
            <a:off x="1367516" y="1933577"/>
            <a:ext cx="686895" cy="1038225"/>
            <a:chOff x="1956" y="1680"/>
            <a:chExt cx="1737" cy="1615"/>
          </a:xfrm>
        </p:grpSpPr>
        <p:sp>
          <p:nvSpPr>
            <p:cNvPr id="11" name="Oval 68"/>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Oval 69"/>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Oval 70"/>
            <p:cNvSpPr>
              <a:spLocks noChangeArrowheads="1"/>
            </p:cNvSpPr>
            <p:nvPr/>
          </p:nvSpPr>
          <p:spPr bwMode="gray">
            <a:xfrm>
              <a:off x="2252" y="2083"/>
              <a:ext cx="657" cy="80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4" name="Oval 71"/>
            <p:cNvSpPr>
              <a:spLocks noChangeArrowheads="1"/>
            </p:cNvSpPr>
            <p:nvPr/>
          </p:nvSpPr>
          <p:spPr bwMode="gray">
            <a:xfrm>
              <a:off x="2254" y="2084"/>
              <a:ext cx="657" cy="808"/>
            </a:xfrm>
            <a:prstGeom prst="ellipse">
              <a:avLst/>
            </a:prstGeom>
            <a:gradFill rotWithShape="1">
              <a:gsLst>
                <a:gs pos="0">
                  <a:srgbClr val="21B3E1"/>
                </a:gs>
                <a:gs pos="100000">
                  <a:srgbClr val="0F5368"/>
                </a:gs>
              </a:gsLst>
              <a:lin ang="54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Oval 72"/>
            <p:cNvSpPr>
              <a:spLocks noChangeArrowheads="1"/>
            </p:cNvSpPr>
            <p:nvPr/>
          </p:nvSpPr>
          <p:spPr bwMode="gray">
            <a:xfrm>
              <a:off x="2334" y="2088"/>
              <a:ext cx="1099" cy="80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6" name="Oval 73"/>
            <p:cNvSpPr>
              <a:spLocks noChangeArrowheads="1"/>
            </p:cNvSpPr>
            <p:nvPr/>
          </p:nvSpPr>
          <p:spPr bwMode="gray">
            <a:xfrm>
              <a:off x="1956" y="1993"/>
              <a:ext cx="1737" cy="1010"/>
            </a:xfrm>
            <a:prstGeom prst="ellipse">
              <a:avLst/>
            </a:prstGeom>
            <a:gradFill rotWithShape="1">
              <a:gsLst>
                <a:gs pos="0">
                  <a:srgbClr val="21B3E1"/>
                </a:gs>
                <a:gs pos="100000">
                  <a:srgbClr val="1057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vi-VN" sz="2400" b="1">
                  <a:solidFill>
                    <a:prstClr val="black"/>
                  </a:solidFill>
                </a:rPr>
                <a:t>1</a:t>
              </a:r>
              <a:endParaRPr kumimoji="0" lang="en-US" alt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 name="Group 74"/>
          <p:cNvGrpSpPr>
            <a:grpSpLocks/>
          </p:cNvGrpSpPr>
          <p:nvPr/>
        </p:nvGrpSpPr>
        <p:grpSpPr bwMode="auto">
          <a:xfrm>
            <a:off x="1338941" y="3924300"/>
            <a:ext cx="718118" cy="876300"/>
            <a:chOff x="1924" y="1680"/>
            <a:chExt cx="1769" cy="1615"/>
          </a:xfrm>
        </p:grpSpPr>
        <p:sp>
          <p:nvSpPr>
            <p:cNvPr id="18" name="Oval 75"/>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57150"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Oval 76"/>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Oval 77"/>
            <p:cNvSpPr>
              <a:spLocks noChangeArrowheads="1"/>
            </p:cNvSpPr>
            <p:nvPr/>
          </p:nvSpPr>
          <p:spPr bwMode="gray">
            <a:xfrm>
              <a:off x="2254" y="2009"/>
              <a:ext cx="640" cy="95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 name="Oval 78"/>
            <p:cNvSpPr>
              <a:spLocks noChangeArrowheads="1"/>
            </p:cNvSpPr>
            <p:nvPr/>
          </p:nvSpPr>
          <p:spPr bwMode="gray">
            <a:xfrm>
              <a:off x="2254" y="2009"/>
              <a:ext cx="640" cy="957"/>
            </a:xfrm>
            <a:prstGeom prst="ellipse">
              <a:avLst/>
            </a:prstGeom>
            <a:gradFill rotWithShape="1">
              <a:gsLst>
                <a:gs pos="0">
                  <a:srgbClr val="000000"/>
                </a:gs>
                <a:gs pos="100000">
                  <a:srgbClr val="8D67E1"/>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Oval 79"/>
            <p:cNvSpPr>
              <a:spLocks noChangeArrowheads="1"/>
            </p:cNvSpPr>
            <p:nvPr/>
          </p:nvSpPr>
          <p:spPr bwMode="gray">
            <a:xfrm>
              <a:off x="2334" y="2010"/>
              <a:ext cx="1099" cy="95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3" name="Oval 80"/>
            <p:cNvSpPr>
              <a:spLocks noChangeArrowheads="1"/>
            </p:cNvSpPr>
            <p:nvPr/>
          </p:nvSpPr>
          <p:spPr bwMode="gray">
            <a:xfrm>
              <a:off x="1924" y="1817"/>
              <a:ext cx="1690" cy="1197"/>
            </a:xfrm>
            <a:prstGeom prst="ellipse">
              <a:avLst/>
            </a:prstGeom>
            <a:gradFill rotWithShape="1">
              <a:gsLst>
                <a:gs pos="0">
                  <a:srgbClr val="8D67E1"/>
                </a:gs>
                <a:gs pos="100000">
                  <a:srgbClr val="45326D"/>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vi-VN" sz="2400" b="1">
                  <a:solidFill>
                    <a:prstClr val="black"/>
                  </a:solidFill>
                </a:rPr>
                <a:t>2</a:t>
              </a:r>
              <a:endParaRPr kumimoji="0" lang="en-US" altLang="vi-VN"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4" name="Rectangle 88"/>
          <p:cNvSpPr>
            <a:spLocks noChangeArrowheads="1"/>
          </p:cNvSpPr>
          <p:nvPr/>
        </p:nvSpPr>
        <p:spPr bwMode="auto">
          <a:xfrm>
            <a:off x="2214118" y="1933577"/>
            <a:ext cx="6091682" cy="95410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TÁC</a:t>
            </a:r>
            <a:r>
              <a:rPr kumimoji="0" lang="en-US" sz="2800" b="1" i="0" u="none" strike="noStrike" kern="1200" cap="none" spc="0" normalizeH="0" noProof="0" dirty="0">
                <a:ln>
                  <a:noFill/>
                </a:ln>
                <a:solidFill>
                  <a:prstClr val="black">
                    <a:lumMod val="95000"/>
                    <a:lumOff val="5000"/>
                  </a:prstClr>
                </a:solidFill>
                <a:effectLst/>
                <a:uLnTx/>
                <a:uFillTx/>
                <a:latin typeface="Times New Roman" pitchFamily="18" charset="0"/>
                <a:cs typeface="Times New Roman" pitchFamily="18" charset="0"/>
              </a:rPr>
              <a:t> DỤNG CỦA ÁP SUẤT CHẤT LỎNG LÊN VẬT ĐẶT TRONG NÓ</a:t>
            </a:r>
            <a:endParaRPr kumimoji="0" lang="en-US" sz="2800" b="1"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endParaRPr>
          </a:p>
        </p:txBody>
      </p:sp>
      <p:sp>
        <p:nvSpPr>
          <p:cNvPr id="25" name="Rectangle 90"/>
          <p:cNvSpPr>
            <a:spLocks noChangeArrowheads="1"/>
          </p:cNvSpPr>
          <p:nvPr/>
        </p:nvSpPr>
        <p:spPr bwMode="auto">
          <a:xfrm>
            <a:off x="2099750" y="4100026"/>
            <a:ext cx="62060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SỰ</a:t>
            </a:r>
            <a:r>
              <a:rPr kumimoji="0" lang="en-US" altLang="vi-VN" sz="2800" b="1" i="0" u="none" strike="noStrike" kern="1200" cap="none" spc="0" normalizeH="0" noProof="0" dirty="0">
                <a:ln>
                  <a:noFill/>
                </a:ln>
                <a:solidFill>
                  <a:prstClr val="black"/>
                </a:solidFill>
                <a:effectLst/>
                <a:uLnTx/>
                <a:uFillTx/>
                <a:latin typeface="Times New Roman" pitchFamily="18" charset="0"/>
                <a:cs typeface="Times New Roman" pitchFamily="18" charset="0"/>
              </a:rPr>
              <a:t> TRUYỀN ÁP SUẤT CHẤT LỎNG</a:t>
            </a:r>
            <a:endParaRPr kumimoji="0" lang="en-US" altLang="vi-VN"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7" name="TextBox 26"/>
          <p:cNvSpPr txBox="1"/>
          <p:nvPr/>
        </p:nvSpPr>
        <p:spPr>
          <a:xfrm>
            <a:off x="71252" y="2723971"/>
            <a:ext cx="1544013"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NỘI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DUNG</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3723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par>
                                <p:cTn id="19" presetID="3" presetClass="entr" presetSubtype="1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descr="50+ hình nền PowerPoint đẹp và độc đáo gây ấn tượng cho bài thuyết trình -  BlogAnCho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08" name="AutoShape 4" descr="50+ hình nền PowerPoint đẹp và độc đáo gây ấn tượng cho bài thuyết trình -  BlogAnCho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510" name="Picture 6" descr="100+ Hình nền, ảnh quyển sách cho Powerpoint, máy tính, điện thoại"/>
          <p:cNvPicPr>
            <a:picLocks noChangeAspect="1" noChangeArrowheads="1"/>
          </p:cNvPicPr>
          <p:nvPr/>
        </p:nvPicPr>
        <p:blipFill>
          <a:blip r:embed="rId2"/>
          <a:srcRect/>
          <a:stretch>
            <a:fillRect/>
          </a:stretch>
        </p:blipFill>
        <p:spPr bwMode="auto">
          <a:xfrm>
            <a:off x="0" y="0"/>
            <a:ext cx="9116786" cy="6858000"/>
          </a:xfrm>
          <a:prstGeom prst="rect">
            <a:avLst/>
          </a:prstGeom>
          <a:noFill/>
        </p:spPr>
      </p:pic>
      <p:sp>
        <p:nvSpPr>
          <p:cNvPr id="5" name="TextBox 4">
            <a:extLst>
              <a:ext uri="{FF2B5EF4-FFF2-40B4-BE49-F238E27FC236}">
                <a16:creationId xmlns:a16="http://schemas.microsoft.com/office/drawing/2014/main" id="{F0E4B847-89CE-65F9-B89D-DD10AA318702}"/>
              </a:ext>
            </a:extLst>
          </p:cNvPr>
          <p:cNvSpPr txBox="1"/>
          <p:nvPr/>
        </p:nvSpPr>
        <p:spPr>
          <a:xfrm>
            <a:off x="0" y="0"/>
            <a:ext cx="9144000" cy="954107"/>
          </a:xfrm>
          <a:prstGeom prst="rect">
            <a:avLst/>
          </a:prstGeom>
          <a:noFill/>
        </p:spPr>
        <p:txBody>
          <a:bodyPr wrap="square">
            <a:spAutoFit/>
          </a:bodyPr>
          <a:lstStyle/>
          <a:p>
            <a:r>
              <a:rPr lang="vi-VN" sz="2800" b="1" smtClean="0">
                <a:solidFill>
                  <a:srgbClr val="FF0000"/>
                </a:solidFill>
                <a:effectLst/>
                <a:latin typeface="Times New Roman" panose="02020603050405020304" pitchFamily="18" charset="0"/>
                <a:ea typeface="Times New Roman" panose="02020603050405020304" pitchFamily="18" charset="0"/>
              </a:rPr>
              <a:t>1.Tìm hiểu</a:t>
            </a:r>
            <a:r>
              <a:rPr lang="en-US" sz="2800" b="1" smtClean="0">
                <a:solidFill>
                  <a:srgbClr val="FF0000"/>
                </a:solidFill>
                <a:effectLst/>
                <a:latin typeface="Times New Roman" panose="02020603050405020304" pitchFamily="18" charset="0"/>
                <a:ea typeface="Times New Roman" panose="02020603050405020304" pitchFamily="18" charset="0"/>
              </a:rPr>
              <a:t> </a:t>
            </a:r>
            <a:r>
              <a:rPr lang="vi-VN" sz="2800" b="1" smtClean="0">
                <a:solidFill>
                  <a:srgbClr val="FF0000"/>
                </a:solidFill>
                <a:effectLst/>
                <a:latin typeface="Times New Roman" panose="02020603050405020304" pitchFamily="18" charset="0"/>
                <a:ea typeface="Times New Roman" panose="02020603050405020304" pitchFamily="18" charset="0"/>
              </a:rPr>
              <a:t>tác dụng của </a:t>
            </a:r>
            <a:r>
              <a:rPr lang="en-US" sz="2800" b="1" smtClean="0">
                <a:solidFill>
                  <a:srgbClr val="FF0000"/>
                </a:solidFill>
                <a:effectLst/>
                <a:latin typeface="Times New Roman" panose="02020603050405020304" pitchFamily="18" charset="0"/>
                <a:ea typeface="Times New Roman" panose="02020603050405020304" pitchFamily="18" charset="0"/>
              </a:rPr>
              <a:t>áp </a:t>
            </a:r>
            <a:r>
              <a:rPr lang="en-US" sz="2800" b="1" dirty="0" err="1">
                <a:solidFill>
                  <a:srgbClr val="FF0000"/>
                </a:solidFill>
                <a:effectLst/>
                <a:latin typeface="Times New Roman" panose="02020603050405020304" pitchFamily="18" charset="0"/>
                <a:ea typeface="Times New Roman" panose="02020603050405020304" pitchFamily="18" charset="0"/>
              </a:rPr>
              <a:t>suất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lỏng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err="1">
                <a:solidFill>
                  <a:srgbClr val="FF0000"/>
                </a:solidFill>
                <a:effectLst/>
                <a:latin typeface="Times New Roman" panose="02020603050405020304" pitchFamily="18" charset="0"/>
                <a:ea typeface="Times New Roman" panose="02020603050405020304" pitchFamily="18" charset="0"/>
              </a:rPr>
              <a:t>và</a:t>
            </a:r>
            <a:r>
              <a:rPr lang="en-US" sz="2800" b="1">
                <a:solidFill>
                  <a:srgbClr val="FF0000"/>
                </a:solidFill>
                <a:effectLst/>
                <a:latin typeface="Times New Roman" panose="02020603050405020304" pitchFamily="18" charset="0"/>
                <a:ea typeface="Times New Roman" panose="02020603050405020304" pitchFamily="18" charset="0"/>
              </a:rPr>
              <a:t> </a:t>
            </a:r>
            <a:r>
              <a:rPr lang="vi-VN" sz="2800" b="1" smtClean="0">
                <a:solidFill>
                  <a:srgbClr val="FF0000"/>
                </a:solidFill>
                <a:effectLst/>
                <a:latin typeface="Times New Roman" panose="02020603050405020304" pitchFamily="18" charset="0"/>
                <a:ea typeface="Times New Roman" panose="02020603050405020304" pitchFamily="18" charset="0"/>
              </a:rPr>
              <a:t>sự tồn tại của </a:t>
            </a:r>
            <a:r>
              <a:rPr lang="en-US" sz="2800" b="1" smtClean="0">
                <a:solidFill>
                  <a:srgbClr val="FF0000"/>
                </a:solidFill>
                <a:effectLst/>
                <a:latin typeface="Times New Roman" panose="02020603050405020304" pitchFamily="18" charset="0"/>
                <a:ea typeface="Times New Roman" panose="02020603050405020304" pitchFamily="18" charset="0"/>
              </a:rPr>
              <a:t>áp </a:t>
            </a:r>
            <a:r>
              <a:rPr lang="en-US" sz="2800" b="1" dirty="0" err="1">
                <a:solidFill>
                  <a:srgbClr val="FF0000"/>
                </a:solidFill>
                <a:effectLst/>
                <a:latin typeface="Times New Roman" panose="02020603050405020304" pitchFamily="18" charset="0"/>
                <a:ea typeface="Times New Roman" panose="02020603050405020304" pitchFamily="18" charset="0"/>
              </a:rPr>
              <a:t>suất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khí</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err="1">
                <a:solidFill>
                  <a:srgbClr val="FF0000"/>
                </a:solidFill>
                <a:effectLst/>
                <a:latin typeface="Times New Roman" panose="02020603050405020304" pitchFamily="18" charset="0"/>
                <a:ea typeface="Times New Roman" panose="02020603050405020304" pitchFamily="18" charset="0"/>
              </a:rPr>
              <a:t>quyển</a:t>
            </a:r>
            <a:r>
              <a:rPr lang="en-US" sz="2800" b="1">
                <a:solidFill>
                  <a:srgbClr val="FF0000"/>
                </a:solidFill>
                <a:effectLst/>
                <a:latin typeface="Times New Roman" panose="02020603050405020304" pitchFamily="18" charset="0"/>
                <a:ea typeface="Times New Roman" panose="02020603050405020304" pitchFamily="18" charset="0"/>
              </a:rPr>
              <a:t> </a:t>
            </a:r>
            <a:endParaRPr lang="en-US" sz="2800" b="1" dirty="0">
              <a:solidFill>
                <a:srgbClr val="FF0000"/>
              </a:solidFill>
            </a:endParaRPr>
          </a:p>
        </p:txBody>
      </p:sp>
      <p:sp>
        <p:nvSpPr>
          <p:cNvPr id="6" name="Text Placeholder 3">
            <a:extLst>
              <a:ext uri="{FF2B5EF4-FFF2-40B4-BE49-F238E27FC236}">
                <a16:creationId xmlns:a16="http://schemas.microsoft.com/office/drawing/2014/main" id="{0FBB33EA-CC8E-39E2-FACD-5D51F5412468}"/>
              </a:ext>
            </a:extLst>
          </p:cNvPr>
          <p:cNvSpPr txBox="1">
            <a:spLocks/>
          </p:cNvSpPr>
          <p:nvPr/>
        </p:nvSpPr>
        <p:spPr>
          <a:xfrm>
            <a:off x="0" y="990600"/>
            <a:ext cx="3905004" cy="2767618"/>
          </a:xfrm>
          <a:prstGeom prst="rect">
            <a:avLst/>
          </a:prstGeom>
        </p:spPr>
        <p:txBody>
          <a:bodyPr>
            <a:noAutofit/>
          </a:bodyPr>
          <a:lstStyle/>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Arial" panose="020B0604020202020204" pitchFamily="34" charset="0"/>
                <a:cs typeface="+mn-cs"/>
              </a:rPr>
              <a:t>- Mỗi trạm, nhóm HS được dừng lại trong 5 phút: tiến hành thí nghiệm tại mỗi trạm và hoàn thành phiếu học tập tương ứng.</a:t>
            </a:r>
            <a:endParaRPr kumimoji="0" lang="en-US" sz="2800" b="0" i="0" u="none" strike="noStrike" kern="1200" cap="none" spc="0" normalizeH="0" baseline="0" noProof="0" smtClean="0">
              <a:ln>
                <a:noFill/>
              </a:ln>
              <a:solidFill>
                <a:schemeClr val="tx1"/>
              </a:solidFill>
              <a:effectLst/>
              <a:uLnTx/>
              <a:uFillTx/>
              <a:latin typeface="Arial" panose="020B0604020202020204" pitchFamily="34" charset="0"/>
              <a:ea typeface="Arial" panose="020B0604020202020204" pitchFamily="34" charset="0"/>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a:extLst>
              <a:ext uri="{FF2B5EF4-FFF2-40B4-BE49-F238E27FC236}">
                <a16:creationId xmlns:a16="http://schemas.microsoft.com/office/drawing/2014/main" id="{6F6A699B-08B5-0CB1-16A0-B37526B6242E}"/>
              </a:ext>
            </a:extLst>
          </p:cNvPr>
          <p:cNvSpPr txBox="1"/>
          <p:nvPr/>
        </p:nvSpPr>
        <p:spPr>
          <a:xfrm>
            <a:off x="228601" y="3810000"/>
            <a:ext cx="3581400" cy="2569934"/>
          </a:xfrm>
          <a:prstGeom prst="rect">
            <a:avLst/>
          </a:prstGeom>
          <a:noFill/>
        </p:spPr>
        <p:txBody>
          <a:bodyPr wrap="square">
            <a:spAutoFit/>
          </a:bodyPr>
          <a:lstStyle/>
          <a:p>
            <a:pPr>
              <a:lnSpc>
                <a:spcPct val="115000"/>
              </a:lnSpc>
            </a:pPr>
            <a:r>
              <a:rPr lang="en-US" sz="2800" dirty="0">
                <a:solidFill>
                  <a:srgbClr val="000000"/>
                </a:solidFill>
                <a:effectLst/>
                <a:latin typeface="Times New Roman" panose="02020603050405020304" pitchFamily="18" charset="0"/>
                <a:ea typeface="Arial" panose="020B0604020202020204" pitchFamily="34" charset="0"/>
              </a:rPr>
              <a:t>- Sau </a:t>
            </a:r>
            <a:r>
              <a:rPr lang="en-US" sz="2800" dirty="0" err="1">
                <a:solidFill>
                  <a:srgbClr val="000000"/>
                </a:solidFill>
                <a:effectLst/>
                <a:latin typeface="Times New Roman" panose="02020603050405020304" pitchFamily="18" charset="0"/>
                <a:ea typeface="Arial" panose="020B0604020202020204" pitchFamily="34" charset="0"/>
              </a:rPr>
              <a:t>khi</a:t>
            </a:r>
            <a:r>
              <a:rPr lang="en-US" sz="2800" dirty="0">
                <a:solidFill>
                  <a:srgbClr val="000000"/>
                </a:solidFill>
                <a:effectLst/>
                <a:latin typeface="Times New Roman" panose="02020603050405020304" pitchFamily="18" charset="0"/>
                <a:ea typeface="Arial" panose="020B0604020202020204" pitchFamily="34" charset="0"/>
              </a:rPr>
              <a:t> di </a:t>
            </a:r>
            <a:r>
              <a:rPr lang="en-US" sz="2800" dirty="0" err="1">
                <a:solidFill>
                  <a:srgbClr val="000000"/>
                </a:solidFill>
                <a:effectLst/>
                <a:latin typeface="Times New Roman" panose="02020603050405020304" pitchFamily="18" charset="0"/>
                <a:ea typeface="Arial" panose="020B0604020202020204" pitchFamily="34" charset="0"/>
              </a:rPr>
              <a:t>chuyển</a:t>
            </a:r>
            <a:r>
              <a:rPr lang="en-US" sz="2800" dirty="0">
                <a:solidFill>
                  <a:srgbClr val="000000"/>
                </a:solidFill>
                <a:effectLst/>
                <a:latin typeface="Times New Roman" panose="02020603050405020304" pitchFamily="18" charset="0"/>
                <a:ea typeface="Arial" panose="020B0604020202020204" pitchFamily="34" charset="0"/>
              </a:rPr>
              <a:t> qua 3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HS di </a:t>
            </a:r>
            <a:r>
              <a:rPr lang="en-US" sz="2800" dirty="0" err="1">
                <a:solidFill>
                  <a:srgbClr val="000000"/>
                </a:solidFill>
                <a:effectLst/>
                <a:latin typeface="Times New Roman" panose="02020603050405020304" pitchFamily="18" charset="0"/>
                <a:ea typeface="Arial" panose="020B0604020202020204" pitchFamily="34" charset="0"/>
              </a:rPr>
              <a:t>chuyển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về</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vị</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trí</a:t>
            </a:r>
            <a:r>
              <a:rPr lang="en-US" sz="2800" dirty="0">
                <a:solidFill>
                  <a:srgbClr val="000000"/>
                </a:solidFill>
                <a:effectLst/>
                <a:latin typeface="Times New Roman" panose="02020603050405020304" pitchFamily="18" charset="0"/>
                <a:ea typeface="Arial" panose="020B0604020202020204" pitchFamily="34" charset="0"/>
              </a:rPr>
              <a:t> ban </a:t>
            </a:r>
            <a:r>
              <a:rPr lang="en-US" sz="2800" dirty="0" err="1">
                <a:solidFill>
                  <a:srgbClr val="000000"/>
                </a:solidFill>
                <a:effectLst/>
                <a:latin typeface="Times New Roman" panose="02020603050405020304" pitchFamily="18" charset="0"/>
                <a:ea typeface="Arial" panose="020B0604020202020204" pitchFamily="34" charset="0"/>
              </a:rPr>
              <a:t>đầu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thảo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luận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trong</a:t>
            </a:r>
            <a:r>
              <a:rPr lang="en-US" sz="2800" dirty="0">
                <a:solidFill>
                  <a:srgbClr val="000000"/>
                </a:solidFill>
                <a:effectLst/>
                <a:latin typeface="Times New Roman" panose="02020603050405020304" pitchFamily="18" charset="0"/>
                <a:ea typeface="Arial" panose="020B0604020202020204" pitchFamily="34" charset="0"/>
              </a:rPr>
              <a:t> 5 </a:t>
            </a:r>
            <a:r>
              <a:rPr lang="en-US" sz="2800" dirty="0" err="1">
                <a:solidFill>
                  <a:srgbClr val="000000"/>
                </a:solidFill>
                <a:effectLst/>
                <a:latin typeface="Times New Roman" panose="02020603050405020304" pitchFamily="18" charset="0"/>
                <a:ea typeface="Arial" panose="020B0604020202020204" pitchFamily="34" charset="0"/>
              </a:rPr>
              <a:t>phút</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pic>
        <p:nvPicPr>
          <p:cNvPr id="8" name="Content Placeholder 4">
            <a:extLst>
              <a:ext uri="{FF2B5EF4-FFF2-40B4-BE49-F238E27FC236}">
                <a16:creationId xmlns:a16="http://schemas.microsoft.com/office/drawing/2014/main" id="{D025EC45-8B35-4403-E1CF-8AE7F2A4FB36}"/>
              </a:ext>
            </a:extLst>
          </p:cNvPr>
          <p:cNvPicPr>
            <a:picLocks noGrp="1" noChangeAspect="1"/>
          </p:cNvPicPr>
          <p:nvPr>
            <p:ph idx="1"/>
          </p:nvPr>
        </p:nvPicPr>
        <p:blipFill>
          <a:blip r:embed="rId3"/>
          <a:stretch>
            <a:fillRect/>
          </a:stretch>
        </p:blipFill>
        <p:spPr>
          <a:xfrm>
            <a:off x="3962401" y="533400"/>
            <a:ext cx="5181600" cy="51815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lide(fromBottom)">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ổng hợp 300+ background khung ảnh đẹp đơn giản mới nhất - Wikipedia"/>
          <p:cNvPicPr>
            <a:picLocks noChangeAspect="1" noChangeArrowheads="1"/>
          </p:cNvPicPr>
          <p:nvPr/>
        </p:nvPicPr>
        <p:blipFill>
          <a:blip r:embed="rId2"/>
          <a:srcRect/>
          <a:stretch>
            <a:fillRect/>
          </a:stretch>
        </p:blipFill>
        <p:spPr bwMode="auto">
          <a:xfrm>
            <a:off x="0" y="0"/>
            <a:ext cx="9144000" cy="6858000"/>
          </a:xfrm>
          <a:prstGeom prst="rect">
            <a:avLst/>
          </a:prstGeom>
          <a:noFill/>
        </p:spPr>
      </p:pic>
      <p:graphicFrame>
        <p:nvGraphicFramePr>
          <p:cNvPr id="3" name="Table 2">
            <a:extLst>
              <a:ext uri="{FF2B5EF4-FFF2-40B4-BE49-F238E27FC236}">
                <a16:creationId xmlns:a16="http://schemas.microsoft.com/office/drawing/2014/main" id="{047C9EFA-1B9A-74B2-3BBD-FEEC4A46BD7C}"/>
              </a:ext>
            </a:extLst>
          </p:cNvPr>
          <p:cNvGraphicFramePr>
            <a:graphicFrameLocks noGrp="1"/>
          </p:cNvGraphicFramePr>
          <p:nvPr>
            <p:extLst>
              <p:ext uri="{D42A27DB-BD31-4B8C-83A1-F6EECF244321}">
                <p14:modId xmlns:p14="http://schemas.microsoft.com/office/powerpoint/2010/main" val="427389604"/>
              </p:ext>
            </p:extLst>
          </p:nvPr>
        </p:nvGraphicFramePr>
        <p:xfrm>
          <a:off x="0" y="0"/>
          <a:ext cx="9143999" cy="6649593"/>
        </p:xfrm>
        <a:graphic>
          <a:graphicData uri="http://schemas.openxmlformats.org/drawingml/2006/table">
            <a:tbl>
              <a:tblPr firstRow="1" firstCol="1" bandRow="1">
                <a:tableStyleId>{5C22544A-7EE6-4342-B048-85BDC9FD1C3A}</a:tableStyleId>
              </a:tblPr>
              <a:tblGrid>
                <a:gridCol w="7199801">
                  <a:extLst>
                    <a:ext uri="{9D8B030D-6E8A-4147-A177-3AD203B41FA5}">
                      <a16:colId xmlns:a16="http://schemas.microsoft.com/office/drawing/2014/main" val="3499666396"/>
                    </a:ext>
                  </a:extLst>
                </a:gridCol>
                <a:gridCol w="1944198">
                  <a:extLst>
                    <a:ext uri="{9D8B030D-6E8A-4147-A177-3AD203B41FA5}">
                      <a16:colId xmlns:a16="http://schemas.microsoft.com/office/drawing/2014/main" val="1036995450"/>
                    </a:ext>
                  </a:extLst>
                </a:gridCol>
              </a:tblGrid>
              <a:tr h="143478">
                <a:tc gridSpan="2">
                  <a:txBody>
                    <a:bodyPr/>
                    <a:lstStyle/>
                    <a:p>
                      <a:pPr algn="ctr">
                        <a:lnSpc>
                          <a:spcPct val="115000"/>
                        </a:lnSpc>
                      </a:pPr>
                      <a:r>
                        <a:rPr lang="en-US" sz="2400" b="1" dirty="0" err="1">
                          <a:solidFill>
                            <a:schemeClr val="bg1"/>
                          </a:solidFill>
                          <a:effectLst/>
                          <a:latin typeface="Times New Roman" panose="02020603050405020304" pitchFamily="18" charset="0"/>
                          <a:cs typeface="Times New Roman" panose="02020603050405020304" pitchFamily="18" charset="0"/>
                        </a:rPr>
                        <a:t>Phiếu</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học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tập</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số</a:t>
                      </a:r>
                      <a:r>
                        <a:rPr lang="en-US" sz="2400" b="1" dirty="0">
                          <a:solidFill>
                            <a:schemeClr val="bg1"/>
                          </a:solidFill>
                          <a:effectLst/>
                          <a:latin typeface="Times New Roman" panose="02020603050405020304" pitchFamily="18" charset="0"/>
                          <a:cs typeface="Times New Roman" panose="02020603050405020304" pitchFamily="18" charset="0"/>
                        </a:rPr>
                        <a:t> 1</a:t>
                      </a:r>
                      <a:endParaRPr lang="en-US" sz="24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tc hMerge="1">
                  <a:txBody>
                    <a:bodyPr/>
                    <a:lstStyle/>
                    <a:p>
                      <a:endParaRPr lang="en-US"/>
                    </a:p>
                  </a:txBody>
                  <a:tcPr/>
                </a:tc>
                <a:extLst>
                  <a:ext uri="{0D108BD9-81ED-4DB2-BD59-A6C34878D82A}">
                    <a16:rowId xmlns:a16="http://schemas.microsoft.com/office/drawing/2014/main" val="3371815743"/>
                  </a:ext>
                </a:extLst>
              </a:tr>
              <a:tr h="143478">
                <a:tc>
                  <a:txBody>
                    <a:bodyPr/>
                    <a:lstStyle/>
                    <a:p>
                      <a:pPr algn="l">
                        <a:lnSpc>
                          <a:spcPct val="115000"/>
                        </a:lnSpc>
                      </a:pPr>
                      <a:r>
                        <a:rPr lang="en-US" sz="2150" b="0" err="1">
                          <a:solidFill>
                            <a:schemeClr val="bg1"/>
                          </a:solidFill>
                          <a:effectLst/>
                          <a:latin typeface="Times New Roman" panose="02020603050405020304" pitchFamily="18" charset="0"/>
                          <a:cs typeface="Times New Roman" panose="02020603050405020304" pitchFamily="18" charset="0"/>
                        </a:rPr>
                        <a:t>Thí</a:t>
                      </a:r>
                      <a:r>
                        <a:rPr lang="en-US" sz="2150" b="0">
                          <a:solidFill>
                            <a:schemeClr val="bg1"/>
                          </a:solidFill>
                          <a:effectLst/>
                          <a:latin typeface="Times New Roman" panose="02020603050405020304" pitchFamily="18" charset="0"/>
                          <a:cs typeface="Times New Roman" panose="02020603050405020304" pitchFamily="18" charset="0"/>
                        </a:rPr>
                        <a:t> </a:t>
                      </a:r>
                      <a:r>
                        <a:rPr lang="en-US" sz="2150" b="0" smtClean="0">
                          <a:solidFill>
                            <a:schemeClr val="bg1"/>
                          </a:solidFill>
                          <a:effectLst/>
                          <a:latin typeface="Times New Roman" panose="02020603050405020304" pitchFamily="18" charset="0"/>
                          <a:cs typeface="Times New Roman" panose="02020603050405020304" pitchFamily="18" charset="0"/>
                        </a:rPr>
                        <a:t>nghiệm1.Tác </a:t>
                      </a:r>
                      <a:r>
                        <a:rPr lang="en-US" sz="2150" b="0" dirty="0" err="1">
                          <a:solidFill>
                            <a:schemeClr val="bg1"/>
                          </a:solidFill>
                          <a:effectLst/>
                          <a:latin typeface="Times New Roman" panose="02020603050405020304" pitchFamily="18" charset="0"/>
                          <a:cs typeface="Times New Roman" panose="02020603050405020304" pitchFamily="18" charset="0"/>
                        </a:rPr>
                        <a:t>dụng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của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áp</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suất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chất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lỏng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lên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vật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đặt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trong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err="1">
                          <a:solidFill>
                            <a:schemeClr val="bg1"/>
                          </a:solidFill>
                          <a:effectLst/>
                          <a:latin typeface="Times New Roman" panose="02020603050405020304" pitchFamily="18" charset="0"/>
                          <a:cs typeface="Times New Roman" panose="02020603050405020304" pitchFamily="18" charset="0"/>
                        </a:rPr>
                        <a:t>nó</a:t>
                      </a:r>
                      <a:r>
                        <a:rPr lang="en-US" sz="2150" b="0">
                          <a:solidFill>
                            <a:schemeClr val="bg1"/>
                          </a:solidFill>
                          <a:effectLst/>
                          <a:latin typeface="Times New Roman" panose="02020603050405020304" pitchFamily="18" charset="0"/>
                          <a:cs typeface="Times New Roman" panose="02020603050405020304" pitchFamily="18" charset="0"/>
                        </a:rPr>
                        <a:t> </a:t>
                      </a: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tc>
                  <a:txBody>
                    <a:bodyPr/>
                    <a:lstStyle/>
                    <a:p>
                      <a:pPr algn="ctr">
                        <a:lnSpc>
                          <a:spcPct val="115000"/>
                        </a:lnSpc>
                      </a:pP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extLst>
                  <a:ext uri="{0D108BD9-81ED-4DB2-BD59-A6C34878D82A}">
                    <a16:rowId xmlns:a16="http://schemas.microsoft.com/office/drawing/2014/main" val="1368579924"/>
                  </a:ext>
                </a:extLst>
              </a:tr>
              <a:tr h="4064381">
                <a:tc>
                  <a:txBody>
                    <a:bodyPr/>
                    <a:lstStyle/>
                    <a:p>
                      <a:pPr algn="l">
                        <a:lnSpc>
                          <a:spcPct val="100000"/>
                        </a:lnSpc>
                      </a:pP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Bố</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trí</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thí</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nghiệm</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như</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hình</a:t>
                      </a:r>
                      <a:r>
                        <a:rPr lang="en-US" sz="2400" b="0" dirty="0">
                          <a:solidFill>
                            <a:schemeClr val="bg1"/>
                          </a:solidFill>
                          <a:effectLst/>
                          <a:latin typeface="Times New Roman" panose="02020603050405020304" pitchFamily="18" charset="0"/>
                          <a:cs typeface="Times New Roman" panose="02020603050405020304" pitchFamily="18" charset="0"/>
                        </a:rPr>
                        <a:t> 16.2</a:t>
                      </a:r>
                    </a:p>
                    <a:p>
                      <a:pPr marL="0" indent="0" algn="l">
                        <a:lnSpc>
                          <a:spcPct val="100000"/>
                        </a:lnSpc>
                        <a:buAutoNum type="arabicPeriod"/>
                      </a:pPr>
                      <a:r>
                        <a:rPr lang="en-US" sz="2400" b="1" dirty="0" err="1">
                          <a:solidFill>
                            <a:schemeClr val="bg1"/>
                          </a:solidFill>
                          <a:effectLst/>
                          <a:latin typeface="Times New Roman" panose="02020603050405020304" pitchFamily="18" charset="0"/>
                          <a:cs typeface="Times New Roman" panose="02020603050405020304" pitchFamily="18" charset="0"/>
                        </a:rPr>
                        <a:t>Nhúng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bình</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trụ</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vào</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nước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mô</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tả</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hiện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tượng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xảy</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ra</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với</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các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màng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cao</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su</a:t>
                      </a:r>
                      <a:r>
                        <a:rPr lang="en-US" sz="2400" b="1" dirty="0">
                          <a:solidFill>
                            <a:schemeClr val="bg1"/>
                          </a:solidFill>
                          <a:effectLst/>
                          <a:latin typeface="Times New Roman" panose="02020603050405020304" pitchFamily="18" charset="0"/>
                          <a:cs typeface="Times New Roman" panose="02020603050405020304" pitchFamily="18" charset="0"/>
                        </a:rPr>
                        <a:t>.</a:t>
                      </a:r>
                    </a:p>
                    <a:p>
                      <a:pPr algn="l">
                        <a:lnSpc>
                          <a:spcPct val="100000"/>
                        </a:lnSpc>
                      </a:pPr>
                      <a:r>
                        <a:rPr lang="vi-VN" sz="2400" b="1" dirty="0" smtClean="0">
                          <a:solidFill>
                            <a:schemeClr val="tx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màng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cao</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su</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biến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dạng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chứng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tỏ</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điều</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gì</a:t>
                      </a:r>
                      <a:r>
                        <a:rPr lang="en-US" sz="2400" b="1" dirty="0">
                          <a:solidFill>
                            <a:schemeClr val="tx1"/>
                          </a:solidFill>
                          <a:effectLst/>
                          <a:latin typeface="Times New Roman" panose="02020603050405020304" pitchFamily="18" charset="0"/>
                          <a:cs typeface="Times New Roman" panose="02020603050405020304" pitchFamily="18" charset="0"/>
                        </a:rPr>
                        <a:t>?</a:t>
                      </a:r>
                    </a:p>
                    <a:p>
                      <a:pPr algn="l">
                        <a:lnSpc>
                          <a:spcPct val="100000"/>
                        </a:lnSpc>
                      </a:pPr>
                      <a:r>
                        <a:rPr lang="en-US" sz="2400" b="1" dirty="0">
                          <a:solidFill>
                            <a:schemeClr val="bg1"/>
                          </a:solidFill>
                          <a:effectLst/>
                          <a:latin typeface="Times New Roman" panose="02020603050405020304" pitchFamily="18" charset="0"/>
                          <a:cs typeface="Times New Roman" panose="02020603050405020304" pitchFamily="18" charset="0"/>
                        </a:rPr>
                        <a:t>2. </a:t>
                      </a:r>
                      <a:r>
                        <a:rPr lang="en-US" sz="2400" b="1" dirty="0" err="1">
                          <a:solidFill>
                            <a:schemeClr val="bg1"/>
                          </a:solidFill>
                          <a:effectLst/>
                          <a:latin typeface="Times New Roman" panose="02020603050405020304" pitchFamily="18" charset="0"/>
                          <a:cs typeface="Times New Roman" panose="02020603050405020304" pitchFamily="18" charset="0"/>
                        </a:rPr>
                        <a:t>Giữ</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nguyên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độ</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sau</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của</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bình</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trụ</a:t>
                      </a:r>
                      <a:r>
                        <a:rPr lang="en-US" sz="2400" b="1" dirty="0">
                          <a:solidFill>
                            <a:schemeClr val="bg1"/>
                          </a:solidFill>
                          <a:effectLst/>
                          <a:latin typeface="Times New Roman" panose="02020603050405020304" pitchFamily="18" charset="0"/>
                          <a:cs typeface="Times New Roman" panose="02020603050405020304" pitchFamily="18" charset="0"/>
                        </a:rPr>
                        <a:t>, di </a:t>
                      </a:r>
                      <a:r>
                        <a:rPr lang="en-US" sz="2400" b="1" dirty="0" err="1">
                          <a:solidFill>
                            <a:schemeClr val="bg1"/>
                          </a:solidFill>
                          <a:effectLst/>
                          <a:latin typeface="Times New Roman" panose="02020603050405020304" pitchFamily="18" charset="0"/>
                          <a:cs typeface="Times New Roman" panose="02020603050405020304" pitchFamily="18" charset="0"/>
                        </a:rPr>
                        <a:t>chuyển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từ</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từ</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bình</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trụ</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đến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các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vị</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trí</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khác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nhau</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mô</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tả</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hiện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tượng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xảy</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ra</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với</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các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màng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cao</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su</a:t>
                      </a:r>
                      <a:r>
                        <a:rPr lang="en-US" sz="2400" b="1" dirty="0">
                          <a:solidFill>
                            <a:schemeClr val="bg1"/>
                          </a:solidFill>
                          <a:effectLst/>
                          <a:latin typeface="Times New Roman" panose="02020603050405020304" pitchFamily="18" charset="0"/>
                          <a:cs typeface="Times New Roman" panose="02020603050405020304" pitchFamily="18" charset="0"/>
                        </a:rPr>
                        <a:t> </a:t>
                      </a:r>
                    </a:p>
                    <a:p>
                      <a:pPr algn="l">
                        <a:lnSpc>
                          <a:spcPct val="100000"/>
                        </a:lnSpc>
                      </a:pPr>
                      <a:r>
                        <a:rPr lang="vi-VN" sz="2400" b="1" dirty="0" smtClean="0">
                          <a:solidFill>
                            <a:schemeClr val="tx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b="1" dirty="0" err="1" smtClean="0">
                          <a:solidFill>
                            <a:schemeClr val="tx1"/>
                          </a:solidFill>
                          <a:effectLst/>
                          <a:latin typeface="Times New Roman" panose="02020603050405020304" pitchFamily="18" charset="0"/>
                          <a:cs typeface="Times New Roman" panose="02020603050405020304" pitchFamily="18" charset="0"/>
                        </a:rPr>
                        <a:t>Với</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những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vị</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trí</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khác</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nhau</a:t>
                      </a:r>
                      <a:r>
                        <a:rPr lang="en-US" sz="2400" b="1" dirty="0">
                          <a:solidFill>
                            <a:schemeClr val="tx1"/>
                          </a:solidFill>
                          <a:effectLst/>
                          <a:latin typeface="Times New Roman" panose="02020603050405020304" pitchFamily="18" charset="0"/>
                          <a:cs typeface="Times New Roman" panose="02020603050405020304" pitchFamily="18" charset="0"/>
                        </a:rPr>
                        <a:t> ở </a:t>
                      </a:r>
                      <a:r>
                        <a:rPr lang="en-US" sz="2400" b="1" dirty="0" err="1">
                          <a:solidFill>
                            <a:schemeClr val="tx1"/>
                          </a:solidFill>
                          <a:effectLst/>
                          <a:latin typeface="Times New Roman" panose="02020603050405020304" pitchFamily="18" charset="0"/>
                          <a:cs typeface="Times New Roman" panose="02020603050405020304" pitchFamily="18" charset="0"/>
                        </a:rPr>
                        <a:t>cùng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một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độ</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sâu</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thì</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áp</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suất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chất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lỏng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tác</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dụng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lên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bình</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có</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thay</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đổi</a:t>
                      </a:r>
                      <a:r>
                        <a:rPr lang="en-US" sz="2400" b="1" dirty="0">
                          <a:solidFill>
                            <a:schemeClr val="tx1"/>
                          </a:solidFill>
                          <a:effectLst/>
                          <a:latin typeface="Times New Roman" panose="02020603050405020304" pitchFamily="18" charset="0"/>
                          <a:cs typeface="Times New Roman" panose="02020603050405020304" pitchFamily="18" charset="0"/>
                        </a:rPr>
                        <a:t> hay </a:t>
                      </a:r>
                      <a:r>
                        <a:rPr lang="en-US" sz="2400" b="1" dirty="0" err="1">
                          <a:solidFill>
                            <a:schemeClr val="tx1"/>
                          </a:solidFill>
                          <a:effectLst/>
                          <a:latin typeface="Times New Roman" panose="02020603050405020304" pitchFamily="18" charset="0"/>
                          <a:cs typeface="Times New Roman" panose="02020603050405020304" pitchFamily="18" charset="0"/>
                        </a:rPr>
                        <a:t>không</a:t>
                      </a:r>
                      <a:r>
                        <a:rPr lang="en-US" sz="2400" b="1" dirty="0">
                          <a:solidFill>
                            <a:schemeClr val="tx1"/>
                          </a:solidFill>
                          <a:effectLst/>
                          <a:latin typeface="Times New Roman" panose="02020603050405020304" pitchFamily="18" charset="0"/>
                          <a:cs typeface="Times New Roman" panose="02020603050405020304" pitchFamily="18" charset="0"/>
                        </a:rPr>
                        <a:t>?</a:t>
                      </a:r>
                    </a:p>
                    <a:p>
                      <a:pPr algn="l">
                        <a:lnSpc>
                          <a:spcPct val="100000"/>
                        </a:lnSpc>
                      </a:pPr>
                      <a:r>
                        <a:rPr lang="en-US" sz="2400" b="1" dirty="0">
                          <a:solidFill>
                            <a:schemeClr val="bg1"/>
                          </a:solidFill>
                          <a:effectLst/>
                          <a:latin typeface="Times New Roman" panose="02020603050405020304" pitchFamily="18" charset="0"/>
                          <a:cs typeface="Times New Roman" panose="02020603050405020304" pitchFamily="18" charset="0"/>
                        </a:rPr>
                        <a:t>3. </a:t>
                      </a:r>
                      <a:r>
                        <a:rPr lang="en-US" sz="2400" b="1" dirty="0" err="1">
                          <a:solidFill>
                            <a:schemeClr val="bg1"/>
                          </a:solidFill>
                          <a:effectLst/>
                          <a:latin typeface="Times New Roman" panose="02020603050405020304" pitchFamily="18" charset="0"/>
                          <a:cs typeface="Times New Roman" panose="02020603050405020304" pitchFamily="18" charset="0"/>
                        </a:rPr>
                        <a:t>Nhúng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bình</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trụ</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vào</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nước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sau</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hơn</a:t>
                      </a:r>
                      <a:r>
                        <a:rPr lang="en-US" sz="2400" b="1" dirty="0">
                          <a:solidFill>
                            <a:schemeClr val="bg1"/>
                          </a:solidFill>
                          <a:effectLst/>
                          <a:latin typeface="Times New Roman" panose="02020603050405020304" pitchFamily="18" charset="0"/>
                          <a:cs typeface="Times New Roman" panose="02020603050405020304" pitchFamily="18" charset="0"/>
                        </a:rPr>
                        <a:t> 10 cm </a:t>
                      </a:r>
                      <a:r>
                        <a:rPr lang="en-US" sz="240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Mô</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tả</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hiện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tượng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xảy</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ra</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với</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các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màng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cao</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su</a:t>
                      </a:r>
                      <a:r>
                        <a:rPr lang="en-US" sz="2400" b="1" dirty="0">
                          <a:solidFill>
                            <a:schemeClr val="bg1"/>
                          </a:solidFill>
                          <a:effectLst/>
                          <a:latin typeface="Times New Roman" panose="02020603050405020304" pitchFamily="18" charset="0"/>
                          <a:cs typeface="Times New Roman" panose="02020603050405020304" pitchFamily="18" charset="0"/>
                        </a:rPr>
                        <a:t>  </a:t>
                      </a:r>
                      <a:endParaRPr lang="en-US" sz="2400" b="1" dirty="0" smtClean="0">
                        <a:solidFill>
                          <a:schemeClr val="bg1"/>
                        </a:solidFill>
                        <a:effectLst/>
                        <a:latin typeface="Times New Roman" panose="02020603050405020304" pitchFamily="18" charset="0"/>
                        <a:cs typeface="Times New Roman" panose="02020603050405020304" pitchFamily="18" charset="0"/>
                      </a:endParaRPr>
                    </a:p>
                    <a:p>
                      <a:pPr algn="l">
                        <a:lnSpc>
                          <a:spcPct val="100000"/>
                        </a:lnSpc>
                      </a:pPr>
                      <a:r>
                        <a:rPr lang="vi-VN" sz="2400" b="1" dirty="0" smtClean="0">
                          <a:solidFill>
                            <a:schemeClr val="tx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Khi</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đặt</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bình</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sau</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hơn</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từ</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vị</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trí</a:t>
                      </a:r>
                      <a:r>
                        <a:rPr lang="en-US" sz="2400" b="1" dirty="0" smtClean="0">
                          <a:solidFill>
                            <a:schemeClr val="tx1"/>
                          </a:solidFill>
                          <a:effectLst/>
                          <a:latin typeface="Times New Roman" panose="02020603050405020304" pitchFamily="18" charset="0"/>
                          <a:cs typeface="Times New Roman" panose="02020603050405020304" pitchFamily="18" charset="0"/>
                        </a:rPr>
                        <a:t> B </a:t>
                      </a:r>
                      <a:r>
                        <a:rPr lang="en-US" sz="2400" b="1" dirty="0" err="1" smtClean="0">
                          <a:solidFill>
                            <a:schemeClr val="tx1"/>
                          </a:solidFill>
                          <a:effectLst/>
                          <a:latin typeface="Times New Roman" panose="02020603050405020304" pitchFamily="18" charset="0"/>
                          <a:cs typeface="Times New Roman" panose="02020603050405020304" pitchFamily="18" charset="0"/>
                        </a:rPr>
                        <a:t>đến</a:t>
                      </a:r>
                      <a:r>
                        <a:rPr lang="en-US" sz="2400" b="1" dirty="0" smtClean="0">
                          <a:solidFill>
                            <a:schemeClr val="tx1"/>
                          </a:solidFill>
                          <a:effectLst/>
                          <a:latin typeface="Times New Roman" panose="02020603050405020304" pitchFamily="18" charset="0"/>
                          <a:cs typeface="Times New Roman" panose="02020603050405020304" pitchFamily="18" charset="0"/>
                        </a:rPr>
                        <a:t> Q ) </a:t>
                      </a:r>
                      <a:r>
                        <a:rPr lang="en-US" sz="2400" b="1" dirty="0" err="1" smtClean="0">
                          <a:solidFill>
                            <a:schemeClr val="tx1"/>
                          </a:solidFill>
                          <a:effectLst/>
                          <a:latin typeface="Times New Roman" panose="02020603050405020304" pitchFamily="18" charset="0"/>
                          <a:cs typeface="Times New Roman" panose="02020603050405020304" pitchFamily="18" charset="0"/>
                        </a:rPr>
                        <a:t>thì</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tác</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dụng</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của</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chất</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lỏng</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lên</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Bình</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thay</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đổi</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như</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thế</a:t>
                      </a:r>
                      <a:r>
                        <a:rPr lang="en-US" sz="2400" b="1" dirty="0" smtClean="0">
                          <a:solidFill>
                            <a:schemeClr val="tx1"/>
                          </a:solidFill>
                          <a:effectLst/>
                          <a:latin typeface="Times New Roman" panose="02020603050405020304" pitchFamily="18" charset="0"/>
                          <a:cs typeface="Times New Roman" panose="02020603050405020304" pitchFamily="18" charset="0"/>
                        </a:rPr>
                        <a:t> </a:t>
                      </a:r>
                      <a:r>
                        <a:rPr lang="en-US" sz="2400" b="1" dirty="0" err="1" smtClean="0">
                          <a:solidFill>
                            <a:schemeClr val="tx1"/>
                          </a:solidFill>
                          <a:effectLst/>
                          <a:latin typeface="Times New Roman" panose="02020603050405020304" pitchFamily="18" charset="0"/>
                          <a:cs typeface="Times New Roman" panose="02020603050405020304" pitchFamily="18" charset="0"/>
                        </a:rPr>
                        <a:t>nào</a:t>
                      </a:r>
                      <a:r>
                        <a:rPr lang="en-US" sz="2400" b="1" dirty="0" smtClean="0">
                          <a:solidFill>
                            <a:schemeClr val="tx1"/>
                          </a:solidFill>
                          <a:effectLst/>
                          <a:latin typeface="Times New Roman" panose="02020603050405020304" pitchFamily="18" charset="0"/>
                          <a:cs typeface="Times New Roman" panose="02020603050405020304" pitchFamily="18" charset="0"/>
                        </a:rPr>
                        <a:t>?</a:t>
                      </a:r>
                    </a:p>
                    <a:p>
                      <a:pPr algn="l">
                        <a:lnSpc>
                          <a:spcPct val="100000"/>
                        </a:lnSpc>
                      </a:pPr>
                      <a:r>
                        <a:rPr lang="en-US" sz="2400" b="1" dirty="0" smtClean="0">
                          <a:solidFill>
                            <a:schemeClr val="bg1"/>
                          </a:solidFill>
                          <a:effectLst/>
                          <a:latin typeface="Times New Roman" panose="02020603050405020304" pitchFamily="18" charset="0"/>
                          <a:cs typeface="Times New Roman" panose="02020603050405020304" pitchFamily="18" charset="0"/>
                        </a:rPr>
                        <a:t>4</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Có</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phải</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chất</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lỏng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chỉ</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tác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dụng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áp</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suất</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lên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bình</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theo</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một</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phương</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như</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chất</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rắn</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không</a:t>
                      </a:r>
                      <a:r>
                        <a:rPr lang="en-US" sz="2400" b="1" dirty="0">
                          <a:solidFill>
                            <a:schemeClr val="bg1"/>
                          </a:solidFill>
                          <a:effectLst/>
                          <a:latin typeface="Times New Roman" panose="02020603050405020304" pitchFamily="18" charset="0"/>
                          <a:cs typeface="Times New Roman" panose="02020603050405020304" pitchFamily="18" charset="0"/>
                        </a:rPr>
                        <a:t>?</a:t>
                      </a:r>
                    </a:p>
                  </a:txBody>
                  <a:tcPr marL="46999" marR="46999" marT="0" marB="0"/>
                </a:tc>
                <a:tc>
                  <a:txBody>
                    <a:bodyPr/>
                    <a:lstStyle/>
                    <a:p>
                      <a:pPr algn="just">
                        <a:lnSpc>
                          <a:spcPct val="150000"/>
                        </a:lnSpc>
                        <a:tabLst>
                          <a:tab pos="2743200" algn="l"/>
                        </a:tabLst>
                      </a:pP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extLst>
                  <a:ext uri="{0D108BD9-81ED-4DB2-BD59-A6C34878D82A}">
                    <a16:rowId xmlns:a16="http://schemas.microsoft.com/office/drawing/2014/main" val="2350929598"/>
                  </a:ext>
                </a:extLst>
              </a:tr>
            </a:tbl>
          </a:graphicData>
        </a:graphic>
      </p:graphicFrame>
      <p:pic>
        <p:nvPicPr>
          <p:cNvPr id="4" name="Picture 1">
            <a:extLst>
              <a:ext uri="{FF2B5EF4-FFF2-40B4-BE49-F238E27FC236}">
                <a16:creationId xmlns:a16="http://schemas.microsoft.com/office/drawing/2014/main" id="{B29AA495-9595-BA08-E40E-3E917B9AA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838200"/>
            <a:ext cx="1654495"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94C912C7-0506-BA7C-88A7-B6CF5A473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357" y="3581400"/>
            <a:ext cx="1968643" cy="29040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Khung hình nền đẹp – Văn Hóa Học"/>
          <p:cNvPicPr>
            <a:picLocks noChangeAspect="1" noChangeArrowheads="1"/>
          </p:cNvPicPr>
          <p:nvPr/>
        </p:nvPicPr>
        <p:blipFill>
          <a:blip r:embed="rId2"/>
          <a:srcRect/>
          <a:stretch>
            <a:fillRect/>
          </a:stretch>
        </p:blipFill>
        <p:spPr bwMode="auto">
          <a:xfrm>
            <a:off x="0" y="228600"/>
            <a:ext cx="9144000" cy="6974237"/>
          </a:xfrm>
          <a:prstGeom prst="rect">
            <a:avLst/>
          </a:prstGeom>
          <a:noFill/>
        </p:spPr>
      </p:pic>
      <p:sp>
        <p:nvSpPr>
          <p:cNvPr id="3" name="Text Box 17"/>
          <p:cNvSpPr txBox="1">
            <a:spLocks noChangeArrowheads="1"/>
          </p:cNvSpPr>
          <p:nvPr/>
        </p:nvSpPr>
        <p:spPr bwMode="auto">
          <a:xfrm>
            <a:off x="990600" y="609600"/>
            <a:ext cx="2573077" cy="523220"/>
          </a:xfrm>
          <a:prstGeom prst="rect">
            <a:avLst/>
          </a:prstGeom>
          <a:noFill/>
          <a:ln w="9525">
            <a:noFill/>
            <a:miter lim="800000"/>
            <a:headEnd/>
            <a:tailEnd/>
          </a:ln>
        </p:spPr>
        <p:txBody>
          <a:bodyPr wrap="none">
            <a:spAutoFit/>
          </a:bodyPr>
          <a:lstStyle/>
          <a:p>
            <a:r>
              <a:rPr lang="en-US" sz="2800" b="1" dirty="0">
                <a:solidFill>
                  <a:srgbClr val="FF0000"/>
                </a:solidFill>
                <a:latin typeface="Times New Roman" pitchFamily="18" charset="0"/>
                <a:cs typeface="Times New Roman" pitchFamily="18" charset="0"/>
              </a:rPr>
              <a:t>*</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nghiệm</a:t>
            </a:r>
            <a:r>
              <a:rPr lang="en-US" sz="2800" b="1" dirty="0">
                <a:solidFill>
                  <a:srgbClr val="FF0000"/>
                </a:solidFill>
                <a:latin typeface="Times New Roman" pitchFamily="18" charset="0"/>
                <a:cs typeface="Times New Roman" pitchFamily="18" charset="0"/>
              </a:rPr>
              <a:t> 1</a:t>
            </a:r>
          </a:p>
        </p:txBody>
      </p:sp>
      <p:sp>
        <p:nvSpPr>
          <p:cNvPr id="4" name="TextBox 1"/>
          <p:cNvSpPr txBox="1">
            <a:spLocks noChangeArrowheads="1"/>
          </p:cNvSpPr>
          <p:nvPr/>
        </p:nvSpPr>
        <p:spPr bwMode="auto">
          <a:xfrm>
            <a:off x="990600" y="990600"/>
            <a:ext cx="6019800" cy="523220"/>
          </a:xfrm>
          <a:prstGeom prst="rect">
            <a:avLst/>
          </a:prstGeom>
          <a:noFill/>
          <a:ln w="9525">
            <a:noFill/>
            <a:miter lim="800000"/>
            <a:headEnd/>
            <a:tailEnd/>
          </a:ln>
        </p:spPr>
        <p:txBody>
          <a:bodyPr>
            <a:spAutoFit/>
          </a:bodyPr>
          <a:lstStyle/>
          <a:p>
            <a:r>
              <a:rPr lang="en-US" altLang="vi-VN" sz="2800" b="1" dirty="0">
                <a:latin typeface="Times New Roman" pitchFamily="18" charset="0"/>
                <a:cs typeface="Times New Roman" pitchFamily="18" charset="0"/>
              </a:rPr>
              <a:t>a. </a:t>
            </a:r>
            <a:r>
              <a:rPr lang="en-US" altLang="vi-VN" sz="2800" b="1" dirty="0" err="1">
                <a:latin typeface="Times New Roman" pitchFamily="18" charset="0"/>
                <a:cs typeface="Times New Roman" pitchFamily="18" charset="0"/>
              </a:rPr>
              <a:t>Dụng</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cụ</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thí</a:t>
            </a:r>
            <a:r>
              <a:rPr lang="en-US" altLang="vi-VN" sz="2800" b="1" dirty="0">
                <a:latin typeface="Times New Roman" pitchFamily="18" charset="0"/>
                <a:cs typeface="Times New Roman" pitchFamily="18" charset="0"/>
              </a:rPr>
              <a:t> </a:t>
            </a:r>
            <a:r>
              <a:rPr lang="en-US" altLang="vi-VN" sz="2800" b="1" dirty="0" err="1">
                <a:latin typeface="Times New Roman" pitchFamily="18" charset="0"/>
                <a:cs typeface="Times New Roman" pitchFamily="18" charset="0"/>
              </a:rPr>
              <a:t>nghiệm</a:t>
            </a:r>
            <a:r>
              <a:rPr lang="en-US" altLang="vi-VN" sz="2800" b="1" dirty="0">
                <a:latin typeface="Times New Roman" pitchFamily="18" charset="0"/>
                <a:cs typeface="Times New Roman" pitchFamily="18" charset="0"/>
              </a:rPr>
              <a:t>:</a:t>
            </a:r>
            <a:endParaRPr lang="vi-VN" altLang="vi-VN" sz="2800" b="1" dirty="0">
              <a:latin typeface="Times New Roman" pitchFamily="18" charset="0"/>
              <a:cs typeface="Times New Roman" pitchFamily="18" charset="0"/>
            </a:endParaRPr>
          </a:p>
        </p:txBody>
      </p:sp>
      <p:sp>
        <p:nvSpPr>
          <p:cNvPr id="5" name="Rectangle 4"/>
          <p:cNvSpPr>
            <a:spLocks noChangeArrowheads="1"/>
          </p:cNvSpPr>
          <p:nvPr/>
        </p:nvSpPr>
        <p:spPr bwMode="auto">
          <a:xfrm>
            <a:off x="990600" y="1447800"/>
            <a:ext cx="7086600" cy="1384995"/>
          </a:xfrm>
          <a:prstGeom prst="rect">
            <a:avLst/>
          </a:prstGeom>
          <a:noFill/>
          <a:ln w="9525">
            <a:noFill/>
            <a:miter lim="800000"/>
            <a:headEnd/>
            <a:tailEnd/>
          </a:ln>
        </p:spPr>
        <p:txBody>
          <a:bodyPr wrap="square">
            <a:spAutoFit/>
          </a:bodyPr>
          <a:lstStyle/>
          <a:p>
            <a:pPr marL="285750" indent="-285750">
              <a:buFontTx/>
              <a:buChar char="-"/>
            </a:pPr>
            <a:r>
              <a:rPr lang="en-US" sz="2800">
                <a:latin typeface="Times New Roman" pitchFamily="18" charset="0"/>
                <a:cs typeface="Times New Roman" pitchFamily="18" charset="0"/>
              </a:rPr>
              <a:t>Một bình trụ có đáy C và các lỗ A, B bịt bằng màng cao su mỏng.</a:t>
            </a:r>
          </a:p>
          <a:p>
            <a:pPr marL="285750" indent="-285750">
              <a:buFontTx/>
              <a:buChar char="-"/>
            </a:pPr>
            <a:r>
              <a:rPr lang="en-US" sz="2800">
                <a:latin typeface="Times New Roman" pitchFamily="18" charset="0"/>
                <a:cs typeface="Times New Roman" pitchFamily="18" charset="0"/>
              </a:rPr>
              <a:t>1 cốc nước.</a:t>
            </a:r>
          </a:p>
        </p:txBody>
      </p:sp>
      <p:grpSp>
        <p:nvGrpSpPr>
          <p:cNvPr id="6" name="Group 26"/>
          <p:cNvGrpSpPr/>
          <p:nvPr/>
        </p:nvGrpSpPr>
        <p:grpSpPr>
          <a:xfrm>
            <a:off x="5867400" y="1905000"/>
            <a:ext cx="2209800" cy="3124200"/>
            <a:chOff x="4800600" y="2286000"/>
            <a:chExt cx="3378200" cy="4332288"/>
          </a:xfrm>
        </p:grpSpPr>
        <p:grpSp>
          <p:nvGrpSpPr>
            <p:cNvPr id="7" name="Group 6"/>
            <p:cNvGrpSpPr>
              <a:grpSpLocks/>
            </p:cNvGrpSpPr>
            <p:nvPr/>
          </p:nvGrpSpPr>
          <p:grpSpPr bwMode="auto">
            <a:xfrm>
              <a:off x="4800600" y="4724400"/>
              <a:ext cx="1181100" cy="1562100"/>
              <a:chOff x="3810" y="258"/>
              <a:chExt cx="744" cy="984"/>
            </a:xfrm>
          </p:grpSpPr>
          <p:sp>
            <p:nvSpPr>
              <p:cNvPr id="17" name="Freeform 3"/>
              <p:cNvSpPr>
                <a:spLocks noChangeArrowheads="1"/>
              </p:cNvSpPr>
              <p:nvPr/>
            </p:nvSpPr>
            <p:spPr bwMode="auto">
              <a:xfrm>
                <a:off x="3810" y="258"/>
                <a:ext cx="744" cy="984"/>
              </a:xfrm>
              <a:custGeom>
                <a:avLst/>
                <a:gdLst/>
                <a:ahLst/>
                <a:cxnLst>
                  <a:cxn ang="0">
                    <a:pos x="0" y="12"/>
                  </a:cxn>
                  <a:cxn ang="0">
                    <a:pos x="144" y="984"/>
                  </a:cxn>
                  <a:cxn ang="0">
                    <a:pos x="624" y="984"/>
                  </a:cxn>
                  <a:cxn ang="0">
                    <a:pos x="744" y="0"/>
                  </a:cxn>
                </a:cxnLst>
                <a:rect l="0" t="0" r="r" b="b"/>
                <a:pathLst>
                  <a:path w="744" h="984">
                    <a:moveTo>
                      <a:pt x="0" y="12"/>
                    </a:moveTo>
                    <a:lnTo>
                      <a:pt x="144" y="984"/>
                    </a:lnTo>
                    <a:lnTo>
                      <a:pt x="624" y="984"/>
                    </a:lnTo>
                    <a:lnTo>
                      <a:pt x="744" y="0"/>
                    </a:lnTo>
                  </a:path>
                </a:pathLst>
              </a:custGeom>
              <a:noFill/>
              <a:ln w="28575">
                <a:solidFill>
                  <a:schemeClr val="tx1"/>
                </a:solidFill>
                <a:round/>
                <a:headEnd/>
                <a:tailEnd/>
              </a:ln>
            </p:spPr>
            <p:txBody>
              <a:bodyPr/>
              <a:lstStyle/>
              <a:p>
                <a:endParaRPr lang="en-US" altLang="zh-CN">
                  <a:ea typeface="SimSun" pitchFamily="2" charset="-122"/>
                </a:endParaRPr>
              </a:p>
            </p:txBody>
          </p:sp>
          <p:sp>
            <p:nvSpPr>
              <p:cNvPr id="18" name="Freeform 4"/>
              <p:cNvSpPr>
                <a:spLocks noChangeArrowheads="1"/>
              </p:cNvSpPr>
              <p:nvPr/>
            </p:nvSpPr>
            <p:spPr bwMode="auto">
              <a:xfrm>
                <a:off x="3840" y="402"/>
                <a:ext cx="690" cy="840"/>
              </a:xfrm>
              <a:custGeom>
                <a:avLst/>
                <a:gdLst/>
                <a:ahLst/>
                <a:cxnLst>
                  <a:cxn ang="0">
                    <a:pos x="0" y="0"/>
                  </a:cxn>
                  <a:cxn ang="0">
                    <a:pos x="690" y="6"/>
                  </a:cxn>
                  <a:cxn ang="0">
                    <a:pos x="588" y="834"/>
                  </a:cxn>
                  <a:cxn ang="0">
                    <a:pos x="120" y="840"/>
                  </a:cxn>
                  <a:cxn ang="0">
                    <a:pos x="0" y="0"/>
                  </a:cxn>
                </a:cxnLst>
                <a:rect l="0" t="0" r="r" b="b"/>
                <a:pathLst>
                  <a:path w="690" h="840">
                    <a:moveTo>
                      <a:pt x="0" y="0"/>
                    </a:moveTo>
                    <a:lnTo>
                      <a:pt x="690" y="6"/>
                    </a:lnTo>
                    <a:lnTo>
                      <a:pt x="588" y="834"/>
                    </a:lnTo>
                    <a:lnTo>
                      <a:pt x="120" y="840"/>
                    </a:lnTo>
                    <a:lnTo>
                      <a:pt x="0" y="0"/>
                    </a:lnTo>
                    <a:close/>
                  </a:path>
                </a:pathLst>
              </a:custGeom>
              <a:solidFill>
                <a:srgbClr val="3399FF"/>
              </a:solidFill>
              <a:ln w="9525">
                <a:noFill/>
                <a:round/>
                <a:headEnd/>
                <a:tailEnd/>
              </a:ln>
            </p:spPr>
            <p:txBody>
              <a:bodyPr/>
              <a:lstStyle/>
              <a:p>
                <a:endParaRPr lang="en-US" altLang="zh-CN">
                  <a:ea typeface="SimSun" pitchFamily="2" charset="-122"/>
                </a:endParaRPr>
              </a:p>
            </p:txBody>
          </p:sp>
        </p:grpSp>
        <p:sp>
          <p:nvSpPr>
            <p:cNvPr id="8" name="Rectangle 7"/>
            <p:cNvSpPr>
              <a:spLocks noChangeArrowheads="1"/>
            </p:cNvSpPr>
            <p:nvPr/>
          </p:nvSpPr>
          <p:spPr bwMode="auto">
            <a:xfrm>
              <a:off x="6762750" y="5184775"/>
              <a:ext cx="914400" cy="762000"/>
            </a:xfrm>
            <a:prstGeom prst="rect">
              <a:avLst/>
            </a:prstGeom>
            <a:gradFill rotWithShape="1">
              <a:gsLst>
                <a:gs pos="0">
                  <a:schemeClr val="bg2">
                    <a:alpha val="67000"/>
                  </a:schemeClr>
                </a:gs>
                <a:gs pos="50000">
                  <a:schemeClr val="bg2">
                    <a:gamma/>
                    <a:tint val="0"/>
                    <a:invGamma/>
                  </a:schemeClr>
                </a:gs>
                <a:gs pos="100000">
                  <a:schemeClr val="bg2">
                    <a:alpha val="67000"/>
                  </a:schemeClr>
                </a:gs>
              </a:gsLst>
              <a:lin ang="5400000" scaled="1"/>
            </a:gradFill>
            <a:ln>
              <a:noFill/>
            </a:ln>
            <a:effectLst/>
          </p:spPr>
          <p:txBody>
            <a:bodyPr wrap="none" anchor="ctr"/>
            <a:lstStyle/>
            <a:p>
              <a:endParaRPr lang="vi-VN" altLang="en-US">
                <a:latin typeface="Arial" pitchFamily="34" charset="0"/>
              </a:endParaRPr>
            </a:p>
          </p:txBody>
        </p:sp>
        <p:sp>
          <p:nvSpPr>
            <p:cNvPr id="9" name="Rectangle 8"/>
            <p:cNvSpPr>
              <a:spLocks noChangeArrowheads="1"/>
            </p:cNvSpPr>
            <p:nvPr/>
          </p:nvSpPr>
          <p:spPr bwMode="auto">
            <a:xfrm>
              <a:off x="6858000" y="2286000"/>
              <a:ext cx="685800" cy="3633787"/>
            </a:xfrm>
            <a:prstGeom prst="rect">
              <a:avLst/>
            </a:prstGeom>
            <a:gradFill rotWithShape="1">
              <a:gsLst>
                <a:gs pos="0">
                  <a:schemeClr val="bg2">
                    <a:alpha val="49001"/>
                  </a:schemeClr>
                </a:gs>
                <a:gs pos="50000">
                  <a:schemeClr val="bg1"/>
                </a:gs>
                <a:gs pos="100000">
                  <a:schemeClr val="bg2">
                    <a:alpha val="49001"/>
                  </a:schemeClr>
                </a:gs>
              </a:gsLst>
              <a:lin ang="0" scaled="1"/>
            </a:gradFill>
            <a:ln>
              <a:noFill/>
            </a:ln>
            <a:effectLst/>
          </p:spPr>
          <p:txBody>
            <a:bodyPr wrap="none" anchor="ctr"/>
            <a:lstStyle/>
            <a:p>
              <a:endParaRPr lang="vi-VN" altLang="en-US">
                <a:latin typeface="Arial" pitchFamily="34" charset="0"/>
              </a:endParaRPr>
            </a:p>
          </p:txBody>
        </p:sp>
        <p:sp>
          <p:nvSpPr>
            <p:cNvPr id="10" name="Freeform 9"/>
            <p:cNvSpPr>
              <a:spLocks noChangeArrowheads="1"/>
            </p:cNvSpPr>
            <p:nvPr/>
          </p:nvSpPr>
          <p:spPr bwMode="auto">
            <a:xfrm>
              <a:off x="6781800" y="2362200"/>
              <a:ext cx="838200" cy="3657600"/>
            </a:xfrm>
            <a:custGeom>
              <a:avLst/>
              <a:gdLst/>
              <a:ahLst/>
              <a:cxnLst>
                <a:cxn ang="0">
                  <a:pos x="39" y="6"/>
                </a:cxn>
                <a:cxn ang="0">
                  <a:pos x="48" y="1740"/>
                </a:cxn>
                <a:cxn ang="0">
                  <a:pos x="0" y="1740"/>
                </a:cxn>
                <a:cxn ang="0">
                  <a:pos x="0" y="2220"/>
                </a:cxn>
                <a:cxn ang="0">
                  <a:pos x="48" y="2220"/>
                </a:cxn>
                <a:cxn ang="0">
                  <a:pos x="48" y="2301"/>
                </a:cxn>
                <a:cxn ang="0">
                  <a:pos x="480" y="2304"/>
                </a:cxn>
                <a:cxn ang="0">
                  <a:pos x="480" y="2220"/>
                </a:cxn>
                <a:cxn ang="0">
                  <a:pos x="528" y="2220"/>
                </a:cxn>
                <a:cxn ang="0">
                  <a:pos x="528" y="1740"/>
                </a:cxn>
                <a:cxn ang="0">
                  <a:pos x="480" y="1740"/>
                </a:cxn>
                <a:cxn ang="0">
                  <a:pos x="480" y="0"/>
                </a:cxn>
              </a:cxnLst>
              <a:rect l="0" t="0" r="r" b="b"/>
              <a:pathLst>
                <a:path w="528" h="2304">
                  <a:moveTo>
                    <a:pt x="39" y="6"/>
                  </a:moveTo>
                  <a:lnTo>
                    <a:pt x="48" y="1740"/>
                  </a:lnTo>
                  <a:lnTo>
                    <a:pt x="0" y="1740"/>
                  </a:lnTo>
                  <a:lnTo>
                    <a:pt x="0" y="2220"/>
                  </a:lnTo>
                  <a:lnTo>
                    <a:pt x="48" y="2220"/>
                  </a:lnTo>
                  <a:lnTo>
                    <a:pt x="48" y="2301"/>
                  </a:lnTo>
                  <a:lnTo>
                    <a:pt x="480" y="2304"/>
                  </a:lnTo>
                  <a:lnTo>
                    <a:pt x="480" y="2220"/>
                  </a:lnTo>
                  <a:lnTo>
                    <a:pt x="528" y="2220"/>
                  </a:lnTo>
                  <a:lnTo>
                    <a:pt x="528" y="1740"/>
                  </a:lnTo>
                  <a:lnTo>
                    <a:pt x="480" y="1740"/>
                  </a:lnTo>
                  <a:lnTo>
                    <a:pt x="480" y="0"/>
                  </a:lnTo>
                </a:path>
              </a:pathLst>
            </a:custGeom>
            <a:noFill/>
            <a:ln w="28575">
              <a:solidFill>
                <a:schemeClr val="tx1"/>
              </a:solidFill>
              <a:round/>
              <a:headEnd/>
              <a:tailEnd/>
            </a:ln>
          </p:spPr>
          <p:txBody>
            <a:bodyPr/>
            <a:lstStyle/>
            <a:p>
              <a:endParaRPr lang="en-US" altLang="zh-CN">
                <a:ea typeface="SimSun" pitchFamily="2" charset="-122"/>
              </a:endParaRPr>
            </a:p>
          </p:txBody>
        </p:sp>
        <p:sp>
          <p:nvSpPr>
            <p:cNvPr id="11" name="Rectangle 10"/>
            <p:cNvSpPr>
              <a:spLocks noChangeArrowheads="1"/>
            </p:cNvSpPr>
            <p:nvPr/>
          </p:nvSpPr>
          <p:spPr bwMode="auto">
            <a:xfrm>
              <a:off x="7600950" y="5146675"/>
              <a:ext cx="85725" cy="838200"/>
            </a:xfrm>
            <a:prstGeom prst="rect">
              <a:avLst/>
            </a:prstGeom>
            <a:solidFill>
              <a:srgbClr val="FF00FF"/>
            </a:solidFill>
            <a:ln w="9525">
              <a:noFill/>
              <a:miter lim="800000"/>
              <a:headEnd/>
              <a:tailEnd/>
            </a:ln>
          </p:spPr>
          <p:txBody>
            <a:bodyPr wrap="none" anchor="ctr"/>
            <a:lstStyle/>
            <a:p>
              <a:endParaRPr lang="vi-VN" altLang="vi-VN"/>
            </a:p>
          </p:txBody>
        </p:sp>
        <p:sp>
          <p:nvSpPr>
            <p:cNvPr id="12" name="Rectangle 11"/>
            <p:cNvSpPr>
              <a:spLocks noChangeArrowheads="1"/>
            </p:cNvSpPr>
            <p:nvPr/>
          </p:nvSpPr>
          <p:spPr bwMode="auto">
            <a:xfrm>
              <a:off x="6715125" y="5151438"/>
              <a:ext cx="85725" cy="838200"/>
            </a:xfrm>
            <a:prstGeom prst="rect">
              <a:avLst/>
            </a:prstGeom>
            <a:solidFill>
              <a:srgbClr val="FF00FF"/>
            </a:solidFill>
            <a:ln w="9525">
              <a:noFill/>
              <a:miter lim="800000"/>
              <a:headEnd/>
              <a:tailEnd/>
            </a:ln>
          </p:spPr>
          <p:txBody>
            <a:bodyPr wrap="none" anchor="ctr"/>
            <a:lstStyle/>
            <a:p>
              <a:endParaRPr lang="vi-VN" altLang="vi-VN"/>
            </a:p>
          </p:txBody>
        </p:sp>
        <p:sp>
          <p:nvSpPr>
            <p:cNvPr id="13" name="Rectangle 12"/>
            <p:cNvSpPr>
              <a:spLocks noChangeArrowheads="1"/>
            </p:cNvSpPr>
            <p:nvPr/>
          </p:nvSpPr>
          <p:spPr bwMode="auto">
            <a:xfrm rot="5400000">
              <a:off x="7153275" y="5689600"/>
              <a:ext cx="95250" cy="762000"/>
            </a:xfrm>
            <a:prstGeom prst="rect">
              <a:avLst/>
            </a:prstGeom>
            <a:solidFill>
              <a:srgbClr val="FF00FF"/>
            </a:solidFill>
            <a:ln w="9525">
              <a:noFill/>
              <a:miter lim="800000"/>
              <a:headEnd/>
              <a:tailEnd/>
            </a:ln>
          </p:spPr>
          <p:txBody>
            <a:bodyPr wrap="none" anchor="ctr"/>
            <a:lstStyle/>
            <a:p>
              <a:endParaRPr lang="vi-VN" altLang="vi-VN"/>
            </a:p>
          </p:txBody>
        </p:sp>
        <p:sp>
          <p:nvSpPr>
            <p:cNvPr id="14" name="Text Box 18"/>
            <p:cNvSpPr txBox="1">
              <a:spLocks noChangeArrowheads="1"/>
            </p:cNvSpPr>
            <p:nvPr/>
          </p:nvSpPr>
          <p:spPr bwMode="auto">
            <a:xfrm>
              <a:off x="6235700" y="5387975"/>
              <a:ext cx="381000" cy="366713"/>
            </a:xfrm>
            <a:prstGeom prst="rect">
              <a:avLst/>
            </a:prstGeom>
            <a:noFill/>
            <a:ln w="9525">
              <a:noFill/>
              <a:miter lim="800000"/>
              <a:headEnd/>
              <a:tailEnd/>
            </a:ln>
          </p:spPr>
          <p:txBody>
            <a:bodyPr>
              <a:spAutoFit/>
            </a:bodyPr>
            <a:lstStyle/>
            <a:p>
              <a:pPr>
                <a:spcBef>
                  <a:spcPct val="50000"/>
                </a:spcBef>
              </a:pPr>
              <a:r>
                <a:rPr lang="en-US" altLang="vi-VN" b="1"/>
                <a:t>A</a:t>
              </a:r>
            </a:p>
          </p:txBody>
        </p:sp>
        <p:sp>
          <p:nvSpPr>
            <p:cNvPr id="15" name="Text Box 19"/>
            <p:cNvSpPr txBox="1">
              <a:spLocks noChangeArrowheads="1"/>
            </p:cNvSpPr>
            <p:nvPr/>
          </p:nvSpPr>
          <p:spPr bwMode="auto">
            <a:xfrm>
              <a:off x="7797800" y="5413375"/>
              <a:ext cx="381000" cy="366713"/>
            </a:xfrm>
            <a:prstGeom prst="rect">
              <a:avLst/>
            </a:prstGeom>
            <a:noFill/>
            <a:ln w="9525">
              <a:noFill/>
              <a:miter lim="800000"/>
              <a:headEnd/>
              <a:tailEnd/>
            </a:ln>
          </p:spPr>
          <p:txBody>
            <a:bodyPr>
              <a:spAutoFit/>
            </a:bodyPr>
            <a:lstStyle/>
            <a:p>
              <a:pPr>
                <a:spcBef>
                  <a:spcPct val="50000"/>
                </a:spcBef>
              </a:pPr>
              <a:r>
                <a:rPr lang="en-US" altLang="vi-VN" b="1"/>
                <a:t>B</a:t>
              </a:r>
            </a:p>
          </p:txBody>
        </p:sp>
        <p:sp>
          <p:nvSpPr>
            <p:cNvPr id="16" name="Text Box 20"/>
            <p:cNvSpPr txBox="1">
              <a:spLocks noChangeArrowheads="1"/>
            </p:cNvSpPr>
            <p:nvPr/>
          </p:nvSpPr>
          <p:spPr bwMode="auto">
            <a:xfrm>
              <a:off x="7010400" y="6251575"/>
              <a:ext cx="381000" cy="366713"/>
            </a:xfrm>
            <a:prstGeom prst="rect">
              <a:avLst/>
            </a:prstGeom>
            <a:noFill/>
            <a:ln w="9525">
              <a:noFill/>
              <a:miter lim="800000"/>
              <a:headEnd/>
              <a:tailEnd/>
            </a:ln>
          </p:spPr>
          <p:txBody>
            <a:bodyPr>
              <a:spAutoFit/>
            </a:bodyPr>
            <a:lstStyle/>
            <a:p>
              <a:pPr>
                <a:spcBef>
                  <a:spcPct val="50000"/>
                </a:spcBef>
              </a:pPr>
              <a:r>
                <a:rPr lang="en-US" altLang="vi-VN" b="1"/>
                <a:t>C</a:t>
              </a:r>
            </a:p>
          </p:txBody>
        </p:sp>
      </p:grpSp>
      <p:sp>
        <p:nvSpPr>
          <p:cNvPr id="19" name="TextBox 1"/>
          <p:cNvSpPr txBox="1">
            <a:spLocks noChangeArrowheads="1"/>
          </p:cNvSpPr>
          <p:nvPr/>
        </p:nvSpPr>
        <p:spPr bwMode="auto">
          <a:xfrm>
            <a:off x="990600" y="2743200"/>
            <a:ext cx="5562600" cy="523220"/>
          </a:xfrm>
          <a:prstGeom prst="rect">
            <a:avLst/>
          </a:prstGeom>
          <a:noFill/>
          <a:ln w="9525">
            <a:noFill/>
            <a:miter lim="800000"/>
            <a:headEnd/>
            <a:tailEnd/>
          </a:ln>
        </p:spPr>
        <p:txBody>
          <a:bodyPr wrap="square">
            <a:spAutoFit/>
          </a:bodyPr>
          <a:lstStyle/>
          <a:p>
            <a:pPr>
              <a:buFontTx/>
              <a:buNone/>
            </a:pPr>
            <a:r>
              <a:rPr lang="en-US" altLang="vi-VN" sz="2800" b="1" smtClean="0">
                <a:latin typeface="Times New Roman" pitchFamily="18" charset="0"/>
                <a:cs typeface="Times New Roman" pitchFamily="18" charset="0"/>
              </a:rPr>
              <a:t>b.Tiến </a:t>
            </a:r>
            <a:r>
              <a:rPr lang="en-US" altLang="vi-VN" sz="2800" b="1">
                <a:latin typeface="Times New Roman" pitchFamily="18" charset="0"/>
                <a:cs typeface="Times New Roman" pitchFamily="18" charset="0"/>
              </a:rPr>
              <a:t>hành thí nghiệm:</a:t>
            </a:r>
            <a:endParaRPr lang="vi-VN" altLang="vi-VN" sz="2800" b="1">
              <a:latin typeface="Times New Roman" pitchFamily="18" charset="0"/>
              <a:cs typeface="Times New Roman" pitchFamily="18" charset="0"/>
            </a:endParaRPr>
          </a:p>
        </p:txBody>
      </p:sp>
      <p:sp>
        <p:nvSpPr>
          <p:cNvPr id="20" name="Rounded Rectangle 19"/>
          <p:cNvSpPr/>
          <p:nvPr/>
        </p:nvSpPr>
        <p:spPr>
          <a:xfrm>
            <a:off x="990600" y="3276600"/>
            <a:ext cx="4800600" cy="23622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buFontTx/>
              <a:buNone/>
            </a:pPr>
            <a:r>
              <a:rPr lang="en-US" sz="2800" dirty="0" err="1">
                <a:solidFill>
                  <a:srgbClr val="000000"/>
                </a:solidFill>
                <a:latin typeface="Times New Roman" pitchFamily="18" charset="0"/>
                <a:cs typeface="Times New Roman" pitchFamily="18" charset="0"/>
              </a:rPr>
              <a:t>Bước</a:t>
            </a:r>
            <a:r>
              <a:rPr lang="en-US" sz="2800" dirty="0">
                <a:solidFill>
                  <a:srgbClr val="000000"/>
                </a:solidFill>
                <a:latin typeface="Times New Roman" pitchFamily="18" charset="0"/>
                <a:cs typeface="Times New Roman" pitchFamily="18" charset="0"/>
              </a:rPr>
              <a:t> 1: </a:t>
            </a:r>
            <a:r>
              <a:rPr lang="en-US" sz="2800" dirty="0" err="1">
                <a:solidFill>
                  <a:srgbClr val="000000"/>
                </a:solidFill>
                <a:latin typeface="Times New Roman" pitchFamily="18" charset="0"/>
                <a:cs typeface="Times New Roman" pitchFamily="18" charset="0"/>
              </a:rPr>
              <a:t>Trước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đổ</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Quan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sát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hiện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tượng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điểm</a:t>
            </a:r>
            <a:r>
              <a:rPr lang="en-US" sz="2800" dirty="0">
                <a:solidFill>
                  <a:srgbClr val="000000"/>
                </a:solidFill>
                <a:latin typeface="Times New Roman" pitchFamily="18" charset="0"/>
                <a:cs typeface="Times New Roman" pitchFamily="18" charset="0"/>
              </a:rPr>
              <a:t> A, B, C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màng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cao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thay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đổi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không</a:t>
            </a:r>
            <a:r>
              <a:rPr lang="en-US" sz="2800" dirty="0" smtClean="0">
                <a:solidFill>
                  <a:srgbClr val="000000"/>
                </a:solidFill>
                <a:latin typeface="Times New Roman" pitchFamily="18" charset="0"/>
                <a:cs typeface="Times New Roman" pitchFamily="18" charset="0"/>
              </a:rPr>
              <a:t>? </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Nhận</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xét</a:t>
            </a:r>
            <a:endParaRPr lang="vi-VN" sz="2800" dirty="0">
              <a:solidFill>
                <a:srgbClr val="000000"/>
              </a:solidFill>
              <a:latin typeface="Times New Roman" pitchFamily="18" charset="0"/>
              <a:cs typeface="Times New Roman" pitchFamily="18" charset="0"/>
            </a:endParaRPr>
          </a:p>
        </p:txBody>
      </p:sp>
      <p:sp>
        <p:nvSpPr>
          <p:cNvPr id="21" name="Down Arrow 20"/>
          <p:cNvSpPr/>
          <p:nvPr/>
        </p:nvSpPr>
        <p:spPr>
          <a:xfrm>
            <a:off x="3124200" y="5715000"/>
            <a:ext cx="386871" cy="3980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vi-VN"/>
          </a:p>
        </p:txBody>
      </p:sp>
      <p:sp>
        <p:nvSpPr>
          <p:cNvPr id="22" name="TextBox 21">
            <a:extLst>
              <a:ext uri="{FF2B5EF4-FFF2-40B4-BE49-F238E27FC236}">
                <a16:creationId xmlns:a16="http://schemas.microsoft.com/office/drawing/2014/main" id="{F3CABA1C-C8A5-302E-E38A-5B65D929B791}"/>
              </a:ext>
            </a:extLst>
          </p:cNvPr>
          <p:cNvSpPr txBox="1"/>
          <p:nvPr/>
        </p:nvSpPr>
        <p:spPr>
          <a:xfrm>
            <a:off x="319181" y="76200"/>
            <a:ext cx="8429437" cy="738664"/>
          </a:xfrm>
          <a:prstGeom prst="rect">
            <a:avLst/>
          </a:prstGeom>
          <a:noFill/>
        </p:spPr>
        <p:txBody>
          <a:bodyPr wrap="square">
            <a:spAutoFit/>
          </a:bodyPr>
          <a:lstStyle/>
          <a:p>
            <a:pPr algn="just">
              <a:lnSpc>
                <a:spcPct val="150000"/>
              </a:lnSpc>
            </a:pPr>
            <a:r>
              <a:rPr lang="en-US" sz="2800" b="1" dirty="0">
                <a:solidFill>
                  <a:schemeClr val="bg1"/>
                </a:solidFill>
                <a:latin typeface="Times New Roman" panose="02020603050405020304" pitchFamily="18" charset="0"/>
                <a:cs typeface="Times New Roman" panose="02020603050405020304" pitchFamily="18" charset="0"/>
              </a:rPr>
              <a:t>*</a:t>
            </a:r>
            <a:r>
              <a:rPr lang="en-US" sz="2800" b="1" dirty="0" err="1" smtClean="0">
                <a:solidFill>
                  <a:schemeClr val="bg1"/>
                </a:solidFill>
                <a:effectLst/>
                <a:latin typeface="Times New Roman" panose="02020603050405020304" pitchFamily="18" charset="0"/>
                <a:cs typeface="Times New Roman" panose="02020603050405020304" pitchFamily="18" charset="0"/>
              </a:rPr>
              <a:t>Tác</a:t>
            </a:r>
            <a:r>
              <a:rPr lang="en-US" sz="2800" b="1" dirty="0" smtClean="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dụng</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của</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áp</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suất</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chất</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lỏng</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lên</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vật</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đặt</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trong</a:t>
            </a:r>
            <a:r>
              <a:rPr lang="en-US" sz="2800" b="1" dirty="0">
                <a:solidFill>
                  <a:schemeClr val="bg1"/>
                </a:solidFill>
                <a:effectLst/>
                <a:latin typeface="Times New Roman" panose="02020603050405020304" pitchFamily="18" charset="0"/>
                <a:cs typeface="Times New Roman" panose="02020603050405020304" pitchFamily="18" charset="0"/>
              </a:rPr>
              <a:t> </a:t>
            </a:r>
            <a:r>
              <a:rPr lang="en-US" sz="2800" b="1" dirty="0" err="1">
                <a:solidFill>
                  <a:schemeClr val="bg1"/>
                </a:solidFill>
                <a:effectLst/>
                <a:latin typeface="Times New Roman" panose="02020603050405020304" pitchFamily="18" charset="0"/>
                <a:cs typeface="Times New Roman" panose="02020603050405020304" pitchFamily="18" charset="0"/>
              </a:rPr>
              <a:t>nó</a:t>
            </a:r>
            <a:endParaRPr lang="en-US" sz="2800" b="1" dirty="0">
              <a:solidFill>
                <a:schemeClr val="bg1"/>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6"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60+ khung nền đẹp, miễn phí dành cho powerpoint | Chữ viết bảng, Khung, Nền"/>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ounded Rectangle 2"/>
          <p:cNvSpPr/>
          <p:nvPr/>
        </p:nvSpPr>
        <p:spPr>
          <a:xfrm>
            <a:off x="990600" y="762000"/>
            <a:ext cx="7162800" cy="1742156"/>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buFontTx/>
              <a:buNone/>
            </a:pPr>
            <a:r>
              <a:rPr lang="en-US" sz="2800" dirty="0" err="1">
                <a:solidFill>
                  <a:srgbClr val="000000"/>
                </a:solidFill>
                <a:latin typeface="Times New Roman" pitchFamily="18" charset="0"/>
                <a:cs typeface="Times New Roman" pitchFamily="18" charset="0"/>
              </a:rPr>
              <a:t>Bước</a:t>
            </a:r>
            <a:r>
              <a:rPr lang="en-US" sz="2800" dirty="0">
                <a:solidFill>
                  <a:srgbClr val="000000"/>
                </a:solidFill>
                <a:latin typeface="Times New Roman" pitchFamily="18" charset="0"/>
                <a:cs typeface="Times New Roman" pitchFamily="18" charset="0"/>
              </a:rPr>
              <a:t> 2: </a:t>
            </a:r>
            <a:r>
              <a:rPr lang="en-US" sz="2800" dirty="0" err="1" smtClean="0">
                <a:solidFill>
                  <a:srgbClr val="000000"/>
                </a:solidFill>
                <a:latin typeface="Times New Roman" pitchFamily="18" charset="0"/>
                <a:cs typeface="Times New Roman" pitchFamily="18" charset="0"/>
              </a:rPr>
              <a:t>Nhúng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bình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trụ</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vào</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nước</a:t>
            </a:r>
            <a:r>
              <a:rPr lang="en-US" sz="2800" dirty="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và</a:t>
            </a:r>
            <a:r>
              <a:rPr lang="en-US" sz="2800" dirty="0" smtClean="0">
                <a:solidFill>
                  <a:srgbClr val="000000"/>
                </a:solidFill>
                <a:latin typeface="Times New Roman" pitchFamily="18" charset="0"/>
                <a:cs typeface="Times New Roman" pitchFamily="18" charset="0"/>
              </a:rPr>
              <a:t> di </a:t>
            </a:r>
            <a:r>
              <a:rPr lang="en-US" sz="2800" dirty="0" err="1" smtClean="0">
                <a:solidFill>
                  <a:srgbClr val="000000"/>
                </a:solidFill>
                <a:latin typeface="Times New Roman" pitchFamily="18" charset="0"/>
                <a:cs typeface="Times New Roman" pitchFamily="18" charset="0"/>
              </a:rPr>
              <a:t>chuyển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từ</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từ</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bình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trụ</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đến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các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vị</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trí</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khác</a:t>
            </a:r>
            <a:r>
              <a:rPr lang="en-US" sz="2800" dirty="0" smtClean="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Quan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sát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hiện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tượng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xảy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đối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màng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cao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tại</a:t>
            </a:r>
            <a:r>
              <a:rPr lang="en-US" sz="2800" dirty="0">
                <a:solidFill>
                  <a:srgbClr val="000000"/>
                </a:solidFill>
                <a:latin typeface="Times New Roman" pitchFamily="18" charset="0"/>
                <a:cs typeface="Times New Roman" pitchFamily="18" charset="0"/>
              </a:rPr>
              <a:t> A, B, </a:t>
            </a:r>
            <a:r>
              <a:rPr lang="en-US" sz="2800" dirty="0" smtClean="0">
                <a:solidFill>
                  <a:srgbClr val="000000"/>
                </a:solidFill>
                <a:latin typeface="Times New Roman" pitchFamily="18" charset="0"/>
                <a:cs typeface="Times New Roman" pitchFamily="18" charset="0"/>
              </a:rPr>
              <a:t>C </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Nhận</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xét</a:t>
            </a:r>
            <a:endParaRPr lang="vi-VN" sz="2800" dirty="0">
              <a:solidFill>
                <a:srgbClr val="000000"/>
              </a:solidFill>
              <a:latin typeface="Times New Roman" pitchFamily="18" charset="0"/>
              <a:cs typeface="Times New Roman" pitchFamily="18" charset="0"/>
            </a:endParaRPr>
          </a:p>
        </p:txBody>
      </p:sp>
      <p:sp>
        <p:nvSpPr>
          <p:cNvPr id="4" name="Down Arrow 3"/>
          <p:cNvSpPr/>
          <p:nvPr/>
        </p:nvSpPr>
        <p:spPr>
          <a:xfrm>
            <a:off x="4114800" y="2514600"/>
            <a:ext cx="386871" cy="359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vi-VN"/>
          </a:p>
        </p:txBody>
      </p:sp>
      <p:sp>
        <p:nvSpPr>
          <p:cNvPr id="5" name="Rounded Rectangle 4"/>
          <p:cNvSpPr/>
          <p:nvPr/>
        </p:nvSpPr>
        <p:spPr>
          <a:xfrm>
            <a:off x="1066800" y="2895600"/>
            <a:ext cx="5791200" cy="1904999"/>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buFontTx/>
              <a:buNone/>
            </a:pPr>
            <a:r>
              <a:rPr lang="en-US" sz="2800" dirty="0" err="1">
                <a:solidFill>
                  <a:srgbClr val="000000"/>
                </a:solidFill>
                <a:latin typeface="Times New Roman" pitchFamily="18" charset="0"/>
                <a:cs typeface="Times New Roman" pitchFamily="18" charset="0"/>
              </a:rPr>
              <a:t>Bước</a:t>
            </a:r>
            <a:r>
              <a:rPr lang="en-US" sz="2800" dirty="0">
                <a:solidFill>
                  <a:srgbClr val="000000"/>
                </a:solidFill>
                <a:latin typeface="Times New Roman" pitchFamily="18" charset="0"/>
                <a:cs typeface="Times New Roman" pitchFamily="18" charset="0"/>
              </a:rPr>
              <a:t> </a:t>
            </a:r>
            <a:r>
              <a:rPr lang="en-US" sz="2800" dirty="0" smtClean="0">
                <a:solidFill>
                  <a:srgbClr val="000000"/>
                </a:solidFill>
                <a:latin typeface="Times New Roman" pitchFamily="18" charset="0"/>
                <a:cs typeface="Times New Roman" pitchFamily="18" charset="0"/>
              </a:rPr>
              <a:t>3: </a:t>
            </a:r>
            <a:r>
              <a:rPr lang="en-US" sz="2800" dirty="0" err="1" smtClean="0">
                <a:solidFill>
                  <a:srgbClr val="000000"/>
                </a:solidFill>
                <a:latin typeface="Times New Roman" pitchFamily="18" charset="0"/>
                <a:cs typeface="Times New Roman" pitchFamily="18" charset="0"/>
              </a:rPr>
              <a:t>Nhúng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bình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trụ</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sâu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hơn</a:t>
            </a:r>
            <a:r>
              <a:rPr lang="en-US" sz="2800" dirty="0" smtClean="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Quan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sát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hiện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tượng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xảy</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ra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đối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màng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cao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su</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tại</a:t>
            </a:r>
            <a:r>
              <a:rPr lang="en-US" sz="2800" dirty="0">
                <a:solidFill>
                  <a:srgbClr val="000000"/>
                </a:solidFill>
                <a:latin typeface="Times New Roman" pitchFamily="18" charset="0"/>
                <a:cs typeface="Times New Roman" pitchFamily="18" charset="0"/>
              </a:rPr>
              <a:t> A, B, C</a:t>
            </a:r>
            <a:r>
              <a:rPr lang="en-US" sz="2800" dirty="0" smtClean="0">
                <a:solidFill>
                  <a:srgbClr val="000000"/>
                </a:solidFill>
                <a:latin typeface="Times New Roman" pitchFamily="18" charset="0"/>
                <a:cs typeface="Times New Roman" pitchFamily="18" charset="0"/>
              </a:rPr>
              <a:t>? </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Nhận</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xét</a:t>
            </a:r>
            <a:endParaRPr lang="vi-VN" sz="2800" dirty="0">
              <a:solidFill>
                <a:srgbClr val="000000"/>
              </a:solidFill>
              <a:latin typeface="Times New Roman" pitchFamily="18" charset="0"/>
              <a:cs typeface="Times New Roman" pitchFamily="18" charset="0"/>
            </a:endParaRPr>
          </a:p>
        </p:txBody>
      </p:sp>
      <p:pic>
        <p:nvPicPr>
          <p:cNvPr id="6" name="Picture 5"/>
          <p:cNvPicPr>
            <a:picLocks noChangeAspect="1"/>
          </p:cNvPicPr>
          <p:nvPr/>
        </p:nvPicPr>
        <p:blipFill>
          <a:blip r:embed="rId3"/>
          <a:stretch>
            <a:fillRect/>
          </a:stretch>
        </p:blipFill>
        <p:spPr>
          <a:xfrm>
            <a:off x="6986894" y="2514600"/>
            <a:ext cx="2157106" cy="434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552</TotalTime>
  <Words>3626</Words>
  <Application>Microsoft Office PowerPoint</Application>
  <PresentationFormat>On-screen Show (4:3)</PresentationFormat>
  <Paragraphs>270</Paragraphs>
  <Slides>45</Slides>
  <Notes>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45</vt:i4>
      </vt:variant>
    </vt:vector>
  </HeadingPairs>
  <TitlesOfParts>
    <vt:vector size="58" baseType="lpstr">
      <vt:lpstr>宋体</vt:lpstr>
      <vt:lpstr>宋体</vt:lpstr>
      <vt:lpstr>.VnTime</vt:lpstr>
      <vt:lpstr>.VnTimeH</vt:lpstr>
      <vt:lpstr>Arial</vt:lpstr>
      <vt:lpstr>Arial Black</vt:lpstr>
      <vt:lpstr>Calibri</vt:lpstr>
      <vt:lpstr>Cambria Math</vt:lpstr>
      <vt:lpstr>Segoe UI</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Trả lời câu hỏi đề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54</cp:revision>
  <dcterms:created xsi:type="dcterms:W3CDTF">2023-04-05T15:50:13Z</dcterms:created>
  <dcterms:modified xsi:type="dcterms:W3CDTF">2025-12-10T00:56:12Z</dcterms:modified>
</cp:coreProperties>
</file>