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  <p:sldMasterId id="2147483760" r:id="rId9"/>
    <p:sldMasterId id="2147483772" r:id="rId10"/>
    <p:sldMasterId id="2147483784" r:id="rId11"/>
    <p:sldMasterId id="2147483796" r:id="rId12"/>
    <p:sldMasterId id="2147483808" r:id="rId13"/>
    <p:sldMasterId id="2147483820" r:id="rId14"/>
    <p:sldMasterId id="2147483832" r:id="rId15"/>
    <p:sldMasterId id="2147483844" r:id="rId16"/>
    <p:sldMasterId id="2147483856" r:id="rId17"/>
    <p:sldMasterId id="2147483880" r:id="rId18"/>
  </p:sldMasterIdLst>
  <p:sldIdLst>
    <p:sldId id="257" r:id="rId19"/>
    <p:sldId id="261" r:id="rId20"/>
    <p:sldId id="258" r:id="rId21"/>
    <p:sldId id="260" r:id="rId22"/>
    <p:sldId id="262" r:id="rId23"/>
    <p:sldId id="269" r:id="rId24"/>
    <p:sldId id="270" r:id="rId25"/>
    <p:sldId id="268" r:id="rId26"/>
    <p:sldId id="271" r:id="rId27"/>
    <p:sldId id="272" r:id="rId28"/>
    <p:sldId id="285" r:id="rId29"/>
    <p:sldId id="286" r:id="rId30"/>
    <p:sldId id="284" r:id="rId31"/>
    <p:sldId id="275" r:id="rId32"/>
    <p:sldId id="276" r:id="rId33"/>
    <p:sldId id="287" r:id="rId34"/>
    <p:sldId id="277" r:id="rId35"/>
    <p:sldId id="278" r:id="rId36"/>
    <p:sldId id="279" r:id="rId37"/>
    <p:sldId id="280" r:id="rId38"/>
    <p:sldId id="281" r:id="rId39"/>
    <p:sldId id="288" r:id="rId40"/>
    <p:sldId id="283" r:id="rId41"/>
    <p:sldId id="274" r:id="rId42"/>
    <p:sldId id="267" r:id="rId43"/>
    <p:sldId id="265" r:id="rId44"/>
    <p:sldId id="263" r:id="rId45"/>
    <p:sldId id="282" r:id="rId46"/>
    <p:sldId id="25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904" y="1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9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568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55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1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373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77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135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561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85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373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836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5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0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0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074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19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561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708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561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194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424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751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973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255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72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9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398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077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314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791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027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16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48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145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267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0258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75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91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504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11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419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793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092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587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294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6638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359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14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3762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383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650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629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016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4282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582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653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213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699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36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4284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5713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178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9083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061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590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6531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0565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5087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423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51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0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0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327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304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8603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537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1599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7229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031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664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97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0790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48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0391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3937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2212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4875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5028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5538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843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7222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2760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5741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73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0020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252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3900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524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0091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9933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8416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7076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3132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9268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63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4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3459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6420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6247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B210-4B60-4B01-9479-7FA0DB2CF9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9D4D-48D0-4F64-A83D-BC84C9B3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3576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B210-4B60-4B01-9479-7FA0DB2CF9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9D4D-48D0-4F64-A83D-BC84C9B3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8148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B210-4B60-4B01-9479-7FA0DB2CF9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9D4D-48D0-4F64-A83D-BC84C9B3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0073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B210-4B60-4B01-9479-7FA0DB2CF9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9D4D-48D0-4F64-A83D-BC84C9B3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2688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B210-4B60-4B01-9479-7FA0DB2CF9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9D4D-48D0-4F64-A83D-BC84C9B3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5376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B210-4B60-4B01-9479-7FA0DB2CF9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9D4D-48D0-4F64-A83D-BC84C9B3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661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B210-4B60-4B01-9479-7FA0DB2CF9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9D4D-48D0-4F64-A83D-BC84C9B3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3995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B210-4B60-4B01-9479-7FA0DB2CF9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9D4D-48D0-4F64-A83D-BC84C9B3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4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77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2581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6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B210-4B60-4B01-9479-7FA0DB2CF9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9D4D-48D0-4F64-A83D-BC84C9B3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1061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B210-4B60-4B01-9479-7FA0DB2CF9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9D4D-48D0-4F64-A83D-BC84C9B3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7290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B210-4B60-4B01-9479-7FA0DB2CF9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9D4D-48D0-4F64-A83D-BC84C9B3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7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89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0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0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90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4309350" y="1237033"/>
            <a:ext cx="4834500" cy="453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4920700" y="4530333"/>
            <a:ext cx="4358700" cy="647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 rot="5400000">
            <a:off x="5357625" y="1953047"/>
            <a:ext cx="247200" cy="778650"/>
            <a:chOff x="423200" y="3972675"/>
            <a:chExt cx="185400" cy="778650"/>
          </a:xfrm>
        </p:grpSpPr>
        <p:sp>
          <p:nvSpPr>
            <p:cNvPr id="22" name="Google Shape;22;p3"/>
            <p:cNvSpPr/>
            <p:nvPr/>
          </p:nvSpPr>
          <p:spPr>
            <a:xfrm>
              <a:off x="423200" y="397267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23200" y="4269300"/>
              <a:ext cx="185400" cy="18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423200" y="456592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920700" y="3007767"/>
            <a:ext cx="35796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6754750" y="1516859"/>
            <a:ext cx="1745400" cy="15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5083725" y="4582633"/>
            <a:ext cx="3416400" cy="5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5202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670350" y="1030000"/>
            <a:ext cx="7803300" cy="479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1687500" y="2917633"/>
            <a:ext cx="5769000" cy="185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720000" y="1607497"/>
            <a:ext cx="77040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241550" y="3017533"/>
            <a:ext cx="4661100" cy="1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>
            <a:off x="-4275" y="-71733"/>
            <a:ext cx="9171600" cy="7028800"/>
          </a:xfrm>
          <a:prstGeom prst="frame">
            <a:avLst>
              <a:gd name="adj1" fmla="val 668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76" name="Google Shape;76;p9"/>
          <p:cNvGrpSpPr/>
          <p:nvPr/>
        </p:nvGrpSpPr>
        <p:grpSpPr>
          <a:xfrm rot="5400000">
            <a:off x="4448400" y="4926431"/>
            <a:ext cx="247200" cy="778650"/>
            <a:chOff x="423200" y="3972675"/>
            <a:chExt cx="185400" cy="778650"/>
          </a:xfrm>
        </p:grpSpPr>
        <p:sp>
          <p:nvSpPr>
            <p:cNvPr id="77" name="Google Shape;77;p9"/>
            <p:cNvSpPr/>
            <p:nvPr/>
          </p:nvSpPr>
          <p:spPr>
            <a:xfrm>
              <a:off x="423200" y="397267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423200" y="4269300"/>
              <a:ext cx="185400" cy="18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423200" y="456592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996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/>
          <p:nvPr/>
        </p:nvSpPr>
        <p:spPr>
          <a:xfrm>
            <a:off x="-25" y="4840100"/>
            <a:ext cx="9144000" cy="206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0" y="1568667"/>
            <a:ext cx="9144000" cy="32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290025" y="5133200"/>
            <a:ext cx="45639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1458125" y="2600133"/>
            <a:ext cx="6227700" cy="18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26" name="Google Shape;126;p14"/>
          <p:cNvGrpSpPr/>
          <p:nvPr/>
        </p:nvGrpSpPr>
        <p:grpSpPr>
          <a:xfrm rot="5400000">
            <a:off x="4448400" y="1680808"/>
            <a:ext cx="247200" cy="778650"/>
            <a:chOff x="423200" y="3972675"/>
            <a:chExt cx="185400" cy="778650"/>
          </a:xfrm>
        </p:grpSpPr>
        <p:sp>
          <p:nvSpPr>
            <p:cNvPr id="127" name="Google Shape;127;p14"/>
            <p:cNvSpPr/>
            <p:nvPr/>
          </p:nvSpPr>
          <p:spPr>
            <a:xfrm>
              <a:off x="423200" y="397267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423200" y="4269300"/>
              <a:ext cx="185400" cy="18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423200" y="456592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867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/>
          <p:nvPr/>
        </p:nvSpPr>
        <p:spPr>
          <a:xfrm>
            <a:off x="-4275" y="-71733"/>
            <a:ext cx="4449300" cy="7028800"/>
          </a:xfrm>
          <a:prstGeom prst="frame">
            <a:avLst>
              <a:gd name="adj1" fmla="val 668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-294090" y="2282933"/>
            <a:ext cx="4449300" cy="239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4330676" y="-71732"/>
            <a:ext cx="4846200" cy="69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5119850" y="956305"/>
            <a:ext cx="3033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1"/>
          </p:nvPr>
        </p:nvSpPr>
        <p:spPr>
          <a:xfrm>
            <a:off x="5119850" y="1661713"/>
            <a:ext cx="3033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title" idx="2"/>
          </p:nvPr>
        </p:nvSpPr>
        <p:spPr>
          <a:xfrm>
            <a:off x="5119849" y="2653505"/>
            <a:ext cx="3033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subTitle" idx="3"/>
          </p:nvPr>
        </p:nvSpPr>
        <p:spPr>
          <a:xfrm>
            <a:off x="5119849" y="3358913"/>
            <a:ext cx="3033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title" idx="4"/>
          </p:nvPr>
        </p:nvSpPr>
        <p:spPr>
          <a:xfrm>
            <a:off x="5119847" y="4358072"/>
            <a:ext cx="3033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5"/>
          </p:nvPr>
        </p:nvSpPr>
        <p:spPr>
          <a:xfrm>
            <a:off x="5119847" y="5063480"/>
            <a:ext cx="3033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title" idx="6"/>
          </p:nvPr>
        </p:nvSpPr>
        <p:spPr>
          <a:xfrm>
            <a:off x="715100" y="2835376"/>
            <a:ext cx="2874300" cy="13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17"/>
          <p:cNvGrpSpPr/>
          <p:nvPr/>
        </p:nvGrpSpPr>
        <p:grpSpPr>
          <a:xfrm rot="5400000">
            <a:off x="8305300" y="883034"/>
            <a:ext cx="247200" cy="778650"/>
            <a:chOff x="423200" y="3972675"/>
            <a:chExt cx="185400" cy="778650"/>
          </a:xfrm>
        </p:grpSpPr>
        <p:sp>
          <p:nvSpPr>
            <p:cNvPr id="161" name="Google Shape;161;p17"/>
            <p:cNvSpPr/>
            <p:nvPr/>
          </p:nvSpPr>
          <p:spPr>
            <a:xfrm>
              <a:off x="423200" y="397267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423200" y="4269300"/>
              <a:ext cx="185400" cy="18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423200" y="456592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2216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9" indent="0" algn="ctr">
              <a:buNone/>
              <a:defRPr sz="2000"/>
            </a:lvl2pPr>
            <a:lvl3pPr marL="914197" indent="0" algn="ctr">
              <a:buNone/>
              <a:defRPr sz="1800"/>
            </a:lvl3pPr>
            <a:lvl4pPr marL="1371281" indent="0" algn="ctr">
              <a:buNone/>
              <a:defRPr sz="1600"/>
            </a:lvl4pPr>
            <a:lvl5pPr marL="1828392" indent="0" algn="ctr">
              <a:buNone/>
              <a:defRPr sz="1600"/>
            </a:lvl5pPr>
            <a:lvl6pPr marL="2285462" indent="0" algn="ctr">
              <a:buNone/>
              <a:defRPr sz="1600"/>
            </a:lvl6pPr>
            <a:lvl7pPr marL="2742562" indent="0" algn="ctr">
              <a:buNone/>
              <a:defRPr sz="1600"/>
            </a:lvl7pPr>
            <a:lvl8pPr marL="3199655" indent="0" algn="ctr">
              <a:buNone/>
              <a:defRPr sz="1600"/>
            </a:lvl8pPr>
            <a:lvl9pPr marL="365675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13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34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7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9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7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5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06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86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9" indent="0">
              <a:buNone/>
              <a:defRPr sz="2000" b="1"/>
            </a:lvl2pPr>
            <a:lvl3pPr marL="914197" indent="0">
              <a:buNone/>
              <a:defRPr sz="1800" b="1"/>
            </a:lvl3pPr>
            <a:lvl4pPr marL="1371281" indent="0">
              <a:buNone/>
              <a:defRPr sz="1600" b="1"/>
            </a:lvl4pPr>
            <a:lvl5pPr marL="1828392" indent="0">
              <a:buNone/>
              <a:defRPr sz="1600" b="1"/>
            </a:lvl5pPr>
            <a:lvl6pPr marL="2285462" indent="0">
              <a:buNone/>
              <a:defRPr sz="1600" b="1"/>
            </a:lvl6pPr>
            <a:lvl7pPr marL="2742562" indent="0">
              <a:buNone/>
              <a:defRPr sz="1600" b="1"/>
            </a:lvl7pPr>
            <a:lvl8pPr marL="3199655" indent="0">
              <a:buNone/>
              <a:defRPr sz="1600" b="1"/>
            </a:lvl8pPr>
            <a:lvl9pPr marL="36567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9" indent="0">
              <a:buNone/>
              <a:defRPr sz="2000" b="1"/>
            </a:lvl2pPr>
            <a:lvl3pPr marL="914197" indent="0">
              <a:buNone/>
              <a:defRPr sz="1800" b="1"/>
            </a:lvl3pPr>
            <a:lvl4pPr marL="1371281" indent="0">
              <a:buNone/>
              <a:defRPr sz="1600" b="1"/>
            </a:lvl4pPr>
            <a:lvl5pPr marL="1828392" indent="0">
              <a:buNone/>
              <a:defRPr sz="1600" b="1"/>
            </a:lvl5pPr>
            <a:lvl6pPr marL="2285462" indent="0">
              <a:buNone/>
              <a:defRPr sz="1600" b="1"/>
            </a:lvl6pPr>
            <a:lvl7pPr marL="2742562" indent="0">
              <a:buNone/>
              <a:defRPr sz="1600" b="1"/>
            </a:lvl7pPr>
            <a:lvl8pPr marL="3199655" indent="0">
              <a:buNone/>
              <a:defRPr sz="1600" b="1"/>
            </a:lvl8pPr>
            <a:lvl9pPr marL="36567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59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88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40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5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9" indent="0">
              <a:buNone/>
              <a:defRPr sz="1400"/>
            </a:lvl2pPr>
            <a:lvl3pPr marL="914197" indent="0">
              <a:buNone/>
              <a:defRPr sz="1200"/>
            </a:lvl3pPr>
            <a:lvl4pPr marL="1371281" indent="0">
              <a:buNone/>
              <a:defRPr sz="1000"/>
            </a:lvl4pPr>
            <a:lvl5pPr marL="1828392" indent="0">
              <a:buNone/>
              <a:defRPr sz="1000"/>
            </a:lvl5pPr>
            <a:lvl6pPr marL="2285462" indent="0">
              <a:buNone/>
              <a:defRPr sz="1000"/>
            </a:lvl6pPr>
            <a:lvl7pPr marL="2742562" indent="0">
              <a:buNone/>
              <a:defRPr sz="1000"/>
            </a:lvl7pPr>
            <a:lvl8pPr marL="3199655" indent="0">
              <a:buNone/>
              <a:defRPr sz="1000"/>
            </a:lvl8pPr>
            <a:lvl9pPr marL="36567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606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659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89" indent="0">
              <a:buNone/>
              <a:defRPr sz="2800"/>
            </a:lvl2pPr>
            <a:lvl3pPr marL="914197" indent="0">
              <a:buNone/>
              <a:defRPr sz="2400"/>
            </a:lvl3pPr>
            <a:lvl4pPr marL="1371281" indent="0">
              <a:buNone/>
              <a:defRPr sz="2000"/>
            </a:lvl4pPr>
            <a:lvl5pPr marL="1828392" indent="0">
              <a:buNone/>
              <a:defRPr sz="2000"/>
            </a:lvl5pPr>
            <a:lvl6pPr marL="2285462" indent="0">
              <a:buNone/>
              <a:defRPr sz="2000"/>
            </a:lvl6pPr>
            <a:lvl7pPr marL="2742562" indent="0">
              <a:buNone/>
              <a:defRPr sz="2000"/>
            </a:lvl7pPr>
            <a:lvl8pPr marL="3199655" indent="0">
              <a:buNone/>
              <a:defRPr sz="2000"/>
            </a:lvl8pPr>
            <a:lvl9pPr marL="365675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9" indent="0">
              <a:buNone/>
              <a:defRPr sz="1400"/>
            </a:lvl2pPr>
            <a:lvl3pPr marL="914197" indent="0">
              <a:buNone/>
              <a:defRPr sz="1200"/>
            </a:lvl3pPr>
            <a:lvl4pPr marL="1371281" indent="0">
              <a:buNone/>
              <a:defRPr sz="1000"/>
            </a:lvl4pPr>
            <a:lvl5pPr marL="1828392" indent="0">
              <a:buNone/>
              <a:defRPr sz="1000"/>
            </a:lvl5pPr>
            <a:lvl6pPr marL="2285462" indent="0">
              <a:buNone/>
              <a:defRPr sz="1000"/>
            </a:lvl6pPr>
            <a:lvl7pPr marL="2742562" indent="0">
              <a:buNone/>
              <a:defRPr sz="1000"/>
            </a:lvl7pPr>
            <a:lvl8pPr marL="3199655" indent="0">
              <a:buNone/>
              <a:defRPr sz="1000"/>
            </a:lvl8pPr>
            <a:lvl9pPr marL="36567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59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56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8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13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496E-895E-4355-A8A9-CAB86B181D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07AF-E8A5-4CDB-BCEF-164FEB7218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21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496E-895E-4355-A8A9-CAB86B181D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07AF-E8A5-4CDB-BCEF-164FEB7218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5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7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496E-895E-4355-A8A9-CAB86B181D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07AF-E8A5-4CDB-BCEF-164FEB7218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95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496E-895E-4355-A8A9-CAB86B181D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07AF-E8A5-4CDB-BCEF-164FEB7218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23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496E-895E-4355-A8A9-CAB86B181D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07AF-E8A5-4CDB-BCEF-164FEB7218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80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496E-895E-4355-A8A9-CAB86B181D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07AF-E8A5-4CDB-BCEF-164FEB7218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951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496E-895E-4355-A8A9-CAB86B181D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07AF-E8A5-4CDB-BCEF-164FEB7218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698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496E-895E-4355-A8A9-CAB86B181D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07AF-E8A5-4CDB-BCEF-164FEB7218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179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496E-895E-4355-A8A9-CAB86B181D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07AF-E8A5-4CDB-BCEF-164FEB7218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237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496E-895E-4355-A8A9-CAB86B181D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07AF-E8A5-4CDB-BCEF-164FEB7218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333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496E-895E-4355-A8A9-CAB86B181D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07AF-E8A5-4CDB-BCEF-164FEB7218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666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B305-6E70-4D7C-B0BB-9C76E759F5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6821-36E2-40E1-800B-C34F0F2E48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9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0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0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184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B305-6E70-4D7C-B0BB-9C76E759F5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6821-36E2-40E1-800B-C34F0F2E48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99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B305-6E70-4D7C-B0BB-9C76E759F5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6821-36E2-40E1-800B-C34F0F2E48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68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B305-6E70-4D7C-B0BB-9C76E759F5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6821-36E2-40E1-800B-C34F0F2E48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032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B305-6E70-4D7C-B0BB-9C76E759F5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6821-36E2-40E1-800B-C34F0F2E48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463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B305-6E70-4D7C-B0BB-9C76E759F5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6821-36E2-40E1-800B-C34F0F2E48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29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B305-6E70-4D7C-B0BB-9C76E759F5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6821-36E2-40E1-800B-C34F0F2E48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945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B305-6E70-4D7C-B0BB-9C76E759F5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6821-36E2-40E1-800B-C34F0F2E48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162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B305-6E70-4D7C-B0BB-9C76E759F5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6821-36E2-40E1-800B-C34F0F2E48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552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B305-6E70-4D7C-B0BB-9C76E759F5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6821-36E2-40E1-800B-C34F0F2E48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15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B305-6E70-4D7C-B0BB-9C76E759F5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6821-36E2-40E1-800B-C34F0F2E48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8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43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B3A8-D5C5-420D-8257-68B3861BE9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DBD9-38CD-4D87-A94C-B65F052B70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001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B3A8-D5C5-420D-8257-68B3861BE9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DBD9-38CD-4D87-A94C-B65F052B70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708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3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2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7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6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B3A8-D5C5-420D-8257-68B3861BE9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DBD9-38CD-4D87-A94C-B65F052B70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674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B3A8-D5C5-420D-8257-68B3861BE9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DBD9-38CD-4D87-A94C-B65F052B70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016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21" indent="0">
              <a:buNone/>
              <a:defRPr sz="2000" b="1"/>
            </a:lvl2pPr>
            <a:lvl3pPr marL="912972" indent="0">
              <a:buNone/>
              <a:defRPr sz="1800" b="1"/>
            </a:lvl3pPr>
            <a:lvl4pPr marL="1369356" indent="0">
              <a:buNone/>
              <a:defRPr sz="1600" b="1"/>
            </a:lvl4pPr>
            <a:lvl5pPr marL="1825942" indent="0">
              <a:buNone/>
              <a:defRPr sz="1600" b="1"/>
            </a:lvl5pPr>
            <a:lvl6pPr marL="2282294" indent="0">
              <a:buNone/>
              <a:defRPr sz="1600" b="1"/>
            </a:lvl6pPr>
            <a:lvl7pPr marL="2738712" indent="0">
              <a:buNone/>
              <a:defRPr sz="1600" b="1"/>
            </a:lvl7pPr>
            <a:lvl8pPr marL="3195163" indent="0">
              <a:buNone/>
              <a:defRPr sz="1600" b="1"/>
            </a:lvl8pPr>
            <a:lvl9pPr marL="36516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21" indent="0">
              <a:buNone/>
              <a:defRPr sz="2000" b="1"/>
            </a:lvl2pPr>
            <a:lvl3pPr marL="912972" indent="0">
              <a:buNone/>
              <a:defRPr sz="1800" b="1"/>
            </a:lvl3pPr>
            <a:lvl4pPr marL="1369356" indent="0">
              <a:buNone/>
              <a:defRPr sz="1600" b="1"/>
            </a:lvl4pPr>
            <a:lvl5pPr marL="1825942" indent="0">
              <a:buNone/>
              <a:defRPr sz="1600" b="1"/>
            </a:lvl5pPr>
            <a:lvl6pPr marL="2282294" indent="0">
              <a:buNone/>
              <a:defRPr sz="1600" b="1"/>
            </a:lvl6pPr>
            <a:lvl7pPr marL="2738712" indent="0">
              <a:buNone/>
              <a:defRPr sz="1600" b="1"/>
            </a:lvl7pPr>
            <a:lvl8pPr marL="3195163" indent="0">
              <a:buNone/>
              <a:defRPr sz="1600" b="1"/>
            </a:lvl8pPr>
            <a:lvl9pPr marL="36516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B3A8-D5C5-420D-8257-68B3861BE9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DBD9-38CD-4D87-A94C-B65F052B70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717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B3A8-D5C5-420D-8257-68B3861BE9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DBD9-38CD-4D87-A94C-B65F052B70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719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B3A8-D5C5-420D-8257-68B3861BE9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DBD9-38CD-4D87-A94C-B65F052B70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390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21" indent="0">
              <a:buNone/>
              <a:defRPr sz="1200"/>
            </a:lvl2pPr>
            <a:lvl3pPr marL="912972" indent="0">
              <a:buNone/>
              <a:defRPr sz="1000"/>
            </a:lvl3pPr>
            <a:lvl4pPr marL="1369356" indent="0">
              <a:buNone/>
              <a:defRPr sz="900"/>
            </a:lvl4pPr>
            <a:lvl5pPr marL="1825942" indent="0">
              <a:buNone/>
              <a:defRPr sz="900"/>
            </a:lvl5pPr>
            <a:lvl6pPr marL="2282294" indent="0">
              <a:buNone/>
              <a:defRPr sz="900"/>
            </a:lvl6pPr>
            <a:lvl7pPr marL="2738712" indent="0">
              <a:buNone/>
              <a:defRPr sz="900"/>
            </a:lvl7pPr>
            <a:lvl8pPr marL="3195163" indent="0">
              <a:buNone/>
              <a:defRPr sz="900"/>
            </a:lvl8pPr>
            <a:lvl9pPr marL="36516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B3A8-D5C5-420D-8257-68B3861BE9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DBD9-38CD-4D87-A94C-B65F052B70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468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21" indent="0">
              <a:buNone/>
              <a:defRPr sz="2800"/>
            </a:lvl2pPr>
            <a:lvl3pPr marL="912972" indent="0">
              <a:buNone/>
              <a:defRPr sz="2400"/>
            </a:lvl3pPr>
            <a:lvl4pPr marL="1369356" indent="0">
              <a:buNone/>
              <a:defRPr sz="2000"/>
            </a:lvl4pPr>
            <a:lvl5pPr marL="1825942" indent="0">
              <a:buNone/>
              <a:defRPr sz="2000"/>
            </a:lvl5pPr>
            <a:lvl6pPr marL="2282294" indent="0">
              <a:buNone/>
              <a:defRPr sz="2000"/>
            </a:lvl6pPr>
            <a:lvl7pPr marL="2738712" indent="0">
              <a:buNone/>
              <a:defRPr sz="2000"/>
            </a:lvl7pPr>
            <a:lvl8pPr marL="3195163" indent="0">
              <a:buNone/>
              <a:defRPr sz="2000"/>
            </a:lvl8pPr>
            <a:lvl9pPr marL="365167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21" indent="0">
              <a:buNone/>
              <a:defRPr sz="1200"/>
            </a:lvl2pPr>
            <a:lvl3pPr marL="912972" indent="0">
              <a:buNone/>
              <a:defRPr sz="1000"/>
            </a:lvl3pPr>
            <a:lvl4pPr marL="1369356" indent="0">
              <a:buNone/>
              <a:defRPr sz="900"/>
            </a:lvl4pPr>
            <a:lvl5pPr marL="1825942" indent="0">
              <a:buNone/>
              <a:defRPr sz="900"/>
            </a:lvl5pPr>
            <a:lvl6pPr marL="2282294" indent="0">
              <a:buNone/>
              <a:defRPr sz="900"/>
            </a:lvl6pPr>
            <a:lvl7pPr marL="2738712" indent="0">
              <a:buNone/>
              <a:defRPr sz="900"/>
            </a:lvl7pPr>
            <a:lvl8pPr marL="3195163" indent="0">
              <a:buNone/>
              <a:defRPr sz="900"/>
            </a:lvl8pPr>
            <a:lvl9pPr marL="36516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B3A8-D5C5-420D-8257-68B3861BE9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DBD9-38CD-4D87-A94C-B65F052B70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492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B3A8-D5C5-420D-8257-68B3861BE9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DBD9-38CD-4D87-A94C-B65F052B70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4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357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5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5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B3A8-D5C5-420D-8257-68B3861BE9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DBD9-38CD-4D87-A94C-B65F052B701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530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787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636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570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371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571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636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68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801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4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307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746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120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172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544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030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956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150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307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9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497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8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987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118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687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157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597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272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581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39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8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9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3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2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1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1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5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2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DB210-4B60-4B01-9479-7FA0DB2CF9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9D4D-48D0-4F64-A83D-BC84C9B32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7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9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91430" tIns="45720" rIns="9143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30" tIns="45720" rIns="9143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84"/>
            <a:ext cx="20574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89"/>
            <a:fld id="{AED67D01-6D67-42C8-81BB-AAC3837F921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457089"/>
              <a:t>13/09/2025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84"/>
            <a:ext cx="30861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89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84"/>
            <a:ext cx="20574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89"/>
            <a:fld id="{6346512D-8790-4995-B0BD-903C9CA6154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457089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4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19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2" indent="-228542" algn="l" defTabSz="91419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47" indent="-228542" algn="l" defTabSz="9141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9" indent="-228542" algn="l" defTabSz="9141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23" indent="-228542" algn="l" defTabSz="9141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20" indent="-228542" algn="l" defTabSz="9141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20" indent="-228542" algn="l" defTabSz="9141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4" indent="-228542" algn="l" defTabSz="9141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88" indent="-228542" algn="l" defTabSz="9141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01" indent="-228542" algn="l" defTabSz="9141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9" algn="l" defTabSz="914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7" algn="l" defTabSz="914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1" algn="l" defTabSz="914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2" algn="l" defTabSz="914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2" algn="l" defTabSz="914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2" algn="l" defTabSz="914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5" algn="l" defTabSz="914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57" algn="l" defTabSz="914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9496E-895E-4355-A8A9-CAB86B181D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07AF-E8A5-4CDB-BCEF-164FEB7218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8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B305-6E70-4D7C-B0BB-9C76E759F5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6821-36E2-40E1-800B-C34F0F2E48C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1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20" rIns="9143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6"/>
            <a:ext cx="8229600" cy="4525963"/>
          </a:xfrm>
          <a:prstGeom prst="rect">
            <a:avLst/>
          </a:prstGeom>
        </p:spPr>
        <p:txBody>
          <a:bodyPr vert="horz" lIns="91430" tIns="45720" rIns="9143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66"/>
            <a:ext cx="2133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972"/>
            <a:fld id="{312FB3A8-D5C5-420D-8257-68B3861BE9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2972"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66"/>
            <a:ext cx="2895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97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66"/>
            <a:ext cx="2133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972"/>
            <a:fld id="{0238DBD9-38CD-4D87-A94C-B65F052B7010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297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0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297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29" indent="-342329" algn="l" defTabSz="91297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26" indent="-285275" algn="l" defTabSz="91297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64" indent="-228192" algn="l" defTabSz="9129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48" indent="-228192" algn="l" defTabSz="9129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036" indent="-228192" algn="l" defTabSz="9129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20" indent="-228192" algn="l" defTabSz="9129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904" indent="-228192" algn="l" defTabSz="9129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88" indent="-228192" algn="l" defTabSz="9129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76" indent="-228192" algn="l" defTabSz="9129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21" algn="l" defTabSz="912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2" algn="l" defTabSz="912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56" algn="l" defTabSz="912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2" algn="l" defTabSz="912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4" algn="l" defTabSz="912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12" algn="l" defTabSz="912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163" algn="l" defTabSz="912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7" algn="l" defTabSz="912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2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6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82956-1D6D-47DF-9ACB-17C5E0A71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F6254-2992-4CC1-98DE-600896754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0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36.png"/><Relationship Id="rId7" Type="http://schemas.openxmlformats.org/officeDocument/2006/relationships/image" Target="../media/image2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2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Ảnh Mầm Non Vui Nhộn, Ngộ Ngĩnh, Cute,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144000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5334366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60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MÔN: KHTN </a:t>
            </a:r>
            <a:r>
              <a:rPr lang="en-US" sz="60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314CD0-C5BE-437C-A256-B065454459B4}"/>
              </a:ext>
            </a:extLst>
          </p:cNvPr>
          <p:cNvSpPr txBox="1"/>
          <p:nvPr/>
        </p:nvSpPr>
        <p:spPr>
          <a:xfrm>
            <a:off x="851606" y="1295400"/>
            <a:ext cx="8402397" cy="1815882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 defTabSz="457089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MỪNG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</a:p>
          <a:p>
            <a:pPr algn="ctr" defTabSz="457089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NAY.</a:t>
            </a:r>
          </a:p>
          <a:p>
            <a:pPr algn="ctr" defTabSz="457089"/>
            <a:endParaRPr lang="vi-VN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2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4429" y="-109529"/>
            <a:ext cx="90569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m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m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 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m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94" y="1717771"/>
            <a:ext cx="202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290" y="225241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một loại vật liệu tỉ số m/v là không đổi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64" y="3201916"/>
            <a:ext cx="9427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 các vật liệu khác nhau, tỉ số m/v là khác nhau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46C637-0FC1-0DC1-1152-6E72478C9457}"/>
              </a:ext>
            </a:extLst>
          </p:cNvPr>
          <p:cNvSpPr txBox="1"/>
          <p:nvPr/>
        </p:nvSpPr>
        <p:spPr>
          <a:xfrm>
            <a:off x="0" y="4027228"/>
            <a:ext cx="893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m/v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220810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12289" grpId="1"/>
      <p:bldP spid="4" grpId="0"/>
      <p:bldP spid="5" grpId="0"/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9030D3-277E-5E76-701F-8CBC9947E782}"/>
              </a:ext>
            </a:extLst>
          </p:cNvPr>
          <p:cNvSpPr txBox="1"/>
          <p:nvPr/>
        </p:nvSpPr>
        <p:spPr>
          <a:xfrm>
            <a:off x="1371600" y="381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DB0E20-4D88-9A0D-3F9E-314878DF6D1B}"/>
              </a:ext>
            </a:extLst>
          </p:cNvPr>
          <p:cNvSpPr txBox="1"/>
          <p:nvPr/>
        </p:nvSpPr>
        <p:spPr>
          <a:xfrm>
            <a:off x="228600" y="1371600"/>
            <a:ext cx="8686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13.3 sgk58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9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ơn 200 mẫu hình nền powerpoint chủ đề giáo dục phù hợp cho các slide liên  quan đến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10896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914400"/>
            <a:ext cx="6995233" cy="1529034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ctr" defTabSz="512060">
              <a:defRPr/>
            </a:pPr>
            <a:r>
              <a:rPr lang="en-US" sz="48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6. BÀI 13. </a:t>
            </a:r>
          </a:p>
          <a:p>
            <a:pPr algn="ctr" defTabSz="512060">
              <a:defRPr/>
            </a:pPr>
            <a:r>
              <a:rPr lang="en-US" sz="48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KHỐI LƯỢNG RIÊNG </a:t>
            </a:r>
          </a:p>
        </p:txBody>
      </p:sp>
    </p:spTree>
    <p:extLst>
      <p:ext uri="{BB962C8B-B14F-4D97-AF65-F5344CB8AC3E}">
        <p14:creationId xmlns:p14="http://schemas.microsoft.com/office/powerpoint/2010/main" val="3181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0500" y="304800"/>
            <a:ext cx="7056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riêng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0472" y="1520455"/>
            <a:ext cx="89698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DKjKD1dL3G6Wm1sIPeS1RbcX_4k824mL4ZOTsZOq7FrDSqDoDXjTAygWMFU97KoDYN8l15mMJnrWU0bqIVJTxec1Zu4oA2dRR2DEQBVzU431w99qYcKutFO2kVxuvWbwz2xI0FTxi7PJm0NwSGPD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37775"/>
            <a:ext cx="1447800" cy="126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128246" y="2630151"/>
            <a:ext cx="1598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68503" y="3110043"/>
            <a:ext cx="3659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D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9085" y="3428187"/>
            <a:ext cx="4592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m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624838" y="3887065"/>
            <a:ext cx="39724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+V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4371445"/>
            <a:ext cx="888575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kg/m</a:t>
            </a:r>
            <a:r>
              <a:rPr lang="en-US" sz="2800" baseline="30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g/cm</a:t>
            </a:r>
            <a:r>
              <a:rPr lang="en-US" sz="2800" baseline="30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g/mL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+1 kg/m</a:t>
            </a:r>
            <a:r>
              <a:rPr lang="en-US" sz="2800" baseline="30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0,001 g/cm</a:t>
            </a:r>
            <a:r>
              <a:rPr lang="en-US" sz="2800" baseline="30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+ 1 g/cm</a:t>
            </a:r>
            <a:r>
              <a:rPr lang="en-US" sz="2800" baseline="30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 g/mL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2" descr="image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3339" flipV="1">
            <a:off x="2087496" y="2643325"/>
            <a:ext cx="258053" cy="89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2684521" y="2624159"/>
                <a:ext cx="1160471" cy="583173"/>
              </a:xfrm>
              <a:prstGeom prst="rect">
                <a:avLst/>
              </a:prstGeom>
              <a:noFill/>
              <a:ln w="2857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6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4521" y="2624159"/>
                <a:ext cx="1160471" cy="583173"/>
              </a:xfrm>
              <a:prstGeom prst="rect">
                <a:avLst/>
              </a:prstGeom>
              <a:blipFill>
                <a:blip r:embed="rId4"/>
                <a:stretch>
                  <a:fillRect l="-6633" b="-5941"/>
                </a:stretch>
              </a:blipFill>
              <a:ln w="2857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2561">
            <a:off x="1686837" y="3068540"/>
            <a:ext cx="1059372" cy="559113"/>
          </a:xfrm>
          <a:prstGeom prst="rect">
            <a:avLst/>
          </a:prstGeom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581085" y="3350093"/>
            <a:ext cx="1367341" cy="461963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 = D. 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1EE5B1-9D1F-4CBB-B6A1-638CBABA0DA2}"/>
              </a:ext>
            </a:extLst>
          </p:cNvPr>
          <p:cNvSpPr txBox="1"/>
          <p:nvPr/>
        </p:nvSpPr>
        <p:spPr>
          <a:xfrm>
            <a:off x="412209" y="977961"/>
            <a:ext cx="4651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1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Top 100 hình nền powerpoint đẹp nhất 20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28" name="AutoShape 4" descr="Top 100 hình nền powerpoint đẹp nhất 20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07975" y="165604"/>
            <a:ext cx="8762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13.3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.Khối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18" name="Picture 2" descr="gRVUgLV-0K50WPXQPVA-N31ot7AnOhMAkOPvGtn0W1JXNvCinocLBY4lG6Uq71X33T8gcG9QHJS6hRuqa3ie3svHhSf-jUKc9jnJyTWvyFCnLg0bN11zD-My1Ws0Z1I6ezCd4quGwlPyd-1TDpx6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70" y="995732"/>
            <a:ext cx="8991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-11130" y="5736885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8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29563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mét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074" y="1471116"/>
            <a:ext cx="2254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8194" name="Picture 2" descr="m6EsLHgoc689GEZSvetk_7hvW31Lhr5WWhO9-p5mL5IFWzHA2f_yemPkcT37DfbAc0wCiJrymtFH1xFqUOOC5mLBAa0YlaTktAaX4FhXDSgy7vyNGCz0Ln1waBHJqh6aBxErCQnCytacbD3hF3ga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4851" y="1191993"/>
            <a:ext cx="1143000" cy="11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981200" y="3200404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d là trọng lượng riêng (N/m</a:t>
            </a:r>
            <a:r>
              <a:rPr lang="en-US" sz="3200" baseline="300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" y="2057512"/>
            <a:ext cx="1901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 đó:</a:t>
            </a:r>
            <a:r>
              <a:rPr lang="vi-VN" sz="320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2057512"/>
            <a:ext cx="3938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P là trọng lượng (N).</a:t>
            </a:r>
            <a:endParaRPr lang="en-US" sz="320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2667112"/>
            <a:ext cx="3454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V là thể tích (m</a:t>
            </a:r>
            <a:r>
              <a:rPr lang="en-US" sz="3200" baseline="300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en-US" sz="320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ZGJCBQVEf77ZxgC4PXwswdgKaDyYC8bSGkRXYfuO-3inF8oSALXuGKr9yiMmbCXCF0Z7eJM2zC5XPV6J6nRdueTbuKMvGdxj8jhDMAO1xNRyZwqO3i_KhjUH1GWvcsCJnW8CivuIm2yIsfaQ9NAR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20886"/>
            <a:ext cx="182880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4343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 vậy, ta cũng có thể dựa vào trọng lượng riêng của vật liệu để so sánh các vật liệu (nặng, nhẹ).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F8FA83-4F0D-49BF-8AF5-E6645BBE477E}"/>
              </a:ext>
            </a:extLst>
          </p:cNvPr>
          <p:cNvSpPr txBox="1"/>
          <p:nvPr/>
        </p:nvSpPr>
        <p:spPr>
          <a:xfrm>
            <a:off x="69074" y="-68877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5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5639BA-C125-47EE-BA2A-DBA4C701540B}"/>
              </a:ext>
            </a:extLst>
          </p:cNvPr>
          <p:cNvSpPr txBox="1"/>
          <p:nvPr/>
        </p:nvSpPr>
        <p:spPr>
          <a:xfrm>
            <a:off x="2553923" y="121171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pic>
        <p:nvPicPr>
          <p:cNvPr id="6" name="Picture 3" descr="DKjKD1dL3G6Wm1sIPeS1RbcX_4k824mL4ZOTsZOq7FrDSqDoDXjTAygWMFU97KoDYN8l15mMJnrWU0bqIVJTxec1Zu4oA2dRR2DEQBVzU431w99qYcKutFO2kVxuvWbwz2xI0FTxi7PJm0NwSGPDuQ">
            <a:extLst>
              <a:ext uri="{FF2B5EF4-FFF2-40B4-BE49-F238E27FC236}">
                <a16:creationId xmlns:a16="http://schemas.microsoft.com/office/drawing/2014/main" id="{5FCA4B33-270A-4ABB-BF96-6D206F34C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701553"/>
            <a:ext cx="1447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6204C7-7738-4951-BCEF-87CBBE57F8D7}"/>
              </a:ext>
            </a:extLst>
          </p:cNvPr>
          <p:cNvSpPr txBox="1"/>
          <p:nvPr/>
        </p:nvSpPr>
        <p:spPr>
          <a:xfrm>
            <a:off x="153623" y="96577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9CECDC6-D6B6-4A84-ADD4-019454FC9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71" y="1747445"/>
            <a:ext cx="89698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4E5AD2AC-5672-4AA7-8E9E-6566D2897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13" y="40386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mét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BC731E-36E8-4234-B112-DFD153B22785}"/>
              </a:ext>
            </a:extLst>
          </p:cNvPr>
          <p:cNvSpPr txBox="1"/>
          <p:nvPr/>
        </p:nvSpPr>
        <p:spPr>
          <a:xfrm>
            <a:off x="243466" y="3594105"/>
            <a:ext cx="3790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m6EsLHgoc689GEZSvetk_7hvW31Lhr5WWhO9-p5mL5IFWzHA2f_yemPkcT37DfbAc0wCiJrymtFH1xFqUOOC5mLBAa0YlaTktAaX4FhXDSgy7vyNGCz0Ln1waBHJqh6aBxErCQnCytacbD3hF3ga_A">
            <a:extLst>
              <a:ext uri="{FF2B5EF4-FFF2-40B4-BE49-F238E27FC236}">
                <a16:creationId xmlns:a16="http://schemas.microsoft.com/office/drawing/2014/main" id="{8BA097A2-2DFC-4E7A-9D83-F1FD08358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664" y="5115818"/>
            <a:ext cx="1143000" cy="11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ZGJCBQVEf77ZxgC4PXwswdgKaDyYC8bSGkRXYfuO-3inF8oSALXuGKr9yiMmbCXCF0Z7eJM2zC5XPV6J6nRdueTbuKMvGdxj8jhDMAO1xNRyZwqO3i_KhjUH1GWvcsCJnW8CivuIm2yIsfaQ9NARFw">
            <a:extLst>
              <a:ext uri="{FF2B5EF4-FFF2-40B4-BE49-F238E27FC236}">
                <a16:creationId xmlns:a16="http://schemas.microsoft.com/office/drawing/2014/main" id="{ADD966C3-E927-4C5F-BA42-48814B76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1628" y="5452164"/>
            <a:ext cx="182880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48688B0F-D603-442D-A492-387070E62A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2767478"/>
                <a:ext cx="1300163" cy="583173"/>
              </a:xfrm>
              <a:prstGeom prst="rect">
                <a:avLst/>
              </a:prstGeom>
              <a:noFill/>
              <a:ln w="2857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48688B0F-D603-442D-A492-387070E62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800" y="2767478"/>
                <a:ext cx="1300163" cy="583173"/>
              </a:xfrm>
              <a:prstGeom prst="rect">
                <a:avLst/>
              </a:prstGeom>
              <a:blipFill>
                <a:blip r:embed="rId5"/>
                <a:stretch>
                  <a:fillRect l="-6422" b="-5941"/>
                </a:stretch>
              </a:blipFill>
              <a:ln w="2857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4">
            <a:extLst>
              <a:ext uri="{FF2B5EF4-FFF2-40B4-BE49-F238E27FC236}">
                <a16:creationId xmlns:a16="http://schemas.microsoft.com/office/drawing/2014/main" id="{242C5704-674B-47CE-AB2A-7492237D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042" y="2927393"/>
            <a:ext cx="1367341" cy="461963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 = D. V</a:t>
            </a:r>
          </a:p>
        </p:txBody>
      </p:sp>
    </p:spTree>
    <p:extLst>
      <p:ext uri="{BB962C8B-B14F-4D97-AF65-F5344CB8AC3E}">
        <p14:creationId xmlns:p14="http://schemas.microsoft.com/office/powerpoint/2010/main" val="33473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52400" y="0"/>
            <a:ext cx="8610600" cy="13716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Times New Roman"/>
              </a:rPr>
              <a:t>Dựa vào đại lượng nào,người ta nói sắt nặng hơn nhôm?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32657" y="1676400"/>
            <a:ext cx="9144000" cy="342900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Dựa vào khối lượng riêng hoặc trọng lượng riêng,người ta nói sắt nặng hơn nhôm.</a:t>
            </a:r>
          </a:p>
          <a:p>
            <a:pPr algn="ctr"/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 sắt = 7800kg/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300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vi-VN" sz="3200" baseline="300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 nhôm</a:t>
            </a:r>
            <a:r>
              <a:rPr lang="vi-VN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= 2700kg/ 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300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6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251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 người ta nói “ Sắt nặng hơn bông” ta ngầm hiểu đang nói đến khối lượng riêng của sắt &gt; khối lượng riêng của bông.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0886" y="1106507"/>
            <a:ext cx="9144000" cy="23622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tập1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Một khối gang  hình hộp chữ nhật có chiều dài các cạnh tương ứng là 2cm, 3cm, 5cm  và có khối lượng 210g. Hãy tính khối lượng riêng của gang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914400" y="3962400"/>
            <a:ext cx="693420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 tích của khối gang là:</a:t>
            </a:r>
          </a:p>
          <a:p>
            <a:pPr algn="ctr"/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  =  2. 3. 5. =  30 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30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vi-VN" sz="2800" baseline="300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Khối lượng riêng của gang là:</a:t>
            </a:r>
          </a:p>
          <a:p>
            <a:pPr algn="ctr"/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 = m/v  = 210/ 30 = 7g/ 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30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0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2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397 g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320 cm</a:t>
            </a:r>
            <a:r>
              <a:rPr lang="en-US" sz="32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kg/ m</a:t>
            </a:r>
            <a:r>
              <a:rPr lang="en-US" sz="32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1600203"/>
            <a:ext cx="1473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2098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 có: 397 g = 0,397 kg.</a:t>
            </a:r>
            <a:r>
              <a:rPr lang="vi-V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320 cm</a:t>
            </a:r>
            <a:r>
              <a:rPr lang="en-US" sz="3200" baseline="30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0,00032 m</a:t>
            </a:r>
            <a:r>
              <a:rPr lang="en-US" sz="3200" baseline="30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276601"/>
            <a:ext cx="6660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Khối lượng riêng của sữa trong hộp là: </a:t>
            </a:r>
          </a:p>
        </p:txBody>
      </p:sp>
      <p:pic>
        <p:nvPicPr>
          <p:cNvPr id="35844" name="Picture 4" descr="6JYI9Jb1PV-jzyFE6QTMIs3LK_ESFkgcIoffX6BKinOYCTvnnDfQTC072O2yDjbQvcVqDxX_CX49FpUuEz1DZYe787ta5_3EVTrliH_uLuqKAR4TiOBooilHWUmPSZnkugqp9Ng0xXl6FCq5Vaxb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56" y="3886200"/>
            <a:ext cx="47508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826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1"/>
          <p:cNvSpPr>
            <a:spLocks noChangeArrowheads="1" noChangeShapeType="1" noTextEdit="1"/>
          </p:cNvSpPr>
          <p:nvPr/>
        </p:nvSpPr>
        <p:spPr bwMode="auto">
          <a:xfrm>
            <a:off x="2286000" y="152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Khởi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động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.</a:t>
            </a:r>
            <a:r>
              <a:rPr lang="vi-VN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6200" y="4400456"/>
            <a:ext cx="8991600" cy="1981200"/>
          </a:xfrm>
          <a:prstGeom prst="cloudCallou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Trong đời sống, ta thường nói sắt nặng hơn nhôm. Nói như thế có đúng không? Làm thế nào để trả lời câu hỏi này?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ube 7"/>
          <p:cNvSpPr/>
          <p:nvPr/>
        </p:nvSpPr>
        <p:spPr>
          <a:xfrm>
            <a:off x="1828802" y="2133600"/>
            <a:ext cx="1794555" cy="1638538"/>
          </a:xfrm>
          <a:prstGeom prst="cube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783026"/>
            <a:ext cx="2947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(Fe)</a:t>
            </a:r>
          </a:p>
        </p:txBody>
      </p:sp>
      <p:sp>
        <p:nvSpPr>
          <p:cNvPr id="10" name="Cube 9"/>
          <p:cNvSpPr/>
          <p:nvPr/>
        </p:nvSpPr>
        <p:spPr>
          <a:xfrm>
            <a:off x="5334000" y="2133712"/>
            <a:ext cx="1828800" cy="1671195"/>
          </a:xfrm>
          <a:prstGeom prst="cube">
            <a:avLst/>
          </a:prstGeom>
          <a:gradFill flip="none" rotWithShape="1">
            <a:gsLst>
              <a:gs pos="0">
                <a:sysClr val="window" lastClr="FFFFFF">
                  <a:lumMod val="95000"/>
                  <a:shade val="30000"/>
                  <a:satMod val="115000"/>
                </a:sysClr>
              </a:gs>
              <a:gs pos="50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ysClr val="window" lastClr="FFFFFF">
                  <a:lumMod val="95000"/>
                  <a:shade val="100000"/>
                  <a:satMod val="115000"/>
                </a:sys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1" y="3804795"/>
            <a:ext cx="253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(Al)</a:t>
            </a:r>
          </a:p>
        </p:txBody>
      </p:sp>
    </p:spTree>
    <p:extLst>
      <p:ext uri="{BB962C8B-B14F-4D97-AF65-F5344CB8AC3E}">
        <p14:creationId xmlns:p14="http://schemas.microsoft.com/office/powerpoint/2010/main" val="128924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kg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VISO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900 cm</a:t>
            </a:r>
            <a:r>
              <a:rPr lang="en-US" sz="32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VISO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1600203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133712"/>
            <a:ext cx="4876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 có: 900 cm</a:t>
            </a:r>
            <a:r>
              <a:rPr lang="en-US" sz="3200" baseline="30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0,0009 m</a:t>
            </a:r>
            <a:r>
              <a:rPr lang="en-US" sz="3200" baseline="30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28600" y="2667112"/>
            <a:ext cx="66693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 lượng riêng của kem giặt VISO là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508UdKa_MFyZcvxkeOUSpWXHDjSvMxVqGDDXI7q6Hze7azLMwf78y67llmT76tlfqii22P8KPOHMC8vtkPoSp70cys1ZZdLm4xyh8xbiFQ10QL0cy29hPKfEeDRIMZWINqrvzt7r4SMg55arVsoJy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429000"/>
            <a:ext cx="518757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45720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 sánh với khối lượng riêng của nước (1000 kg/m</a:t>
            </a:r>
            <a:r>
              <a:rPr lang="en-US" sz="3200" baseline="30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thì khối lượng riêng của kem giặt VISO lớn hơn.</a:t>
            </a:r>
            <a:r>
              <a:rPr lang="vi-VN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Bột giặt Viso Ngời sáng hương Chanh 3 Kg - Mỹ Phẩm ĐẸP X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20" y="1175001"/>
            <a:ext cx="2502195" cy="250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59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1,6 kg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1200 cm</a:t>
            </a:r>
            <a:r>
              <a:rPr lang="en-US" sz="32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192 cm</a:t>
            </a:r>
            <a:r>
              <a:rPr lang="en-US" sz="32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1981312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590912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3124312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 = 1200 – (192 . 2) = 816 (cm</a:t>
            </a:r>
            <a:r>
              <a:rPr lang="en-US" sz="32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= 0,000816 (m</a:t>
            </a:r>
            <a:r>
              <a:rPr lang="en-US" sz="32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733800"/>
            <a:ext cx="4785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7889" name="Picture 1" descr="mFAhmOhg20iaIG73ZmvRqBEWHqUVKunCxRktOzCsqwgZtbfzWhRRRV7rPV188nz6NEouOXKoY6f8-zSKAPe74wPdUREa7seTUGnpZmOo-WvbgvFCmJUspxtHWybb1j3HZ1l-P0y-qH5UHgSri6BR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4343400"/>
            <a:ext cx="487125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39" y="5257800"/>
            <a:ext cx="645080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gạch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 = 10.D </a:t>
            </a:r>
            <a:r>
              <a:rPr lang="vi-VN" sz="3200" dirty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10.1960,8 = 19608 N/m</a:t>
            </a:r>
            <a:r>
              <a:rPr lang="en-US" sz="3200" baseline="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2" descr="Gạch thẻ 2 lỗ&gt;Cong ty Co Phan Gach Ngoi Kien Giang, Gạch cẩn tườ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61573"/>
            <a:ext cx="2540634" cy="169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22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+ hình nền powerpoint đẹp long l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" y="0"/>
            <a:ext cx="9133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DB65C4-94B7-E78A-B1DE-4BBF9B473BCB}"/>
              </a:ext>
            </a:extLst>
          </p:cNvPr>
          <p:cNvGrpSpPr/>
          <p:nvPr/>
        </p:nvGrpSpPr>
        <p:grpSpPr>
          <a:xfrm>
            <a:off x="10942" y="2590802"/>
            <a:ext cx="3455899" cy="1696101"/>
            <a:chOff x="570807" y="1062783"/>
            <a:chExt cx="3555462" cy="1696101"/>
          </a:xfrm>
        </p:grpSpPr>
        <p:grpSp>
          <p:nvGrpSpPr>
            <p:cNvPr id="4" name="组合 34">
              <a:extLst>
                <a:ext uri="{FF2B5EF4-FFF2-40B4-BE49-F238E27FC236}">
                  <a16:creationId xmlns:a16="http://schemas.microsoft.com/office/drawing/2014/main" id="{28D0EBAC-6C6C-F8B5-F105-6E5E66CE136B}"/>
                </a:ext>
              </a:extLst>
            </p:cNvPr>
            <p:cNvGrpSpPr/>
            <p:nvPr/>
          </p:nvGrpSpPr>
          <p:grpSpPr>
            <a:xfrm>
              <a:off x="570807" y="1062783"/>
              <a:ext cx="3555462" cy="16961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54">
                <a:extLst>
                  <a:ext uri="{FF2B5EF4-FFF2-40B4-BE49-F238E27FC236}">
                    <a16:creationId xmlns:a16="http://schemas.microsoft.com/office/drawing/2014/main" id="{EFD47CAA-206E-7D09-0FCD-694363EC534B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roundRect">
                <a:avLst>
                  <a:gd name="adj" fmla="val 9468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197">
                  <a:defRPr/>
                </a:pPr>
                <a:endParaRPr lang="zh-CN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椭圆 55">
                <a:extLst>
                  <a:ext uri="{FF2B5EF4-FFF2-40B4-BE49-F238E27FC236}">
                    <a16:creationId xmlns:a16="http://schemas.microsoft.com/office/drawing/2014/main" id="{E35F86BE-39F9-F741-4E4D-240CC1811F76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roundRect">
                <a:avLst>
                  <a:gd name="adj" fmla="val 5913"/>
                </a:avLst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197">
                  <a:defRPr/>
                </a:pPr>
                <a:endParaRPr lang="zh-CN" altLang="en-US" sz="14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FA43394-126A-EFE1-2337-5884A91972BD}"/>
                </a:ext>
              </a:extLst>
            </p:cNvPr>
            <p:cNvSpPr txBox="1"/>
            <p:nvPr/>
          </p:nvSpPr>
          <p:spPr>
            <a:xfrm>
              <a:off x="702532" y="1300537"/>
              <a:ext cx="33565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97">
                <a:defRPr/>
              </a:pPr>
              <a:r>
                <a:rPr lang="en-US" altLang="zh-CN" sz="3600" b="1" kern="0" dirty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VỀ NHÀ</a:t>
              </a:r>
              <a:endParaRPr lang="zh-CN" altLang="en-US" sz="3600" b="1" kern="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237495-3499-2CE3-ECB3-AC24C3FB57A3}"/>
              </a:ext>
            </a:extLst>
          </p:cNvPr>
          <p:cNvGrpSpPr/>
          <p:nvPr/>
        </p:nvGrpSpPr>
        <p:grpSpPr>
          <a:xfrm>
            <a:off x="2972696" y="1120204"/>
            <a:ext cx="1305925" cy="4598138"/>
            <a:chOff x="4454527" y="1120203"/>
            <a:chExt cx="1741233" cy="4598138"/>
          </a:xfrm>
        </p:grpSpPr>
        <p:sp>
          <p:nvSpPr>
            <p:cNvPr id="9" name="Moon 8">
              <a:extLst>
                <a:ext uri="{FF2B5EF4-FFF2-40B4-BE49-F238E27FC236}">
                  <a16:creationId xmlns:a16="http://schemas.microsoft.com/office/drawing/2014/main" id="{F9A4BD96-C63D-785A-DEB3-BE2EDA4AF340}"/>
                </a:ext>
              </a:extLst>
            </p:cNvPr>
            <p:cNvSpPr/>
            <p:nvPr/>
          </p:nvSpPr>
          <p:spPr>
            <a:xfrm flipH="1">
              <a:off x="4559940" y="1452015"/>
              <a:ext cx="1264074" cy="3978593"/>
            </a:xfrm>
            <a:prstGeom prst="moon">
              <a:avLst>
                <a:gd name="adj" fmla="val 21857"/>
              </a:avLst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algn="ctr" defTabSz="914197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grpSp>
          <p:nvGrpSpPr>
            <p:cNvPr id="10" name="组合 39">
              <a:extLst>
                <a:ext uri="{FF2B5EF4-FFF2-40B4-BE49-F238E27FC236}">
                  <a16:creationId xmlns:a16="http://schemas.microsoft.com/office/drawing/2014/main" id="{0512D40B-CD16-4E30-2219-02A5982C34E6}"/>
                </a:ext>
              </a:extLst>
            </p:cNvPr>
            <p:cNvGrpSpPr/>
            <p:nvPr/>
          </p:nvGrpSpPr>
          <p:grpSpPr>
            <a:xfrm>
              <a:off x="4461222" y="1120203"/>
              <a:ext cx="924009" cy="924678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40">
                <a:extLst>
                  <a:ext uri="{FF2B5EF4-FFF2-40B4-BE49-F238E27FC236}">
                    <a16:creationId xmlns:a16="http://schemas.microsoft.com/office/drawing/2014/main" id="{B3B42B5A-0104-E68D-CFAE-E4C62E559C72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197">
                  <a:defRPr/>
                </a:pPr>
                <a:endParaRPr lang="zh-CN" altLang="en-US" sz="3600" b="1" ker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" name="椭圆 41">
                <a:extLst>
                  <a:ext uri="{FF2B5EF4-FFF2-40B4-BE49-F238E27FC236}">
                    <a16:creationId xmlns:a16="http://schemas.microsoft.com/office/drawing/2014/main" id="{C7F54AEF-5F49-EA26-CC62-7B87935111C2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197">
                  <a:defRPr/>
                </a:pPr>
                <a:r>
                  <a:rPr lang="en-US" altLang="zh-CN" sz="3600" b="1" kern="0" dirty="0">
                    <a:solidFill>
                      <a:srgbClr val="0F54B9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1</a:t>
                </a:r>
                <a:endParaRPr lang="zh-CN" altLang="en-US" sz="3600" b="1" kern="0" dirty="0">
                  <a:solidFill>
                    <a:srgbClr val="0F54B9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1" name="组合 42">
              <a:extLst>
                <a:ext uri="{FF2B5EF4-FFF2-40B4-BE49-F238E27FC236}">
                  <a16:creationId xmlns:a16="http://schemas.microsoft.com/office/drawing/2014/main" id="{7D01CFC6-6E95-2CA4-A0EE-54E7372A77A7}"/>
                </a:ext>
              </a:extLst>
            </p:cNvPr>
            <p:cNvGrpSpPr/>
            <p:nvPr/>
          </p:nvGrpSpPr>
          <p:grpSpPr>
            <a:xfrm>
              <a:off x="5271751" y="2847502"/>
              <a:ext cx="924009" cy="924678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43">
                <a:extLst>
                  <a:ext uri="{FF2B5EF4-FFF2-40B4-BE49-F238E27FC236}">
                    <a16:creationId xmlns:a16="http://schemas.microsoft.com/office/drawing/2014/main" id="{1D6686DD-46FC-60F6-40CF-BA47A2FDCC10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197">
                  <a:defRPr/>
                </a:pPr>
                <a:endParaRPr lang="zh-CN" altLang="en-US" sz="3600" b="1" ker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" name="椭圆 44">
                <a:extLst>
                  <a:ext uri="{FF2B5EF4-FFF2-40B4-BE49-F238E27FC236}">
                    <a16:creationId xmlns:a16="http://schemas.microsoft.com/office/drawing/2014/main" id="{A6D7CA9E-7AD7-1387-4265-B045CC4C3EC3}"/>
                  </a:ext>
                </a:extLst>
              </p:cNvPr>
              <p:cNvSpPr/>
              <p:nvPr/>
            </p:nvSpPr>
            <p:spPr>
              <a:xfrm>
                <a:off x="392112" y="760415"/>
                <a:ext cx="3825877" cy="3825875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197">
                  <a:defRPr/>
                </a:pPr>
                <a:r>
                  <a:rPr lang="en-US" altLang="zh-CN" sz="3600" b="1" kern="0" dirty="0">
                    <a:solidFill>
                      <a:srgbClr val="0F54B9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2</a:t>
                </a:r>
                <a:endParaRPr lang="zh-CN" altLang="en-US" sz="3600" b="1" kern="0" dirty="0">
                  <a:solidFill>
                    <a:srgbClr val="0F54B9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2" name="组合 45">
              <a:extLst>
                <a:ext uri="{FF2B5EF4-FFF2-40B4-BE49-F238E27FC236}">
                  <a16:creationId xmlns:a16="http://schemas.microsoft.com/office/drawing/2014/main" id="{1F84E75A-278F-FF54-68DA-100BDD0FFC56}"/>
                </a:ext>
              </a:extLst>
            </p:cNvPr>
            <p:cNvGrpSpPr/>
            <p:nvPr/>
          </p:nvGrpSpPr>
          <p:grpSpPr>
            <a:xfrm>
              <a:off x="4454527" y="4793663"/>
              <a:ext cx="924009" cy="924678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46">
                <a:extLst>
                  <a:ext uri="{FF2B5EF4-FFF2-40B4-BE49-F238E27FC236}">
                    <a16:creationId xmlns:a16="http://schemas.microsoft.com/office/drawing/2014/main" id="{B12FE1D3-4777-432F-BC66-303E7560844C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197">
                  <a:defRPr/>
                </a:pPr>
                <a:endParaRPr lang="zh-CN" altLang="en-US" sz="3600" b="1" ker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椭圆 47">
                <a:extLst>
                  <a:ext uri="{FF2B5EF4-FFF2-40B4-BE49-F238E27FC236}">
                    <a16:creationId xmlns:a16="http://schemas.microsoft.com/office/drawing/2014/main" id="{13CE8072-0D9D-47CF-227F-DE448C086CBB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197">
                  <a:defRPr/>
                </a:pPr>
                <a:r>
                  <a:rPr lang="en-US" altLang="zh-CN" sz="3600" b="1" kern="0" dirty="0">
                    <a:solidFill>
                      <a:srgbClr val="0F54B9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3</a:t>
                </a:r>
                <a:endParaRPr lang="zh-CN" altLang="en-US" sz="3600" b="1" kern="0" dirty="0">
                  <a:solidFill>
                    <a:srgbClr val="0F54B9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19" name="Freeform: Shape 22">
            <a:extLst>
              <a:ext uri="{FF2B5EF4-FFF2-40B4-BE49-F238E27FC236}">
                <a16:creationId xmlns:a16="http://schemas.microsoft.com/office/drawing/2014/main" id="{90C1775F-3697-A513-8413-8CD3404915ED}"/>
              </a:ext>
            </a:extLst>
          </p:cNvPr>
          <p:cNvSpPr/>
          <p:nvPr/>
        </p:nvSpPr>
        <p:spPr>
          <a:xfrm>
            <a:off x="3670668" y="979202"/>
            <a:ext cx="5092331" cy="1382998"/>
          </a:xfrm>
          <a:custGeom>
            <a:avLst/>
            <a:gdLst>
              <a:gd name="connsiteX0" fmla="*/ 5580729 w 5960957"/>
              <a:gd name="connsiteY0" fmla="*/ 764394 h 764394"/>
              <a:gd name="connsiteX1" fmla="*/ 4987656 w 5960957"/>
              <a:gd name="connsiteY1" fmla="*/ 764394 h 764394"/>
              <a:gd name="connsiteX2" fmla="*/ 4987656 w 5960957"/>
              <a:gd name="connsiteY2" fmla="*/ 760715 h 764394"/>
              <a:gd name="connsiteX3" fmla="*/ 973301 w 5960957"/>
              <a:gd name="connsiteY3" fmla="*/ 760715 h 764394"/>
              <a:gd name="connsiteX4" fmla="*/ 973301 w 5960957"/>
              <a:gd name="connsiteY4" fmla="*/ 760457 h 764394"/>
              <a:gd name="connsiteX5" fmla="*/ 380228 w 5960957"/>
              <a:gd name="connsiteY5" fmla="*/ 760457 h 764394"/>
              <a:gd name="connsiteX6" fmla="*/ 0 w 5960957"/>
              <a:gd name="connsiteY6" fmla="*/ 380228 h 764394"/>
              <a:gd name="connsiteX7" fmla="*/ 380228 w 5960957"/>
              <a:gd name="connsiteY7" fmla="*/ 0 h 764394"/>
              <a:gd name="connsiteX8" fmla="*/ 973301 w 5960957"/>
              <a:gd name="connsiteY8" fmla="*/ 0 h 764394"/>
              <a:gd name="connsiteX9" fmla="*/ 973301 w 5960957"/>
              <a:gd name="connsiteY9" fmla="*/ 258 h 764394"/>
              <a:gd name="connsiteX10" fmla="*/ 5025873 w 5960957"/>
              <a:gd name="connsiteY10" fmla="*/ 258 h 764394"/>
              <a:gd name="connsiteX11" fmla="*/ 5025873 w 5960957"/>
              <a:gd name="connsiteY11" fmla="*/ 3937 h 764394"/>
              <a:gd name="connsiteX12" fmla="*/ 5580729 w 5960957"/>
              <a:gd name="connsiteY12" fmla="*/ 3937 h 764394"/>
              <a:gd name="connsiteX13" fmla="*/ 5960957 w 5960957"/>
              <a:gd name="connsiteY13" fmla="*/ 384166 h 7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0957" h="764394">
                <a:moveTo>
                  <a:pt x="5580729" y="764394"/>
                </a:moveTo>
                <a:lnTo>
                  <a:pt x="4987656" y="764394"/>
                </a:lnTo>
                <a:lnTo>
                  <a:pt x="4987656" y="760715"/>
                </a:lnTo>
                <a:lnTo>
                  <a:pt x="973301" y="760715"/>
                </a:lnTo>
                <a:lnTo>
                  <a:pt x="973301" y="760457"/>
                </a:lnTo>
                <a:lnTo>
                  <a:pt x="380228" y="760457"/>
                </a:lnTo>
                <a:lnTo>
                  <a:pt x="0" y="380228"/>
                </a:lnTo>
                <a:lnTo>
                  <a:pt x="380228" y="0"/>
                </a:lnTo>
                <a:lnTo>
                  <a:pt x="973301" y="0"/>
                </a:lnTo>
                <a:lnTo>
                  <a:pt x="973301" y="258"/>
                </a:lnTo>
                <a:lnTo>
                  <a:pt x="5025873" y="258"/>
                </a:lnTo>
                <a:lnTo>
                  <a:pt x="5025873" y="3937"/>
                </a:lnTo>
                <a:lnTo>
                  <a:pt x="5580729" y="3937"/>
                </a:lnTo>
                <a:lnTo>
                  <a:pt x="5960957" y="384166"/>
                </a:lnTo>
                <a:close/>
              </a:path>
            </a:pathLst>
          </a:cu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30" tIns="45720" rIns="91430" bIns="45720" rtlCol="0" anchor="ctr">
            <a:noAutofit/>
          </a:bodyPr>
          <a:lstStyle/>
          <a:p>
            <a:pPr marL="190510" lvl="0" indent="-190510">
              <a:buFont typeface="Arial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0" name="Freeform: Shape 23">
            <a:extLst>
              <a:ext uri="{FF2B5EF4-FFF2-40B4-BE49-F238E27FC236}">
                <a16:creationId xmlns:a16="http://schemas.microsoft.com/office/drawing/2014/main" id="{52265E70-0F3B-41F0-09AC-13D84EF2F933}"/>
              </a:ext>
            </a:extLst>
          </p:cNvPr>
          <p:cNvSpPr/>
          <p:nvPr/>
        </p:nvSpPr>
        <p:spPr>
          <a:xfrm>
            <a:off x="4357589" y="2966376"/>
            <a:ext cx="4329211" cy="924678"/>
          </a:xfrm>
          <a:custGeom>
            <a:avLst/>
            <a:gdLst>
              <a:gd name="connsiteX0" fmla="*/ 5580729 w 5960957"/>
              <a:gd name="connsiteY0" fmla="*/ 764394 h 764394"/>
              <a:gd name="connsiteX1" fmla="*/ 4987656 w 5960957"/>
              <a:gd name="connsiteY1" fmla="*/ 764394 h 764394"/>
              <a:gd name="connsiteX2" fmla="*/ 4987656 w 5960957"/>
              <a:gd name="connsiteY2" fmla="*/ 760715 h 764394"/>
              <a:gd name="connsiteX3" fmla="*/ 973301 w 5960957"/>
              <a:gd name="connsiteY3" fmla="*/ 760715 h 764394"/>
              <a:gd name="connsiteX4" fmla="*/ 973301 w 5960957"/>
              <a:gd name="connsiteY4" fmla="*/ 760457 h 764394"/>
              <a:gd name="connsiteX5" fmla="*/ 380228 w 5960957"/>
              <a:gd name="connsiteY5" fmla="*/ 760457 h 764394"/>
              <a:gd name="connsiteX6" fmla="*/ 0 w 5960957"/>
              <a:gd name="connsiteY6" fmla="*/ 380228 h 764394"/>
              <a:gd name="connsiteX7" fmla="*/ 380228 w 5960957"/>
              <a:gd name="connsiteY7" fmla="*/ 0 h 764394"/>
              <a:gd name="connsiteX8" fmla="*/ 973301 w 5960957"/>
              <a:gd name="connsiteY8" fmla="*/ 0 h 764394"/>
              <a:gd name="connsiteX9" fmla="*/ 973301 w 5960957"/>
              <a:gd name="connsiteY9" fmla="*/ 258 h 764394"/>
              <a:gd name="connsiteX10" fmla="*/ 5025873 w 5960957"/>
              <a:gd name="connsiteY10" fmla="*/ 258 h 764394"/>
              <a:gd name="connsiteX11" fmla="*/ 5025873 w 5960957"/>
              <a:gd name="connsiteY11" fmla="*/ 3937 h 764394"/>
              <a:gd name="connsiteX12" fmla="*/ 5580729 w 5960957"/>
              <a:gd name="connsiteY12" fmla="*/ 3937 h 764394"/>
              <a:gd name="connsiteX13" fmla="*/ 5960957 w 5960957"/>
              <a:gd name="connsiteY13" fmla="*/ 384166 h 7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0957" h="764394">
                <a:moveTo>
                  <a:pt x="5580729" y="764394"/>
                </a:moveTo>
                <a:lnTo>
                  <a:pt x="4987656" y="764394"/>
                </a:lnTo>
                <a:lnTo>
                  <a:pt x="4987656" y="760715"/>
                </a:lnTo>
                <a:lnTo>
                  <a:pt x="973301" y="760715"/>
                </a:lnTo>
                <a:lnTo>
                  <a:pt x="973301" y="760457"/>
                </a:lnTo>
                <a:lnTo>
                  <a:pt x="380228" y="760457"/>
                </a:lnTo>
                <a:lnTo>
                  <a:pt x="0" y="380228"/>
                </a:lnTo>
                <a:lnTo>
                  <a:pt x="380228" y="0"/>
                </a:lnTo>
                <a:lnTo>
                  <a:pt x="973301" y="0"/>
                </a:lnTo>
                <a:lnTo>
                  <a:pt x="973301" y="258"/>
                </a:lnTo>
                <a:lnTo>
                  <a:pt x="5025873" y="258"/>
                </a:lnTo>
                <a:lnTo>
                  <a:pt x="5025873" y="3937"/>
                </a:lnTo>
                <a:lnTo>
                  <a:pt x="5580729" y="3937"/>
                </a:lnTo>
                <a:lnTo>
                  <a:pt x="5960957" y="384166"/>
                </a:lnTo>
                <a:close/>
              </a:path>
            </a:pathLst>
          </a:cu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30" tIns="45720" rIns="91430" bIns="45720" rtlCol="0" anchor="ctr">
            <a:noAutofit/>
          </a:bodyPr>
          <a:lstStyle/>
          <a:p>
            <a:pPr marL="190510" lvl="0" indent="-19051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Quay video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21" name="Freeform: Shape 24">
            <a:extLst>
              <a:ext uri="{FF2B5EF4-FFF2-40B4-BE49-F238E27FC236}">
                <a16:creationId xmlns:a16="http://schemas.microsoft.com/office/drawing/2014/main" id="{53B3E4EE-C28E-0D6D-E3DA-2330F6D44F04}"/>
              </a:ext>
            </a:extLst>
          </p:cNvPr>
          <p:cNvSpPr/>
          <p:nvPr/>
        </p:nvSpPr>
        <p:spPr>
          <a:xfrm>
            <a:off x="3670724" y="4286902"/>
            <a:ext cx="5320875" cy="2190098"/>
          </a:xfrm>
          <a:custGeom>
            <a:avLst/>
            <a:gdLst>
              <a:gd name="connsiteX0" fmla="*/ 5580729 w 5960957"/>
              <a:gd name="connsiteY0" fmla="*/ 764394 h 764394"/>
              <a:gd name="connsiteX1" fmla="*/ 4987656 w 5960957"/>
              <a:gd name="connsiteY1" fmla="*/ 764394 h 764394"/>
              <a:gd name="connsiteX2" fmla="*/ 4987656 w 5960957"/>
              <a:gd name="connsiteY2" fmla="*/ 760715 h 764394"/>
              <a:gd name="connsiteX3" fmla="*/ 973301 w 5960957"/>
              <a:gd name="connsiteY3" fmla="*/ 760715 h 764394"/>
              <a:gd name="connsiteX4" fmla="*/ 973301 w 5960957"/>
              <a:gd name="connsiteY4" fmla="*/ 760457 h 764394"/>
              <a:gd name="connsiteX5" fmla="*/ 380228 w 5960957"/>
              <a:gd name="connsiteY5" fmla="*/ 760457 h 764394"/>
              <a:gd name="connsiteX6" fmla="*/ 0 w 5960957"/>
              <a:gd name="connsiteY6" fmla="*/ 380228 h 764394"/>
              <a:gd name="connsiteX7" fmla="*/ 380228 w 5960957"/>
              <a:gd name="connsiteY7" fmla="*/ 0 h 764394"/>
              <a:gd name="connsiteX8" fmla="*/ 973301 w 5960957"/>
              <a:gd name="connsiteY8" fmla="*/ 0 h 764394"/>
              <a:gd name="connsiteX9" fmla="*/ 973301 w 5960957"/>
              <a:gd name="connsiteY9" fmla="*/ 258 h 764394"/>
              <a:gd name="connsiteX10" fmla="*/ 5025873 w 5960957"/>
              <a:gd name="connsiteY10" fmla="*/ 258 h 764394"/>
              <a:gd name="connsiteX11" fmla="*/ 5025873 w 5960957"/>
              <a:gd name="connsiteY11" fmla="*/ 3937 h 764394"/>
              <a:gd name="connsiteX12" fmla="*/ 5580729 w 5960957"/>
              <a:gd name="connsiteY12" fmla="*/ 3937 h 764394"/>
              <a:gd name="connsiteX13" fmla="*/ 5960957 w 5960957"/>
              <a:gd name="connsiteY13" fmla="*/ 384166 h 7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0957" h="764394">
                <a:moveTo>
                  <a:pt x="5580729" y="764394"/>
                </a:moveTo>
                <a:lnTo>
                  <a:pt x="4987656" y="764394"/>
                </a:lnTo>
                <a:lnTo>
                  <a:pt x="4987656" y="760715"/>
                </a:lnTo>
                <a:lnTo>
                  <a:pt x="973301" y="760715"/>
                </a:lnTo>
                <a:lnTo>
                  <a:pt x="973301" y="760457"/>
                </a:lnTo>
                <a:lnTo>
                  <a:pt x="380228" y="760457"/>
                </a:lnTo>
                <a:lnTo>
                  <a:pt x="0" y="380228"/>
                </a:lnTo>
                <a:lnTo>
                  <a:pt x="380228" y="0"/>
                </a:lnTo>
                <a:lnTo>
                  <a:pt x="973301" y="0"/>
                </a:lnTo>
                <a:lnTo>
                  <a:pt x="973301" y="258"/>
                </a:lnTo>
                <a:lnTo>
                  <a:pt x="5025873" y="258"/>
                </a:lnTo>
                <a:lnTo>
                  <a:pt x="5025873" y="3937"/>
                </a:lnTo>
                <a:lnTo>
                  <a:pt x="5580729" y="3937"/>
                </a:lnTo>
                <a:lnTo>
                  <a:pt x="5960957" y="384166"/>
                </a:lnTo>
                <a:close/>
              </a:path>
            </a:pathLst>
          </a:cu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30" tIns="45720" rIns="91430" bIns="45720" rtlCol="0" anchor="ctr">
            <a:noAutofit/>
          </a:bodyPr>
          <a:lstStyle/>
          <a:p>
            <a:pPr lvl="0"/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197">
              <a:defRPr/>
            </a:pP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zh-CN" altLang="en-US" sz="28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2FB1-8170-54C1-2F4A-A0B852367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6" y="584775"/>
            <a:ext cx="8441872" cy="345382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7800 kg/m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cm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7800 kg.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C.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 =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m.V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D.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1371600"/>
            <a:ext cx="424544" cy="4753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0"/>
            <a:ext cx="2538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62C843-1DD2-3E06-BAD4-6A022EAD5BFE}"/>
              </a:ext>
            </a:extLst>
          </p:cNvPr>
          <p:cNvSpPr txBox="1">
            <a:spLocks/>
          </p:cNvSpPr>
          <p:nvPr/>
        </p:nvSpPr>
        <p:spPr>
          <a:xfrm>
            <a:off x="152400" y="3886200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vi-VN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</a:t>
            </a:r>
            <a:r>
              <a:rPr lang="en-US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5,4 g.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B.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4300" y="5638800"/>
            <a:ext cx="533400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7030A0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6800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2B3F4F3-39DE-8EFB-9AF5-433A9554B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5" y="0"/>
            <a:ext cx="88838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7800kg/m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1kg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7800 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7800 kg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7800 kg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1981200"/>
            <a:ext cx="533400" cy="52614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6700" y="3443146"/>
                <a:ext cx="8648700" cy="1806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2800" b="1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800" b="1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riêng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d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           B.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d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           D.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3443146"/>
                <a:ext cx="8648700" cy="1806392"/>
              </a:xfrm>
              <a:prstGeom prst="rect">
                <a:avLst/>
              </a:prstGeom>
              <a:blipFill rotWithShape="1">
                <a:blip r:embed="rId2"/>
                <a:stretch>
                  <a:fillRect l="-1480" t="-5743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035879" y="3962400"/>
            <a:ext cx="533400" cy="52614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73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8991600" cy="138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kg/m</a:t>
            </a:r>
            <a:r>
              <a:rPr lang="en-US" sz="2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B. g/mL		C. N/m</a:t>
            </a:r>
            <a:r>
              <a:rPr lang="en-US" sz="2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D. g/cm</a:t>
            </a:r>
            <a:r>
              <a:rPr lang="en-US" sz="2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0" y="857826"/>
            <a:ext cx="533400" cy="52614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383969"/>
            <a:ext cx="8991600" cy="1771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13,5kg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5dm³.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A.2700kg/dm³                          B.2700kg/m³                                                      C.270 N/m³	                             D.260kg/m³</a:t>
            </a:r>
          </a:p>
        </p:txBody>
      </p:sp>
      <p:sp>
        <p:nvSpPr>
          <p:cNvPr id="5" name="Oval 4"/>
          <p:cNvSpPr/>
          <p:nvPr/>
        </p:nvSpPr>
        <p:spPr>
          <a:xfrm>
            <a:off x="4572000" y="2236398"/>
            <a:ext cx="533400" cy="52614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3142004"/>
            <a:ext cx="8915400" cy="2932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7800kg/m³;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50dm³.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 390kg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B. 312kg 		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C. 390000kg		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D. 156kg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3962400"/>
            <a:ext cx="533400" cy="52614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42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1147"/>
            <a:ext cx="8915400" cy="2932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7800kg/m³.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1kg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12,8cm</a:t>
            </a:r>
            <a:r>
              <a:rPr lang="en-US" sz="2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B. 128cm</a:t>
            </a:r>
            <a:r>
              <a:rPr lang="en-US" sz="2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C. 1.280cm</a:t>
            </a:r>
            <a:r>
              <a:rPr lang="en-US" sz="2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D. 12.800cm</a:t>
            </a:r>
            <a:r>
              <a:rPr lang="en-US" sz="2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1981200" y="1371600"/>
            <a:ext cx="533400" cy="52614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42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+ hình nền powerpoint đẹp long l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" y="0"/>
            <a:ext cx="9133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DB65C4-94B7-E78A-B1DE-4BBF9B473BCB}"/>
              </a:ext>
            </a:extLst>
          </p:cNvPr>
          <p:cNvGrpSpPr/>
          <p:nvPr/>
        </p:nvGrpSpPr>
        <p:grpSpPr>
          <a:xfrm>
            <a:off x="10942" y="2590802"/>
            <a:ext cx="3455899" cy="1696101"/>
            <a:chOff x="570807" y="1062783"/>
            <a:chExt cx="3555462" cy="1696101"/>
          </a:xfrm>
        </p:grpSpPr>
        <p:grpSp>
          <p:nvGrpSpPr>
            <p:cNvPr id="4" name="组合 34">
              <a:extLst>
                <a:ext uri="{FF2B5EF4-FFF2-40B4-BE49-F238E27FC236}">
                  <a16:creationId xmlns:a16="http://schemas.microsoft.com/office/drawing/2014/main" id="{28D0EBAC-6C6C-F8B5-F105-6E5E66CE136B}"/>
                </a:ext>
              </a:extLst>
            </p:cNvPr>
            <p:cNvGrpSpPr/>
            <p:nvPr/>
          </p:nvGrpSpPr>
          <p:grpSpPr>
            <a:xfrm>
              <a:off x="570807" y="1062783"/>
              <a:ext cx="3555462" cy="16961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54">
                <a:extLst>
                  <a:ext uri="{FF2B5EF4-FFF2-40B4-BE49-F238E27FC236}">
                    <a16:creationId xmlns:a16="http://schemas.microsoft.com/office/drawing/2014/main" id="{EFD47CAA-206E-7D09-0FCD-694363EC534B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roundRect">
                <a:avLst>
                  <a:gd name="adj" fmla="val 9468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197">
                  <a:defRPr/>
                </a:pPr>
                <a:endParaRPr lang="zh-CN" altLang="en-US" sz="1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椭圆 55">
                <a:extLst>
                  <a:ext uri="{FF2B5EF4-FFF2-40B4-BE49-F238E27FC236}">
                    <a16:creationId xmlns:a16="http://schemas.microsoft.com/office/drawing/2014/main" id="{E35F86BE-39F9-F741-4E4D-240CC1811F76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roundRect">
                <a:avLst>
                  <a:gd name="adj" fmla="val 5913"/>
                </a:avLst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197">
                  <a:defRPr/>
                </a:pPr>
                <a:endParaRPr lang="zh-CN" altLang="en-US" sz="14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FA43394-126A-EFE1-2337-5884A91972BD}"/>
                </a:ext>
              </a:extLst>
            </p:cNvPr>
            <p:cNvSpPr txBox="1"/>
            <p:nvPr/>
          </p:nvSpPr>
          <p:spPr>
            <a:xfrm>
              <a:off x="702532" y="1300537"/>
              <a:ext cx="33565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97">
                <a:defRPr/>
              </a:pPr>
              <a:r>
                <a:rPr lang="en-US" altLang="zh-CN" sz="3600" b="1" kern="0" dirty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VỀ NHÀ</a:t>
              </a:r>
              <a:endParaRPr lang="zh-CN" altLang="en-US" sz="3600" b="1" kern="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237495-3499-2CE3-ECB3-AC24C3FB57A3}"/>
              </a:ext>
            </a:extLst>
          </p:cNvPr>
          <p:cNvGrpSpPr/>
          <p:nvPr/>
        </p:nvGrpSpPr>
        <p:grpSpPr>
          <a:xfrm>
            <a:off x="2972696" y="1120204"/>
            <a:ext cx="1305925" cy="4598138"/>
            <a:chOff x="4454527" y="1120203"/>
            <a:chExt cx="1741233" cy="4598138"/>
          </a:xfrm>
        </p:grpSpPr>
        <p:sp>
          <p:nvSpPr>
            <p:cNvPr id="9" name="Moon 8">
              <a:extLst>
                <a:ext uri="{FF2B5EF4-FFF2-40B4-BE49-F238E27FC236}">
                  <a16:creationId xmlns:a16="http://schemas.microsoft.com/office/drawing/2014/main" id="{F9A4BD96-C63D-785A-DEB3-BE2EDA4AF340}"/>
                </a:ext>
              </a:extLst>
            </p:cNvPr>
            <p:cNvSpPr/>
            <p:nvPr/>
          </p:nvSpPr>
          <p:spPr>
            <a:xfrm flipH="1">
              <a:off x="4559940" y="1452015"/>
              <a:ext cx="1264074" cy="3978593"/>
            </a:xfrm>
            <a:prstGeom prst="moon">
              <a:avLst>
                <a:gd name="adj" fmla="val 21857"/>
              </a:avLst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algn="ctr" defTabSz="914197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grpSp>
          <p:nvGrpSpPr>
            <p:cNvPr id="10" name="组合 39">
              <a:extLst>
                <a:ext uri="{FF2B5EF4-FFF2-40B4-BE49-F238E27FC236}">
                  <a16:creationId xmlns:a16="http://schemas.microsoft.com/office/drawing/2014/main" id="{0512D40B-CD16-4E30-2219-02A5982C34E6}"/>
                </a:ext>
              </a:extLst>
            </p:cNvPr>
            <p:cNvGrpSpPr/>
            <p:nvPr/>
          </p:nvGrpSpPr>
          <p:grpSpPr>
            <a:xfrm>
              <a:off x="4461222" y="1120203"/>
              <a:ext cx="924009" cy="924678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40">
                <a:extLst>
                  <a:ext uri="{FF2B5EF4-FFF2-40B4-BE49-F238E27FC236}">
                    <a16:creationId xmlns:a16="http://schemas.microsoft.com/office/drawing/2014/main" id="{B3B42B5A-0104-E68D-CFAE-E4C62E559C72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197">
                  <a:defRPr/>
                </a:pPr>
                <a:endParaRPr lang="zh-CN" altLang="en-US" sz="3600" b="1" ker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" name="椭圆 41">
                <a:extLst>
                  <a:ext uri="{FF2B5EF4-FFF2-40B4-BE49-F238E27FC236}">
                    <a16:creationId xmlns:a16="http://schemas.microsoft.com/office/drawing/2014/main" id="{C7F54AEF-5F49-EA26-CC62-7B87935111C2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197">
                  <a:defRPr/>
                </a:pPr>
                <a:r>
                  <a:rPr lang="en-US" altLang="zh-CN" sz="3600" b="1" kern="0" dirty="0">
                    <a:solidFill>
                      <a:srgbClr val="0F54B9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1</a:t>
                </a:r>
                <a:endParaRPr lang="zh-CN" altLang="en-US" sz="3600" b="1" kern="0" dirty="0">
                  <a:solidFill>
                    <a:srgbClr val="0F54B9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1" name="组合 42">
              <a:extLst>
                <a:ext uri="{FF2B5EF4-FFF2-40B4-BE49-F238E27FC236}">
                  <a16:creationId xmlns:a16="http://schemas.microsoft.com/office/drawing/2014/main" id="{7D01CFC6-6E95-2CA4-A0EE-54E7372A77A7}"/>
                </a:ext>
              </a:extLst>
            </p:cNvPr>
            <p:cNvGrpSpPr/>
            <p:nvPr/>
          </p:nvGrpSpPr>
          <p:grpSpPr>
            <a:xfrm>
              <a:off x="5271751" y="2847502"/>
              <a:ext cx="924009" cy="924678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43">
                <a:extLst>
                  <a:ext uri="{FF2B5EF4-FFF2-40B4-BE49-F238E27FC236}">
                    <a16:creationId xmlns:a16="http://schemas.microsoft.com/office/drawing/2014/main" id="{1D6686DD-46FC-60F6-40CF-BA47A2FDCC10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197">
                  <a:defRPr/>
                </a:pPr>
                <a:endParaRPr lang="zh-CN" altLang="en-US" sz="3600" b="1" ker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" name="椭圆 44">
                <a:extLst>
                  <a:ext uri="{FF2B5EF4-FFF2-40B4-BE49-F238E27FC236}">
                    <a16:creationId xmlns:a16="http://schemas.microsoft.com/office/drawing/2014/main" id="{A6D7CA9E-7AD7-1387-4265-B045CC4C3EC3}"/>
                  </a:ext>
                </a:extLst>
              </p:cNvPr>
              <p:cNvSpPr/>
              <p:nvPr/>
            </p:nvSpPr>
            <p:spPr>
              <a:xfrm>
                <a:off x="392112" y="760415"/>
                <a:ext cx="3825877" cy="3825875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197">
                  <a:defRPr/>
                </a:pPr>
                <a:r>
                  <a:rPr lang="en-US" altLang="zh-CN" sz="3600" b="1" kern="0" dirty="0">
                    <a:solidFill>
                      <a:srgbClr val="0F54B9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2</a:t>
                </a:r>
                <a:endParaRPr lang="zh-CN" altLang="en-US" sz="3600" b="1" kern="0" dirty="0">
                  <a:solidFill>
                    <a:srgbClr val="0F54B9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2" name="组合 45">
              <a:extLst>
                <a:ext uri="{FF2B5EF4-FFF2-40B4-BE49-F238E27FC236}">
                  <a16:creationId xmlns:a16="http://schemas.microsoft.com/office/drawing/2014/main" id="{1F84E75A-278F-FF54-68DA-100BDD0FFC56}"/>
                </a:ext>
              </a:extLst>
            </p:cNvPr>
            <p:cNvGrpSpPr/>
            <p:nvPr/>
          </p:nvGrpSpPr>
          <p:grpSpPr>
            <a:xfrm>
              <a:off x="4454527" y="4793663"/>
              <a:ext cx="924009" cy="924678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46">
                <a:extLst>
                  <a:ext uri="{FF2B5EF4-FFF2-40B4-BE49-F238E27FC236}">
                    <a16:creationId xmlns:a16="http://schemas.microsoft.com/office/drawing/2014/main" id="{B12FE1D3-4777-432F-BC66-303E7560844C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197">
                  <a:defRPr/>
                </a:pPr>
                <a:endParaRPr lang="zh-CN" altLang="en-US" sz="3600" b="1" ker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椭圆 47">
                <a:extLst>
                  <a:ext uri="{FF2B5EF4-FFF2-40B4-BE49-F238E27FC236}">
                    <a16:creationId xmlns:a16="http://schemas.microsoft.com/office/drawing/2014/main" id="{13CE8072-0D9D-47CF-227F-DE448C086CBB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197">
                  <a:defRPr/>
                </a:pPr>
                <a:r>
                  <a:rPr lang="en-US" altLang="zh-CN" sz="3600" b="1" kern="0" dirty="0">
                    <a:solidFill>
                      <a:srgbClr val="0F54B9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3</a:t>
                </a:r>
                <a:endParaRPr lang="zh-CN" altLang="en-US" sz="3600" b="1" kern="0" dirty="0">
                  <a:solidFill>
                    <a:srgbClr val="0F54B9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19" name="Freeform: Shape 22">
            <a:extLst>
              <a:ext uri="{FF2B5EF4-FFF2-40B4-BE49-F238E27FC236}">
                <a16:creationId xmlns:a16="http://schemas.microsoft.com/office/drawing/2014/main" id="{90C1775F-3697-A513-8413-8CD3404915ED}"/>
              </a:ext>
            </a:extLst>
          </p:cNvPr>
          <p:cNvSpPr/>
          <p:nvPr/>
        </p:nvSpPr>
        <p:spPr>
          <a:xfrm>
            <a:off x="3670668" y="979202"/>
            <a:ext cx="5092331" cy="1382998"/>
          </a:xfrm>
          <a:custGeom>
            <a:avLst/>
            <a:gdLst>
              <a:gd name="connsiteX0" fmla="*/ 5580729 w 5960957"/>
              <a:gd name="connsiteY0" fmla="*/ 764394 h 764394"/>
              <a:gd name="connsiteX1" fmla="*/ 4987656 w 5960957"/>
              <a:gd name="connsiteY1" fmla="*/ 764394 h 764394"/>
              <a:gd name="connsiteX2" fmla="*/ 4987656 w 5960957"/>
              <a:gd name="connsiteY2" fmla="*/ 760715 h 764394"/>
              <a:gd name="connsiteX3" fmla="*/ 973301 w 5960957"/>
              <a:gd name="connsiteY3" fmla="*/ 760715 h 764394"/>
              <a:gd name="connsiteX4" fmla="*/ 973301 w 5960957"/>
              <a:gd name="connsiteY4" fmla="*/ 760457 h 764394"/>
              <a:gd name="connsiteX5" fmla="*/ 380228 w 5960957"/>
              <a:gd name="connsiteY5" fmla="*/ 760457 h 764394"/>
              <a:gd name="connsiteX6" fmla="*/ 0 w 5960957"/>
              <a:gd name="connsiteY6" fmla="*/ 380228 h 764394"/>
              <a:gd name="connsiteX7" fmla="*/ 380228 w 5960957"/>
              <a:gd name="connsiteY7" fmla="*/ 0 h 764394"/>
              <a:gd name="connsiteX8" fmla="*/ 973301 w 5960957"/>
              <a:gd name="connsiteY8" fmla="*/ 0 h 764394"/>
              <a:gd name="connsiteX9" fmla="*/ 973301 w 5960957"/>
              <a:gd name="connsiteY9" fmla="*/ 258 h 764394"/>
              <a:gd name="connsiteX10" fmla="*/ 5025873 w 5960957"/>
              <a:gd name="connsiteY10" fmla="*/ 258 h 764394"/>
              <a:gd name="connsiteX11" fmla="*/ 5025873 w 5960957"/>
              <a:gd name="connsiteY11" fmla="*/ 3937 h 764394"/>
              <a:gd name="connsiteX12" fmla="*/ 5580729 w 5960957"/>
              <a:gd name="connsiteY12" fmla="*/ 3937 h 764394"/>
              <a:gd name="connsiteX13" fmla="*/ 5960957 w 5960957"/>
              <a:gd name="connsiteY13" fmla="*/ 384166 h 7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0957" h="764394">
                <a:moveTo>
                  <a:pt x="5580729" y="764394"/>
                </a:moveTo>
                <a:lnTo>
                  <a:pt x="4987656" y="764394"/>
                </a:lnTo>
                <a:lnTo>
                  <a:pt x="4987656" y="760715"/>
                </a:lnTo>
                <a:lnTo>
                  <a:pt x="973301" y="760715"/>
                </a:lnTo>
                <a:lnTo>
                  <a:pt x="973301" y="760457"/>
                </a:lnTo>
                <a:lnTo>
                  <a:pt x="380228" y="760457"/>
                </a:lnTo>
                <a:lnTo>
                  <a:pt x="0" y="380228"/>
                </a:lnTo>
                <a:lnTo>
                  <a:pt x="380228" y="0"/>
                </a:lnTo>
                <a:lnTo>
                  <a:pt x="973301" y="0"/>
                </a:lnTo>
                <a:lnTo>
                  <a:pt x="973301" y="258"/>
                </a:lnTo>
                <a:lnTo>
                  <a:pt x="5025873" y="258"/>
                </a:lnTo>
                <a:lnTo>
                  <a:pt x="5025873" y="3937"/>
                </a:lnTo>
                <a:lnTo>
                  <a:pt x="5580729" y="3937"/>
                </a:lnTo>
                <a:lnTo>
                  <a:pt x="5960957" y="384166"/>
                </a:lnTo>
                <a:close/>
              </a:path>
            </a:pathLst>
          </a:cu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30" tIns="45720" rIns="91430" bIns="45720" rtlCol="0" anchor="ctr">
            <a:noAutofit/>
          </a:bodyPr>
          <a:lstStyle/>
          <a:p>
            <a:pPr marL="190510" lvl="0" indent="-190510">
              <a:buFont typeface="Arial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0" name="Freeform: Shape 23">
            <a:extLst>
              <a:ext uri="{FF2B5EF4-FFF2-40B4-BE49-F238E27FC236}">
                <a16:creationId xmlns:a16="http://schemas.microsoft.com/office/drawing/2014/main" id="{52265E70-0F3B-41F0-09AC-13D84EF2F933}"/>
              </a:ext>
            </a:extLst>
          </p:cNvPr>
          <p:cNvSpPr/>
          <p:nvPr/>
        </p:nvSpPr>
        <p:spPr>
          <a:xfrm>
            <a:off x="4357589" y="2966376"/>
            <a:ext cx="4329211" cy="924678"/>
          </a:xfrm>
          <a:custGeom>
            <a:avLst/>
            <a:gdLst>
              <a:gd name="connsiteX0" fmla="*/ 5580729 w 5960957"/>
              <a:gd name="connsiteY0" fmla="*/ 764394 h 764394"/>
              <a:gd name="connsiteX1" fmla="*/ 4987656 w 5960957"/>
              <a:gd name="connsiteY1" fmla="*/ 764394 h 764394"/>
              <a:gd name="connsiteX2" fmla="*/ 4987656 w 5960957"/>
              <a:gd name="connsiteY2" fmla="*/ 760715 h 764394"/>
              <a:gd name="connsiteX3" fmla="*/ 973301 w 5960957"/>
              <a:gd name="connsiteY3" fmla="*/ 760715 h 764394"/>
              <a:gd name="connsiteX4" fmla="*/ 973301 w 5960957"/>
              <a:gd name="connsiteY4" fmla="*/ 760457 h 764394"/>
              <a:gd name="connsiteX5" fmla="*/ 380228 w 5960957"/>
              <a:gd name="connsiteY5" fmla="*/ 760457 h 764394"/>
              <a:gd name="connsiteX6" fmla="*/ 0 w 5960957"/>
              <a:gd name="connsiteY6" fmla="*/ 380228 h 764394"/>
              <a:gd name="connsiteX7" fmla="*/ 380228 w 5960957"/>
              <a:gd name="connsiteY7" fmla="*/ 0 h 764394"/>
              <a:gd name="connsiteX8" fmla="*/ 973301 w 5960957"/>
              <a:gd name="connsiteY8" fmla="*/ 0 h 764394"/>
              <a:gd name="connsiteX9" fmla="*/ 973301 w 5960957"/>
              <a:gd name="connsiteY9" fmla="*/ 258 h 764394"/>
              <a:gd name="connsiteX10" fmla="*/ 5025873 w 5960957"/>
              <a:gd name="connsiteY10" fmla="*/ 258 h 764394"/>
              <a:gd name="connsiteX11" fmla="*/ 5025873 w 5960957"/>
              <a:gd name="connsiteY11" fmla="*/ 3937 h 764394"/>
              <a:gd name="connsiteX12" fmla="*/ 5580729 w 5960957"/>
              <a:gd name="connsiteY12" fmla="*/ 3937 h 764394"/>
              <a:gd name="connsiteX13" fmla="*/ 5960957 w 5960957"/>
              <a:gd name="connsiteY13" fmla="*/ 384166 h 7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0957" h="764394">
                <a:moveTo>
                  <a:pt x="5580729" y="764394"/>
                </a:moveTo>
                <a:lnTo>
                  <a:pt x="4987656" y="764394"/>
                </a:lnTo>
                <a:lnTo>
                  <a:pt x="4987656" y="760715"/>
                </a:lnTo>
                <a:lnTo>
                  <a:pt x="973301" y="760715"/>
                </a:lnTo>
                <a:lnTo>
                  <a:pt x="973301" y="760457"/>
                </a:lnTo>
                <a:lnTo>
                  <a:pt x="380228" y="760457"/>
                </a:lnTo>
                <a:lnTo>
                  <a:pt x="0" y="380228"/>
                </a:lnTo>
                <a:lnTo>
                  <a:pt x="380228" y="0"/>
                </a:lnTo>
                <a:lnTo>
                  <a:pt x="973301" y="0"/>
                </a:lnTo>
                <a:lnTo>
                  <a:pt x="973301" y="258"/>
                </a:lnTo>
                <a:lnTo>
                  <a:pt x="5025873" y="258"/>
                </a:lnTo>
                <a:lnTo>
                  <a:pt x="5025873" y="3937"/>
                </a:lnTo>
                <a:lnTo>
                  <a:pt x="5580729" y="3937"/>
                </a:lnTo>
                <a:lnTo>
                  <a:pt x="5960957" y="384166"/>
                </a:lnTo>
                <a:close/>
              </a:path>
            </a:pathLst>
          </a:cu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30" tIns="45720" rIns="91430" bIns="45720" rtlCol="0" anchor="ctr">
            <a:noAutofit/>
          </a:bodyPr>
          <a:lstStyle/>
          <a:p>
            <a:pPr marL="190510" lvl="0" indent="-19051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Quay video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21" name="Freeform: Shape 24">
            <a:extLst>
              <a:ext uri="{FF2B5EF4-FFF2-40B4-BE49-F238E27FC236}">
                <a16:creationId xmlns:a16="http://schemas.microsoft.com/office/drawing/2014/main" id="{53B3E4EE-C28E-0D6D-E3DA-2330F6D44F04}"/>
              </a:ext>
            </a:extLst>
          </p:cNvPr>
          <p:cNvSpPr/>
          <p:nvPr/>
        </p:nvSpPr>
        <p:spPr>
          <a:xfrm>
            <a:off x="3670724" y="4286902"/>
            <a:ext cx="5320875" cy="2190098"/>
          </a:xfrm>
          <a:custGeom>
            <a:avLst/>
            <a:gdLst>
              <a:gd name="connsiteX0" fmla="*/ 5580729 w 5960957"/>
              <a:gd name="connsiteY0" fmla="*/ 764394 h 764394"/>
              <a:gd name="connsiteX1" fmla="*/ 4987656 w 5960957"/>
              <a:gd name="connsiteY1" fmla="*/ 764394 h 764394"/>
              <a:gd name="connsiteX2" fmla="*/ 4987656 w 5960957"/>
              <a:gd name="connsiteY2" fmla="*/ 760715 h 764394"/>
              <a:gd name="connsiteX3" fmla="*/ 973301 w 5960957"/>
              <a:gd name="connsiteY3" fmla="*/ 760715 h 764394"/>
              <a:gd name="connsiteX4" fmla="*/ 973301 w 5960957"/>
              <a:gd name="connsiteY4" fmla="*/ 760457 h 764394"/>
              <a:gd name="connsiteX5" fmla="*/ 380228 w 5960957"/>
              <a:gd name="connsiteY5" fmla="*/ 760457 h 764394"/>
              <a:gd name="connsiteX6" fmla="*/ 0 w 5960957"/>
              <a:gd name="connsiteY6" fmla="*/ 380228 h 764394"/>
              <a:gd name="connsiteX7" fmla="*/ 380228 w 5960957"/>
              <a:gd name="connsiteY7" fmla="*/ 0 h 764394"/>
              <a:gd name="connsiteX8" fmla="*/ 973301 w 5960957"/>
              <a:gd name="connsiteY8" fmla="*/ 0 h 764394"/>
              <a:gd name="connsiteX9" fmla="*/ 973301 w 5960957"/>
              <a:gd name="connsiteY9" fmla="*/ 258 h 764394"/>
              <a:gd name="connsiteX10" fmla="*/ 5025873 w 5960957"/>
              <a:gd name="connsiteY10" fmla="*/ 258 h 764394"/>
              <a:gd name="connsiteX11" fmla="*/ 5025873 w 5960957"/>
              <a:gd name="connsiteY11" fmla="*/ 3937 h 764394"/>
              <a:gd name="connsiteX12" fmla="*/ 5580729 w 5960957"/>
              <a:gd name="connsiteY12" fmla="*/ 3937 h 764394"/>
              <a:gd name="connsiteX13" fmla="*/ 5960957 w 5960957"/>
              <a:gd name="connsiteY13" fmla="*/ 384166 h 7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0957" h="764394">
                <a:moveTo>
                  <a:pt x="5580729" y="764394"/>
                </a:moveTo>
                <a:lnTo>
                  <a:pt x="4987656" y="764394"/>
                </a:lnTo>
                <a:lnTo>
                  <a:pt x="4987656" y="760715"/>
                </a:lnTo>
                <a:lnTo>
                  <a:pt x="973301" y="760715"/>
                </a:lnTo>
                <a:lnTo>
                  <a:pt x="973301" y="760457"/>
                </a:lnTo>
                <a:lnTo>
                  <a:pt x="380228" y="760457"/>
                </a:lnTo>
                <a:lnTo>
                  <a:pt x="0" y="380228"/>
                </a:lnTo>
                <a:lnTo>
                  <a:pt x="380228" y="0"/>
                </a:lnTo>
                <a:lnTo>
                  <a:pt x="973301" y="0"/>
                </a:lnTo>
                <a:lnTo>
                  <a:pt x="973301" y="258"/>
                </a:lnTo>
                <a:lnTo>
                  <a:pt x="5025873" y="258"/>
                </a:lnTo>
                <a:lnTo>
                  <a:pt x="5025873" y="3937"/>
                </a:lnTo>
                <a:lnTo>
                  <a:pt x="5580729" y="3937"/>
                </a:lnTo>
                <a:lnTo>
                  <a:pt x="5960957" y="384166"/>
                </a:lnTo>
                <a:close/>
              </a:path>
            </a:pathLst>
          </a:cu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30" tIns="45720" rIns="91430" bIns="45720" rtlCol="0" anchor="ctr">
            <a:noAutofit/>
          </a:bodyPr>
          <a:lstStyle/>
          <a:p>
            <a:pPr lvl="0"/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197">
              <a:defRPr/>
            </a:pP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zh-CN" altLang="en-US" sz="28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5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93" y="1625597"/>
            <a:ext cx="21097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07" y="2622547"/>
            <a:ext cx="3022997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44" y="1930397"/>
            <a:ext cx="24765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082" y="1701879"/>
            <a:ext cx="159951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916895" y="1018755"/>
            <a:ext cx="3036605" cy="2246769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vi-VN" sz="2800" dirty="0">
                <a:solidFill>
                  <a:prstClr val="black"/>
                </a:solidFill>
                <a:latin typeface="Times New Roman"/>
              </a:rPr>
              <a:t>Khối lượng riêng của một chất cho ta biết khối lượng của một đơn vị thể tích chất đó.</a:t>
            </a:r>
            <a:endParaRPr lang="en-US" altLang="en-US" sz="2800" dirty="0">
              <a:solidFill>
                <a:srgbClr val="009900"/>
              </a:solidFill>
              <a:latin typeface="Calibri Light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025245" y="4876878"/>
            <a:ext cx="2585356" cy="954107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(kg/m</a:t>
            </a:r>
            <a:r>
              <a:rPr lang="en-US" altLang="en-US" sz="2800" baseline="30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g/cm</a:t>
            </a:r>
            <a:r>
              <a:rPr lang="en-US" sz="2800" baseline="30000" dirty="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g/mL</a:t>
            </a:r>
            <a:endParaRPr lang="en-US" altLang="en-US" sz="2800" b="1" baseline="30000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9" name="Picture 9" descr="image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877" flipV="1">
            <a:off x="851676" y="2501459"/>
            <a:ext cx="231094" cy="294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2" descr="image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8151" flipV="1">
            <a:off x="1043679" y="2238977"/>
            <a:ext cx="147606" cy="191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973" name="Text Box 13"/>
              <p:cNvSpPr txBox="1">
                <a:spLocks noChangeArrowheads="1"/>
              </p:cNvSpPr>
              <p:nvPr/>
            </p:nvSpPr>
            <p:spPr bwMode="auto">
              <a:xfrm>
                <a:off x="1540369" y="3835406"/>
                <a:ext cx="1300163" cy="583173"/>
              </a:xfrm>
              <a:prstGeom prst="rect">
                <a:avLst/>
              </a:prstGeom>
              <a:noFill/>
              <a:ln w="2857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97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772" y="3835398"/>
                <a:ext cx="1733550" cy="583173"/>
              </a:xfrm>
              <a:prstGeom prst="rect">
                <a:avLst/>
              </a:prstGeom>
              <a:blipFill>
                <a:blip r:embed="rId7"/>
                <a:stretch>
                  <a:fillRect l="-4844" b="-5941"/>
                </a:stretch>
              </a:blipFill>
              <a:ln w="2857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333610" y="5216820"/>
            <a:ext cx="2180990" cy="461665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 = D. V</a:t>
            </a:r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76239" y="1775616"/>
            <a:ext cx="1739827" cy="1295400"/>
            <a:chOff x="744" y="576"/>
            <a:chExt cx="1152" cy="816"/>
          </a:xfrm>
        </p:grpSpPr>
        <p:sp>
          <p:nvSpPr>
            <p:cNvPr id="18445" name="Rectangle 72"/>
            <p:cNvSpPr>
              <a:spLocks noChangeArrowheads="1"/>
            </p:cNvSpPr>
            <p:nvPr/>
          </p:nvSpPr>
          <p:spPr bwMode="auto">
            <a:xfrm>
              <a:off x="744" y="576"/>
              <a:ext cx="1152" cy="816"/>
            </a:xfrm>
            <a:prstGeom prst="rect">
              <a:avLst/>
            </a:prstGeom>
            <a:solidFill>
              <a:srgbClr val="F5FD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839" y="735"/>
                  <a:ext cx="1046" cy="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D </a:t>
                  </a:r>
                  <a:r>
                    <a:rPr lang="en-US" altLang="en-US" sz="4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</m:oMath>
                  </a14:m>
                  <a:endParaRPr lang="en-US" alt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446" name="Text 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9" y="735"/>
                  <a:ext cx="1046" cy="574"/>
                </a:xfrm>
                <a:prstGeom prst="rect">
                  <a:avLst/>
                </a:prstGeom>
                <a:blipFill>
                  <a:blip r:embed="rId8"/>
                  <a:stretch>
                    <a:fillRect l="-12109" t="-4698" b="-134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5796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7" grpId="0" animBg="1"/>
      <p:bldP spid="40973" grpId="0" animBg="1"/>
      <p:bldP spid="4097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Thank You, Cảm ơn kết thúc 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0038" cy="6858000"/>
          </a:xfrm>
          <a:prstGeom prst="rect">
            <a:avLst/>
          </a:prstGeom>
          <a:noFill/>
        </p:spPr>
      </p:pic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2209800"/>
          </a:xfrm>
        </p:spPr>
        <p:txBody>
          <a:bodyPr/>
          <a:lstStyle/>
          <a:p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CÁC EM ĐÃ CÙNG THAM GIA BÀI HỌC HÔM NAY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ơn 200 mẫu hình nền powerpoint chủ đề giáo dục phù hợp cho các slide liên  quan đến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10896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0983" y="2664483"/>
            <a:ext cx="6995233" cy="1529034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ctr" defTabSz="512060">
              <a:defRPr/>
            </a:pPr>
            <a:r>
              <a:rPr lang="en-US" sz="48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 2. BÀI 13. </a:t>
            </a:r>
          </a:p>
          <a:p>
            <a:pPr algn="ctr" defTabSz="512060">
              <a:defRPr/>
            </a:pPr>
            <a:r>
              <a:rPr lang="en-US" sz="48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KHỐI LƯỢNG RIÊNG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2986C-DE19-43ED-B1E0-984EBD6EE3E2}"/>
              </a:ext>
            </a:extLst>
          </p:cNvPr>
          <p:cNvSpPr/>
          <p:nvPr/>
        </p:nvSpPr>
        <p:spPr>
          <a:xfrm>
            <a:off x="-1066800" y="838200"/>
            <a:ext cx="10210800" cy="124649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1371600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III:</a:t>
            </a:r>
          </a:p>
          <a:p>
            <a:pPr algn="ctr" defTabSz="1371600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KHỐI LƯỢNG RIÊNG VÀ ÁP SUẤT</a:t>
            </a:r>
          </a:p>
        </p:txBody>
      </p:sp>
    </p:spTree>
    <p:extLst>
      <p:ext uri="{BB962C8B-B14F-4D97-AF65-F5344CB8AC3E}">
        <p14:creationId xmlns:p14="http://schemas.microsoft.com/office/powerpoint/2010/main" val="5442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31000">
              <a:schemeClr val="accent4">
                <a:lumMod val="60000"/>
                <a:lumOff val="40000"/>
              </a:schemeClr>
            </a:gs>
            <a:gs pos="99115">
              <a:srgbClr val="00B0F0"/>
            </a:gs>
            <a:gs pos="76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5C5E826-D4B2-4606-962B-B185D27AB689}"/>
              </a:ext>
            </a:extLst>
          </p:cNvPr>
          <p:cNvGrpSpPr/>
          <p:nvPr/>
        </p:nvGrpSpPr>
        <p:grpSpPr>
          <a:xfrm>
            <a:off x="40600" y="1078729"/>
            <a:ext cx="2534672" cy="3599258"/>
            <a:chOff x="-21877" y="1917027"/>
            <a:chExt cx="2797158" cy="279715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31C60F2-956F-4B11-B051-3F9BE5943C7E}"/>
                </a:ext>
              </a:extLst>
            </p:cNvPr>
            <p:cNvSpPr/>
            <p:nvPr/>
          </p:nvSpPr>
          <p:spPr>
            <a:xfrm>
              <a:off x="-21877" y="1917027"/>
              <a:ext cx="2797158" cy="2797158"/>
            </a:xfrm>
            <a:prstGeom prst="ellipse">
              <a:avLst/>
            </a:prstGeom>
            <a:solidFill>
              <a:srgbClr val="92D050"/>
            </a:solidFill>
            <a:ln w="1238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89"/>
              <a:endParaRPr lang="vi-VN" dirty="0">
                <a:solidFill>
                  <a:prstClr val="white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C36D7EC-A802-4389-B790-DA262E9CD2CF}"/>
                </a:ext>
              </a:extLst>
            </p:cNvPr>
            <p:cNvSpPr/>
            <p:nvPr/>
          </p:nvSpPr>
          <p:spPr>
            <a:xfrm>
              <a:off x="-21877" y="2261385"/>
              <a:ext cx="2619661" cy="210844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89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</a:t>
              </a:r>
            </a:p>
            <a:p>
              <a:pPr algn="ctr" defTabSz="457089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</a:p>
            <a:p>
              <a:pPr algn="ctr" defTabSz="457089"/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B89F2B7F-A827-462D-B4B4-9FEA98FC75BF}"/>
              </a:ext>
            </a:extLst>
          </p:cNvPr>
          <p:cNvSpPr/>
          <p:nvPr/>
        </p:nvSpPr>
        <p:spPr>
          <a:xfrm>
            <a:off x="2222739" y="1447800"/>
            <a:ext cx="1066800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 defTabSz="457089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lowchart: Stored Data 35">
            <a:extLst>
              <a:ext uri="{FF2B5EF4-FFF2-40B4-BE49-F238E27FC236}">
                <a16:creationId xmlns:a16="http://schemas.microsoft.com/office/drawing/2014/main" id="{85DB334C-E9B9-43FA-962D-095E57BCF303}"/>
              </a:ext>
            </a:extLst>
          </p:cNvPr>
          <p:cNvSpPr/>
          <p:nvPr/>
        </p:nvSpPr>
        <p:spPr>
          <a:xfrm flipH="1">
            <a:off x="2575328" y="1390619"/>
            <a:ext cx="3833969" cy="876362"/>
          </a:xfrm>
          <a:prstGeom prst="flowChartOnlineStorag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>
              <a:tabLst>
                <a:tab pos="360045" algn="l"/>
                <a:tab pos="720090" algn="l"/>
              </a:tabLst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Thí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nghiệm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E0D10AB-301D-47CD-802D-CF777394F3A4}"/>
              </a:ext>
            </a:extLst>
          </p:cNvPr>
          <p:cNvSpPr/>
          <p:nvPr/>
        </p:nvSpPr>
        <p:spPr>
          <a:xfrm>
            <a:off x="2310117" y="2906347"/>
            <a:ext cx="1195139" cy="838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 defTabSz="457089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Stored Data 37">
            <a:extLst>
              <a:ext uri="{FF2B5EF4-FFF2-40B4-BE49-F238E27FC236}">
                <a16:creationId xmlns:a16="http://schemas.microsoft.com/office/drawing/2014/main" id="{69D0FA0E-A97F-4A17-B973-AA7A60238F79}"/>
              </a:ext>
            </a:extLst>
          </p:cNvPr>
          <p:cNvSpPr/>
          <p:nvPr/>
        </p:nvSpPr>
        <p:spPr>
          <a:xfrm flipH="1">
            <a:off x="2414487" y="2856628"/>
            <a:ext cx="6340129" cy="937861"/>
          </a:xfrm>
          <a:prstGeom prst="flowChartOnlineStorag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>
              <a:tabLst>
                <a:tab pos="360045" algn="l"/>
                <a:tab pos="720090" algn="l"/>
              </a:tabLst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riêng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riêng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48328F3-5D3B-4550-90BA-7530C63E2752}"/>
              </a:ext>
            </a:extLst>
          </p:cNvPr>
          <p:cNvSpPr/>
          <p:nvPr/>
        </p:nvSpPr>
        <p:spPr>
          <a:xfrm>
            <a:off x="1612232" y="4190195"/>
            <a:ext cx="1143909" cy="89079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algn="ctr" defTabSz="457089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lowchart: Stored Data 39">
            <a:extLst>
              <a:ext uri="{FF2B5EF4-FFF2-40B4-BE49-F238E27FC236}">
                <a16:creationId xmlns:a16="http://schemas.microsoft.com/office/drawing/2014/main" id="{32AFD05C-3479-4B5B-A901-11D7F4CD5251}"/>
              </a:ext>
            </a:extLst>
          </p:cNvPr>
          <p:cNvSpPr/>
          <p:nvPr/>
        </p:nvSpPr>
        <p:spPr>
          <a:xfrm flipH="1">
            <a:off x="1828856" y="4190195"/>
            <a:ext cx="5715001" cy="890795"/>
          </a:xfrm>
          <a:prstGeom prst="flowChartOnlineStorag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20" rIns="91430" bIns="45720" rtlCol="0" anchor="ctr"/>
          <a:lstStyle/>
          <a:p>
            <a:pPr defTabSz="457089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471" y="4782690"/>
            <a:ext cx="2368585" cy="207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5"/>
          <p:cNvSpPr txBox="1"/>
          <p:nvPr/>
        </p:nvSpPr>
        <p:spPr>
          <a:xfrm>
            <a:off x="123855" y="76312"/>
            <a:ext cx="2996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altLang="zh-CN" sz="3200" b="1" dirty="0" err="1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I.Thí</a:t>
            </a:r>
            <a:r>
              <a:rPr lang="en-US" altLang="zh-CN" sz="3200" b="1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nghiệm</a:t>
            </a:r>
            <a:endParaRPr lang="zh-CN" altLang="en-US" sz="3200" b="1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5"/>
          <p:cNvSpPr txBox="1"/>
          <p:nvPr/>
        </p:nvSpPr>
        <p:spPr>
          <a:xfrm>
            <a:off x="123856" y="533400"/>
            <a:ext cx="2996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1.Thí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nghiệm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799" y="95794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Chuẩn bị: Ba thỏi sắt có thể tích lần lượt là V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= V, V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= 2V, V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= 3V (Hình 13.1); cân điện tử.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Thí nghiệm 1 Chuẩn bị: Ba thỏi sắt có thể tích lần lượt là V1 = V, V2 = 2V, V3 = 3V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029" y="2035168"/>
            <a:ext cx="4191000" cy="3266515"/>
          </a:xfrm>
          <a:prstGeom prst="rect">
            <a:avLst/>
          </a:prstGeom>
          <a:noFill/>
        </p:spPr>
      </p:pic>
      <p:pic>
        <p:nvPicPr>
          <p:cNvPr id="6" name="Picture 6" descr="Cân diện tử shinko, độ chính xác cực cao, bảo hành 1 nă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2" y="2218105"/>
            <a:ext cx="2540397" cy="290064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886" y="5147167"/>
            <a:ext cx="1866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43599" y="5670499"/>
            <a:ext cx="8948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Bước 1: Dùng cân điện tử để xác định khối lượng từng thỏi sắt tương ứng m</a:t>
            </a:r>
            <a:r>
              <a:rPr lang="vi-VN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, m</a:t>
            </a:r>
            <a:r>
              <a:rPr lang="vi-VN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, m</a:t>
            </a:r>
            <a:r>
              <a:rPr lang="vi-VN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2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Top 300 hình nền Powerpoint đẹp chuyên nghiệp chất lừ nhất 2023 - Thế Giới  Táo Khuy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059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 2: Ghi số liệu, tính tỉ số khối lượng và thể tích tương ứng  vào vở theo mẫu Bảng 13.1.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6685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 13.1.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Tỉ số giữa khối lượng và thể tích của ba thỏi sắt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0705278"/>
                  </p:ext>
                </p:extLst>
              </p:nvPr>
            </p:nvGraphicFramePr>
            <p:xfrm>
              <a:off x="3719" y="2286000"/>
              <a:ext cx="8987883" cy="253378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0536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5923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b="1" dirty="0">
                              <a:latin typeface="+mj-lt"/>
                            </a:rPr>
                            <a:t>Đại lượng</a:t>
                          </a:r>
                          <a:r>
                            <a:rPr lang="en-US" sz="2800" b="1" dirty="0">
                              <a:latin typeface="+mj-lt"/>
                            </a:rPr>
                            <a:t> </a:t>
                          </a:r>
                          <a:endParaRPr lang="en-US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Thỏi</a:t>
                          </a:r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1(</a:t>
                          </a:r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Sắt</a:t>
                          </a:r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Thỏi</a:t>
                          </a:r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Sắt</a:t>
                          </a:r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Thỏi</a:t>
                          </a:r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Sắt</a:t>
                          </a:r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330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Thể</a:t>
                          </a:r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V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2V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3V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330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Khối lượng</a:t>
                          </a:r>
                          <a:endParaRPr lang="vi-VN" sz="28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800" baseline="-25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?</a:t>
                          </a:r>
                          <a:endParaRPr lang="en-US" sz="28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?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?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29018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Tỉ </a:t>
                          </a:r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den>
                              </m:f>
                            </m:oMath>
                          </a14:m>
                          <a:endParaRPr lang="en-US" sz="28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=?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=?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=?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0705278"/>
                  </p:ext>
                </p:extLst>
              </p:nvPr>
            </p:nvGraphicFramePr>
            <p:xfrm>
              <a:off x="3719" y="2286000"/>
              <a:ext cx="8987883" cy="253378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0536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b="1" dirty="0">
                              <a:latin typeface="+mj-lt"/>
                            </a:rPr>
                            <a:t>Đại </a:t>
                          </a:r>
                          <a:r>
                            <a:rPr lang="vi-VN" sz="2800" b="1" dirty="0" smtClean="0">
                              <a:latin typeface="+mj-lt"/>
                            </a:rPr>
                            <a:t>lượng</a:t>
                          </a:r>
                          <a:r>
                            <a:rPr lang="en-US" sz="2800" b="1" dirty="0" smtClean="0">
                              <a:latin typeface="+mj-lt"/>
                            </a:rPr>
                            <a:t> </a:t>
                          </a:r>
                          <a:endParaRPr lang="en-US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Thỏi</a:t>
                          </a:r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1(</a:t>
                          </a:r>
                          <a:r>
                            <a:rPr lang="en-US" sz="28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Sắt</a:t>
                          </a:r>
                          <a:r>
                            <a:rPr lang="en-US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Thỏi</a:t>
                          </a:r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8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Sắt</a:t>
                          </a:r>
                          <a:r>
                            <a:rPr lang="en-US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Thỏi</a:t>
                          </a:r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8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Sắt</a:t>
                          </a:r>
                          <a:r>
                            <a:rPr lang="en-US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64330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Thể</a:t>
                          </a:r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endParaRPr lang="en-US" sz="28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V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2V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3V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64330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Khối lượng</a:t>
                          </a:r>
                          <a:endParaRPr lang="vi-VN" sz="2800" b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800" baseline="-25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?</a:t>
                          </a:r>
                          <a:endParaRPr lang="en-US" sz="280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?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sz="28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= ?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7290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97" t="-255833" r="-337389" b="-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0297" t="-255833" r="-237389" b="-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58824" t="-255833" r="-88235" b="-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93333" t="-255833" b="-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474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/>
              </a:rPr>
              <a:t>1.Hãy nhận xét về tỉ số giữa khối lượng và thể tích của ba thỏi sắt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57" y="95363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/>
              </a:rPr>
              <a:t>2. Dự đoán về tỉ số này với các vật liệu khác nhau </a:t>
            </a:r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292440"/>
              </p:ext>
            </p:extLst>
          </p:nvPr>
        </p:nvGraphicFramePr>
        <p:xfrm>
          <a:off x="108857" y="1549461"/>
          <a:ext cx="8991600" cy="2863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7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7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89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Đại lượng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Thỏi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Thỏi </a:t>
                      </a:r>
                      <a:r>
                        <a:rPr lang="vi-VN" sz="28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Thỏi </a:t>
                      </a:r>
                      <a:r>
                        <a:rPr lang="vi-VN" sz="28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777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28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V = 1 cm</a:t>
                      </a:r>
                      <a:r>
                        <a:rPr lang="en-US" sz="2800" b="0" i="0" u="none" strike="noStrike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2800" b="0" i="0" u="none" strike="noStrike" baseline="-25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=2V= 2 cm</a:t>
                      </a:r>
                      <a:r>
                        <a:rPr lang="en-US" sz="2800" b="0" i="0" u="none" strike="noStrike" baseline="30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2800" b="0" i="0" u="none" strike="noStrike" baseline="-25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=3V =3 cm</a:t>
                      </a:r>
                      <a:r>
                        <a:rPr lang="en-US" sz="2800" b="0" i="0" u="none" strike="noStrike" baseline="30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823">
                <a:tc>
                  <a:txBody>
                    <a:bodyPr/>
                    <a:lstStyle/>
                    <a:p>
                      <a:pPr algn="ctr"/>
                      <a:r>
                        <a:rPr lang="vi-VN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Khối lượng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28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7,8 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2800" b="0" i="0" u="none" strike="noStrike" baseline="-25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15,6 g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2800" b="0" i="0" u="none" strike="noStrike" baseline="-25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23,4 g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7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Tỉ số </a:t>
                      </a:r>
                      <a:r>
                        <a:rPr lang="en-US" sz="2800" b="0" i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vi-VN" sz="2800" b="0" i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800" b="0" i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2800" b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1748" name="Picture 4" descr="Giáo án KHTN 8 Bài 13 (Kết nối tri thức 2023): Khối lượng riêng | Khoa học tự nhiên 8 (ảnh 1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452805"/>
            <a:ext cx="1800772" cy="783336"/>
          </a:xfrm>
          <a:prstGeom prst="rect">
            <a:avLst/>
          </a:prstGeom>
          <a:noFill/>
        </p:spPr>
      </p:pic>
      <p:pic>
        <p:nvPicPr>
          <p:cNvPr id="31750" name="Picture 6" descr="Giáo án KHTN 8 Bài 13 (Kết nối tri thức 2023): Khối lượng riêng | Khoa học tự nhiên 8 (ảnh 1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452805"/>
            <a:ext cx="1600200" cy="829641"/>
          </a:xfrm>
          <a:prstGeom prst="rect">
            <a:avLst/>
          </a:prstGeom>
          <a:noFill/>
        </p:spPr>
      </p:pic>
      <p:pic>
        <p:nvPicPr>
          <p:cNvPr id="31752" name="Picture 8" descr="Giáo án KHTN 8 Bài 13 (Kết nối tri thức 2023): Khối lượng riêng | Khoa học tự nhiên 8 (ảnh 1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506798"/>
            <a:ext cx="1782456" cy="762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9" y="4419600"/>
            <a:ext cx="5671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Từ số liệu thu được trên bảng, ta thấy: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12" y="4800656"/>
            <a:ext cx="9111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1.Tỉ số giữa khối lượng và thể tích của ba thỏi sắt có giá trị như nhau.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5638856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2. Dự đoán với các vật liệu khác nhau thì tỉ số thu được có giá trị khác nhau.</a:t>
            </a:r>
          </a:p>
        </p:txBody>
      </p:sp>
    </p:spTree>
    <p:extLst>
      <p:ext uri="{BB962C8B-B14F-4D97-AF65-F5344CB8AC3E}">
        <p14:creationId xmlns:p14="http://schemas.microsoft.com/office/powerpoint/2010/main" val="223093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2489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</a:rPr>
              <a:t>2.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890" y="381056"/>
            <a:ext cx="49965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Chuẩn bị:- Ba thỏi sắt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có thể tích lần lượt là V</a:t>
            </a:r>
            <a:r>
              <a:rPr lang="vi-VN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= V</a:t>
            </a:r>
            <a:r>
              <a:rPr lang="vi-VN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= V</a:t>
            </a:r>
            <a:r>
              <a:rPr lang="vi-VN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= V (Hình 13.2)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cân điện tử.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s://lh5.googleusercontent.com/sWcogMwCGVV9oTo53hU6baiw3Jx7a7-vUNYgyAiP5mXFzSMknkGn3E9MbuVtRMwheod-X9UW18XclQxVfVg1ARxX3z9hz6lelBGBJ19BXatu-my5fhpupdDVGcVPsbi0Pol9FWQAJO6CIe-ezits7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6156" y="69853"/>
            <a:ext cx="3891644" cy="212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2340781"/>
            <a:ext cx="1866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856" y="280686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 1: Dùng cân điện tử để xác định khối lượng từng thỏi sắt tương ứng m</a:t>
            </a:r>
            <a:r>
              <a:rPr lang="vi-VN" sz="28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m</a:t>
            </a:r>
            <a:r>
              <a:rPr lang="vi-VN" sz="28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m</a:t>
            </a:r>
            <a:r>
              <a:rPr lang="vi-VN" sz="28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429" y="376096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tích,ghi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13.2.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657" y="4715019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13.2.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2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46593"/>
              </p:ext>
            </p:extLst>
          </p:nvPr>
        </p:nvGraphicFramePr>
        <p:xfrm>
          <a:off x="38" y="152512"/>
          <a:ext cx="9144001" cy="2666999"/>
        </p:xfrm>
        <a:graphic>
          <a:graphicData uri="http://schemas.openxmlformats.org/drawingml/2006/table">
            <a:tbl>
              <a:tblPr/>
              <a:tblGrid>
                <a:gridCol w="2390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0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lượng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tích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V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V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V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Khối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lượng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8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?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8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?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8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?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8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342" name="Picture 52" descr="https://lh5.googleusercontent.com/knVWevUXpIUXzG-HO4Gu4E2Haqb791vZi7kDcaFgrLSQfbQgXHdxC63iuzsVXYNYJ04031DlNr6ny6r3_rm6U13OiiXd53gZfQT_u0b3fR-CEWIGMyFYXtlIO1qwIRWGsfAjy73SQqyOGcnttq7cG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112"/>
            <a:ext cx="381000" cy="831273"/>
          </a:xfrm>
          <a:prstGeom prst="rect">
            <a:avLst/>
          </a:prstGeom>
          <a:noFill/>
        </p:spPr>
      </p:pic>
      <p:pic>
        <p:nvPicPr>
          <p:cNvPr id="14341" name="Picture 53" descr="https://lh5.googleusercontent.com/lGGbAMy0tBKTOuoMJ9UgD2KOZoBYOoyyX-DO9HqeM8hAUx8TgF4AfgV6Eurw-5cTuT2suTEkPvqNlP1h2uKMEXYTYMKRSYp5fykiW9mIxsBRT4KeP_beqvttuO6g4R9kFnXn_0zq4z1FLqKP-J22d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0914" y="1953602"/>
            <a:ext cx="914400" cy="734291"/>
          </a:xfrm>
          <a:prstGeom prst="rect">
            <a:avLst/>
          </a:prstGeom>
          <a:noFill/>
        </p:spPr>
      </p:pic>
      <p:pic>
        <p:nvPicPr>
          <p:cNvPr id="14340" name="Picture 54" descr="https://lh3.googleusercontent.com/vd9f53Xah1EuThZPrKqxnZI_ZFXe6hAa681w8_Wtr4LJvY_LrpbNizYAQ1rRVCrqrjSGmOnD4QOUPjw4Qw0tsasISfElmRCGDKWeq8IY_jaAG9q_9fcBomJ6W0y_T4_L-MaDVFQ0ItIN8_i8PeaoY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8057" y="1953490"/>
            <a:ext cx="914400" cy="685800"/>
          </a:xfrm>
          <a:prstGeom prst="rect">
            <a:avLst/>
          </a:prstGeom>
          <a:noFill/>
        </p:spPr>
      </p:pic>
      <p:pic>
        <p:nvPicPr>
          <p:cNvPr id="14339" name="Picture 55" descr="https://lh3.googleusercontent.com/d3B8LInfMs8PkLPZoNzxqc3q0JAf4Od_KrSho0OL8Dlb7WgjdG35-aS1VrbbtcMjeVG_NSHiYRvxx8dFg1QXRbB2deICjSwSwoSnptuC9d0hyAhJ-I-_aTBzCDjkQmml5-FCkBajU6u3IaJUHHGNH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1905000"/>
            <a:ext cx="990600" cy="937532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" y="280649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thỏi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975999"/>
              </p:ext>
            </p:extLst>
          </p:nvPr>
        </p:nvGraphicFramePr>
        <p:xfrm>
          <a:off x="38" y="3886200"/>
          <a:ext cx="9144001" cy="2636330"/>
        </p:xfrm>
        <a:graphic>
          <a:graphicData uri="http://schemas.openxmlformats.org/drawingml/2006/table">
            <a:tbl>
              <a:tblPr/>
              <a:tblGrid>
                <a:gridCol w="160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Đại</a:t>
                      </a:r>
                      <a:r>
                        <a:rPr lang="en-US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lượng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Thỏi</a:t>
                      </a:r>
                      <a:r>
                        <a:rPr lang="en-US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Thỏi</a:t>
                      </a:r>
                      <a:r>
                        <a:rPr lang="en-US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Thỏi</a:t>
                      </a:r>
                      <a:r>
                        <a:rPr lang="en-US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tích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</a:t>
                      </a:r>
                      <a:r>
                        <a:rPr lang="en-US" sz="2400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V = 1cm</a:t>
                      </a:r>
                      <a:r>
                        <a:rPr lang="en-US" sz="2400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</a:t>
                      </a:r>
                      <a:r>
                        <a:rPr lang="en-US" sz="2400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V = 1cm</a:t>
                      </a:r>
                      <a:r>
                        <a:rPr lang="en-US" sz="2400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</a:t>
                      </a:r>
                      <a:r>
                        <a:rPr lang="en-US" sz="2400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=V = 1cm</a:t>
                      </a:r>
                      <a:r>
                        <a:rPr lang="en-US" sz="2400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Khối</a:t>
                      </a:r>
                      <a:r>
                        <a:rPr lang="en-US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lượng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en-US" sz="2400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= 7,8 g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en-US" sz="2400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= 2,7 g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en-US" sz="2400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= 8,96 g</a:t>
                      </a: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Tỉ</a:t>
                      </a:r>
                      <a:r>
                        <a:rPr lang="en-US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số</a:t>
                      </a:r>
                      <a:endParaRPr lang="vi-VN" sz="2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m</a:t>
                      </a:r>
                      <a:r>
                        <a:rPr lang="vi-VN" sz="2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/V</a:t>
                      </a:r>
                      <a:endParaRPr lang="en-US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4" descr="Giáo án KHTN 8 Bài 13 (Kết nối tri thức 2023): Khối lượng riêng | Khoa học tự nhiên 8 (ảnh 8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5791312"/>
            <a:ext cx="2094924" cy="714375"/>
          </a:xfrm>
          <a:prstGeom prst="rect">
            <a:avLst/>
          </a:prstGeom>
          <a:noFill/>
        </p:spPr>
      </p:pic>
      <p:pic>
        <p:nvPicPr>
          <p:cNvPr id="14" name="Picture 6" descr="Giáo án KHTN 8 Bài 13 (Kết nối tri thức 2023): Khối lượng riêng | Khoa học tự nhiên 8 (ảnh 9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90864" y="5779407"/>
            <a:ext cx="2094386" cy="650081"/>
          </a:xfrm>
          <a:prstGeom prst="rect">
            <a:avLst/>
          </a:prstGeom>
          <a:noFill/>
        </p:spPr>
      </p:pic>
      <p:pic>
        <p:nvPicPr>
          <p:cNvPr id="15" name="Picture 8" descr="Giáo án KHTN 8 Bài 13 (Kết nối tri thức 2023): Khối lượng riêng | Khoa học tự nhiên 8 (ảnh 10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56" y="5738812"/>
            <a:ext cx="2258699" cy="690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21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2071</Words>
  <Application>Microsoft Office PowerPoint</Application>
  <PresentationFormat>On-screen Show (4:3)</PresentationFormat>
  <Paragraphs>221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29</vt:i4>
      </vt:variant>
    </vt:vector>
  </HeadingPairs>
  <TitlesOfParts>
    <vt:vector size="53" baseType="lpstr">
      <vt:lpstr>微软雅黑</vt:lpstr>
      <vt:lpstr>Arial</vt:lpstr>
      <vt:lpstr>Calibri</vt:lpstr>
      <vt:lpstr>Calibri Light</vt:lpstr>
      <vt:lpstr>Cambria Math</vt:lpstr>
      <vt:lpstr>Times New Roman</vt:lpstr>
      <vt:lpstr>3_Office Theme</vt:lpstr>
      <vt:lpstr>1_Office Theme</vt:lpstr>
      <vt:lpstr>12_Office Theme</vt:lpstr>
      <vt:lpstr>2_Office Theme</vt:lpstr>
      <vt:lpstr>Office Theme</vt:lpstr>
      <vt:lpstr>10_Office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11_Office Theme</vt:lpstr>
      <vt:lpstr>13_Office Theme</vt:lpstr>
      <vt:lpstr>14_Office Theme</vt:lpstr>
      <vt:lpstr>15_Office Theme</vt:lpstr>
      <vt:lpstr>16_Office Theme</vt:lpstr>
      <vt:lpstr>18_Office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CÙNG THAM GIA BÀI HỌC HÔM NAY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19</cp:revision>
  <dcterms:created xsi:type="dcterms:W3CDTF">2025-08-25T16:38:09Z</dcterms:created>
  <dcterms:modified xsi:type="dcterms:W3CDTF">2025-09-12T22:49:09Z</dcterms:modified>
</cp:coreProperties>
</file>