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59" r:id="rId3"/>
    <p:sldId id="287" r:id="rId4"/>
    <p:sldId id="288" r:id="rId5"/>
    <p:sldId id="300" r:id="rId6"/>
    <p:sldId id="325" r:id="rId7"/>
    <p:sldId id="301" r:id="rId8"/>
    <p:sldId id="302" r:id="rId9"/>
    <p:sldId id="303" r:id="rId10"/>
    <p:sldId id="304" r:id="rId11"/>
    <p:sldId id="305" r:id="rId12"/>
    <p:sldId id="306" r:id="rId13"/>
    <p:sldId id="323" r:id="rId14"/>
    <p:sldId id="309" r:id="rId15"/>
    <p:sldId id="272" r:id="rId16"/>
    <p:sldId id="273" r:id="rId17"/>
    <p:sldId id="297" r:id="rId18"/>
    <p:sldId id="310" r:id="rId19"/>
    <p:sldId id="311" r:id="rId20"/>
    <p:sldId id="321" r:id="rId21"/>
    <p:sldId id="314" r:id="rId22"/>
    <p:sldId id="315" r:id="rId23"/>
    <p:sldId id="298" r:id="rId24"/>
    <p:sldId id="316" r:id="rId25"/>
    <p:sldId id="317" r:id="rId26"/>
    <p:sldId id="318" r:id="rId27"/>
    <p:sldId id="319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1" d="100"/>
          <a:sy n="61" d="100"/>
        </p:scale>
        <p:origin x="-1344" y="-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7BFE-8C72-4287-8F51-25C41B67EF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E3286-2275-4D58-9135-AE4A3181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20B9-86C1-694C-81AF-034B8DFD1959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82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20B9-86C1-694C-81AF-034B8DFD1959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46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6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4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0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1A62-D109-4319-85F0-754447F2E7E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AD2B-E961-41E9-A808-13CD706B0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4698296230197894344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15400" cy="5867400"/>
          </a:xfrm>
        </p:spPr>
      </p:pic>
    </p:spTree>
    <p:extLst>
      <p:ext uri="{BB962C8B-B14F-4D97-AF65-F5344CB8AC3E}">
        <p14:creationId xmlns:p14="http://schemas.microsoft.com/office/powerpoint/2010/main" val="1906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7162800" cy="4876799"/>
          </a:xfrm>
        </p:spPr>
      </p:pic>
      <p:sp>
        <p:nvSpPr>
          <p:cNvPr id="7" name="TextBox 6"/>
          <p:cNvSpPr txBox="1"/>
          <p:nvPr/>
        </p:nvSpPr>
        <p:spPr>
          <a:xfrm>
            <a:off x="1638300" y="5486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8" y="1219200"/>
            <a:ext cx="35814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4191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3545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346930"/>
            <a:ext cx="452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24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400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Tiền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34693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à?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2590800"/>
            <a:ext cx="0" cy="3429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84" y="1270575"/>
            <a:ext cx="8349916" cy="467302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Vừa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1" y="5638800"/>
            <a:ext cx="43822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8683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041976"/>
            <a:ext cx="8349916" cy="94456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1062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09800"/>
            <a:ext cx="8534400" cy="400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12763" algn="just">
              <a:lnSpc>
                <a:spcPct val="150000"/>
              </a:lnSpc>
              <a:buFont typeface="Arial" pitchFamily="34" charset="0"/>
              <a:buNone/>
            </a:pPr>
            <a:r>
              <a:rPr lang="en-US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50000"/>
              </a:lnSpc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22097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300" indent="0">
              <a:buNone/>
            </a:pP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300" indent="0">
              <a:buNone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6785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Symbol"/>
              <a:buChar char="Þ"/>
            </a:pP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1905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ghẹo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0">
              <a:buNone/>
            </a:pP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0">
              <a:buNone/>
            </a:pP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0">
              <a:buNone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2966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11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81511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Khao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khát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nhận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được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sự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đồng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cảm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thấu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hiểu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thương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860"/>
            <a:ext cx="8153400" cy="3001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hề e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8683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041976"/>
            <a:ext cx="8349916" cy="94456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1062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284" y="2261175"/>
            <a:ext cx="8349916" cy="400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Khát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vọng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mãnh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liệt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8683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990680"/>
            <a:ext cx="8349916" cy="11429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Tự </a:t>
            </a:r>
            <a:r>
              <a:rPr lang="en-US" sz="24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1062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5195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9900" y="1828800"/>
            <a:ext cx="8248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284" y="2895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200635" cy="4320381"/>
          </a:xfrm>
        </p:spPr>
      </p:pic>
    </p:spTree>
    <p:extLst>
      <p:ext uri="{BB962C8B-B14F-4D97-AF65-F5344CB8AC3E}">
        <p14:creationId xmlns:p14="http://schemas.microsoft.com/office/powerpoint/2010/main" val="42467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96967"/>
              </p:ext>
            </p:extLst>
          </p:nvPr>
        </p:nvGraphicFramePr>
        <p:xfrm>
          <a:off x="261258" y="522516"/>
          <a:ext cx="8600097" cy="4386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0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3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Mầu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2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Ai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4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lẳng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khen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Kệ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tao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400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Lẳng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400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69293"/>
              </p:ext>
            </p:extLst>
          </p:nvPr>
        </p:nvGraphicFramePr>
        <p:xfrm>
          <a:off x="250373" y="4894933"/>
          <a:ext cx="3806371" cy="158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6371">
                  <a:extLst>
                    <a:ext uri="{9D8B030D-6E8A-4147-A177-3AD203B41FA5}">
                      <a16:colId xmlns:a16="http://schemas.microsoft.com/office/drawing/2014/main" xmlns="" val="1106632656"/>
                    </a:ext>
                  </a:extLst>
                </a:gridCol>
              </a:tblGrid>
              <a:tr h="1582055">
                <a:tc>
                  <a:txBody>
                    <a:bodyPr/>
                    <a:lstStyle/>
                    <a:p>
                      <a:pPr marL="1158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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Cười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chê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phê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phán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Thị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Mầu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lẳng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lơ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phóng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túng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.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0623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96172"/>
              </p:ext>
            </p:extLst>
          </p:nvPr>
        </p:nvGraphicFramePr>
        <p:xfrm>
          <a:off x="4056744" y="4891304"/>
          <a:ext cx="4790096" cy="1585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0096">
                  <a:extLst>
                    <a:ext uri="{9D8B030D-6E8A-4147-A177-3AD203B41FA5}">
                      <a16:colId xmlns:a16="http://schemas.microsoft.com/office/drawing/2014/main" xmlns="" val="1106632656"/>
                    </a:ext>
                  </a:extLst>
                </a:gridCol>
              </a:tblGrid>
              <a:tr h="1585684">
                <a:tc>
                  <a:txBody>
                    <a:bodyPr/>
                    <a:lstStyle/>
                    <a:p>
                      <a:pPr marL="58738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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Không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quan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tâm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bất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chấp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sự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cười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chê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để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thổ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lộ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và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giãi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bày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tình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yêu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.</a:t>
                      </a: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06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8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49530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buFontTx/>
              <a:buChar char="-"/>
            </a:pP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buFontTx/>
              <a:buChar char="-"/>
            </a:pP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"/>
            <a:ext cx="70866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000" i="1" dirty="0">
                <a:cs typeface="Times New Roman" panose="02020603050405020304" pitchFamily="18" charset="0"/>
              </a:rPr>
              <a:t>Người mấy trăm năm làm rung chuyển những sân đình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Làm điên đảo những phông màn khép mở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Người táo bạo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Người không hề biết sợ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Người chưa từng lùi bước trước tình yêu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Người phá tung khuôn khổ những điệu chèo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Để cuộc sống ùa lên đầu cửa miệng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Người trung thực đến không cần giấu giếm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Cặp môi hồng con mắt ướt đong đưa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en-US" sz="2000" i="1" dirty="0" smtClean="0">
                <a:cs typeface="Times New Roman" panose="02020603050405020304" pitchFamily="18" charset="0"/>
              </a:rPr>
              <a:t>………………</a:t>
            </a:r>
          </a:p>
          <a:p>
            <a:pPr marL="0" indent="0">
              <a:buNone/>
            </a:pPr>
            <a:r>
              <a:rPr lang="vi-VN" sz="2000" i="1" dirty="0">
                <a:cs typeface="Times New Roman" panose="02020603050405020304" pitchFamily="18" charset="0"/>
              </a:rPr>
              <a:t>Người sống trong hơi thở của nhân dân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Mấy trăm năm ai để thương để giận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Câu sa lệch cũng hò reo nổi loạn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Nhịp trống gầm lên những khát vọng không lời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Những khát vọng nằm sâu trong mỗi trái tim người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Được sống đúng với lòng mình thực chất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Những xiềng xích phết màu sơn đạo đức</a:t>
            </a:r>
            <a:r>
              <a:rPr lang="vi-VN" sz="2000" i="1" dirty="0" smtClean="0">
                <a:cs typeface="Times New Roman" panose="02020603050405020304" pitchFamily="18" charset="0"/>
              </a:rPr>
              <a:t/>
            </a:r>
            <a:br>
              <a:rPr lang="vi-VN" sz="2000" i="1" dirty="0" smtClean="0">
                <a:cs typeface="Times New Roman" panose="02020603050405020304" pitchFamily="18" charset="0"/>
              </a:rPr>
            </a:br>
            <a:r>
              <a:rPr lang="vi-VN" sz="2000" i="1" dirty="0">
                <a:cs typeface="Times New Roman" panose="02020603050405020304" pitchFamily="18" charset="0"/>
              </a:rPr>
              <a:t>Mấy trăm năm không khóa nổi Thị </a:t>
            </a:r>
            <a:r>
              <a:rPr lang="vi-VN" sz="2000" i="1" dirty="0" smtClean="0">
                <a:cs typeface="Times New Roman" panose="02020603050405020304" pitchFamily="18" charset="0"/>
              </a:rPr>
              <a:t>Màu</a:t>
            </a:r>
            <a:endParaRPr lang="en-US" sz="2000" i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smtClean="0">
                <a:cs typeface="Times New Roman" panose="02020603050405020304" pitchFamily="18" charset="0"/>
              </a:rPr>
              <a:t>			</a:t>
            </a:r>
            <a:r>
              <a:rPr lang="en-US" sz="2000" b="1" i="1" smtClean="0">
                <a:cs typeface="Times New Roman" panose="02020603050405020304" pitchFamily="18" charset="0"/>
              </a:rPr>
              <a:t>(Trích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Mầu</a:t>
            </a:r>
            <a:r>
              <a:rPr lang="en-US" sz="2000" b="1" i="1" dirty="0" smtClean="0">
                <a:cs typeface="Times New Roman" panose="02020603050405020304" pitchFamily="18" charset="0"/>
              </a:rPr>
              <a:t>-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Anh</a:t>
            </a:r>
            <a:r>
              <a:rPr lang="en-US" sz="2000" b="1" i="1" dirty="0" smtClean="0"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Ngọc</a:t>
            </a:r>
            <a:r>
              <a:rPr lang="en-US" sz="2000" b="1" i="1" dirty="0" smtClean="0">
                <a:cs typeface="Times New Roman" panose="02020603050405020304" pitchFamily="18" charset="0"/>
              </a:rPr>
              <a:t>)</a:t>
            </a:r>
            <a:endParaRPr lang="en-US" sz="20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ở chèo cổ “Súy Vân” tái ngộ khán giả thủ... | BAN THỜI SỰ - VOV1">
            <a:extLst>
              <a:ext uri="{FF2B5EF4-FFF2-40B4-BE49-F238E27FC236}">
                <a16:creationId xmlns:a16="http://schemas.microsoft.com/office/drawing/2014/main" xmlns="" id="{36CF208B-93A2-CE44-8534-F9AED6F0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34080"/>
          <a:stretch/>
        </p:blipFill>
        <p:spPr bwMode="auto">
          <a:xfrm>
            <a:off x="5029200" y="1066800"/>
            <a:ext cx="3733800" cy="431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0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B171D2-6A96-5C40-AE9E-8B51858C7013}"/>
              </a:ext>
            </a:extLst>
          </p:cNvPr>
          <p:cNvSpPr/>
          <p:nvPr/>
        </p:nvSpPr>
        <p:spPr>
          <a:xfrm>
            <a:off x="3101450" y="286009"/>
            <a:ext cx="2917253" cy="589068"/>
          </a:xfrm>
          <a:prstGeom prst="roundRect">
            <a:avLst/>
          </a:prstGeom>
          <a:solidFill>
            <a:schemeClr val="accent6">
              <a:lumMod val="50000"/>
              <a:alpha val="9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x-non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TỔNG KẾT</a:t>
            </a:r>
          </a:p>
          <a:p>
            <a:pPr algn="ctr">
              <a:lnSpc>
                <a:spcPct val="250000"/>
              </a:lnSpc>
            </a:pPr>
            <a:endParaRPr lang="x-none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组合 35">
            <a:extLst>
              <a:ext uri="{FF2B5EF4-FFF2-40B4-BE49-F238E27FC236}">
                <a16:creationId xmlns:a16="http://schemas.microsoft.com/office/drawing/2014/main" xmlns="" id="{DDAFCBF7-2306-1D43-A863-19B026A02925}"/>
              </a:ext>
            </a:extLst>
          </p:cNvPr>
          <p:cNvGrpSpPr/>
          <p:nvPr/>
        </p:nvGrpSpPr>
        <p:grpSpPr>
          <a:xfrm>
            <a:off x="234043" y="170542"/>
            <a:ext cx="8675915" cy="6516916"/>
            <a:chOff x="2171700" y="1662487"/>
            <a:chExt cx="8346358" cy="3312829"/>
          </a:xfrm>
        </p:grpSpPr>
        <p:cxnSp>
          <p:nvCxnSpPr>
            <p:cNvPr id="12" name="直接连接符 36">
              <a:extLst>
                <a:ext uri="{FF2B5EF4-FFF2-40B4-BE49-F238E27FC236}">
                  <a16:creationId xmlns:a16="http://schemas.microsoft.com/office/drawing/2014/main" xmlns="" id="{4A932BED-E7BA-7245-95EB-5EA9E4BCF0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37">
              <a:extLst>
                <a:ext uri="{FF2B5EF4-FFF2-40B4-BE49-F238E27FC236}">
                  <a16:creationId xmlns:a16="http://schemas.microsoft.com/office/drawing/2014/main" xmlns="" id="{620A3B35-D5E4-664B-903F-9339FB38A623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38">
              <a:extLst>
                <a:ext uri="{FF2B5EF4-FFF2-40B4-BE49-F238E27FC236}">
                  <a16:creationId xmlns:a16="http://schemas.microsoft.com/office/drawing/2014/main" xmlns="" id="{E7E0D82B-D393-834D-A446-0A59AC72905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39">
              <a:extLst>
                <a:ext uri="{FF2B5EF4-FFF2-40B4-BE49-F238E27FC236}">
                  <a16:creationId xmlns:a16="http://schemas.microsoft.com/office/drawing/2014/main" xmlns="" id="{F99A188E-9547-CE44-867D-DC53576D66B5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40">
              <a:extLst>
                <a:ext uri="{FF2B5EF4-FFF2-40B4-BE49-F238E27FC236}">
                  <a16:creationId xmlns:a16="http://schemas.microsoft.com/office/drawing/2014/main" xmlns="" id="{B07DE7CF-1A76-6440-B764-AFF6A91A05A0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41">
              <a:extLst>
                <a:ext uri="{FF2B5EF4-FFF2-40B4-BE49-F238E27FC236}">
                  <a16:creationId xmlns:a16="http://schemas.microsoft.com/office/drawing/2014/main" xmlns="" id="{DC0FD4EB-24FE-3A4B-A505-E959B70F1CE7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F5DE7-81BF-B941-A5B0-79717BC23B06}"/>
              </a:ext>
            </a:extLst>
          </p:cNvPr>
          <p:cNvSpPr txBox="1"/>
          <p:nvPr/>
        </p:nvSpPr>
        <p:spPr>
          <a:xfrm>
            <a:off x="533400" y="984846"/>
            <a:ext cx="8092597" cy="542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4000"/>
              </a:lnSpc>
              <a:buAutoNum type="arabicPeriod"/>
            </a:pP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dung: </a:t>
            </a:r>
            <a:endParaRPr lang="vi-VN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1" y="2057400"/>
            <a:ext cx="8092598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2080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oan khuất cùng cực mà không sao giãi bày được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rõ ràng mười mươi là do mình gây ra nhưng vẫn cứ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kêu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001000" cy="54403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696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35">
            <a:extLst>
              <a:ext uri="{FF2B5EF4-FFF2-40B4-BE49-F238E27FC236}">
                <a16:creationId xmlns:a16="http://schemas.microsoft.com/office/drawing/2014/main" xmlns="" id="{DDAFCBF7-2306-1D43-A863-19B026A02925}"/>
              </a:ext>
            </a:extLst>
          </p:cNvPr>
          <p:cNvGrpSpPr/>
          <p:nvPr/>
        </p:nvGrpSpPr>
        <p:grpSpPr>
          <a:xfrm>
            <a:off x="234043" y="170542"/>
            <a:ext cx="8675915" cy="6516916"/>
            <a:chOff x="2171700" y="1662487"/>
            <a:chExt cx="8346358" cy="3312829"/>
          </a:xfrm>
        </p:grpSpPr>
        <p:cxnSp>
          <p:nvCxnSpPr>
            <p:cNvPr id="12" name="直接连接符 36">
              <a:extLst>
                <a:ext uri="{FF2B5EF4-FFF2-40B4-BE49-F238E27FC236}">
                  <a16:creationId xmlns:a16="http://schemas.microsoft.com/office/drawing/2014/main" xmlns="" id="{4A932BED-E7BA-7245-95EB-5EA9E4BCF0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37">
              <a:extLst>
                <a:ext uri="{FF2B5EF4-FFF2-40B4-BE49-F238E27FC236}">
                  <a16:creationId xmlns:a16="http://schemas.microsoft.com/office/drawing/2014/main" xmlns="" id="{620A3B35-D5E4-664B-903F-9339FB38A623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38">
              <a:extLst>
                <a:ext uri="{FF2B5EF4-FFF2-40B4-BE49-F238E27FC236}">
                  <a16:creationId xmlns:a16="http://schemas.microsoft.com/office/drawing/2014/main" xmlns="" id="{E7E0D82B-D393-834D-A446-0A59AC72905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39">
              <a:extLst>
                <a:ext uri="{FF2B5EF4-FFF2-40B4-BE49-F238E27FC236}">
                  <a16:creationId xmlns:a16="http://schemas.microsoft.com/office/drawing/2014/main" xmlns="" id="{F99A188E-9547-CE44-867D-DC53576D66B5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40">
              <a:extLst>
                <a:ext uri="{FF2B5EF4-FFF2-40B4-BE49-F238E27FC236}">
                  <a16:creationId xmlns:a16="http://schemas.microsoft.com/office/drawing/2014/main" xmlns="" id="{B07DE7CF-1A76-6440-B764-AFF6A91A05A0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41">
              <a:extLst>
                <a:ext uri="{FF2B5EF4-FFF2-40B4-BE49-F238E27FC236}">
                  <a16:creationId xmlns:a16="http://schemas.microsoft.com/office/drawing/2014/main" xmlns="" id="{DC0FD4EB-24FE-3A4B-A505-E959B70F1CE7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8D5A02-3864-744E-88E9-1BDF5076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427" y="1280704"/>
            <a:ext cx="4025170" cy="5366893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F1908A9-B8F3-CC46-85D6-6BFAE7730C57}"/>
              </a:ext>
            </a:extLst>
          </p:cNvPr>
          <p:cNvSpPr/>
          <p:nvPr/>
        </p:nvSpPr>
        <p:spPr>
          <a:xfrm>
            <a:off x="1066800" y="1617618"/>
            <a:ext cx="5562600" cy="1807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HS sân khấu hoá trích đoạn chèo </a:t>
            </a: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Thị Mầu lên Chùa.</a:t>
            </a:r>
            <a:endParaRPr lang="x-none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2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721600" cy="5791200"/>
          </a:xfrm>
        </p:spPr>
      </p:pic>
    </p:spTree>
    <p:extLst>
      <p:ext uri="{BB962C8B-B14F-4D97-AF65-F5344CB8AC3E}">
        <p14:creationId xmlns:p14="http://schemas.microsoft.com/office/powerpoint/2010/main" val="15495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(Nói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(Đế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45259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í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í i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ì i/ i í i ì.</a:t>
            </a:r>
          </a:p>
        </p:txBody>
      </p:sp>
    </p:spTree>
    <p:extLst>
      <p:ext uri="{BB962C8B-B14F-4D97-AF65-F5344CB8AC3E}">
        <p14:creationId xmlns:p14="http://schemas.microsoft.com/office/powerpoint/2010/main" val="38380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04D0E-7B4C-DE47-80A9-A93BA19F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505105-C353-6B4B-AF20-E1FA3065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Trích đoạn “Thị Mầu lên chùa” của Nhà hát Chèo Việt Nam trong chương trình nghệ thuật online “Cháy lên”.">
            <a:extLst>
              <a:ext uri="{FF2B5EF4-FFF2-40B4-BE49-F238E27FC236}">
                <a16:creationId xmlns:a16="http://schemas.microsoft.com/office/drawing/2014/main" xmlns="" id="{73E14BF3-777A-9040-BB93-DB69F1015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xmlns="" id="{C9F73E87-FD87-FF4A-A6C1-A860045340C6}"/>
              </a:ext>
            </a:extLst>
          </p:cNvPr>
          <p:cNvSpPr/>
          <p:nvPr/>
        </p:nvSpPr>
        <p:spPr>
          <a:xfrm flipH="1">
            <a:off x="0" y="1"/>
            <a:ext cx="9143997" cy="6938963"/>
          </a:xfrm>
          <a:prstGeom prst="rect">
            <a:avLst/>
          </a:prstGeom>
          <a:solidFill>
            <a:srgbClr val="2B4331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  <a:sym typeface="字魂36号-正文宋楷" panose="02000000000000000000" pitchFamily="2" charset="-122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4956077-C917-E547-B31C-3EA3184EFDB1}"/>
              </a:ext>
            </a:extLst>
          </p:cNvPr>
          <p:cNvSpPr/>
          <p:nvPr/>
        </p:nvSpPr>
        <p:spPr>
          <a:xfrm>
            <a:off x="246402" y="365126"/>
            <a:ext cx="6840197" cy="1907179"/>
          </a:xfrm>
          <a:prstGeom prst="round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x-none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KỊCH BẢN CHÈO VÀ TUỒNG</a:t>
            </a:r>
          </a:p>
          <a:p>
            <a:pPr algn="ctr">
              <a:lnSpc>
                <a:spcPct val="150000"/>
              </a:lnSpc>
            </a:pPr>
            <a:endParaRPr lang="x-none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 MẦU LÊN CHÙA</a:t>
            </a:r>
          </a:p>
          <a:p>
            <a:pPr algn="ctr"/>
            <a:r>
              <a:rPr lang="x-none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(Trích chèo Quan Âm Thị Kính)</a:t>
            </a:r>
            <a:endParaRPr lang="x-none" sz="1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0945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883107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010400" cy="34825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5637026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620000" cy="4267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5105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781800" cy="4724399"/>
          </a:xfrm>
        </p:spPr>
      </p:pic>
      <p:sp>
        <p:nvSpPr>
          <p:cNvPr id="5" name="TextBox 4"/>
          <p:cNvSpPr txBox="1"/>
          <p:nvPr/>
        </p:nvSpPr>
        <p:spPr>
          <a:xfrm>
            <a:off x="1311442" y="5638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909</Words>
  <Application>Microsoft Office PowerPoint</Application>
  <PresentationFormat>On-screen Show (4:3)</PresentationFormat>
  <Paragraphs>114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Thử sức cùng làn điệu chèo</vt:lpstr>
      <vt:lpstr>Làn điệu: Bình thảo</vt:lpstr>
      <vt:lpstr>Làn điệu: Nhịp đuổi</vt:lpstr>
      <vt:lpstr>PowerPoint Presentation</vt:lpstr>
      <vt:lpstr>Lưu ý đọc hiểu văn bản chèo cổ</vt:lpstr>
      <vt:lpstr>I. Tìm hiểu chung</vt:lpstr>
      <vt:lpstr>PowerPoint Presentation</vt:lpstr>
      <vt:lpstr>PowerPoint Presentation</vt:lpstr>
      <vt:lpstr>PowerPoint Presentation</vt:lpstr>
      <vt:lpstr>2. Đoạn trích Thị Mầu lên chùa</vt:lpstr>
      <vt:lpstr>II. Thực hành đọc hiểu</vt:lpstr>
      <vt:lpstr>II. Thực hành đọc hiểu 1. Nhân vật Thị Mầu</vt:lpstr>
      <vt:lpstr>II. Thực hành đọc hiểu</vt:lpstr>
      <vt:lpstr>PowerPoint Presentation</vt:lpstr>
      <vt:lpstr>PowerPoint Presentation</vt:lpstr>
      <vt:lpstr>PowerPoint Presentation</vt:lpstr>
      <vt:lpstr>II. Thực hành đọc hiểu</vt:lpstr>
      <vt:lpstr>II. Thực hành đọc hiểu</vt:lpstr>
      <vt:lpstr>PowerPoint Presentation</vt:lpstr>
      <vt:lpstr>PowerPoint Presentation</vt:lpstr>
      <vt:lpstr>PowerPoint Presentation</vt:lpstr>
      <vt:lpstr>2. Nhân vật Thị Kính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Thử sức</dc:title>
  <dc:creator>NCC</dc:creator>
  <cp:lastModifiedBy>Nguyen Thi Khanh Ly</cp:lastModifiedBy>
  <cp:revision>195</cp:revision>
  <dcterms:created xsi:type="dcterms:W3CDTF">2023-11-01T15:27:24Z</dcterms:created>
  <dcterms:modified xsi:type="dcterms:W3CDTF">2025-12-12T03:09:11Z</dcterms:modified>
</cp:coreProperties>
</file>