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71" r:id="rId2"/>
    <p:sldId id="257" r:id="rId3"/>
    <p:sldId id="259" r:id="rId4"/>
    <p:sldId id="273" r:id="rId5"/>
    <p:sldId id="275" r:id="rId6"/>
    <p:sldId id="262" r:id="rId7"/>
    <p:sldId id="277" r:id="rId8"/>
    <p:sldId id="263" r:id="rId9"/>
    <p:sldId id="261" r:id="rId10"/>
    <p:sldId id="281" r:id="rId11"/>
    <p:sldId id="280" r:id="rId12"/>
    <p:sldId id="266" r:id="rId13"/>
    <p:sldId id="282" r:id="rId14"/>
    <p:sldId id="283" r:id="rId15"/>
    <p:sldId id="267" r:id="rId16"/>
    <p:sldId id="285" r:id="rId17"/>
    <p:sldId id="286" r:id="rId18"/>
  </p:sldIdLst>
  <p:sldSz cx="18288000" cy="10287000"/>
  <p:notesSz cx="6858000" cy="9144000"/>
  <p:embeddedFontLst>
    <p:embeddedFont>
      <p:font typeface="Nourd" panose="020B0604020202020204" charset="0"/>
      <p:regular r:id="rId20"/>
    </p:embeddedFont>
    <p:embeddedFont>
      <p:font typeface="Calibri" panose="020F0502020204030204" pitchFamily="34" charset="0"/>
      <p:regular r:id="rId21"/>
      <p:bold r:id="rId22"/>
      <p:italic r:id="rId23"/>
      <p:boldItalic r:id="rId24"/>
    </p:embeddedFont>
    <p:embeddedFont>
      <p:font typeface="Nourd Bold" panose="020B0604020202020204" charset="0"/>
      <p:regular r:id="rId25"/>
    </p:embeddedFont>
    <p:embeddedFont>
      <p:font typeface="Roboto" panose="020B0604020202020204" charset="0"/>
      <p:regular r:id="rId26"/>
      <p:bold r:id="rId27"/>
      <p:italic r:id="rId28"/>
      <p:boldItalic r:id="rId29"/>
    </p:embeddedFont>
    <p:embeddedFont>
      <p:font typeface="Catchy Mager" panose="020B0604020202020204" charset="0"/>
      <p:regular r:id="rId30"/>
    </p:embeddedFont>
    <p:embeddedFont>
      <p:font typeface="Cambria Math" panose="02040503050406030204" pitchFamily="18" charset="0"/>
      <p:regular r:id="rId31"/>
    </p:embeddedFont>
    <p:embeddedFont>
      <p:font typeface="Bryndan Write"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DFAF0"/>
    <a:srgbClr val="B5BBE1"/>
    <a:srgbClr val="F6C1A0"/>
    <a:srgbClr val="B1E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94622" autoAdjust="0"/>
  </p:normalViewPr>
  <p:slideViewPr>
    <p:cSldViewPr>
      <p:cViewPr varScale="1">
        <p:scale>
          <a:sx n="44" d="100"/>
          <a:sy n="44" d="100"/>
        </p:scale>
        <p:origin x="10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CCCAA-9633-4BC0-BFFD-FA4AE46911A2}"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98F984F1-34D1-4F07-B8C3-15C62A4E9B15}">
      <dgm:prSet phldrT="[Text]" phldr="1"/>
      <dgm:spPr/>
      <dgm:t>
        <a:bodyPr/>
        <a:lstStyle/>
        <a:p>
          <a:endParaRPr lang="en-US" dirty="0">
            <a:latin typeface="Arial" panose="020B0604020202020204" pitchFamily="34" charset="0"/>
            <a:cs typeface="Arial" panose="020B0604020202020204" pitchFamily="34" charset="0"/>
          </a:endParaRPr>
        </a:p>
      </dgm:t>
    </dgm:pt>
    <dgm:pt modelId="{32A6110D-6ED3-494C-9D49-4C6D73DB4173}" type="parTrans" cxnId="{67635320-BD27-437B-81B4-0A117279C493}">
      <dgm:prSet/>
      <dgm:spPr/>
      <dgm:t>
        <a:bodyPr/>
        <a:lstStyle/>
        <a:p>
          <a:endParaRPr lang="en-US">
            <a:latin typeface="Arial" panose="020B0604020202020204" pitchFamily="34" charset="0"/>
            <a:cs typeface="Arial" panose="020B0604020202020204" pitchFamily="34" charset="0"/>
          </a:endParaRPr>
        </a:p>
      </dgm:t>
    </dgm:pt>
    <dgm:pt modelId="{5E88A81E-59D3-47B4-A427-1D0066158BB2}" type="sibTrans" cxnId="{67635320-BD27-437B-81B4-0A117279C493}">
      <dgm:prSet/>
      <dgm:spPr/>
      <dgm:t>
        <a:bodyPr/>
        <a:lstStyle/>
        <a:p>
          <a:endParaRPr lang="en-US">
            <a:latin typeface="Arial" panose="020B0604020202020204" pitchFamily="34" charset="0"/>
            <a:cs typeface="Arial" panose="020B0604020202020204" pitchFamily="34" charset="0"/>
          </a:endParaRPr>
        </a:p>
      </dgm:t>
    </dgm:pt>
    <dgm:pt modelId="{7DB422F4-E9DC-4FDD-990F-9FCE06EE499E}">
      <dgm:prSet phldrT="[Text]" phldr="1"/>
      <dgm:spPr/>
      <dgm:t>
        <a:bodyPr/>
        <a:lstStyle/>
        <a:p>
          <a:endParaRPr lang="en-US" dirty="0">
            <a:latin typeface="Arial" panose="020B0604020202020204" pitchFamily="34" charset="0"/>
            <a:cs typeface="Arial" panose="020B0604020202020204" pitchFamily="34" charset="0"/>
          </a:endParaRPr>
        </a:p>
      </dgm:t>
    </dgm:pt>
    <dgm:pt modelId="{D37B6A81-372E-49B3-84E2-B2D70D9493D1}" type="parTrans" cxnId="{29729E4B-A1F1-44AB-96C9-D1122EBDC039}">
      <dgm:prSet/>
      <dgm:spPr/>
      <dgm:t>
        <a:bodyPr/>
        <a:lstStyle/>
        <a:p>
          <a:endParaRPr lang="en-US">
            <a:latin typeface="Arial" panose="020B0604020202020204" pitchFamily="34" charset="0"/>
            <a:cs typeface="Arial" panose="020B0604020202020204" pitchFamily="34" charset="0"/>
          </a:endParaRPr>
        </a:p>
      </dgm:t>
    </dgm:pt>
    <dgm:pt modelId="{8A915F93-B8E9-4637-ACC0-AC080F584E2E}" type="sibTrans" cxnId="{29729E4B-A1F1-44AB-96C9-D1122EBDC039}">
      <dgm:prSet/>
      <dgm:spPr/>
      <dgm:t>
        <a:bodyPr/>
        <a:lstStyle/>
        <a:p>
          <a:endParaRPr lang="en-US">
            <a:latin typeface="Arial" panose="020B0604020202020204" pitchFamily="34" charset="0"/>
            <a:cs typeface="Arial" panose="020B0604020202020204" pitchFamily="34" charset="0"/>
          </a:endParaRPr>
        </a:p>
      </dgm:t>
    </dgm:pt>
    <dgm:pt modelId="{E04F4483-7104-48E7-8BEC-7D047C9658EC}">
      <dgm:prSet phldrT="[Text]" custT="1"/>
      <dgm:spPr/>
      <dgm:t>
        <a:bodyPr/>
        <a:lstStyle/>
        <a:p>
          <a:pPr algn="l">
            <a:lnSpc>
              <a:spcPct val="150000"/>
            </a:lnSpc>
            <a:buFont typeface="Arial" panose="020B0604020202020204" pitchFamily="34" charset="0"/>
            <a:buChar char="•"/>
          </a:pPr>
          <a:r>
            <a:rPr lang="vi-VN" sz="3000" b="1" dirty="0">
              <a:latin typeface="Arial" panose="020B0604020202020204" pitchFamily="34" charset="0"/>
              <a:cs typeface="Arial" panose="020B0604020202020204" pitchFamily="34" charset="0"/>
            </a:rPr>
            <a:t>Đố</a:t>
          </a:r>
          <a:r>
            <a:rPr lang="nl-NL" sz="3000" b="1" dirty="0">
              <a:latin typeface="Arial" panose="020B0604020202020204" pitchFamily="34" charset="0"/>
              <a:cs typeface="Arial" panose="020B0604020202020204" pitchFamily="34" charset="0"/>
            </a:rPr>
            <a:t>i biểu diễn số nguyên dương từ hệ thập phân sang hệ nhị phân</a:t>
          </a:r>
          <a:endParaRPr lang="en-US" sz="3000" dirty="0">
            <a:latin typeface="Arial" panose="020B0604020202020204" pitchFamily="34" charset="0"/>
            <a:cs typeface="Arial" panose="020B0604020202020204" pitchFamily="34" charset="0"/>
          </a:endParaRPr>
        </a:p>
      </dgm:t>
    </dgm:pt>
    <dgm:pt modelId="{4E91F2C3-68E1-4BEC-87E5-797151F62A58}" type="parTrans" cxnId="{8A6C39A0-911F-4390-9037-15AE0D3896E3}">
      <dgm:prSet/>
      <dgm:spPr/>
      <dgm:t>
        <a:bodyPr/>
        <a:lstStyle/>
        <a:p>
          <a:endParaRPr lang="en-US">
            <a:latin typeface="Arial" panose="020B0604020202020204" pitchFamily="34" charset="0"/>
            <a:cs typeface="Arial" panose="020B0604020202020204" pitchFamily="34" charset="0"/>
          </a:endParaRPr>
        </a:p>
      </dgm:t>
    </dgm:pt>
    <dgm:pt modelId="{05C42346-AD0F-4080-A05E-8F2CF1F4BDA5}" type="sibTrans" cxnId="{8A6C39A0-911F-4390-9037-15AE0D3896E3}">
      <dgm:prSet/>
      <dgm:spPr/>
      <dgm:t>
        <a:bodyPr/>
        <a:lstStyle/>
        <a:p>
          <a:endParaRPr lang="en-US">
            <a:latin typeface="Arial" panose="020B0604020202020204" pitchFamily="34" charset="0"/>
            <a:cs typeface="Arial" panose="020B0604020202020204" pitchFamily="34" charset="0"/>
          </a:endParaRPr>
        </a:p>
      </dgm:t>
    </dgm:pt>
    <dgm:pt modelId="{2B239476-2AC2-4C1C-ADFE-F9ECBA16B5C8}">
      <dgm:prSet phldrT="[Text]" custT="1"/>
      <dgm:spPr/>
      <dgm:t>
        <a:bodyPr/>
        <a:lstStyle/>
        <a:p>
          <a:pPr>
            <a:lnSpc>
              <a:spcPct val="150000"/>
            </a:lnSpc>
          </a:pPr>
          <a:r>
            <a:rPr lang="nl-NL" sz="3000" b="1" dirty="0">
              <a:latin typeface="Arial" panose="020B0604020202020204" pitchFamily="34" charset="0"/>
              <a:cs typeface="Arial" panose="020B0604020202020204" pitchFamily="34" charset="0"/>
            </a:rPr>
            <a:t>Biểu diễn số nguyên trong máy tính</a:t>
          </a:r>
          <a:endParaRPr lang="en-US" sz="3000" dirty="0">
            <a:latin typeface="Arial" panose="020B0604020202020204" pitchFamily="34" charset="0"/>
            <a:cs typeface="Arial" panose="020B0604020202020204" pitchFamily="34" charset="0"/>
          </a:endParaRPr>
        </a:p>
      </dgm:t>
    </dgm:pt>
    <dgm:pt modelId="{200D30C9-C7F7-4ED9-8C79-D1A09C99302C}" type="parTrans" cxnId="{3833AC45-3C97-4B6F-B464-0A1D3D23D07C}">
      <dgm:prSet/>
      <dgm:spPr/>
      <dgm:t>
        <a:bodyPr/>
        <a:lstStyle/>
        <a:p>
          <a:endParaRPr lang="en-US">
            <a:latin typeface="Arial" panose="020B0604020202020204" pitchFamily="34" charset="0"/>
            <a:cs typeface="Arial" panose="020B0604020202020204" pitchFamily="34" charset="0"/>
          </a:endParaRPr>
        </a:p>
      </dgm:t>
    </dgm:pt>
    <dgm:pt modelId="{0A3B5720-2D11-492D-8CAC-834DBA1E65BC}" type="sibTrans" cxnId="{3833AC45-3C97-4B6F-B464-0A1D3D23D07C}">
      <dgm:prSet/>
      <dgm:spPr/>
      <dgm:t>
        <a:bodyPr/>
        <a:lstStyle/>
        <a:p>
          <a:endParaRPr lang="en-US">
            <a:latin typeface="Arial" panose="020B0604020202020204" pitchFamily="34" charset="0"/>
            <a:cs typeface="Arial" panose="020B0604020202020204" pitchFamily="34" charset="0"/>
          </a:endParaRPr>
        </a:p>
      </dgm:t>
    </dgm:pt>
    <dgm:pt modelId="{92A73E02-EE72-42FE-933B-D7B0B0D80CC5}">
      <dgm:prSet custT="1"/>
      <dgm:spPr/>
      <dgm:t>
        <a:bodyPr/>
        <a:lstStyle/>
        <a:p>
          <a:pPr>
            <a:lnSpc>
              <a:spcPct val="150000"/>
            </a:lnSpc>
            <a:buFont typeface="Wingdings" panose="05000000000000000000" pitchFamily="2" charset="2"/>
            <a:buChar char="ü"/>
          </a:pPr>
          <a:r>
            <a:rPr lang="nl-NL" sz="3000" dirty="0">
              <a:latin typeface="Arial" panose="020B0604020202020204" pitchFamily="34" charset="0"/>
              <a:cs typeface="Arial" panose="020B0604020202020204" pitchFamily="34" charset="0"/>
            </a:rPr>
            <a:t> Trong hệ nhị phân số 19 có thể biểu diễn bởi </a:t>
          </a:r>
          <a:r>
            <a:rPr lang="vi-VN" sz="3000" dirty="0">
              <a:latin typeface="Arial" panose="020B0604020202020204" pitchFamily="34" charset="0"/>
              <a:cs typeface="Arial" panose="020B0604020202020204" pitchFamily="34" charset="0"/>
            </a:rPr>
            <a:t>10011.</a:t>
          </a:r>
          <a:endParaRPr lang="en-US" sz="3000" dirty="0">
            <a:latin typeface="Arial" panose="020B0604020202020204" pitchFamily="34" charset="0"/>
            <a:cs typeface="Arial" panose="020B0604020202020204" pitchFamily="34" charset="0"/>
          </a:endParaRPr>
        </a:p>
      </dgm:t>
    </dgm:pt>
    <dgm:pt modelId="{2317A1A6-AAA9-4BA1-9CA6-C9828AE8B7DB}" type="parTrans" cxnId="{4984C62C-180A-4162-BEDE-616A15548374}">
      <dgm:prSet/>
      <dgm:spPr/>
      <dgm:t>
        <a:bodyPr/>
        <a:lstStyle/>
        <a:p>
          <a:endParaRPr lang="en-US">
            <a:latin typeface="Arial" panose="020B0604020202020204" pitchFamily="34" charset="0"/>
            <a:cs typeface="Arial" panose="020B0604020202020204" pitchFamily="34" charset="0"/>
          </a:endParaRPr>
        </a:p>
      </dgm:t>
    </dgm:pt>
    <dgm:pt modelId="{C3226793-1245-4B82-B768-C7014E32D3C7}" type="sibTrans" cxnId="{4984C62C-180A-4162-BEDE-616A15548374}">
      <dgm:prSet/>
      <dgm:spPr/>
      <dgm:t>
        <a:bodyPr/>
        <a:lstStyle/>
        <a:p>
          <a:endParaRPr lang="en-US">
            <a:latin typeface="Arial" panose="020B0604020202020204" pitchFamily="34" charset="0"/>
            <a:cs typeface="Arial" panose="020B0604020202020204" pitchFamily="34" charset="0"/>
          </a:endParaRPr>
        </a:p>
      </dgm:t>
    </dgm:pt>
    <dgm:pt modelId="{522FE0CA-EB0E-47C7-BA87-880B1FEFEBAE}">
      <dgm:prSet/>
      <dgm:spPr/>
      <dgm:t>
        <a:bodyPr/>
        <a:lstStyle/>
        <a:p>
          <a:pPr>
            <a:lnSpc>
              <a:spcPct val="90000"/>
            </a:lnSpc>
            <a:buNone/>
          </a:pPr>
          <a:endParaRPr lang="en-US" sz="2300" dirty="0">
            <a:latin typeface="Arial" panose="020B0604020202020204" pitchFamily="34" charset="0"/>
            <a:cs typeface="Arial" panose="020B0604020202020204" pitchFamily="34" charset="0"/>
          </a:endParaRPr>
        </a:p>
      </dgm:t>
    </dgm:pt>
    <dgm:pt modelId="{776174F7-AD0B-48CB-8494-9ED5B8108C8C}" type="parTrans" cxnId="{3E99C9D4-DE3A-4199-9495-68CC2B5D6C7A}">
      <dgm:prSet/>
      <dgm:spPr/>
      <dgm:t>
        <a:bodyPr/>
        <a:lstStyle/>
        <a:p>
          <a:endParaRPr lang="en-US">
            <a:latin typeface="Arial" panose="020B0604020202020204" pitchFamily="34" charset="0"/>
            <a:cs typeface="Arial" panose="020B0604020202020204" pitchFamily="34" charset="0"/>
          </a:endParaRPr>
        </a:p>
      </dgm:t>
    </dgm:pt>
    <dgm:pt modelId="{F4FB5F93-CF0F-41FE-92EB-68AA90893AF0}" type="sibTrans" cxnId="{3E99C9D4-DE3A-4199-9495-68CC2B5D6C7A}">
      <dgm:prSet/>
      <dgm:spPr/>
      <dgm:t>
        <a:bodyPr/>
        <a:lstStyle/>
        <a:p>
          <a:endParaRPr lang="en-US">
            <a:latin typeface="Arial" panose="020B0604020202020204" pitchFamily="34" charset="0"/>
            <a:cs typeface="Arial" panose="020B0604020202020204" pitchFamily="34" charset="0"/>
          </a:endParaRPr>
        </a:p>
      </dgm:t>
    </dgm:pt>
    <dgm:pt modelId="{64625D44-A073-43A3-A141-B27CDF6CCF51}">
      <dgm:prSet custT="1"/>
      <dgm:spPr/>
      <dgm:t>
        <a:bodyPr/>
        <a:lstStyle/>
        <a:p>
          <a:pPr algn="ctr">
            <a:lnSpc>
              <a:spcPct val="150000"/>
            </a:lnSpc>
            <a:buFontTx/>
            <a:buNone/>
          </a:pPr>
          <a:r>
            <a:rPr lang="nl-NL" sz="3000" dirty="0">
              <a:latin typeface="Arial" panose="020B0604020202020204" pitchFamily="34" charset="0"/>
              <a:cs typeface="Arial" panose="020B0604020202020204" pitchFamily="34" charset="0"/>
            </a:rPr>
            <a:t>N = d</a:t>
          </a:r>
          <a:r>
            <a:rPr lang="nl-NL" sz="3000" baseline="-25000" dirty="0">
              <a:latin typeface="Arial" panose="020B0604020202020204" pitchFamily="34" charset="0"/>
              <a:cs typeface="Arial" panose="020B0604020202020204" pitchFamily="34" charset="0"/>
            </a:rPr>
            <a:t>k</a:t>
          </a:r>
          <a:r>
            <a:rPr lang="nl-NL" sz="3000" dirty="0">
              <a:latin typeface="Arial" panose="020B0604020202020204" pitchFamily="34" charset="0"/>
              <a:cs typeface="Arial" panose="020B0604020202020204" pitchFamily="34" charset="0"/>
            </a:rPr>
            <a:t> 2</a:t>
          </a:r>
          <a:r>
            <a:rPr lang="nl-NL" sz="3000" baseline="30000" dirty="0">
              <a:latin typeface="Arial" panose="020B0604020202020204" pitchFamily="34" charset="0"/>
              <a:cs typeface="Arial" panose="020B0604020202020204" pitchFamily="34" charset="0"/>
            </a:rPr>
            <a:t>k </a:t>
          </a:r>
          <a:r>
            <a:rPr lang="nl-NL" sz="3000" dirty="0">
              <a:latin typeface="Arial" panose="020B0604020202020204" pitchFamily="34" charset="0"/>
              <a:cs typeface="Arial" panose="020B0604020202020204" pitchFamily="34" charset="0"/>
            </a:rPr>
            <a:t> + d</a:t>
          </a:r>
          <a:r>
            <a:rPr lang="nl-NL" sz="3000" baseline="-25000" dirty="0">
              <a:latin typeface="Arial" panose="020B0604020202020204" pitchFamily="34" charset="0"/>
              <a:cs typeface="Arial" panose="020B0604020202020204" pitchFamily="34" charset="0"/>
            </a:rPr>
            <a:t>k-1 </a:t>
          </a:r>
          <a:r>
            <a:rPr lang="nl-NL" sz="3000" dirty="0">
              <a:latin typeface="Arial" panose="020B0604020202020204" pitchFamily="34" charset="0"/>
              <a:cs typeface="Arial" panose="020B0604020202020204" pitchFamily="34" charset="0"/>
            </a:rPr>
            <a:t>2</a:t>
          </a:r>
          <a:r>
            <a:rPr lang="nl-NL" sz="3000" baseline="30000" dirty="0">
              <a:latin typeface="Arial" panose="020B0604020202020204" pitchFamily="34" charset="0"/>
              <a:cs typeface="Arial" panose="020B0604020202020204" pitchFamily="34" charset="0"/>
            </a:rPr>
            <a:t>k - 1</a:t>
          </a:r>
          <a:r>
            <a:rPr lang="nl-NL" sz="3000" dirty="0">
              <a:latin typeface="Arial" panose="020B0604020202020204" pitchFamily="34" charset="0"/>
              <a:cs typeface="Arial" panose="020B0604020202020204" pitchFamily="34" charset="0"/>
            </a:rPr>
            <a:t> + d</a:t>
          </a:r>
          <a:r>
            <a:rPr lang="nl-NL" sz="3000" baseline="-25000" dirty="0">
              <a:latin typeface="Arial" panose="020B0604020202020204" pitchFamily="34" charset="0"/>
              <a:cs typeface="Arial" panose="020B0604020202020204" pitchFamily="34" charset="0"/>
            </a:rPr>
            <a:t>k-2</a:t>
          </a:r>
          <a:r>
            <a:rPr lang="nl-NL" sz="3000" dirty="0">
              <a:latin typeface="Arial" panose="020B0604020202020204" pitchFamily="34" charset="0"/>
              <a:cs typeface="Arial" panose="020B0604020202020204" pitchFamily="34" charset="0"/>
            </a:rPr>
            <a:t> 2</a:t>
          </a:r>
          <a:r>
            <a:rPr lang="nl-NL" sz="3000" baseline="30000" dirty="0">
              <a:latin typeface="Arial" panose="020B0604020202020204" pitchFamily="34" charset="0"/>
              <a:cs typeface="Arial" panose="020B0604020202020204" pitchFamily="34" charset="0"/>
            </a:rPr>
            <a:t>k - 2</a:t>
          </a:r>
          <a:r>
            <a:rPr lang="nl-NL" sz="3000" dirty="0">
              <a:latin typeface="Arial" panose="020B0604020202020204" pitchFamily="34" charset="0"/>
              <a:cs typeface="Arial" panose="020B0604020202020204" pitchFamily="34" charset="0"/>
            </a:rPr>
            <a:t> + ... + d</a:t>
          </a:r>
          <a:r>
            <a:rPr lang="nl-NL" sz="3000" baseline="-25000" dirty="0">
              <a:latin typeface="Arial" panose="020B0604020202020204" pitchFamily="34" charset="0"/>
              <a:cs typeface="Arial" panose="020B0604020202020204" pitchFamily="34" charset="0"/>
            </a:rPr>
            <a:t>1</a:t>
          </a:r>
          <a:r>
            <a:rPr lang="nl-NL" sz="3000" dirty="0">
              <a:latin typeface="Arial" panose="020B0604020202020204" pitchFamily="34" charset="0"/>
              <a:cs typeface="Arial" panose="020B0604020202020204" pitchFamily="34" charset="0"/>
            </a:rPr>
            <a:t>. 2 + d</a:t>
          </a:r>
          <a:r>
            <a:rPr lang="nl-NL" sz="3000" baseline="-25000" dirty="0">
              <a:latin typeface="Arial" panose="020B0604020202020204" pitchFamily="34" charset="0"/>
              <a:cs typeface="Arial" panose="020B0604020202020204" pitchFamily="34" charset="0"/>
            </a:rPr>
            <a:t>0</a:t>
          </a:r>
          <a:endParaRPr lang="en-US" sz="3000" dirty="0">
            <a:latin typeface="Arial" panose="020B0604020202020204" pitchFamily="34" charset="0"/>
            <a:cs typeface="Arial" panose="020B0604020202020204" pitchFamily="34" charset="0"/>
          </a:endParaRPr>
        </a:p>
      </dgm:t>
    </dgm:pt>
    <dgm:pt modelId="{BF981A35-8D83-4D8D-8D7F-D88B1C2FECDA}" type="parTrans" cxnId="{4F49F074-EB6A-406F-9122-7FC40E5A2856}">
      <dgm:prSet/>
      <dgm:spPr/>
      <dgm:t>
        <a:bodyPr/>
        <a:lstStyle/>
        <a:p>
          <a:endParaRPr lang="en-US">
            <a:latin typeface="Arial" panose="020B0604020202020204" pitchFamily="34" charset="0"/>
            <a:cs typeface="Arial" panose="020B0604020202020204" pitchFamily="34" charset="0"/>
          </a:endParaRPr>
        </a:p>
      </dgm:t>
    </dgm:pt>
    <dgm:pt modelId="{A04FE2D5-6BA0-46F6-99B6-2C5BB323B86B}" type="sibTrans" cxnId="{4F49F074-EB6A-406F-9122-7FC40E5A2856}">
      <dgm:prSet/>
      <dgm:spPr/>
      <dgm:t>
        <a:bodyPr/>
        <a:lstStyle/>
        <a:p>
          <a:endParaRPr lang="en-US">
            <a:latin typeface="Arial" panose="020B0604020202020204" pitchFamily="34" charset="0"/>
            <a:cs typeface="Arial" panose="020B0604020202020204" pitchFamily="34" charset="0"/>
          </a:endParaRPr>
        </a:p>
      </dgm:t>
    </dgm:pt>
    <dgm:pt modelId="{4ADF742D-642B-4CEE-B3D4-1C6E819C2629}">
      <dgm:prSet custT="1"/>
      <dgm:spPr/>
      <dgm:t>
        <a:bodyPr/>
        <a:lstStyle/>
        <a:p>
          <a:pPr>
            <a:lnSpc>
              <a:spcPct val="150000"/>
            </a:lnSpc>
            <a:buFont typeface="Wingdings" panose="05000000000000000000" pitchFamily="2" charset="2"/>
            <a:buChar char="ü"/>
          </a:pPr>
          <a:r>
            <a:rPr lang="vi-VN" sz="3000" dirty="0">
              <a:latin typeface="Arial" panose="020B0604020202020204" pitchFamily="34" charset="0"/>
              <a:cs typeface="Arial" panose="020B0604020202020204" pitchFamily="34" charset="0"/>
            </a:rPr>
            <a:t> </a:t>
          </a:r>
          <a:r>
            <a:rPr lang="nl-NL" sz="3000" dirty="0">
              <a:latin typeface="Arial" panose="020B0604020202020204" pitchFamily="34" charset="0"/>
              <a:cs typeface="Arial" panose="020B0604020202020204" pitchFamily="34" charset="0"/>
            </a:rPr>
            <a:t>Cả ba cách trên đều tách ra một bit trái nhất để biểu diễn dấu, dấu dương thể hiện bởi bit 0, dấu âm thể hiện bởi bit 1. </a:t>
          </a:r>
          <a:endParaRPr lang="en-US" sz="3000" dirty="0">
            <a:latin typeface="Arial" panose="020B0604020202020204" pitchFamily="34" charset="0"/>
            <a:cs typeface="Arial" panose="020B0604020202020204" pitchFamily="34" charset="0"/>
          </a:endParaRPr>
        </a:p>
      </dgm:t>
    </dgm:pt>
    <dgm:pt modelId="{03C46FDD-8F7C-4B73-8290-FC6CC714F403}" type="parTrans" cxnId="{7B5092B1-57E4-4A0C-A1DD-C404E440A06F}">
      <dgm:prSet/>
      <dgm:spPr/>
      <dgm:t>
        <a:bodyPr/>
        <a:lstStyle/>
        <a:p>
          <a:endParaRPr lang="en-US">
            <a:latin typeface="Arial" panose="020B0604020202020204" pitchFamily="34" charset="0"/>
            <a:cs typeface="Arial" panose="020B0604020202020204" pitchFamily="34" charset="0"/>
          </a:endParaRPr>
        </a:p>
      </dgm:t>
    </dgm:pt>
    <dgm:pt modelId="{55FEA052-6CF1-49B7-ABC0-F443506526F7}" type="sibTrans" cxnId="{7B5092B1-57E4-4A0C-A1DD-C404E440A06F}">
      <dgm:prSet/>
      <dgm:spPr/>
      <dgm:t>
        <a:bodyPr/>
        <a:lstStyle/>
        <a:p>
          <a:endParaRPr lang="en-US">
            <a:latin typeface="Arial" panose="020B0604020202020204" pitchFamily="34" charset="0"/>
            <a:cs typeface="Arial" panose="020B0604020202020204" pitchFamily="34" charset="0"/>
          </a:endParaRPr>
        </a:p>
      </dgm:t>
    </dgm:pt>
    <dgm:pt modelId="{340CF8CE-920E-41FD-B3A9-A60CE992AAC8}">
      <dgm:prSet phldrT="[Text]" custT="1"/>
      <dgm:spPr/>
      <dgm:t>
        <a:bodyPr/>
        <a:lstStyle/>
        <a:p>
          <a:pPr>
            <a:lnSpc>
              <a:spcPct val="150000"/>
            </a:lnSpc>
            <a:buFont typeface="Wingdings" panose="05000000000000000000" pitchFamily="2" charset="2"/>
            <a:buChar char="ü"/>
          </a:pPr>
          <a:r>
            <a:rPr lang="nl-NL" sz="3000" dirty="0">
              <a:latin typeface="Arial" panose="020B0604020202020204" pitchFamily="34" charset="0"/>
              <a:cs typeface="Arial" panose="020B0604020202020204" pitchFamily="34" charset="0"/>
            </a:rPr>
            <a:t> Đối với số nguyên có dấu, có một số cách mã hóa như mã thuận (còn gọi là mã dấu - lượng), mã bù 1 (còn gọi là mã đảo) và mã bù 2.</a:t>
          </a:r>
          <a:endParaRPr lang="en-US" sz="3000" dirty="0">
            <a:latin typeface="Arial" panose="020B0604020202020204" pitchFamily="34" charset="0"/>
            <a:cs typeface="Arial" panose="020B0604020202020204" pitchFamily="34" charset="0"/>
          </a:endParaRPr>
        </a:p>
      </dgm:t>
    </dgm:pt>
    <dgm:pt modelId="{730EB806-644E-4749-A361-96B7509151B7}" type="parTrans" cxnId="{D8785797-8E78-4107-82FA-BD8E0D5F7825}">
      <dgm:prSet/>
      <dgm:spPr/>
      <dgm:t>
        <a:bodyPr/>
        <a:lstStyle/>
        <a:p>
          <a:endParaRPr lang="en-US">
            <a:latin typeface="Arial" panose="020B0604020202020204" pitchFamily="34" charset="0"/>
            <a:cs typeface="Arial" panose="020B0604020202020204" pitchFamily="34" charset="0"/>
          </a:endParaRPr>
        </a:p>
      </dgm:t>
    </dgm:pt>
    <dgm:pt modelId="{46D32ED3-5150-4411-A434-40C2F5ECB954}" type="sibTrans" cxnId="{D8785797-8E78-4107-82FA-BD8E0D5F7825}">
      <dgm:prSet/>
      <dgm:spPr/>
      <dgm:t>
        <a:bodyPr/>
        <a:lstStyle/>
        <a:p>
          <a:endParaRPr lang="en-US">
            <a:latin typeface="Arial" panose="020B0604020202020204" pitchFamily="34" charset="0"/>
            <a:cs typeface="Arial" panose="020B0604020202020204" pitchFamily="34" charset="0"/>
          </a:endParaRPr>
        </a:p>
      </dgm:t>
    </dgm:pt>
    <dgm:pt modelId="{57818F68-A41D-482E-BA0A-554070193984}">
      <dgm:prSet phldrT="[Text]" phldr="1"/>
      <dgm:spPr/>
      <dgm:t>
        <a:bodyPr/>
        <a:lstStyle/>
        <a:p>
          <a:endParaRPr lang="en-US" dirty="0">
            <a:latin typeface="Arial" panose="020B0604020202020204" pitchFamily="34" charset="0"/>
            <a:cs typeface="Arial" panose="020B0604020202020204" pitchFamily="34" charset="0"/>
          </a:endParaRPr>
        </a:p>
      </dgm:t>
    </dgm:pt>
    <dgm:pt modelId="{2B7752A1-366E-4F04-BBF4-E844702F47B0}" type="sibTrans" cxnId="{35F0942A-B75F-4770-A39C-61DAA92CBD7B}">
      <dgm:prSet/>
      <dgm:spPr/>
      <dgm:t>
        <a:bodyPr/>
        <a:lstStyle/>
        <a:p>
          <a:endParaRPr lang="en-US">
            <a:latin typeface="Arial" panose="020B0604020202020204" pitchFamily="34" charset="0"/>
            <a:cs typeface="Arial" panose="020B0604020202020204" pitchFamily="34" charset="0"/>
          </a:endParaRPr>
        </a:p>
      </dgm:t>
    </dgm:pt>
    <dgm:pt modelId="{31951977-D4AD-4DB2-BA3A-B905435E8281}" type="parTrans" cxnId="{35F0942A-B75F-4770-A39C-61DAA92CBD7B}">
      <dgm:prSet/>
      <dgm:spPr/>
      <dgm:t>
        <a:bodyPr/>
        <a:lstStyle/>
        <a:p>
          <a:endParaRPr lang="en-US">
            <a:latin typeface="Arial" panose="020B0604020202020204" pitchFamily="34" charset="0"/>
            <a:cs typeface="Arial" panose="020B0604020202020204" pitchFamily="34" charset="0"/>
          </a:endParaRPr>
        </a:p>
      </dgm:t>
    </dgm:pt>
    <dgm:pt modelId="{F454C2EB-13D5-4065-8672-5756984FD946}">
      <dgm:prSet custT="1"/>
      <dgm:spPr/>
      <dgm:t>
        <a:bodyPr/>
        <a:lstStyle/>
        <a:p>
          <a:pPr>
            <a:lnSpc>
              <a:spcPct val="150000"/>
            </a:lnSpc>
          </a:pPr>
          <a:r>
            <a:rPr lang="nl-NL" sz="3000" b="1" dirty="0">
              <a:latin typeface="Arial" panose="020B0604020202020204" pitchFamily="34" charset="0"/>
              <a:cs typeface="Arial" panose="020B0604020202020204" pitchFamily="34" charset="0"/>
            </a:rPr>
            <a:t>Hệ nhị phân</a:t>
          </a:r>
          <a:endParaRPr lang="en-US" sz="2800" dirty="0">
            <a:latin typeface="Arial" panose="020B0604020202020204" pitchFamily="34" charset="0"/>
            <a:cs typeface="Arial" panose="020B0604020202020204" pitchFamily="34" charset="0"/>
          </a:endParaRPr>
        </a:p>
      </dgm:t>
    </dgm:pt>
    <dgm:pt modelId="{78ABFB70-3A97-4557-90F3-59C00FDD9789}" type="parTrans" cxnId="{5700CA06-FB0A-43EF-8069-3A141966E4EA}">
      <dgm:prSet/>
      <dgm:spPr/>
      <dgm:t>
        <a:bodyPr/>
        <a:lstStyle/>
        <a:p>
          <a:endParaRPr lang="en-US"/>
        </a:p>
      </dgm:t>
    </dgm:pt>
    <dgm:pt modelId="{9F67CF31-2FE2-4C5F-B0DC-B0FC484424C7}" type="sibTrans" cxnId="{5700CA06-FB0A-43EF-8069-3A141966E4EA}">
      <dgm:prSet/>
      <dgm:spPr/>
      <dgm:t>
        <a:bodyPr/>
        <a:lstStyle/>
        <a:p>
          <a:endParaRPr lang="en-US"/>
        </a:p>
      </dgm:t>
    </dgm:pt>
    <dgm:pt modelId="{53D8F053-F5A5-4E5B-929A-B8AE7D28A673}">
      <dgm:prSet custT="1"/>
      <dgm:spPr/>
      <dgm:t>
        <a:bodyPr/>
        <a:lstStyle/>
        <a:p>
          <a:pPr>
            <a:lnSpc>
              <a:spcPct val="150000"/>
            </a:lnSpc>
            <a:buFont typeface="Wingdings" panose="05000000000000000000" pitchFamily="2" charset="2"/>
            <a:buChar char="ü"/>
          </a:pPr>
          <a:r>
            <a:rPr lang="nl-NL" sz="3000" dirty="0">
              <a:latin typeface="Arial" panose="020B0604020202020204" pitchFamily="34" charset="0"/>
              <a:cs typeface="Arial" panose="020B0604020202020204" pitchFamily="34" charset="0"/>
            </a:rPr>
            <a:t> Lợi ích của việc biểu diễn các số chỉ bằng chữ số 0 và 1 là có thể biểu diễn được số trong máy tính điện tử.</a:t>
          </a:r>
          <a:endParaRPr lang="en-US" sz="3000" dirty="0">
            <a:latin typeface="Arial" panose="020B0604020202020204" pitchFamily="34" charset="0"/>
            <a:cs typeface="Arial" panose="020B0604020202020204" pitchFamily="34" charset="0"/>
          </a:endParaRPr>
        </a:p>
      </dgm:t>
    </dgm:pt>
    <dgm:pt modelId="{89FACABB-AEA7-4050-B1D3-CB5874E2CA67}" type="parTrans" cxnId="{4F95CCA9-5549-438F-A716-A24E9C2DB662}">
      <dgm:prSet/>
      <dgm:spPr/>
      <dgm:t>
        <a:bodyPr/>
        <a:lstStyle/>
        <a:p>
          <a:endParaRPr lang="en-US"/>
        </a:p>
      </dgm:t>
    </dgm:pt>
    <dgm:pt modelId="{CD4AAD10-B408-4985-9A74-E07A6EEFFFE4}" type="sibTrans" cxnId="{4F95CCA9-5549-438F-A716-A24E9C2DB662}">
      <dgm:prSet/>
      <dgm:spPr/>
      <dgm:t>
        <a:bodyPr/>
        <a:lstStyle/>
        <a:p>
          <a:endParaRPr lang="en-US"/>
        </a:p>
      </dgm:t>
    </dgm:pt>
    <dgm:pt modelId="{C6BF6CBA-77C7-4434-8F88-05C4F50DD5FE}" type="pres">
      <dgm:prSet presAssocID="{CEACCCAA-9633-4BC0-BFFD-FA4AE46911A2}" presName="linearFlow" presStyleCnt="0">
        <dgm:presLayoutVars>
          <dgm:dir/>
          <dgm:animLvl val="lvl"/>
          <dgm:resizeHandles val="exact"/>
        </dgm:presLayoutVars>
      </dgm:prSet>
      <dgm:spPr/>
      <dgm:t>
        <a:bodyPr/>
        <a:lstStyle/>
        <a:p>
          <a:endParaRPr lang="en-US"/>
        </a:p>
      </dgm:t>
    </dgm:pt>
    <dgm:pt modelId="{6315169B-D9FB-4888-9600-BC812AB95D98}" type="pres">
      <dgm:prSet presAssocID="{98F984F1-34D1-4F07-B8C3-15C62A4E9B15}" presName="composite" presStyleCnt="0"/>
      <dgm:spPr/>
    </dgm:pt>
    <dgm:pt modelId="{A1A8923C-4BDD-42EF-BBDE-8AD787F1EA7E}" type="pres">
      <dgm:prSet presAssocID="{98F984F1-34D1-4F07-B8C3-15C62A4E9B15}" presName="parentText" presStyleLbl="alignNode1" presStyleIdx="0" presStyleCnt="3" custScaleY="142759" custLinFactNeighborX="-2434" custLinFactNeighborY="-12025">
        <dgm:presLayoutVars>
          <dgm:chMax val="1"/>
          <dgm:bulletEnabled val="1"/>
        </dgm:presLayoutVars>
      </dgm:prSet>
      <dgm:spPr/>
      <dgm:t>
        <a:bodyPr/>
        <a:lstStyle/>
        <a:p>
          <a:endParaRPr lang="en-US"/>
        </a:p>
      </dgm:t>
    </dgm:pt>
    <dgm:pt modelId="{31FA2AC3-6057-4065-B27D-C99AD0C34ED0}" type="pres">
      <dgm:prSet presAssocID="{98F984F1-34D1-4F07-B8C3-15C62A4E9B15}" presName="descendantText" presStyleLbl="alignAcc1" presStyleIdx="0" presStyleCnt="3" custScaleX="100887" custScaleY="260144" custLinFactNeighborX="-279" custLinFactNeighborY="4154">
        <dgm:presLayoutVars>
          <dgm:bulletEnabled val="1"/>
        </dgm:presLayoutVars>
      </dgm:prSet>
      <dgm:spPr/>
      <dgm:t>
        <a:bodyPr/>
        <a:lstStyle/>
        <a:p>
          <a:endParaRPr lang="en-US"/>
        </a:p>
      </dgm:t>
    </dgm:pt>
    <dgm:pt modelId="{F7E2B7AC-C723-485A-9774-2948C2F32FAC}" type="pres">
      <dgm:prSet presAssocID="{5E88A81E-59D3-47B4-A427-1D0066158BB2}" presName="sp" presStyleCnt="0"/>
      <dgm:spPr/>
    </dgm:pt>
    <dgm:pt modelId="{5561E374-EFA8-4A00-94A7-87BEB7D630C6}" type="pres">
      <dgm:prSet presAssocID="{7DB422F4-E9DC-4FDD-990F-9FCE06EE499E}" presName="composite" presStyleCnt="0"/>
      <dgm:spPr/>
    </dgm:pt>
    <dgm:pt modelId="{83C071AF-AFA7-4C0E-8E40-C58DC68B6E46}" type="pres">
      <dgm:prSet presAssocID="{7DB422F4-E9DC-4FDD-990F-9FCE06EE499E}" presName="parentText" presStyleLbl="alignNode1" presStyleIdx="1" presStyleCnt="3" custScaleY="85727" custLinFactNeighborX="-10600" custLinFactNeighborY="12501">
        <dgm:presLayoutVars>
          <dgm:chMax val="1"/>
          <dgm:bulletEnabled val="1"/>
        </dgm:presLayoutVars>
      </dgm:prSet>
      <dgm:spPr/>
      <dgm:t>
        <a:bodyPr/>
        <a:lstStyle/>
        <a:p>
          <a:endParaRPr lang="en-US"/>
        </a:p>
      </dgm:t>
    </dgm:pt>
    <dgm:pt modelId="{47C5C730-D23C-4DE3-85D2-1D4D0D2DB2AF}" type="pres">
      <dgm:prSet presAssocID="{7DB422F4-E9DC-4FDD-990F-9FCE06EE499E}" presName="descendantText" presStyleLbl="alignAcc1" presStyleIdx="1" presStyleCnt="3" custScaleY="124007" custLinFactNeighborX="-913" custLinFactNeighborY="27134">
        <dgm:presLayoutVars>
          <dgm:bulletEnabled val="1"/>
        </dgm:presLayoutVars>
      </dgm:prSet>
      <dgm:spPr/>
      <dgm:t>
        <a:bodyPr/>
        <a:lstStyle/>
        <a:p>
          <a:endParaRPr lang="en-US"/>
        </a:p>
      </dgm:t>
    </dgm:pt>
    <dgm:pt modelId="{AB356BBF-C267-45B3-BEBD-0E2D35490F55}" type="pres">
      <dgm:prSet presAssocID="{8A915F93-B8E9-4637-ACC0-AC080F584E2E}" presName="sp" presStyleCnt="0"/>
      <dgm:spPr/>
    </dgm:pt>
    <dgm:pt modelId="{E5007523-9424-4A11-8086-2CE4BF0533BD}" type="pres">
      <dgm:prSet presAssocID="{57818F68-A41D-482E-BA0A-554070193984}" presName="composite" presStyleCnt="0"/>
      <dgm:spPr/>
    </dgm:pt>
    <dgm:pt modelId="{69209D3C-D793-4237-843E-CC78411B0C93}" type="pres">
      <dgm:prSet presAssocID="{57818F68-A41D-482E-BA0A-554070193984}" presName="parentText" presStyleLbl="alignNode1" presStyleIdx="2" presStyleCnt="3" custScaleY="146324" custLinFactNeighborX="-1338" custLinFactNeighborY="-3340">
        <dgm:presLayoutVars>
          <dgm:chMax val="1"/>
          <dgm:bulletEnabled val="1"/>
        </dgm:presLayoutVars>
      </dgm:prSet>
      <dgm:spPr/>
      <dgm:t>
        <a:bodyPr/>
        <a:lstStyle/>
        <a:p>
          <a:endParaRPr lang="en-US"/>
        </a:p>
      </dgm:t>
    </dgm:pt>
    <dgm:pt modelId="{029079F8-B02F-47C5-987C-4C71341940C0}" type="pres">
      <dgm:prSet presAssocID="{57818F68-A41D-482E-BA0A-554070193984}" presName="descendantText" presStyleLbl="alignAcc1" presStyleIdx="2" presStyleCnt="3" custAng="0" custScaleY="286857" custLinFactNeighborX="-830" custLinFactNeighborY="16004">
        <dgm:presLayoutVars>
          <dgm:bulletEnabled val="1"/>
        </dgm:presLayoutVars>
      </dgm:prSet>
      <dgm:spPr/>
      <dgm:t>
        <a:bodyPr/>
        <a:lstStyle/>
        <a:p>
          <a:endParaRPr lang="en-US"/>
        </a:p>
      </dgm:t>
    </dgm:pt>
  </dgm:ptLst>
  <dgm:cxnLst>
    <dgm:cxn modelId="{67635320-BD27-437B-81B4-0A117279C493}" srcId="{CEACCCAA-9633-4BC0-BFFD-FA4AE46911A2}" destId="{98F984F1-34D1-4F07-B8C3-15C62A4E9B15}" srcOrd="0" destOrd="0" parTransId="{32A6110D-6ED3-494C-9D49-4C6D73DB4173}" sibTransId="{5E88A81E-59D3-47B4-A427-1D0066158BB2}"/>
    <dgm:cxn modelId="{790DFDBC-F72F-4BCD-9E5F-9428728C8CC4}" type="presOf" srcId="{F454C2EB-13D5-4065-8672-5756984FD946}" destId="{31FA2AC3-6057-4065-B27D-C99AD0C34ED0}" srcOrd="0" destOrd="0" presId="urn:microsoft.com/office/officeart/2005/8/layout/chevron2"/>
    <dgm:cxn modelId="{B43EA932-609B-4D9F-8EF7-9F5F7584FAE1}" type="presOf" srcId="{CEACCCAA-9633-4BC0-BFFD-FA4AE46911A2}" destId="{C6BF6CBA-77C7-4434-8F88-05C4F50DD5FE}" srcOrd="0" destOrd="0" presId="urn:microsoft.com/office/officeart/2005/8/layout/chevron2"/>
    <dgm:cxn modelId="{5700CA06-FB0A-43EF-8069-3A141966E4EA}" srcId="{98F984F1-34D1-4F07-B8C3-15C62A4E9B15}" destId="{F454C2EB-13D5-4065-8672-5756984FD946}" srcOrd="0" destOrd="0" parTransId="{78ABFB70-3A97-4557-90F3-59C00FDD9789}" sibTransId="{9F67CF31-2FE2-4C5F-B0DC-B0FC484424C7}"/>
    <dgm:cxn modelId="{8A6C39A0-911F-4390-9037-15AE0D3896E3}" srcId="{7DB422F4-E9DC-4FDD-990F-9FCE06EE499E}" destId="{E04F4483-7104-48E7-8BEC-7D047C9658EC}" srcOrd="0" destOrd="0" parTransId="{4E91F2C3-68E1-4BEC-87E5-797151F62A58}" sibTransId="{05C42346-AD0F-4080-A05E-8F2CF1F4BDA5}"/>
    <dgm:cxn modelId="{8AF8F609-EF3C-47C5-951D-7093469B7DC4}" type="presOf" srcId="{522FE0CA-EB0E-47C7-BA87-880B1FEFEBAE}" destId="{31FA2AC3-6057-4065-B27D-C99AD0C34ED0}" srcOrd="0" destOrd="3" presId="urn:microsoft.com/office/officeart/2005/8/layout/chevron2"/>
    <dgm:cxn modelId="{05076BBB-C26E-45B7-8BA7-B0BFE43D8744}" type="presOf" srcId="{2B239476-2AC2-4C1C-ADFE-F9ECBA16B5C8}" destId="{029079F8-B02F-47C5-987C-4C71341940C0}" srcOrd="0" destOrd="0" presId="urn:microsoft.com/office/officeart/2005/8/layout/chevron2"/>
    <dgm:cxn modelId="{4F49F074-EB6A-406F-9122-7FC40E5A2856}" srcId="{7DB422F4-E9DC-4FDD-990F-9FCE06EE499E}" destId="{64625D44-A073-43A3-A141-B27CDF6CCF51}" srcOrd="1" destOrd="0" parTransId="{BF981A35-8D83-4D8D-8D7F-D88B1C2FECDA}" sibTransId="{A04FE2D5-6BA0-46F6-99B6-2C5BB323B86B}"/>
    <dgm:cxn modelId="{9500CF6C-C123-4E54-8955-F13DC0A627D9}" type="presOf" srcId="{340CF8CE-920E-41FD-B3A9-A60CE992AAC8}" destId="{029079F8-B02F-47C5-987C-4C71341940C0}" srcOrd="0" destOrd="1" presId="urn:microsoft.com/office/officeart/2005/8/layout/chevron2"/>
    <dgm:cxn modelId="{35F0942A-B75F-4770-A39C-61DAA92CBD7B}" srcId="{CEACCCAA-9633-4BC0-BFFD-FA4AE46911A2}" destId="{57818F68-A41D-482E-BA0A-554070193984}" srcOrd="2" destOrd="0" parTransId="{31951977-D4AD-4DB2-BA3A-B905435E8281}" sibTransId="{2B7752A1-366E-4F04-BBF4-E844702F47B0}"/>
    <dgm:cxn modelId="{D8785797-8E78-4107-82FA-BD8E0D5F7825}" srcId="{57818F68-A41D-482E-BA0A-554070193984}" destId="{340CF8CE-920E-41FD-B3A9-A60CE992AAC8}" srcOrd="1" destOrd="0" parTransId="{730EB806-644E-4749-A361-96B7509151B7}" sibTransId="{46D32ED3-5150-4411-A434-40C2F5ECB954}"/>
    <dgm:cxn modelId="{7124C290-F68A-4E44-9900-8C862C1E6A9A}" type="presOf" srcId="{64625D44-A073-43A3-A141-B27CDF6CCF51}" destId="{47C5C730-D23C-4DE3-85D2-1D4D0D2DB2AF}" srcOrd="0" destOrd="1" presId="urn:microsoft.com/office/officeart/2005/8/layout/chevron2"/>
    <dgm:cxn modelId="{387E7A9B-C792-454C-A0C3-ADEF7F33169C}" type="presOf" srcId="{57818F68-A41D-482E-BA0A-554070193984}" destId="{69209D3C-D793-4237-843E-CC78411B0C93}" srcOrd="0" destOrd="0" presId="urn:microsoft.com/office/officeart/2005/8/layout/chevron2"/>
    <dgm:cxn modelId="{67CB94A7-DC64-4580-A22A-6596ED07CAE9}" type="presOf" srcId="{E04F4483-7104-48E7-8BEC-7D047C9658EC}" destId="{47C5C730-D23C-4DE3-85D2-1D4D0D2DB2AF}" srcOrd="0" destOrd="0" presId="urn:microsoft.com/office/officeart/2005/8/layout/chevron2"/>
    <dgm:cxn modelId="{4F95CCA9-5549-438F-A716-A24E9C2DB662}" srcId="{98F984F1-34D1-4F07-B8C3-15C62A4E9B15}" destId="{53D8F053-F5A5-4E5B-929A-B8AE7D28A673}" srcOrd="2" destOrd="0" parTransId="{89FACABB-AEA7-4050-B1D3-CB5874E2CA67}" sibTransId="{CD4AAD10-B408-4985-9A74-E07A6EEFFFE4}"/>
    <dgm:cxn modelId="{5B62EED7-E06B-4234-8F1F-8EDE7DC7D416}" type="presOf" srcId="{92A73E02-EE72-42FE-933B-D7B0B0D80CC5}" destId="{31FA2AC3-6057-4065-B27D-C99AD0C34ED0}" srcOrd="0" destOrd="1" presId="urn:microsoft.com/office/officeart/2005/8/layout/chevron2"/>
    <dgm:cxn modelId="{3833AC45-3C97-4B6F-B464-0A1D3D23D07C}" srcId="{57818F68-A41D-482E-BA0A-554070193984}" destId="{2B239476-2AC2-4C1C-ADFE-F9ECBA16B5C8}" srcOrd="0" destOrd="0" parTransId="{200D30C9-C7F7-4ED9-8C79-D1A09C99302C}" sibTransId="{0A3B5720-2D11-492D-8CAC-834DBA1E65BC}"/>
    <dgm:cxn modelId="{4ACC85ED-D78E-4ACC-9EDC-CBBA2BEBD56B}" type="presOf" srcId="{53D8F053-F5A5-4E5B-929A-B8AE7D28A673}" destId="{31FA2AC3-6057-4065-B27D-C99AD0C34ED0}" srcOrd="0" destOrd="2" presId="urn:microsoft.com/office/officeart/2005/8/layout/chevron2"/>
    <dgm:cxn modelId="{43B78E96-A129-40B2-A377-493EDE7F9E3A}" type="presOf" srcId="{98F984F1-34D1-4F07-B8C3-15C62A4E9B15}" destId="{A1A8923C-4BDD-42EF-BBDE-8AD787F1EA7E}" srcOrd="0" destOrd="0" presId="urn:microsoft.com/office/officeart/2005/8/layout/chevron2"/>
    <dgm:cxn modelId="{4984C62C-180A-4162-BEDE-616A15548374}" srcId="{98F984F1-34D1-4F07-B8C3-15C62A4E9B15}" destId="{92A73E02-EE72-42FE-933B-D7B0B0D80CC5}" srcOrd="1" destOrd="0" parTransId="{2317A1A6-AAA9-4BA1-9CA6-C9828AE8B7DB}" sibTransId="{C3226793-1245-4B82-B768-C7014E32D3C7}"/>
    <dgm:cxn modelId="{8725F34E-5DF8-4F3F-89D6-2D620B021515}" type="presOf" srcId="{7DB422F4-E9DC-4FDD-990F-9FCE06EE499E}" destId="{83C071AF-AFA7-4C0E-8E40-C58DC68B6E46}" srcOrd="0" destOrd="0" presId="urn:microsoft.com/office/officeart/2005/8/layout/chevron2"/>
    <dgm:cxn modelId="{29729E4B-A1F1-44AB-96C9-D1122EBDC039}" srcId="{CEACCCAA-9633-4BC0-BFFD-FA4AE46911A2}" destId="{7DB422F4-E9DC-4FDD-990F-9FCE06EE499E}" srcOrd="1" destOrd="0" parTransId="{D37B6A81-372E-49B3-84E2-B2D70D9493D1}" sibTransId="{8A915F93-B8E9-4637-ACC0-AC080F584E2E}"/>
    <dgm:cxn modelId="{3E99C9D4-DE3A-4199-9495-68CC2B5D6C7A}" srcId="{98F984F1-34D1-4F07-B8C3-15C62A4E9B15}" destId="{522FE0CA-EB0E-47C7-BA87-880B1FEFEBAE}" srcOrd="3" destOrd="0" parTransId="{776174F7-AD0B-48CB-8494-9ED5B8108C8C}" sibTransId="{F4FB5F93-CF0F-41FE-92EB-68AA90893AF0}"/>
    <dgm:cxn modelId="{412AFF70-A71D-4669-8104-A7505902BB30}" type="presOf" srcId="{4ADF742D-642B-4CEE-B3D4-1C6E819C2629}" destId="{029079F8-B02F-47C5-987C-4C71341940C0}" srcOrd="0" destOrd="2" presId="urn:microsoft.com/office/officeart/2005/8/layout/chevron2"/>
    <dgm:cxn modelId="{7B5092B1-57E4-4A0C-A1DD-C404E440A06F}" srcId="{57818F68-A41D-482E-BA0A-554070193984}" destId="{4ADF742D-642B-4CEE-B3D4-1C6E819C2629}" srcOrd="2" destOrd="0" parTransId="{03C46FDD-8F7C-4B73-8290-FC6CC714F403}" sibTransId="{55FEA052-6CF1-49B7-ABC0-F443506526F7}"/>
    <dgm:cxn modelId="{BD9E5317-D13D-4ECF-8B2A-2B72814E59F1}" type="presParOf" srcId="{C6BF6CBA-77C7-4434-8F88-05C4F50DD5FE}" destId="{6315169B-D9FB-4888-9600-BC812AB95D98}" srcOrd="0" destOrd="0" presId="urn:microsoft.com/office/officeart/2005/8/layout/chevron2"/>
    <dgm:cxn modelId="{6C31E132-2791-4D70-878D-2D5007CB83B9}" type="presParOf" srcId="{6315169B-D9FB-4888-9600-BC812AB95D98}" destId="{A1A8923C-4BDD-42EF-BBDE-8AD787F1EA7E}" srcOrd="0" destOrd="0" presId="urn:microsoft.com/office/officeart/2005/8/layout/chevron2"/>
    <dgm:cxn modelId="{6A627DC2-2BCF-4C76-9000-29FA321AA32B}" type="presParOf" srcId="{6315169B-D9FB-4888-9600-BC812AB95D98}" destId="{31FA2AC3-6057-4065-B27D-C99AD0C34ED0}" srcOrd="1" destOrd="0" presId="urn:microsoft.com/office/officeart/2005/8/layout/chevron2"/>
    <dgm:cxn modelId="{03978943-8DCE-4465-8274-C1FDC620FBF7}" type="presParOf" srcId="{C6BF6CBA-77C7-4434-8F88-05C4F50DD5FE}" destId="{F7E2B7AC-C723-485A-9774-2948C2F32FAC}" srcOrd="1" destOrd="0" presId="urn:microsoft.com/office/officeart/2005/8/layout/chevron2"/>
    <dgm:cxn modelId="{1D012752-8F86-43D8-8BBA-23EFFB939ED9}" type="presParOf" srcId="{C6BF6CBA-77C7-4434-8F88-05C4F50DD5FE}" destId="{5561E374-EFA8-4A00-94A7-87BEB7D630C6}" srcOrd="2" destOrd="0" presId="urn:microsoft.com/office/officeart/2005/8/layout/chevron2"/>
    <dgm:cxn modelId="{40E85896-C17E-475A-A101-7CA30B4B7BAC}" type="presParOf" srcId="{5561E374-EFA8-4A00-94A7-87BEB7D630C6}" destId="{83C071AF-AFA7-4C0E-8E40-C58DC68B6E46}" srcOrd="0" destOrd="0" presId="urn:microsoft.com/office/officeart/2005/8/layout/chevron2"/>
    <dgm:cxn modelId="{55689F4F-84DC-41BC-B611-1FD799779016}" type="presParOf" srcId="{5561E374-EFA8-4A00-94A7-87BEB7D630C6}" destId="{47C5C730-D23C-4DE3-85D2-1D4D0D2DB2AF}" srcOrd="1" destOrd="0" presId="urn:microsoft.com/office/officeart/2005/8/layout/chevron2"/>
    <dgm:cxn modelId="{D8EAAFAE-B6EE-4611-8F64-1790F3F7692E}" type="presParOf" srcId="{C6BF6CBA-77C7-4434-8F88-05C4F50DD5FE}" destId="{AB356BBF-C267-45B3-BEBD-0E2D35490F55}" srcOrd="3" destOrd="0" presId="urn:microsoft.com/office/officeart/2005/8/layout/chevron2"/>
    <dgm:cxn modelId="{FBAA57FD-51D5-4C29-9785-4B34841D8EDF}" type="presParOf" srcId="{C6BF6CBA-77C7-4434-8F88-05C4F50DD5FE}" destId="{E5007523-9424-4A11-8086-2CE4BF0533BD}" srcOrd="4" destOrd="0" presId="urn:microsoft.com/office/officeart/2005/8/layout/chevron2"/>
    <dgm:cxn modelId="{A800F97D-49D9-4EAC-A057-AB4B267F8B1D}" type="presParOf" srcId="{E5007523-9424-4A11-8086-2CE4BF0533BD}" destId="{69209D3C-D793-4237-843E-CC78411B0C93}" srcOrd="0" destOrd="0" presId="urn:microsoft.com/office/officeart/2005/8/layout/chevron2"/>
    <dgm:cxn modelId="{C827EFD6-986C-4271-980C-D04558B51B64}" type="presParOf" srcId="{E5007523-9424-4A11-8086-2CE4BF0533BD}" destId="{029079F8-B02F-47C5-987C-4C71341940C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8923C-4BDD-42EF-BBDE-8AD787F1EA7E}">
      <dsp:nvSpPr>
        <dsp:cNvPr id="0" name=""/>
        <dsp:cNvSpPr/>
      </dsp:nvSpPr>
      <dsp:spPr>
        <a:xfrm rot="5400000">
          <a:off x="-692258" y="1693517"/>
          <a:ext cx="2576471" cy="126333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en-US" sz="3900" kern="1200" dirty="0">
            <a:latin typeface="Arial" panose="020B0604020202020204" pitchFamily="34" charset="0"/>
            <a:cs typeface="Arial" panose="020B0604020202020204" pitchFamily="34" charset="0"/>
          </a:endParaRPr>
        </a:p>
      </dsp:txBody>
      <dsp:txXfrm rot="-5400000">
        <a:off x="-35693" y="1668622"/>
        <a:ext cx="1263339" cy="1313132"/>
      </dsp:txXfrm>
    </dsp:sp>
    <dsp:sp modelId="{31FA2AC3-6057-4065-B27D-C99AD0C34ED0}">
      <dsp:nvSpPr>
        <dsp:cNvPr id="0" name=""/>
        <dsp:cNvSpPr/>
      </dsp:nvSpPr>
      <dsp:spPr>
        <a:xfrm rot="5400000">
          <a:off x="7704673" y="-5844086"/>
          <a:ext cx="3051750" cy="16238384"/>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150000"/>
            </a:lnSpc>
            <a:spcBef>
              <a:spcPct val="0"/>
            </a:spcBef>
            <a:spcAft>
              <a:spcPct val="15000"/>
            </a:spcAft>
            <a:buChar char="••"/>
          </a:pPr>
          <a:r>
            <a:rPr lang="nl-NL" sz="3000" b="1" kern="1200" dirty="0">
              <a:latin typeface="Arial" panose="020B0604020202020204" pitchFamily="34" charset="0"/>
              <a:cs typeface="Arial" panose="020B0604020202020204" pitchFamily="34" charset="0"/>
            </a:rPr>
            <a:t>Hệ nhị phân</a:t>
          </a:r>
          <a:endParaRPr lang="en-US" sz="2800" kern="1200" dirty="0">
            <a:latin typeface="Arial" panose="020B0604020202020204" pitchFamily="34" charset="0"/>
            <a:cs typeface="Arial" panose="020B0604020202020204" pitchFamily="34" charset="0"/>
          </a:endParaRPr>
        </a:p>
        <a:p>
          <a:pPr marL="285750" lvl="1" indent="-285750" algn="l" defTabSz="1333500">
            <a:lnSpc>
              <a:spcPct val="150000"/>
            </a:lnSpc>
            <a:spcBef>
              <a:spcPct val="0"/>
            </a:spcBef>
            <a:spcAft>
              <a:spcPct val="15000"/>
            </a:spcAft>
            <a:buFont typeface="Wingdings" panose="05000000000000000000" pitchFamily="2" charset="2"/>
            <a:buChar char="••"/>
          </a:pPr>
          <a:r>
            <a:rPr lang="nl-NL" sz="3000" kern="1200" dirty="0">
              <a:latin typeface="Arial" panose="020B0604020202020204" pitchFamily="34" charset="0"/>
              <a:cs typeface="Arial" panose="020B0604020202020204" pitchFamily="34" charset="0"/>
            </a:rPr>
            <a:t> Trong hệ nhị phân số 19 có thể biểu diễn bởi </a:t>
          </a:r>
          <a:r>
            <a:rPr lang="vi-VN" sz="3000" kern="1200" dirty="0">
              <a:latin typeface="Arial" panose="020B0604020202020204" pitchFamily="34" charset="0"/>
              <a:cs typeface="Arial" panose="020B0604020202020204" pitchFamily="34" charset="0"/>
            </a:rPr>
            <a:t>10011.</a:t>
          </a:r>
          <a:endParaRPr lang="en-US" sz="3000" kern="1200" dirty="0">
            <a:latin typeface="Arial" panose="020B0604020202020204" pitchFamily="34" charset="0"/>
            <a:cs typeface="Arial" panose="020B0604020202020204" pitchFamily="34" charset="0"/>
          </a:endParaRPr>
        </a:p>
        <a:p>
          <a:pPr marL="285750" lvl="1" indent="-285750" algn="l" defTabSz="1333500">
            <a:lnSpc>
              <a:spcPct val="150000"/>
            </a:lnSpc>
            <a:spcBef>
              <a:spcPct val="0"/>
            </a:spcBef>
            <a:spcAft>
              <a:spcPct val="15000"/>
            </a:spcAft>
            <a:buFont typeface="Wingdings" panose="05000000000000000000" pitchFamily="2" charset="2"/>
            <a:buChar char="••"/>
          </a:pPr>
          <a:r>
            <a:rPr lang="nl-NL" sz="3000" kern="1200" dirty="0">
              <a:latin typeface="Arial" panose="020B0604020202020204" pitchFamily="34" charset="0"/>
              <a:cs typeface="Arial" panose="020B0604020202020204" pitchFamily="34" charset="0"/>
            </a:rPr>
            <a:t> Lợi ích của việc biểu diễn các số chỉ bằng chữ số 0 và 1 là có thể biểu diễn được số trong máy tính điện tử.</a:t>
          </a:r>
          <a:endParaRPr lang="en-US" sz="3000" kern="1200" dirty="0">
            <a:latin typeface="Arial" panose="020B0604020202020204" pitchFamily="34" charset="0"/>
            <a:cs typeface="Arial" panose="020B0604020202020204" pitchFamily="34" charset="0"/>
          </a:endParaRPr>
        </a:p>
        <a:p>
          <a:pPr marL="228600" lvl="1" indent="-228600" algn="l" defTabSz="1022350">
            <a:lnSpc>
              <a:spcPct val="90000"/>
            </a:lnSpc>
            <a:spcBef>
              <a:spcPct val="0"/>
            </a:spcBef>
            <a:spcAft>
              <a:spcPct val="15000"/>
            </a:spcAft>
            <a:buChar char="••"/>
          </a:pPr>
          <a:endParaRPr lang="en-US" sz="2300" kern="1200" dirty="0">
            <a:latin typeface="Arial" panose="020B0604020202020204" pitchFamily="34" charset="0"/>
            <a:cs typeface="Arial" panose="020B0604020202020204" pitchFamily="34" charset="0"/>
          </a:endParaRPr>
        </a:p>
      </dsp:txBody>
      <dsp:txXfrm rot="-5400000">
        <a:off x="1111356" y="898205"/>
        <a:ext cx="16089410" cy="2753802"/>
      </dsp:txXfrm>
    </dsp:sp>
    <dsp:sp modelId="{83C071AF-AFA7-4C0E-8E40-C58DC68B6E46}">
      <dsp:nvSpPr>
        <dsp:cNvPr id="0" name=""/>
        <dsp:cNvSpPr/>
      </dsp:nvSpPr>
      <dsp:spPr>
        <a:xfrm rot="5400000">
          <a:off x="-177610" y="4348563"/>
          <a:ext cx="1547175" cy="1263339"/>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dirty="0">
            <a:latin typeface="Arial" panose="020B0604020202020204" pitchFamily="34" charset="0"/>
            <a:cs typeface="Arial" panose="020B0604020202020204" pitchFamily="34" charset="0"/>
          </a:endParaRPr>
        </a:p>
      </dsp:txBody>
      <dsp:txXfrm rot="-5400000">
        <a:off x="-35691" y="4838315"/>
        <a:ext cx="1263339" cy="283836"/>
      </dsp:txXfrm>
    </dsp:sp>
    <dsp:sp modelId="{47C5C730-D23C-4DE3-85D2-1D4D0D2DB2AF}">
      <dsp:nvSpPr>
        <dsp:cNvPr id="0" name=""/>
        <dsp:cNvSpPr/>
      </dsp:nvSpPr>
      <dsp:spPr>
        <a:xfrm rot="5400000">
          <a:off x="8401139" y="-3290714"/>
          <a:ext cx="1454726" cy="1609561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150000"/>
            </a:lnSpc>
            <a:spcBef>
              <a:spcPct val="0"/>
            </a:spcBef>
            <a:spcAft>
              <a:spcPct val="15000"/>
            </a:spcAft>
            <a:buFont typeface="Arial" panose="020B0604020202020204" pitchFamily="34" charset="0"/>
            <a:buChar char="••"/>
          </a:pPr>
          <a:r>
            <a:rPr lang="vi-VN" sz="3000" b="1" kern="1200" dirty="0">
              <a:latin typeface="Arial" panose="020B0604020202020204" pitchFamily="34" charset="0"/>
              <a:cs typeface="Arial" panose="020B0604020202020204" pitchFamily="34" charset="0"/>
            </a:rPr>
            <a:t>Đố</a:t>
          </a:r>
          <a:r>
            <a:rPr lang="nl-NL" sz="3000" b="1" kern="1200" dirty="0">
              <a:latin typeface="Arial" panose="020B0604020202020204" pitchFamily="34" charset="0"/>
              <a:cs typeface="Arial" panose="020B0604020202020204" pitchFamily="34" charset="0"/>
            </a:rPr>
            <a:t>i biểu diễn số nguyên dương từ hệ thập phân sang hệ nhị phân</a:t>
          </a:r>
          <a:endParaRPr lang="en-US" sz="3000" kern="1200" dirty="0">
            <a:latin typeface="Arial" panose="020B0604020202020204" pitchFamily="34" charset="0"/>
            <a:cs typeface="Arial" panose="020B0604020202020204" pitchFamily="34" charset="0"/>
          </a:endParaRPr>
        </a:p>
        <a:p>
          <a:pPr marL="285750" lvl="1" indent="-285750" algn="ctr" defTabSz="1333500">
            <a:lnSpc>
              <a:spcPct val="150000"/>
            </a:lnSpc>
            <a:spcBef>
              <a:spcPct val="0"/>
            </a:spcBef>
            <a:spcAft>
              <a:spcPct val="15000"/>
            </a:spcAft>
            <a:buFontTx/>
            <a:buChar char="••"/>
          </a:pPr>
          <a:r>
            <a:rPr lang="nl-NL" sz="3000" kern="1200" dirty="0">
              <a:latin typeface="Arial" panose="020B0604020202020204" pitchFamily="34" charset="0"/>
              <a:cs typeface="Arial" panose="020B0604020202020204" pitchFamily="34" charset="0"/>
            </a:rPr>
            <a:t>N = d</a:t>
          </a:r>
          <a:r>
            <a:rPr lang="nl-NL" sz="3000" kern="1200" baseline="-25000" dirty="0">
              <a:latin typeface="Arial" panose="020B0604020202020204" pitchFamily="34" charset="0"/>
              <a:cs typeface="Arial" panose="020B0604020202020204" pitchFamily="34" charset="0"/>
            </a:rPr>
            <a:t>k</a:t>
          </a:r>
          <a:r>
            <a:rPr lang="nl-NL" sz="3000" kern="1200" dirty="0">
              <a:latin typeface="Arial" panose="020B0604020202020204" pitchFamily="34" charset="0"/>
              <a:cs typeface="Arial" panose="020B0604020202020204" pitchFamily="34" charset="0"/>
            </a:rPr>
            <a:t> 2</a:t>
          </a:r>
          <a:r>
            <a:rPr lang="nl-NL" sz="3000" kern="1200" baseline="30000" dirty="0">
              <a:latin typeface="Arial" panose="020B0604020202020204" pitchFamily="34" charset="0"/>
              <a:cs typeface="Arial" panose="020B0604020202020204" pitchFamily="34" charset="0"/>
            </a:rPr>
            <a:t>k </a:t>
          </a:r>
          <a:r>
            <a:rPr lang="nl-NL" sz="3000" kern="1200" dirty="0">
              <a:latin typeface="Arial" panose="020B0604020202020204" pitchFamily="34" charset="0"/>
              <a:cs typeface="Arial" panose="020B0604020202020204" pitchFamily="34" charset="0"/>
            </a:rPr>
            <a:t> + d</a:t>
          </a:r>
          <a:r>
            <a:rPr lang="nl-NL" sz="3000" kern="1200" baseline="-25000" dirty="0">
              <a:latin typeface="Arial" panose="020B0604020202020204" pitchFamily="34" charset="0"/>
              <a:cs typeface="Arial" panose="020B0604020202020204" pitchFamily="34" charset="0"/>
            </a:rPr>
            <a:t>k-1 </a:t>
          </a:r>
          <a:r>
            <a:rPr lang="nl-NL" sz="3000" kern="1200" dirty="0">
              <a:latin typeface="Arial" panose="020B0604020202020204" pitchFamily="34" charset="0"/>
              <a:cs typeface="Arial" panose="020B0604020202020204" pitchFamily="34" charset="0"/>
            </a:rPr>
            <a:t>2</a:t>
          </a:r>
          <a:r>
            <a:rPr lang="nl-NL" sz="3000" kern="1200" baseline="30000" dirty="0">
              <a:latin typeface="Arial" panose="020B0604020202020204" pitchFamily="34" charset="0"/>
              <a:cs typeface="Arial" panose="020B0604020202020204" pitchFamily="34" charset="0"/>
            </a:rPr>
            <a:t>k - 1</a:t>
          </a:r>
          <a:r>
            <a:rPr lang="nl-NL" sz="3000" kern="1200" dirty="0">
              <a:latin typeface="Arial" panose="020B0604020202020204" pitchFamily="34" charset="0"/>
              <a:cs typeface="Arial" panose="020B0604020202020204" pitchFamily="34" charset="0"/>
            </a:rPr>
            <a:t> + d</a:t>
          </a:r>
          <a:r>
            <a:rPr lang="nl-NL" sz="3000" kern="1200" baseline="-25000" dirty="0">
              <a:latin typeface="Arial" panose="020B0604020202020204" pitchFamily="34" charset="0"/>
              <a:cs typeface="Arial" panose="020B0604020202020204" pitchFamily="34" charset="0"/>
            </a:rPr>
            <a:t>k-2</a:t>
          </a:r>
          <a:r>
            <a:rPr lang="nl-NL" sz="3000" kern="1200" dirty="0">
              <a:latin typeface="Arial" panose="020B0604020202020204" pitchFamily="34" charset="0"/>
              <a:cs typeface="Arial" panose="020B0604020202020204" pitchFamily="34" charset="0"/>
            </a:rPr>
            <a:t> 2</a:t>
          </a:r>
          <a:r>
            <a:rPr lang="nl-NL" sz="3000" kern="1200" baseline="30000" dirty="0">
              <a:latin typeface="Arial" panose="020B0604020202020204" pitchFamily="34" charset="0"/>
              <a:cs typeface="Arial" panose="020B0604020202020204" pitchFamily="34" charset="0"/>
            </a:rPr>
            <a:t>k - 2</a:t>
          </a:r>
          <a:r>
            <a:rPr lang="nl-NL" sz="3000" kern="1200" dirty="0">
              <a:latin typeface="Arial" panose="020B0604020202020204" pitchFamily="34" charset="0"/>
              <a:cs typeface="Arial" panose="020B0604020202020204" pitchFamily="34" charset="0"/>
            </a:rPr>
            <a:t> + ... + d</a:t>
          </a:r>
          <a:r>
            <a:rPr lang="nl-NL" sz="3000" kern="1200" baseline="-25000" dirty="0">
              <a:latin typeface="Arial" panose="020B0604020202020204" pitchFamily="34" charset="0"/>
              <a:cs typeface="Arial" panose="020B0604020202020204" pitchFamily="34" charset="0"/>
            </a:rPr>
            <a:t>1</a:t>
          </a:r>
          <a:r>
            <a:rPr lang="nl-NL" sz="3000" kern="1200" dirty="0">
              <a:latin typeface="Arial" panose="020B0604020202020204" pitchFamily="34" charset="0"/>
              <a:cs typeface="Arial" panose="020B0604020202020204" pitchFamily="34" charset="0"/>
            </a:rPr>
            <a:t>. 2 + d</a:t>
          </a:r>
          <a:r>
            <a:rPr lang="nl-NL" sz="3000" kern="1200" baseline="-25000" dirty="0">
              <a:latin typeface="Arial" panose="020B0604020202020204" pitchFamily="34" charset="0"/>
              <a:cs typeface="Arial" panose="020B0604020202020204" pitchFamily="34" charset="0"/>
            </a:rPr>
            <a:t>0</a:t>
          </a:r>
          <a:endParaRPr lang="en-US" sz="3000" kern="1200" dirty="0">
            <a:latin typeface="Arial" panose="020B0604020202020204" pitchFamily="34" charset="0"/>
            <a:cs typeface="Arial" panose="020B0604020202020204" pitchFamily="34" charset="0"/>
          </a:endParaRPr>
        </a:p>
      </dsp:txBody>
      <dsp:txXfrm rot="-5400000">
        <a:off x="1080694" y="4100745"/>
        <a:ext cx="16024602" cy="1312698"/>
      </dsp:txXfrm>
    </dsp:sp>
    <dsp:sp modelId="{69209D3C-D793-4237-843E-CC78411B0C93}">
      <dsp:nvSpPr>
        <dsp:cNvPr id="0" name=""/>
        <dsp:cNvSpPr/>
      </dsp:nvSpPr>
      <dsp:spPr>
        <a:xfrm rot="5400000">
          <a:off x="-724428" y="6715628"/>
          <a:ext cx="2640812" cy="1263339"/>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endParaRPr lang="en-US" sz="3900" kern="1200" dirty="0">
            <a:latin typeface="Arial" panose="020B0604020202020204" pitchFamily="34" charset="0"/>
            <a:cs typeface="Arial" panose="020B0604020202020204" pitchFamily="34" charset="0"/>
          </a:endParaRPr>
        </a:p>
      </dsp:txBody>
      <dsp:txXfrm rot="-5400000">
        <a:off x="-35692" y="6658562"/>
        <a:ext cx="1263339" cy="1377473"/>
      </dsp:txXfrm>
    </dsp:sp>
    <dsp:sp modelId="{029079F8-B02F-47C5-987C-4C71341940C0}">
      <dsp:nvSpPr>
        <dsp:cNvPr id="0" name=""/>
        <dsp:cNvSpPr/>
      </dsp:nvSpPr>
      <dsp:spPr>
        <a:xfrm rot="5400000">
          <a:off x="7459301" y="-768323"/>
          <a:ext cx="3365121" cy="1609561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150000"/>
            </a:lnSpc>
            <a:spcBef>
              <a:spcPct val="0"/>
            </a:spcBef>
            <a:spcAft>
              <a:spcPct val="15000"/>
            </a:spcAft>
            <a:buChar char="••"/>
          </a:pPr>
          <a:r>
            <a:rPr lang="nl-NL" sz="3000" b="1" kern="1200" dirty="0">
              <a:latin typeface="Arial" panose="020B0604020202020204" pitchFamily="34" charset="0"/>
              <a:cs typeface="Arial" panose="020B0604020202020204" pitchFamily="34" charset="0"/>
            </a:rPr>
            <a:t>Biểu diễn số nguyên trong máy tính</a:t>
          </a:r>
          <a:endParaRPr lang="en-US" sz="3000" kern="1200" dirty="0">
            <a:latin typeface="Arial" panose="020B0604020202020204" pitchFamily="34" charset="0"/>
            <a:cs typeface="Arial" panose="020B0604020202020204" pitchFamily="34" charset="0"/>
          </a:endParaRPr>
        </a:p>
        <a:p>
          <a:pPr marL="285750" lvl="1" indent="-285750" algn="l" defTabSz="1333500">
            <a:lnSpc>
              <a:spcPct val="150000"/>
            </a:lnSpc>
            <a:spcBef>
              <a:spcPct val="0"/>
            </a:spcBef>
            <a:spcAft>
              <a:spcPct val="15000"/>
            </a:spcAft>
            <a:buFont typeface="Wingdings" panose="05000000000000000000" pitchFamily="2" charset="2"/>
            <a:buChar char="••"/>
          </a:pPr>
          <a:r>
            <a:rPr lang="nl-NL" sz="3000" kern="1200" dirty="0">
              <a:latin typeface="Arial" panose="020B0604020202020204" pitchFamily="34" charset="0"/>
              <a:cs typeface="Arial" panose="020B0604020202020204" pitchFamily="34" charset="0"/>
            </a:rPr>
            <a:t> Đối với số nguyên có dấu, có một số cách mã hóa như mã thuận (còn gọi là mã dấu - lượng), mã bù 1 (còn gọi là mã đảo) và mã bù 2.</a:t>
          </a:r>
          <a:endParaRPr lang="en-US" sz="3000" kern="1200" dirty="0">
            <a:latin typeface="Arial" panose="020B0604020202020204" pitchFamily="34" charset="0"/>
            <a:cs typeface="Arial" panose="020B0604020202020204" pitchFamily="34" charset="0"/>
          </a:endParaRPr>
        </a:p>
        <a:p>
          <a:pPr marL="285750" lvl="1" indent="-285750" algn="l" defTabSz="1333500">
            <a:lnSpc>
              <a:spcPct val="150000"/>
            </a:lnSpc>
            <a:spcBef>
              <a:spcPct val="0"/>
            </a:spcBef>
            <a:spcAft>
              <a:spcPct val="15000"/>
            </a:spcAft>
            <a:buFont typeface="Wingdings" panose="05000000000000000000" pitchFamily="2" charset="2"/>
            <a:buChar char="••"/>
          </a:pPr>
          <a:r>
            <a:rPr lang="vi-VN" sz="3000" kern="1200" dirty="0">
              <a:latin typeface="Arial" panose="020B0604020202020204" pitchFamily="34" charset="0"/>
              <a:cs typeface="Arial" panose="020B0604020202020204" pitchFamily="34" charset="0"/>
            </a:rPr>
            <a:t> </a:t>
          </a:r>
          <a:r>
            <a:rPr lang="nl-NL" sz="3000" kern="1200" dirty="0">
              <a:latin typeface="Arial" panose="020B0604020202020204" pitchFamily="34" charset="0"/>
              <a:cs typeface="Arial" panose="020B0604020202020204" pitchFamily="34" charset="0"/>
            </a:rPr>
            <a:t>Cả ba cách trên đều tách ra một bit trái nhất để biểu diễn dấu, dấu dương thể hiện bởi bit 0, dấu âm thể hiện bởi bit 1. </a:t>
          </a:r>
          <a:endParaRPr lang="en-US" sz="3000" kern="1200" dirty="0">
            <a:latin typeface="Arial" panose="020B0604020202020204" pitchFamily="34" charset="0"/>
            <a:cs typeface="Arial" panose="020B0604020202020204" pitchFamily="34" charset="0"/>
          </a:endParaRPr>
        </a:p>
      </dsp:txBody>
      <dsp:txXfrm rot="-5400000">
        <a:off x="1094054" y="5761196"/>
        <a:ext cx="15931344" cy="30365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CF653-2A22-4538-AAC9-016154FACC2C}"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8CE4E-7C8A-4E97-AFDC-CE66FDC6522D}" type="slidenum">
              <a:rPr lang="en-US" smtClean="0"/>
              <a:t>‹#›</a:t>
            </a:fld>
            <a:endParaRPr lang="en-US"/>
          </a:p>
        </p:txBody>
      </p:sp>
    </p:spTree>
    <p:extLst>
      <p:ext uri="{BB962C8B-B14F-4D97-AF65-F5344CB8AC3E}">
        <p14:creationId xmlns:p14="http://schemas.microsoft.com/office/powerpoint/2010/main" val="191567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8CE4E-7C8A-4E97-AFDC-CE66FDC6522D}" type="slidenum">
              <a:rPr lang="en-US" smtClean="0"/>
              <a:t>8</a:t>
            </a:fld>
            <a:endParaRPr lang="en-US"/>
          </a:p>
        </p:txBody>
      </p:sp>
    </p:spTree>
    <p:extLst>
      <p:ext uri="{BB962C8B-B14F-4D97-AF65-F5344CB8AC3E}">
        <p14:creationId xmlns:p14="http://schemas.microsoft.com/office/powerpoint/2010/main" val="120918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jpe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5.png"/><Relationship Id="rId14" Type="http://schemas.openxmlformats.org/officeDocument/2006/relationships/image" Target="../media/image28.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9.svg"/><Relationship Id="rId3" Type="http://schemas.openxmlformats.org/officeDocument/2006/relationships/image" Target="../media/image57.svg"/><Relationship Id="rId7" Type="http://schemas.openxmlformats.org/officeDocument/2006/relationships/image" Target="../media/image83.svg"/><Relationship Id="rId12"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88.svg"/><Relationship Id="rId5" Type="http://schemas.openxmlformats.org/officeDocument/2006/relationships/image" Target="../media/image59.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86.sv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49.png"/><Relationship Id="rId4" Type="http://schemas.openxmlformats.org/officeDocument/2006/relationships/image" Target="../media/image92.svg"/></Relationships>
</file>

<file path=ppt/slides/_rels/slide1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58.png"/><Relationship Id="rId18" Type="http://schemas.openxmlformats.org/officeDocument/2006/relationships/image" Target="../media/image109.svg"/><Relationship Id="rId26" Type="http://schemas.openxmlformats.org/officeDocument/2006/relationships/image" Target="../media/image65.png"/><Relationship Id="rId3" Type="http://schemas.openxmlformats.org/officeDocument/2006/relationships/image" Target="../media/image97.svg"/><Relationship Id="rId21" Type="http://schemas.openxmlformats.org/officeDocument/2006/relationships/image" Target="../media/image62.png"/><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image" Target="../media/image60.png"/><Relationship Id="rId25" Type="http://schemas.openxmlformats.org/officeDocument/2006/relationships/image" Target="../media/image64.png"/><Relationship Id="rId2" Type="http://schemas.openxmlformats.org/officeDocument/2006/relationships/image" Target="../media/image51.png"/><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3.svg"/><Relationship Id="rId24" Type="http://schemas.openxmlformats.org/officeDocument/2006/relationships/image" Target="../media/image115.svg"/><Relationship Id="rId5" Type="http://schemas.openxmlformats.org/officeDocument/2006/relationships/image" Target="../media/image53.png"/><Relationship Id="rId15" Type="http://schemas.openxmlformats.org/officeDocument/2006/relationships/image" Target="../media/image59.png"/><Relationship Id="rId23" Type="http://schemas.openxmlformats.org/officeDocument/2006/relationships/image" Target="../media/image63.png"/><Relationship Id="rId10" Type="http://schemas.openxmlformats.org/officeDocument/2006/relationships/image" Target="../media/image56.png"/><Relationship Id="rId19"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105.svg"/><Relationship Id="rId22" Type="http://schemas.openxmlformats.org/officeDocument/2006/relationships/image" Target="../media/image113.sv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79.svg"/><Relationship Id="rId5" Type="http://schemas.openxmlformats.org/officeDocument/2006/relationships/image" Target="../media/image1160.png"/><Relationship Id="rId10" Type="http://schemas.openxmlformats.org/officeDocument/2006/relationships/image" Target="../media/image71.png"/><Relationship Id="rId4" Type="http://schemas.openxmlformats.org/officeDocument/2006/relationships/image" Target="../media/image34.svg"/><Relationship Id="rId9" Type="http://schemas.openxmlformats.org/officeDocument/2006/relationships/image" Target="../media/image120.sv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png"/><Relationship Id="rId3" Type="http://schemas.openxmlformats.org/officeDocument/2006/relationships/image" Target="../media/image122.svg"/><Relationship Id="rId7" Type="http://schemas.openxmlformats.org/officeDocument/2006/relationships/image" Target="../media/image126.svg"/><Relationship Id="rId12" Type="http://schemas.openxmlformats.org/officeDocument/2006/relationships/image" Target="../media/image131.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124.svg"/><Relationship Id="rId15" Type="http://schemas.openxmlformats.org/officeDocument/2006/relationships/image" Target="../media/image133.svg"/><Relationship Id="rId10" Type="http://schemas.openxmlformats.org/officeDocument/2006/relationships/image" Target="../media/image129.svg"/><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1.svg"/><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3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143.svg"/><Relationship Id="rId5" Type="http://schemas.openxmlformats.org/officeDocument/2006/relationships/image" Target="../media/image137.sv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141.svg"/></Relationships>
</file>

<file path=ppt/slides/_rels/slide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11.png"/><Relationship Id="rId4" Type="http://schemas.openxmlformats.org/officeDocument/2006/relationships/image" Target="../media/image39.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16.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svg"/><Relationship Id="rId18" Type="http://schemas.openxmlformats.org/officeDocument/2006/relationships/image" Target="../media/image26.png"/><Relationship Id="rId3" Type="http://schemas.openxmlformats.org/officeDocument/2006/relationships/image" Target="../media/image51.svg"/><Relationship Id="rId7" Type="http://schemas.openxmlformats.org/officeDocument/2006/relationships/image" Target="../media/image53.sv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image" Target="../media/image18.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6.svg"/><Relationship Id="rId5" Type="http://schemas.openxmlformats.org/officeDocument/2006/relationships/image" Target="../media/image15.svg"/><Relationship Id="rId15" Type="http://schemas.openxmlformats.org/officeDocument/2006/relationships/image" Target="../media/image57.svg"/><Relationship Id="rId10" Type="http://schemas.openxmlformats.org/officeDocument/2006/relationships/image" Target="../media/image22.png"/><Relationship Id="rId19" Type="http://schemas.openxmlformats.org/officeDocument/2006/relationships/image" Target="../media/image61.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9.svg"/><Relationship Id="rId18" Type="http://schemas.openxmlformats.org/officeDocument/2006/relationships/image" Target="../media/image33.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25.png"/><Relationship Id="rId17" Type="http://schemas.openxmlformats.org/officeDocument/2006/relationships/image" Target="../media/image53.svg"/><Relationship Id="rId2" Type="http://schemas.openxmlformats.org/officeDocument/2006/relationships/image" Target="../media/image27.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7.svg"/><Relationship Id="rId5" Type="http://schemas.openxmlformats.org/officeDocument/2006/relationships/image" Target="../media/image65.svg"/><Relationship Id="rId15" Type="http://schemas.openxmlformats.org/officeDocument/2006/relationships/image" Target="../media/image13.svg"/><Relationship Id="rId10" Type="http://schemas.openxmlformats.org/officeDocument/2006/relationships/image" Target="../media/image24.png"/><Relationship Id="rId19" Type="http://schemas.openxmlformats.org/officeDocument/2006/relationships/image" Target="../media/image71.svg"/><Relationship Id="rId4" Type="http://schemas.openxmlformats.org/officeDocument/2006/relationships/image" Target="../media/image28.png"/><Relationship Id="rId9" Type="http://schemas.openxmlformats.org/officeDocument/2006/relationships/image" Target="../media/image69.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38.png"/><Relationship Id="rId4" Type="http://schemas.openxmlformats.org/officeDocument/2006/relationships/image" Target="../media/image77.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image" Target="../media/image7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6.png"/><Relationship Id="rId5" Type="http://schemas.openxmlformats.org/officeDocument/2006/relationships/diagramLayout" Target="../diagrams/layout1.xml"/><Relationship Id="rId10" Type="http://schemas.openxmlformats.org/officeDocument/2006/relationships/image" Target="../media/image69.svg"/><Relationship Id="rId4" Type="http://schemas.openxmlformats.org/officeDocument/2006/relationships/diagramData" Target="../diagrams/data1.xml"/><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42.png"/><Relationship Id="rId4" Type="http://schemas.openxmlformats.org/officeDocument/2006/relationships/image" Target="../media/image8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7760">
            <a:off x="1232531" y="800100"/>
            <a:ext cx="15822938" cy="957236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56167">
            <a:off x="1757765" y="1175263"/>
            <a:ext cx="14503367" cy="8867748"/>
          </a:xfrm>
          <a:prstGeom prst="rect">
            <a:avLst/>
          </a:prstGeom>
        </p:spPr>
      </p:pic>
      <p:sp>
        <p:nvSpPr>
          <p:cNvPr id="4" name="TextBox 4"/>
          <p:cNvSpPr txBox="1"/>
          <p:nvPr/>
        </p:nvSpPr>
        <p:spPr>
          <a:xfrm>
            <a:off x="2895600" y="1664667"/>
            <a:ext cx="11713218" cy="3145028"/>
          </a:xfrm>
          <a:prstGeom prst="rect">
            <a:avLst/>
          </a:prstGeom>
        </p:spPr>
        <p:txBody>
          <a:bodyPr wrap="square" lIns="0" tIns="0" rIns="0" bIns="0" rtlCol="0" anchor="t">
            <a:spAutoFit/>
          </a:bodyPr>
          <a:lstStyle/>
          <a:p>
            <a:pPr algn="ctr">
              <a:lnSpc>
                <a:spcPct val="150000"/>
              </a:lnSpc>
            </a:pPr>
            <a:r>
              <a:rPr lang="vi-VN" sz="7200" b="1" dirty="0">
                <a:solidFill>
                  <a:srgbClr val="1C3249"/>
                </a:solidFill>
              </a:rPr>
              <a:t>BÀI 4: HỆ NHỊ PHÂN VÀ DỮ LIỆU SỐ NGUYÊN</a:t>
            </a:r>
            <a:endParaRPr lang="en-US" sz="7200" b="1" dirty="0">
              <a:solidFill>
                <a:srgbClr val="1C3249"/>
              </a:solidFill>
            </a:endParaRPr>
          </a:p>
        </p:txBody>
      </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838632">
            <a:off x="14560124" y="86704"/>
            <a:ext cx="4001286" cy="2245722"/>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76741">
            <a:off x="394683" y="1150055"/>
            <a:ext cx="1496634" cy="1554344"/>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05649">
            <a:off x="13723623" y="6716360"/>
            <a:ext cx="4183195" cy="304850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400000">
            <a:off x="-495331" y="-575478"/>
            <a:ext cx="3229617" cy="405170"/>
          </a:xfrm>
          <a:prstGeom prst="rect">
            <a:avLst/>
          </a:prstGeom>
        </p:spPr>
      </p:pic>
      <p:pic>
        <p:nvPicPr>
          <p:cNvPr id="1032" name="Picture 8" descr="Codage Binaire - Poussières d'étoiles">
            <a:extLst>
              <a:ext uri="{FF2B5EF4-FFF2-40B4-BE49-F238E27FC236}">
                <a16:creationId xmlns:a16="http://schemas.microsoft.com/office/drawing/2014/main" id="{78DB777A-695C-4499-917C-2A53E5958A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6183" y="5112327"/>
            <a:ext cx="6555634" cy="3984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1000"/>
                                        <p:tgtEl>
                                          <p:spTgt spid="1032"/>
                                        </p:tgtEl>
                                      </p:cBhvr>
                                    </p:animEffect>
                                    <p:anim calcmode="lin" valueType="num">
                                      <p:cBhvr>
                                        <p:cTn id="14" dur="1000" fill="hold"/>
                                        <p:tgtEl>
                                          <p:spTgt spid="1032"/>
                                        </p:tgtEl>
                                        <p:attrNameLst>
                                          <p:attrName>ppt_x</p:attrName>
                                        </p:attrNameLst>
                                      </p:cBhvr>
                                      <p:tavLst>
                                        <p:tav tm="0">
                                          <p:val>
                                            <p:strVal val="#ppt_x"/>
                                          </p:val>
                                        </p:tav>
                                        <p:tav tm="100000">
                                          <p:val>
                                            <p:strVal val="#ppt_x"/>
                                          </p:val>
                                        </p:tav>
                                      </p:tavLst>
                                    </p:anim>
                                    <p:anim calcmode="lin" valueType="num">
                                      <p:cBhvr>
                                        <p:cTn id="15"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52472" y="-21689"/>
            <a:ext cx="18288000" cy="10287000"/>
          </a:xfrm>
          <a:prstGeom prst="rect">
            <a:avLst/>
          </a:prstGeom>
        </p:spPr>
      </p:pic>
      <p:sp>
        <p:nvSpPr>
          <p:cNvPr id="21" name="TextBox 21"/>
          <p:cNvSpPr txBox="1"/>
          <p:nvPr/>
        </p:nvSpPr>
        <p:spPr>
          <a:xfrm>
            <a:off x="9974879" y="3022540"/>
            <a:ext cx="7330477" cy="1072964"/>
          </a:xfrm>
          <a:prstGeom prst="rect">
            <a:avLst/>
          </a:prstGeom>
        </p:spPr>
        <p:txBody>
          <a:bodyPr lIns="0" tIns="0" rIns="0" bIns="0" rtlCol="0" anchor="t">
            <a:spAutoFit/>
          </a:bodyPr>
          <a:lstStyle/>
          <a:p>
            <a:pPr algn="ctr">
              <a:lnSpc>
                <a:spcPts val="7650"/>
              </a:lnSpc>
            </a:pPr>
            <a:endParaRPr lang="en-US" sz="8500" dirty="0">
              <a:solidFill>
                <a:srgbClr val="100F0D"/>
              </a:solidFill>
              <a:latin typeface="Catchy Mager"/>
            </a:endParaRPr>
          </a:p>
        </p:txBody>
      </p:sp>
      <p:grpSp>
        <p:nvGrpSpPr>
          <p:cNvPr id="27" name="Group 2">
            <a:extLst>
              <a:ext uri="{FF2B5EF4-FFF2-40B4-BE49-F238E27FC236}">
                <a16:creationId xmlns:a16="http://schemas.microsoft.com/office/drawing/2014/main" id="{998C9584-D24B-42A7-96A6-2014670B3AAA}"/>
              </a:ext>
            </a:extLst>
          </p:cNvPr>
          <p:cNvGrpSpPr/>
          <p:nvPr/>
        </p:nvGrpSpPr>
        <p:grpSpPr>
          <a:xfrm>
            <a:off x="105950" y="651735"/>
            <a:ext cx="9263670" cy="6887537"/>
            <a:chOff x="-73173" y="-21508"/>
            <a:chExt cx="4296532" cy="1325840"/>
          </a:xfrm>
        </p:grpSpPr>
        <p:sp>
          <p:nvSpPr>
            <p:cNvPr id="28" name="Freeform 3">
              <a:extLst>
                <a:ext uri="{FF2B5EF4-FFF2-40B4-BE49-F238E27FC236}">
                  <a16:creationId xmlns:a16="http://schemas.microsoft.com/office/drawing/2014/main" id="{E07B7FC9-928A-4DDA-AACB-30DA3553E532}"/>
                </a:ext>
              </a:extLst>
            </p:cNvPr>
            <p:cNvSpPr/>
            <p:nvPr/>
          </p:nvSpPr>
          <p:spPr>
            <a:xfrm>
              <a:off x="-73173" y="-21508"/>
              <a:ext cx="4296532" cy="13258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txBody>
            <a:bodyPr/>
            <a:lstStyle/>
            <a:p>
              <a:endParaRPr lang="en-US" dirty="0"/>
            </a:p>
          </p:txBody>
        </p:sp>
      </p:grpSp>
      <p:sp>
        <p:nvSpPr>
          <p:cNvPr id="31" name="TextBox 30">
            <a:extLst>
              <a:ext uri="{FF2B5EF4-FFF2-40B4-BE49-F238E27FC236}">
                <a16:creationId xmlns:a16="http://schemas.microsoft.com/office/drawing/2014/main" id="{68334D89-4B90-4788-8ADA-81D8216C5F8C}"/>
              </a:ext>
            </a:extLst>
          </p:cNvPr>
          <p:cNvSpPr txBox="1"/>
          <p:nvPr/>
        </p:nvSpPr>
        <p:spPr>
          <a:xfrm>
            <a:off x="-215215" y="1168919"/>
            <a:ext cx="9906000" cy="901593"/>
          </a:xfrm>
          <a:prstGeom prst="rect">
            <a:avLst/>
          </a:prstGeom>
          <a:noFill/>
        </p:spPr>
        <p:txBody>
          <a:bodyPr wrap="square">
            <a:spAutoFit/>
          </a:bodyPr>
          <a:lstStyle/>
          <a:p>
            <a:pPr algn="ctr">
              <a:lnSpc>
                <a:spcPct val="150000"/>
              </a:lnSpc>
              <a:spcBef>
                <a:spcPts val="600"/>
              </a:spcBef>
              <a:spcAft>
                <a:spcPts val="800"/>
              </a:spcAft>
            </a:pPr>
            <a:r>
              <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Bảng cộng và nhân </a:t>
            </a: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hệ nhị phân</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4" name="Table 33">
            <a:extLst>
              <a:ext uri="{FF2B5EF4-FFF2-40B4-BE49-F238E27FC236}">
                <a16:creationId xmlns:a16="http://schemas.microsoft.com/office/drawing/2014/main" id="{9EDB473B-CEEA-456B-85AA-652E002E5D38}"/>
              </a:ext>
            </a:extLst>
          </p:cNvPr>
          <p:cNvGraphicFramePr>
            <a:graphicFrameLocks noGrp="1"/>
          </p:cNvGraphicFramePr>
          <p:nvPr>
            <p:extLst>
              <p:ext uri="{D42A27DB-BD31-4B8C-83A1-F6EECF244321}">
                <p14:modId xmlns:p14="http://schemas.microsoft.com/office/powerpoint/2010/main" val="3780646909"/>
              </p:ext>
            </p:extLst>
          </p:nvPr>
        </p:nvGraphicFramePr>
        <p:xfrm>
          <a:off x="1275341" y="2363576"/>
          <a:ext cx="6962664" cy="4181558"/>
        </p:xfrm>
        <a:graphic>
          <a:graphicData uri="http://schemas.openxmlformats.org/drawingml/2006/table">
            <a:tbl>
              <a:tblPr bandRow="1">
                <a:tableStyleId>{5C22544A-7EE6-4342-B048-85BDC9FD1C3A}</a:tableStyleId>
              </a:tblPr>
              <a:tblGrid>
                <a:gridCol w="1728557">
                  <a:extLst>
                    <a:ext uri="{9D8B030D-6E8A-4147-A177-3AD203B41FA5}">
                      <a16:colId xmlns:a16="http://schemas.microsoft.com/office/drawing/2014/main" val="3364793177"/>
                    </a:ext>
                  </a:extLst>
                </a:gridCol>
                <a:gridCol w="1752775">
                  <a:extLst>
                    <a:ext uri="{9D8B030D-6E8A-4147-A177-3AD203B41FA5}">
                      <a16:colId xmlns:a16="http://schemas.microsoft.com/office/drawing/2014/main" val="837933532"/>
                    </a:ext>
                  </a:extLst>
                </a:gridCol>
                <a:gridCol w="1740666">
                  <a:extLst>
                    <a:ext uri="{9D8B030D-6E8A-4147-A177-3AD203B41FA5}">
                      <a16:colId xmlns:a16="http://schemas.microsoft.com/office/drawing/2014/main" val="2948703982"/>
                    </a:ext>
                  </a:extLst>
                </a:gridCol>
                <a:gridCol w="1740666">
                  <a:extLst>
                    <a:ext uri="{9D8B030D-6E8A-4147-A177-3AD203B41FA5}">
                      <a16:colId xmlns:a16="http://schemas.microsoft.com/office/drawing/2014/main" val="2436432925"/>
                    </a:ext>
                  </a:extLst>
                </a:gridCol>
              </a:tblGrid>
              <a:tr h="930433">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x</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x + 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x × y</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65183131"/>
                  </a:ext>
                </a:extLst>
              </a:tr>
              <a:tr h="800002">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78448285"/>
                  </a:ext>
                </a:extLst>
              </a:tr>
              <a:tr h="800002">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83937963"/>
                  </a:ext>
                </a:extLst>
              </a:tr>
              <a:tr h="851119">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14869784"/>
                  </a:ext>
                </a:extLst>
              </a:tr>
              <a:tr h="800002">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73774500"/>
                  </a:ext>
                </a:extLst>
              </a:tr>
            </a:tbl>
          </a:graphicData>
        </a:graphic>
      </p:graphicFrame>
      <p:sp>
        <p:nvSpPr>
          <p:cNvPr id="35" name="Rectangle 1">
            <a:extLst>
              <a:ext uri="{FF2B5EF4-FFF2-40B4-BE49-F238E27FC236}">
                <a16:creationId xmlns:a16="http://schemas.microsoft.com/office/drawing/2014/main" id="{B5D920B6-E07E-4E84-AA7A-C3DE34207EDC}"/>
              </a:ext>
            </a:extLst>
          </p:cNvPr>
          <p:cNvSpPr>
            <a:spLocks noChangeArrowheads="1"/>
          </p:cNvSpPr>
          <p:nvPr/>
        </p:nvSpPr>
        <p:spPr bwMode="auto">
          <a:xfrm>
            <a:off x="12620336" y="25556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790D1194-1FBE-4229-A2BB-D92E43D9D15F}"/>
              </a:ext>
            </a:extLst>
          </p:cNvPr>
          <p:cNvSpPr txBox="1"/>
          <p:nvPr/>
        </p:nvSpPr>
        <p:spPr>
          <a:xfrm>
            <a:off x="9961024" y="4766953"/>
            <a:ext cx="9282544" cy="456535"/>
          </a:xfrm>
          <a:prstGeom prst="rect">
            <a:avLst/>
          </a:prstGeom>
          <a:noFill/>
        </p:spPr>
        <p:txBody>
          <a:bodyPr wrap="square">
            <a:spAutoFit/>
          </a:bodyPr>
          <a:lstStyle/>
          <a:p>
            <a:pPr algn="just">
              <a:lnSpc>
                <a:spcPct val="150000"/>
              </a:lnSpc>
              <a:spcAft>
                <a:spcPts val="800"/>
              </a:spcAft>
            </a:pPr>
            <a:endParaRPr lang="en-US"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3">
            <a:extLst>
              <a:ext uri="{FF2B5EF4-FFF2-40B4-BE49-F238E27FC236}">
                <a16:creationId xmlns:a16="http://schemas.microsoft.com/office/drawing/2014/main" id="{D0C533A9-25A7-46BD-AD3E-4D61804A6A40}"/>
              </a:ext>
            </a:extLst>
          </p:cNvPr>
          <p:cNvGrpSpPr/>
          <p:nvPr/>
        </p:nvGrpSpPr>
        <p:grpSpPr>
          <a:xfrm>
            <a:off x="10296044" y="1790700"/>
            <a:ext cx="5906334" cy="7714350"/>
            <a:chOff x="0" y="0"/>
            <a:chExt cx="12390759" cy="13587893"/>
          </a:xfrm>
        </p:grpSpPr>
        <p:sp>
          <p:nvSpPr>
            <p:cNvPr id="16" name="Freeform 4">
              <a:extLst>
                <a:ext uri="{FF2B5EF4-FFF2-40B4-BE49-F238E27FC236}">
                  <a16:creationId xmlns:a16="http://schemas.microsoft.com/office/drawing/2014/main" id="{D90C52ED-5913-4AAB-90D6-041D7C285FB1}"/>
                </a:ext>
              </a:extLst>
            </p:cNvPr>
            <p:cNvSpPr/>
            <p:nvPr/>
          </p:nvSpPr>
          <p:spPr>
            <a:xfrm>
              <a:off x="0" y="0"/>
              <a:ext cx="12359010" cy="13556144"/>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E9D7F"/>
            </a:solidFill>
          </p:spPr>
          <p:txBody>
            <a:bodyPr/>
            <a:lstStyle/>
            <a:p>
              <a:endParaRPr lang="en-US" dirty="0"/>
            </a:p>
          </p:txBody>
        </p:sp>
        <p:sp>
          <p:nvSpPr>
            <p:cNvPr id="17" name="Freeform 5">
              <a:extLst>
                <a:ext uri="{FF2B5EF4-FFF2-40B4-BE49-F238E27FC236}">
                  <a16:creationId xmlns:a16="http://schemas.microsoft.com/office/drawing/2014/main" id="{A11F6C0E-1648-4BEC-AB77-6BABCF1CBEFD}"/>
                </a:ext>
              </a:extLst>
            </p:cNvPr>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6">
            <a:extLst>
              <a:ext uri="{FF2B5EF4-FFF2-40B4-BE49-F238E27FC236}">
                <a16:creationId xmlns:a16="http://schemas.microsoft.com/office/drawing/2014/main" id="{8733BAAE-775F-43E8-99C1-C1F62127AE57}"/>
              </a:ext>
            </a:extLst>
          </p:cNvPr>
          <p:cNvGrpSpPr/>
          <p:nvPr/>
        </p:nvGrpSpPr>
        <p:grpSpPr>
          <a:xfrm>
            <a:off x="10873238" y="2177679"/>
            <a:ext cx="7106531" cy="7750356"/>
            <a:chOff x="0" y="0"/>
            <a:chExt cx="12448626" cy="13668419"/>
          </a:xfrm>
        </p:grpSpPr>
        <p:sp>
          <p:nvSpPr>
            <p:cNvPr id="19" name="Freeform 7">
              <a:extLst>
                <a:ext uri="{FF2B5EF4-FFF2-40B4-BE49-F238E27FC236}">
                  <a16:creationId xmlns:a16="http://schemas.microsoft.com/office/drawing/2014/main" id="{E419C160-BB14-4009-AF04-27DAFD744918}"/>
                </a:ext>
              </a:extLst>
            </p:cNvPr>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0" name="Freeform 8">
              <a:extLst>
                <a:ext uri="{FF2B5EF4-FFF2-40B4-BE49-F238E27FC236}">
                  <a16:creationId xmlns:a16="http://schemas.microsoft.com/office/drawing/2014/main" id="{F07DD19A-4F5C-48F9-B79E-8299340ACEB2}"/>
                </a:ext>
              </a:extLst>
            </p:cNvPr>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22" name="AutoShape 9">
            <a:extLst>
              <a:ext uri="{FF2B5EF4-FFF2-40B4-BE49-F238E27FC236}">
                <a16:creationId xmlns:a16="http://schemas.microsoft.com/office/drawing/2014/main" id="{ABFE1364-14E0-4B02-923A-68C6CCEB0BB0}"/>
              </a:ext>
            </a:extLst>
          </p:cNvPr>
          <p:cNvSpPr/>
          <p:nvPr/>
        </p:nvSpPr>
        <p:spPr>
          <a:xfrm>
            <a:off x="12061318" y="3594266"/>
            <a:ext cx="5289263" cy="13621"/>
          </a:xfrm>
          <a:prstGeom prst="line">
            <a:avLst/>
          </a:prstGeom>
          <a:ln w="38100" cap="rnd">
            <a:solidFill>
              <a:srgbClr val="100F0D"/>
            </a:solidFill>
            <a:prstDash val="solid"/>
            <a:headEnd type="none" w="sm" len="sm"/>
            <a:tailEnd type="none" w="sm" len="sm"/>
          </a:ln>
        </p:spPr>
      </p:sp>
      <p:sp>
        <p:nvSpPr>
          <p:cNvPr id="23" name="TextBox 22">
            <a:extLst>
              <a:ext uri="{FF2B5EF4-FFF2-40B4-BE49-F238E27FC236}">
                <a16:creationId xmlns:a16="http://schemas.microsoft.com/office/drawing/2014/main" id="{F2EFE883-B170-4B01-AA8D-F5AA13DC97AC}"/>
              </a:ext>
            </a:extLst>
          </p:cNvPr>
          <p:cNvSpPr txBox="1"/>
          <p:nvPr/>
        </p:nvSpPr>
        <p:spPr>
          <a:xfrm>
            <a:off x="4712060" y="4112349"/>
            <a:ext cx="9621982" cy="456535"/>
          </a:xfrm>
          <a:prstGeom prst="rect">
            <a:avLst/>
          </a:prstGeom>
          <a:noFill/>
        </p:spPr>
        <p:txBody>
          <a:bodyPr wrap="square">
            <a:spAutoFit/>
          </a:bodyPr>
          <a:lstStyle/>
          <a:p>
            <a:pPr algn="just">
              <a:lnSpc>
                <a:spcPct val="150000"/>
              </a:lnSpc>
              <a:spcAft>
                <a:spcPts val="80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74B876B7-CA7A-4E64-83AA-A5EE60C7F938}"/>
              </a:ext>
            </a:extLst>
          </p:cNvPr>
          <p:cNvSpPr txBox="1"/>
          <p:nvPr/>
        </p:nvSpPr>
        <p:spPr>
          <a:xfrm>
            <a:off x="11348784" y="3696079"/>
            <a:ext cx="6374964" cy="6115585"/>
          </a:xfrm>
          <a:prstGeom prst="rect">
            <a:avLst/>
          </a:prstGeom>
          <a:noFill/>
        </p:spPr>
        <p:txBody>
          <a:bodyPr wrap="square">
            <a:spAutoFit/>
          </a:bodyPr>
          <a:lstStyle/>
          <a:p>
            <a:pPr algn="just">
              <a:lnSpc>
                <a:spcPct val="150000"/>
              </a:lnSpc>
              <a:spcAft>
                <a:spcPts val="800"/>
              </a:spcAft>
            </a:pPr>
            <a:r>
              <a:rPr lang="vi-VN" sz="3200" b="1" dirty="0">
                <a:effectLst/>
                <a:latin typeface="Arial" panose="020B0604020202020204" pitchFamily="34" charset="0"/>
                <a:ea typeface="Times New Roman" panose="02020603050405020304" pitchFamily="18" charset="0"/>
                <a:cs typeface="Arial" panose="020B0604020202020204" pitchFamily="34" charset="0"/>
              </a:rPr>
              <a:t>Đ</a:t>
            </a:r>
            <a:r>
              <a:rPr lang="nl-NL" sz="3200" b="1" dirty="0">
                <a:effectLst/>
                <a:latin typeface="Arial" panose="020B0604020202020204" pitchFamily="34" charset="0"/>
                <a:ea typeface="Times New Roman" panose="02020603050405020304" pitchFamily="18" charset="0"/>
                <a:cs typeface="Arial" panose="020B0604020202020204" pitchFamily="34" charset="0"/>
              </a:rPr>
              <a:t>ọc thông tin SGK trang 22 và thực hiện nhiệm vụ:</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nl-NL" sz="3200" b="1">
                <a:effectLst/>
                <a:latin typeface="Arial" panose="020B0604020202020204" pitchFamily="34" charset="0"/>
                <a:ea typeface="Times New Roman" panose="02020603050405020304" pitchFamily="18" charset="0"/>
                <a:cs typeface="Arial" panose="020B0604020202020204" pitchFamily="34" charset="0"/>
              </a:rPr>
              <a:t>Nhóm </a:t>
            </a:r>
            <a:r>
              <a:rPr lang="nl-NL" sz="3200" b="1" dirty="0">
                <a:effectLst/>
                <a:latin typeface="Arial" panose="020B0604020202020204" pitchFamily="34" charset="0"/>
                <a:ea typeface="Times New Roman" panose="02020603050405020304" pitchFamily="18" charset="0"/>
                <a:cs typeface="Arial" panose="020B0604020202020204" pitchFamily="34" charset="0"/>
              </a:rPr>
              <a:t>1: </a:t>
            </a:r>
            <a:r>
              <a:rPr lang="nl-NL" sz="3200" i="1" dirty="0">
                <a:effectLst/>
                <a:latin typeface="Arial" panose="020B0604020202020204" pitchFamily="34" charset="0"/>
                <a:ea typeface="Times New Roman" panose="02020603050405020304" pitchFamily="18" charset="0"/>
                <a:cs typeface="Arial" panose="020B0604020202020204" pitchFamily="34" charset="0"/>
              </a:rPr>
              <a:t>Tìm hiểu về phép cộng hai số nhị phân. Cho ví dụ minh họa.</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nl-NL" sz="3200" b="1">
                <a:effectLst/>
                <a:latin typeface="Arial" panose="020B0604020202020204" pitchFamily="34" charset="0"/>
                <a:ea typeface="Times New Roman" panose="02020603050405020304" pitchFamily="18" charset="0"/>
                <a:cs typeface="Arial" panose="020B0604020202020204" pitchFamily="34" charset="0"/>
              </a:rPr>
              <a:t>Nhóm </a:t>
            </a:r>
            <a:r>
              <a:rPr lang="nl-NL" sz="3200" b="1" dirty="0">
                <a:effectLst/>
                <a:latin typeface="Arial" panose="020B0604020202020204" pitchFamily="34" charset="0"/>
                <a:ea typeface="Times New Roman" panose="02020603050405020304" pitchFamily="18" charset="0"/>
                <a:cs typeface="Arial" panose="020B0604020202020204" pitchFamily="34" charset="0"/>
              </a:rPr>
              <a:t>2: </a:t>
            </a:r>
            <a:r>
              <a:rPr lang="nl-NL" sz="3200" i="1" dirty="0">
                <a:effectLst/>
                <a:latin typeface="Arial" panose="020B0604020202020204" pitchFamily="34" charset="0"/>
                <a:ea typeface="Times New Roman" panose="02020603050405020304" pitchFamily="18" charset="0"/>
                <a:cs typeface="Arial" panose="020B0604020202020204" pitchFamily="34" charset="0"/>
              </a:rPr>
              <a:t>Tìm hiểu về phép nhân hai số nhị phân. Cho ví dụ minh họa.</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1E4B7A53-4E8F-45D0-950B-446F1F054809}"/>
              </a:ext>
            </a:extLst>
          </p:cNvPr>
          <p:cNvSpPr txBox="1"/>
          <p:nvPr/>
        </p:nvSpPr>
        <p:spPr>
          <a:xfrm>
            <a:off x="11917454" y="2699374"/>
            <a:ext cx="5478352" cy="646331"/>
          </a:xfrm>
          <a:prstGeom prst="rect">
            <a:avLst/>
          </a:prstGeom>
          <a:noFill/>
        </p:spPr>
        <p:txBody>
          <a:bodyPr wrap="square">
            <a:spAutoFit/>
          </a:bodyPr>
          <a:lstStyle/>
          <a:p>
            <a:r>
              <a:rPr lang="vi-VN" sz="3600" b="1" dirty="0">
                <a:latin typeface="Arial" panose="020B0604020202020204" pitchFamily="34" charset="0"/>
                <a:cs typeface="Arial" panose="020B0604020202020204" pitchFamily="34" charset="0"/>
              </a:rPr>
              <a:t>Làm việc theo nhóm đôi</a:t>
            </a:r>
            <a:endParaRPr lang="en-US" sz="3600" dirty="0"/>
          </a:p>
        </p:txBody>
      </p:sp>
      <p:pic>
        <p:nvPicPr>
          <p:cNvPr id="32" name="Picture 14">
            <a:extLst>
              <a:ext uri="{FF2B5EF4-FFF2-40B4-BE49-F238E27FC236}">
                <a16:creationId xmlns:a16="http://schemas.microsoft.com/office/drawing/2014/main" id="{2BF1017D-A6E6-4693-9946-E85CEFDB3888}"/>
              </a:ext>
            </a:extLst>
          </p:cNvPr>
          <p:cNvPicPr>
            <a:picLocks noChangeAspect="1"/>
          </p:cNvPicPr>
          <p:nvPr/>
        </p:nvPicPr>
        <p:blipFill>
          <a:blip r:embed="rId3"/>
          <a:srcRect/>
          <a:stretch>
            <a:fillRect/>
          </a:stretch>
        </p:blipFill>
        <p:spPr>
          <a:xfrm>
            <a:off x="9772655" y="2638342"/>
            <a:ext cx="2099574" cy="1455982"/>
          </a:xfrm>
          <a:prstGeom prst="rect">
            <a:avLst/>
          </a:prstGeom>
        </p:spPr>
      </p:pic>
    </p:spTree>
    <p:extLst>
      <p:ext uri="{BB962C8B-B14F-4D97-AF65-F5344CB8AC3E}">
        <p14:creationId xmlns:p14="http://schemas.microsoft.com/office/powerpoint/2010/main" val="275303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fade">
                                      <p:cBhvr>
                                        <p:cTn id="31" dur="500"/>
                                        <p:tgtEl>
                                          <p:spTgt spid="2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
                                            <p:txEl>
                                              <p:pRg st="1" end="1"/>
                                            </p:txEl>
                                          </p:spTgt>
                                        </p:tgtEl>
                                        <p:attrNameLst>
                                          <p:attrName>style.visibility</p:attrName>
                                        </p:attrNameLst>
                                      </p:cBhvr>
                                      <p:to>
                                        <p:strVal val="visible"/>
                                      </p:to>
                                    </p:set>
                                    <p:anim calcmode="lin" valueType="num">
                                      <p:cBhvr additive="base">
                                        <p:cTn id="36"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 calcmode="lin" valueType="num">
                                      <p:cBhvr additive="base">
                                        <p:cTn id="4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9047" y="590468"/>
            <a:ext cx="18027944" cy="96965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0600" y="1181100"/>
            <a:ext cx="16877095" cy="881045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0800" y="3052971"/>
            <a:ext cx="14020799" cy="1973926"/>
          </a:xfrm>
          <a:prstGeom prst="rect">
            <a:avLst/>
          </a:prstGeom>
        </p:spPr>
      </p:pic>
      <p:sp>
        <p:nvSpPr>
          <p:cNvPr id="5" name="TextBox 5"/>
          <p:cNvSpPr txBox="1"/>
          <p:nvPr/>
        </p:nvSpPr>
        <p:spPr>
          <a:xfrm>
            <a:off x="1915679" y="1688411"/>
            <a:ext cx="14554233" cy="1217128"/>
          </a:xfrm>
          <a:prstGeom prst="rect">
            <a:avLst/>
          </a:prstGeom>
        </p:spPr>
        <p:txBody>
          <a:bodyPr lIns="0" tIns="0" rIns="0" bIns="0" rtlCol="0" anchor="t">
            <a:spAutoFit/>
          </a:bodyPr>
          <a:lstStyle/>
          <a:p>
            <a:pPr algn="ctr">
              <a:lnSpc>
                <a:spcPts val="10400"/>
              </a:lnSpc>
            </a:pPr>
            <a:r>
              <a:rPr lang="vi-VN" sz="5400" b="1" dirty="0">
                <a:solidFill>
                  <a:srgbClr val="1C3249"/>
                </a:solidFill>
              </a:rPr>
              <a:t>KIẾN THỨC TRỌNG TÂM</a:t>
            </a:r>
            <a:endParaRPr lang="en-US" sz="5400" b="1" dirty="0">
              <a:solidFill>
                <a:srgbClr val="1C3249"/>
              </a:solidFill>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2623" y="8314257"/>
            <a:ext cx="1382274" cy="138227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72142">
            <a:off x="551965" y="750449"/>
            <a:ext cx="953470" cy="8414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88079" y="295445"/>
            <a:ext cx="1937093" cy="2152325"/>
          </a:xfrm>
          <a:prstGeom prst="rect">
            <a:avLst/>
          </a:prstGeom>
        </p:spPr>
      </p:pic>
      <p:sp>
        <p:nvSpPr>
          <p:cNvPr id="12" name="TextBox 12"/>
          <p:cNvSpPr txBox="1"/>
          <p:nvPr/>
        </p:nvSpPr>
        <p:spPr>
          <a:xfrm>
            <a:off x="3473555" y="3199201"/>
            <a:ext cx="11673754" cy="1559338"/>
          </a:xfrm>
          <a:prstGeom prst="rect">
            <a:avLst/>
          </a:prstGeom>
        </p:spPr>
        <p:txBody>
          <a:bodyPr lIns="0" tIns="0" rIns="0" bIns="0" rtlCol="0" anchor="t">
            <a:spAutoFit/>
          </a:bodyPr>
          <a:lstStyle/>
          <a:p>
            <a:pPr algn="ctr">
              <a:lnSpc>
                <a:spcPct val="150000"/>
              </a:lnSpc>
            </a:pPr>
            <a:r>
              <a:rPr lang="vi-VN" sz="3600" spc="121" dirty="0">
                <a:latin typeface="Arial" panose="020B0604020202020204" pitchFamily="34" charset="0"/>
                <a:cs typeface="Arial" panose="020B0604020202020204" pitchFamily="34" charset="0"/>
              </a:rPr>
              <a:t>Các phép tính số học trên hệ nhị phân cũng tương tự như thực hiện trên hệ thập phân.</a:t>
            </a:r>
            <a:endParaRPr lang="en-US" sz="3600" spc="121" dirty="0">
              <a:latin typeface="Arial" panose="020B0604020202020204" pitchFamily="34" charset="0"/>
              <a:cs typeface="Arial" panose="020B0604020202020204" pitchFamily="34" charset="0"/>
            </a:endParaRPr>
          </a:p>
        </p:txBody>
      </p:sp>
      <p:sp>
        <p:nvSpPr>
          <p:cNvPr id="13" name="TextBox 13"/>
          <p:cNvSpPr txBox="1"/>
          <p:nvPr/>
        </p:nvSpPr>
        <p:spPr>
          <a:xfrm>
            <a:off x="3648689" y="6024618"/>
            <a:ext cx="10990622" cy="444352"/>
          </a:xfrm>
          <a:prstGeom prst="rect">
            <a:avLst/>
          </a:prstGeom>
        </p:spPr>
        <p:txBody>
          <a:bodyPr lIns="0" tIns="0" rIns="0" bIns="0" rtlCol="0" anchor="t">
            <a:spAutoFit/>
          </a:bodyPr>
          <a:lstStyle/>
          <a:p>
            <a:pPr algn="ctr">
              <a:lnSpc>
                <a:spcPts val="3779"/>
              </a:lnSpc>
            </a:pPr>
            <a:r>
              <a:rPr lang="en-US" sz="2700" dirty="0">
                <a:solidFill>
                  <a:srgbClr val="1C3249"/>
                </a:solidFill>
                <a:latin typeface="Bryndan Write"/>
              </a:rPr>
              <a:t>.</a:t>
            </a:r>
          </a:p>
        </p:txBody>
      </p:sp>
      <p:pic>
        <p:nvPicPr>
          <p:cNvPr id="14" name="Picture 2">
            <a:extLst>
              <a:ext uri="{FF2B5EF4-FFF2-40B4-BE49-F238E27FC236}">
                <a16:creationId xmlns:a16="http://schemas.microsoft.com/office/drawing/2014/main" id="{2E1CD208-8B66-4A23-B83A-0D1ED0C5E7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V="1">
            <a:off x="2209799" y="5438522"/>
            <a:ext cx="15315373" cy="4124577"/>
          </a:xfrm>
          <a:prstGeom prst="rect">
            <a:avLst/>
          </a:prstGeom>
        </p:spPr>
      </p:pic>
      <p:sp>
        <p:nvSpPr>
          <p:cNvPr id="16" name="TextBox 15">
            <a:extLst>
              <a:ext uri="{FF2B5EF4-FFF2-40B4-BE49-F238E27FC236}">
                <a16:creationId xmlns:a16="http://schemas.microsoft.com/office/drawing/2014/main" id="{50D485DB-83F6-4584-888C-A6559B62A9F9}"/>
              </a:ext>
            </a:extLst>
          </p:cNvPr>
          <p:cNvSpPr txBox="1"/>
          <p:nvPr/>
        </p:nvSpPr>
        <p:spPr>
          <a:xfrm>
            <a:off x="3425509" y="6096495"/>
            <a:ext cx="13490891" cy="3313664"/>
          </a:xfrm>
          <a:prstGeom prst="rect">
            <a:avLst/>
          </a:prstGeom>
          <a:noFill/>
        </p:spPr>
        <p:txBody>
          <a:bodyPr wrap="square">
            <a:spAutoFit/>
          </a:bodyPr>
          <a:lstStyle/>
          <a:p>
            <a:pPr algn="just">
              <a:lnSpc>
                <a:spcPct val="150000"/>
              </a:lnSpc>
            </a:pPr>
            <a:r>
              <a:rPr lang="vi-VN" sz="3600" spc="121" dirty="0">
                <a:latin typeface="Arial" panose="020B0604020202020204" pitchFamily="34" charset="0"/>
                <a:cs typeface="Arial" panose="020B0604020202020204" pitchFamily="34" charset="0"/>
              </a:rPr>
              <a:t>Do máy tính biểu diễn số trên hệ nhị phân nên máy tính cần thực hiện các phép tính số học trực tiếp trên hệ nhị phân.</a:t>
            </a:r>
          </a:p>
          <a:p>
            <a:pPr algn="just">
              <a:lnSpc>
                <a:spcPct val="150000"/>
              </a:lnSpc>
            </a:pPr>
            <a:r>
              <a:rPr lang="vi-VN" sz="3600" spc="121" dirty="0">
                <a:latin typeface="Arial" panose="020B0604020202020204" pitchFamily="34" charset="0"/>
                <a:cs typeface="Arial" panose="020B0604020202020204" pitchFamily="34" charset="0"/>
              </a:rPr>
              <a:t>       Có thể coi tính toán số học trong máy tính là ứng dụng của hệ nhị phân.</a:t>
            </a:r>
            <a:endParaRPr lang="en-US" sz="1800" spc="121" dirty="0">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210011A1-D2E6-42AA-A2A9-2710231C3DB7}"/>
              </a:ext>
            </a:extLst>
          </p:cNvPr>
          <p:cNvSpPr/>
          <p:nvPr/>
        </p:nvSpPr>
        <p:spPr>
          <a:xfrm>
            <a:off x="3648689" y="8061134"/>
            <a:ext cx="598472" cy="444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xEl>
                                              <p:pRg st="1" end="1"/>
                                            </p:txEl>
                                          </p:spTgt>
                                        </p:tgtEl>
                                        <p:attrNameLst>
                                          <p:attrName>style.visibility</p:attrName>
                                        </p:attrNameLst>
                                      </p:cBhvr>
                                      <p:to>
                                        <p:strVal val="visible"/>
                                      </p:to>
                                    </p:set>
                                    <p:animEffect transition="in" filter="fade">
                                      <p:cBhvr>
                                        <p:cTn id="4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34636" y="0"/>
            <a:ext cx="18288000" cy="10287000"/>
          </a:xfrm>
          <a:prstGeom prst="rect">
            <a:avLst/>
          </a:prstGeom>
        </p:spPr>
      </p:pic>
      <p:grpSp>
        <p:nvGrpSpPr>
          <p:cNvPr id="3" name="Group 3"/>
          <p:cNvGrpSpPr/>
          <p:nvPr/>
        </p:nvGrpSpPr>
        <p:grpSpPr>
          <a:xfrm>
            <a:off x="10030786" y="1285410"/>
            <a:ext cx="7836660" cy="8593799"/>
            <a:chOff x="0" y="0"/>
            <a:chExt cx="12390759" cy="13587893"/>
          </a:xfrm>
        </p:grpSpPr>
        <p:sp>
          <p:nvSpPr>
            <p:cNvPr id="4" name="Freeform 4"/>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E9D7F"/>
            </a:solidFill>
          </p:spPr>
        </p:sp>
        <p:sp>
          <p:nvSpPr>
            <p:cNvPr id="5" name="Freeform 5"/>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6" name="Group 6"/>
          <p:cNvGrpSpPr/>
          <p:nvPr/>
        </p:nvGrpSpPr>
        <p:grpSpPr>
          <a:xfrm>
            <a:off x="9243489" y="861395"/>
            <a:ext cx="8194418" cy="8644729"/>
            <a:chOff x="0" y="0"/>
            <a:chExt cx="12448626" cy="13668419"/>
          </a:xfrm>
        </p:grpSpPr>
        <p:sp>
          <p:nvSpPr>
            <p:cNvPr id="7" name="Freeform 7"/>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8" name="Freeform 8"/>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9" name="AutoShape 9"/>
          <p:cNvSpPr/>
          <p:nvPr/>
        </p:nvSpPr>
        <p:spPr>
          <a:xfrm>
            <a:off x="9943939" y="2786717"/>
            <a:ext cx="6606283" cy="11917"/>
          </a:xfrm>
          <a:prstGeom prst="line">
            <a:avLst/>
          </a:prstGeom>
          <a:ln w="38100" cap="rnd">
            <a:solidFill>
              <a:srgbClr val="100F0D"/>
            </a:solidFill>
            <a:prstDash val="solid"/>
            <a:headEnd type="none" w="sm" len="sm"/>
            <a:tailEnd type="none" w="sm" len="sm"/>
          </a:ln>
        </p:spPr>
      </p:sp>
      <p:grpSp>
        <p:nvGrpSpPr>
          <p:cNvPr id="10" name="Group 10"/>
          <p:cNvGrpSpPr>
            <a:grpSpLocks noChangeAspect="1"/>
          </p:cNvGrpSpPr>
          <p:nvPr/>
        </p:nvGrpSpPr>
        <p:grpSpPr>
          <a:xfrm>
            <a:off x="10272252" y="1280986"/>
            <a:ext cx="238374" cy="238374"/>
            <a:chOff x="0" y="0"/>
            <a:chExt cx="495300" cy="495300"/>
          </a:xfrm>
        </p:grpSpPr>
        <p:sp>
          <p:nvSpPr>
            <p:cNvPr id="11" name="Freeform 1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2" name="Freeform 1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3" name="Group 13"/>
          <p:cNvGrpSpPr>
            <a:grpSpLocks noChangeAspect="1"/>
          </p:cNvGrpSpPr>
          <p:nvPr/>
        </p:nvGrpSpPr>
        <p:grpSpPr>
          <a:xfrm>
            <a:off x="9824753" y="1264388"/>
            <a:ext cx="238374" cy="238374"/>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6" name="Group 16"/>
          <p:cNvGrpSpPr>
            <a:grpSpLocks noChangeAspect="1"/>
          </p:cNvGrpSpPr>
          <p:nvPr/>
        </p:nvGrpSpPr>
        <p:grpSpPr>
          <a:xfrm>
            <a:off x="10733987" y="1274850"/>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19" name="TextBox 19"/>
          <p:cNvSpPr txBox="1"/>
          <p:nvPr/>
        </p:nvSpPr>
        <p:spPr>
          <a:xfrm>
            <a:off x="9061884" y="2618253"/>
            <a:ext cx="7330477" cy="1067600"/>
          </a:xfrm>
          <a:prstGeom prst="rect">
            <a:avLst/>
          </a:prstGeom>
        </p:spPr>
        <p:txBody>
          <a:bodyPr lIns="0" tIns="0" rIns="0" bIns="0" rtlCol="0" anchor="t">
            <a:spAutoFit/>
          </a:bodyPr>
          <a:lstStyle/>
          <a:p>
            <a:pPr algn="ctr">
              <a:lnSpc>
                <a:spcPts val="7650"/>
              </a:lnSpc>
            </a:pPr>
            <a:endParaRPr lang="en-US" sz="8500" dirty="0">
              <a:solidFill>
                <a:srgbClr val="100F0D"/>
              </a:solidFill>
              <a:latin typeface="Catchy Mager"/>
            </a:endParaRPr>
          </a:p>
        </p:txBody>
      </p:sp>
      <p:sp>
        <p:nvSpPr>
          <p:cNvPr id="20" name="TextBox 20"/>
          <p:cNvSpPr txBox="1"/>
          <p:nvPr/>
        </p:nvSpPr>
        <p:spPr>
          <a:xfrm>
            <a:off x="10063127" y="3706658"/>
            <a:ext cx="6606282" cy="3593933"/>
          </a:xfrm>
          <a:prstGeom prst="rect">
            <a:avLst/>
          </a:prstGeom>
        </p:spPr>
        <p:txBody>
          <a:bodyPr wrap="square" lIns="0" tIns="0" rIns="0" bIns="0" rtlCol="0" anchor="t">
            <a:spAutoFit/>
          </a:bodyPr>
          <a:lstStyle/>
          <a:p>
            <a:pPr algn="just">
              <a:lnSpc>
                <a:spcPct val="150000"/>
              </a:lnSpc>
            </a:pPr>
            <a:r>
              <a:rPr lang="vi-VN" sz="4000" dirty="0">
                <a:solidFill>
                  <a:srgbClr val="100F0D"/>
                </a:solidFill>
              </a:rPr>
              <a:t>Hãy thực hiện các phép tính sau trong hệ nhị phân:</a:t>
            </a:r>
          </a:p>
          <a:p>
            <a:pPr marL="514350" indent="-514350" algn="just">
              <a:lnSpc>
                <a:spcPct val="150000"/>
              </a:lnSpc>
              <a:buAutoNum type="alphaLcParenR"/>
            </a:pPr>
            <a:r>
              <a:rPr lang="vi-VN" sz="4000" dirty="0">
                <a:solidFill>
                  <a:srgbClr val="100F0D"/>
                </a:solidFill>
              </a:rPr>
              <a:t>101101 + 11001</a:t>
            </a:r>
          </a:p>
          <a:p>
            <a:pPr marL="514350" indent="-514350" algn="just">
              <a:lnSpc>
                <a:spcPct val="150000"/>
              </a:lnSpc>
              <a:buAutoNum type="alphaLcParenR"/>
            </a:pPr>
            <a:r>
              <a:rPr lang="vi-VN" sz="4000" dirty="0">
                <a:solidFill>
                  <a:srgbClr val="100F0D"/>
                </a:solidFill>
              </a:rPr>
              <a:t>100111 x 1011</a:t>
            </a:r>
            <a:endParaRPr lang="en-US" sz="4000" dirty="0">
              <a:solidFill>
                <a:srgbClr val="100F0D"/>
              </a:solidFill>
            </a:endParaRPr>
          </a:p>
        </p:txBody>
      </p:sp>
      <p:sp>
        <p:nvSpPr>
          <p:cNvPr id="22" name="TextBox 22"/>
          <p:cNvSpPr txBox="1"/>
          <p:nvPr/>
        </p:nvSpPr>
        <p:spPr>
          <a:xfrm>
            <a:off x="1578987" y="7783843"/>
            <a:ext cx="6264068" cy="461280"/>
          </a:xfrm>
          <a:prstGeom prst="rect">
            <a:avLst/>
          </a:prstGeom>
        </p:spPr>
        <p:txBody>
          <a:bodyPr lIns="0" tIns="0" rIns="0" bIns="0" rtlCol="0" anchor="t">
            <a:spAutoFit/>
          </a:bodyPr>
          <a:lstStyle/>
          <a:p>
            <a:pPr>
              <a:lnSpc>
                <a:spcPts val="3919"/>
              </a:lnSpc>
            </a:pPr>
            <a:r>
              <a:rPr lang="en-US" sz="2799" spc="139" dirty="0">
                <a:solidFill>
                  <a:srgbClr val="100F0D"/>
                </a:solidFill>
                <a:latin typeface="Nourd"/>
              </a:rPr>
              <a:t>.</a:t>
            </a:r>
          </a:p>
        </p:txBody>
      </p:sp>
      <p:sp>
        <p:nvSpPr>
          <p:cNvPr id="23" name="TextBox 23"/>
          <p:cNvSpPr txBox="1"/>
          <p:nvPr/>
        </p:nvSpPr>
        <p:spPr>
          <a:xfrm>
            <a:off x="9736945" y="1661363"/>
            <a:ext cx="7330477" cy="823944"/>
          </a:xfrm>
          <a:prstGeom prst="rect">
            <a:avLst/>
          </a:prstGeom>
        </p:spPr>
        <p:txBody>
          <a:bodyPr wrap="square" lIns="0" tIns="0" rIns="0" bIns="0" rtlCol="0" anchor="t">
            <a:spAutoFit/>
          </a:bodyPr>
          <a:lstStyle/>
          <a:p>
            <a:pPr>
              <a:lnSpc>
                <a:spcPct val="150000"/>
              </a:lnSpc>
            </a:pPr>
            <a:r>
              <a:rPr lang="vi-VN" sz="4000" b="1" spc="139" dirty="0">
                <a:solidFill>
                  <a:srgbClr val="100F0D"/>
                </a:solidFill>
              </a:rPr>
              <a:t>Câu hỏi và bài tập củng cố:</a:t>
            </a:r>
            <a:endParaRPr lang="en-US" sz="4000" b="1" spc="139" dirty="0">
              <a:solidFill>
                <a:srgbClr val="100F0D"/>
              </a:solidFill>
            </a:endParaRPr>
          </a:p>
        </p:txBody>
      </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92346" y="6655159"/>
            <a:ext cx="3129243" cy="2907352"/>
          </a:xfrm>
          <a:prstGeom prst="rect">
            <a:avLst/>
          </a:prstGeom>
        </p:spPr>
      </p:pic>
      <p:pic>
        <p:nvPicPr>
          <p:cNvPr id="24" name="Picture 23">
            <a:extLst>
              <a:ext uri="{FF2B5EF4-FFF2-40B4-BE49-F238E27FC236}">
                <a16:creationId xmlns:a16="http://schemas.microsoft.com/office/drawing/2014/main" id="{17CF0617-9E7A-4EAA-8CC1-8D7002440D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52356" y="2041877"/>
            <a:ext cx="1185422" cy="1017981"/>
          </a:xfrm>
          <a:prstGeom prst="rect">
            <a:avLst/>
          </a:prstGeom>
        </p:spPr>
      </p:pic>
      <p:pic>
        <p:nvPicPr>
          <p:cNvPr id="28" name="Picture 2">
            <a:extLst>
              <a:ext uri="{FF2B5EF4-FFF2-40B4-BE49-F238E27FC236}">
                <a16:creationId xmlns:a16="http://schemas.microsoft.com/office/drawing/2014/main" id="{7A17F859-E510-4DF3-B1BA-8AD03FFF6D63}"/>
              </a:ext>
            </a:extLst>
          </p:cNvPr>
          <p:cNvPicPr>
            <a:picLocks noChangeAspect="1"/>
          </p:cNvPicPr>
          <p:nvPr/>
        </p:nvPicPr>
        <p:blipFill>
          <a:blip r:embed="rId7"/>
          <a:srcRect/>
          <a:stretch>
            <a:fillRect/>
          </a:stretch>
        </p:blipFill>
        <p:spPr>
          <a:xfrm>
            <a:off x="856936" y="3616322"/>
            <a:ext cx="7659432" cy="4879978"/>
          </a:xfrm>
          <a:prstGeom prst="rect">
            <a:avLst/>
          </a:prstGeom>
        </p:spPr>
      </p:pic>
      <p:sp>
        <p:nvSpPr>
          <p:cNvPr id="29" name="TextBox 28">
            <a:extLst>
              <a:ext uri="{FF2B5EF4-FFF2-40B4-BE49-F238E27FC236}">
                <a16:creationId xmlns:a16="http://schemas.microsoft.com/office/drawing/2014/main" id="{D31D55F5-39BF-4A3F-8D01-BE156439AD27}"/>
              </a:ext>
            </a:extLst>
          </p:cNvPr>
          <p:cNvSpPr txBox="1"/>
          <p:nvPr/>
        </p:nvSpPr>
        <p:spPr>
          <a:xfrm>
            <a:off x="1463512" y="4084364"/>
            <a:ext cx="6599707" cy="3789564"/>
          </a:xfrm>
          <a:prstGeom prst="rect">
            <a:avLst/>
          </a:prstGeom>
          <a:noFill/>
        </p:spPr>
        <p:txBody>
          <a:bodyPr wrap="square">
            <a:spAutoFit/>
          </a:bodyPr>
          <a:lstStyle/>
          <a:p>
            <a:pPr algn="just">
              <a:lnSpc>
                <a:spcPct val="150000"/>
              </a:lnSpc>
              <a:spcAft>
                <a:spcPts val="800"/>
              </a:spcAft>
            </a:pP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101101 + 11001 = 1000110 (45 + 25 = 70)</a:t>
            </a:r>
            <a:endPar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 100111 × 1011 = 110101101 (39 × 11 = 429)</a:t>
            </a:r>
            <a:endParaRPr lang="en-US" sz="4000" b="1" dirty="0">
              <a:solidFill>
                <a:schemeClr val="bg1"/>
              </a:solidFill>
              <a:latin typeface="Arial" panose="020B0604020202020204" pitchFamily="34" charset="0"/>
              <a:cs typeface="Arial" panose="020B0604020202020204" pitchFamily="34" charset="0"/>
            </a:endParaRPr>
          </a:p>
        </p:txBody>
      </p:sp>
      <p:sp>
        <p:nvSpPr>
          <p:cNvPr id="30" name="Freeform 3">
            <a:extLst>
              <a:ext uri="{FF2B5EF4-FFF2-40B4-BE49-F238E27FC236}">
                <a16:creationId xmlns:a16="http://schemas.microsoft.com/office/drawing/2014/main" id="{F4ABE2F2-E80A-474C-9602-8463943B92C1}"/>
              </a:ext>
            </a:extLst>
          </p:cNvPr>
          <p:cNvSpPr/>
          <p:nvPr/>
        </p:nvSpPr>
        <p:spPr>
          <a:xfrm>
            <a:off x="2130737" y="1938889"/>
            <a:ext cx="5184463" cy="1426256"/>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txBody>
          <a:bodyPr/>
          <a:lstStyle/>
          <a:p>
            <a:pPr algn="ctr">
              <a:lnSpc>
                <a:spcPct val="150000"/>
              </a:lnSpc>
            </a:pPr>
            <a:r>
              <a:rPr lang="vi-VN" sz="4800" b="1" dirty="0">
                <a:solidFill>
                  <a:schemeClr val="bg1"/>
                </a:solidFill>
              </a:rPr>
              <a:t>Trả lời</a:t>
            </a:r>
            <a:endParaRPr lang="en-US" sz="48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barn(inVertical)">
                                      <p:cBhvr>
                                        <p:cTn id="14" dur="500"/>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barn(inVertical)">
                                      <p:cBhvr>
                                        <p:cTn id="20" dur="500"/>
                                        <p:tgtEl>
                                          <p:spTgt spid="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wipe(down)">
                                      <p:cBhvr>
                                        <p:cTn id="25" dur="5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circle(in)">
                                      <p:cBhvr>
                                        <p:cTn id="30" dur="20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6067" y="3018370"/>
            <a:ext cx="1365266" cy="117661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6349">
            <a:off x="5007694" y="9415549"/>
            <a:ext cx="780168" cy="672363"/>
          </a:xfrm>
          <a:prstGeom prst="rect">
            <a:avLst/>
          </a:prstGeom>
        </p:spPr>
      </p:pic>
      <p:grpSp>
        <p:nvGrpSpPr>
          <p:cNvPr id="15" name="Group 15"/>
          <p:cNvGrpSpPr/>
          <p:nvPr/>
        </p:nvGrpSpPr>
        <p:grpSpPr>
          <a:xfrm>
            <a:off x="954777" y="2657740"/>
            <a:ext cx="5537200" cy="434221"/>
            <a:chOff x="0" y="-85725"/>
            <a:chExt cx="7382933" cy="578962"/>
          </a:xfrm>
        </p:grpSpPr>
        <p:sp>
          <p:nvSpPr>
            <p:cNvPr id="16" name="TextBox 16"/>
            <p:cNvSpPr txBox="1"/>
            <p:nvPr/>
          </p:nvSpPr>
          <p:spPr>
            <a:xfrm>
              <a:off x="699749" y="-85725"/>
              <a:ext cx="6683184" cy="578962"/>
            </a:xfrm>
            <a:prstGeom prst="rect">
              <a:avLst/>
            </a:prstGeom>
          </p:spPr>
          <p:txBody>
            <a:bodyPr lIns="0" tIns="0" rIns="0" bIns="0" rtlCol="0" anchor="t">
              <a:spAutoFit/>
            </a:bodyPr>
            <a:lstStyle/>
            <a:p>
              <a:pPr>
                <a:lnSpc>
                  <a:spcPts val="3640"/>
                </a:lnSpc>
              </a:pPr>
              <a:endParaRPr lang="en-US" sz="2600" dirty="0">
                <a:solidFill>
                  <a:srgbClr val="2F2325"/>
                </a:solidFill>
              </a:endParaRPr>
            </a:p>
          </p:txBody>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4224"/>
              <a:ext cx="445749" cy="398743"/>
            </a:xfrm>
            <a:prstGeom prst="rect">
              <a:avLst/>
            </a:prstGeom>
          </p:spPr>
        </p:pic>
      </p:grpSp>
      <p:sp>
        <p:nvSpPr>
          <p:cNvPr id="34" name="TextBox 34"/>
          <p:cNvSpPr txBox="1"/>
          <p:nvPr/>
        </p:nvSpPr>
        <p:spPr>
          <a:xfrm>
            <a:off x="2097449" y="3843990"/>
            <a:ext cx="5012388" cy="434221"/>
          </a:xfrm>
          <a:prstGeom prst="rect">
            <a:avLst/>
          </a:prstGeom>
        </p:spPr>
        <p:txBody>
          <a:bodyPr lIns="0" tIns="0" rIns="0" bIns="0" rtlCol="0" anchor="t">
            <a:spAutoFit/>
          </a:bodyPr>
          <a:lstStyle/>
          <a:p>
            <a:pPr>
              <a:lnSpc>
                <a:spcPts val="3640"/>
              </a:lnSpc>
            </a:pPr>
            <a:endParaRPr lang="en-US" sz="2600" dirty="0">
              <a:solidFill>
                <a:srgbClr val="2F2325"/>
              </a:solidFill>
            </a:endParaRPr>
          </a:p>
        </p:txBody>
      </p:sp>
      <p:grpSp>
        <p:nvGrpSpPr>
          <p:cNvPr id="33" name="Group 32">
            <a:extLst>
              <a:ext uri="{FF2B5EF4-FFF2-40B4-BE49-F238E27FC236}">
                <a16:creationId xmlns:a16="http://schemas.microsoft.com/office/drawing/2014/main" id="{87D36FB0-AD21-82DD-7A65-F57332C51B7D}"/>
              </a:ext>
            </a:extLst>
          </p:cNvPr>
          <p:cNvGrpSpPr/>
          <p:nvPr/>
        </p:nvGrpSpPr>
        <p:grpSpPr>
          <a:xfrm>
            <a:off x="669798" y="2330608"/>
            <a:ext cx="6471955" cy="6722531"/>
            <a:chOff x="669798" y="2330608"/>
            <a:chExt cx="6471955" cy="6722531"/>
          </a:xfrm>
        </p:grpSpPr>
        <p:grpSp>
          <p:nvGrpSpPr>
            <p:cNvPr id="21" name="Group 20">
              <a:extLst>
                <a:ext uri="{FF2B5EF4-FFF2-40B4-BE49-F238E27FC236}">
                  <a16:creationId xmlns:a16="http://schemas.microsoft.com/office/drawing/2014/main" id="{68B01B97-AD89-740E-2B4C-E20A40EB1D91}"/>
                </a:ext>
              </a:extLst>
            </p:cNvPr>
            <p:cNvGrpSpPr/>
            <p:nvPr/>
          </p:nvGrpSpPr>
          <p:grpSpPr>
            <a:xfrm>
              <a:off x="669798" y="2399311"/>
              <a:ext cx="6471955" cy="6653828"/>
              <a:chOff x="669798" y="2399311"/>
              <a:chExt cx="6471955" cy="6653828"/>
            </a:xfrm>
          </p:grpSpPr>
          <p:sp>
            <p:nvSpPr>
              <p:cNvPr id="6" name="Freeform 6"/>
              <p:cNvSpPr/>
              <p:nvPr/>
            </p:nvSpPr>
            <p:spPr>
              <a:xfrm>
                <a:off x="684927" y="2409532"/>
                <a:ext cx="6445188" cy="6633387"/>
              </a:xfrm>
              <a:custGeom>
                <a:avLst/>
                <a:gdLst/>
                <a:ahLst/>
                <a:cxnLst/>
                <a:rect l="l" t="t" r="r" b="b"/>
                <a:pathLst>
                  <a:path w="7033302" h="8242517">
                    <a:moveTo>
                      <a:pt x="1270" y="0"/>
                    </a:moveTo>
                    <a:lnTo>
                      <a:pt x="7033302" y="15240"/>
                    </a:lnTo>
                    <a:lnTo>
                      <a:pt x="7001552" y="8242517"/>
                    </a:lnTo>
                    <a:lnTo>
                      <a:pt x="2546720" y="8242517"/>
                    </a:lnTo>
                    <a:lnTo>
                      <a:pt x="0" y="8215847"/>
                    </a:lnTo>
                    <a:lnTo>
                      <a:pt x="11430" y="2584825"/>
                    </a:lnTo>
                    <a:close/>
                  </a:path>
                </a:pathLst>
              </a:custGeom>
              <a:solidFill>
                <a:srgbClr val="FFF8F3"/>
              </a:solidFill>
            </p:spPr>
          </p:sp>
          <p:sp>
            <p:nvSpPr>
              <p:cNvPr id="7" name="Freeform 7"/>
              <p:cNvSpPr/>
              <p:nvPr/>
            </p:nvSpPr>
            <p:spPr>
              <a:xfrm>
                <a:off x="669798" y="2399311"/>
                <a:ext cx="6471955" cy="6653828"/>
              </a:xfrm>
              <a:custGeom>
                <a:avLst/>
                <a:gdLst/>
                <a:ahLst/>
                <a:cxnLst/>
                <a:rect l="l" t="t" r="r" b="b"/>
                <a:pathLst>
                  <a:path w="7062512" h="8267917">
                    <a:moveTo>
                      <a:pt x="7028222" y="8242517"/>
                    </a:moveTo>
                    <a:cubicBezTo>
                      <a:pt x="7025682" y="8246327"/>
                      <a:pt x="7021872" y="8251408"/>
                      <a:pt x="7018062" y="8255217"/>
                    </a:cubicBezTo>
                    <a:cubicBezTo>
                      <a:pt x="7014252" y="8257758"/>
                      <a:pt x="7009172" y="8260298"/>
                      <a:pt x="7005362" y="8260298"/>
                    </a:cubicBezTo>
                    <a:cubicBezTo>
                      <a:pt x="6796363" y="8259027"/>
                      <a:pt x="6492792" y="8265377"/>
                      <a:pt x="6183599" y="8267917"/>
                    </a:cubicBezTo>
                    <a:cubicBezTo>
                      <a:pt x="6088030" y="8267917"/>
                      <a:pt x="5986840" y="8266648"/>
                      <a:pt x="5891271" y="8266648"/>
                    </a:cubicBezTo>
                    <a:cubicBezTo>
                      <a:pt x="5677646" y="8265377"/>
                      <a:pt x="5464022" y="8264108"/>
                      <a:pt x="5250398" y="8264108"/>
                    </a:cubicBezTo>
                    <a:lnTo>
                      <a:pt x="4553308" y="8264108"/>
                    </a:lnTo>
                    <a:cubicBezTo>
                      <a:pt x="4395901" y="8264108"/>
                      <a:pt x="4244115" y="8262837"/>
                      <a:pt x="4086708" y="8262837"/>
                    </a:cubicBezTo>
                    <a:cubicBezTo>
                      <a:pt x="3951787" y="8262837"/>
                      <a:pt x="3811245" y="8262837"/>
                      <a:pt x="3676324" y="8264108"/>
                    </a:cubicBezTo>
                    <a:lnTo>
                      <a:pt x="3591999" y="8264108"/>
                    </a:lnTo>
                    <a:cubicBezTo>
                      <a:pt x="3395240" y="8262837"/>
                      <a:pt x="1202781" y="8261567"/>
                      <a:pt x="1006022" y="8259027"/>
                    </a:cubicBezTo>
                    <a:cubicBezTo>
                      <a:pt x="887966" y="8257758"/>
                      <a:pt x="769911" y="8252677"/>
                      <a:pt x="651855" y="8250137"/>
                    </a:cubicBezTo>
                    <a:cubicBezTo>
                      <a:pt x="438231" y="8245058"/>
                      <a:pt x="224607" y="8241248"/>
                      <a:pt x="41910" y="8236167"/>
                    </a:cubicBezTo>
                    <a:cubicBezTo>
                      <a:pt x="33020" y="8234898"/>
                      <a:pt x="24130" y="8232358"/>
                      <a:pt x="16510" y="8228548"/>
                    </a:cubicBezTo>
                    <a:cubicBezTo>
                      <a:pt x="5080" y="8223467"/>
                      <a:pt x="0" y="8212037"/>
                      <a:pt x="1270" y="8173857"/>
                    </a:cubicBezTo>
                    <a:cubicBezTo>
                      <a:pt x="2540" y="7792906"/>
                      <a:pt x="3810" y="7405388"/>
                      <a:pt x="3810" y="7024437"/>
                    </a:cubicBezTo>
                    <a:cubicBezTo>
                      <a:pt x="5080" y="6636918"/>
                      <a:pt x="17780" y="2571253"/>
                      <a:pt x="17780" y="2183735"/>
                    </a:cubicBezTo>
                    <a:cubicBezTo>
                      <a:pt x="19050" y="1809352"/>
                      <a:pt x="20320" y="1434969"/>
                      <a:pt x="19050" y="1054018"/>
                    </a:cubicBezTo>
                    <a:cubicBezTo>
                      <a:pt x="17780" y="679636"/>
                      <a:pt x="16510" y="311821"/>
                      <a:pt x="6350" y="48260"/>
                    </a:cubicBezTo>
                    <a:cubicBezTo>
                      <a:pt x="5080" y="35560"/>
                      <a:pt x="2540" y="22860"/>
                      <a:pt x="1270" y="10160"/>
                    </a:cubicBezTo>
                    <a:cubicBezTo>
                      <a:pt x="3810" y="8890"/>
                      <a:pt x="5080" y="7620"/>
                      <a:pt x="6350" y="7620"/>
                    </a:cubicBezTo>
                    <a:cubicBezTo>
                      <a:pt x="34290" y="6350"/>
                      <a:pt x="106551" y="5080"/>
                      <a:pt x="230229" y="3810"/>
                    </a:cubicBezTo>
                    <a:cubicBezTo>
                      <a:pt x="404501" y="1270"/>
                      <a:pt x="584395" y="1270"/>
                      <a:pt x="758667" y="1270"/>
                    </a:cubicBezTo>
                    <a:cubicBezTo>
                      <a:pt x="977913" y="2540"/>
                      <a:pt x="3192859" y="5080"/>
                      <a:pt x="3412105" y="6350"/>
                    </a:cubicBezTo>
                    <a:cubicBezTo>
                      <a:pt x="3625729" y="7620"/>
                      <a:pt x="3839354" y="7620"/>
                      <a:pt x="4052978" y="7620"/>
                    </a:cubicBezTo>
                    <a:cubicBezTo>
                      <a:pt x="4171033" y="7620"/>
                      <a:pt x="4289089" y="7620"/>
                      <a:pt x="4407145" y="8890"/>
                    </a:cubicBezTo>
                    <a:cubicBezTo>
                      <a:pt x="4637634" y="11430"/>
                      <a:pt x="4873745" y="10160"/>
                      <a:pt x="5104234" y="2540"/>
                    </a:cubicBezTo>
                    <a:cubicBezTo>
                      <a:pt x="5199803" y="0"/>
                      <a:pt x="5295371" y="2540"/>
                      <a:pt x="5390940" y="2540"/>
                    </a:cubicBezTo>
                    <a:cubicBezTo>
                      <a:pt x="5604564" y="2540"/>
                      <a:pt x="5818189" y="1270"/>
                      <a:pt x="6031813" y="3810"/>
                    </a:cubicBezTo>
                    <a:cubicBezTo>
                      <a:pt x="6301654" y="6350"/>
                      <a:pt x="6565874" y="13970"/>
                      <a:pt x="6835715" y="17780"/>
                    </a:cubicBezTo>
                    <a:cubicBezTo>
                      <a:pt x="6953770" y="20320"/>
                      <a:pt x="6996472" y="19050"/>
                      <a:pt x="7023142" y="21590"/>
                    </a:cubicBezTo>
                    <a:cubicBezTo>
                      <a:pt x="7032032" y="22860"/>
                      <a:pt x="7040922" y="25400"/>
                      <a:pt x="7049812" y="27940"/>
                    </a:cubicBezTo>
                    <a:cubicBezTo>
                      <a:pt x="7057432" y="30480"/>
                      <a:pt x="7061242" y="36830"/>
                      <a:pt x="7061242" y="46990"/>
                    </a:cubicBezTo>
                    <a:cubicBezTo>
                      <a:pt x="7062512" y="134481"/>
                      <a:pt x="7058702" y="331525"/>
                      <a:pt x="7054892" y="528569"/>
                    </a:cubicBezTo>
                    <a:cubicBezTo>
                      <a:pt x="7051082" y="692771"/>
                      <a:pt x="7049812" y="863542"/>
                      <a:pt x="7048542" y="1027745"/>
                    </a:cubicBezTo>
                    <a:cubicBezTo>
                      <a:pt x="7046002" y="1303606"/>
                      <a:pt x="7044732" y="1579467"/>
                      <a:pt x="7043462" y="1855328"/>
                    </a:cubicBezTo>
                    <a:cubicBezTo>
                      <a:pt x="7042192" y="2111485"/>
                      <a:pt x="7040922" y="2367641"/>
                      <a:pt x="7040922" y="2623798"/>
                    </a:cubicBezTo>
                    <a:cubicBezTo>
                      <a:pt x="7040922" y="3050726"/>
                      <a:pt x="7029492" y="7149231"/>
                      <a:pt x="7028222" y="7576158"/>
                    </a:cubicBezTo>
                    <a:cubicBezTo>
                      <a:pt x="7030762" y="7852019"/>
                      <a:pt x="7029492" y="8127880"/>
                      <a:pt x="7028222" y="8242517"/>
                    </a:cubicBezTo>
                    <a:close/>
                    <a:moveTo>
                      <a:pt x="17780" y="8212037"/>
                    </a:moveTo>
                    <a:cubicBezTo>
                      <a:pt x="22860" y="8213308"/>
                      <a:pt x="29210" y="8215847"/>
                      <a:pt x="36830" y="8215847"/>
                    </a:cubicBezTo>
                    <a:cubicBezTo>
                      <a:pt x="218985" y="8220927"/>
                      <a:pt x="449475" y="8226008"/>
                      <a:pt x="674342" y="8229817"/>
                    </a:cubicBezTo>
                    <a:cubicBezTo>
                      <a:pt x="781154" y="8232358"/>
                      <a:pt x="887966" y="8236167"/>
                      <a:pt x="1000400" y="8237437"/>
                    </a:cubicBezTo>
                    <a:cubicBezTo>
                      <a:pt x="1073482" y="8238708"/>
                      <a:pt x="3142264" y="8234897"/>
                      <a:pt x="3209724" y="8236167"/>
                    </a:cubicBezTo>
                    <a:cubicBezTo>
                      <a:pt x="3327780" y="8237437"/>
                      <a:pt x="3445835" y="8239977"/>
                      <a:pt x="3563891" y="8241247"/>
                    </a:cubicBezTo>
                    <a:cubicBezTo>
                      <a:pt x="3620108" y="8242517"/>
                      <a:pt x="3670703" y="8242517"/>
                      <a:pt x="3726920" y="8242517"/>
                    </a:cubicBezTo>
                    <a:cubicBezTo>
                      <a:pt x="3979896" y="8242517"/>
                      <a:pt x="4227250" y="8241247"/>
                      <a:pt x="4480226" y="8242517"/>
                    </a:cubicBezTo>
                    <a:cubicBezTo>
                      <a:pt x="4575795" y="8242517"/>
                      <a:pt x="4676985" y="8245058"/>
                      <a:pt x="4772554" y="8245058"/>
                    </a:cubicBezTo>
                    <a:cubicBezTo>
                      <a:pt x="4918718" y="8245058"/>
                      <a:pt x="5059261" y="8241247"/>
                      <a:pt x="5205425" y="8241247"/>
                    </a:cubicBezTo>
                    <a:cubicBezTo>
                      <a:pt x="5379697" y="8241247"/>
                      <a:pt x="5548347" y="8242517"/>
                      <a:pt x="5722620" y="8242517"/>
                    </a:cubicBezTo>
                    <a:cubicBezTo>
                      <a:pt x="5953109" y="8242517"/>
                      <a:pt x="6189220" y="8242517"/>
                      <a:pt x="6419709" y="8241247"/>
                    </a:cubicBezTo>
                    <a:cubicBezTo>
                      <a:pt x="6627712" y="8239977"/>
                      <a:pt x="6830092" y="8237437"/>
                      <a:pt x="6990122" y="8234897"/>
                    </a:cubicBezTo>
                    <a:cubicBezTo>
                      <a:pt x="6995202" y="8234897"/>
                      <a:pt x="7000282" y="8232358"/>
                      <a:pt x="7006632" y="8231087"/>
                    </a:cubicBezTo>
                    <a:cubicBezTo>
                      <a:pt x="7006632" y="8218387"/>
                      <a:pt x="7007902" y="8205687"/>
                      <a:pt x="7007902" y="8154152"/>
                    </a:cubicBezTo>
                    <a:lnTo>
                      <a:pt x="7007902" y="7950541"/>
                    </a:lnTo>
                    <a:cubicBezTo>
                      <a:pt x="7009172" y="7615566"/>
                      <a:pt x="7011712" y="7274025"/>
                      <a:pt x="7010442" y="6939050"/>
                    </a:cubicBezTo>
                    <a:cubicBezTo>
                      <a:pt x="7009172" y="6466146"/>
                      <a:pt x="7021872" y="2328233"/>
                      <a:pt x="7025682" y="1855328"/>
                    </a:cubicBezTo>
                    <a:cubicBezTo>
                      <a:pt x="7028222" y="1579467"/>
                      <a:pt x="7030762" y="1303606"/>
                      <a:pt x="7030762" y="1027745"/>
                    </a:cubicBezTo>
                    <a:cubicBezTo>
                      <a:pt x="7030762" y="797861"/>
                      <a:pt x="7032032" y="574545"/>
                      <a:pt x="7039652" y="351229"/>
                    </a:cubicBezTo>
                    <a:cubicBezTo>
                      <a:pt x="7043462" y="219867"/>
                      <a:pt x="7046002" y="88504"/>
                      <a:pt x="7040922" y="49530"/>
                    </a:cubicBezTo>
                    <a:cubicBezTo>
                      <a:pt x="7033302" y="49530"/>
                      <a:pt x="7026952" y="48260"/>
                      <a:pt x="7019332" y="48260"/>
                    </a:cubicBezTo>
                    <a:cubicBezTo>
                      <a:pt x="6986312" y="45720"/>
                      <a:pt x="6875066" y="45720"/>
                      <a:pt x="6723280" y="40640"/>
                    </a:cubicBezTo>
                    <a:cubicBezTo>
                      <a:pt x="6442196" y="33020"/>
                      <a:pt x="6155490" y="27940"/>
                      <a:pt x="5874405" y="27940"/>
                    </a:cubicBezTo>
                    <a:cubicBezTo>
                      <a:pt x="5677646" y="27940"/>
                      <a:pt x="5475265" y="31750"/>
                      <a:pt x="5278506" y="24130"/>
                    </a:cubicBezTo>
                    <a:lnTo>
                      <a:pt x="5222289" y="24130"/>
                    </a:lnTo>
                    <a:cubicBezTo>
                      <a:pt x="5059260" y="27940"/>
                      <a:pt x="4884988" y="33020"/>
                      <a:pt x="4716337" y="34290"/>
                    </a:cubicBezTo>
                    <a:cubicBezTo>
                      <a:pt x="4530822" y="35560"/>
                      <a:pt x="4350927" y="31750"/>
                      <a:pt x="4165412" y="30480"/>
                    </a:cubicBezTo>
                    <a:cubicBezTo>
                      <a:pt x="3991139" y="29210"/>
                      <a:pt x="3816867" y="27940"/>
                      <a:pt x="3648216" y="27940"/>
                    </a:cubicBezTo>
                    <a:cubicBezTo>
                      <a:pt x="3586378" y="27940"/>
                      <a:pt x="3530160" y="29210"/>
                      <a:pt x="3468322" y="27940"/>
                    </a:cubicBezTo>
                    <a:cubicBezTo>
                      <a:pt x="3254698" y="26670"/>
                      <a:pt x="1045374" y="24130"/>
                      <a:pt x="826128" y="24130"/>
                    </a:cubicBezTo>
                    <a:cubicBezTo>
                      <a:pt x="634990" y="22860"/>
                      <a:pt x="443853" y="24130"/>
                      <a:pt x="252715" y="24130"/>
                    </a:cubicBezTo>
                    <a:cubicBezTo>
                      <a:pt x="151525" y="24130"/>
                      <a:pt x="45720" y="24130"/>
                      <a:pt x="21590" y="25400"/>
                    </a:cubicBezTo>
                    <a:cubicBezTo>
                      <a:pt x="20320" y="25400"/>
                      <a:pt x="21590" y="36830"/>
                      <a:pt x="22860" y="41910"/>
                    </a:cubicBezTo>
                    <a:cubicBezTo>
                      <a:pt x="26670" y="114777"/>
                      <a:pt x="31750" y="324957"/>
                      <a:pt x="34290" y="528568"/>
                    </a:cubicBezTo>
                    <a:cubicBezTo>
                      <a:pt x="36830" y="896383"/>
                      <a:pt x="38100" y="1264197"/>
                      <a:pt x="38100" y="1632012"/>
                    </a:cubicBezTo>
                    <a:cubicBezTo>
                      <a:pt x="38100" y="1868464"/>
                      <a:pt x="36830" y="2098348"/>
                      <a:pt x="35560" y="2334800"/>
                    </a:cubicBezTo>
                    <a:cubicBezTo>
                      <a:pt x="34290" y="2564684"/>
                      <a:pt x="22860" y="6459578"/>
                      <a:pt x="21590" y="6682894"/>
                    </a:cubicBezTo>
                    <a:lnTo>
                      <a:pt x="21590" y="7116389"/>
                    </a:lnTo>
                    <a:cubicBezTo>
                      <a:pt x="21590" y="7444796"/>
                      <a:pt x="20320" y="7779769"/>
                      <a:pt x="20320" y="8108175"/>
                    </a:cubicBezTo>
                    <a:cubicBezTo>
                      <a:pt x="20320" y="8154152"/>
                      <a:pt x="19050" y="8193561"/>
                      <a:pt x="17780" y="8212037"/>
                    </a:cubicBezTo>
                    <a:close/>
                  </a:path>
                </a:pathLst>
              </a:custGeom>
              <a:solidFill>
                <a:srgbClr val="2F2325"/>
              </a:solidFill>
            </p:spPr>
          </p:sp>
        </p:grpSp>
        <p:sp>
          <p:nvSpPr>
            <p:cNvPr id="36" name="TextBox 36"/>
            <p:cNvSpPr txBox="1"/>
            <p:nvPr/>
          </p:nvSpPr>
          <p:spPr>
            <a:xfrm>
              <a:off x="1254872" y="2330608"/>
              <a:ext cx="5500250" cy="1732590"/>
            </a:xfrm>
            <a:prstGeom prst="rect">
              <a:avLst/>
            </a:prstGeom>
          </p:spPr>
          <p:txBody>
            <a:bodyPr wrap="square" lIns="0" tIns="0" rIns="0" bIns="0" rtlCol="0" anchor="t">
              <a:spAutoFit/>
            </a:bodyPr>
            <a:lstStyle/>
            <a:p>
              <a:pPr algn="ctr">
                <a:lnSpc>
                  <a:spcPct val="150000"/>
                </a:lnSpc>
              </a:pPr>
              <a:r>
                <a:rPr kumimoji="0" lang="nl-NL" altLang="en-US" sz="4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Bảng cộng và nhân trong hệ nhị </a:t>
              </a:r>
              <a:r>
                <a:rPr kumimoji="0" lang="vi-VN" altLang="en-US" sz="4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phân</a:t>
              </a:r>
              <a:endParaRPr kumimoji="0" lang="nl-NL" altLang="en-US"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42" name="TextBox 42"/>
          <p:cNvSpPr txBox="1"/>
          <p:nvPr/>
        </p:nvSpPr>
        <p:spPr>
          <a:xfrm>
            <a:off x="3387041" y="4784791"/>
            <a:ext cx="5012388" cy="434221"/>
          </a:xfrm>
          <a:prstGeom prst="rect">
            <a:avLst/>
          </a:prstGeom>
        </p:spPr>
        <p:txBody>
          <a:bodyPr lIns="0" tIns="0" rIns="0" bIns="0" rtlCol="0" anchor="t">
            <a:spAutoFit/>
          </a:bodyPr>
          <a:lstStyle/>
          <a:p>
            <a:pPr>
              <a:lnSpc>
                <a:spcPts val="3640"/>
              </a:lnSpc>
            </a:pPr>
            <a:endParaRPr lang="en-US" sz="2600" dirty="0">
              <a:solidFill>
                <a:srgbClr val="2F2325"/>
              </a:solidFill>
            </a:endParaRPr>
          </a:p>
        </p:txBody>
      </p:sp>
      <p:sp>
        <p:nvSpPr>
          <p:cNvPr id="48" name="TextBox 48"/>
          <p:cNvSpPr txBox="1"/>
          <p:nvPr/>
        </p:nvSpPr>
        <p:spPr>
          <a:xfrm>
            <a:off x="3387041" y="5876660"/>
            <a:ext cx="5012388" cy="434221"/>
          </a:xfrm>
          <a:prstGeom prst="rect">
            <a:avLst/>
          </a:prstGeom>
        </p:spPr>
        <p:txBody>
          <a:bodyPr lIns="0" tIns="0" rIns="0" bIns="0" rtlCol="0" anchor="t">
            <a:spAutoFit/>
          </a:bodyPr>
          <a:lstStyle/>
          <a:p>
            <a:pPr>
              <a:lnSpc>
                <a:spcPts val="3640"/>
              </a:lnSpc>
            </a:pPr>
            <a:endParaRPr lang="en-US" sz="2600" dirty="0">
              <a:solidFill>
                <a:srgbClr val="2F2325"/>
              </a:solidFill>
            </a:endParaRPr>
          </a:p>
        </p:txBody>
      </p:sp>
      <p:sp>
        <p:nvSpPr>
          <p:cNvPr id="51" name="TextBox 51"/>
          <p:cNvSpPr txBox="1"/>
          <p:nvPr/>
        </p:nvSpPr>
        <p:spPr>
          <a:xfrm>
            <a:off x="3387041" y="6422594"/>
            <a:ext cx="5012388" cy="434221"/>
          </a:xfrm>
          <a:prstGeom prst="rect">
            <a:avLst/>
          </a:prstGeom>
        </p:spPr>
        <p:txBody>
          <a:bodyPr lIns="0" tIns="0" rIns="0" bIns="0" rtlCol="0" anchor="t">
            <a:spAutoFit/>
          </a:bodyPr>
          <a:lstStyle/>
          <a:p>
            <a:pPr>
              <a:lnSpc>
                <a:spcPts val="3640"/>
              </a:lnSpc>
            </a:pPr>
            <a:endParaRPr lang="en-US" sz="2600" dirty="0">
              <a:solidFill>
                <a:srgbClr val="2F2325"/>
              </a:solidFill>
            </a:endParaRPr>
          </a:p>
        </p:txBody>
      </p:sp>
      <p:pic>
        <p:nvPicPr>
          <p:cNvPr id="57" name="Picture 5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2134">
            <a:off x="5925748" y="339757"/>
            <a:ext cx="700151" cy="777946"/>
          </a:xfrm>
          <a:prstGeom prst="rect">
            <a:avLst/>
          </a:prstGeom>
        </p:spPr>
      </p:pic>
      <p:pic>
        <p:nvPicPr>
          <p:cNvPr id="59" name="Picture 5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39769">
            <a:off x="1222892" y="9202873"/>
            <a:ext cx="496648" cy="551831"/>
          </a:xfrm>
          <a:prstGeom prst="rect">
            <a:avLst/>
          </a:prstGeom>
        </p:spPr>
      </p:pic>
      <p:grpSp>
        <p:nvGrpSpPr>
          <p:cNvPr id="26" name="Group 25">
            <a:extLst>
              <a:ext uri="{FF2B5EF4-FFF2-40B4-BE49-F238E27FC236}">
                <a16:creationId xmlns:a16="http://schemas.microsoft.com/office/drawing/2014/main" id="{2EBF91FF-305C-B42B-3993-D3D733DCD0E0}"/>
              </a:ext>
            </a:extLst>
          </p:cNvPr>
          <p:cNvGrpSpPr/>
          <p:nvPr/>
        </p:nvGrpSpPr>
        <p:grpSpPr>
          <a:xfrm>
            <a:off x="7608805" y="436002"/>
            <a:ext cx="10182697" cy="5498750"/>
            <a:chOff x="7608805" y="436002"/>
            <a:chExt cx="10182697" cy="549875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712483">
              <a:off x="16727098" y="5017429"/>
              <a:ext cx="1064404" cy="917323"/>
            </a:xfrm>
            <a:prstGeom prst="rect">
              <a:avLst/>
            </a:prstGeom>
          </p:spPr>
        </p:pic>
        <p:grpSp>
          <p:nvGrpSpPr>
            <p:cNvPr id="8" name="Group 8"/>
            <p:cNvGrpSpPr/>
            <p:nvPr/>
          </p:nvGrpSpPr>
          <p:grpSpPr>
            <a:xfrm>
              <a:off x="7608805" y="502844"/>
              <a:ext cx="10041031" cy="4882287"/>
              <a:chOff x="180499" y="-27682"/>
              <a:chExt cx="6671099" cy="4585832"/>
            </a:xfrm>
          </p:grpSpPr>
          <p:sp>
            <p:nvSpPr>
              <p:cNvPr id="9" name="Freeform 9"/>
              <p:cNvSpPr/>
              <p:nvPr/>
            </p:nvSpPr>
            <p:spPr>
              <a:xfrm>
                <a:off x="200439" y="-21788"/>
                <a:ext cx="6554500" cy="4532728"/>
              </a:xfrm>
              <a:custGeom>
                <a:avLst/>
                <a:gdLst/>
                <a:ahLst/>
                <a:cxnLst/>
                <a:rect l="l" t="t" r="r" b="b"/>
                <a:pathLst>
                  <a:path w="6641889" h="4560432">
                    <a:moveTo>
                      <a:pt x="1270" y="0"/>
                    </a:moveTo>
                    <a:lnTo>
                      <a:pt x="6641889" y="15240"/>
                    </a:lnTo>
                    <a:lnTo>
                      <a:pt x="6610139" y="4560432"/>
                    </a:lnTo>
                    <a:lnTo>
                      <a:pt x="2404725" y="4560432"/>
                    </a:lnTo>
                    <a:lnTo>
                      <a:pt x="0" y="4533762"/>
                    </a:lnTo>
                    <a:lnTo>
                      <a:pt x="11430" y="1441444"/>
                    </a:lnTo>
                    <a:close/>
                  </a:path>
                </a:pathLst>
              </a:custGeom>
              <a:solidFill>
                <a:srgbClr val="FFF8F3"/>
              </a:solidFill>
            </p:spPr>
            <p:txBody>
              <a:bodyPr/>
              <a:lstStyle/>
              <a:p>
                <a:pPr algn="just">
                  <a:lnSpc>
                    <a:spcPct val="150000"/>
                  </a:lnSpc>
                  <a:spcAft>
                    <a:spcPts val="800"/>
                  </a:spcAft>
                </a:pPr>
                <a:endParaRPr lang="vi-VN" sz="1800" dirty="0">
                  <a:effectLst/>
                  <a:ea typeface="Times New Roman" panose="02020603050405020304" pitchFamily="18" charset="0"/>
                  <a:cs typeface="Arial" panose="020B0604020202020204" pitchFamily="34" charset="0"/>
                </a:endParaRPr>
              </a:p>
              <a:p>
                <a:pPr algn="just">
                  <a:lnSpc>
                    <a:spcPct val="150000"/>
                  </a:lnSpc>
                  <a:spcAft>
                    <a:spcPts val="800"/>
                  </a:spcAft>
                </a:pPr>
                <a:endParaRPr lang="vi-VN" sz="1800" dirty="0">
                  <a:effectLst/>
                  <a:ea typeface="Times New Roman" panose="02020603050405020304" pitchFamily="18" charset="0"/>
                  <a:cs typeface="Arial" panose="020B0604020202020204" pitchFamily="34" charset="0"/>
                </a:endParaRPr>
              </a:p>
              <a:p>
                <a:endParaRPr lang="en-US" dirty="0"/>
              </a:p>
            </p:txBody>
          </p:sp>
          <p:sp>
            <p:nvSpPr>
              <p:cNvPr id="10" name="Freeform 10"/>
              <p:cNvSpPr/>
              <p:nvPr/>
            </p:nvSpPr>
            <p:spPr>
              <a:xfrm>
                <a:off x="180499" y="-27682"/>
                <a:ext cx="6671099" cy="4585832"/>
              </a:xfrm>
              <a:custGeom>
                <a:avLst/>
                <a:gdLst/>
                <a:ahLst/>
                <a:cxnLst/>
                <a:rect l="l" t="t" r="r" b="b"/>
                <a:pathLst>
                  <a:path w="6671099" h="4585832">
                    <a:moveTo>
                      <a:pt x="6636809" y="4560432"/>
                    </a:moveTo>
                    <a:cubicBezTo>
                      <a:pt x="6634269" y="4564242"/>
                      <a:pt x="6630459" y="4569322"/>
                      <a:pt x="6626649" y="4573132"/>
                    </a:cubicBezTo>
                    <a:cubicBezTo>
                      <a:pt x="6622839" y="4575672"/>
                      <a:pt x="6617759" y="4578212"/>
                      <a:pt x="6613949" y="4578212"/>
                    </a:cubicBezTo>
                    <a:cubicBezTo>
                      <a:pt x="6415110" y="4576942"/>
                      <a:pt x="6128696" y="4583292"/>
                      <a:pt x="5836979" y="4585832"/>
                    </a:cubicBezTo>
                    <a:cubicBezTo>
                      <a:pt x="5746812" y="4585832"/>
                      <a:pt x="5651341" y="4584562"/>
                      <a:pt x="5561174" y="4584562"/>
                    </a:cubicBezTo>
                    <a:cubicBezTo>
                      <a:pt x="5359624" y="4583292"/>
                      <a:pt x="5158074" y="4582022"/>
                      <a:pt x="4956523" y="4582022"/>
                    </a:cubicBezTo>
                    <a:lnTo>
                      <a:pt x="4298833" y="4582022"/>
                    </a:lnTo>
                    <a:cubicBezTo>
                      <a:pt x="4150322" y="4582022"/>
                      <a:pt x="4007116" y="4580752"/>
                      <a:pt x="3858605" y="4580752"/>
                    </a:cubicBezTo>
                    <a:cubicBezTo>
                      <a:pt x="3731310" y="4580752"/>
                      <a:pt x="3598711" y="4580752"/>
                      <a:pt x="3471417" y="4582022"/>
                    </a:cubicBezTo>
                    <a:lnTo>
                      <a:pt x="3391858" y="4582022"/>
                    </a:lnTo>
                    <a:cubicBezTo>
                      <a:pt x="3206219" y="4580752"/>
                      <a:pt x="1137678" y="4579482"/>
                      <a:pt x="952040" y="4576942"/>
                    </a:cubicBezTo>
                    <a:cubicBezTo>
                      <a:pt x="840657" y="4575672"/>
                      <a:pt x="729274" y="4570592"/>
                      <a:pt x="617891" y="4568052"/>
                    </a:cubicBezTo>
                    <a:cubicBezTo>
                      <a:pt x="416341" y="4562972"/>
                      <a:pt x="214791" y="4559162"/>
                      <a:pt x="41910" y="4554082"/>
                    </a:cubicBezTo>
                    <a:cubicBezTo>
                      <a:pt x="33020" y="4552812"/>
                      <a:pt x="24130" y="4550272"/>
                      <a:pt x="16510" y="4546462"/>
                    </a:cubicBezTo>
                    <a:cubicBezTo>
                      <a:pt x="5080" y="4541382"/>
                      <a:pt x="0" y="4529952"/>
                      <a:pt x="1270" y="4504653"/>
                    </a:cubicBezTo>
                    <a:cubicBezTo>
                      <a:pt x="2540" y="4296256"/>
                      <a:pt x="3810" y="4084265"/>
                      <a:pt x="3810" y="3875868"/>
                    </a:cubicBezTo>
                    <a:cubicBezTo>
                      <a:pt x="5080" y="3663877"/>
                      <a:pt x="17780" y="1439772"/>
                      <a:pt x="17780" y="1227782"/>
                    </a:cubicBezTo>
                    <a:cubicBezTo>
                      <a:pt x="19050" y="1022978"/>
                      <a:pt x="20320" y="818173"/>
                      <a:pt x="19050" y="609775"/>
                    </a:cubicBezTo>
                    <a:cubicBezTo>
                      <a:pt x="17780" y="404971"/>
                      <a:pt x="16510" y="203760"/>
                      <a:pt x="6350" y="48260"/>
                    </a:cubicBezTo>
                    <a:cubicBezTo>
                      <a:pt x="5080" y="35560"/>
                      <a:pt x="2540" y="22860"/>
                      <a:pt x="1270" y="10160"/>
                    </a:cubicBezTo>
                    <a:cubicBezTo>
                      <a:pt x="3810" y="8890"/>
                      <a:pt x="5080" y="7620"/>
                      <a:pt x="6350" y="7620"/>
                    </a:cubicBezTo>
                    <a:cubicBezTo>
                      <a:pt x="34290" y="6350"/>
                      <a:pt x="103408" y="5080"/>
                      <a:pt x="220095" y="3810"/>
                    </a:cubicBezTo>
                    <a:cubicBezTo>
                      <a:pt x="384517" y="1270"/>
                      <a:pt x="554244" y="1270"/>
                      <a:pt x="718666" y="1270"/>
                    </a:cubicBezTo>
                    <a:cubicBezTo>
                      <a:pt x="925520" y="2540"/>
                      <a:pt x="3015277" y="5080"/>
                      <a:pt x="3222131" y="6350"/>
                    </a:cubicBezTo>
                    <a:cubicBezTo>
                      <a:pt x="3423681" y="7620"/>
                      <a:pt x="3625231" y="7620"/>
                      <a:pt x="3826782" y="7620"/>
                    </a:cubicBezTo>
                    <a:cubicBezTo>
                      <a:pt x="3938164" y="7620"/>
                      <a:pt x="4049547" y="7620"/>
                      <a:pt x="4160931" y="8890"/>
                    </a:cubicBezTo>
                    <a:cubicBezTo>
                      <a:pt x="4378392" y="11430"/>
                      <a:pt x="4601158" y="10160"/>
                      <a:pt x="4818620" y="2540"/>
                    </a:cubicBezTo>
                    <a:cubicBezTo>
                      <a:pt x="4908788" y="0"/>
                      <a:pt x="4998955" y="2540"/>
                      <a:pt x="5089122" y="2540"/>
                    </a:cubicBezTo>
                    <a:cubicBezTo>
                      <a:pt x="5290672" y="2540"/>
                      <a:pt x="5492222" y="1270"/>
                      <a:pt x="5693772" y="3810"/>
                    </a:cubicBezTo>
                    <a:cubicBezTo>
                      <a:pt x="5948362" y="6350"/>
                      <a:pt x="6197647" y="13970"/>
                      <a:pt x="6452237" y="17780"/>
                    </a:cubicBezTo>
                    <a:cubicBezTo>
                      <a:pt x="6563620" y="20320"/>
                      <a:pt x="6605059" y="19050"/>
                      <a:pt x="6631729" y="21590"/>
                    </a:cubicBezTo>
                    <a:cubicBezTo>
                      <a:pt x="6640619" y="22860"/>
                      <a:pt x="6649509" y="25400"/>
                      <a:pt x="6658399" y="27940"/>
                    </a:cubicBezTo>
                    <a:cubicBezTo>
                      <a:pt x="6666019" y="30480"/>
                      <a:pt x="6669829" y="36830"/>
                      <a:pt x="6669829" y="46990"/>
                    </a:cubicBezTo>
                    <a:cubicBezTo>
                      <a:pt x="6671099" y="106747"/>
                      <a:pt x="6667289" y="214538"/>
                      <a:pt x="6663479" y="322330"/>
                    </a:cubicBezTo>
                    <a:cubicBezTo>
                      <a:pt x="6659669" y="412157"/>
                      <a:pt x="6658399" y="505576"/>
                      <a:pt x="6657129" y="595403"/>
                    </a:cubicBezTo>
                    <a:cubicBezTo>
                      <a:pt x="6654589" y="746311"/>
                      <a:pt x="6653319" y="897220"/>
                      <a:pt x="6652049" y="1048129"/>
                    </a:cubicBezTo>
                    <a:cubicBezTo>
                      <a:pt x="6650779" y="1188258"/>
                      <a:pt x="6649509" y="1328387"/>
                      <a:pt x="6649509" y="1468517"/>
                    </a:cubicBezTo>
                    <a:cubicBezTo>
                      <a:pt x="6649509" y="1702066"/>
                      <a:pt x="6638079" y="3944136"/>
                      <a:pt x="6636809" y="4177685"/>
                    </a:cubicBezTo>
                    <a:cubicBezTo>
                      <a:pt x="6639349" y="4328593"/>
                      <a:pt x="6638079" y="4479502"/>
                      <a:pt x="6636809" y="4560432"/>
                    </a:cubicBezTo>
                    <a:close/>
                    <a:moveTo>
                      <a:pt x="17780" y="4529952"/>
                    </a:moveTo>
                    <a:cubicBezTo>
                      <a:pt x="22860" y="4531222"/>
                      <a:pt x="29210" y="4533762"/>
                      <a:pt x="36830" y="4533762"/>
                    </a:cubicBezTo>
                    <a:cubicBezTo>
                      <a:pt x="209487" y="4538842"/>
                      <a:pt x="426949" y="4543922"/>
                      <a:pt x="639107" y="4547732"/>
                    </a:cubicBezTo>
                    <a:cubicBezTo>
                      <a:pt x="739882" y="4550272"/>
                      <a:pt x="840657" y="4554082"/>
                      <a:pt x="946736" y="4555352"/>
                    </a:cubicBezTo>
                    <a:cubicBezTo>
                      <a:pt x="1015688" y="4556622"/>
                      <a:pt x="2967541" y="4552812"/>
                      <a:pt x="3031189" y="4554082"/>
                    </a:cubicBezTo>
                    <a:cubicBezTo>
                      <a:pt x="3142572" y="4555352"/>
                      <a:pt x="3253955" y="4557892"/>
                      <a:pt x="3365338" y="4559162"/>
                    </a:cubicBezTo>
                    <a:cubicBezTo>
                      <a:pt x="3418377" y="4560432"/>
                      <a:pt x="3466113" y="4560432"/>
                      <a:pt x="3519152" y="4560432"/>
                    </a:cubicBezTo>
                    <a:cubicBezTo>
                      <a:pt x="3757830" y="4560432"/>
                      <a:pt x="3991204" y="4559162"/>
                      <a:pt x="4229882" y="4560432"/>
                    </a:cubicBezTo>
                    <a:cubicBezTo>
                      <a:pt x="4320049" y="4560432"/>
                      <a:pt x="4415520" y="4562972"/>
                      <a:pt x="4505687" y="4562972"/>
                    </a:cubicBezTo>
                    <a:cubicBezTo>
                      <a:pt x="4643590" y="4562972"/>
                      <a:pt x="4776189" y="4559162"/>
                      <a:pt x="4914092" y="4559162"/>
                    </a:cubicBezTo>
                    <a:cubicBezTo>
                      <a:pt x="5078514" y="4559162"/>
                      <a:pt x="5237632" y="4560432"/>
                      <a:pt x="5402055" y="4560432"/>
                    </a:cubicBezTo>
                    <a:cubicBezTo>
                      <a:pt x="5619517" y="4560432"/>
                      <a:pt x="5842283" y="4560432"/>
                      <a:pt x="6059745" y="4559162"/>
                    </a:cubicBezTo>
                    <a:cubicBezTo>
                      <a:pt x="6255991" y="4557892"/>
                      <a:pt x="6446933" y="4555352"/>
                      <a:pt x="6598709" y="4552812"/>
                    </a:cubicBezTo>
                    <a:cubicBezTo>
                      <a:pt x="6603789" y="4552812"/>
                      <a:pt x="6608869" y="4550272"/>
                      <a:pt x="6615219" y="4549002"/>
                    </a:cubicBezTo>
                    <a:cubicBezTo>
                      <a:pt x="6615219" y="4536302"/>
                      <a:pt x="6616489" y="4523602"/>
                      <a:pt x="6616489" y="4493874"/>
                    </a:cubicBezTo>
                    <a:lnTo>
                      <a:pt x="6616489" y="4382489"/>
                    </a:lnTo>
                    <a:cubicBezTo>
                      <a:pt x="6617759" y="4199243"/>
                      <a:pt x="6620299" y="4012404"/>
                      <a:pt x="6619029" y="3829158"/>
                    </a:cubicBezTo>
                    <a:cubicBezTo>
                      <a:pt x="6617759" y="3570457"/>
                      <a:pt x="6630459" y="1306829"/>
                      <a:pt x="6634269" y="1048128"/>
                    </a:cubicBezTo>
                    <a:cubicBezTo>
                      <a:pt x="6636809" y="897220"/>
                      <a:pt x="6639349" y="746311"/>
                      <a:pt x="6639349" y="595403"/>
                    </a:cubicBezTo>
                    <a:cubicBezTo>
                      <a:pt x="6639349" y="469646"/>
                      <a:pt x="6640619" y="347482"/>
                      <a:pt x="6648239" y="225317"/>
                    </a:cubicBezTo>
                    <a:cubicBezTo>
                      <a:pt x="6652049" y="153456"/>
                      <a:pt x="6654589" y="81595"/>
                      <a:pt x="6649509" y="49530"/>
                    </a:cubicBezTo>
                    <a:cubicBezTo>
                      <a:pt x="6641889" y="49530"/>
                      <a:pt x="6635539" y="48260"/>
                      <a:pt x="6627919" y="48260"/>
                    </a:cubicBezTo>
                    <a:cubicBezTo>
                      <a:pt x="6594899" y="45720"/>
                      <a:pt x="6489365" y="45720"/>
                      <a:pt x="6346158" y="40640"/>
                    </a:cubicBezTo>
                    <a:cubicBezTo>
                      <a:pt x="6080961" y="33020"/>
                      <a:pt x="5810459" y="27940"/>
                      <a:pt x="5545262" y="27940"/>
                    </a:cubicBezTo>
                    <a:cubicBezTo>
                      <a:pt x="5359623" y="27940"/>
                      <a:pt x="5168681" y="31750"/>
                      <a:pt x="4983043" y="24130"/>
                    </a:cubicBezTo>
                    <a:lnTo>
                      <a:pt x="4930003" y="24130"/>
                    </a:lnTo>
                    <a:cubicBezTo>
                      <a:pt x="4776189" y="27940"/>
                      <a:pt x="4611766" y="33020"/>
                      <a:pt x="4452648" y="34290"/>
                    </a:cubicBezTo>
                    <a:cubicBezTo>
                      <a:pt x="4277617" y="35560"/>
                      <a:pt x="4107891" y="31750"/>
                      <a:pt x="3932860" y="30480"/>
                    </a:cubicBezTo>
                    <a:cubicBezTo>
                      <a:pt x="3768438" y="29210"/>
                      <a:pt x="3604015" y="27940"/>
                      <a:pt x="3444897" y="27940"/>
                    </a:cubicBezTo>
                    <a:cubicBezTo>
                      <a:pt x="3386553" y="27940"/>
                      <a:pt x="3333514" y="29210"/>
                      <a:pt x="3275171" y="27940"/>
                    </a:cubicBezTo>
                    <a:cubicBezTo>
                      <a:pt x="3073620" y="26670"/>
                      <a:pt x="989168" y="24130"/>
                      <a:pt x="782314" y="24130"/>
                    </a:cubicBezTo>
                    <a:cubicBezTo>
                      <a:pt x="601979" y="22860"/>
                      <a:pt x="421645" y="24130"/>
                      <a:pt x="241311" y="24130"/>
                    </a:cubicBezTo>
                    <a:cubicBezTo>
                      <a:pt x="145839" y="24130"/>
                      <a:pt x="45720" y="24130"/>
                      <a:pt x="21590" y="25400"/>
                    </a:cubicBezTo>
                    <a:cubicBezTo>
                      <a:pt x="20320" y="25400"/>
                      <a:pt x="21590" y="36830"/>
                      <a:pt x="22860" y="41910"/>
                    </a:cubicBezTo>
                    <a:cubicBezTo>
                      <a:pt x="26670" y="95967"/>
                      <a:pt x="31750" y="210945"/>
                      <a:pt x="34290" y="322330"/>
                    </a:cubicBezTo>
                    <a:cubicBezTo>
                      <a:pt x="36830" y="523542"/>
                      <a:pt x="38100" y="724753"/>
                      <a:pt x="38100" y="925964"/>
                    </a:cubicBezTo>
                    <a:cubicBezTo>
                      <a:pt x="38100" y="1055314"/>
                      <a:pt x="36830" y="1181072"/>
                      <a:pt x="35560" y="1310422"/>
                    </a:cubicBezTo>
                    <a:cubicBezTo>
                      <a:pt x="34290" y="1436179"/>
                      <a:pt x="22860" y="3566864"/>
                      <a:pt x="21590" y="3689028"/>
                    </a:cubicBezTo>
                    <a:lnTo>
                      <a:pt x="21590" y="3926170"/>
                    </a:lnTo>
                    <a:cubicBezTo>
                      <a:pt x="21590" y="4105823"/>
                      <a:pt x="20320" y="4289069"/>
                      <a:pt x="20320" y="4468722"/>
                    </a:cubicBezTo>
                    <a:cubicBezTo>
                      <a:pt x="20320" y="4493874"/>
                      <a:pt x="19050" y="4515432"/>
                      <a:pt x="17780" y="4529952"/>
                    </a:cubicBezTo>
                    <a:close/>
                  </a:path>
                </a:pathLst>
              </a:custGeom>
              <a:solidFill>
                <a:srgbClr val="2F2325"/>
              </a:solidFill>
            </p:spPr>
          </p:sp>
        </p:gr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4848">
              <a:off x="10000059" y="436237"/>
              <a:ext cx="5964946" cy="1063928"/>
            </a:xfrm>
            <a:prstGeom prst="rect">
              <a:avLst/>
            </a:prstGeom>
          </p:spPr>
        </p:pic>
        <p:grpSp>
          <p:nvGrpSpPr>
            <p:cNvPr id="18" name="Group 18"/>
            <p:cNvGrpSpPr/>
            <p:nvPr/>
          </p:nvGrpSpPr>
          <p:grpSpPr>
            <a:xfrm>
              <a:off x="7929393" y="436002"/>
              <a:ext cx="5496859" cy="663811"/>
              <a:chOff x="53788" y="-28575"/>
              <a:chExt cx="7329145" cy="885080"/>
            </a:xfrm>
          </p:grpSpPr>
          <p:sp>
            <p:nvSpPr>
              <p:cNvPr id="19" name="TextBox 19"/>
              <p:cNvSpPr txBox="1"/>
              <p:nvPr/>
            </p:nvSpPr>
            <p:spPr>
              <a:xfrm>
                <a:off x="699749" y="-28575"/>
                <a:ext cx="6683184" cy="480217"/>
              </a:xfrm>
              <a:prstGeom prst="rect">
                <a:avLst/>
              </a:prstGeom>
            </p:spPr>
            <p:txBody>
              <a:bodyPr lIns="0" tIns="0" rIns="0" bIns="0" rtlCol="0" anchor="t">
                <a:spAutoFit/>
              </a:bodyPr>
              <a:lstStyle/>
              <a:p>
                <a:pPr>
                  <a:lnSpc>
                    <a:spcPts val="2879"/>
                  </a:lnSpc>
                </a:pPr>
                <a:endParaRPr lang="en-US" sz="2400" dirty="0">
                  <a:solidFill>
                    <a:srgbClr val="2F2325"/>
                  </a:solidFill>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788" y="240219"/>
                <a:ext cx="688935" cy="616286"/>
              </a:xfrm>
              <a:prstGeom prst="rect">
                <a:avLst/>
              </a:prstGeom>
            </p:spPr>
          </p:pic>
        </p:grpSp>
        <p:sp>
          <p:nvSpPr>
            <p:cNvPr id="25" name="TextBox 25"/>
            <p:cNvSpPr txBox="1"/>
            <p:nvPr/>
          </p:nvSpPr>
          <p:spPr>
            <a:xfrm>
              <a:off x="10605555" y="4468957"/>
              <a:ext cx="5012388" cy="360163"/>
            </a:xfrm>
            <a:prstGeom prst="rect">
              <a:avLst/>
            </a:prstGeom>
          </p:spPr>
          <p:txBody>
            <a:bodyPr lIns="0" tIns="0" rIns="0" bIns="0" rtlCol="0" anchor="t">
              <a:spAutoFit/>
            </a:bodyPr>
            <a:lstStyle/>
            <a:p>
              <a:pPr>
                <a:lnSpc>
                  <a:spcPts val="2879"/>
                </a:lnSpc>
              </a:pPr>
              <a:endParaRPr lang="en-US" sz="2400" dirty="0">
                <a:solidFill>
                  <a:srgbClr val="2F2325"/>
                </a:solidFill>
              </a:endParaRPr>
            </a:p>
          </p:txBody>
        </p:sp>
        <p:sp>
          <p:nvSpPr>
            <p:cNvPr id="37" name="TextBox 37"/>
            <p:cNvSpPr txBox="1"/>
            <p:nvPr/>
          </p:nvSpPr>
          <p:spPr>
            <a:xfrm>
              <a:off x="10157050" y="607816"/>
              <a:ext cx="5545507" cy="1245597"/>
            </a:xfrm>
            <a:prstGeom prst="rect">
              <a:avLst/>
            </a:prstGeom>
          </p:spPr>
          <p:txBody>
            <a:bodyPr wrap="square" lIns="0" tIns="0" rIns="0" bIns="0" rtlCol="0" anchor="t">
              <a:spAutoFit/>
            </a:bodyPr>
            <a:lstStyle/>
            <a:p>
              <a:pPr algn="ctr">
                <a:lnSpc>
                  <a:spcPts val="4800"/>
                </a:lnSpc>
              </a:pPr>
              <a:r>
                <a:rPr lang="nl-NL" sz="4000" b="1" dirty="0">
                  <a:effectLst/>
                  <a:latin typeface="Arial" panose="020B0604020202020204" pitchFamily="34" charset="0"/>
                  <a:ea typeface="Times New Roman" panose="02020603050405020304" pitchFamily="18" charset="0"/>
                  <a:cs typeface="Arial" panose="020B0604020202020204" pitchFamily="34" charset="0"/>
                </a:rPr>
                <a:t>Cộng hai số nhị phân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ts val="4800"/>
                </a:lnSpc>
              </a:pPr>
              <a:endParaRPr lang="en-US" sz="4800" dirty="0">
                <a:solidFill>
                  <a:srgbClr val="2F2325"/>
                </a:solidFill>
              </a:endParaRPr>
            </a:p>
          </p:txBody>
        </p:sp>
        <p:sp>
          <p:nvSpPr>
            <p:cNvPr id="45" name="TextBox 45"/>
            <p:cNvSpPr txBox="1"/>
            <p:nvPr/>
          </p:nvSpPr>
          <p:spPr>
            <a:xfrm>
              <a:off x="7932908" y="1492128"/>
              <a:ext cx="9203113" cy="3357009"/>
            </a:xfrm>
            <a:prstGeom prst="rect">
              <a:avLst/>
            </a:prstGeom>
          </p:spPr>
          <p:txBody>
            <a:bodyPr wrap="square" lIns="0" tIns="0" rIns="0" bIns="0" rtlCol="0" anchor="t">
              <a:spAutoFit/>
            </a:bodyPr>
            <a:lstStyle/>
            <a:p>
              <a:pPr algn="just">
                <a:lnSpc>
                  <a:spcPct val="150000"/>
                </a:lnSpc>
                <a:spcAft>
                  <a:spcPts val="80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 Thực hiện từ trái sang phải.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 Khi cộng hai bit có kết quả là 10 thì ghi 0 ở hàng tương ứng dưới tổng và nhớ 1 sang hàng bên trái.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 Khi cộng hai bit 1 mà phải nhớ 1 từ hàng trước chuyển sang thì kết quả sẽ là 11.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2" name="Picture 6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03041" y="4505141"/>
              <a:ext cx="545127" cy="923943"/>
            </a:xfrm>
            <a:prstGeom prst="rect">
              <a:avLst/>
            </a:prstGeom>
          </p:spPr>
        </p:pic>
        <p:pic>
          <p:nvPicPr>
            <p:cNvPr id="68" name="Picture 6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86175">
              <a:off x="8073118" y="775419"/>
              <a:ext cx="1260044" cy="501727"/>
            </a:xfrm>
            <a:prstGeom prst="rect">
              <a:avLst/>
            </a:prstGeom>
          </p:spPr>
        </p:pic>
        <p:pic>
          <p:nvPicPr>
            <p:cNvPr id="73" name="Picture 7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438880">
              <a:off x="16786753" y="863307"/>
              <a:ext cx="679526" cy="804173"/>
            </a:xfrm>
            <a:prstGeom prst="rect">
              <a:avLst/>
            </a:prstGeom>
          </p:spPr>
        </p:pic>
        <p:pic>
          <p:nvPicPr>
            <p:cNvPr id="74" name="Picture 7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291434" y="651857"/>
              <a:ext cx="402466" cy="386368"/>
            </a:xfrm>
            <a:prstGeom prst="rect">
              <a:avLst/>
            </a:prstGeom>
          </p:spPr>
        </p:pic>
      </p:grpSp>
      <p:pic>
        <p:nvPicPr>
          <p:cNvPr id="75" name="Picture 7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b="34934"/>
          <a:stretch>
            <a:fillRect/>
          </a:stretch>
        </p:blipFill>
        <p:spPr>
          <a:xfrm>
            <a:off x="8088" y="9014661"/>
            <a:ext cx="1037660" cy="1187094"/>
          </a:xfrm>
          <a:prstGeom prst="rect">
            <a:avLst/>
          </a:prstGeom>
        </p:spPr>
      </p:pic>
      <p:sp>
        <p:nvSpPr>
          <p:cNvPr id="82" name="TextBox 81">
            <a:extLst>
              <a:ext uri="{FF2B5EF4-FFF2-40B4-BE49-F238E27FC236}">
                <a16:creationId xmlns:a16="http://schemas.microsoft.com/office/drawing/2014/main" id="{F8A51505-63FE-47AC-B227-8422F405E257}"/>
              </a:ext>
            </a:extLst>
          </p:cNvPr>
          <p:cNvSpPr txBox="1"/>
          <p:nvPr/>
        </p:nvSpPr>
        <p:spPr>
          <a:xfrm>
            <a:off x="1074020" y="786819"/>
            <a:ext cx="5476651" cy="1204625"/>
          </a:xfrm>
          <a:prstGeom prst="rect">
            <a:avLst/>
          </a:prstGeom>
          <a:solidFill>
            <a:schemeClr val="accent3">
              <a:lumMod val="50000"/>
            </a:schemeClr>
          </a:solidFill>
        </p:spPr>
        <p:txBody>
          <a:bodyPr wrap="square">
            <a:spAutoFit/>
          </a:bodyPr>
          <a:lstStyle/>
          <a:p>
            <a:pPr algn="ctr">
              <a:lnSpc>
                <a:spcPct val="150000"/>
              </a:lnSpc>
            </a:pPr>
            <a:r>
              <a:rPr lang="vi-VN" sz="5400" b="1" dirty="0">
                <a:solidFill>
                  <a:srgbClr val="FFF2F9"/>
                </a:solidFill>
              </a:rPr>
              <a:t>KẾT LUẬN</a:t>
            </a:r>
            <a:endParaRPr lang="en-US" sz="5400" b="1" dirty="0">
              <a:solidFill>
                <a:srgbClr val="FFF2F9"/>
              </a:solidFill>
            </a:endParaRPr>
          </a:p>
        </p:txBody>
      </p:sp>
      <p:graphicFrame>
        <p:nvGraphicFramePr>
          <p:cNvPr id="85" name="Table 84">
            <a:extLst>
              <a:ext uri="{FF2B5EF4-FFF2-40B4-BE49-F238E27FC236}">
                <a16:creationId xmlns:a16="http://schemas.microsoft.com/office/drawing/2014/main" id="{DFBDCF09-8682-41F6-9C6C-8A14C3B8D32E}"/>
              </a:ext>
            </a:extLst>
          </p:cNvPr>
          <p:cNvGraphicFramePr>
            <a:graphicFrameLocks noGrp="1"/>
          </p:cNvGraphicFramePr>
          <p:nvPr>
            <p:extLst>
              <p:ext uri="{D42A27DB-BD31-4B8C-83A1-F6EECF244321}">
                <p14:modId xmlns:p14="http://schemas.microsoft.com/office/powerpoint/2010/main" val="3444694037"/>
              </p:ext>
            </p:extLst>
          </p:nvPr>
        </p:nvGraphicFramePr>
        <p:xfrm>
          <a:off x="896489" y="4464149"/>
          <a:ext cx="6000911" cy="3948900"/>
        </p:xfrm>
        <a:graphic>
          <a:graphicData uri="http://schemas.openxmlformats.org/drawingml/2006/table">
            <a:tbl>
              <a:tblPr bandRow="1">
                <a:tableStyleId>{5C22544A-7EE6-4342-B048-85BDC9FD1C3A}</a:tableStyleId>
              </a:tblPr>
              <a:tblGrid>
                <a:gridCol w="1126373">
                  <a:extLst>
                    <a:ext uri="{9D8B030D-6E8A-4147-A177-3AD203B41FA5}">
                      <a16:colId xmlns:a16="http://schemas.microsoft.com/office/drawing/2014/main" val="3331249922"/>
                    </a:ext>
                  </a:extLst>
                </a:gridCol>
                <a:gridCol w="1422710">
                  <a:extLst>
                    <a:ext uri="{9D8B030D-6E8A-4147-A177-3AD203B41FA5}">
                      <a16:colId xmlns:a16="http://schemas.microsoft.com/office/drawing/2014/main" val="2250684618"/>
                    </a:ext>
                  </a:extLst>
                </a:gridCol>
                <a:gridCol w="1752600">
                  <a:extLst>
                    <a:ext uri="{9D8B030D-6E8A-4147-A177-3AD203B41FA5}">
                      <a16:colId xmlns:a16="http://schemas.microsoft.com/office/drawing/2014/main" val="3147710935"/>
                    </a:ext>
                  </a:extLst>
                </a:gridCol>
                <a:gridCol w="1699228">
                  <a:extLst>
                    <a:ext uri="{9D8B030D-6E8A-4147-A177-3AD203B41FA5}">
                      <a16:colId xmlns:a16="http://schemas.microsoft.com/office/drawing/2014/main" val="3820443397"/>
                    </a:ext>
                  </a:extLst>
                </a:gridCol>
              </a:tblGrid>
              <a:tr h="789780">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x</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x + y</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x × 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72106120"/>
                  </a:ext>
                </a:extLst>
              </a:tr>
              <a:tr h="789780">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8854714"/>
                  </a:ext>
                </a:extLst>
              </a:tr>
              <a:tr h="789780">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76658677"/>
                  </a:ext>
                </a:extLst>
              </a:tr>
              <a:tr h="789780">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0</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85992307"/>
                  </a:ext>
                </a:extLst>
              </a:tr>
              <a:tr h="789780">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a:effectLst/>
                          <a:latin typeface="Arial" panose="020B0604020202020204" pitchFamily="34" charset="0"/>
                          <a:cs typeface="Arial" panose="020B0604020202020204" pitchFamily="34" charset="0"/>
                        </a:rPr>
                        <a:t>1</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800"/>
                        </a:spcAft>
                      </a:pPr>
                      <a:r>
                        <a:rPr lang="nl-NL" sz="3200" dirty="0">
                          <a:effectLst/>
                          <a:latin typeface="Arial" panose="020B0604020202020204" pitchFamily="34" charset="0"/>
                          <a:cs typeface="Arial" panose="020B0604020202020204" pitchFamily="34" charset="0"/>
                        </a:rPr>
                        <a:t>1</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07109984"/>
                  </a:ext>
                </a:extLst>
              </a:tr>
            </a:tbl>
          </a:graphicData>
        </a:graphic>
      </p:graphicFrame>
      <p:grpSp>
        <p:nvGrpSpPr>
          <p:cNvPr id="24" name="Group 23">
            <a:extLst>
              <a:ext uri="{FF2B5EF4-FFF2-40B4-BE49-F238E27FC236}">
                <a16:creationId xmlns:a16="http://schemas.microsoft.com/office/drawing/2014/main" id="{BAC09864-6FFD-F8CC-054C-FA8BADDFD5FC}"/>
              </a:ext>
            </a:extLst>
          </p:cNvPr>
          <p:cNvGrpSpPr/>
          <p:nvPr/>
        </p:nvGrpSpPr>
        <p:grpSpPr>
          <a:xfrm>
            <a:off x="7565322" y="5642505"/>
            <a:ext cx="10498163" cy="4552551"/>
            <a:chOff x="7565322" y="5642505"/>
            <a:chExt cx="10498163" cy="4552551"/>
          </a:xfrm>
        </p:grpSpPr>
        <p:grpSp>
          <p:nvGrpSpPr>
            <p:cNvPr id="12" name="Group 12"/>
            <p:cNvGrpSpPr/>
            <p:nvPr/>
          </p:nvGrpSpPr>
          <p:grpSpPr>
            <a:xfrm>
              <a:off x="7565322" y="5711203"/>
              <a:ext cx="10012524" cy="4483853"/>
              <a:chOff x="0" y="0"/>
              <a:chExt cx="6672369" cy="3299370"/>
            </a:xfrm>
          </p:grpSpPr>
          <p:sp>
            <p:nvSpPr>
              <p:cNvPr id="13" name="Freeform 13"/>
              <p:cNvSpPr/>
              <p:nvPr/>
            </p:nvSpPr>
            <p:spPr>
              <a:xfrm>
                <a:off x="16510" y="11430"/>
                <a:ext cx="6641889" cy="3275240"/>
              </a:xfrm>
              <a:custGeom>
                <a:avLst/>
                <a:gdLst/>
                <a:ahLst/>
                <a:cxnLst/>
                <a:rect l="l" t="t" r="r" b="b"/>
                <a:pathLst>
                  <a:path w="6641889" h="3275240">
                    <a:moveTo>
                      <a:pt x="1270" y="0"/>
                    </a:moveTo>
                    <a:lnTo>
                      <a:pt x="6641889" y="15240"/>
                    </a:lnTo>
                    <a:lnTo>
                      <a:pt x="6610139" y="3275240"/>
                    </a:lnTo>
                    <a:lnTo>
                      <a:pt x="2404725" y="3275240"/>
                    </a:lnTo>
                    <a:lnTo>
                      <a:pt x="0" y="3248570"/>
                    </a:lnTo>
                    <a:lnTo>
                      <a:pt x="11430" y="1042360"/>
                    </a:lnTo>
                    <a:close/>
                  </a:path>
                </a:pathLst>
              </a:custGeom>
              <a:solidFill>
                <a:srgbClr val="FFF8F3"/>
              </a:solidFill>
            </p:spPr>
          </p:sp>
          <p:sp>
            <p:nvSpPr>
              <p:cNvPr id="14" name="Freeform 14"/>
              <p:cNvSpPr/>
              <p:nvPr/>
            </p:nvSpPr>
            <p:spPr>
              <a:xfrm>
                <a:off x="0" y="-1270"/>
                <a:ext cx="6671099" cy="3300640"/>
              </a:xfrm>
              <a:custGeom>
                <a:avLst/>
                <a:gdLst/>
                <a:ahLst/>
                <a:cxnLst/>
                <a:rect l="l" t="t" r="r" b="b"/>
                <a:pathLst>
                  <a:path w="6671099" h="3300640">
                    <a:moveTo>
                      <a:pt x="6636809" y="3275240"/>
                    </a:moveTo>
                    <a:cubicBezTo>
                      <a:pt x="6634269" y="3279050"/>
                      <a:pt x="6630459" y="3284130"/>
                      <a:pt x="6626649" y="3287940"/>
                    </a:cubicBezTo>
                    <a:cubicBezTo>
                      <a:pt x="6622839" y="3290480"/>
                      <a:pt x="6617759" y="3293020"/>
                      <a:pt x="6613949" y="3293020"/>
                    </a:cubicBezTo>
                    <a:cubicBezTo>
                      <a:pt x="6415110" y="3291750"/>
                      <a:pt x="6128696" y="3298100"/>
                      <a:pt x="5836979" y="3300640"/>
                    </a:cubicBezTo>
                    <a:cubicBezTo>
                      <a:pt x="5746812" y="3300640"/>
                      <a:pt x="5651341" y="3299370"/>
                      <a:pt x="5561174" y="3299370"/>
                    </a:cubicBezTo>
                    <a:cubicBezTo>
                      <a:pt x="5359624" y="3298100"/>
                      <a:pt x="5158074" y="3296830"/>
                      <a:pt x="4956523" y="3296830"/>
                    </a:cubicBezTo>
                    <a:lnTo>
                      <a:pt x="4298833" y="3296830"/>
                    </a:lnTo>
                    <a:cubicBezTo>
                      <a:pt x="4150322" y="3296830"/>
                      <a:pt x="4007116" y="3295560"/>
                      <a:pt x="3858605" y="3295560"/>
                    </a:cubicBezTo>
                    <a:cubicBezTo>
                      <a:pt x="3731310" y="3295560"/>
                      <a:pt x="3598711" y="3295560"/>
                      <a:pt x="3471417" y="3296830"/>
                    </a:cubicBezTo>
                    <a:lnTo>
                      <a:pt x="3391858" y="3296830"/>
                    </a:lnTo>
                    <a:cubicBezTo>
                      <a:pt x="3206219" y="3295560"/>
                      <a:pt x="1137678" y="3294290"/>
                      <a:pt x="952040" y="3291750"/>
                    </a:cubicBezTo>
                    <a:cubicBezTo>
                      <a:pt x="840657" y="3290480"/>
                      <a:pt x="729274" y="3285400"/>
                      <a:pt x="617891" y="3282860"/>
                    </a:cubicBezTo>
                    <a:cubicBezTo>
                      <a:pt x="416341" y="3277780"/>
                      <a:pt x="214791" y="3273970"/>
                      <a:pt x="41910" y="3268890"/>
                    </a:cubicBezTo>
                    <a:cubicBezTo>
                      <a:pt x="33020" y="3267620"/>
                      <a:pt x="24130" y="3265080"/>
                      <a:pt x="16510" y="3261270"/>
                    </a:cubicBezTo>
                    <a:cubicBezTo>
                      <a:pt x="5080" y="3256190"/>
                      <a:pt x="0" y="3244760"/>
                      <a:pt x="1270" y="3223958"/>
                    </a:cubicBezTo>
                    <a:cubicBezTo>
                      <a:pt x="2540" y="3075788"/>
                      <a:pt x="3810" y="2925064"/>
                      <a:pt x="3810" y="2776894"/>
                    </a:cubicBezTo>
                    <a:cubicBezTo>
                      <a:pt x="5080" y="2626170"/>
                      <a:pt x="17780" y="1044841"/>
                      <a:pt x="17780" y="894117"/>
                    </a:cubicBezTo>
                    <a:cubicBezTo>
                      <a:pt x="19050" y="748502"/>
                      <a:pt x="20320" y="602887"/>
                      <a:pt x="19050" y="454717"/>
                    </a:cubicBezTo>
                    <a:cubicBezTo>
                      <a:pt x="17780" y="309102"/>
                      <a:pt x="16510" y="166042"/>
                      <a:pt x="6350" y="48260"/>
                    </a:cubicBezTo>
                    <a:cubicBezTo>
                      <a:pt x="5080" y="35560"/>
                      <a:pt x="2540" y="22860"/>
                      <a:pt x="1270" y="10160"/>
                    </a:cubicBezTo>
                    <a:cubicBezTo>
                      <a:pt x="3810" y="8890"/>
                      <a:pt x="5080" y="7620"/>
                      <a:pt x="6350" y="7620"/>
                    </a:cubicBezTo>
                    <a:cubicBezTo>
                      <a:pt x="34290" y="6350"/>
                      <a:pt x="103408" y="5080"/>
                      <a:pt x="220095" y="3810"/>
                    </a:cubicBezTo>
                    <a:cubicBezTo>
                      <a:pt x="384517" y="1270"/>
                      <a:pt x="554244" y="1270"/>
                      <a:pt x="718666" y="1270"/>
                    </a:cubicBezTo>
                    <a:cubicBezTo>
                      <a:pt x="925520" y="2540"/>
                      <a:pt x="3015277" y="5080"/>
                      <a:pt x="3222131" y="6350"/>
                    </a:cubicBezTo>
                    <a:cubicBezTo>
                      <a:pt x="3423681" y="7620"/>
                      <a:pt x="3625231" y="7620"/>
                      <a:pt x="3826782" y="7620"/>
                    </a:cubicBezTo>
                    <a:cubicBezTo>
                      <a:pt x="3938164" y="7620"/>
                      <a:pt x="4049547" y="7620"/>
                      <a:pt x="4160931" y="8890"/>
                    </a:cubicBezTo>
                    <a:cubicBezTo>
                      <a:pt x="4378392" y="11430"/>
                      <a:pt x="4601158" y="10160"/>
                      <a:pt x="4818620" y="2540"/>
                    </a:cubicBezTo>
                    <a:cubicBezTo>
                      <a:pt x="4908788" y="0"/>
                      <a:pt x="4998955" y="2540"/>
                      <a:pt x="5089122" y="2540"/>
                    </a:cubicBezTo>
                    <a:cubicBezTo>
                      <a:pt x="5290672" y="2540"/>
                      <a:pt x="5492222" y="1270"/>
                      <a:pt x="5693772" y="3810"/>
                    </a:cubicBezTo>
                    <a:cubicBezTo>
                      <a:pt x="5948362" y="6350"/>
                      <a:pt x="6197647" y="13970"/>
                      <a:pt x="6452237" y="17780"/>
                    </a:cubicBezTo>
                    <a:cubicBezTo>
                      <a:pt x="6563620" y="20320"/>
                      <a:pt x="6605059" y="19050"/>
                      <a:pt x="6631729" y="21590"/>
                    </a:cubicBezTo>
                    <a:cubicBezTo>
                      <a:pt x="6640619" y="22860"/>
                      <a:pt x="6649509" y="25400"/>
                      <a:pt x="6658399" y="27940"/>
                    </a:cubicBezTo>
                    <a:cubicBezTo>
                      <a:pt x="6666019" y="30480"/>
                      <a:pt x="6669829" y="36830"/>
                      <a:pt x="6669829" y="46990"/>
                    </a:cubicBezTo>
                    <a:cubicBezTo>
                      <a:pt x="6671099" y="97066"/>
                      <a:pt x="6667289" y="173706"/>
                      <a:pt x="6663479" y="250345"/>
                    </a:cubicBezTo>
                    <a:cubicBezTo>
                      <a:pt x="6659669" y="314211"/>
                      <a:pt x="6658399" y="380632"/>
                      <a:pt x="6657129" y="444499"/>
                    </a:cubicBezTo>
                    <a:cubicBezTo>
                      <a:pt x="6654589" y="551794"/>
                      <a:pt x="6653319" y="659089"/>
                      <a:pt x="6652049" y="766384"/>
                    </a:cubicBezTo>
                    <a:cubicBezTo>
                      <a:pt x="6650779" y="866016"/>
                      <a:pt x="6649509" y="965647"/>
                      <a:pt x="6649509" y="1065279"/>
                    </a:cubicBezTo>
                    <a:cubicBezTo>
                      <a:pt x="6649509" y="1231331"/>
                      <a:pt x="6638079" y="2825432"/>
                      <a:pt x="6636809" y="2991485"/>
                    </a:cubicBezTo>
                    <a:cubicBezTo>
                      <a:pt x="6639349" y="3098780"/>
                      <a:pt x="6638079" y="3206075"/>
                      <a:pt x="6636809" y="3275240"/>
                    </a:cubicBezTo>
                    <a:close/>
                    <a:moveTo>
                      <a:pt x="17780" y="3244760"/>
                    </a:moveTo>
                    <a:cubicBezTo>
                      <a:pt x="22860" y="3246030"/>
                      <a:pt x="29210" y="3248570"/>
                      <a:pt x="36830" y="3248570"/>
                    </a:cubicBezTo>
                    <a:cubicBezTo>
                      <a:pt x="209487" y="3253650"/>
                      <a:pt x="426949" y="3258730"/>
                      <a:pt x="639107" y="3262540"/>
                    </a:cubicBezTo>
                    <a:cubicBezTo>
                      <a:pt x="739882" y="3265080"/>
                      <a:pt x="840657" y="3268890"/>
                      <a:pt x="946736" y="3270160"/>
                    </a:cubicBezTo>
                    <a:cubicBezTo>
                      <a:pt x="1015688" y="3271430"/>
                      <a:pt x="2967541" y="3267620"/>
                      <a:pt x="3031189" y="3268890"/>
                    </a:cubicBezTo>
                    <a:cubicBezTo>
                      <a:pt x="3142572" y="3270160"/>
                      <a:pt x="3253955" y="3272700"/>
                      <a:pt x="3365338" y="3273970"/>
                    </a:cubicBezTo>
                    <a:cubicBezTo>
                      <a:pt x="3418377" y="3275240"/>
                      <a:pt x="3466113" y="3275240"/>
                      <a:pt x="3519152" y="3275240"/>
                    </a:cubicBezTo>
                    <a:cubicBezTo>
                      <a:pt x="3757830" y="3275240"/>
                      <a:pt x="3991204" y="3273970"/>
                      <a:pt x="4229882" y="3275240"/>
                    </a:cubicBezTo>
                    <a:cubicBezTo>
                      <a:pt x="4320049" y="3275240"/>
                      <a:pt x="4415520" y="3277780"/>
                      <a:pt x="4505687" y="3277780"/>
                    </a:cubicBezTo>
                    <a:cubicBezTo>
                      <a:pt x="4643590" y="3277780"/>
                      <a:pt x="4776189" y="3273970"/>
                      <a:pt x="4914092" y="3273970"/>
                    </a:cubicBezTo>
                    <a:cubicBezTo>
                      <a:pt x="5078514" y="3273970"/>
                      <a:pt x="5237632" y="3275240"/>
                      <a:pt x="5402055" y="3275240"/>
                    </a:cubicBezTo>
                    <a:cubicBezTo>
                      <a:pt x="5619517" y="3275240"/>
                      <a:pt x="5842283" y="3275240"/>
                      <a:pt x="6059745" y="3273970"/>
                    </a:cubicBezTo>
                    <a:cubicBezTo>
                      <a:pt x="6255991" y="3272700"/>
                      <a:pt x="6446933" y="3270160"/>
                      <a:pt x="6598709" y="3267620"/>
                    </a:cubicBezTo>
                    <a:cubicBezTo>
                      <a:pt x="6603789" y="3267620"/>
                      <a:pt x="6608869" y="3265080"/>
                      <a:pt x="6615219" y="3263810"/>
                    </a:cubicBezTo>
                    <a:cubicBezTo>
                      <a:pt x="6615219" y="3251110"/>
                      <a:pt x="6616489" y="3238410"/>
                      <a:pt x="6616489" y="3216294"/>
                    </a:cubicBezTo>
                    <a:lnTo>
                      <a:pt x="6616489" y="3137100"/>
                    </a:lnTo>
                    <a:cubicBezTo>
                      <a:pt x="6617759" y="3006813"/>
                      <a:pt x="6620299" y="2873971"/>
                      <a:pt x="6619029" y="2743683"/>
                    </a:cubicBezTo>
                    <a:cubicBezTo>
                      <a:pt x="6617759" y="2559749"/>
                      <a:pt x="6630459" y="950319"/>
                      <a:pt x="6634269" y="766384"/>
                    </a:cubicBezTo>
                    <a:cubicBezTo>
                      <a:pt x="6636809" y="659089"/>
                      <a:pt x="6639349" y="551794"/>
                      <a:pt x="6639349" y="444498"/>
                    </a:cubicBezTo>
                    <a:cubicBezTo>
                      <a:pt x="6639349" y="355086"/>
                      <a:pt x="6640619" y="268228"/>
                      <a:pt x="6648239" y="181369"/>
                    </a:cubicBezTo>
                    <a:cubicBezTo>
                      <a:pt x="6652049" y="130276"/>
                      <a:pt x="6654589" y="79183"/>
                      <a:pt x="6649509" y="49530"/>
                    </a:cubicBezTo>
                    <a:cubicBezTo>
                      <a:pt x="6641889" y="49530"/>
                      <a:pt x="6635539" y="48260"/>
                      <a:pt x="6627919" y="48260"/>
                    </a:cubicBezTo>
                    <a:cubicBezTo>
                      <a:pt x="6594899" y="45720"/>
                      <a:pt x="6489365" y="45720"/>
                      <a:pt x="6346158" y="40640"/>
                    </a:cubicBezTo>
                    <a:cubicBezTo>
                      <a:pt x="6080961" y="33020"/>
                      <a:pt x="5810459" y="27940"/>
                      <a:pt x="5545262" y="27940"/>
                    </a:cubicBezTo>
                    <a:cubicBezTo>
                      <a:pt x="5359623" y="27940"/>
                      <a:pt x="5168681" y="31750"/>
                      <a:pt x="4983043" y="24130"/>
                    </a:cubicBezTo>
                    <a:lnTo>
                      <a:pt x="4930003" y="24130"/>
                    </a:lnTo>
                    <a:cubicBezTo>
                      <a:pt x="4776189" y="27940"/>
                      <a:pt x="4611766" y="33020"/>
                      <a:pt x="4452648" y="34290"/>
                    </a:cubicBezTo>
                    <a:cubicBezTo>
                      <a:pt x="4277617" y="35560"/>
                      <a:pt x="4107891" y="31750"/>
                      <a:pt x="3932860" y="30480"/>
                    </a:cubicBezTo>
                    <a:cubicBezTo>
                      <a:pt x="3768438" y="29210"/>
                      <a:pt x="3604015" y="27940"/>
                      <a:pt x="3444897" y="27940"/>
                    </a:cubicBezTo>
                    <a:cubicBezTo>
                      <a:pt x="3386553" y="27940"/>
                      <a:pt x="3333514" y="29210"/>
                      <a:pt x="3275171" y="27940"/>
                    </a:cubicBezTo>
                    <a:cubicBezTo>
                      <a:pt x="3073620" y="26670"/>
                      <a:pt x="989168" y="24130"/>
                      <a:pt x="782314" y="24130"/>
                    </a:cubicBezTo>
                    <a:cubicBezTo>
                      <a:pt x="601979" y="22860"/>
                      <a:pt x="421645" y="24130"/>
                      <a:pt x="241311" y="24130"/>
                    </a:cubicBezTo>
                    <a:cubicBezTo>
                      <a:pt x="145839" y="24130"/>
                      <a:pt x="45720" y="24130"/>
                      <a:pt x="21590" y="25400"/>
                    </a:cubicBezTo>
                    <a:cubicBezTo>
                      <a:pt x="20320" y="25400"/>
                      <a:pt x="21590" y="36830"/>
                      <a:pt x="22860" y="41910"/>
                    </a:cubicBezTo>
                    <a:cubicBezTo>
                      <a:pt x="26670" y="89402"/>
                      <a:pt x="31750" y="171151"/>
                      <a:pt x="34290" y="250345"/>
                    </a:cubicBezTo>
                    <a:cubicBezTo>
                      <a:pt x="36830" y="393405"/>
                      <a:pt x="38100" y="536466"/>
                      <a:pt x="38100" y="679526"/>
                    </a:cubicBezTo>
                    <a:cubicBezTo>
                      <a:pt x="38100" y="771494"/>
                      <a:pt x="36830" y="860906"/>
                      <a:pt x="35560" y="952874"/>
                    </a:cubicBezTo>
                    <a:cubicBezTo>
                      <a:pt x="34290" y="1042286"/>
                      <a:pt x="22860" y="2557194"/>
                      <a:pt x="21590" y="2644052"/>
                    </a:cubicBezTo>
                    <a:lnTo>
                      <a:pt x="21590" y="2812659"/>
                    </a:lnTo>
                    <a:cubicBezTo>
                      <a:pt x="21590" y="2940391"/>
                      <a:pt x="20320" y="3070679"/>
                      <a:pt x="20320" y="3198411"/>
                    </a:cubicBezTo>
                    <a:cubicBezTo>
                      <a:pt x="20320" y="3216294"/>
                      <a:pt x="19050" y="3231621"/>
                      <a:pt x="17780" y="3244760"/>
                    </a:cubicBezTo>
                    <a:close/>
                  </a:path>
                </a:pathLst>
              </a:custGeom>
              <a:solidFill>
                <a:srgbClr val="2F2325"/>
              </a:solidFill>
            </p:spPr>
          </p:sp>
        </p:grpSp>
        <p:grpSp>
          <p:nvGrpSpPr>
            <p:cNvPr id="27" name="Group 27"/>
            <p:cNvGrpSpPr/>
            <p:nvPr/>
          </p:nvGrpSpPr>
          <p:grpSpPr>
            <a:xfrm>
              <a:off x="9286125" y="6379078"/>
              <a:ext cx="6334476" cy="1610675"/>
              <a:chOff x="-1063035" y="-1695921"/>
              <a:chExt cx="8445968" cy="2147563"/>
            </a:xfrm>
          </p:grpSpPr>
          <p:sp>
            <p:nvSpPr>
              <p:cNvPr id="28" name="TextBox 28"/>
              <p:cNvSpPr txBox="1"/>
              <p:nvPr/>
            </p:nvSpPr>
            <p:spPr>
              <a:xfrm>
                <a:off x="699749" y="-28575"/>
                <a:ext cx="6683184" cy="480217"/>
              </a:xfrm>
              <a:prstGeom prst="rect">
                <a:avLst/>
              </a:prstGeom>
            </p:spPr>
            <p:txBody>
              <a:bodyPr lIns="0" tIns="0" rIns="0" bIns="0" rtlCol="0" anchor="t">
                <a:spAutoFit/>
              </a:bodyPr>
              <a:lstStyle/>
              <a:p>
                <a:pPr>
                  <a:lnSpc>
                    <a:spcPts val="2879"/>
                  </a:lnSpc>
                </a:pPr>
                <a:endParaRPr lang="en-US" sz="2400" dirty="0">
                  <a:solidFill>
                    <a:srgbClr val="2F2325"/>
                  </a:solidFill>
                </a:endParaRPr>
              </a:p>
            </p:txBody>
          </p:sp>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3035" y="-1695921"/>
                <a:ext cx="445749" cy="398743"/>
              </a:xfrm>
              <a:prstGeom prst="rect">
                <a:avLst/>
              </a:prstGeom>
            </p:spPr>
          </p:pic>
        </p:grpSp>
        <p:grpSp>
          <p:nvGrpSpPr>
            <p:cNvPr id="30" name="Group 30"/>
            <p:cNvGrpSpPr/>
            <p:nvPr/>
          </p:nvGrpSpPr>
          <p:grpSpPr>
            <a:xfrm>
              <a:off x="10608213" y="6288454"/>
              <a:ext cx="5933626" cy="2217765"/>
              <a:chOff x="699749" y="-2505374"/>
              <a:chExt cx="7911501" cy="2957016"/>
            </a:xfrm>
          </p:grpSpPr>
          <p:sp>
            <p:nvSpPr>
              <p:cNvPr id="31" name="TextBox 31"/>
              <p:cNvSpPr txBox="1"/>
              <p:nvPr/>
            </p:nvSpPr>
            <p:spPr>
              <a:xfrm>
                <a:off x="699749" y="-28575"/>
                <a:ext cx="6683184" cy="480217"/>
              </a:xfrm>
              <a:prstGeom prst="rect">
                <a:avLst/>
              </a:prstGeom>
            </p:spPr>
            <p:txBody>
              <a:bodyPr lIns="0" tIns="0" rIns="0" bIns="0" rtlCol="0" anchor="t">
                <a:spAutoFit/>
              </a:bodyPr>
              <a:lstStyle/>
              <a:p>
                <a:pPr>
                  <a:lnSpc>
                    <a:spcPts val="2879"/>
                  </a:lnSpc>
                </a:pPr>
                <a:endParaRPr lang="en-US" sz="2400" dirty="0">
                  <a:solidFill>
                    <a:srgbClr val="2F2325"/>
                  </a:solidFill>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65501" y="-2505374"/>
                <a:ext cx="445749" cy="398743"/>
              </a:xfrm>
              <a:prstGeom prst="rect">
                <a:avLst/>
              </a:prstGeom>
            </p:spPr>
          </p:pic>
        </p:grpSp>
        <p:pic>
          <p:nvPicPr>
            <p:cNvPr id="53" name="Picture 5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0612659">
              <a:off x="10091105" y="5642505"/>
              <a:ext cx="5327574" cy="1024105"/>
            </a:xfrm>
            <a:prstGeom prst="rect">
              <a:avLst/>
            </a:prstGeom>
          </p:spPr>
        </p:pic>
        <p:pic>
          <p:nvPicPr>
            <p:cNvPr id="60" name="Picture 6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114">
              <a:off x="15245252" y="6201483"/>
              <a:ext cx="560461" cy="622735"/>
            </a:xfrm>
            <a:prstGeom prst="rect">
              <a:avLst/>
            </a:prstGeom>
          </p:spPr>
        </p:pic>
        <p:pic>
          <p:nvPicPr>
            <p:cNvPr id="64" name="Picture 6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730582" y="9478788"/>
              <a:ext cx="332903" cy="564243"/>
            </a:xfrm>
            <a:prstGeom prst="rect">
              <a:avLst/>
            </a:prstGeom>
          </p:spPr>
        </p:pic>
        <p:sp>
          <p:nvSpPr>
            <p:cNvPr id="87" name="TextBox 86">
              <a:extLst>
                <a:ext uri="{FF2B5EF4-FFF2-40B4-BE49-F238E27FC236}">
                  <a16:creationId xmlns:a16="http://schemas.microsoft.com/office/drawing/2014/main" id="{0EA446A5-C1CD-434D-B1DD-7853189896E6}"/>
                </a:ext>
              </a:extLst>
            </p:cNvPr>
            <p:cNvSpPr txBox="1"/>
            <p:nvPr/>
          </p:nvSpPr>
          <p:spPr>
            <a:xfrm>
              <a:off x="7943146" y="6370345"/>
              <a:ext cx="9372347" cy="3694409"/>
            </a:xfrm>
            <a:prstGeom prst="rect">
              <a:avLst/>
            </a:prstGeom>
            <a:noFill/>
          </p:spPr>
          <p:txBody>
            <a:bodyPr wrap="square">
              <a:spAutoFit/>
            </a:bodyPr>
            <a:lstStyle/>
            <a:p>
              <a:pPr algn="just">
                <a:lnSpc>
                  <a:spcPct val="150000"/>
                </a:lnSpc>
                <a:spcAft>
                  <a:spcPts val="80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Thực hiện tương tự như trong hệ thập phân: Nhân thừa số thứ nhất lần lượt với từng chữ số của thừa số thứ hai, theo thứ tự từ trái sang phải và đặt kết quả cần phải theo đúng vị trí chữ số của thừa số thứ hai, rồi cộng tất cả lại.</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9" name="TextBox 88">
              <a:extLst>
                <a:ext uri="{FF2B5EF4-FFF2-40B4-BE49-F238E27FC236}">
                  <a16:creationId xmlns:a16="http://schemas.microsoft.com/office/drawing/2014/main" id="{CFA865B3-8517-4588-A475-BF723502B558}"/>
                </a:ext>
              </a:extLst>
            </p:cNvPr>
            <p:cNvSpPr txBox="1"/>
            <p:nvPr/>
          </p:nvSpPr>
          <p:spPr>
            <a:xfrm>
              <a:off x="10332566" y="5654169"/>
              <a:ext cx="5557051" cy="837473"/>
            </a:xfrm>
            <a:prstGeom prst="rect">
              <a:avLst/>
            </a:prstGeom>
            <a:noFill/>
          </p:spPr>
          <p:txBody>
            <a:bodyPr wrap="square">
              <a:spAutoFit/>
            </a:bodyPr>
            <a:lstStyle/>
            <a:p>
              <a:pPr algn="just">
                <a:lnSpc>
                  <a:spcPct val="150000"/>
                </a:lnSpc>
                <a:spcAft>
                  <a:spcPts val="800"/>
                </a:spcAft>
              </a:pPr>
              <a:r>
                <a:rPr lang="nl-NL" sz="3600" b="1" dirty="0">
                  <a:effectLst/>
                  <a:latin typeface="Arial" panose="020B0604020202020204" pitchFamily="34" charset="0"/>
                  <a:ea typeface="Times New Roman" panose="02020603050405020304" pitchFamily="18" charset="0"/>
                  <a:cs typeface="Arial" panose="020B0604020202020204" pitchFamily="34" charset="0"/>
                </a:rPr>
                <a:t>Nhân hai số nhị phân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 calcmode="lin" valueType="num">
                                      <p:cBhvr additive="base">
                                        <p:cTn id="17" dur="500" fill="hold"/>
                                        <p:tgtEl>
                                          <p:spTgt spid="85"/>
                                        </p:tgtEl>
                                        <p:attrNameLst>
                                          <p:attrName>ppt_x</p:attrName>
                                        </p:attrNameLst>
                                      </p:cBhvr>
                                      <p:tavLst>
                                        <p:tav tm="0">
                                          <p:val>
                                            <p:strVal val="#ppt_x"/>
                                          </p:val>
                                        </p:tav>
                                        <p:tav tm="100000">
                                          <p:val>
                                            <p:strVal val="#ppt_x"/>
                                          </p:val>
                                        </p:tav>
                                      </p:tavLst>
                                    </p:anim>
                                    <p:anim calcmode="lin" valueType="num">
                                      <p:cBhvr additive="base">
                                        <p:cTn id="1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72687" y="2751920"/>
            <a:ext cx="15011400" cy="3136542"/>
            <a:chOff x="104183" y="-83582"/>
            <a:chExt cx="1177232" cy="1248062"/>
          </a:xfrm>
        </p:grpSpPr>
        <p:sp>
          <p:nvSpPr>
            <p:cNvPr id="3" name="Freeform 3"/>
            <p:cNvSpPr/>
            <p:nvPr/>
          </p:nvSpPr>
          <p:spPr>
            <a:xfrm>
              <a:off x="104183" y="-83582"/>
              <a:ext cx="1177232" cy="1248062"/>
            </a:xfrm>
            <a:custGeom>
              <a:avLst/>
              <a:gdLst/>
              <a:ahLst/>
              <a:cxnLst/>
              <a:rect l="l" t="t" r="r" b="b"/>
              <a:pathLst>
                <a:path w="1538939" h="1248062">
                  <a:moveTo>
                    <a:pt x="0" y="0"/>
                  </a:moveTo>
                  <a:lnTo>
                    <a:pt x="1538939" y="0"/>
                  </a:lnTo>
                  <a:lnTo>
                    <a:pt x="1538939" y="1248062"/>
                  </a:lnTo>
                  <a:lnTo>
                    <a:pt x="0" y="1248062"/>
                  </a:lnTo>
                  <a:close/>
                </a:path>
              </a:pathLst>
            </a:custGeom>
            <a:solidFill>
              <a:srgbClr val="FFFFFF"/>
            </a:solidFill>
          </p:spPr>
          <p:txBody>
            <a:bodyPr/>
            <a:lstStyle/>
            <a:p>
              <a:pPr algn="just">
                <a:lnSpc>
                  <a:spcPct val="150000"/>
                </a:lnSpc>
              </a:pPr>
              <a:r>
                <a:rPr lang="vi-VN" sz="4000" b="1" dirty="0"/>
                <a:t>Thực hiện tính toán trên máy tính luôn theo quy trình sau</a:t>
              </a:r>
              <a:r>
                <a:rPr lang="vi-VN" sz="3200" b="1" dirty="0"/>
                <a:t>:</a:t>
              </a:r>
            </a:p>
            <a:p>
              <a:endParaRPr lang="en-US" dirty="0"/>
            </a:p>
          </p:txBody>
        </p:sp>
      </p:grpSp>
      <p:pic>
        <p:nvPicPr>
          <p:cNvPr id="4" name="Picture 4"/>
          <p:cNvPicPr>
            <a:picLocks noChangeAspect="1"/>
          </p:cNvPicPr>
          <p:nvPr/>
        </p:nvPicPr>
        <p:blipFill>
          <a:blip r:embed="rId2"/>
          <a:srcRect/>
          <a:stretch>
            <a:fillRect/>
          </a:stretch>
        </p:blipFill>
        <p:spPr>
          <a:xfrm>
            <a:off x="7010400" y="335979"/>
            <a:ext cx="5512552" cy="2133474"/>
          </a:xfrm>
          <a:prstGeom prst="rect">
            <a:avLst/>
          </a:prstGeom>
        </p:spPr>
      </p:pic>
      <p:sp>
        <p:nvSpPr>
          <p:cNvPr id="7" name="TextBox 7"/>
          <p:cNvSpPr txBox="1"/>
          <p:nvPr/>
        </p:nvSpPr>
        <p:spPr>
          <a:xfrm>
            <a:off x="6936091" y="966699"/>
            <a:ext cx="5661170" cy="872034"/>
          </a:xfrm>
          <a:prstGeom prst="rect">
            <a:avLst/>
          </a:prstGeom>
        </p:spPr>
        <p:txBody>
          <a:bodyPr wrap="square" lIns="0" tIns="0" rIns="0" bIns="0" rtlCol="0" anchor="t">
            <a:spAutoFit/>
          </a:bodyPr>
          <a:lstStyle/>
          <a:p>
            <a:pPr algn="ctr">
              <a:lnSpc>
                <a:spcPts val="6761"/>
              </a:lnSpc>
            </a:pPr>
            <a:r>
              <a:rPr lang="vi-VN" sz="6000" b="1" dirty="0">
                <a:solidFill>
                  <a:srgbClr val="FFF2F9"/>
                </a:solidFill>
                <a:latin typeface="Arial" panose="020B0604020202020204" pitchFamily="34" charset="0"/>
                <a:cs typeface="Arial" panose="020B0604020202020204" pitchFamily="34" charset="0"/>
              </a:rPr>
              <a:t>LUYỆN TẬP</a:t>
            </a:r>
            <a:endParaRPr lang="en-US" sz="6000" b="1" dirty="0">
              <a:solidFill>
                <a:srgbClr val="FFF2F9"/>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3"/>
          <a:srcRect/>
          <a:stretch>
            <a:fillRect/>
          </a:stretch>
        </p:blipFill>
        <p:spPr>
          <a:xfrm>
            <a:off x="16764000" y="7505700"/>
            <a:ext cx="1145570" cy="2430918"/>
          </a:xfrm>
          <a:prstGeom prst="rect">
            <a:avLst/>
          </a:prstGeom>
        </p:spPr>
      </p:pic>
      <p:pic>
        <p:nvPicPr>
          <p:cNvPr id="10" name="Picture 9">
            <a:extLst>
              <a:ext uri="{FF2B5EF4-FFF2-40B4-BE49-F238E27FC236}">
                <a16:creationId xmlns:a16="http://schemas.microsoft.com/office/drawing/2014/main" id="{53F4B1C0-EDC3-486D-9B15-5356E4192F2A}"/>
              </a:ext>
            </a:extLst>
          </p:cNvPr>
          <p:cNvPicPr>
            <a:picLocks noChangeAspect="1"/>
          </p:cNvPicPr>
          <p:nvPr/>
        </p:nvPicPr>
        <p:blipFill>
          <a:blip r:embed="rId4"/>
          <a:stretch>
            <a:fillRect/>
          </a:stretch>
        </p:blipFill>
        <p:spPr>
          <a:xfrm>
            <a:off x="3939265" y="4208106"/>
            <a:ext cx="11506204" cy="4977951"/>
          </a:xfrm>
          <a:prstGeom prst="rect">
            <a:avLst/>
          </a:prstGeom>
        </p:spPr>
      </p:pic>
      <p:pic>
        <p:nvPicPr>
          <p:cNvPr id="11" name="Picture 23">
            <a:extLst>
              <a:ext uri="{FF2B5EF4-FFF2-40B4-BE49-F238E27FC236}">
                <a16:creationId xmlns:a16="http://schemas.microsoft.com/office/drawing/2014/main" id="{BB04D3EC-5838-4DFC-AE02-CF9BE49285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85900" y="2751920"/>
            <a:ext cx="1185900" cy="9437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36819" y="-3122"/>
            <a:ext cx="18288000" cy="10287000"/>
          </a:xfrm>
          <a:prstGeom prst="rect">
            <a:avLst/>
          </a:prstGeom>
        </p:spPr>
      </p:pic>
      <p:grpSp>
        <p:nvGrpSpPr>
          <p:cNvPr id="3" name="Group 3"/>
          <p:cNvGrpSpPr/>
          <p:nvPr/>
        </p:nvGrpSpPr>
        <p:grpSpPr>
          <a:xfrm>
            <a:off x="1284036" y="2191402"/>
            <a:ext cx="7846397" cy="6893291"/>
            <a:chOff x="0" y="0"/>
            <a:chExt cx="9905820" cy="8228494"/>
          </a:xfrm>
        </p:grpSpPr>
        <p:sp>
          <p:nvSpPr>
            <p:cNvPr id="4" name="Freeform 4"/>
            <p:cNvSpPr/>
            <p:nvPr/>
          </p:nvSpPr>
          <p:spPr>
            <a:xfrm>
              <a:off x="31750" y="31750"/>
              <a:ext cx="9842320" cy="8164995"/>
            </a:xfrm>
            <a:custGeom>
              <a:avLst/>
              <a:gdLst/>
              <a:ahLst/>
              <a:cxnLst/>
              <a:rect l="l" t="t" r="r" b="b"/>
              <a:pathLst>
                <a:path w="9842320" h="8164995">
                  <a:moveTo>
                    <a:pt x="9749610" y="8164995"/>
                  </a:moveTo>
                  <a:lnTo>
                    <a:pt x="92710" y="8164995"/>
                  </a:lnTo>
                  <a:cubicBezTo>
                    <a:pt x="41910" y="8164995"/>
                    <a:pt x="0" y="8123085"/>
                    <a:pt x="0" y="8072285"/>
                  </a:cubicBezTo>
                  <a:lnTo>
                    <a:pt x="0" y="92710"/>
                  </a:lnTo>
                  <a:cubicBezTo>
                    <a:pt x="0" y="41910"/>
                    <a:pt x="41910" y="0"/>
                    <a:pt x="92710" y="0"/>
                  </a:cubicBezTo>
                  <a:lnTo>
                    <a:pt x="9748340" y="0"/>
                  </a:lnTo>
                  <a:cubicBezTo>
                    <a:pt x="9799140" y="0"/>
                    <a:pt x="9841050" y="41910"/>
                    <a:pt x="9841050" y="92710"/>
                  </a:cubicBezTo>
                  <a:lnTo>
                    <a:pt x="9841050" y="8071014"/>
                  </a:lnTo>
                  <a:cubicBezTo>
                    <a:pt x="9842320" y="8123085"/>
                    <a:pt x="9800410" y="8164995"/>
                    <a:pt x="9749610" y="8164995"/>
                  </a:cubicBezTo>
                  <a:close/>
                </a:path>
              </a:pathLst>
            </a:custGeom>
            <a:solidFill>
              <a:srgbClr val="B8A6C0"/>
            </a:solidFill>
          </p:spPr>
        </p:sp>
        <p:sp>
          <p:nvSpPr>
            <p:cNvPr id="5" name="Freeform 5"/>
            <p:cNvSpPr/>
            <p:nvPr/>
          </p:nvSpPr>
          <p:spPr>
            <a:xfrm>
              <a:off x="0" y="0"/>
              <a:ext cx="9905820" cy="8228495"/>
            </a:xfrm>
            <a:custGeom>
              <a:avLst/>
              <a:gdLst/>
              <a:ahLst/>
              <a:cxnLst/>
              <a:rect l="l" t="t" r="r" b="b"/>
              <a:pathLst>
                <a:path w="9905820" h="8228495">
                  <a:moveTo>
                    <a:pt x="9781360" y="59690"/>
                  </a:moveTo>
                  <a:cubicBezTo>
                    <a:pt x="9816920" y="59690"/>
                    <a:pt x="9846130" y="88900"/>
                    <a:pt x="9846130" y="124460"/>
                  </a:cubicBezTo>
                  <a:lnTo>
                    <a:pt x="9846130" y="8104035"/>
                  </a:lnTo>
                  <a:cubicBezTo>
                    <a:pt x="9846130" y="8139595"/>
                    <a:pt x="9816920" y="8168804"/>
                    <a:pt x="9781360" y="8168804"/>
                  </a:cubicBezTo>
                  <a:lnTo>
                    <a:pt x="124460" y="8168804"/>
                  </a:lnTo>
                  <a:cubicBezTo>
                    <a:pt x="88900" y="8168804"/>
                    <a:pt x="59690" y="8139595"/>
                    <a:pt x="59690" y="8104035"/>
                  </a:cubicBezTo>
                  <a:lnTo>
                    <a:pt x="59690" y="124460"/>
                  </a:lnTo>
                  <a:cubicBezTo>
                    <a:pt x="59690" y="88900"/>
                    <a:pt x="88900" y="59690"/>
                    <a:pt x="124460" y="59690"/>
                  </a:cubicBezTo>
                  <a:lnTo>
                    <a:pt x="9781360" y="59690"/>
                  </a:lnTo>
                  <a:moveTo>
                    <a:pt x="9781360" y="0"/>
                  </a:moveTo>
                  <a:lnTo>
                    <a:pt x="124460" y="0"/>
                  </a:lnTo>
                  <a:cubicBezTo>
                    <a:pt x="55880" y="0"/>
                    <a:pt x="0" y="55880"/>
                    <a:pt x="0" y="124460"/>
                  </a:cubicBezTo>
                  <a:lnTo>
                    <a:pt x="0" y="8104035"/>
                  </a:lnTo>
                  <a:cubicBezTo>
                    <a:pt x="0" y="8172614"/>
                    <a:pt x="55880" y="8228495"/>
                    <a:pt x="124460" y="8228495"/>
                  </a:cubicBezTo>
                  <a:lnTo>
                    <a:pt x="9781360" y="8228495"/>
                  </a:lnTo>
                  <a:cubicBezTo>
                    <a:pt x="9849941" y="8228495"/>
                    <a:pt x="9905820" y="8172614"/>
                    <a:pt x="9905820" y="8104035"/>
                  </a:cubicBezTo>
                  <a:lnTo>
                    <a:pt x="9905820" y="124460"/>
                  </a:lnTo>
                  <a:cubicBezTo>
                    <a:pt x="9905820" y="55880"/>
                    <a:pt x="9849941" y="0"/>
                    <a:pt x="9781360" y="0"/>
                  </a:cubicBezTo>
                  <a:close/>
                </a:path>
              </a:pathLst>
            </a:custGeom>
            <a:solidFill>
              <a:srgbClr val="100F0D"/>
            </a:solidFill>
          </p:spPr>
        </p:sp>
      </p:grpSp>
      <p:grpSp>
        <p:nvGrpSpPr>
          <p:cNvPr id="6" name="Group 6"/>
          <p:cNvGrpSpPr/>
          <p:nvPr/>
        </p:nvGrpSpPr>
        <p:grpSpPr>
          <a:xfrm>
            <a:off x="510324" y="1535295"/>
            <a:ext cx="8238972" cy="7189606"/>
            <a:chOff x="0" y="0"/>
            <a:chExt cx="9389072" cy="7809359"/>
          </a:xfrm>
        </p:grpSpPr>
        <p:sp>
          <p:nvSpPr>
            <p:cNvPr id="7" name="Freeform 7"/>
            <p:cNvSpPr/>
            <p:nvPr/>
          </p:nvSpPr>
          <p:spPr>
            <a:xfrm>
              <a:off x="31750" y="31750"/>
              <a:ext cx="9325573" cy="7745859"/>
            </a:xfrm>
            <a:custGeom>
              <a:avLst/>
              <a:gdLst/>
              <a:ahLst/>
              <a:cxnLst/>
              <a:rect l="l" t="t" r="r" b="b"/>
              <a:pathLst>
                <a:path w="9325573" h="7745859">
                  <a:moveTo>
                    <a:pt x="9232862" y="7745859"/>
                  </a:moveTo>
                  <a:lnTo>
                    <a:pt x="92710" y="7745859"/>
                  </a:lnTo>
                  <a:cubicBezTo>
                    <a:pt x="41910" y="7745859"/>
                    <a:pt x="0" y="7703948"/>
                    <a:pt x="0" y="7653148"/>
                  </a:cubicBezTo>
                  <a:lnTo>
                    <a:pt x="0" y="92710"/>
                  </a:lnTo>
                  <a:cubicBezTo>
                    <a:pt x="0" y="41910"/>
                    <a:pt x="41910" y="0"/>
                    <a:pt x="92710" y="0"/>
                  </a:cubicBezTo>
                  <a:lnTo>
                    <a:pt x="9231592" y="0"/>
                  </a:lnTo>
                  <a:cubicBezTo>
                    <a:pt x="9282392" y="0"/>
                    <a:pt x="9324302" y="41910"/>
                    <a:pt x="9324302" y="92710"/>
                  </a:cubicBezTo>
                  <a:lnTo>
                    <a:pt x="9324302" y="7651879"/>
                  </a:lnTo>
                  <a:cubicBezTo>
                    <a:pt x="9325573" y="7703949"/>
                    <a:pt x="9283663" y="7745859"/>
                    <a:pt x="9232863" y="7745859"/>
                  </a:cubicBezTo>
                  <a:close/>
                </a:path>
              </a:pathLst>
            </a:custGeom>
            <a:solidFill>
              <a:srgbClr val="FDF9F2"/>
            </a:solidFill>
          </p:spPr>
        </p:sp>
        <p:sp>
          <p:nvSpPr>
            <p:cNvPr id="8" name="Freeform 8"/>
            <p:cNvSpPr/>
            <p:nvPr/>
          </p:nvSpPr>
          <p:spPr>
            <a:xfrm>
              <a:off x="0" y="0"/>
              <a:ext cx="9389073" cy="7809359"/>
            </a:xfrm>
            <a:custGeom>
              <a:avLst/>
              <a:gdLst/>
              <a:ahLst/>
              <a:cxnLst/>
              <a:rect l="l" t="t" r="r" b="b"/>
              <a:pathLst>
                <a:path w="9389073" h="7809359">
                  <a:moveTo>
                    <a:pt x="9264612" y="59690"/>
                  </a:moveTo>
                  <a:cubicBezTo>
                    <a:pt x="9300173" y="59690"/>
                    <a:pt x="9329382" y="88900"/>
                    <a:pt x="9329382" y="124460"/>
                  </a:cubicBezTo>
                  <a:lnTo>
                    <a:pt x="9329382" y="7684899"/>
                  </a:lnTo>
                  <a:cubicBezTo>
                    <a:pt x="9329382" y="7720459"/>
                    <a:pt x="9300173" y="7749669"/>
                    <a:pt x="9264612" y="7749669"/>
                  </a:cubicBezTo>
                  <a:lnTo>
                    <a:pt x="124460" y="7749669"/>
                  </a:lnTo>
                  <a:cubicBezTo>
                    <a:pt x="88900" y="7749669"/>
                    <a:pt x="59690" y="7720459"/>
                    <a:pt x="59690" y="7684899"/>
                  </a:cubicBezTo>
                  <a:lnTo>
                    <a:pt x="59690" y="124460"/>
                  </a:lnTo>
                  <a:cubicBezTo>
                    <a:pt x="59690" y="88900"/>
                    <a:pt x="88900" y="59690"/>
                    <a:pt x="124460" y="59690"/>
                  </a:cubicBezTo>
                  <a:lnTo>
                    <a:pt x="9264613" y="59690"/>
                  </a:lnTo>
                  <a:moveTo>
                    <a:pt x="9264613" y="0"/>
                  </a:moveTo>
                  <a:lnTo>
                    <a:pt x="124460" y="0"/>
                  </a:lnTo>
                  <a:cubicBezTo>
                    <a:pt x="55880" y="0"/>
                    <a:pt x="0" y="55880"/>
                    <a:pt x="0" y="124460"/>
                  </a:cubicBezTo>
                  <a:lnTo>
                    <a:pt x="0" y="7684899"/>
                  </a:lnTo>
                  <a:cubicBezTo>
                    <a:pt x="0" y="7753479"/>
                    <a:pt x="55880" y="7809359"/>
                    <a:pt x="124460" y="7809359"/>
                  </a:cubicBezTo>
                  <a:lnTo>
                    <a:pt x="9264613" y="7809359"/>
                  </a:lnTo>
                  <a:cubicBezTo>
                    <a:pt x="9333192" y="7809359"/>
                    <a:pt x="9389073" y="7753479"/>
                    <a:pt x="9389073" y="7684899"/>
                  </a:cubicBezTo>
                  <a:lnTo>
                    <a:pt x="9389073" y="124460"/>
                  </a:lnTo>
                  <a:cubicBezTo>
                    <a:pt x="9389073" y="55880"/>
                    <a:pt x="9333192" y="0"/>
                    <a:pt x="9264613" y="0"/>
                  </a:cubicBezTo>
                  <a:close/>
                </a:path>
              </a:pathLst>
            </a:custGeom>
            <a:solidFill>
              <a:srgbClr val="100F0D"/>
            </a:solidFill>
          </p:spPr>
        </p:sp>
      </p:grpSp>
      <p:grpSp>
        <p:nvGrpSpPr>
          <p:cNvPr id="9" name="Group 9"/>
          <p:cNvGrpSpPr/>
          <p:nvPr/>
        </p:nvGrpSpPr>
        <p:grpSpPr>
          <a:xfrm>
            <a:off x="9978908" y="5311103"/>
            <a:ext cx="7821615" cy="4737384"/>
            <a:chOff x="31750" y="0"/>
            <a:chExt cx="10020305" cy="5539613"/>
          </a:xfrm>
        </p:grpSpPr>
        <p:sp>
          <p:nvSpPr>
            <p:cNvPr id="10" name="Freeform 10"/>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11" name="Freeform 11"/>
            <p:cNvSpPr/>
            <p:nvPr/>
          </p:nvSpPr>
          <p:spPr>
            <a:xfrm>
              <a:off x="142219" y="0"/>
              <a:ext cx="9909836"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10423931" y="114300"/>
            <a:ext cx="7846397" cy="4801179"/>
            <a:chOff x="0" y="0"/>
            <a:chExt cx="10052054" cy="5539613"/>
          </a:xfrm>
        </p:grpSpPr>
        <p:sp>
          <p:nvSpPr>
            <p:cNvPr id="13" name="Freeform 13"/>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BADB1"/>
            </a:solidFill>
          </p:spPr>
        </p:sp>
        <p:sp>
          <p:nvSpPr>
            <p:cNvPr id="14" name="Freeform 14"/>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5" name="Group 15"/>
          <p:cNvGrpSpPr/>
          <p:nvPr/>
        </p:nvGrpSpPr>
        <p:grpSpPr>
          <a:xfrm>
            <a:off x="10320707" y="5611420"/>
            <a:ext cx="7224245" cy="4136749"/>
            <a:chOff x="236739" y="0"/>
            <a:chExt cx="9815315" cy="5633812"/>
          </a:xfrm>
        </p:grpSpPr>
        <p:sp>
          <p:nvSpPr>
            <p:cNvPr id="16" name="Freeform 16"/>
            <p:cNvSpPr/>
            <p:nvPr/>
          </p:nvSpPr>
          <p:spPr>
            <a:xfrm>
              <a:off x="236740" y="31750"/>
              <a:ext cx="9783566" cy="5570313"/>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7" name="Freeform 17"/>
            <p:cNvSpPr/>
            <p:nvPr/>
          </p:nvSpPr>
          <p:spPr>
            <a:xfrm>
              <a:off x="236739" y="0"/>
              <a:ext cx="981531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8" name="Group 18"/>
          <p:cNvGrpSpPr/>
          <p:nvPr/>
        </p:nvGrpSpPr>
        <p:grpSpPr>
          <a:xfrm>
            <a:off x="10749929" y="406621"/>
            <a:ext cx="7233271" cy="4201691"/>
            <a:chOff x="0" y="0"/>
            <a:chExt cx="10052054" cy="5633812"/>
          </a:xfrm>
        </p:grpSpPr>
        <p:sp>
          <p:nvSpPr>
            <p:cNvPr id="19" name="Freeform 19"/>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20" name="Freeform 20"/>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26" name="Group 26"/>
          <p:cNvGrpSpPr>
            <a:grpSpLocks noChangeAspect="1"/>
          </p:cNvGrpSpPr>
          <p:nvPr/>
        </p:nvGrpSpPr>
        <p:grpSpPr>
          <a:xfrm>
            <a:off x="657963" y="5331816"/>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2" name="Group 32"/>
          <p:cNvGrpSpPr>
            <a:grpSpLocks noChangeAspect="1"/>
          </p:cNvGrpSpPr>
          <p:nvPr/>
        </p:nvGrpSpPr>
        <p:grpSpPr>
          <a:xfrm>
            <a:off x="657963" y="2421084"/>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pic>
        <p:nvPicPr>
          <p:cNvPr id="41" name="Picture 4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12262" y="9058096"/>
            <a:ext cx="948494" cy="1218683"/>
          </a:xfrm>
          <a:prstGeom prst="rect">
            <a:avLst/>
          </a:prstGeom>
        </p:spPr>
      </p:pic>
      <p:sp>
        <p:nvSpPr>
          <p:cNvPr id="48" name="TextBox 47">
            <a:extLst>
              <a:ext uri="{FF2B5EF4-FFF2-40B4-BE49-F238E27FC236}">
                <a16:creationId xmlns:a16="http://schemas.microsoft.com/office/drawing/2014/main" id="{D7425C81-E8E4-46A1-8485-FBD0C4C12A6F}"/>
              </a:ext>
            </a:extLst>
          </p:cNvPr>
          <p:cNvSpPr txBox="1"/>
          <p:nvPr/>
        </p:nvSpPr>
        <p:spPr>
          <a:xfrm>
            <a:off x="848971" y="2426526"/>
            <a:ext cx="7655456" cy="5171737"/>
          </a:xfrm>
          <a:prstGeom prst="rect">
            <a:avLst/>
          </a:prstGeom>
          <a:noFill/>
        </p:spPr>
        <p:txBody>
          <a:bodyPr wrap="square">
            <a:spAutoFit/>
          </a:bodyPr>
          <a:lstStyle/>
          <a:p>
            <a:pPr algn="just">
              <a:lnSpc>
                <a:spcPct val="150000"/>
              </a:lnSpc>
            </a:pPr>
            <a:r>
              <a:rPr lang="vi-VN" sz="3200" b="1" u="sng" dirty="0"/>
              <a:t>Luyện tập 1.</a:t>
            </a:r>
            <a:r>
              <a:rPr lang="vi-VN" sz="3200" b="1" dirty="0"/>
              <a:t> </a:t>
            </a:r>
            <a:r>
              <a:rPr lang="vi-VN" sz="3200" dirty="0"/>
              <a:t>Hãy thực hiện các phép tính sau đây theo quy trình Hình 4.4.</a:t>
            </a:r>
          </a:p>
          <a:p>
            <a:pPr marL="342900" indent="-342900" algn="just">
              <a:lnSpc>
                <a:spcPct val="150000"/>
              </a:lnSpc>
              <a:buAutoNum type="alphaLcParenR"/>
            </a:pPr>
            <a:r>
              <a:rPr lang="vi-VN" sz="3200" dirty="0"/>
              <a:t>125 + 17    b) 250 + 175    c) 75 + 112</a:t>
            </a:r>
          </a:p>
          <a:p>
            <a:pPr marL="342900" indent="-342900" algn="just">
              <a:lnSpc>
                <a:spcPct val="150000"/>
              </a:lnSpc>
              <a:buAutoNum type="alphaLcParenR"/>
            </a:pPr>
            <a:endParaRPr lang="vi-VN" sz="3200" dirty="0"/>
          </a:p>
          <a:p>
            <a:pPr algn="just">
              <a:lnSpc>
                <a:spcPct val="150000"/>
              </a:lnSpc>
            </a:pPr>
            <a:r>
              <a:rPr lang="vi-VN" sz="3200" b="1" u="sng" dirty="0"/>
              <a:t>Luyện tập 2.</a:t>
            </a:r>
            <a:r>
              <a:rPr lang="vi-VN" sz="3200" b="1" dirty="0"/>
              <a:t> </a:t>
            </a:r>
            <a:r>
              <a:rPr lang="vi-VN" sz="3200" dirty="0"/>
              <a:t>Em hãy thực hiện các phép tính sau đây theo quy trình Hình 4.4.</a:t>
            </a:r>
          </a:p>
          <a:p>
            <a:pPr algn="just">
              <a:lnSpc>
                <a:spcPct val="150000"/>
              </a:lnSpc>
            </a:pPr>
            <a:r>
              <a:rPr lang="vi-VN" sz="3200" dirty="0"/>
              <a:t>a) 15 x 6       b) 11 x 9           c) 125 x 4</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733BFEB-D63D-431B-A841-B2BEB21E9E20}"/>
                  </a:ext>
                </a:extLst>
              </p:cNvPr>
              <p:cNvSpPr txBox="1"/>
              <p:nvPr/>
            </p:nvSpPr>
            <p:spPr>
              <a:xfrm>
                <a:off x="11052392" y="373172"/>
                <a:ext cx="6748131" cy="4249561"/>
              </a:xfrm>
              <a:prstGeom prst="rect">
                <a:avLst/>
              </a:prstGeom>
              <a:noFill/>
            </p:spPr>
            <p:txBody>
              <a:bodyPr wrap="square">
                <a:spAutoFit/>
              </a:bodyPr>
              <a:lstStyle/>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 + 17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1111101 + 10001 = 10001110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142.</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250 + 175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11111010 + 10101111 = 110101001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425.</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 + 112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1001011 + 1110000 = 10111011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187.</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0" name="TextBox 49">
                <a:extLst>
                  <a:ext uri="{FF2B5EF4-FFF2-40B4-BE49-F238E27FC236}">
                    <a16:creationId xmlns:a16="http://schemas.microsoft.com/office/drawing/2014/main" id="{F733BFEB-D63D-431B-A841-B2BEB21E9E20}"/>
                  </a:ext>
                </a:extLst>
              </p:cNvPr>
              <p:cNvSpPr txBox="1">
                <a:spLocks noRot="1" noChangeAspect="1" noMove="1" noResize="1" noEditPoints="1" noAdjustHandles="1" noChangeArrowheads="1" noChangeShapeType="1" noTextEdit="1"/>
              </p:cNvSpPr>
              <p:nvPr/>
            </p:nvSpPr>
            <p:spPr>
              <a:xfrm>
                <a:off x="11052392" y="373172"/>
                <a:ext cx="6748131" cy="4249561"/>
              </a:xfrm>
              <a:prstGeom prst="rect">
                <a:avLst/>
              </a:prstGeom>
              <a:blipFill>
                <a:blip r:embed="rId5"/>
                <a:stretch>
                  <a:fillRect l="-1807" r="-1897" b="-3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5DDA86E-EECB-4ABD-B851-9AD253833874}"/>
                  </a:ext>
                </a:extLst>
              </p:cNvPr>
              <p:cNvSpPr txBox="1"/>
              <p:nvPr/>
            </p:nvSpPr>
            <p:spPr>
              <a:xfrm>
                <a:off x="10579750" y="6271300"/>
                <a:ext cx="6848796" cy="2956900"/>
              </a:xfrm>
              <a:prstGeom prst="rect">
                <a:avLst/>
              </a:prstGeom>
              <a:noFill/>
            </p:spPr>
            <p:txBody>
              <a:bodyPr wrap="square">
                <a:spAutoFit/>
              </a:bodyPr>
              <a:lstStyle/>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 6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1111 × 110 = 1011010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 9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1011 × 1001 = 1100011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99.</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 × 4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1111101 × 100 = 111110100 </a:t>
                </a:r>
                <a14:m>
                  <m:oMath xmlns:m="http://schemas.openxmlformats.org/officeDocument/2006/math">
                    <m:r>
                      <a:rPr lang="nl-NL" sz="2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oMath>
                </a14:m>
                <a:r>
                  <a:rPr lang="nl-NL"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500.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2" name="TextBox 51">
                <a:extLst>
                  <a:ext uri="{FF2B5EF4-FFF2-40B4-BE49-F238E27FC236}">
                    <a16:creationId xmlns:a16="http://schemas.microsoft.com/office/drawing/2014/main" id="{25DDA86E-EECB-4ABD-B851-9AD253833874}"/>
                  </a:ext>
                </a:extLst>
              </p:cNvPr>
              <p:cNvSpPr txBox="1">
                <a:spLocks noRot="1" noChangeAspect="1" noMove="1" noResize="1" noEditPoints="1" noAdjustHandles="1" noChangeArrowheads="1" noChangeShapeType="1" noTextEdit="1"/>
              </p:cNvSpPr>
              <p:nvPr/>
            </p:nvSpPr>
            <p:spPr>
              <a:xfrm>
                <a:off x="10579750" y="6271300"/>
                <a:ext cx="6848796" cy="2956900"/>
              </a:xfrm>
              <a:prstGeom prst="rect">
                <a:avLst/>
              </a:prstGeom>
              <a:blipFill>
                <a:blip r:embed="rId6"/>
                <a:stretch>
                  <a:fillRect l="-1870" r="-1781" b="-4742"/>
                </a:stretch>
              </a:blipFill>
            </p:spPr>
            <p:txBody>
              <a:bodyPr/>
              <a:lstStyle/>
              <a:p>
                <a:r>
                  <a:rPr lang="en-US">
                    <a:noFill/>
                  </a:rPr>
                  <a:t> </a:t>
                </a:r>
              </a:p>
            </p:txBody>
          </p:sp>
        </mc:Fallback>
      </mc:AlternateContent>
      <p:pic>
        <p:nvPicPr>
          <p:cNvPr id="53" name="Picture 28">
            <a:extLst>
              <a:ext uri="{FF2B5EF4-FFF2-40B4-BE49-F238E27FC236}">
                <a16:creationId xmlns:a16="http://schemas.microsoft.com/office/drawing/2014/main" id="{09865057-E165-4251-A188-9643B75CF9ED}"/>
              </a:ext>
            </a:extLst>
          </p:cNvPr>
          <p:cNvPicPr>
            <a:picLocks noChangeAspect="1"/>
          </p:cNvPicPr>
          <p:nvPr/>
        </p:nvPicPr>
        <p:blipFill>
          <a:blip r:embed="rId7"/>
          <a:srcRect/>
          <a:stretch>
            <a:fillRect/>
          </a:stretch>
        </p:blipFill>
        <p:spPr>
          <a:xfrm rot="485995">
            <a:off x="8761531" y="2122406"/>
            <a:ext cx="1924247" cy="1373317"/>
          </a:xfrm>
          <a:prstGeom prst="rect">
            <a:avLst/>
          </a:prstGeom>
        </p:spPr>
      </p:pic>
      <p:pic>
        <p:nvPicPr>
          <p:cNvPr id="54" name="Picture 28">
            <a:extLst>
              <a:ext uri="{FF2B5EF4-FFF2-40B4-BE49-F238E27FC236}">
                <a16:creationId xmlns:a16="http://schemas.microsoft.com/office/drawing/2014/main" id="{93910A4F-F868-4B69-AF7D-F10F316FC444}"/>
              </a:ext>
            </a:extLst>
          </p:cNvPr>
          <p:cNvPicPr>
            <a:picLocks noChangeAspect="1"/>
          </p:cNvPicPr>
          <p:nvPr/>
        </p:nvPicPr>
        <p:blipFill>
          <a:blip r:embed="rId7"/>
          <a:srcRect/>
          <a:stretch>
            <a:fillRect/>
          </a:stretch>
        </p:blipFill>
        <p:spPr>
          <a:xfrm rot="776393">
            <a:off x="8715330" y="6329410"/>
            <a:ext cx="1722003" cy="1467268"/>
          </a:xfrm>
          <a:prstGeom prst="rect">
            <a:avLst/>
          </a:prstGeom>
        </p:spPr>
      </p:pic>
      <p:pic>
        <p:nvPicPr>
          <p:cNvPr id="55" name="Picture 12">
            <a:extLst>
              <a:ext uri="{FF2B5EF4-FFF2-40B4-BE49-F238E27FC236}">
                <a16:creationId xmlns:a16="http://schemas.microsoft.com/office/drawing/2014/main" id="{22B74E15-49DD-4FC6-83E5-EBB8A6DC85F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148">
            <a:off x="4637497" y="9078250"/>
            <a:ext cx="2171151" cy="1171108"/>
          </a:xfrm>
          <a:prstGeom prst="rect">
            <a:avLst/>
          </a:prstGeom>
        </p:spPr>
      </p:pic>
      <p:pic>
        <p:nvPicPr>
          <p:cNvPr id="56" name="Picture 4">
            <a:extLst>
              <a:ext uri="{FF2B5EF4-FFF2-40B4-BE49-F238E27FC236}">
                <a16:creationId xmlns:a16="http://schemas.microsoft.com/office/drawing/2014/main" id="{39878F71-C2D8-46D5-823B-F60A8C46BB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3746" y="320855"/>
            <a:ext cx="1931308" cy="11998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fade">
                                      <p:cBhvr>
                                        <p:cTn id="12" dur="1000"/>
                                        <p:tgtEl>
                                          <p:spTgt spid="48">
                                            <p:txEl>
                                              <p:pRg st="1" end="1"/>
                                            </p:txEl>
                                          </p:spTgt>
                                        </p:tgtEl>
                                      </p:cBhvr>
                                    </p:animEffect>
                                    <p:anim calcmode="lin" valueType="num">
                                      <p:cBhvr>
                                        <p:cTn id="13"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1000"/>
                                        <p:tgtEl>
                                          <p:spTgt spid="50">
                                            <p:txEl>
                                              <p:pRg st="0" end="0"/>
                                            </p:txEl>
                                          </p:spTgt>
                                        </p:tgtEl>
                                      </p:cBhvr>
                                    </p:animEffect>
                                    <p:anim calcmode="lin" valueType="num">
                                      <p:cBhvr>
                                        <p:cTn id="25"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
                                            <p:txEl>
                                              <p:pRg st="1" end="1"/>
                                            </p:txEl>
                                          </p:spTgt>
                                        </p:tgtEl>
                                        <p:attrNameLst>
                                          <p:attrName>style.visibility</p:attrName>
                                        </p:attrNameLst>
                                      </p:cBhvr>
                                      <p:to>
                                        <p:strVal val="visible"/>
                                      </p:to>
                                    </p:set>
                                    <p:anim calcmode="lin" valueType="num">
                                      <p:cBhvr additive="base">
                                        <p:cTn id="31"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xEl>
                                              <p:pRg st="2" end="2"/>
                                            </p:txEl>
                                          </p:spTgt>
                                        </p:tgtEl>
                                        <p:attrNameLst>
                                          <p:attrName>style.visibility</p:attrName>
                                        </p:attrNameLst>
                                      </p:cBhvr>
                                      <p:to>
                                        <p:strVal val="visible"/>
                                      </p:to>
                                    </p:set>
                                    <p:anim calcmode="lin" valueType="num">
                                      <p:cBhvr additive="base">
                                        <p:cTn id="37" dur="500" fill="hold"/>
                                        <p:tgtEl>
                                          <p:spTgt spid="5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8">
                                            <p:txEl>
                                              <p:pRg st="3" end="3"/>
                                            </p:txEl>
                                          </p:spTgt>
                                        </p:tgtEl>
                                        <p:attrNameLst>
                                          <p:attrName>style.visibility</p:attrName>
                                        </p:attrNameLst>
                                      </p:cBhvr>
                                      <p:to>
                                        <p:strVal val="visible"/>
                                      </p:to>
                                    </p:set>
                                    <p:animEffect transition="in" filter="wipe(down)">
                                      <p:cBhvr>
                                        <p:cTn id="43" dur="500"/>
                                        <p:tgtEl>
                                          <p:spTgt spid="4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anim calcmode="lin" valueType="num">
                                      <p:cBhvr additive="base">
                                        <p:cTn id="48"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Effect transition="in" filter="barn(inVertical)">
                                      <p:cBhvr>
                                        <p:cTn id="59" dur="500"/>
                                        <p:tgtEl>
                                          <p:spTgt spid="5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2">
                                            <p:txEl>
                                              <p:pRg st="1" end="1"/>
                                            </p:txEl>
                                          </p:spTgt>
                                        </p:tgtEl>
                                        <p:attrNameLst>
                                          <p:attrName>style.visibility</p:attrName>
                                        </p:attrNameLst>
                                      </p:cBhvr>
                                      <p:to>
                                        <p:strVal val="visible"/>
                                      </p:to>
                                    </p:set>
                                    <p:animEffect transition="in" filter="barn(inVertical)">
                                      <p:cBhvr>
                                        <p:cTn id="64" dur="500"/>
                                        <p:tgtEl>
                                          <p:spTgt spid="5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2">
                                            <p:txEl>
                                              <p:pRg st="2" end="2"/>
                                            </p:txEl>
                                          </p:spTgt>
                                        </p:tgtEl>
                                        <p:attrNameLst>
                                          <p:attrName>style.visibility</p:attrName>
                                        </p:attrNameLst>
                                      </p:cBhvr>
                                      <p:to>
                                        <p:strVal val="visible"/>
                                      </p:to>
                                    </p:set>
                                    <p:animEffect transition="in" filter="barn(inVertical)">
                                      <p:cBhvr>
                                        <p:cTn id="69" dur="500"/>
                                        <p:tgtEl>
                                          <p:spTgt spid="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597" y="-48858"/>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8497" y="979799"/>
            <a:ext cx="16013142" cy="206245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244" y="3739800"/>
            <a:ext cx="8739833" cy="5759856"/>
          </a:xfrm>
          <a:prstGeom prst="rect">
            <a:avLst/>
          </a:prstGeom>
        </p:spPr>
      </p:pic>
      <p:sp>
        <p:nvSpPr>
          <p:cNvPr id="7" name="TextBox 7"/>
          <p:cNvSpPr txBox="1"/>
          <p:nvPr/>
        </p:nvSpPr>
        <p:spPr>
          <a:xfrm>
            <a:off x="1892215" y="1163912"/>
            <a:ext cx="15014984" cy="1585878"/>
          </a:xfrm>
          <a:prstGeom prst="rect">
            <a:avLst/>
          </a:prstGeom>
        </p:spPr>
        <p:txBody>
          <a:bodyPr wrap="square" lIns="0" tIns="0" rIns="0" bIns="0" rtlCol="0" anchor="t">
            <a:spAutoFit/>
          </a:bodyPr>
          <a:lstStyle/>
          <a:p>
            <a:pPr algn="just">
              <a:lnSpc>
                <a:spcPct val="150000"/>
              </a:lnSpc>
            </a:pPr>
            <a:r>
              <a:rPr lang="vi-VN" sz="3600" b="1" dirty="0">
                <a:solidFill>
                  <a:srgbClr val="333034"/>
                </a:solidFill>
              </a:rPr>
              <a:t>Câu 1. </a:t>
            </a:r>
            <a:r>
              <a:rPr lang="vi-VN" sz="3600" dirty="0">
                <a:solidFill>
                  <a:srgbClr val="333034"/>
                </a:solidFill>
              </a:rPr>
              <a:t>Em hãy tìm hiểu trên Internet hoặc các tài liệu khác cách đổi phần thập phân của một số trong hệ thập phân sang hệ đếm nhị phân.</a:t>
            </a:r>
            <a:endParaRPr lang="en-US" sz="3600" dirty="0">
              <a:solidFill>
                <a:srgbClr val="333034"/>
              </a:solidFill>
            </a:endParaRPr>
          </a:p>
        </p:txBody>
      </p:sp>
      <p:sp>
        <p:nvSpPr>
          <p:cNvPr id="8" name="TextBox 8"/>
          <p:cNvSpPr txBox="1"/>
          <p:nvPr/>
        </p:nvSpPr>
        <p:spPr>
          <a:xfrm>
            <a:off x="3527689" y="3956490"/>
            <a:ext cx="5779064" cy="582211"/>
          </a:xfrm>
          <a:prstGeom prst="rect">
            <a:avLst/>
          </a:prstGeom>
        </p:spPr>
        <p:txBody>
          <a:bodyPr lIns="0" tIns="0" rIns="0" bIns="0" rtlCol="0" anchor="t">
            <a:spAutoFit/>
          </a:bodyPr>
          <a:lstStyle/>
          <a:p>
            <a:pPr algn="l">
              <a:lnSpc>
                <a:spcPts val="4940"/>
              </a:lnSpc>
            </a:pPr>
            <a:r>
              <a:rPr lang="vi-VN" sz="3800" b="1" dirty="0">
                <a:solidFill>
                  <a:srgbClr val="333034"/>
                </a:solidFill>
                <a:latin typeface="Arial" panose="020B0604020202020204" pitchFamily="34" charset="0"/>
                <a:cs typeface="Arial" panose="020B0604020202020204" pitchFamily="34" charset="0"/>
              </a:rPr>
              <a:t>TRẢ LỜI</a:t>
            </a:r>
            <a:endParaRPr lang="en-US" sz="3800" b="1" dirty="0">
              <a:solidFill>
                <a:srgbClr val="333034"/>
              </a:solidFill>
              <a:latin typeface="Arial" panose="020B0604020202020204" pitchFamily="34" charset="0"/>
              <a:cs typeface="Arial" panose="020B0604020202020204" pitchFamily="34" charset="0"/>
            </a:endParaRPr>
          </a:p>
        </p:txBody>
      </p:sp>
      <p:grpSp>
        <p:nvGrpSpPr>
          <p:cNvPr id="9" name="Group 9"/>
          <p:cNvGrpSpPr>
            <a:grpSpLocks noChangeAspect="1"/>
          </p:cNvGrpSpPr>
          <p:nvPr/>
        </p:nvGrpSpPr>
        <p:grpSpPr>
          <a:xfrm>
            <a:off x="178955" y="3318244"/>
            <a:ext cx="1199841" cy="1172071"/>
            <a:chOff x="0" y="0"/>
            <a:chExt cx="4828540" cy="4716780"/>
          </a:xfrm>
        </p:grpSpPr>
        <p:sp>
          <p:nvSpPr>
            <p:cNvPr id="10" name="Freeform 1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8"/>
              <a:stretch>
                <a:fillRect l="-2268" r="-44182"/>
              </a:stretch>
            </a:blipFill>
          </p:spPr>
        </p:sp>
      </p:gr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1410">
            <a:off x="706052" y="871604"/>
            <a:ext cx="1004145" cy="185328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645143" y="203440"/>
            <a:ext cx="1643694" cy="1610820"/>
          </a:xfrm>
          <a:prstGeom prst="rect">
            <a:avLst/>
          </a:prstGeom>
        </p:spPr>
      </p:pic>
      <p:sp>
        <p:nvSpPr>
          <p:cNvPr id="21" name="TextBox 20">
            <a:extLst>
              <a:ext uri="{FF2B5EF4-FFF2-40B4-BE49-F238E27FC236}">
                <a16:creationId xmlns:a16="http://schemas.microsoft.com/office/drawing/2014/main" id="{D3F1327B-8060-40E9-89C3-81A7738CFC8E}"/>
              </a:ext>
            </a:extLst>
          </p:cNvPr>
          <p:cNvSpPr txBox="1"/>
          <p:nvPr/>
        </p:nvSpPr>
        <p:spPr>
          <a:xfrm>
            <a:off x="7010400" y="8763656"/>
            <a:ext cx="9428018" cy="820674"/>
          </a:xfrm>
          <a:prstGeom prst="rect">
            <a:avLst/>
          </a:prstGeom>
          <a:noFill/>
        </p:spPr>
        <p:txBody>
          <a:bodyPr wrap="square">
            <a:spAutoFit/>
          </a:bodyPr>
          <a:lstStyle/>
          <a:p>
            <a:pPr algn="just">
              <a:lnSpc>
                <a:spcPct val="150000"/>
              </a:lnSpc>
              <a:spcAft>
                <a:spcPts val="80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Freeform 3">
            <a:extLst>
              <a:ext uri="{FF2B5EF4-FFF2-40B4-BE49-F238E27FC236}">
                <a16:creationId xmlns:a16="http://schemas.microsoft.com/office/drawing/2014/main" id="{C55366A3-F6ED-404D-9E71-BC5AE7CAD1B3}"/>
              </a:ext>
            </a:extLst>
          </p:cNvPr>
          <p:cNvSpPr/>
          <p:nvPr/>
        </p:nvSpPr>
        <p:spPr>
          <a:xfrm>
            <a:off x="6616753" y="122023"/>
            <a:ext cx="4631779" cy="1221040"/>
          </a:xfrm>
          <a:custGeom>
            <a:avLst/>
            <a:gdLst/>
            <a:ahLst/>
            <a:cxnLst/>
            <a:rect l="l" t="t" r="r" b="b"/>
            <a:pathLst>
              <a:path w="4296532" h="1325840">
                <a:moveTo>
                  <a:pt x="3357632" y="1314653"/>
                </a:moveTo>
                <a:cubicBezTo>
                  <a:pt x="3357632" y="1314653"/>
                  <a:pt x="2937879" y="1325840"/>
                  <a:pt x="2475295" y="1323219"/>
                </a:cubicBezTo>
                <a:cubicBezTo>
                  <a:pt x="1814681" y="1321056"/>
                  <a:pt x="1057073" y="1313232"/>
                  <a:pt x="1057073" y="1313232"/>
                </a:cubicBezTo>
                <a:cubicBezTo>
                  <a:pt x="812931" y="1304398"/>
                  <a:pt x="565145" y="1287416"/>
                  <a:pt x="398404" y="1229239"/>
                </a:cubicBezTo>
                <a:cubicBezTo>
                  <a:pt x="120505" y="1132277"/>
                  <a:pt x="0" y="954749"/>
                  <a:pt x="0" y="628876"/>
                </a:cubicBezTo>
                <a:lnTo>
                  <a:pt x="0" y="628873"/>
                </a:lnTo>
                <a:cubicBezTo>
                  <a:pt x="8536" y="440430"/>
                  <a:pt x="34263" y="311302"/>
                  <a:pt x="140291" y="225758"/>
                </a:cubicBezTo>
                <a:cubicBezTo>
                  <a:pt x="342602" y="62530"/>
                  <a:pt x="736658" y="7673"/>
                  <a:pt x="1155311" y="7673"/>
                </a:cubicBezTo>
                <a:cubicBezTo>
                  <a:pt x="1155311" y="7673"/>
                  <a:pt x="1551711" y="15681"/>
                  <a:pt x="2250627" y="7673"/>
                </a:cubicBezTo>
                <a:cubicBezTo>
                  <a:pt x="2718953" y="0"/>
                  <a:pt x="3182880" y="7673"/>
                  <a:pt x="3182880" y="7673"/>
                </a:cubicBezTo>
                <a:cubicBezTo>
                  <a:pt x="3551188" y="15152"/>
                  <a:pt x="3914501" y="84484"/>
                  <a:pt x="4112241" y="207066"/>
                </a:cubicBezTo>
                <a:cubicBezTo>
                  <a:pt x="4263258" y="300683"/>
                  <a:pt x="4296532" y="425358"/>
                  <a:pt x="4287391" y="628876"/>
                </a:cubicBezTo>
                <a:lnTo>
                  <a:pt x="4287391" y="628879"/>
                </a:lnTo>
                <a:cubicBezTo>
                  <a:pt x="4287392" y="1072714"/>
                  <a:pt x="4004395" y="1286812"/>
                  <a:pt x="3357632" y="1314653"/>
                </a:cubicBezTo>
                <a:close/>
              </a:path>
            </a:pathLst>
          </a:custGeom>
          <a:solidFill>
            <a:srgbClr val="844B36"/>
          </a:solidFill>
        </p:spPr>
        <p:txBody>
          <a:bodyPr/>
          <a:lstStyle/>
          <a:p>
            <a:pPr algn="ctr">
              <a:lnSpc>
                <a:spcPct val="150000"/>
              </a:lnSpc>
            </a:pPr>
            <a:r>
              <a:rPr lang="vi-VN" sz="5400" b="1" dirty="0">
                <a:solidFill>
                  <a:schemeClr val="bg1"/>
                </a:solidFill>
                <a:latin typeface="Arial" panose="020B0604020202020204" pitchFamily="34" charset="0"/>
                <a:cs typeface="Arial" panose="020B0604020202020204" pitchFamily="34" charset="0"/>
              </a:rPr>
              <a:t>VẬN DỤNG</a:t>
            </a:r>
            <a:endParaRPr lang="en-US" sz="5400" b="1"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548D271-A617-4128-A9B5-5A1B0451C85B}"/>
              </a:ext>
            </a:extLst>
          </p:cNvPr>
          <p:cNvSpPr txBox="1"/>
          <p:nvPr/>
        </p:nvSpPr>
        <p:spPr>
          <a:xfrm>
            <a:off x="192810" y="4526910"/>
            <a:ext cx="8314936" cy="4433073"/>
          </a:xfrm>
          <a:prstGeom prst="rect">
            <a:avLst/>
          </a:prstGeom>
          <a:noFill/>
        </p:spPr>
        <p:txBody>
          <a:bodyPr wrap="square">
            <a:spAutoFit/>
          </a:bodyPr>
          <a:lstStyle/>
          <a:p>
            <a:pPr marL="457200" indent="-457200" algn="just">
              <a:lnSpc>
                <a:spcPct val="150000"/>
              </a:lnSpc>
              <a:buFont typeface="Wingdings" panose="05000000000000000000" pitchFamily="2" charset="2"/>
              <a:buChar char="Ø"/>
            </a:pPr>
            <a:r>
              <a:rPr lang="vi-VN" sz="3200" b="0" i="0" dirty="0">
                <a:solidFill>
                  <a:srgbClr val="333333"/>
                </a:solidFill>
                <a:effectLst/>
              </a:rPr>
              <a:t>Đối với phần lẻ của số thập phân, số lẻ được nhân với 2. </a:t>
            </a:r>
          </a:p>
          <a:p>
            <a:pPr marL="457200" indent="-457200" algn="just">
              <a:lnSpc>
                <a:spcPct val="150000"/>
              </a:lnSpc>
              <a:buFont typeface="Wingdings" panose="05000000000000000000" pitchFamily="2" charset="2"/>
              <a:buChar char="Ø"/>
            </a:pPr>
            <a:r>
              <a:rPr lang="vi-VN" sz="3200" b="0" i="0" dirty="0">
                <a:solidFill>
                  <a:srgbClr val="333333"/>
                </a:solidFill>
                <a:effectLst/>
              </a:rPr>
              <a:t>Phần nguyên của kết quả sẽ là bit nhị phân, phần lẻ của kết quả lại tiếp tục nhân 2 cho đến khi phần lẻ của kết quả bằng 0.</a:t>
            </a:r>
          </a:p>
          <a:p>
            <a:pPr marL="457200" indent="-457200" algn="just">
              <a:lnSpc>
                <a:spcPct val="150000"/>
              </a:lnSpc>
              <a:buFont typeface="Wingdings" panose="05000000000000000000" pitchFamily="2" charset="2"/>
              <a:buChar char="Ø"/>
            </a:pPr>
            <a:r>
              <a:rPr lang="vi-VN" sz="3200" b="0" i="0" dirty="0">
                <a:solidFill>
                  <a:srgbClr val="333333"/>
                </a:solidFill>
                <a:effectLst/>
              </a:rPr>
              <a:t>Để đổi một số thập phân sang Nhị phân:</a:t>
            </a:r>
          </a:p>
        </p:txBody>
      </p:sp>
      <p:pic>
        <p:nvPicPr>
          <p:cNvPr id="31" name="Picture 6">
            <a:extLst>
              <a:ext uri="{FF2B5EF4-FFF2-40B4-BE49-F238E27FC236}">
                <a16:creationId xmlns:a16="http://schemas.microsoft.com/office/drawing/2014/main" id="{284E82D5-CF2F-4E4C-B7C6-D1188F03BD8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59934" y="8496097"/>
            <a:ext cx="8951191" cy="1503942"/>
          </a:xfrm>
          <a:prstGeom prst="rect">
            <a:avLst/>
          </a:prstGeom>
        </p:spPr>
      </p:pic>
      <p:sp>
        <p:nvSpPr>
          <p:cNvPr id="34" name="TextBox 33">
            <a:extLst>
              <a:ext uri="{FF2B5EF4-FFF2-40B4-BE49-F238E27FC236}">
                <a16:creationId xmlns:a16="http://schemas.microsoft.com/office/drawing/2014/main" id="{8332E86B-9F7E-45F0-84E2-83D499B8115B}"/>
              </a:ext>
            </a:extLst>
          </p:cNvPr>
          <p:cNvSpPr txBox="1"/>
          <p:nvPr/>
        </p:nvSpPr>
        <p:spPr>
          <a:xfrm>
            <a:off x="9306753" y="8442147"/>
            <a:ext cx="8739833" cy="1478418"/>
          </a:xfrm>
          <a:prstGeom prst="rect">
            <a:avLst/>
          </a:prstGeom>
          <a:noFill/>
        </p:spPr>
        <p:txBody>
          <a:bodyPr wrap="square">
            <a:spAutoFit/>
          </a:bodyPr>
          <a:lstStyle/>
          <a:p>
            <a:pPr algn="ctr">
              <a:lnSpc>
                <a:spcPct val="150000"/>
              </a:lnSpc>
            </a:pPr>
            <a:r>
              <a:rPr lang="vi-VN" sz="3200" b="1" i="0" dirty="0">
                <a:solidFill>
                  <a:srgbClr val="333333"/>
                </a:solidFill>
                <a:effectLst/>
              </a:rPr>
              <a:t>Bước 1: </a:t>
            </a:r>
            <a:r>
              <a:rPr lang="vi-VN" sz="3200" dirty="0">
                <a:solidFill>
                  <a:srgbClr val="333333"/>
                </a:solidFill>
              </a:rPr>
              <a:t>L</a:t>
            </a:r>
            <a:r>
              <a:rPr lang="vi-VN" sz="3200" b="0" i="0" dirty="0">
                <a:solidFill>
                  <a:srgbClr val="333333"/>
                </a:solidFill>
                <a:effectLst/>
              </a:rPr>
              <a:t>ấy số muốn đổi sang nhị phân chia với 2</a:t>
            </a:r>
            <a:r>
              <a:rPr lang="vi-VN" b="0" i="0" dirty="0">
                <a:solidFill>
                  <a:srgbClr val="333333"/>
                </a:solidFill>
                <a:effectLst/>
                <a:latin typeface="Roboto" panose="02000000000000000000" pitchFamily="2" charset="0"/>
              </a:rPr>
              <a:t>.</a:t>
            </a:r>
          </a:p>
        </p:txBody>
      </p:sp>
      <p:pic>
        <p:nvPicPr>
          <p:cNvPr id="35" name="Picture 6">
            <a:extLst>
              <a:ext uri="{FF2B5EF4-FFF2-40B4-BE49-F238E27FC236}">
                <a16:creationId xmlns:a16="http://schemas.microsoft.com/office/drawing/2014/main" id="{548E5428-270A-4D16-903D-B76D1A5306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32416" y="3591549"/>
            <a:ext cx="9018844" cy="2277792"/>
          </a:xfrm>
          <a:prstGeom prst="rect">
            <a:avLst/>
          </a:prstGeom>
        </p:spPr>
      </p:pic>
      <p:pic>
        <p:nvPicPr>
          <p:cNvPr id="36" name="Picture 3">
            <a:extLst>
              <a:ext uri="{FF2B5EF4-FFF2-40B4-BE49-F238E27FC236}">
                <a16:creationId xmlns:a16="http://schemas.microsoft.com/office/drawing/2014/main" id="{1E40A40E-FADF-40BC-8BDB-60583E1138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0" y="5954101"/>
            <a:ext cx="8951190" cy="2350215"/>
          </a:xfrm>
          <a:prstGeom prst="rect">
            <a:avLst/>
          </a:prstGeom>
        </p:spPr>
      </p:pic>
      <p:sp>
        <p:nvSpPr>
          <p:cNvPr id="38" name="TextBox 37">
            <a:extLst>
              <a:ext uri="{FF2B5EF4-FFF2-40B4-BE49-F238E27FC236}">
                <a16:creationId xmlns:a16="http://schemas.microsoft.com/office/drawing/2014/main" id="{A1492C86-F276-44B0-9238-EBE5435842FC}"/>
              </a:ext>
            </a:extLst>
          </p:cNvPr>
          <p:cNvSpPr txBox="1"/>
          <p:nvPr/>
        </p:nvSpPr>
        <p:spPr>
          <a:xfrm>
            <a:off x="9511366" y="6033125"/>
            <a:ext cx="8471835" cy="2217082"/>
          </a:xfrm>
          <a:prstGeom prst="rect">
            <a:avLst/>
          </a:prstGeom>
          <a:noFill/>
        </p:spPr>
        <p:txBody>
          <a:bodyPr wrap="square">
            <a:spAutoFit/>
          </a:bodyPr>
          <a:lstStyle/>
          <a:p>
            <a:pPr algn="just">
              <a:lnSpc>
                <a:spcPct val="150000"/>
              </a:lnSpc>
            </a:pPr>
            <a:r>
              <a:rPr lang="vi-VN" sz="3200" b="1" i="0" dirty="0">
                <a:solidFill>
                  <a:srgbClr val="333333"/>
                </a:solidFill>
                <a:effectLst/>
              </a:rPr>
              <a:t>Bước 2: </a:t>
            </a:r>
            <a:r>
              <a:rPr lang="vi-VN" sz="3200" dirty="0">
                <a:solidFill>
                  <a:srgbClr val="333333"/>
                </a:solidFill>
              </a:rPr>
              <a:t>L</a:t>
            </a:r>
            <a:r>
              <a:rPr lang="vi-VN" sz="3200" b="0" i="0" dirty="0">
                <a:solidFill>
                  <a:srgbClr val="333333"/>
                </a:solidFill>
                <a:effectLst/>
              </a:rPr>
              <a:t>ấy kết quả chia tiếp tục chia với 2, lặp lại phép chia này cho đến khi nhận được kết quả là 0.</a:t>
            </a:r>
          </a:p>
        </p:txBody>
      </p:sp>
      <p:sp>
        <p:nvSpPr>
          <p:cNvPr id="40" name="TextBox 39">
            <a:extLst>
              <a:ext uri="{FF2B5EF4-FFF2-40B4-BE49-F238E27FC236}">
                <a16:creationId xmlns:a16="http://schemas.microsoft.com/office/drawing/2014/main" id="{8F20C45C-E95E-48C0-ACDB-63003BA6288E}"/>
              </a:ext>
            </a:extLst>
          </p:cNvPr>
          <p:cNvSpPr txBox="1"/>
          <p:nvPr/>
        </p:nvSpPr>
        <p:spPr>
          <a:xfrm>
            <a:off x="9511367" y="3608836"/>
            <a:ext cx="8471834" cy="2217082"/>
          </a:xfrm>
          <a:prstGeom prst="rect">
            <a:avLst/>
          </a:prstGeom>
          <a:noFill/>
        </p:spPr>
        <p:txBody>
          <a:bodyPr wrap="square">
            <a:spAutoFit/>
          </a:bodyPr>
          <a:lstStyle/>
          <a:p>
            <a:pPr algn="just">
              <a:lnSpc>
                <a:spcPct val="150000"/>
              </a:lnSpc>
            </a:pPr>
            <a:r>
              <a:rPr lang="vi-VN" sz="3200" b="1" i="0" dirty="0">
                <a:solidFill>
                  <a:srgbClr val="333333"/>
                </a:solidFill>
                <a:effectLst/>
              </a:rPr>
              <a:t>Bước 3: </a:t>
            </a:r>
            <a:r>
              <a:rPr lang="vi-VN" sz="3200" b="0" i="0" dirty="0">
                <a:solidFill>
                  <a:srgbClr val="333333"/>
                </a:solidFill>
                <a:effectLst/>
              </a:rPr>
              <a:t>Sau khi chia đến kết quả bằng 0, lấy các con số dư ghi lại từ dưới lên ta được dãy số gồm 0 và 1, đây chính là giá trị </a:t>
            </a:r>
            <a:r>
              <a:rPr lang="vi-VN" sz="3200" dirty="0">
                <a:solidFill>
                  <a:srgbClr val="333333"/>
                </a:solidFill>
              </a:rPr>
              <a:t>c</a:t>
            </a:r>
            <a:r>
              <a:rPr lang="vi-VN" sz="3200" b="0" i="0" dirty="0">
                <a:solidFill>
                  <a:srgbClr val="333333"/>
                </a:solidFill>
                <a:effectLst/>
              </a:rPr>
              <a:t>ần tìm.</a:t>
            </a:r>
          </a:p>
        </p:txBody>
      </p:sp>
      <p:pic>
        <p:nvPicPr>
          <p:cNvPr id="41" name="Picture 5">
            <a:extLst>
              <a:ext uri="{FF2B5EF4-FFF2-40B4-BE49-F238E27FC236}">
                <a16:creationId xmlns:a16="http://schemas.microsoft.com/office/drawing/2014/main" id="{AA3E7664-B2F2-49B0-BE17-8673642877B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984209">
            <a:off x="6357369" y="8937622"/>
            <a:ext cx="2509167" cy="8280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down)">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fade">
                                      <p:cBhvr>
                                        <p:cTn id="44" dur="500"/>
                                        <p:tgtEl>
                                          <p:spTgt spid="3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0">
                                            <p:txEl>
                                              <p:pRg st="1" end="1"/>
                                            </p:txEl>
                                          </p:spTgt>
                                        </p:tgtEl>
                                        <p:attrNameLst>
                                          <p:attrName>style.visibility</p:attrName>
                                        </p:attrNameLst>
                                      </p:cBhvr>
                                      <p:to>
                                        <p:strVal val="visible"/>
                                      </p:to>
                                    </p:set>
                                    <p:animEffect transition="in" filter="circle(in)">
                                      <p:cBhvr>
                                        <p:cTn id="49" dur="2000"/>
                                        <p:tgtEl>
                                          <p:spTgt spid="30">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54" dur="500"/>
                                        <p:tgtEl>
                                          <p:spTgt spid="30">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000" fill="hold"/>
                                        <p:tgtEl>
                                          <p:spTgt spid="41"/>
                                        </p:tgtEl>
                                        <p:attrNameLst>
                                          <p:attrName>ppt_w</p:attrName>
                                        </p:attrNameLst>
                                      </p:cBhvr>
                                      <p:tavLst>
                                        <p:tav tm="0">
                                          <p:val>
                                            <p:fltVal val="0"/>
                                          </p:val>
                                        </p:tav>
                                        <p:tav tm="100000">
                                          <p:val>
                                            <p:strVal val="#ppt_w"/>
                                          </p:val>
                                        </p:tav>
                                      </p:tavLst>
                                    </p:anim>
                                    <p:anim calcmode="lin" valueType="num">
                                      <p:cBhvr>
                                        <p:cTn id="60" dur="1000" fill="hold"/>
                                        <p:tgtEl>
                                          <p:spTgt spid="41"/>
                                        </p:tgtEl>
                                        <p:attrNameLst>
                                          <p:attrName>ppt_h</p:attrName>
                                        </p:attrNameLst>
                                      </p:cBhvr>
                                      <p:tavLst>
                                        <p:tav tm="0">
                                          <p:val>
                                            <p:fltVal val="0"/>
                                          </p:val>
                                        </p:tav>
                                        <p:tav tm="100000">
                                          <p:val>
                                            <p:strVal val="#ppt_h"/>
                                          </p:val>
                                        </p:tav>
                                      </p:tavLst>
                                    </p:anim>
                                    <p:anim calcmode="lin" valueType="num">
                                      <p:cBhvr>
                                        <p:cTn id="61" dur="1000" fill="hold"/>
                                        <p:tgtEl>
                                          <p:spTgt spid="41"/>
                                        </p:tgtEl>
                                        <p:attrNameLst>
                                          <p:attrName>style.rotation</p:attrName>
                                        </p:attrNameLst>
                                      </p:cBhvr>
                                      <p:tavLst>
                                        <p:tav tm="0">
                                          <p:val>
                                            <p:fltVal val="90"/>
                                          </p:val>
                                        </p:tav>
                                        <p:tav tm="100000">
                                          <p:val>
                                            <p:fltVal val="0"/>
                                          </p:val>
                                        </p:tav>
                                      </p:tavLst>
                                    </p:anim>
                                    <p:animEffect transition="in" filter="fade">
                                      <p:cBhvr>
                                        <p:cTn id="62" dur="10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4">
                                            <p:txEl>
                                              <p:pRg st="0" end="0"/>
                                            </p:txEl>
                                          </p:spTgt>
                                        </p:tgtEl>
                                        <p:attrNameLst>
                                          <p:attrName>style.visibility</p:attrName>
                                        </p:attrNameLst>
                                      </p:cBhvr>
                                      <p:to>
                                        <p:strVal val="visible"/>
                                      </p:to>
                                    </p:set>
                                    <p:anim calcmode="lin" valueType="num">
                                      <p:cBhvr additive="base">
                                        <p:cTn id="7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ppt_x"/>
                                          </p:val>
                                        </p:tav>
                                        <p:tav tm="100000">
                                          <p:val>
                                            <p:strVal val="#ppt_x"/>
                                          </p:val>
                                        </p:tav>
                                      </p:tavLst>
                                    </p:anim>
                                    <p:anim calcmode="lin" valueType="num">
                                      <p:cBhvr additive="base">
                                        <p:cTn id="8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8">
                                            <p:txEl>
                                              <p:pRg st="0" end="0"/>
                                            </p:txEl>
                                          </p:spTgt>
                                        </p:tgtEl>
                                        <p:attrNameLst>
                                          <p:attrName>style.visibility</p:attrName>
                                        </p:attrNameLst>
                                      </p:cBhvr>
                                      <p:to>
                                        <p:strVal val="visible"/>
                                      </p:to>
                                    </p:set>
                                    <p:anim calcmode="lin" valueType="num">
                                      <p:cBhvr additive="base">
                                        <p:cTn id="8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0">
                                            <p:txEl>
                                              <p:pRg st="0" end="0"/>
                                            </p:txEl>
                                          </p:spTgt>
                                        </p:tgtEl>
                                        <p:attrNameLst>
                                          <p:attrName>style.visibility</p:attrName>
                                        </p:attrNameLst>
                                      </p:cBhvr>
                                      <p:to>
                                        <p:strVal val="visible"/>
                                      </p:to>
                                    </p:set>
                                    <p:anim calcmode="lin" valueType="num">
                                      <p:cBhvr additive="base">
                                        <p:cTn id="9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5707" y="3411103"/>
            <a:ext cx="17259894" cy="687589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20627"/>
            <a:ext cx="12717937" cy="328221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40011">
            <a:off x="131825" y="3636604"/>
            <a:ext cx="2105414" cy="650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22041">
            <a:off x="16089372" y="3200949"/>
            <a:ext cx="2337946" cy="78640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523" y="13873"/>
            <a:ext cx="1690369" cy="1656562"/>
          </a:xfrm>
          <a:prstGeom prst="rect">
            <a:avLst/>
          </a:prstGeom>
        </p:spPr>
      </p:pic>
      <p:sp>
        <p:nvSpPr>
          <p:cNvPr id="11" name="TextBox 10">
            <a:extLst>
              <a:ext uri="{FF2B5EF4-FFF2-40B4-BE49-F238E27FC236}">
                <a16:creationId xmlns:a16="http://schemas.microsoft.com/office/drawing/2014/main" id="{53426F47-3F75-4048-BFEE-C9FC98FF1BA5}"/>
              </a:ext>
            </a:extLst>
          </p:cNvPr>
          <p:cNvSpPr txBox="1"/>
          <p:nvPr/>
        </p:nvSpPr>
        <p:spPr>
          <a:xfrm>
            <a:off x="1720892" y="394736"/>
            <a:ext cx="11149445" cy="2482667"/>
          </a:xfrm>
          <a:prstGeom prst="rect">
            <a:avLst/>
          </a:prstGeom>
          <a:noFill/>
        </p:spPr>
        <p:txBody>
          <a:bodyPr wrap="square">
            <a:spAutoFit/>
          </a:bodyPr>
          <a:lstStyle/>
          <a:p>
            <a:pPr algn="l">
              <a:lnSpc>
                <a:spcPct val="150000"/>
              </a:lnSpc>
            </a:pPr>
            <a:r>
              <a:rPr lang="vi-VN" sz="3600" b="1" i="0" dirty="0">
                <a:solidFill>
                  <a:schemeClr val="accent2"/>
                </a:solidFill>
                <a:effectLst/>
              </a:rPr>
              <a:t>Câu 2. Em hãy tìm hiểu mã bù 2 với 2 nội dung</a:t>
            </a:r>
          </a:p>
          <a:p>
            <a:pPr algn="l">
              <a:lnSpc>
                <a:spcPct val="150000"/>
              </a:lnSpc>
            </a:pPr>
            <a:r>
              <a:rPr lang="vi-VN" sz="3600" b="1" i="0" dirty="0">
                <a:solidFill>
                  <a:schemeClr val="accent2"/>
                </a:solidFill>
                <a:effectLst/>
              </a:rPr>
              <a:t>  a. Mã bù 2 được lập như thế nào?</a:t>
            </a:r>
          </a:p>
          <a:p>
            <a:pPr algn="l">
              <a:lnSpc>
                <a:spcPct val="150000"/>
              </a:lnSpc>
            </a:pPr>
            <a:r>
              <a:rPr lang="vi-VN" sz="3600" b="1" i="0" dirty="0">
                <a:solidFill>
                  <a:schemeClr val="accent2"/>
                </a:solidFill>
                <a:effectLst/>
              </a:rPr>
              <a:t>  b. Mã bù 2 được dùng để làm gì?</a:t>
            </a:r>
          </a:p>
        </p:txBody>
      </p:sp>
      <p:pic>
        <p:nvPicPr>
          <p:cNvPr id="15" name="Picture 14">
            <a:extLst>
              <a:ext uri="{FF2B5EF4-FFF2-40B4-BE49-F238E27FC236}">
                <a16:creationId xmlns:a16="http://schemas.microsoft.com/office/drawing/2014/main" id="{C579B0D2-8697-4C24-A387-81FE264E90C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678217" flipH="1" flipV="1">
            <a:off x="11917997" y="1320151"/>
            <a:ext cx="2896464" cy="2147004"/>
          </a:xfrm>
          <a:prstGeom prst="rect">
            <a:avLst/>
          </a:prstGeom>
        </p:spPr>
      </p:pic>
      <p:sp>
        <p:nvSpPr>
          <p:cNvPr id="12" name="TextBox 11">
            <a:extLst>
              <a:ext uri="{FF2B5EF4-FFF2-40B4-BE49-F238E27FC236}">
                <a16:creationId xmlns:a16="http://schemas.microsoft.com/office/drawing/2014/main" id="{910D7993-AA43-42A1-BD42-A71C39A95460}"/>
              </a:ext>
            </a:extLst>
          </p:cNvPr>
          <p:cNvSpPr txBox="1"/>
          <p:nvPr/>
        </p:nvSpPr>
        <p:spPr>
          <a:xfrm>
            <a:off x="1418294" y="3871810"/>
            <a:ext cx="16174719" cy="5910401"/>
          </a:xfrm>
          <a:prstGeom prst="rect">
            <a:avLst/>
          </a:prstGeom>
          <a:noFill/>
        </p:spPr>
        <p:txBody>
          <a:bodyPr wrap="square">
            <a:spAutoFit/>
          </a:bodyPr>
          <a:lstStyle/>
          <a:p>
            <a:pPr marL="514350" indent="-514350" algn="just">
              <a:lnSpc>
                <a:spcPct val="150000"/>
              </a:lnSpc>
              <a:buAutoNum type="alphaLcPeriod"/>
            </a:pPr>
            <a:r>
              <a:rPr lang="vi-VN" sz="3200" b="0" i="0">
                <a:effectLst/>
              </a:rPr>
              <a:t>- </a:t>
            </a:r>
            <a:r>
              <a:rPr lang="vi-VN" sz="3200" b="0" i="0" dirty="0">
                <a:effectLst/>
              </a:rPr>
              <a:t>Mã bù 2 là một số trong hệ nhị phân là bù đúng (true complement) của một số </a:t>
            </a:r>
            <a:r>
              <a:rPr lang="vi-VN" sz="3200" b="0" i="0">
                <a:effectLst/>
              </a:rPr>
              <a:t>khác. </a:t>
            </a:r>
            <a:endParaRPr lang="vi-VN" sz="3200" b="0" i="0" dirty="0">
              <a:effectLst/>
            </a:endParaRPr>
          </a:p>
          <a:p>
            <a:pPr marL="457200" indent="-457200" algn="just">
              <a:lnSpc>
                <a:spcPct val="150000"/>
              </a:lnSpc>
              <a:buFontTx/>
              <a:buChar char="-"/>
            </a:pPr>
            <a:r>
              <a:rPr lang="vi-VN" sz="3200" b="0" i="0">
                <a:effectLst/>
              </a:rPr>
              <a:t>Một </a:t>
            </a:r>
            <a:r>
              <a:rPr lang="vi-VN" sz="3200" b="0" i="0" dirty="0">
                <a:effectLst/>
              </a:rPr>
              <a:t>số bù 2 có được do đảo tất cả các bit có trong số nhị phân (đổi 1 thành 0 và ngược lại) rồi thêm 1 vào kết quả vừa đạt được. Thực chất, số biểu diễn ở dạng bù 2 là số biểu diễn ở bù 1 rồi sau đó cộng thêm 1</a:t>
            </a:r>
            <a:r>
              <a:rPr lang="vi-VN" sz="3200" b="0" i="0">
                <a:effectLst/>
              </a:rPr>
              <a:t>. </a:t>
            </a:r>
            <a:endParaRPr lang="en-US" sz="3200" dirty="0"/>
          </a:p>
          <a:p>
            <a:pPr marL="457200" indent="-457200" algn="just">
              <a:lnSpc>
                <a:spcPct val="150000"/>
              </a:lnSpc>
              <a:buFontTx/>
              <a:buChar char="-"/>
            </a:pPr>
            <a:r>
              <a:rPr lang="vi-VN" sz="3200" b="0" i="0">
                <a:effectLst/>
              </a:rPr>
              <a:t>Trong </a:t>
            </a:r>
            <a:r>
              <a:rPr lang="vi-VN" sz="3200" b="0" i="0" dirty="0">
                <a:effectLst/>
              </a:rPr>
              <a:t>quá trình tính toán bằng tay cho nhanh người ta thường sử dụng cách sau: từ phải qua trái giữ 1 đầu tiên và các số còn lại bên trái số 1 lấy đảo lại (chỉ áp dụng cho số có bit cực phải là 1).</a:t>
            </a:r>
          </a:p>
          <a:p>
            <a:pPr algn="just">
              <a:lnSpc>
                <a:spcPct val="150000"/>
              </a:lnSpc>
            </a:pPr>
            <a:r>
              <a:rPr lang="vi-VN" sz="3200" b="1" dirty="0"/>
              <a:t>b.</a:t>
            </a:r>
            <a:r>
              <a:rPr lang="vi-VN" sz="3200" b="1" i="0" dirty="0">
                <a:effectLst/>
              </a:rPr>
              <a:t> </a:t>
            </a:r>
            <a:r>
              <a:rPr lang="vi-VN" sz="3200" b="0" i="0" dirty="0">
                <a:effectLst/>
              </a:rPr>
              <a:t>Phương pháp bù 2 thường được sử dụng để biểu diễn số âm trong máy tính.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down)">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wipe(down)">
                                      <p:cBhvr>
                                        <p:cTn id="38" dur="500"/>
                                        <p:tgtEl>
                                          <p:spTgt spid="1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wipe(down)">
                                      <p:cBhvr>
                                        <p:cTn id="43" dur="500"/>
                                        <p:tgtEl>
                                          <p:spTgt spid="1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2">
                                            <p:txEl>
                                              <p:pRg st="3" end="3"/>
                                            </p:txEl>
                                          </p:spTgt>
                                        </p:tgtEl>
                                        <p:attrNameLst>
                                          <p:attrName>style.visibility</p:attrName>
                                        </p:attrNameLst>
                                      </p:cBhvr>
                                      <p:to>
                                        <p:strVal val="visible"/>
                                      </p:to>
                                    </p:set>
                                    <p:anim calcmode="lin" valueType="num">
                                      <p:cBhvr>
                                        <p:cTn id="48"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a:solidFill>
            <a:srgbClr val="FFC000"/>
          </a:solidFill>
        </p:spPr>
      </p:pic>
      <p:grpSp>
        <p:nvGrpSpPr>
          <p:cNvPr id="3" name="Group 3"/>
          <p:cNvGrpSpPr/>
          <p:nvPr/>
        </p:nvGrpSpPr>
        <p:grpSpPr>
          <a:xfrm>
            <a:off x="1446557" y="1014768"/>
            <a:ext cx="16459230" cy="8907335"/>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834720" y="642250"/>
            <a:ext cx="16618559" cy="8907333"/>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dirty="0"/>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15" name="TextBox 14">
            <a:extLst>
              <a:ext uri="{FF2B5EF4-FFF2-40B4-BE49-F238E27FC236}">
                <a16:creationId xmlns:a16="http://schemas.microsoft.com/office/drawing/2014/main" id="{9B967567-9D69-40EF-ACCE-8ED7EF7CCE2F}"/>
              </a:ext>
            </a:extLst>
          </p:cNvPr>
          <p:cNvSpPr txBox="1"/>
          <p:nvPr/>
        </p:nvSpPr>
        <p:spPr>
          <a:xfrm>
            <a:off x="1295400" y="701627"/>
            <a:ext cx="13296592" cy="1184876"/>
          </a:xfrm>
          <a:prstGeom prst="rect">
            <a:avLst/>
          </a:prstGeom>
          <a:noFill/>
        </p:spPr>
        <p:txBody>
          <a:bodyPr wrap="square">
            <a:spAutoFit/>
          </a:bodyPr>
          <a:lstStyle/>
          <a:p>
            <a:pPr algn="just">
              <a:lnSpc>
                <a:spcPct val="150000"/>
              </a:lnSpc>
              <a:spcBef>
                <a:spcPts val="600"/>
              </a:spcBef>
              <a:spcAft>
                <a:spcPts val="800"/>
              </a:spcAft>
            </a:pPr>
            <a:r>
              <a:rPr lang="vi-VN" sz="5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vi-VN" sz="5400" b="1" dirty="0">
                <a:solidFill>
                  <a:srgbClr val="0070C0"/>
                </a:solidFill>
                <a:latin typeface="Arial" panose="020B0604020202020204" pitchFamily="34" charset="0"/>
                <a:ea typeface="Times New Roman" panose="02020603050405020304" pitchFamily="18" charset="0"/>
                <a:cs typeface="Arial" panose="020B0604020202020204" pitchFamily="34" charset="0"/>
              </a:rPr>
              <a:t>H</a:t>
            </a:r>
            <a:r>
              <a:rPr lang="nl-NL" sz="5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ệ nhị phân và biểu diễn số nguyên</a:t>
            </a:r>
            <a:endParaRPr lang="en-US" sz="5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1">
            <a:extLst>
              <a:ext uri="{FF2B5EF4-FFF2-40B4-BE49-F238E27FC236}">
                <a16:creationId xmlns:a16="http://schemas.microsoft.com/office/drawing/2014/main" id="{400AF014-A544-4C6E-AE8D-C010BEE612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77324" y="4662621"/>
            <a:ext cx="656766" cy="745815"/>
          </a:xfrm>
          <a:prstGeom prst="rect">
            <a:avLst/>
          </a:prstGeom>
        </p:spPr>
      </p:pic>
      <p:pic>
        <p:nvPicPr>
          <p:cNvPr id="20" name="Picture 6">
            <a:extLst>
              <a:ext uri="{FF2B5EF4-FFF2-40B4-BE49-F238E27FC236}">
                <a16:creationId xmlns:a16="http://schemas.microsoft.com/office/drawing/2014/main" id="{DBE277FC-7A73-4DC1-8190-42490F5508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00055" y="2389945"/>
            <a:ext cx="11020963" cy="2060140"/>
          </a:xfrm>
          <a:prstGeom prst="rect">
            <a:avLst/>
          </a:prstGeom>
        </p:spPr>
      </p:pic>
      <p:sp>
        <p:nvSpPr>
          <p:cNvPr id="22" name="TextBox 21">
            <a:extLst>
              <a:ext uri="{FF2B5EF4-FFF2-40B4-BE49-F238E27FC236}">
                <a16:creationId xmlns:a16="http://schemas.microsoft.com/office/drawing/2014/main" id="{FD07BFE1-9CC1-4974-8368-094F7B3CA9BD}"/>
              </a:ext>
            </a:extLst>
          </p:cNvPr>
          <p:cNvSpPr txBox="1"/>
          <p:nvPr/>
        </p:nvSpPr>
        <p:spPr>
          <a:xfrm>
            <a:off x="3900055" y="2368597"/>
            <a:ext cx="11289350" cy="2004459"/>
          </a:xfrm>
          <a:prstGeom prst="rect">
            <a:avLst/>
          </a:prstGeom>
          <a:noFill/>
        </p:spPr>
        <p:txBody>
          <a:bodyPr wrap="square">
            <a:spAutoFit/>
          </a:bodyPr>
          <a:lstStyle/>
          <a:p>
            <a:pPr algn="ctr">
              <a:lnSpc>
                <a:spcPct val="150000"/>
              </a:lnSpc>
              <a:spcBef>
                <a:spcPts val="600"/>
              </a:spcBef>
              <a:spcAft>
                <a:spcPts val="800"/>
              </a:spcAft>
            </a:pP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 động 1: Biểu diễn một số dưới dạng </a:t>
            </a:r>
          </a:p>
          <a:p>
            <a:pPr algn="ctr">
              <a:lnSpc>
                <a:spcPct val="150000"/>
              </a:lnSpc>
              <a:spcBef>
                <a:spcPts val="600"/>
              </a:spcBef>
              <a:spcAft>
                <a:spcPts val="800"/>
              </a:spcAft>
            </a:pPr>
            <a:r>
              <a:rPr lang="nl-NL"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tổng các lũy thừa của 2</a:t>
            </a:r>
            <a:endParaRPr lang="vi-VN"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CF75A134-8EC7-4DE7-B355-0663057B511D}"/>
              </a:ext>
            </a:extLst>
          </p:cNvPr>
          <p:cNvSpPr txBox="1"/>
          <p:nvPr/>
        </p:nvSpPr>
        <p:spPr>
          <a:xfrm>
            <a:off x="2743200" y="4531088"/>
            <a:ext cx="13716000" cy="901593"/>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Theo em, việc biểu diễn chỉ với các chữ số 0 và 1 có lợi gì?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5" name="Picture 6">
            <a:extLst>
              <a:ext uri="{FF2B5EF4-FFF2-40B4-BE49-F238E27FC236}">
                <a16:creationId xmlns:a16="http://schemas.microsoft.com/office/drawing/2014/main" id="{C6405172-2681-42A3-8B14-3F524DD042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21018" y="6730227"/>
            <a:ext cx="2093295" cy="3916028"/>
          </a:xfrm>
          <a:prstGeom prst="rect">
            <a:avLst/>
          </a:prstGeom>
        </p:spPr>
      </p:pic>
      <p:pic>
        <p:nvPicPr>
          <p:cNvPr id="2066" name="Picture 18" descr="Cách Đổi Thập Phân Sang Nhị Phân, Chuyển Đổi Số Từ Thập Phân Sang Nhị Phân">
            <a:extLst>
              <a:ext uri="{FF2B5EF4-FFF2-40B4-BE49-F238E27FC236}">
                <a16:creationId xmlns:a16="http://schemas.microsoft.com/office/drawing/2014/main" id="{BD0697CB-FC94-496F-92FC-1A890656CB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2777" y="5745822"/>
            <a:ext cx="6455518" cy="36327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barn(inVertical)">
                                      <p:cBhvr>
                                        <p:cTn id="19" dur="500"/>
                                        <p:tgtEl>
                                          <p:spTgt spid="22">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barn(inVertical)">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66"/>
                                        </p:tgtEl>
                                        <p:attrNameLst>
                                          <p:attrName>style.visibility</p:attrName>
                                        </p:attrNameLst>
                                      </p:cBhvr>
                                      <p:to>
                                        <p:strVal val="visible"/>
                                      </p:to>
                                    </p:set>
                                    <p:anim calcmode="lin" valueType="num">
                                      <p:cBhvr additive="base">
                                        <p:cTn id="37" dur="500" fill="hold"/>
                                        <p:tgtEl>
                                          <p:spTgt spid="2066"/>
                                        </p:tgtEl>
                                        <p:attrNameLst>
                                          <p:attrName>ppt_x</p:attrName>
                                        </p:attrNameLst>
                                      </p:cBhvr>
                                      <p:tavLst>
                                        <p:tav tm="0">
                                          <p:val>
                                            <p:strVal val="#ppt_x"/>
                                          </p:val>
                                        </p:tav>
                                        <p:tav tm="100000">
                                          <p:val>
                                            <p:strVal val="#ppt_x"/>
                                          </p:val>
                                        </p:tav>
                                      </p:tavLst>
                                    </p:anim>
                                    <p:anim calcmode="lin" valueType="num">
                                      <p:cBhvr additive="base">
                                        <p:cTn id="38" dur="500" fill="hold"/>
                                        <p:tgtEl>
                                          <p:spTgt spid="20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52021" y="16720"/>
            <a:ext cx="18288000" cy="10287000"/>
          </a:xfrm>
          <a:prstGeom prst="rect">
            <a:avLst/>
          </a:prstGeom>
        </p:spPr>
      </p:pic>
      <p:grpSp>
        <p:nvGrpSpPr>
          <p:cNvPr id="33" name="Group 32">
            <a:extLst>
              <a:ext uri="{FF2B5EF4-FFF2-40B4-BE49-F238E27FC236}">
                <a16:creationId xmlns:a16="http://schemas.microsoft.com/office/drawing/2014/main" id="{9B79EECD-105B-21ED-1441-68C9C98CD0F4}"/>
              </a:ext>
            </a:extLst>
          </p:cNvPr>
          <p:cNvGrpSpPr/>
          <p:nvPr/>
        </p:nvGrpSpPr>
        <p:grpSpPr>
          <a:xfrm>
            <a:off x="10343155" y="606664"/>
            <a:ext cx="7614206" cy="9663616"/>
            <a:chOff x="10343155" y="606664"/>
            <a:chExt cx="7614206" cy="9663616"/>
          </a:xfrm>
        </p:grpSpPr>
        <p:grpSp>
          <p:nvGrpSpPr>
            <p:cNvPr id="15" name="Group 15"/>
            <p:cNvGrpSpPr/>
            <p:nvPr/>
          </p:nvGrpSpPr>
          <p:grpSpPr>
            <a:xfrm>
              <a:off x="11060387" y="606664"/>
              <a:ext cx="6896974" cy="8297226"/>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BADB1"/>
              </a:solidFill>
            </p:spPr>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18"/>
            <p:cNvGrpSpPr/>
            <p:nvPr/>
          </p:nvGrpSpPr>
          <p:grpSpPr>
            <a:xfrm>
              <a:off x="10714405" y="983977"/>
              <a:ext cx="6976951" cy="9286303"/>
              <a:chOff x="0" y="-20123"/>
              <a:chExt cx="12448626" cy="13928046"/>
            </a:xfrm>
          </p:grpSpPr>
          <p:sp>
            <p:nvSpPr>
              <p:cNvPr id="19" name="Freeform 19"/>
              <p:cNvSpPr/>
              <p:nvPr/>
            </p:nvSpPr>
            <p:spPr>
              <a:xfrm>
                <a:off x="166123" y="-20123"/>
                <a:ext cx="12228312" cy="13928046"/>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txBody>
              <a:bodyPr/>
              <a:lstStyle/>
              <a:p>
                <a:pPr marL="571500" indent="-571500" algn="just">
                  <a:lnSpc>
                    <a:spcPct val="150000"/>
                  </a:lnSpc>
                  <a:spcAft>
                    <a:spcPts val="800"/>
                  </a:spcAft>
                  <a:buFont typeface="Arial" panose="020B0604020202020204" pitchFamily="34" charset="0"/>
                  <a:buChar char="•"/>
                </a:pPr>
                <a:r>
                  <a:rPr lang="vi-VN"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rừ số hạng cuối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0</a:t>
                </a:r>
                <a:r>
                  <a:rPr lang="nl-NL" sz="3600" dirty="0">
                    <a:effectLst/>
                    <a:latin typeface="Arial" panose="020B0604020202020204" pitchFamily="34" charset="0"/>
                    <a:ea typeface="Times New Roman" panose="02020603050405020304" pitchFamily="18" charset="0"/>
                    <a:cs typeface="Arial" panose="020B0604020202020204" pitchFamily="34" charset="0"/>
                  </a:rPr>
                  <a:t>, còn tất cả các số hạng trước đó đều chia hết cho 2 nên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0</a:t>
                </a:r>
                <a:r>
                  <a:rPr lang="nl-NL" sz="3600" dirty="0">
                    <a:effectLst/>
                    <a:latin typeface="Arial" panose="020B0604020202020204" pitchFamily="34" charset="0"/>
                    <a:ea typeface="Times New Roman" panose="02020603050405020304" pitchFamily="18" charset="0"/>
                    <a:cs typeface="Arial" panose="020B0604020202020204" pitchFamily="34" charset="0"/>
                  </a:rPr>
                  <a:t> chính là phần dư của phép chia N cho 2 với thương là:</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N</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1</a:t>
                </a:r>
                <a:r>
                  <a:rPr lang="nl-NL" sz="3600" baseline="30000" dirty="0">
                    <a:effectLst/>
                    <a:latin typeface="Arial" panose="020B0604020202020204" pitchFamily="34" charset="0"/>
                    <a:ea typeface="Times New Roman" panose="02020603050405020304" pitchFamily="18" charset="0"/>
                    <a:cs typeface="Arial" panose="020B0604020202020204" pitchFamily="34" charset="0"/>
                  </a:rPr>
                  <a:t> </a:t>
                </a:r>
                <a:r>
                  <a:rPr lang="nl-NL" sz="3600" dirty="0">
                    <a:effectLst/>
                    <a:latin typeface="Arial" panose="020B0604020202020204" pitchFamily="34" charset="0"/>
                    <a:ea typeface="Times New Roman" panose="02020603050405020304" pitchFamily="18" charset="0"/>
                    <a:cs typeface="Arial" panose="020B0604020202020204" pitchFamily="34" charset="0"/>
                  </a:rPr>
                  <a:t>=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a:t>
                </a:r>
                <a:r>
                  <a:rPr lang="nl-NL" sz="3600" dirty="0">
                    <a:effectLst/>
                    <a:latin typeface="Arial" panose="020B0604020202020204" pitchFamily="34" charset="0"/>
                    <a:ea typeface="Times New Roman" panose="02020603050405020304" pitchFamily="18" charset="0"/>
                    <a:cs typeface="Arial" panose="020B0604020202020204" pitchFamily="34" charset="0"/>
                  </a:rPr>
                  <a:t> 2</a:t>
                </a:r>
                <a:r>
                  <a:rPr lang="nl-NL" sz="3600" baseline="30000" dirty="0">
                    <a:effectLst/>
                    <a:latin typeface="Arial" panose="020B0604020202020204" pitchFamily="34" charset="0"/>
                    <a:ea typeface="Times New Roman" panose="02020603050405020304" pitchFamily="18" charset="0"/>
                    <a:cs typeface="Arial" panose="020B0604020202020204" pitchFamily="34" charset="0"/>
                  </a:rPr>
                  <a:t>k - 1</a:t>
                </a:r>
                <a:r>
                  <a:rPr lang="nl-NL" sz="3600" dirty="0">
                    <a:effectLst/>
                    <a:latin typeface="Arial" panose="020B0604020202020204" pitchFamily="34" charset="0"/>
                    <a:ea typeface="Times New Roman" panose="02020603050405020304" pitchFamily="18" charset="0"/>
                    <a:cs typeface="Arial" panose="020B0604020202020204" pitchFamily="34" charset="0"/>
                  </a:rPr>
                  <a:t> +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k-1 </a:t>
                </a:r>
                <a:r>
                  <a:rPr lang="nl-NL" sz="3600" dirty="0">
                    <a:effectLst/>
                    <a:latin typeface="Arial" panose="020B0604020202020204" pitchFamily="34" charset="0"/>
                    <a:ea typeface="Times New Roman" panose="02020603050405020304" pitchFamily="18" charset="0"/>
                    <a:cs typeface="Arial" panose="020B0604020202020204" pitchFamily="34" charset="0"/>
                  </a:rPr>
                  <a:t>2</a:t>
                </a:r>
                <a:r>
                  <a:rPr lang="nl-NL" sz="3600" baseline="30000" dirty="0">
                    <a:effectLst/>
                    <a:latin typeface="Arial" panose="020B0604020202020204" pitchFamily="34" charset="0"/>
                    <a:ea typeface="Times New Roman" panose="02020603050405020304" pitchFamily="18" charset="0"/>
                    <a:cs typeface="Arial" panose="020B0604020202020204" pitchFamily="34" charset="0"/>
                  </a:rPr>
                  <a:t>k - 2</a:t>
                </a:r>
                <a:r>
                  <a:rPr lang="nl-NL" sz="3600" dirty="0">
                    <a:effectLst/>
                    <a:latin typeface="Arial" panose="020B0604020202020204" pitchFamily="34" charset="0"/>
                    <a:ea typeface="Times New Roman" panose="02020603050405020304" pitchFamily="18" charset="0"/>
                    <a:cs typeface="Arial" panose="020B0604020202020204" pitchFamily="34" charset="0"/>
                  </a:rPr>
                  <a:t> +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k-2</a:t>
                </a:r>
                <a:r>
                  <a:rPr lang="nl-NL" sz="3600" dirty="0">
                    <a:effectLst/>
                    <a:latin typeface="Arial" panose="020B0604020202020204" pitchFamily="34" charset="0"/>
                    <a:ea typeface="Times New Roman" panose="02020603050405020304" pitchFamily="18" charset="0"/>
                    <a:cs typeface="Arial" panose="020B0604020202020204" pitchFamily="34" charset="0"/>
                  </a:rPr>
                  <a:t> 2</a:t>
                </a:r>
                <a:r>
                  <a:rPr lang="nl-NL" sz="3600" baseline="30000" dirty="0">
                    <a:effectLst/>
                    <a:latin typeface="Arial" panose="020B0604020202020204" pitchFamily="34" charset="0"/>
                    <a:ea typeface="Times New Roman" panose="02020603050405020304" pitchFamily="18" charset="0"/>
                    <a:cs typeface="Arial" panose="020B0604020202020204" pitchFamily="34" charset="0"/>
                  </a:rPr>
                  <a:t>k - 3</a:t>
                </a:r>
                <a:r>
                  <a:rPr lang="nl-NL" sz="3600" dirty="0">
                    <a:effectLst/>
                    <a:latin typeface="Arial" panose="020B0604020202020204" pitchFamily="34" charset="0"/>
                    <a:ea typeface="Times New Roman" panose="02020603050405020304" pitchFamily="18" charset="0"/>
                    <a:cs typeface="Arial" panose="020B0604020202020204" pitchFamily="34" charset="0"/>
                  </a:rPr>
                  <a:t> + ... +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3600" dirty="0">
                    <a:effectLst/>
                    <a:latin typeface="Arial" panose="020B0604020202020204" pitchFamily="34" charset="0"/>
                    <a:ea typeface="Times New Roman" panose="02020603050405020304" pitchFamily="18" charset="0"/>
                    <a:cs typeface="Arial" panose="020B0604020202020204" pitchFamily="34" charset="0"/>
                  </a:rPr>
                  <a:t>. 2 +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1</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42" name="TextBox 42"/>
            <p:cNvSpPr txBox="1"/>
            <p:nvPr/>
          </p:nvSpPr>
          <p:spPr>
            <a:xfrm>
              <a:off x="10343155" y="1429029"/>
              <a:ext cx="7330477" cy="1028358"/>
            </a:xfrm>
            <a:prstGeom prst="rect">
              <a:avLst/>
            </a:prstGeom>
          </p:spPr>
          <p:txBody>
            <a:bodyPr lIns="0" tIns="0" rIns="0" bIns="0" rtlCol="0" anchor="t">
              <a:spAutoFit/>
            </a:bodyPr>
            <a:lstStyle/>
            <a:p>
              <a:pPr algn="ctr">
                <a:lnSpc>
                  <a:spcPts val="7650"/>
                </a:lnSpc>
              </a:pPr>
              <a:endParaRPr lang="en-US" sz="8500" dirty="0">
                <a:solidFill>
                  <a:srgbClr val="100F0D"/>
                </a:solidFill>
              </a:endParaRPr>
            </a:p>
          </p:txBody>
        </p:sp>
        <p:sp>
          <p:nvSpPr>
            <p:cNvPr id="46" name="TextBox 45">
              <a:extLst>
                <a:ext uri="{FF2B5EF4-FFF2-40B4-BE49-F238E27FC236}">
                  <a16:creationId xmlns:a16="http://schemas.microsoft.com/office/drawing/2014/main" id="{102622C1-F32E-4E73-8EE6-0C78019A8935}"/>
                </a:ext>
              </a:extLst>
            </p:cNvPr>
            <p:cNvSpPr txBox="1"/>
            <p:nvPr/>
          </p:nvSpPr>
          <p:spPr>
            <a:xfrm>
              <a:off x="10838257" y="6861711"/>
              <a:ext cx="6729246"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nl-NL" sz="3600" dirty="0">
                  <a:effectLst/>
                  <a:latin typeface="Arial" panose="020B0604020202020204" pitchFamily="34" charset="0"/>
                  <a:ea typeface="Times New Roman" panose="02020603050405020304" pitchFamily="18" charset="0"/>
                  <a:cs typeface="Arial" panose="020B0604020202020204" pitchFamily="34" charset="0"/>
                </a:rPr>
                <a:t>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a:t>
              </a:r>
              <a:r>
                <a:rPr lang="nl-NL" sz="3600" dirty="0">
                  <a:effectLst/>
                  <a:latin typeface="Arial" panose="020B0604020202020204" pitchFamily="34" charset="0"/>
                  <a:ea typeface="Times New Roman" panose="02020603050405020304" pitchFamily="18" charset="0"/>
                  <a:cs typeface="Arial" panose="020B0604020202020204" pitchFamily="34" charset="0"/>
                </a:rPr>
                <a:t>,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 - 1</a:t>
              </a:r>
              <a:r>
                <a:rPr lang="nl-NL" sz="3600" dirty="0">
                  <a:effectLst/>
                  <a:latin typeface="Arial" panose="020B0604020202020204" pitchFamily="34" charset="0"/>
                  <a:ea typeface="Times New Roman" panose="02020603050405020304" pitchFamily="18" charset="0"/>
                  <a:cs typeface="Arial" panose="020B0604020202020204" pitchFamily="34" charset="0"/>
                </a:rPr>
                <a:t>,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k - 2</a:t>
              </a:r>
              <a:r>
                <a:rPr lang="nl-NL" sz="3600" dirty="0">
                  <a:effectLst/>
                  <a:latin typeface="Arial" panose="020B0604020202020204" pitchFamily="34" charset="0"/>
                  <a:ea typeface="Times New Roman" panose="02020603050405020304" pitchFamily="18" charset="0"/>
                  <a:cs typeface="Arial" panose="020B0604020202020204" pitchFamily="34" charset="0"/>
                </a:rPr>
                <a:t>,..., d</a:t>
              </a:r>
              <a:r>
                <a:rPr lang="nl-NL" sz="3600" baseline="-25000" dirty="0">
                  <a:effectLst/>
                  <a:latin typeface="Arial" panose="020B0604020202020204" pitchFamily="34" charset="0"/>
                  <a:ea typeface="Times New Roman" panose="02020603050405020304" pitchFamily="18" charset="0"/>
                  <a:cs typeface="Arial" panose="020B0604020202020204" pitchFamily="34" charset="0"/>
                </a:rPr>
                <a:t>1</a:t>
              </a:r>
              <a:r>
                <a:rPr lang="nl-NL" sz="3600" dirty="0">
                  <a:effectLst/>
                  <a:latin typeface="Arial" panose="020B0604020202020204" pitchFamily="34" charset="0"/>
                  <a:ea typeface="Times New Roman" panose="02020603050405020304" pitchFamily="18" charset="0"/>
                  <a:cs typeface="Arial" panose="020B0604020202020204" pitchFamily="34" charset="0"/>
                </a:rPr>
                <a:t> có thể tìm được bằng cách chia đôi liên tiếp và tách phần dư.</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9" name="Group 29"/>
          <p:cNvGrpSpPr>
            <a:grpSpLocks noChangeAspect="1"/>
          </p:cNvGrpSpPr>
          <p:nvPr/>
        </p:nvGrpSpPr>
        <p:grpSpPr>
          <a:xfrm>
            <a:off x="9967701" y="4436987"/>
            <a:ext cx="314826" cy="314826"/>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pic>
        <p:nvPicPr>
          <p:cNvPr id="43" name="Picture 4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381" y="8420100"/>
            <a:ext cx="2408411" cy="2075613"/>
          </a:xfrm>
          <a:prstGeom prst="rect">
            <a:avLst/>
          </a:prstGeom>
        </p:spPr>
      </p:pic>
      <p:pic>
        <p:nvPicPr>
          <p:cNvPr id="44" name="Picture 4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276327" y="8749101"/>
            <a:ext cx="1165344" cy="1610400"/>
          </a:xfrm>
          <a:prstGeom prst="rect">
            <a:avLst/>
          </a:prstGeom>
        </p:spPr>
      </p:pic>
      <p:sp>
        <p:nvSpPr>
          <p:cNvPr id="48" name="Rectangle 3">
            <a:extLst>
              <a:ext uri="{FF2B5EF4-FFF2-40B4-BE49-F238E27FC236}">
                <a16:creationId xmlns:a16="http://schemas.microsoft.com/office/drawing/2014/main" id="{59EDB065-FF34-484E-B1F1-A9E7E7E047E1}"/>
              </a:ext>
            </a:extLst>
          </p:cNvPr>
          <p:cNvSpPr>
            <a:spLocks noChangeArrowheads="1"/>
          </p:cNvSpPr>
          <p:nvPr/>
        </p:nvSpPr>
        <p:spPr bwMode="auto">
          <a:xfrm>
            <a:off x="9026820" y="1636812"/>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grpSp>
        <p:nvGrpSpPr>
          <p:cNvPr id="34" name="Group 33">
            <a:extLst>
              <a:ext uri="{FF2B5EF4-FFF2-40B4-BE49-F238E27FC236}">
                <a16:creationId xmlns:a16="http://schemas.microsoft.com/office/drawing/2014/main" id="{B1932943-4B84-3A28-2304-F4A2AD7D364E}"/>
              </a:ext>
            </a:extLst>
          </p:cNvPr>
          <p:cNvGrpSpPr/>
          <p:nvPr/>
        </p:nvGrpSpPr>
        <p:grpSpPr>
          <a:xfrm>
            <a:off x="330639" y="4418636"/>
            <a:ext cx="10524771" cy="5429629"/>
            <a:chOff x="330639" y="4418636"/>
            <a:chExt cx="10524771" cy="5429629"/>
          </a:xfrm>
        </p:grpSpPr>
        <p:grpSp>
          <p:nvGrpSpPr>
            <p:cNvPr id="32" name="Group 31">
              <a:extLst>
                <a:ext uri="{FF2B5EF4-FFF2-40B4-BE49-F238E27FC236}">
                  <a16:creationId xmlns:a16="http://schemas.microsoft.com/office/drawing/2014/main" id="{D8DC9931-9C72-8D97-9F14-25DE250B6462}"/>
                </a:ext>
              </a:extLst>
            </p:cNvPr>
            <p:cNvGrpSpPr/>
            <p:nvPr/>
          </p:nvGrpSpPr>
          <p:grpSpPr>
            <a:xfrm>
              <a:off x="330639" y="4418636"/>
              <a:ext cx="9855152" cy="5429629"/>
              <a:chOff x="330639" y="4418636"/>
              <a:chExt cx="9855152" cy="5429629"/>
            </a:xfrm>
          </p:grpSpPr>
          <p:grpSp>
            <p:nvGrpSpPr>
              <p:cNvPr id="6" name="Group 6"/>
              <p:cNvGrpSpPr/>
              <p:nvPr/>
            </p:nvGrpSpPr>
            <p:grpSpPr>
              <a:xfrm>
                <a:off x="580635" y="5220146"/>
                <a:ext cx="9605156" cy="4628119"/>
                <a:chOff x="0" y="0"/>
                <a:chExt cx="10052055" cy="5539613"/>
              </a:xfrm>
            </p:grpSpPr>
            <p:sp>
              <p:nvSpPr>
                <p:cNvPr id="7" name="Freeform 7"/>
                <p:cNvSpPr/>
                <p:nvPr/>
              </p:nvSpPr>
              <p:spPr>
                <a:xfrm>
                  <a:off x="0" y="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330639" y="4877032"/>
                <a:ext cx="9591176" cy="4575067"/>
                <a:chOff x="0" y="0"/>
                <a:chExt cx="10052055" cy="5633812"/>
              </a:xfrm>
            </p:grpSpPr>
            <p:sp>
              <p:nvSpPr>
                <p:cNvPr id="13" name="Freeform 13"/>
                <p:cNvSpPr/>
                <p:nvPr/>
              </p:nvSpPr>
              <p:spPr>
                <a:xfrm>
                  <a:off x="6818" y="60966"/>
                  <a:ext cx="9988555" cy="5525579"/>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dirty="0"/>
                </a:p>
              </p:txBody>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26" name="Group 26"/>
              <p:cNvGrpSpPr>
                <a:grpSpLocks noChangeAspect="1"/>
              </p:cNvGrpSpPr>
              <p:nvPr/>
            </p:nvGrpSpPr>
            <p:grpSpPr>
              <a:xfrm>
                <a:off x="5319315" y="4436987"/>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5" name="Group 35"/>
              <p:cNvGrpSpPr>
                <a:grpSpLocks noChangeAspect="1"/>
              </p:cNvGrpSpPr>
              <p:nvPr/>
            </p:nvGrpSpPr>
            <p:grpSpPr>
              <a:xfrm>
                <a:off x="4756215" y="4438227"/>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grpSp>
            <p:nvGrpSpPr>
              <p:cNvPr id="38" name="Group 38"/>
              <p:cNvGrpSpPr>
                <a:grpSpLocks noChangeAspect="1"/>
              </p:cNvGrpSpPr>
              <p:nvPr/>
            </p:nvGrpSpPr>
            <p:grpSpPr>
              <a:xfrm>
                <a:off x="5848587" y="4418636"/>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47" name="Rectangle 2">
                <a:extLst>
                  <a:ext uri="{FF2B5EF4-FFF2-40B4-BE49-F238E27FC236}">
                    <a16:creationId xmlns:a16="http://schemas.microsoft.com/office/drawing/2014/main" id="{9A062516-077B-4D63-AE64-D17218B85D88}"/>
                  </a:ext>
                </a:extLst>
              </p:cNvPr>
              <p:cNvSpPr>
                <a:spLocks noChangeArrowheads="1"/>
              </p:cNvSpPr>
              <p:nvPr/>
            </p:nvSpPr>
            <p:spPr bwMode="auto">
              <a:xfrm>
                <a:off x="1568080" y="5051215"/>
                <a:ext cx="6514925" cy="73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vi-VN" altLang="en-US" sz="3200" b="1" dirty="0">
                    <a:latin typeface="Arial" panose="020B0604020202020204" pitchFamily="34" charset="0"/>
                    <a:ea typeface="Times New Roman" panose="02020603050405020304" pitchFamily="18" charset="0"/>
                  </a:rPr>
                  <a:t>Ví</a:t>
                </a:r>
                <a:r>
                  <a:rPr kumimoji="0" lang="nl-NL" altLang="en-US" sz="3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vi-VN" altLang="en-US" sz="3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dụ:  </a:t>
                </a:r>
                <a:r>
                  <a:rPr lang="vi-VN" altLang="en-US" sz="3200" dirty="0">
                    <a:latin typeface="Arial" panose="020B0604020202020204" pitchFamily="34" charset="0"/>
                    <a:ea typeface="Times New Roman" panose="02020603050405020304" pitchFamily="18" charset="0"/>
                  </a:rPr>
                  <a:t>Đ</a:t>
                </a:r>
                <a:r>
                  <a:rPr kumimoji="0" lang="nl-NL" altLang="en-US" sz="3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ổi số 19 sang số nhị phân</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3073" name="image2.jpg">
                <a:extLst>
                  <a:ext uri="{FF2B5EF4-FFF2-40B4-BE49-F238E27FC236}">
                    <a16:creationId xmlns:a16="http://schemas.microsoft.com/office/drawing/2014/main" id="{823FBC69-7CAC-4C9E-A086-DF6DD3554C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1184" y="5980854"/>
                <a:ext cx="4183187" cy="2479603"/>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339E2433-E6D3-4890-8798-B660DF9277AC}"/>
                </a:ext>
              </a:extLst>
            </p:cNvPr>
            <p:cNvSpPr txBox="1"/>
            <p:nvPr/>
          </p:nvSpPr>
          <p:spPr>
            <a:xfrm>
              <a:off x="1309628" y="8637351"/>
              <a:ext cx="9545782" cy="584775"/>
            </a:xfrm>
            <a:prstGeom prst="rect">
              <a:avLst/>
            </a:prstGeom>
            <a:noFill/>
          </p:spPr>
          <p:txBody>
            <a:bodyPr wrap="square">
              <a:spAutoFit/>
            </a:bodyPr>
            <a:lstStyle/>
            <a:p>
              <a:r>
                <a:rPr kumimoji="0" lang="nl-NL" altLang="en-US" sz="3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Ta được số nhị phân cần tìm: 19</a:t>
              </a:r>
              <a:r>
                <a:rPr kumimoji="0" lang="nl-NL" altLang="en-US" sz="32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10</a:t>
              </a:r>
              <a:r>
                <a:rPr kumimoji="0" lang="nl-NL" altLang="en-US" sz="3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10011</a:t>
              </a:r>
              <a:r>
                <a:rPr kumimoji="0" lang="nl-NL" altLang="en-US" sz="32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2</a:t>
              </a:r>
              <a:endParaRPr lang="en-US" sz="3200" dirty="0"/>
            </a:p>
          </p:txBody>
        </p:sp>
      </p:grpSp>
      <p:grpSp>
        <p:nvGrpSpPr>
          <p:cNvPr id="25" name="Group 24">
            <a:extLst>
              <a:ext uri="{FF2B5EF4-FFF2-40B4-BE49-F238E27FC236}">
                <a16:creationId xmlns:a16="http://schemas.microsoft.com/office/drawing/2014/main" id="{F3428492-FF04-3766-1D50-6D26EFD4355C}"/>
              </a:ext>
            </a:extLst>
          </p:cNvPr>
          <p:cNvGrpSpPr/>
          <p:nvPr/>
        </p:nvGrpSpPr>
        <p:grpSpPr>
          <a:xfrm>
            <a:off x="533242" y="16720"/>
            <a:ext cx="9683475" cy="4149138"/>
            <a:chOff x="533242" y="16720"/>
            <a:chExt cx="9683475" cy="4149138"/>
          </a:xfrm>
        </p:grpSpPr>
        <p:grpSp>
          <p:nvGrpSpPr>
            <p:cNvPr id="3" name="Group 3"/>
            <p:cNvGrpSpPr/>
            <p:nvPr/>
          </p:nvGrpSpPr>
          <p:grpSpPr>
            <a:xfrm>
              <a:off x="1032503" y="16720"/>
              <a:ext cx="9184214" cy="3686980"/>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9" name="Group 9"/>
            <p:cNvGrpSpPr/>
            <p:nvPr/>
          </p:nvGrpSpPr>
          <p:grpSpPr>
            <a:xfrm>
              <a:off x="533242" y="329942"/>
              <a:ext cx="9412066" cy="3835916"/>
              <a:chOff x="-906129" y="-209407"/>
              <a:chExt cx="10840131" cy="5633812"/>
            </a:xfrm>
          </p:grpSpPr>
          <p:sp>
            <p:nvSpPr>
              <p:cNvPr id="10" name="Freeform 10"/>
              <p:cNvSpPr/>
              <p:nvPr/>
            </p:nvSpPr>
            <p:spPr>
              <a:xfrm>
                <a:off x="-599039" y="-176921"/>
                <a:ext cx="10489197" cy="5495579"/>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sz="1600" dirty="0">
                  <a:latin typeface="Arial" panose="020B0604020202020204" pitchFamily="34" charset="0"/>
                  <a:cs typeface="Arial" panose="020B0604020202020204" pitchFamily="34" charset="0"/>
                </a:endParaRPr>
              </a:p>
            </p:txBody>
          </p:sp>
          <p:sp>
            <p:nvSpPr>
              <p:cNvPr id="11" name="Freeform 11"/>
              <p:cNvSpPr/>
              <p:nvPr/>
            </p:nvSpPr>
            <p:spPr>
              <a:xfrm>
                <a:off x="-906129" y="-209407"/>
                <a:ext cx="10840131"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21" name="AutoShape 21"/>
            <p:cNvSpPr/>
            <p:nvPr/>
          </p:nvSpPr>
          <p:spPr>
            <a:xfrm>
              <a:off x="1615327" y="2247900"/>
              <a:ext cx="6061899" cy="0"/>
            </a:xfrm>
            <a:prstGeom prst="line">
              <a:avLst/>
            </a:prstGeom>
            <a:ln w="38100" cap="rnd">
              <a:solidFill>
                <a:srgbClr val="100F0D"/>
              </a:solidFill>
              <a:prstDash val="solid"/>
              <a:headEnd type="none" w="sm" len="sm"/>
              <a:tailEnd type="none" w="sm" len="sm"/>
            </a:ln>
          </p:spPr>
        </p:sp>
        <p:sp>
          <p:nvSpPr>
            <p:cNvPr id="23" name="TextBox 22">
              <a:extLst>
                <a:ext uri="{FF2B5EF4-FFF2-40B4-BE49-F238E27FC236}">
                  <a16:creationId xmlns:a16="http://schemas.microsoft.com/office/drawing/2014/main" id="{F3E7333A-0F77-0527-11B8-D8EAD365A2AB}"/>
                </a:ext>
              </a:extLst>
            </p:cNvPr>
            <p:cNvSpPr txBox="1"/>
            <p:nvPr/>
          </p:nvSpPr>
          <p:spPr>
            <a:xfrm>
              <a:off x="627016" y="524229"/>
              <a:ext cx="8904189" cy="1651671"/>
            </a:xfrm>
            <a:prstGeom prst="rect">
              <a:avLst/>
            </a:prstGeom>
            <a:noFill/>
          </p:spPr>
          <p:txBody>
            <a:bodyPr wrap="square">
              <a:spAutoFit/>
            </a:bodyPr>
            <a:lstStyle/>
            <a:p>
              <a:pPr algn="ctr">
                <a:lnSpc>
                  <a:spcPct val="150000"/>
                </a:lnSpc>
                <a:spcAft>
                  <a:spcPts val="800"/>
                </a:spcAft>
              </a:pPr>
              <a:r>
                <a:rPr lang="vi-VN" sz="3600">
                  <a:effectLst/>
                  <a:latin typeface="Arial" panose="020B0604020202020204" pitchFamily="34" charset="0"/>
                  <a:ea typeface="Times New Roman" panose="02020603050405020304" pitchFamily="18" charset="0"/>
                  <a:cs typeface="Arial" panose="020B0604020202020204" pitchFamily="34" charset="0"/>
                </a:rPr>
                <a:t>B</a:t>
              </a:r>
              <a:r>
                <a:rPr lang="nl-NL" sz="3600">
                  <a:effectLst/>
                  <a:latin typeface="Arial" panose="020B0604020202020204" pitchFamily="34" charset="0"/>
                  <a:ea typeface="Times New Roman" panose="02020603050405020304" pitchFamily="18" charset="0"/>
                  <a:cs typeface="Arial" panose="020B0604020202020204" pitchFamily="34" charset="0"/>
                </a:rPr>
                <a:t>iểu diễn tổng quát của một số dưới dạng tổng các lũy thừa của 2:</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BC4D3C36-F069-C146-FEB7-4EC7E5078FD7}"/>
                </a:ext>
              </a:extLst>
            </p:cNvPr>
            <p:cNvSpPr txBox="1"/>
            <p:nvPr/>
          </p:nvSpPr>
          <p:spPr>
            <a:xfrm>
              <a:off x="701630" y="2665072"/>
              <a:ext cx="8904189" cy="739754"/>
            </a:xfrm>
            <a:prstGeom prst="rect">
              <a:avLst/>
            </a:prstGeom>
            <a:noFill/>
          </p:spPr>
          <p:txBody>
            <a:bodyPr wrap="square">
              <a:spAutoFit/>
            </a:bodyPr>
            <a:lstStyle/>
            <a:p>
              <a:pPr algn="ctr">
                <a:lnSpc>
                  <a:spcPct val="150000"/>
                </a:lnSpc>
                <a:spcAft>
                  <a:spcPts val="800"/>
                </a:spcAft>
              </a:pPr>
              <a:r>
                <a:rPr lang="nl-NL" sz="3200">
                  <a:effectLst/>
                  <a:latin typeface="Arial" panose="020B0604020202020204" pitchFamily="34" charset="0"/>
                  <a:ea typeface="Times New Roman" panose="02020603050405020304" pitchFamily="18" charset="0"/>
                  <a:cs typeface="Arial" panose="020B0604020202020204" pitchFamily="34" charset="0"/>
                </a:rPr>
                <a:t>N = d</a:t>
              </a:r>
              <a:r>
                <a:rPr lang="nl-NL" sz="3200" baseline="-25000">
                  <a:effectLst/>
                  <a:latin typeface="Arial" panose="020B0604020202020204" pitchFamily="34" charset="0"/>
                  <a:ea typeface="Times New Roman" panose="02020603050405020304" pitchFamily="18" charset="0"/>
                  <a:cs typeface="Arial" panose="020B0604020202020204" pitchFamily="34" charset="0"/>
                </a:rPr>
                <a:t>k</a:t>
              </a:r>
              <a:r>
                <a:rPr lang="nl-NL" sz="3200">
                  <a:effectLst/>
                  <a:latin typeface="Arial" panose="020B0604020202020204" pitchFamily="34" charset="0"/>
                  <a:ea typeface="Times New Roman" panose="02020603050405020304" pitchFamily="18" charset="0"/>
                  <a:cs typeface="Arial" panose="020B0604020202020204" pitchFamily="34" charset="0"/>
                </a:rPr>
                <a:t> 2</a:t>
              </a:r>
              <a:r>
                <a:rPr lang="nl-NL" sz="3200" baseline="30000">
                  <a:effectLst/>
                  <a:latin typeface="Arial" panose="020B0604020202020204" pitchFamily="34" charset="0"/>
                  <a:ea typeface="Times New Roman" panose="02020603050405020304" pitchFamily="18" charset="0"/>
                  <a:cs typeface="Arial" panose="020B0604020202020204" pitchFamily="34" charset="0"/>
                </a:rPr>
                <a:t>k </a:t>
              </a:r>
              <a:r>
                <a:rPr lang="nl-NL" sz="3200">
                  <a:effectLst/>
                  <a:latin typeface="Arial" panose="020B0604020202020204" pitchFamily="34" charset="0"/>
                  <a:ea typeface="Times New Roman" panose="02020603050405020304" pitchFamily="18" charset="0"/>
                  <a:cs typeface="Arial" panose="020B0604020202020204" pitchFamily="34" charset="0"/>
                </a:rPr>
                <a:t> + d</a:t>
              </a:r>
              <a:r>
                <a:rPr lang="nl-NL" sz="3200" baseline="-25000">
                  <a:effectLst/>
                  <a:latin typeface="Arial" panose="020B0604020202020204" pitchFamily="34" charset="0"/>
                  <a:ea typeface="Times New Roman" panose="02020603050405020304" pitchFamily="18" charset="0"/>
                  <a:cs typeface="Arial" panose="020B0604020202020204" pitchFamily="34" charset="0"/>
                </a:rPr>
                <a:t>k-1 </a:t>
              </a:r>
              <a:r>
                <a:rPr lang="nl-NL" sz="3200">
                  <a:effectLst/>
                  <a:latin typeface="Arial" panose="020B0604020202020204" pitchFamily="34" charset="0"/>
                  <a:ea typeface="Times New Roman" panose="02020603050405020304" pitchFamily="18" charset="0"/>
                  <a:cs typeface="Arial" panose="020B0604020202020204" pitchFamily="34" charset="0"/>
                </a:rPr>
                <a:t>2</a:t>
              </a:r>
              <a:r>
                <a:rPr lang="nl-NL" sz="3200" baseline="30000">
                  <a:effectLst/>
                  <a:latin typeface="Arial" panose="020B0604020202020204" pitchFamily="34" charset="0"/>
                  <a:ea typeface="Times New Roman" panose="02020603050405020304" pitchFamily="18" charset="0"/>
                  <a:cs typeface="Arial" panose="020B0604020202020204" pitchFamily="34" charset="0"/>
                </a:rPr>
                <a:t>k - 1</a:t>
              </a:r>
              <a:r>
                <a:rPr lang="nl-NL" sz="3200">
                  <a:effectLst/>
                  <a:latin typeface="Arial" panose="020B0604020202020204" pitchFamily="34" charset="0"/>
                  <a:ea typeface="Times New Roman" panose="02020603050405020304" pitchFamily="18" charset="0"/>
                  <a:cs typeface="Arial" panose="020B0604020202020204" pitchFamily="34" charset="0"/>
                </a:rPr>
                <a:t> + d</a:t>
              </a:r>
              <a:r>
                <a:rPr lang="nl-NL" sz="3200" baseline="-25000">
                  <a:effectLst/>
                  <a:latin typeface="Arial" panose="020B0604020202020204" pitchFamily="34" charset="0"/>
                  <a:ea typeface="Times New Roman" panose="02020603050405020304" pitchFamily="18" charset="0"/>
                  <a:cs typeface="Arial" panose="020B0604020202020204" pitchFamily="34" charset="0"/>
                </a:rPr>
                <a:t>k-2</a:t>
              </a:r>
              <a:r>
                <a:rPr lang="nl-NL" sz="3200">
                  <a:effectLst/>
                  <a:latin typeface="Arial" panose="020B0604020202020204" pitchFamily="34" charset="0"/>
                  <a:ea typeface="Times New Roman" panose="02020603050405020304" pitchFamily="18" charset="0"/>
                  <a:cs typeface="Arial" panose="020B0604020202020204" pitchFamily="34" charset="0"/>
                </a:rPr>
                <a:t> 2</a:t>
              </a:r>
              <a:r>
                <a:rPr lang="nl-NL" sz="3200" baseline="30000">
                  <a:effectLst/>
                  <a:latin typeface="Arial" panose="020B0604020202020204" pitchFamily="34" charset="0"/>
                  <a:ea typeface="Times New Roman" panose="02020603050405020304" pitchFamily="18" charset="0"/>
                  <a:cs typeface="Arial" panose="020B0604020202020204" pitchFamily="34" charset="0"/>
                </a:rPr>
                <a:t>k - 2</a:t>
              </a:r>
              <a:r>
                <a:rPr lang="nl-NL" sz="3200">
                  <a:effectLst/>
                  <a:latin typeface="Arial" panose="020B0604020202020204" pitchFamily="34" charset="0"/>
                  <a:ea typeface="Times New Roman" panose="02020603050405020304" pitchFamily="18" charset="0"/>
                  <a:cs typeface="Arial" panose="020B0604020202020204" pitchFamily="34" charset="0"/>
                </a:rPr>
                <a:t> + ... + d</a:t>
              </a:r>
              <a:r>
                <a:rPr lang="nl-NL" sz="3200" baseline="-25000">
                  <a:effectLst/>
                  <a:latin typeface="Arial" panose="020B0604020202020204" pitchFamily="34" charset="0"/>
                  <a:ea typeface="Times New Roman" panose="02020603050405020304" pitchFamily="18" charset="0"/>
                  <a:cs typeface="Arial" panose="020B0604020202020204" pitchFamily="34" charset="0"/>
                </a:rPr>
                <a:t>1</a:t>
              </a:r>
              <a:r>
                <a:rPr lang="nl-NL" sz="3200">
                  <a:effectLst/>
                  <a:latin typeface="Arial" panose="020B0604020202020204" pitchFamily="34" charset="0"/>
                  <a:ea typeface="Times New Roman" panose="02020603050405020304" pitchFamily="18" charset="0"/>
                  <a:cs typeface="Arial" panose="020B0604020202020204" pitchFamily="34" charset="0"/>
                </a:rPr>
                <a:t>. 2 + d</a:t>
              </a:r>
              <a:r>
                <a:rPr lang="nl-NL" sz="3200" baseline="-25000">
                  <a:effectLst/>
                  <a:latin typeface="Arial" panose="020B0604020202020204" pitchFamily="34" charset="0"/>
                  <a:ea typeface="Times New Roman" panose="02020603050405020304" pitchFamily="18" charset="0"/>
                  <a:cs typeface="Arial" panose="020B0604020202020204" pitchFamily="34" charset="0"/>
                </a:rPr>
                <a:t>0</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779002" y="1702762"/>
            <a:ext cx="16729994" cy="1835182"/>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lnSpc>
                <a:spcPct val="150000"/>
              </a:lnSpc>
              <a:spcAft>
                <a:spcPts val="800"/>
              </a:spcAft>
            </a:pPr>
            <a:r>
              <a:rPr lang="vi-VN" sz="4000" dirty="0">
                <a:latin typeface="Arial" panose="020B0604020202020204" pitchFamily="34" charset="0"/>
                <a:ea typeface="Times New Roman" panose="02020603050405020304" pitchFamily="18" charset="0"/>
                <a:cs typeface="Arial" panose="020B0604020202020204" pitchFamily="34" charset="0"/>
              </a:rPr>
              <a:t>Đ</a:t>
            </a:r>
            <a:r>
              <a:rPr lang="nl-NL" sz="4000" dirty="0">
                <a:effectLst/>
                <a:latin typeface="Arial" panose="020B0604020202020204" pitchFamily="34" charset="0"/>
                <a:ea typeface="Times New Roman" panose="02020603050405020304" pitchFamily="18" charset="0"/>
                <a:cs typeface="Arial" panose="020B0604020202020204" pitchFamily="34" charset="0"/>
              </a:rPr>
              <a:t>ọc thông tin mục c) SGK trang 21 và trả lời câu hỏi: </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b="1" i="1" dirty="0">
                <a:effectLst/>
                <a:latin typeface="Arial" panose="020B0604020202020204" pitchFamily="34" charset="0"/>
                <a:ea typeface="Times New Roman" panose="02020603050405020304" pitchFamily="18" charset="0"/>
                <a:cs typeface="Arial" panose="020B0604020202020204" pitchFamily="34" charset="0"/>
              </a:rPr>
              <a:t>Để biểu diễn số có dấu, ta có thể sử dụng một số cách mã hóa nào?</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670850" y="-1345961"/>
            <a:ext cx="946299" cy="4533169"/>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836" y="9125727"/>
            <a:ext cx="1968850" cy="91283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437" t="30795"/>
          <a:stretch>
            <a:fillRect/>
          </a:stretch>
        </p:blipFill>
        <p:spPr>
          <a:xfrm rot="-10365585">
            <a:off x="251071" y="327576"/>
            <a:ext cx="1961091" cy="195735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10299" y="8289655"/>
            <a:ext cx="1085439" cy="1127293"/>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6515803" y="9381565"/>
            <a:ext cx="2419314" cy="1707743"/>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96077" y="8937895"/>
            <a:ext cx="1378068" cy="1288494"/>
          </a:xfrm>
          <a:prstGeom prst="rect">
            <a:avLst/>
          </a:prstGeom>
        </p:spPr>
      </p:pic>
      <p:grpSp>
        <p:nvGrpSpPr>
          <p:cNvPr id="10" name="Group 9">
            <a:extLst>
              <a:ext uri="{FF2B5EF4-FFF2-40B4-BE49-F238E27FC236}">
                <a16:creationId xmlns:a16="http://schemas.microsoft.com/office/drawing/2014/main" id="{BA70F748-A584-3F5E-1637-E1F5ED6A5F3A}"/>
              </a:ext>
            </a:extLst>
          </p:cNvPr>
          <p:cNvGrpSpPr/>
          <p:nvPr/>
        </p:nvGrpSpPr>
        <p:grpSpPr>
          <a:xfrm>
            <a:off x="375961" y="4098214"/>
            <a:ext cx="8212594" cy="5026546"/>
            <a:chOff x="375961" y="4098214"/>
            <a:chExt cx="8212594" cy="5026546"/>
          </a:xfrm>
        </p:grpSpPr>
        <p:pic>
          <p:nvPicPr>
            <p:cNvPr id="2"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5961" y="4577036"/>
              <a:ext cx="8212594" cy="4547724"/>
            </a:xfrm>
            <a:prstGeom prst="rect">
              <a:avLst/>
            </a:prstGeom>
          </p:spPr>
        </p:pic>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27739" y="4774953"/>
              <a:ext cx="7701861" cy="4264905"/>
            </a:xfrm>
            <a:prstGeom prst="rect">
              <a:avLst/>
            </a:prstGeom>
          </p:spPr>
        </p:pic>
        <p:pic>
          <p:nvPicPr>
            <p:cNvPr id="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102620" y="4098214"/>
              <a:ext cx="4144225" cy="949796"/>
            </a:xfrm>
            <a:prstGeom prst="rect">
              <a:avLst/>
            </a:prstGeom>
          </p:spPr>
        </p:pic>
        <p:sp>
          <p:nvSpPr>
            <p:cNvPr id="17" name="TextBox 17"/>
            <p:cNvSpPr txBox="1"/>
            <p:nvPr/>
          </p:nvSpPr>
          <p:spPr>
            <a:xfrm>
              <a:off x="1690694" y="4280845"/>
              <a:ext cx="5133696" cy="538609"/>
            </a:xfrm>
            <a:prstGeom prst="rect">
              <a:avLst/>
            </a:prstGeom>
          </p:spPr>
          <p:txBody>
            <a:bodyPr lIns="0" tIns="0" rIns="0" bIns="0" rtlCol="0" anchor="t">
              <a:spAutoFit/>
            </a:bodyPr>
            <a:lstStyle/>
            <a:p>
              <a:pPr algn="ctr">
                <a:lnSpc>
                  <a:spcPts val="4200"/>
                </a:lnSpc>
              </a:pPr>
              <a:r>
                <a:rPr lang="vi-VN" sz="4200" dirty="0">
                  <a:solidFill>
                    <a:srgbClr val="1C3249"/>
                  </a:solidFill>
                </a:rPr>
                <a:t>Ví dụ</a:t>
              </a:r>
              <a:r>
                <a:rPr lang="en-US" sz="4200" dirty="0">
                  <a:solidFill>
                    <a:srgbClr val="1C3249"/>
                  </a:solidFill>
                </a:rPr>
                <a:t> 1</a:t>
              </a:r>
            </a:p>
          </p:txBody>
        </p:sp>
        <p:sp>
          <p:nvSpPr>
            <p:cNvPr id="19" name="TextBox 18">
              <a:extLst>
                <a:ext uri="{FF2B5EF4-FFF2-40B4-BE49-F238E27FC236}">
                  <a16:creationId xmlns:a16="http://schemas.microsoft.com/office/drawing/2014/main" id="{61B70B55-72D5-45EB-9CAB-91D22CC0A9C4}"/>
                </a:ext>
              </a:extLst>
            </p:cNvPr>
            <p:cNvSpPr txBox="1"/>
            <p:nvPr/>
          </p:nvSpPr>
          <p:spPr>
            <a:xfrm>
              <a:off x="803131" y="5820363"/>
              <a:ext cx="7151076" cy="1839606"/>
            </a:xfrm>
            <a:prstGeom prst="rect">
              <a:avLst/>
            </a:prstGeom>
            <a:noFill/>
          </p:spPr>
          <p:txBody>
            <a:bodyPr wrap="square">
              <a:spAutoFit/>
            </a:bodyPr>
            <a:lstStyle/>
            <a:p>
              <a:pPr algn="just">
                <a:lnSpc>
                  <a:spcPct val="150000"/>
                </a:lnSpc>
                <a:spcAft>
                  <a:spcPts val="800"/>
                </a:spcAft>
              </a:pPr>
              <a:r>
                <a:rPr lang="vi-VN" sz="4000" dirty="0">
                  <a:effectLst/>
                  <a:ea typeface="Times New Roman" panose="02020603050405020304" pitchFamily="18" charset="0"/>
                  <a:cs typeface="Times New Roman" panose="02020603050405020304" pitchFamily="18" charset="0"/>
                </a:rPr>
                <a:t>Số 19</a:t>
              </a:r>
              <a:r>
                <a:rPr lang="vi-VN" sz="4000" baseline="-25000" dirty="0">
                  <a:effectLst/>
                  <a:ea typeface="Times New Roman" panose="02020603050405020304" pitchFamily="18" charset="0"/>
                  <a:cs typeface="Times New Roman" panose="02020603050405020304" pitchFamily="18" charset="0"/>
                </a:rPr>
                <a:t>10</a:t>
              </a:r>
              <a:r>
                <a:rPr lang="vi-VN" sz="4000" dirty="0">
                  <a:effectLst/>
                  <a:ea typeface="Times New Roman" panose="02020603050405020304" pitchFamily="18" charset="0"/>
                  <a:cs typeface="Times New Roman" panose="02020603050405020304" pitchFamily="18" charset="0"/>
                </a:rPr>
                <a:t> trong cả 3 cách mã hóa  đều có mã là 00010011.</a:t>
              </a:r>
              <a:endParaRPr lang="en-US" sz="4000" dirty="0">
                <a:effectLst/>
                <a:ea typeface="Times New Roman" panose="02020603050405020304" pitchFamily="18" charset="0"/>
              </a:endParaRPr>
            </a:p>
          </p:txBody>
        </p:sp>
      </p:grpSp>
      <p:grpSp>
        <p:nvGrpSpPr>
          <p:cNvPr id="18" name="Group 17">
            <a:extLst>
              <a:ext uri="{FF2B5EF4-FFF2-40B4-BE49-F238E27FC236}">
                <a16:creationId xmlns:a16="http://schemas.microsoft.com/office/drawing/2014/main" id="{09EC2F6F-1097-40AC-1325-500617092CB0}"/>
              </a:ext>
            </a:extLst>
          </p:cNvPr>
          <p:cNvGrpSpPr/>
          <p:nvPr/>
        </p:nvGrpSpPr>
        <p:grpSpPr>
          <a:xfrm>
            <a:off x="9296400" y="3910012"/>
            <a:ext cx="8579760" cy="5729288"/>
            <a:chOff x="9296400" y="3910012"/>
            <a:chExt cx="8579760" cy="5729288"/>
          </a:xfrm>
        </p:grpSpPr>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296400" y="4220972"/>
              <a:ext cx="8306934" cy="5418328"/>
            </a:xfrm>
            <a:prstGeom prst="rect">
              <a:avLst/>
            </a:prstGeom>
          </p:spPr>
        </p:pic>
        <p:pic>
          <p:nvPicPr>
            <p:cNvPr id="5"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623990" y="4640585"/>
              <a:ext cx="7659803" cy="4605784"/>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1203869" y="3910012"/>
              <a:ext cx="4144225" cy="949796"/>
            </a:xfrm>
            <a:prstGeom prst="rect">
              <a:avLst/>
            </a:prstGeom>
          </p:spPr>
        </p:pic>
        <p:sp>
          <p:nvSpPr>
            <p:cNvPr id="9" name="TextBox 9"/>
            <p:cNvSpPr txBox="1"/>
            <p:nvPr/>
          </p:nvSpPr>
          <p:spPr>
            <a:xfrm>
              <a:off x="10734255" y="4145114"/>
              <a:ext cx="5133696" cy="538609"/>
            </a:xfrm>
            <a:prstGeom prst="rect">
              <a:avLst/>
            </a:prstGeom>
          </p:spPr>
          <p:txBody>
            <a:bodyPr lIns="0" tIns="0" rIns="0" bIns="0" rtlCol="0" anchor="t">
              <a:spAutoFit/>
            </a:bodyPr>
            <a:lstStyle/>
            <a:p>
              <a:pPr algn="ctr">
                <a:lnSpc>
                  <a:spcPts val="4200"/>
                </a:lnSpc>
              </a:pPr>
              <a:r>
                <a:rPr lang="vi-VN" sz="4200" dirty="0">
                  <a:solidFill>
                    <a:srgbClr val="1C3249"/>
                  </a:solidFill>
                </a:rPr>
                <a:t>Ví dụ</a:t>
              </a:r>
              <a:r>
                <a:rPr lang="en-US" sz="4200" dirty="0">
                  <a:solidFill>
                    <a:srgbClr val="1C3249"/>
                  </a:solidFill>
                </a:rPr>
                <a:t> </a:t>
              </a:r>
              <a:r>
                <a:rPr lang="vi-VN" sz="4200" dirty="0">
                  <a:solidFill>
                    <a:srgbClr val="1C3249"/>
                  </a:solidFill>
                </a:rPr>
                <a:t>2</a:t>
              </a:r>
              <a:endParaRPr lang="en-US" sz="4200" dirty="0">
                <a:solidFill>
                  <a:srgbClr val="1C3249"/>
                </a:solidFill>
              </a:endParaRPr>
            </a:p>
          </p:txBody>
        </p:sp>
        <p:sp>
          <p:nvSpPr>
            <p:cNvPr id="21" name="TextBox 20">
              <a:extLst>
                <a:ext uri="{FF2B5EF4-FFF2-40B4-BE49-F238E27FC236}">
                  <a16:creationId xmlns:a16="http://schemas.microsoft.com/office/drawing/2014/main" id="{C8102883-1425-424C-BB80-7F137F7AC0E5}"/>
                </a:ext>
              </a:extLst>
            </p:cNvPr>
            <p:cNvSpPr txBox="1"/>
            <p:nvPr/>
          </p:nvSpPr>
          <p:spPr>
            <a:xfrm>
              <a:off x="10427951" y="4859808"/>
              <a:ext cx="7448209" cy="3982180"/>
            </a:xfrm>
            <a:prstGeom prst="rect">
              <a:avLst/>
            </a:prstGeom>
            <a:noFill/>
          </p:spPr>
          <p:txBody>
            <a:bodyPr wrap="square">
              <a:spAutoFit/>
            </a:bodyPr>
            <a:lstStyle/>
            <a:p>
              <a:pPr algn="just">
                <a:lnSpc>
                  <a:spcPct val="150000"/>
                </a:lnSpc>
                <a:spcAft>
                  <a:spcPts val="800"/>
                </a:spcAft>
              </a:pPr>
              <a:r>
                <a:rPr lang="vi-VN" sz="4000" dirty="0">
                  <a:effectLst/>
                  <a:ea typeface="Times New Roman" panose="02020603050405020304" pitchFamily="18" charset="0"/>
                  <a:cs typeface="Times New Roman" panose="02020603050405020304" pitchFamily="18" charset="0"/>
                </a:rPr>
                <a:t> Số - 19</a:t>
              </a:r>
              <a:r>
                <a:rPr lang="vi-VN" sz="4000" baseline="-25000" dirty="0">
                  <a:effectLst/>
                  <a:ea typeface="Times New Roman" panose="02020603050405020304" pitchFamily="18" charset="0"/>
                  <a:cs typeface="Times New Roman" panose="02020603050405020304" pitchFamily="18" charset="0"/>
                </a:rPr>
                <a:t>10</a:t>
              </a:r>
              <a:r>
                <a:rPr lang="vi-VN" sz="4000" dirty="0">
                  <a:effectLst/>
                  <a:ea typeface="Times New Roman" panose="02020603050405020304" pitchFamily="18" charset="0"/>
                  <a:cs typeface="Times New Roman" panose="02020603050405020304" pitchFamily="18" charset="0"/>
                </a:rPr>
                <a:t> có:</a:t>
              </a:r>
            </a:p>
            <a:p>
              <a:pPr marL="571500" indent="-571500" algn="just">
                <a:lnSpc>
                  <a:spcPct val="150000"/>
                </a:lnSpc>
                <a:spcAft>
                  <a:spcPts val="800"/>
                </a:spcAft>
                <a:buFont typeface="Wingdings" panose="05000000000000000000" pitchFamily="2" charset="2"/>
                <a:buChar char="§"/>
              </a:pPr>
              <a:r>
                <a:rPr lang="vi-VN" sz="4000" dirty="0">
                  <a:ea typeface="Times New Roman" panose="02020603050405020304" pitchFamily="18" charset="0"/>
                  <a:cs typeface="Times New Roman" panose="02020603050405020304" pitchFamily="18" charset="0"/>
                </a:rPr>
                <a:t>M</a:t>
              </a:r>
              <a:r>
                <a:rPr lang="vi-VN" sz="4000" dirty="0">
                  <a:effectLst/>
                  <a:ea typeface="Times New Roman" panose="02020603050405020304" pitchFamily="18" charset="0"/>
                  <a:cs typeface="Times New Roman" panose="02020603050405020304" pitchFamily="18" charset="0"/>
                </a:rPr>
                <a:t>ã thuận là 10010011</a:t>
              </a:r>
              <a:endParaRPr lang="vi-VN" sz="4000" dirty="0">
                <a:ea typeface="Times New Roman" panose="02020603050405020304" pitchFamily="18" charset="0"/>
                <a:cs typeface="Times New Roman" panose="02020603050405020304" pitchFamily="18" charset="0"/>
              </a:endParaRPr>
            </a:p>
            <a:p>
              <a:pPr marL="571500" indent="-571500" algn="just">
                <a:lnSpc>
                  <a:spcPct val="150000"/>
                </a:lnSpc>
                <a:spcAft>
                  <a:spcPts val="800"/>
                </a:spcAft>
                <a:buFont typeface="Wingdings" panose="05000000000000000000" pitchFamily="2" charset="2"/>
                <a:buChar char="§"/>
              </a:pPr>
              <a:r>
                <a:rPr lang="vi-VN" sz="4000" dirty="0">
                  <a:ea typeface="Times New Roman" panose="02020603050405020304" pitchFamily="18" charset="0"/>
                  <a:cs typeface="Times New Roman" panose="02020603050405020304" pitchFamily="18" charset="0"/>
                </a:rPr>
                <a:t>M</a:t>
              </a:r>
              <a:r>
                <a:rPr lang="vi-VN" sz="4000" dirty="0">
                  <a:effectLst/>
                  <a:ea typeface="Times New Roman" panose="02020603050405020304" pitchFamily="18" charset="0"/>
                  <a:cs typeface="Times New Roman" panose="02020603050405020304" pitchFamily="18" charset="0"/>
                </a:rPr>
                <a:t>ã bù 1 là 11101100</a:t>
              </a:r>
            </a:p>
            <a:p>
              <a:pPr marL="571500" indent="-571500" algn="just">
                <a:lnSpc>
                  <a:spcPct val="150000"/>
                </a:lnSpc>
                <a:spcAft>
                  <a:spcPts val="800"/>
                </a:spcAft>
                <a:buFont typeface="Wingdings" panose="05000000000000000000" pitchFamily="2" charset="2"/>
                <a:buChar char="§"/>
              </a:pPr>
              <a:r>
                <a:rPr lang="vi-VN" sz="4000" dirty="0">
                  <a:ea typeface="Times New Roman" panose="02020603050405020304" pitchFamily="18" charset="0"/>
                  <a:cs typeface="Times New Roman" panose="02020603050405020304" pitchFamily="18" charset="0"/>
                </a:rPr>
                <a:t>M</a:t>
              </a:r>
              <a:r>
                <a:rPr lang="vi-VN" sz="4000" dirty="0">
                  <a:effectLst/>
                  <a:ea typeface="Times New Roman" panose="02020603050405020304" pitchFamily="18" charset="0"/>
                  <a:cs typeface="Times New Roman" panose="02020603050405020304" pitchFamily="18" charset="0"/>
                </a:rPr>
                <a:t>ã bù 2 là 11101101</a:t>
              </a:r>
              <a:endParaRPr lang="en-US" sz="4000" dirty="0">
                <a:effectLst/>
                <a:ea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60154" y="801526"/>
            <a:ext cx="12367692" cy="1081002"/>
          </a:xfrm>
          <a:prstGeom prst="rect">
            <a:avLst/>
          </a:prstGeom>
        </p:spPr>
        <p:txBody>
          <a:bodyPr wrap="square" lIns="0" tIns="0" rIns="0" bIns="0" rtlCol="0" anchor="t">
            <a:spAutoFit/>
          </a:bodyPr>
          <a:lstStyle/>
          <a:p>
            <a:pPr algn="ctr">
              <a:lnSpc>
                <a:spcPts val="9600"/>
              </a:lnSpc>
            </a:pPr>
            <a:r>
              <a:rPr lang="vi-VN" sz="5400" b="1" dirty="0">
                <a:solidFill>
                  <a:srgbClr val="1C3249"/>
                </a:solidFill>
                <a:latin typeface="Arial" panose="020B0604020202020204" pitchFamily="34" charset="0"/>
                <a:cs typeface="Arial" panose="020B0604020202020204" pitchFamily="34" charset="0"/>
              </a:rPr>
              <a:t>KIẾN THỨC TRỌNG TÂM</a:t>
            </a:r>
            <a:endParaRPr lang="en-US" sz="5400" b="1" dirty="0">
              <a:solidFill>
                <a:srgbClr val="1C3249"/>
              </a:solidFill>
              <a:latin typeface="Arial" panose="020B0604020202020204" pitchFamily="34" charset="0"/>
              <a:cs typeface="Arial" panose="020B0604020202020204" pitchFamily="34" charset="0"/>
            </a:endParaRPr>
          </a:p>
        </p:txBody>
      </p:sp>
      <p:grpSp>
        <p:nvGrpSpPr>
          <p:cNvPr id="3" name="Group 3"/>
          <p:cNvGrpSpPr/>
          <p:nvPr/>
        </p:nvGrpSpPr>
        <p:grpSpPr>
          <a:xfrm>
            <a:off x="221996" y="2576228"/>
            <a:ext cx="7315200" cy="7414166"/>
            <a:chOff x="0" y="0"/>
            <a:chExt cx="8053754" cy="1097280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59523" y="1459523"/>
              <a:ext cx="10972800" cy="805375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931528" y="1505845"/>
              <a:ext cx="9988748" cy="7565290"/>
            </a:xfrm>
            <a:prstGeom prst="rect">
              <a:avLst/>
            </a:prstGeom>
          </p:spPr>
        </p:pic>
        <p:sp>
          <p:nvSpPr>
            <p:cNvPr id="6" name="TextBox 6"/>
            <p:cNvSpPr txBox="1"/>
            <p:nvPr/>
          </p:nvSpPr>
          <p:spPr>
            <a:xfrm>
              <a:off x="1014826" y="1328990"/>
              <a:ext cx="6251051" cy="8457067"/>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3600" dirty="0">
                  <a:solidFill>
                    <a:srgbClr val="1C3249"/>
                  </a:solidFill>
                </a:rPr>
                <a:t>Hệ nhị phân chỉ dùng hai chữ số 0 và 1. </a:t>
              </a:r>
            </a:p>
            <a:p>
              <a:pPr marL="571500" indent="-571500" algn="just">
                <a:lnSpc>
                  <a:spcPct val="150000"/>
                </a:lnSpc>
                <a:buFont typeface="Wingdings" panose="05000000000000000000" pitchFamily="2" charset="2"/>
                <a:buChar char="Ø"/>
              </a:pPr>
              <a:r>
                <a:rPr lang="vi-VN" sz="3600" dirty="0">
                  <a:solidFill>
                    <a:srgbClr val="1C3249"/>
                  </a:solidFill>
                </a:rPr>
                <a:t>Mọi số đều có thể biểu diễn được trong hệ nhị phân. </a:t>
              </a:r>
            </a:p>
            <a:p>
              <a:pPr algn="just">
                <a:lnSpc>
                  <a:spcPct val="150000"/>
                </a:lnSpc>
              </a:pPr>
              <a:r>
                <a:rPr lang="vi-VN" sz="3600" dirty="0">
                  <a:solidFill>
                    <a:srgbClr val="1C3249"/>
                  </a:solidFill>
                </a:rPr>
                <a:t>Nhờ vậy, có thể biểu diễn số trong máy tính.</a:t>
              </a:r>
              <a:endParaRPr lang="en-US" sz="3600" dirty="0">
                <a:solidFill>
                  <a:srgbClr val="1C3249"/>
                </a:solidFill>
              </a:endParaRPr>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69242" y="6840589"/>
            <a:ext cx="2167156" cy="315326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443895" y="2172105"/>
            <a:ext cx="1319677" cy="1466307"/>
          </a:xfrm>
          <a:prstGeom prst="rect">
            <a:avLst/>
          </a:prstGeom>
        </p:spPr>
      </p:pic>
      <p:grpSp>
        <p:nvGrpSpPr>
          <p:cNvPr id="16" name="Group 15">
            <a:extLst>
              <a:ext uri="{FF2B5EF4-FFF2-40B4-BE49-F238E27FC236}">
                <a16:creationId xmlns:a16="http://schemas.microsoft.com/office/drawing/2014/main" id="{678D67FF-BDDD-4A65-B37A-8C5D4B06419E}"/>
              </a:ext>
            </a:extLst>
          </p:cNvPr>
          <p:cNvGrpSpPr/>
          <p:nvPr/>
        </p:nvGrpSpPr>
        <p:grpSpPr>
          <a:xfrm>
            <a:off x="9536398" y="2152603"/>
            <a:ext cx="8529606" cy="7977501"/>
            <a:chOff x="9536398" y="2152603"/>
            <a:chExt cx="8529606" cy="7977501"/>
          </a:xfrm>
        </p:grpSpPr>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536398" y="2506862"/>
              <a:ext cx="8529606" cy="762324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00053" y="2898598"/>
              <a:ext cx="8002296" cy="6912010"/>
            </a:xfrm>
            <a:prstGeom prst="rect">
              <a:avLst/>
            </a:prstGeom>
          </p:spPr>
        </p:pic>
        <p:sp>
          <p:nvSpPr>
            <p:cNvPr id="10" name="TextBox 10"/>
            <p:cNvSpPr txBox="1"/>
            <p:nvPr/>
          </p:nvSpPr>
          <p:spPr>
            <a:xfrm>
              <a:off x="10210800" y="3157982"/>
              <a:ext cx="7238999" cy="6545318"/>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3600" dirty="0">
                  <a:solidFill>
                    <a:srgbClr val="1C3249"/>
                  </a:solidFill>
                </a:rPr>
                <a:t>Biểu diễn số nguyên dương trong máy tính được thực hiện một cách tự nhiên bằng cách đổi biểu diễn số sang hệ nhị phân rồi đưa vào bộ nhớ máy tính. </a:t>
              </a:r>
            </a:p>
            <a:p>
              <a:pPr marL="571500" indent="-571500" algn="just">
                <a:lnSpc>
                  <a:spcPct val="150000"/>
                </a:lnSpc>
                <a:buFont typeface="Wingdings" panose="05000000000000000000" pitchFamily="2" charset="2"/>
                <a:buChar char="Ø"/>
              </a:pPr>
              <a:r>
                <a:rPr lang="vi-VN" sz="3600" dirty="0">
                  <a:solidFill>
                    <a:srgbClr val="1C3249"/>
                  </a:solidFill>
                </a:rPr>
                <a:t>Đối với các số nguyên có dấu, có nhiều kiểu biểu diễn khác nhau.</a:t>
              </a:r>
              <a:endParaRPr lang="en-US" sz="3600" dirty="0">
                <a:solidFill>
                  <a:srgbClr val="1C3249"/>
                </a:solidFill>
              </a:endParaRPr>
            </a:p>
          </p:txBody>
        </p:sp>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20986" flipH="1" flipV="1">
              <a:off x="16527507" y="2783250"/>
              <a:ext cx="2010757" cy="749464"/>
            </a:xfrm>
            <a:prstGeom prst="rect">
              <a:avLst/>
            </a:prstGeom>
          </p:spPr>
        </p:pic>
      </p:grpSp>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33437" t="30795"/>
          <a:stretch>
            <a:fillRect/>
          </a:stretch>
        </p:blipFill>
        <p:spPr>
          <a:xfrm rot="17180642">
            <a:off x="13874939" y="104950"/>
            <a:ext cx="1726754" cy="1723465"/>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6200000" flipH="1" flipV="1">
            <a:off x="15367075" y="743779"/>
            <a:ext cx="1962702" cy="1454853"/>
          </a:xfrm>
          <a:prstGeom prst="rect">
            <a:avLst/>
          </a:prstGeom>
        </p:spPr>
      </p:pic>
      <p:pic>
        <p:nvPicPr>
          <p:cNvPr id="15" name="Picture 14">
            <a:extLst>
              <a:ext uri="{FF2B5EF4-FFF2-40B4-BE49-F238E27FC236}">
                <a16:creationId xmlns:a16="http://schemas.microsoft.com/office/drawing/2014/main" id="{871BBCFE-1B1F-4431-A597-2ED4E086EB9C}"/>
              </a:ext>
            </a:extLst>
          </p:cNvPr>
          <p:cNvPicPr>
            <a:picLocks noChangeAspect="1"/>
          </p:cNvPicPr>
          <p:nvPr/>
        </p:nvPicPr>
        <p:blipFill>
          <a:blip r:embed="rId20"/>
          <a:srcRect/>
          <a:stretch>
            <a:fillRect/>
          </a:stretch>
        </p:blipFill>
        <p:spPr>
          <a:xfrm rot="1561593">
            <a:off x="575093" y="59758"/>
            <a:ext cx="2550337" cy="12821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904912" y="1587583"/>
            <a:ext cx="7893774" cy="7265300"/>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512262" y="978270"/>
            <a:ext cx="7831311" cy="7485560"/>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txBody>
            <a:bodyPr/>
            <a:lstStyle/>
            <a:p>
              <a:endParaRPr lang="en-US" dirty="0"/>
            </a:p>
          </p:txBody>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nvGrpSpPr>
          <p:cNvPr id="9" name="Group 9"/>
          <p:cNvGrpSpPr/>
          <p:nvPr/>
        </p:nvGrpSpPr>
        <p:grpSpPr>
          <a:xfrm>
            <a:off x="10482772" y="1637731"/>
            <a:ext cx="7576628" cy="8077769"/>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0840771" y="2705100"/>
            <a:ext cx="6949649" cy="6260318"/>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sp>
        <p:nvSpPr>
          <p:cNvPr id="15" name="AutoShape 15"/>
          <p:cNvSpPr/>
          <p:nvPr/>
        </p:nvSpPr>
        <p:spPr>
          <a:xfrm>
            <a:off x="685668" y="2705100"/>
            <a:ext cx="7241326" cy="0"/>
          </a:xfrm>
          <a:prstGeom prst="line">
            <a:avLst/>
          </a:prstGeom>
          <a:ln w="38100" cap="rnd">
            <a:solidFill>
              <a:srgbClr val="100F0D"/>
            </a:solidFill>
            <a:prstDash val="solid"/>
            <a:headEnd type="none" w="sm" len="sm"/>
            <a:tailEnd type="none" w="sm" len="sm"/>
          </a:ln>
        </p:spPr>
      </p:sp>
      <p:grpSp>
        <p:nvGrpSpPr>
          <p:cNvPr id="16" name="Group 16"/>
          <p:cNvGrpSpPr>
            <a:grpSpLocks noChangeAspect="1"/>
          </p:cNvGrpSpPr>
          <p:nvPr/>
        </p:nvGrpSpPr>
        <p:grpSpPr>
          <a:xfrm>
            <a:off x="1438730" y="1324375"/>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9" name="Group 19"/>
          <p:cNvGrpSpPr>
            <a:grpSpLocks noChangeAspect="1"/>
          </p:cNvGrpSpPr>
          <p:nvPr/>
        </p:nvGrpSpPr>
        <p:grpSpPr>
          <a:xfrm>
            <a:off x="978205" y="1337824"/>
            <a:ext cx="238374" cy="238374"/>
            <a:chOff x="0" y="0"/>
            <a:chExt cx="495300" cy="495300"/>
          </a:xfrm>
        </p:grpSpPr>
        <p:sp>
          <p:nvSpPr>
            <p:cNvPr id="20" name="Freeform 2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2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22" name="Group 22"/>
          <p:cNvGrpSpPr>
            <a:grpSpLocks noChangeAspect="1"/>
          </p:cNvGrpSpPr>
          <p:nvPr/>
        </p:nvGrpSpPr>
        <p:grpSpPr>
          <a:xfrm>
            <a:off x="1966136" y="1331891"/>
            <a:ext cx="238374" cy="238374"/>
            <a:chOff x="0" y="0"/>
            <a:chExt cx="495300" cy="495300"/>
          </a:xfrm>
        </p:grpSpPr>
        <p:sp>
          <p:nvSpPr>
            <p:cNvPr id="23" name="Freeform 2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4" name="Freeform 2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5" name="TextBox 25"/>
          <p:cNvSpPr txBox="1"/>
          <p:nvPr/>
        </p:nvSpPr>
        <p:spPr>
          <a:xfrm>
            <a:off x="902101" y="1607069"/>
            <a:ext cx="7038748" cy="977832"/>
          </a:xfrm>
          <a:prstGeom prst="rect">
            <a:avLst/>
          </a:prstGeom>
        </p:spPr>
        <p:txBody>
          <a:bodyPr wrap="square" lIns="0" tIns="0" rIns="0" bIns="0" rtlCol="0" anchor="t">
            <a:spAutoFit/>
          </a:bodyPr>
          <a:lstStyle/>
          <a:p>
            <a:pPr>
              <a:lnSpc>
                <a:spcPts val="8800"/>
              </a:lnSpc>
            </a:pPr>
            <a:r>
              <a:rPr lang="vi-VN" sz="4000" b="1" dirty="0">
                <a:solidFill>
                  <a:srgbClr val="100F0D"/>
                </a:solidFill>
              </a:rPr>
              <a:t>Câu hỏi và bài tập củng cố 1</a:t>
            </a:r>
            <a:endParaRPr lang="en-US" sz="4000" b="1" dirty="0">
              <a:solidFill>
                <a:srgbClr val="100F0D"/>
              </a:solidFill>
            </a:endParaRPr>
          </a:p>
        </p:txBody>
      </p:sp>
      <p:sp>
        <p:nvSpPr>
          <p:cNvPr id="26" name="TextBox 26"/>
          <p:cNvSpPr txBox="1"/>
          <p:nvPr/>
        </p:nvSpPr>
        <p:spPr>
          <a:xfrm>
            <a:off x="11813856" y="4090428"/>
            <a:ext cx="6054517" cy="3014993"/>
          </a:xfrm>
          <a:prstGeom prst="rect">
            <a:avLst/>
          </a:prstGeom>
        </p:spPr>
        <p:txBody>
          <a:bodyPr wrap="square" lIns="0" tIns="0" rIns="0" bIns="0" rtlCol="0" anchor="t">
            <a:spAutoFit/>
          </a:bodyPr>
          <a:lstStyle/>
          <a:p>
            <a:pPr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13</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r>
              <a:rPr lang="nl-NL" sz="4000" baseline="30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 1101</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155</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r>
              <a:rPr lang="nl-NL" sz="4000" dirty="0">
                <a:effectLst/>
                <a:latin typeface="Arial" panose="020B0604020202020204" pitchFamily="34" charset="0"/>
                <a:ea typeface="Times New Roman" panose="02020603050405020304" pitchFamily="18" charset="0"/>
                <a:cs typeface="Arial" panose="020B0604020202020204" pitchFamily="34" charset="0"/>
              </a:rPr>
              <a:t> = 10011011</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76</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r>
              <a:rPr lang="nl-NL" sz="4000" dirty="0">
                <a:effectLst/>
                <a:latin typeface="Arial" panose="020B0604020202020204" pitchFamily="34" charset="0"/>
                <a:ea typeface="Times New Roman" panose="02020603050405020304" pitchFamily="18" charset="0"/>
                <a:cs typeface="Arial" panose="020B0604020202020204" pitchFamily="34" charset="0"/>
              </a:rPr>
              <a:t> = 1001100</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8"/>
          <p:cNvSpPr txBox="1"/>
          <p:nvPr/>
        </p:nvSpPr>
        <p:spPr>
          <a:xfrm>
            <a:off x="10612661" y="2141791"/>
            <a:ext cx="7385601" cy="438262"/>
          </a:xfrm>
          <a:prstGeom prst="rect">
            <a:avLst/>
          </a:prstGeom>
        </p:spPr>
        <p:txBody>
          <a:bodyPr lIns="0" tIns="0" rIns="0" bIns="0" rtlCol="0" anchor="t">
            <a:spAutoFit/>
          </a:bodyPr>
          <a:lstStyle/>
          <a:p>
            <a:pPr algn="ctr">
              <a:lnSpc>
                <a:spcPts val="3079"/>
              </a:lnSpc>
            </a:pPr>
            <a:r>
              <a:rPr lang="vi-VN" sz="4800" b="1" spc="139" dirty="0">
                <a:solidFill>
                  <a:srgbClr val="100F0D"/>
                </a:solidFill>
                <a:latin typeface="Arial" panose="020B0604020202020204" pitchFamily="34" charset="0"/>
                <a:cs typeface="Arial" panose="020B0604020202020204" pitchFamily="34" charset="0"/>
              </a:rPr>
              <a:t>Trả lời</a:t>
            </a:r>
            <a:endParaRPr lang="en-US" sz="4800" b="1" spc="139" dirty="0">
              <a:solidFill>
                <a:srgbClr val="100F0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EDFBB9E-1D22-44E5-A454-DF1297CC681A}"/>
              </a:ext>
            </a:extLst>
          </p:cNvPr>
          <p:cNvSpPr txBox="1"/>
          <p:nvPr/>
        </p:nvSpPr>
        <p:spPr>
          <a:xfrm>
            <a:off x="853161" y="2891363"/>
            <a:ext cx="7105650" cy="4697504"/>
          </a:xfrm>
          <a:prstGeom prst="rect">
            <a:avLst/>
          </a:prstGeom>
          <a:noFill/>
        </p:spPr>
        <p:txBody>
          <a:bodyPr wrap="square">
            <a:spAutoFit/>
          </a:bodyPr>
          <a:lstStyle/>
          <a:p>
            <a:pPr algn="just">
              <a:lnSpc>
                <a:spcPct val="150000"/>
              </a:lnSpc>
              <a:spcAft>
                <a:spcPts val="800"/>
              </a:spcAft>
            </a:pPr>
            <a:r>
              <a:rPr lang="vi-VN" sz="4000" dirty="0">
                <a:ea typeface="Times New Roman" panose="02020603050405020304" pitchFamily="18" charset="0"/>
                <a:cs typeface="Times New Roman" panose="02020603050405020304" pitchFamily="18" charset="0"/>
              </a:rPr>
              <a:t>H</a:t>
            </a:r>
            <a:r>
              <a:rPr lang="vi-VN" sz="4000" dirty="0">
                <a:effectLst/>
                <a:ea typeface="Times New Roman" panose="02020603050405020304" pitchFamily="18" charset="0"/>
                <a:cs typeface="Times New Roman" panose="02020603050405020304" pitchFamily="18" charset="0"/>
              </a:rPr>
              <a:t>ãy đổi các số sau từ hệ thập phân sang hệ nhị phân.</a:t>
            </a:r>
            <a:endParaRPr lang="en-US" sz="4000" dirty="0">
              <a:effectLst/>
              <a:ea typeface="Times New Roman" panose="02020603050405020304" pitchFamily="18" charset="0"/>
            </a:endParaRPr>
          </a:p>
          <a:p>
            <a:pPr lvl="0" algn="just">
              <a:lnSpc>
                <a:spcPct val="150000"/>
              </a:lnSpc>
            </a:pPr>
            <a:r>
              <a:rPr lang="vi-VN" sz="4000" dirty="0">
                <a:effectLst/>
                <a:ea typeface="Times New Roman" panose="02020603050405020304" pitchFamily="18" charset="0"/>
                <a:cs typeface="Times New Roman" panose="02020603050405020304" pitchFamily="18" charset="0"/>
              </a:rPr>
              <a:t>a) 13</a:t>
            </a:r>
            <a:endParaRPr lang="en-US" sz="4000" dirty="0">
              <a:effectLst/>
              <a:ea typeface="Times New Roman" panose="02020603050405020304" pitchFamily="18" charset="0"/>
            </a:endParaRPr>
          </a:p>
          <a:p>
            <a:pPr lvl="0" algn="just">
              <a:lnSpc>
                <a:spcPct val="150000"/>
              </a:lnSpc>
            </a:pPr>
            <a:r>
              <a:rPr lang="vi-VN" sz="4000" dirty="0">
                <a:effectLst/>
                <a:ea typeface="Times New Roman" panose="02020603050405020304" pitchFamily="18" charset="0"/>
                <a:cs typeface="Times New Roman" panose="02020603050405020304" pitchFamily="18" charset="0"/>
              </a:rPr>
              <a:t>b) 155</a:t>
            </a:r>
            <a:endParaRPr lang="en-US" sz="4000" dirty="0">
              <a:effectLst/>
              <a:ea typeface="Times New Roman" panose="02020603050405020304" pitchFamily="18" charset="0"/>
            </a:endParaRPr>
          </a:p>
          <a:p>
            <a:pPr lvl="0"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c)  76</a:t>
            </a:r>
            <a:endParaRPr lang="en-US" sz="4000" dirty="0">
              <a:effectLst/>
              <a:ea typeface="Times New Roman" panose="02020603050405020304" pitchFamily="18" charset="0"/>
            </a:endParaRPr>
          </a:p>
        </p:txBody>
      </p:sp>
      <p:pic>
        <p:nvPicPr>
          <p:cNvPr id="32" name="Picture 9">
            <a:extLst>
              <a:ext uri="{FF2B5EF4-FFF2-40B4-BE49-F238E27FC236}">
                <a16:creationId xmlns:a16="http://schemas.microsoft.com/office/drawing/2014/main" id="{C7DFEDD7-DE1A-40D0-8DEF-AA100D395418}"/>
              </a:ext>
            </a:extLst>
          </p:cNvPr>
          <p:cNvPicPr>
            <a:picLocks noChangeAspect="1"/>
          </p:cNvPicPr>
          <p:nvPr/>
        </p:nvPicPr>
        <p:blipFill>
          <a:blip r:embed="rId3"/>
          <a:srcRect/>
          <a:stretch>
            <a:fillRect/>
          </a:stretch>
        </p:blipFill>
        <p:spPr>
          <a:xfrm rot="20320277">
            <a:off x="8826075" y="5819454"/>
            <a:ext cx="1597677" cy="1509805"/>
          </a:xfrm>
          <a:prstGeom prst="rect">
            <a:avLst/>
          </a:prstGeom>
        </p:spPr>
      </p:pic>
      <p:pic>
        <p:nvPicPr>
          <p:cNvPr id="33" name="Picture 9">
            <a:extLst>
              <a:ext uri="{FF2B5EF4-FFF2-40B4-BE49-F238E27FC236}">
                <a16:creationId xmlns:a16="http://schemas.microsoft.com/office/drawing/2014/main" id="{2697FC79-7D4E-4A1C-9265-7C2EAFCE7E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2727" flipH="1" flipV="1">
            <a:off x="15141208" y="8048301"/>
            <a:ext cx="2951132" cy="18186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 calcmode="lin" valueType="num">
                                      <p:cBhvr additive="base">
                                        <p:cTn id="1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 calcmode="lin" valueType="num">
                                      <p:cBhvr additive="base">
                                        <p:cTn id="17"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xEl>
                                              <p:pRg st="2" end="2"/>
                                            </p:txEl>
                                          </p:spTgt>
                                        </p:tgtEl>
                                        <p:attrNameLst>
                                          <p:attrName>style.visibility</p:attrName>
                                        </p:attrNameLst>
                                      </p:cBhvr>
                                      <p:to>
                                        <p:strVal val="visible"/>
                                      </p:to>
                                    </p:set>
                                    <p:anim calcmode="lin" valueType="num">
                                      <p:cBhvr additive="base">
                                        <p:cTn id="21"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xEl>
                                              <p:pRg st="3" end="3"/>
                                            </p:txEl>
                                          </p:spTgt>
                                        </p:tgtEl>
                                        <p:attrNameLst>
                                          <p:attrName>style.visibility</p:attrName>
                                        </p:attrNameLst>
                                      </p:cBhvr>
                                      <p:to>
                                        <p:strVal val="visible"/>
                                      </p:to>
                                    </p:set>
                                    <p:anim calcmode="lin" valueType="num">
                                      <p:cBhvr additive="base">
                                        <p:cTn id="25"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barn(inVertical)">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42" dur="500"/>
                                        <p:tgtEl>
                                          <p:spTgt spid="2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2" end="2"/>
                                            </p:txEl>
                                          </p:spTgt>
                                        </p:tgtEl>
                                        <p:attrNameLst>
                                          <p:attrName>style.visibility</p:attrName>
                                        </p:attrNameLst>
                                      </p:cBhvr>
                                      <p:to>
                                        <p:strVal val="visible"/>
                                      </p:to>
                                    </p:set>
                                    <p:animEffect transition="in" filter="fade">
                                      <p:cBhvr>
                                        <p:cTn id="4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27898"/>
            <a:ext cx="18288000" cy="10287000"/>
          </a:xfrm>
          <a:prstGeom prst="rect">
            <a:avLst/>
          </a:prstGeom>
        </p:spPr>
      </p:pic>
      <p:grpSp>
        <p:nvGrpSpPr>
          <p:cNvPr id="3" name="Group 3"/>
          <p:cNvGrpSpPr/>
          <p:nvPr/>
        </p:nvGrpSpPr>
        <p:grpSpPr>
          <a:xfrm>
            <a:off x="228600" y="419100"/>
            <a:ext cx="8458200" cy="8433783"/>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512262" y="978270"/>
            <a:ext cx="7831311" cy="7485560"/>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txBody>
            <a:bodyPr/>
            <a:lstStyle/>
            <a:p>
              <a:endParaRPr lang="en-US" dirty="0"/>
            </a:p>
          </p:txBody>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nvGrpSpPr>
          <p:cNvPr id="9" name="Group 9"/>
          <p:cNvGrpSpPr/>
          <p:nvPr/>
        </p:nvGrpSpPr>
        <p:grpSpPr>
          <a:xfrm>
            <a:off x="11357766" y="1985444"/>
            <a:ext cx="6689163" cy="6260317"/>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1053778" y="1570265"/>
            <a:ext cx="6689163" cy="6260318"/>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sp>
        <p:nvSpPr>
          <p:cNvPr id="15" name="AutoShape 15"/>
          <p:cNvSpPr/>
          <p:nvPr/>
        </p:nvSpPr>
        <p:spPr>
          <a:xfrm>
            <a:off x="685668" y="2705100"/>
            <a:ext cx="7241326" cy="0"/>
          </a:xfrm>
          <a:prstGeom prst="line">
            <a:avLst/>
          </a:prstGeom>
          <a:ln w="38100" cap="rnd">
            <a:solidFill>
              <a:srgbClr val="100F0D"/>
            </a:solidFill>
            <a:prstDash val="solid"/>
            <a:headEnd type="none" w="sm" len="sm"/>
            <a:tailEnd type="none" w="sm" len="sm"/>
          </a:ln>
        </p:spPr>
      </p:sp>
      <p:grpSp>
        <p:nvGrpSpPr>
          <p:cNvPr id="16" name="Group 16"/>
          <p:cNvGrpSpPr>
            <a:grpSpLocks noChangeAspect="1"/>
          </p:cNvGrpSpPr>
          <p:nvPr/>
        </p:nvGrpSpPr>
        <p:grpSpPr>
          <a:xfrm>
            <a:off x="1438730" y="1324375"/>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9" name="Group 19"/>
          <p:cNvGrpSpPr>
            <a:grpSpLocks noChangeAspect="1"/>
          </p:cNvGrpSpPr>
          <p:nvPr/>
        </p:nvGrpSpPr>
        <p:grpSpPr>
          <a:xfrm>
            <a:off x="978205" y="1337824"/>
            <a:ext cx="238374" cy="238374"/>
            <a:chOff x="0" y="0"/>
            <a:chExt cx="495300" cy="495300"/>
          </a:xfrm>
        </p:grpSpPr>
        <p:sp>
          <p:nvSpPr>
            <p:cNvPr id="20" name="Freeform 2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2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22" name="Group 22"/>
          <p:cNvGrpSpPr>
            <a:grpSpLocks noChangeAspect="1"/>
          </p:cNvGrpSpPr>
          <p:nvPr/>
        </p:nvGrpSpPr>
        <p:grpSpPr>
          <a:xfrm>
            <a:off x="1966136" y="1331891"/>
            <a:ext cx="238374" cy="238374"/>
            <a:chOff x="0" y="0"/>
            <a:chExt cx="495300" cy="495300"/>
          </a:xfrm>
        </p:grpSpPr>
        <p:sp>
          <p:nvSpPr>
            <p:cNvPr id="23" name="Freeform 2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4" name="Freeform 2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5" name="TextBox 25"/>
          <p:cNvSpPr txBox="1"/>
          <p:nvPr/>
        </p:nvSpPr>
        <p:spPr>
          <a:xfrm>
            <a:off x="902101" y="1607069"/>
            <a:ext cx="7038748" cy="977832"/>
          </a:xfrm>
          <a:prstGeom prst="rect">
            <a:avLst/>
          </a:prstGeom>
        </p:spPr>
        <p:txBody>
          <a:bodyPr wrap="square" lIns="0" tIns="0" rIns="0" bIns="0" rtlCol="0" anchor="t">
            <a:spAutoFit/>
          </a:bodyPr>
          <a:lstStyle/>
          <a:p>
            <a:pPr>
              <a:lnSpc>
                <a:spcPts val="8800"/>
              </a:lnSpc>
            </a:pPr>
            <a:r>
              <a:rPr lang="vi-VN" sz="4000" b="1" dirty="0">
                <a:solidFill>
                  <a:srgbClr val="100F0D"/>
                </a:solidFill>
              </a:rPr>
              <a:t>Câu hỏi và bài tập củng cố 2</a:t>
            </a:r>
            <a:endParaRPr lang="en-US" sz="4000" b="1" dirty="0">
              <a:solidFill>
                <a:srgbClr val="100F0D"/>
              </a:solidFill>
            </a:endParaRPr>
          </a:p>
        </p:txBody>
      </p:sp>
      <p:sp>
        <p:nvSpPr>
          <p:cNvPr id="26" name="TextBox 26"/>
          <p:cNvSpPr txBox="1"/>
          <p:nvPr/>
        </p:nvSpPr>
        <p:spPr>
          <a:xfrm>
            <a:off x="11700514" y="3354308"/>
            <a:ext cx="6054517" cy="2938048"/>
          </a:xfrm>
          <a:prstGeom prst="rect">
            <a:avLst/>
          </a:prstGeom>
        </p:spPr>
        <p:txBody>
          <a:bodyPr wrap="square" lIns="0" tIns="0" rIns="0" bIns="0" rtlCol="0" anchor="t">
            <a:spAutoFit/>
          </a:bodyPr>
          <a:lstStyle/>
          <a:p>
            <a:pPr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110011</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4000" dirty="0">
                <a:effectLst/>
                <a:latin typeface="Arial" panose="020B0604020202020204" pitchFamily="34" charset="0"/>
                <a:ea typeface="Times New Roman" panose="02020603050405020304" pitchFamily="18" charset="0"/>
                <a:cs typeface="Arial" panose="020B0604020202020204" pitchFamily="34" charset="0"/>
              </a:rPr>
              <a:t> = 51</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10011011</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4000" dirty="0">
                <a:effectLst/>
                <a:latin typeface="Arial" panose="020B0604020202020204" pitchFamily="34" charset="0"/>
                <a:ea typeface="Times New Roman" panose="02020603050405020304" pitchFamily="18" charset="0"/>
                <a:cs typeface="Arial" panose="020B0604020202020204" pitchFamily="34" charset="0"/>
              </a:rPr>
              <a:t> = 155</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c) 1001110</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2</a:t>
            </a:r>
            <a:r>
              <a:rPr lang="nl-NL" sz="4000" dirty="0">
                <a:effectLst/>
                <a:latin typeface="Arial" panose="020B0604020202020204" pitchFamily="34" charset="0"/>
                <a:ea typeface="Times New Roman" panose="02020603050405020304" pitchFamily="18" charset="0"/>
                <a:cs typeface="Arial" panose="020B0604020202020204" pitchFamily="34" charset="0"/>
              </a:rPr>
              <a:t> = 78</a:t>
            </a:r>
            <a:r>
              <a:rPr lang="nl-NL" sz="4000" baseline="-25000" dirty="0">
                <a:effectLst/>
                <a:latin typeface="Arial" panose="020B0604020202020204" pitchFamily="34" charset="0"/>
                <a:ea typeface="Times New Roman" panose="02020603050405020304" pitchFamily="18" charset="0"/>
                <a:cs typeface="Arial" panose="020B0604020202020204" pitchFamily="34" charset="0"/>
              </a:rPr>
              <a:t>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8"/>
          <p:cNvSpPr txBox="1"/>
          <p:nvPr/>
        </p:nvSpPr>
        <p:spPr>
          <a:xfrm>
            <a:off x="10482772" y="2041239"/>
            <a:ext cx="7385601" cy="438262"/>
          </a:xfrm>
          <a:prstGeom prst="rect">
            <a:avLst/>
          </a:prstGeom>
        </p:spPr>
        <p:txBody>
          <a:bodyPr lIns="0" tIns="0" rIns="0" bIns="0" rtlCol="0" anchor="t">
            <a:spAutoFit/>
          </a:bodyPr>
          <a:lstStyle/>
          <a:p>
            <a:pPr algn="ctr">
              <a:lnSpc>
                <a:spcPts val="3079"/>
              </a:lnSpc>
            </a:pPr>
            <a:r>
              <a:rPr lang="vi-VN" sz="4800" b="1" spc="139" dirty="0">
                <a:solidFill>
                  <a:srgbClr val="100F0D"/>
                </a:solidFill>
                <a:latin typeface="Arial" panose="020B0604020202020204" pitchFamily="34" charset="0"/>
                <a:cs typeface="Arial" panose="020B0604020202020204" pitchFamily="34" charset="0"/>
              </a:rPr>
              <a:t>Trả lời</a:t>
            </a:r>
            <a:endParaRPr lang="en-US" sz="4800" b="1" spc="139" dirty="0">
              <a:solidFill>
                <a:srgbClr val="100F0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EDFBB9E-1D22-44E5-A454-DF1297CC681A}"/>
              </a:ext>
            </a:extLst>
          </p:cNvPr>
          <p:cNvSpPr txBox="1"/>
          <p:nvPr/>
        </p:nvSpPr>
        <p:spPr>
          <a:xfrm>
            <a:off x="879235" y="2950459"/>
            <a:ext cx="7105650" cy="4697504"/>
          </a:xfrm>
          <a:prstGeom prst="rect">
            <a:avLst/>
          </a:prstGeom>
          <a:noFill/>
        </p:spPr>
        <p:txBody>
          <a:bodyPr wrap="square">
            <a:spAutoFit/>
          </a:bodyPr>
          <a:lstStyle/>
          <a:p>
            <a:pPr algn="just">
              <a:lnSpc>
                <a:spcPct val="150000"/>
              </a:lnSpc>
              <a:spcAft>
                <a:spcPts val="800"/>
              </a:spcAft>
            </a:pPr>
            <a:r>
              <a:rPr lang="vi-VN" sz="4000" dirty="0">
                <a:latin typeface="arialage Italic"/>
                <a:ea typeface="Times New Roman" panose="02020603050405020304" pitchFamily="18" charset="0"/>
                <a:cs typeface="Times New Roman" panose="02020603050405020304" pitchFamily="18" charset="0"/>
              </a:rPr>
              <a:t>H</a:t>
            </a:r>
            <a:r>
              <a:rPr lang="vi-VN" sz="4000" dirty="0">
                <a:effectLst/>
                <a:latin typeface="arialage Italic"/>
                <a:ea typeface="Times New Roman" panose="02020603050405020304" pitchFamily="18" charset="0"/>
                <a:cs typeface="Times New Roman" panose="02020603050405020304" pitchFamily="18" charset="0"/>
              </a:rPr>
              <a:t>ãy đổi các số sau từ hệ nhị phân </a:t>
            </a:r>
            <a:r>
              <a:rPr lang="vi-VN" sz="4000" dirty="0">
                <a:effectLst/>
                <a:ea typeface="Times New Roman" panose="02020603050405020304" pitchFamily="18" charset="0"/>
                <a:cs typeface="Times New Roman" panose="02020603050405020304" pitchFamily="18" charset="0"/>
              </a:rPr>
              <a:t>sang</a:t>
            </a:r>
            <a:r>
              <a:rPr lang="vi-VN" sz="4000" dirty="0">
                <a:effectLst/>
                <a:latin typeface="arialage Italic"/>
                <a:ea typeface="Times New Roman" panose="02020603050405020304" pitchFamily="18" charset="0"/>
                <a:cs typeface="Times New Roman" panose="02020603050405020304" pitchFamily="18" charset="0"/>
              </a:rPr>
              <a:t> hệ thập phân.</a:t>
            </a:r>
            <a:endParaRPr lang="en-US" sz="4000" dirty="0">
              <a:effectLst/>
              <a:latin typeface="arialage Italic"/>
              <a:ea typeface="Times New Roman" panose="02020603050405020304" pitchFamily="18" charset="0"/>
            </a:endParaRPr>
          </a:p>
          <a:p>
            <a:pPr lvl="0" algn="just">
              <a:lnSpc>
                <a:spcPct val="150000"/>
              </a:lnSpc>
            </a:pPr>
            <a:r>
              <a:rPr lang="vi-VN" sz="4000" dirty="0">
                <a:effectLst/>
                <a:latin typeface="arialage Italic"/>
                <a:ea typeface="Times New Roman" panose="02020603050405020304" pitchFamily="18" charset="0"/>
                <a:cs typeface="Times New Roman" panose="02020603050405020304" pitchFamily="18" charset="0"/>
              </a:rPr>
              <a:t>a) 110011</a:t>
            </a:r>
            <a:endParaRPr lang="en-US" sz="4000" dirty="0">
              <a:effectLst/>
              <a:latin typeface="arialage Italic"/>
              <a:ea typeface="Times New Roman" panose="02020603050405020304" pitchFamily="18" charset="0"/>
            </a:endParaRPr>
          </a:p>
          <a:p>
            <a:pPr lvl="0" algn="just">
              <a:lnSpc>
                <a:spcPct val="150000"/>
              </a:lnSpc>
            </a:pPr>
            <a:r>
              <a:rPr lang="vi-VN" sz="4000" dirty="0">
                <a:effectLst/>
                <a:latin typeface="arialage Italic"/>
                <a:ea typeface="Times New Roman" panose="02020603050405020304" pitchFamily="18" charset="0"/>
                <a:cs typeface="Times New Roman" panose="02020603050405020304" pitchFamily="18" charset="0"/>
              </a:rPr>
              <a:t>b) 10011011</a:t>
            </a:r>
            <a:endParaRPr lang="en-US" sz="4000" dirty="0">
              <a:effectLst/>
              <a:latin typeface="arialage Italic"/>
              <a:ea typeface="Times New Roman" panose="02020603050405020304" pitchFamily="18" charset="0"/>
            </a:endParaRPr>
          </a:p>
          <a:p>
            <a:pPr lvl="0" algn="just">
              <a:lnSpc>
                <a:spcPct val="150000"/>
              </a:lnSpc>
              <a:spcAft>
                <a:spcPts val="600"/>
              </a:spcAft>
            </a:pPr>
            <a:r>
              <a:rPr lang="vi-VN" sz="4000" dirty="0">
                <a:effectLst/>
                <a:latin typeface="arialage Italic"/>
                <a:ea typeface="Times New Roman" panose="02020603050405020304" pitchFamily="18" charset="0"/>
                <a:cs typeface="Times New Roman" panose="02020603050405020304" pitchFamily="18" charset="0"/>
              </a:rPr>
              <a:t>c) 1001110</a:t>
            </a:r>
            <a:endParaRPr lang="en-US" sz="4000" dirty="0">
              <a:effectLst/>
              <a:latin typeface="arialage Italic"/>
              <a:ea typeface="Times New Roman" panose="02020603050405020304" pitchFamily="18" charset="0"/>
            </a:endParaRPr>
          </a:p>
        </p:txBody>
      </p:sp>
      <p:pic>
        <p:nvPicPr>
          <p:cNvPr id="30" name="Picture 6">
            <a:extLst>
              <a:ext uri="{FF2B5EF4-FFF2-40B4-BE49-F238E27FC236}">
                <a16:creationId xmlns:a16="http://schemas.microsoft.com/office/drawing/2014/main" id="{AD58BDA5-11A9-467A-AFDA-655602D026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995467">
            <a:off x="8969436" y="5075731"/>
            <a:ext cx="1644413" cy="2544547"/>
          </a:xfrm>
          <a:prstGeom prst="rect">
            <a:avLst/>
          </a:prstGeom>
        </p:spPr>
      </p:pic>
      <p:pic>
        <p:nvPicPr>
          <p:cNvPr id="34" name="Picture 4">
            <a:extLst>
              <a:ext uri="{FF2B5EF4-FFF2-40B4-BE49-F238E27FC236}">
                <a16:creationId xmlns:a16="http://schemas.microsoft.com/office/drawing/2014/main" id="{34BCE87D-B450-444F-BF08-9C3947944F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28714" y="8205142"/>
            <a:ext cx="2971800" cy="2011366"/>
          </a:xfrm>
          <a:prstGeom prst="rect">
            <a:avLst/>
          </a:prstGeom>
        </p:spPr>
      </p:pic>
    </p:spTree>
    <p:extLst>
      <p:ext uri="{BB962C8B-B14F-4D97-AF65-F5344CB8AC3E}">
        <p14:creationId xmlns:p14="http://schemas.microsoft.com/office/powerpoint/2010/main" val="273978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fade">
                                      <p:cBhvr>
                                        <p:cTn id="15" dur="500"/>
                                        <p:tgtEl>
                                          <p:spTgt spid="3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fade">
                                      <p:cBhvr>
                                        <p:cTn id="18" dur="500"/>
                                        <p:tgtEl>
                                          <p:spTgt spid="3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xEl>
                                              <p:pRg st="3" end="3"/>
                                            </p:txEl>
                                          </p:spTgt>
                                        </p:tgtEl>
                                        <p:attrNameLst>
                                          <p:attrName>style.visibility</p:attrName>
                                        </p:attrNameLst>
                                      </p:cBhvr>
                                      <p:to>
                                        <p:strVal val="visible"/>
                                      </p:to>
                                    </p:set>
                                    <p:animEffect transition="in" filter="fade">
                                      <p:cBhvr>
                                        <p:cTn id="21" dur="500"/>
                                        <p:tgtEl>
                                          <p:spTgt spid="3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 calcmode="lin" valueType="num">
                                      <p:cBhvr additive="base">
                                        <p:cTn id="32"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6">
                                            <p:txEl>
                                              <p:pRg st="1" end="1"/>
                                            </p:txEl>
                                          </p:spTgt>
                                        </p:tgtEl>
                                        <p:attrNameLst>
                                          <p:attrName>style.visibility</p:attrName>
                                        </p:attrNameLst>
                                      </p:cBhvr>
                                      <p:to>
                                        <p:strVal val="visible"/>
                                      </p:to>
                                    </p:set>
                                    <p:animEffect transition="in" filter="fade">
                                      <p:cBhvr>
                                        <p:cTn id="38" dur="1000"/>
                                        <p:tgtEl>
                                          <p:spTgt spid="26">
                                            <p:txEl>
                                              <p:pRg st="1" end="1"/>
                                            </p:txEl>
                                          </p:spTgt>
                                        </p:tgtEl>
                                      </p:cBhvr>
                                    </p:animEffect>
                                    <p:anim calcmode="lin" valueType="num">
                                      <p:cBhvr>
                                        <p:cTn id="39"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2" end="2"/>
                                            </p:txEl>
                                          </p:spTgt>
                                        </p:tgtEl>
                                        <p:attrNameLst>
                                          <p:attrName>style.visibility</p:attrName>
                                        </p:attrNameLst>
                                      </p:cBhvr>
                                      <p:to>
                                        <p:strVal val="visible"/>
                                      </p:to>
                                    </p:set>
                                    <p:anim calcmode="lin" valueType="num">
                                      <p:cBhvr additive="base">
                                        <p:cTn id="4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42" b="30242"/>
          <a:stretch>
            <a:fillRect/>
          </a:stretch>
        </p:blipFill>
        <p:spPr>
          <a:xfrm>
            <a:off x="-13855" y="0"/>
            <a:ext cx="18288000" cy="10287000"/>
          </a:xfrm>
          <a:prstGeom prst="rect">
            <a:avLst/>
          </a:prstGeom>
        </p:spPr>
      </p:pic>
      <p:sp>
        <p:nvSpPr>
          <p:cNvPr id="15" name="TextBox 15"/>
          <p:cNvSpPr txBox="1"/>
          <p:nvPr/>
        </p:nvSpPr>
        <p:spPr>
          <a:xfrm>
            <a:off x="11936097" y="7410412"/>
            <a:ext cx="4738494" cy="397545"/>
          </a:xfrm>
          <a:prstGeom prst="rect">
            <a:avLst/>
          </a:prstGeom>
        </p:spPr>
        <p:txBody>
          <a:bodyPr lIns="0" tIns="0" rIns="0" bIns="0" rtlCol="0" anchor="t">
            <a:spAutoFit/>
          </a:bodyPr>
          <a:lstStyle/>
          <a:p>
            <a:pPr algn="ctr">
              <a:lnSpc>
                <a:spcPts val="3079"/>
              </a:lnSpc>
            </a:pPr>
            <a:endParaRPr lang="en-US" sz="2799" spc="139" dirty="0">
              <a:solidFill>
                <a:srgbClr val="100F0D"/>
              </a:solidFill>
              <a:latin typeface="Nourd"/>
            </a:endParaRPr>
          </a:p>
        </p:txBody>
      </p:sp>
      <p:sp>
        <p:nvSpPr>
          <p:cNvPr id="16" name="TextBox 16"/>
          <p:cNvSpPr txBox="1"/>
          <p:nvPr/>
        </p:nvSpPr>
        <p:spPr>
          <a:xfrm>
            <a:off x="11936097" y="6586068"/>
            <a:ext cx="4738494" cy="406475"/>
          </a:xfrm>
          <a:prstGeom prst="rect">
            <a:avLst/>
          </a:prstGeom>
        </p:spPr>
        <p:txBody>
          <a:bodyPr lIns="0" tIns="0" rIns="0" bIns="0" rtlCol="0" anchor="t">
            <a:spAutoFit/>
          </a:bodyPr>
          <a:lstStyle/>
          <a:p>
            <a:pPr algn="ctr">
              <a:lnSpc>
                <a:spcPts val="3079"/>
              </a:lnSpc>
            </a:pPr>
            <a:endParaRPr lang="en-US" sz="2799" spc="139" dirty="0">
              <a:solidFill>
                <a:srgbClr val="100F0D"/>
              </a:solidFill>
              <a:latin typeface="Nourd Bold"/>
            </a:endParaRPr>
          </a:p>
        </p:txBody>
      </p:sp>
      <p:sp>
        <p:nvSpPr>
          <p:cNvPr id="17" name="TextBox 17"/>
          <p:cNvSpPr txBox="1"/>
          <p:nvPr/>
        </p:nvSpPr>
        <p:spPr>
          <a:xfrm>
            <a:off x="6345105" y="6692730"/>
            <a:ext cx="5307996" cy="397545"/>
          </a:xfrm>
          <a:prstGeom prst="rect">
            <a:avLst/>
          </a:prstGeom>
        </p:spPr>
        <p:txBody>
          <a:bodyPr lIns="0" tIns="0" rIns="0" bIns="0" rtlCol="0" anchor="t">
            <a:spAutoFit/>
          </a:bodyPr>
          <a:lstStyle/>
          <a:p>
            <a:pPr algn="ctr">
              <a:lnSpc>
                <a:spcPts val="3079"/>
              </a:lnSpc>
            </a:pPr>
            <a:endParaRPr lang="en-US" sz="2799" spc="139" dirty="0">
              <a:solidFill>
                <a:srgbClr val="100F0D"/>
              </a:solidFill>
              <a:latin typeface="Nourd"/>
            </a:endParaRPr>
          </a:p>
        </p:txBody>
      </p:sp>
      <p:sp>
        <p:nvSpPr>
          <p:cNvPr id="18" name="TextBox 18"/>
          <p:cNvSpPr txBox="1"/>
          <p:nvPr/>
        </p:nvSpPr>
        <p:spPr>
          <a:xfrm>
            <a:off x="6345105" y="5868386"/>
            <a:ext cx="5307996" cy="406475"/>
          </a:xfrm>
          <a:prstGeom prst="rect">
            <a:avLst/>
          </a:prstGeom>
        </p:spPr>
        <p:txBody>
          <a:bodyPr lIns="0" tIns="0" rIns="0" bIns="0" rtlCol="0" anchor="t">
            <a:spAutoFit/>
          </a:bodyPr>
          <a:lstStyle/>
          <a:p>
            <a:pPr algn="ctr">
              <a:lnSpc>
                <a:spcPts val="3079"/>
              </a:lnSpc>
            </a:pPr>
            <a:endParaRPr lang="en-US" sz="2799" spc="139" dirty="0">
              <a:solidFill>
                <a:srgbClr val="100F0D"/>
              </a:solidFill>
              <a:latin typeface="Nourd Bold"/>
            </a:endParaRPr>
          </a:p>
        </p:txBody>
      </p:sp>
      <p:graphicFrame>
        <p:nvGraphicFramePr>
          <p:cNvPr id="19" name="Diagram 18">
            <a:extLst>
              <a:ext uri="{FF2B5EF4-FFF2-40B4-BE49-F238E27FC236}">
                <a16:creationId xmlns:a16="http://schemas.microsoft.com/office/drawing/2014/main" id="{6C52E1AD-4EAE-4B58-86AE-DD27EA1A21F8}"/>
              </a:ext>
            </a:extLst>
          </p:cNvPr>
          <p:cNvGraphicFramePr/>
          <p:nvPr>
            <p:extLst>
              <p:ext uri="{D42A27DB-BD31-4B8C-83A1-F6EECF244321}">
                <p14:modId xmlns:p14="http://schemas.microsoft.com/office/powerpoint/2010/main" val="1036549123"/>
              </p:ext>
            </p:extLst>
          </p:nvPr>
        </p:nvGraphicFramePr>
        <p:xfrm>
          <a:off x="243244" y="978165"/>
          <a:ext cx="17358956" cy="9474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a:extLst>
              <a:ext uri="{FF2B5EF4-FFF2-40B4-BE49-F238E27FC236}">
                <a16:creationId xmlns:a16="http://schemas.microsoft.com/office/drawing/2014/main" id="{BB0BAD38-E5D1-43A8-A518-3B3C12F12614}"/>
              </a:ext>
            </a:extLst>
          </p:cNvPr>
          <p:cNvSpPr txBox="1"/>
          <p:nvPr/>
        </p:nvSpPr>
        <p:spPr>
          <a:xfrm>
            <a:off x="4703618" y="419100"/>
            <a:ext cx="9275618" cy="923330"/>
          </a:xfrm>
          <a:prstGeom prst="rect">
            <a:avLst/>
          </a:prstGeom>
          <a:solidFill>
            <a:schemeClr val="accent6">
              <a:lumMod val="50000"/>
            </a:schemeClr>
          </a:solidFill>
        </p:spPr>
        <p:txBody>
          <a:bodyPr wrap="square">
            <a:spAutoFit/>
          </a:bodyPr>
          <a:lstStyle/>
          <a:p>
            <a:pPr algn="ctr"/>
            <a:r>
              <a:rPr lang="nl-NL"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KẾT </a:t>
            </a:r>
            <a:r>
              <a:rPr lang="vi-VN" sz="5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LUẬN</a:t>
            </a:r>
            <a:endParaRPr lang="en-US" sz="5400" b="1" dirty="0">
              <a:solidFill>
                <a:schemeClr val="bg1"/>
              </a:solidFill>
              <a:latin typeface="Arial" panose="020B0604020202020204" pitchFamily="34" charset="0"/>
              <a:cs typeface="Arial" panose="020B0604020202020204" pitchFamily="34" charset="0"/>
            </a:endParaRPr>
          </a:p>
        </p:txBody>
      </p:sp>
      <p:pic>
        <p:nvPicPr>
          <p:cNvPr id="22" name="Picture 13">
            <a:extLst>
              <a:ext uri="{FF2B5EF4-FFF2-40B4-BE49-F238E27FC236}">
                <a16:creationId xmlns:a16="http://schemas.microsoft.com/office/drawing/2014/main" id="{6A0A18B1-8DC6-489A-A3B1-2F84B154F1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674591" y="1562100"/>
            <a:ext cx="1034968" cy="1149965"/>
          </a:xfrm>
          <a:prstGeom prst="rect">
            <a:avLst/>
          </a:prstGeom>
        </p:spPr>
      </p:pic>
      <p:pic>
        <p:nvPicPr>
          <p:cNvPr id="24" name="Picture 9">
            <a:extLst>
              <a:ext uri="{FF2B5EF4-FFF2-40B4-BE49-F238E27FC236}">
                <a16:creationId xmlns:a16="http://schemas.microsoft.com/office/drawing/2014/main" id="{DAF8E2B5-B28F-4385-BD8A-01FED842EE8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559588" flipH="1" flipV="1">
            <a:off x="15963329" y="8611218"/>
            <a:ext cx="2370377" cy="169598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graphicEl>
                                              <a:dgm id="{A1A8923C-4BDD-42EF-BBDE-8AD787F1EA7E}"/>
                                            </p:graphicEl>
                                          </p:spTgt>
                                        </p:tgtEl>
                                        <p:attrNameLst>
                                          <p:attrName>style.visibility</p:attrName>
                                        </p:attrNameLst>
                                      </p:cBhvr>
                                      <p:to>
                                        <p:strVal val="visible"/>
                                      </p:to>
                                    </p:set>
                                    <p:animEffect transition="in" filter="circle(in)">
                                      <p:cBhvr>
                                        <p:cTn id="17" dur="750"/>
                                        <p:tgtEl>
                                          <p:spTgt spid="19">
                                            <p:graphicEl>
                                              <a:dgm id="{A1A8923C-4BDD-42EF-BBDE-8AD787F1EA7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graphicEl>
                                              <a:dgm id="{31FA2AC3-6057-4065-B27D-C99AD0C34ED0}"/>
                                            </p:graphicEl>
                                          </p:spTgt>
                                        </p:tgtEl>
                                        <p:attrNameLst>
                                          <p:attrName>style.visibility</p:attrName>
                                        </p:attrNameLst>
                                      </p:cBhvr>
                                      <p:to>
                                        <p:strVal val="visible"/>
                                      </p:to>
                                    </p:set>
                                    <p:animEffect transition="in" filter="circle(in)">
                                      <p:cBhvr>
                                        <p:cTn id="22" dur="750"/>
                                        <p:tgtEl>
                                          <p:spTgt spid="19">
                                            <p:graphicEl>
                                              <a:dgm id="{31FA2AC3-6057-4065-B27D-C99AD0C34ED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graphicEl>
                                              <a:dgm id="{83C071AF-AFA7-4C0E-8E40-C58DC68B6E46}"/>
                                            </p:graphicEl>
                                          </p:spTgt>
                                        </p:tgtEl>
                                        <p:attrNameLst>
                                          <p:attrName>style.visibility</p:attrName>
                                        </p:attrNameLst>
                                      </p:cBhvr>
                                      <p:to>
                                        <p:strVal val="visible"/>
                                      </p:to>
                                    </p:set>
                                    <p:animEffect transition="in" filter="circle(in)">
                                      <p:cBhvr>
                                        <p:cTn id="27" dur="750"/>
                                        <p:tgtEl>
                                          <p:spTgt spid="19">
                                            <p:graphicEl>
                                              <a:dgm id="{83C071AF-AFA7-4C0E-8E40-C58DC68B6E4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graphicEl>
                                              <a:dgm id="{47C5C730-D23C-4DE3-85D2-1D4D0D2DB2AF}"/>
                                            </p:graphicEl>
                                          </p:spTgt>
                                        </p:tgtEl>
                                        <p:attrNameLst>
                                          <p:attrName>style.visibility</p:attrName>
                                        </p:attrNameLst>
                                      </p:cBhvr>
                                      <p:to>
                                        <p:strVal val="visible"/>
                                      </p:to>
                                    </p:set>
                                    <p:animEffect transition="in" filter="circle(in)">
                                      <p:cBhvr>
                                        <p:cTn id="32" dur="750"/>
                                        <p:tgtEl>
                                          <p:spTgt spid="19">
                                            <p:graphicEl>
                                              <a:dgm id="{47C5C730-D23C-4DE3-85D2-1D4D0D2DB2A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graphicEl>
                                              <a:dgm id="{69209D3C-D793-4237-843E-CC78411B0C93}"/>
                                            </p:graphicEl>
                                          </p:spTgt>
                                        </p:tgtEl>
                                        <p:attrNameLst>
                                          <p:attrName>style.visibility</p:attrName>
                                        </p:attrNameLst>
                                      </p:cBhvr>
                                      <p:to>
                                        <p:strVal val="visible"/>
                                      </p:to>
                                    </p:set>
                                    <p:animEffect transition="in" filter="circle(in)">
                                      <p:cBhvr>
                                        <p:cTn id="37" dur="750"/>
                                        <p:tgtEl>
                                          <p:spTgt spid="19">
                                            <p:graphicEl>
                                              <a:dgm id="{69209D3C-D793-4237-843E-CC78411B0C9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graphicEl>
                                              <a:dgm id="{029079F8-B02F-47C5-987C-4C71341940C0}"/>
                                            </p:graphicEl>
                                          </p:spTgt>
                                        </p:tgtEl>
                                        <p:attrNameLst>
                                          <p:attrName>style.visibility</p:attrName>
                                        </p:attrNameLst>
                                      </p:cBhvr>
                                      <p:to>
                                        <p:strVal val="visible"/>
                                      </p:to>
                                    </p:set>
                                    <p:animEffect transition="in" filter="circle(in)">
                                      <p:cBhvr>
                                        <p:cTn id="42" dur="750"/>
                                        <p:tgtEl>
                                          <p:spTgt spid="19">
                                            <p:graphicEl>
                                              <a:dgm id="{029079F8-B02F-47C5-987C-4C71341940C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21" name="TextBox 21"/>
          <p:cNvSpPr txBox="1"/>
          <p:nvPr/>
        </p:nvSpPr>
        <p:spPr>
          <a:xfrm>
            <a:off x="9974879" y="3022540"/>
            <a:ext cx="7330477" cy="1072964"/>
          </a:xfrm>
          <a:prstGeom prst="rect">
            <a:avLst/>
          </a:prstGeom>
        </p:spPr>
        <p:txBody>
          <a:bodyPr lIns="0" tIns="0" rIns="0" bIns="0" rtlCol="0" anchor="t">
            <a:spAutoFit/>
          </a:bodyPr>
          <a:lstStyle/>
          <a:p>
            <a:pPr algn="ctr">
              <a:lnSpc>
                <a:spcPts val="7650"/>
              </a:lnSpc>
            </a:pPr>
            <a:endParaRPr lang="en-US" sz="8500" dirty="0">
              <a:solidFill>
                <a:srgbClr val="100F0D"/>
              </a:solidFill>
              <a:latin typeface="Catchy Mager"/>
            </a:endParaRPr>
          </a:p>
        </p:txBody>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65210" y="7611233"/>
            <a:ext cx="3147073" cy="2380331"/>
          </a:xfrm>
          <a:prstGeom prst="rect">
            <a:avLst/>
          </a:prstGeom>
        </p:spPr>
      </p:pic>
      <p:sp>
        <p:nvSpPr>
          <p:cNvPr id="26" name="TextBox 25">
            <a:extLst>
              <a:ext uri="{FF2B5EF4-FFF2-40B4-BE49-F238E27FC236}">
                <a16:creationId xmlns:a16="http://schemas.microsoft.com/office/drawing/2014/main" id="{91F06855-9698-4064-A441-0BDC13B869C6}"/>
              </a:ext>
            </a:extLst>
          </p:cNvPr>
          <p:cNvSpPr txBox="1"/>
          <p:nvPr/>
        </p:nvSpPr>
        <p:spPr>
          <a:xfrm>
            <a:off x="341612" y="501998"/>
            <a:ext cx="13823598" cy="982513"/>
          </a:xfrm>
          <a:prstGeom prst="rect">
            <a:avLst/>
          </a:prstGeom>
          <a:noFill/>
        </p:spPr>
        <p:txBody>
          <a:bodyPr wrap="square">
            <a:spAutoFit/>
          </a:bodyPr>
          <a:lstStyle/>
          <a:p>
            <a:pPr>
              <a:lnSpc>
                <a:spcPct val="150000"/>
              </a:lnSpc>
              <a:spcBef>
                <a:spcPts val="600"/>
              </a:spcBef>
              <a:spcAft>
                <a:spcPts val="800"/>
              </a:spcAft>
            </a:pPr>
            <a:r>
              <a:rPr lang="vi-VN" sz="4400" b="1" dirty="0">
                <a:latin typeface="Arial" panose="020B0604020202020204" pitchFamily="34" charset="0"/>
                <a:ea typeface="Times New Roman" panose="02020603050405020304" pitchFamily="18" charset="0"/>
                <a:cs typeface="Arial" panose="020B0604020202020204" pitchFamily="34" charset="0"/>
              </a:rPr>
              <a:t>2</a:t>
            </a:r>
            <a:r>
              <a:rPr lang="nl-NL" sz="4400" b="1" dirty="0">
                <a:effectLst/>
                <a:latin typeface="Arial" panose="020B0604020202020204" pitchFamily="34" charset="0"/>
                <a:ea typeface="Times New Roman" panose="02020603050405020304" pitchFamily="18" charset="0"/>
                <a:cs typeface="Arial" panose="020B0604020202020204" pitchFamily="34" charset="0"/>
              </a:rPr>
              <a:t>. CÁC PHÉP TÍNH SỐ HỌC TRONG HỆ NHỊ PHÂN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
            <a:extLst>
              <a:ext uri="{FF2B5EF4-FFF2-40B4-BE49-F238E27FC236}">
                <a16:creationId xmlns:a16="http://schemas.microsoft.com/office/drawing/2014/main" id="{C8302F2D-110E-4012-B139-AC55355870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205" y="2700497"/>
            <a:ext cx="10561925" cy="6938803"/>
          </a:xfrm>
          <a:prstGeom prst="rect">
            <a:avLst/>
          </a:prstGeom>
        </p:spPr>
      </p:pic>
      <p:sp>
        <p:nvSpPr>
          <p:cNvPr id="33" name="TextBox 32">
            <a:extLst>
              <a:ext uri="{FF2B5EF4-FFF2-40B4-BE49-F238E27FC236}">
                <a16:creationId xmlns:a16="http://schemas.microsoft.com/office/drawing/2014/main" id="{4D96B50D-B208-4BE6-812B-0DEACE8785BF}"/>
              </a:ext>
            </a:extLst>
          </p:cNvPr>
          <p:cNvSpPr txBox="1"/>
          <p:nvPr/>
        </p:nvSpPr>
        <p:spPr>
          <a:xfrm>
            <a:off x="1249565" y="3599421"/>
            <a:ext cx="8301457" cy="707886"/>
          </a:xfrm>
          <a:prstGeom prst="rect">
            <a:avLst/>
          </a:prstGeom>
          <a:noFill/>
        </p:spPr>
        <p:txBody>
          <a:bodyPr wrap="square">
            <a:spAutoFit/>
          </a:bodyPr>
          <a:lstStyle/>
          <a:p>
            <a:pPr algn="ctr"/>
            <a:r>
              <a:rPr lang="nl-NL" sz="4000" b="1" dirty="0">
                <a:effectLst/>
                <a:latin typeface="Arial" panose="020B0604020202020204" pitchFamily="34" charset="0"/>
                <a:ea typeface="Times New Roman" panose="02020603050405020304" pitchFamily="18" charset="0"/>
                <a:cs typeface="Arial" panose="020B0604020202020204" pitchFamily="34" charset="0"/>
              </a:rPr>
              <a:t>Hoạt </a:t>
            </a:r>
            <a:r>
              <a:rPr lang="nl-NL" sz="4000" b="1">
                <a:effectLst/>
                <a:latin typeface="Arial" panose="020B0604020202020204" pitchFamily="34" charset="0"/>
                <a:ea typeface="Times New Roman" panose="02020603050405020304" pitchFamily="18" charset="0"/>
                <a:cs typeface="Arial" panose="020B0604020202020204" pitchFamily="34" charset="0"/>
              </a:rPr>
              <a:t>động 2</a:t>
            </a:r>
            <a:endParaRPr lang="vi-VN" sz="4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1">
            <a:extLst>
              <a:ext uri="{FF2B5EF4-FFF2-40B4-BE49-F238E27FC236}">
                <a16:creationId xmlns:a16="http://schemas.microsoft.com/office/drawing/2014/main" id="{B5D920B6-E07E-4E84-AA7A-C3DE34207EDC}"/>
              </a:ext>
            </a:extLst>
          </p:cNvPr>
          <p:cNvSpPr>
            <a:spLocks noChangeArrowheads="1"/>
          </p:cNvSpPr>
          <p:nvPr/>
        </p:nvSpPr>
        <p:spPr bwMode="auto">
          <a:xfrm>
            <a:off x="12620336" y="25556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TextBox 38">
            <a:extLst>
              <a:ext uri="{FF2B5EF4-FFF2-40B4-BE49-F238E27FC236}">
                <a16:creationId xmlns:a16="http://schemas.microsoft.com/office/drawing/2014/main" id="{F0EC523E-F7AF-492D-8FBC-AA18E5A17AFB}"/>
              </a:ext>
            </a:extLst>
          </p:cNvPr>
          <p:cNvSpPr txBox="1"/>
          <p:nvPr/>
        </p:nvSpPr>
        <p:spPr>
          <a:xfrm>
            <a:off x="486866" y="4307307"/>
            <a:ext cx="9882602" cy="4349845"/>
          </a:xfrm>
          <a:prstGeom prst="rect">
            <a:avLst/>
          </a:prstGeom>
          <a:noFill/>
        </p:spPr>
        <p:txBody>
          <a:bodyPr wrap="square">
            <a:spAutoFit/>
          </a:bodyPr>
          <a:lstStyle/>
          <a:p>
            <a:pPr algn="just">
              <a:lnSpc>
                <a:spcPct val="150000"/>
              </a:lnSpc>
              <a:spcAft>
                <a:spcPts val="800"/>
              </a:spcAft>
            </a:pPr>
            <a:r>
              <a:rPr lang="vi-VN" sz="3600" dirty="0">
                <a:effectLst/>
                <a:latin typeface="Arial" panose="020B0604020202020204" pitchFamily="34" charset="0"/>
                <a:ea typeface="Times New Roman" panose="02020603050405020304" pitchFamily="18" charset="0"/>
                <a:cs typeface="Arial" panose="020B0604020202020204" pitchFamily="34" charset="0"/>
              </a:rPr>
              <a:t>Hãy chuyển các toán hạng của hai phép tính sau ra hệ nhị phân để chuẩn bị kiểm tra kết quả thực hiện các phép toán trong hệ nhị phân. </a:t>
            </a:r>
          </a:p>
          <a:p>
            <a:pPr marL="514350" indent="-514350" algn="ctr">
              <a:lnSpc>
                <a:spcPct val="150000"/>
              </a:lnSpc>
              <a:spcAft>
                <a:spcPts val="800"/>
              </a:spcAft>
              <a:buAutoNum type="alphaLcParenR"/>
            </a:pPr>
            <a:r>
              <a:rPr lang="vi-VN" sz="3600" dirty="0">
                <a:latin typeface="Arial" panose="020B0604020202020204" pitchFamily="34" charset="0"/>
                <a:ea typeface="Times New Roman" panose="02020603050405020304" pitchFamily="18" charset="0"/>
                <a:cs typeface="Arial" panose="020B0604020202020204" pitchFamily="34" charset="0"/>
              </a:rPr>
              <a:t>27 + 26 = 53</a:t>
            </a:r>
          </a:p>
          <a:p>
            <a:pPr marL="514350" indent="-514350" algn="ctr">
              <a:lnSpc>
                <a:spcPct val="150000"/>
              </a:lnSpc>
              <a:spcAft>
                <a:spcPts val="800"/>
              </a:spcAft>
              <a:buAutoNum type="alphaLcParenR"/>
            </a:pPr>
            <a:r>
              <a:rPr lang="vi-VN" sz="3600" dirty="0">
                <a:effectLst/>
                <a:latin typeface="Arial" panose="020B0604020202020204" pitchFamily="34" charset="0"/>
                <a:ea typeface="Times New Roman" panose="02020603050405020304" pitchFamily="18" charset="0"/>
                <a:cs typeface="Arial" panose="020B0604020202020204" pitchFamily="34" charset="0"/>
              </a:rPr>
              <a:t>13 x 5 = 65</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15">
            <a:extLst>
              <a:ext uri="{FF2B5EF4-FFF2-40B4-BE49-F238E27FC236}">
                <a16:creationId xmlns:a16="http://schemas.microsoft.com/office/drawing/2014/main" id="{3D949D24-6787-400C-A3F9-DD4BD0EED6FD}"/>
              </a:ext>
            </a:extLst>
          </p:cNvPr>
          <p:cNvPicPr>
            <a:picLocks noChangeAspect="1"/>
          </p:cNvPicPr>
          <p:nvPr/>
        </p:nvPicPr>
        <p:blipFill>
          <a:blip r:embed="rId7"/>
          <a:srcRect/>
          <a:stretch>
            <a:fillRect/>
          </a:stretch>
        </p:blipFill>
        <p:spPr>
          <a:xfrm>
            <a:off x="11232573" y="1884360"/>
            <a:ext cx="7181850" cy="5545140"/>
          </a:xfrm>
          <a:prstGeom prst="rect">
            <a:avLst/>
          </a:prstGeom>
        </p:spPr>
      </p:pic>
      <p:sp>
        <p:nvSpPr>
          <p:cNvPr id="44" name="TextBox 43">
            <a:extLst>
              <a:ext uri="{FF2B5EF4-FFF2-40B4-BE49-F238E27FC236}">
                <a16:creationId xmlns:a16="http://schemas.microsoft.com/office/drawing/2014/main" id="{7A4A5F0D-AE63-4075-A36D-DD868755DD4E}"/>
              </a:ext>
            </a:extLst>
          </p:cNvPr>
          <p:cNvSpPr txBox="1"/>
          <p:nvPr/>
        </p:nvSpPr>
        <p:spPr>
          <a:xfrm>
            <a:off x="11979264" y="1932390"/>
            <a:ext cx="4533372" cy="3253263"/>
          </a:xfrm>
          <a:prstGeom prst="rect">
            <a:avLst/>
          </a:prstGeom>
          <a:noFill/>
        </p:spPr>
        <p:txBody>
          <a:bodyPr wrap="square">
            <a:spAutoFit/>
          </a:bodyPr>
          <a:lstStyle/>
          <a:p>
            <a:pPr algn="ctr">
              <a:lnSpc>
                <a:spcPct val="150000"/>
              </a:lnSpc>
              <a:spcAft>
                <a:spcPts val="800"/>
              </a:spcAft>
            </a:pPr>
            <a:r>
              <a:rPr lang="vi-VN"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Ví dụ</a:t>
            </a:r>
          </a:p>
          <a:p>
            <a:pPr algn="ctr">
              <a:lnSpc>
                <a:spcPct val="150000"/>
              </a:lnSpc>
              <a:spcAft>
                <a:spcPts val="800"/>
              </a:spcAft>
            </a:pPr>
            <a:r>
              <a:rPr lang="vi-VN" sz="3200" b="1" dirty="0">
                <a:solidFill>
                  <a:schemeClr val="bg1"/>
                </a:solidFill>
                <a:ea typeface="Times New Roman" panose="02020603050405020304" pitchFamily="18" charset="0"/>
                <a:cs typeface="Arial" panose="020B0604020202020204" pitchFamily="34" charset="0"/>
              </a:rPr>
              <a:t>3 + 4 = 7 sẽ được chuyển dạng thành </a:t>
            </a:r>
          </a:p>
          <a:p>
            <a:pPr algn="ctr">
              <a:lnSpc>
                <a:spcPct val="150000"/>
              </a:lnSpc>
              <a:spcAft>
                <a:spcPts val="800"/>
              </a:spcAft>
            </a:pPr>
            <a:r>
              <a:rPr lang="vi-VN" sz="3200" b="1" dirty="0">
                <a:solidFill>
                  <a:schemeClr val="bg1"/>
                </a:solidFill>
                <a:ea typeface="Times New Roman" panose="02020603050405020304" pitchFamily="18" charset="0"/>
                <a:cs typeface="Arial" panose="020B0604020202020204" pitchFamily="34" charset="0"/>
              </a:rPr>
              <a:t>11 + 100 = 111</a:t>
            </a:r>
            <a:endParaRPr lang="vi-VN"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anim calcmode="lin" valueType="num">
                                      <p:cBhvr additive="base">
                                        <p:cTn id="1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barn(inVertical)">
                                      <p:cBhvr>
                                        <p:cTn id="25" dur="500"/>
                                        <p:tgtEl>
                                          <p:spTgt spid="3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xEl>
                                              <p:pRg st="1" end="1"/>
                                            </p:txEl>
                                          </p:spTgt>
                                        </p:tgtEl>
                                        <p:attrNameLst>
                                          <p:attrName>style.visibility</p:attrName>
                                        </p:attrNameLst>
                                      </p:cBhvr>
                                      <p:to>
                                        <p:strVal val="visible"/>
                                      </p:to>
                                    </p:set>
                                    <p:animEffect transition="in" filter="fade">
                                      <p:cBhvr>
                                        <p:cTn id="30" dur="500"/>
                                        <p:tgtEl>
                                          <p:spTgt spid="3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xEl>
                                              <p:pRg st="2" end="2"/>
                                            </p:txEl>
                                          </p:spTgt>
                                        </p:tgtEl>
                                        <p:attrNameLst>
                                          <p:attrName>style.visibility</p:attrName>
                                        </p:attrNameLst>
                                      </p:cBhvr>
                                      <p:to>
                                        <p:strVal val="visible"/>
                                      </p:to>
                                    </p:set>
                                    <p:animEffect transition="in" filter="fade">
                                      <p:cBhvr>
                                        <p:cTn id="35" dur="500"/>
                                        <p:tgtEl>
                                          <p:spTgt spid="3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xEl>
                                              <p:pRg st="0" end="0"/>
                                            </p:txEl>
                                          </p:spTgt>
                                        </p:tgtEl>
                                        <p:attrNameLst>
                                          <p:attrName>style.visibility</p:attrName>
                                        </p:attrNameLst>
                                      </p:cBhvr>
                                      <p:to>
                                        <p:strVal val="visible"/>
                                      </p:to>
                                    </p:set>
                                    <p:animEffect transition="in" filter="fade">
                                      <p:cBhvr>
                                        <p:cTn id="40" dur="1000"/>
                                        <p:tgtEl>
                                          <p:spTgt spid="44">
                                            <p:txEl>
                                              <p:pRg st="0" end="0"/>
                                            </p:txEl>
                                          </p:spTgt>
                                        </p:tgtEl>
                                      </p:cBhvr>
                                    </p:animEffect>
                                    <p:anim calcmode="lin" valueType="num">
                                      <p:cBhvr>
                                        <p:cTn id="41"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4">
                                            <p:txEl>
                                              <p:pRg st="1" end="1"/>
                                            </p:txEl>
                                          </p:spTgt>
                                        </p:tgtEl>
                                        <p:attrNameLst>
                                          <p:attrName>style.visibility</p:attrName>
                                        </p:attrNameLst>
                                      </p:cBhvr>
                                      <p:to>
                                        <p:strVal val="visible"/>
                                      </p:to>
                                    </p:set>
                                    <p:anim calcmode="lin" valueType="num">
                                      <p:cBhvr additive="base">
                                        <p:cTn id="47"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4">
                                            <p:txEl>
                                              <p:pRg st="2" end="2"/>
                                            </p:txEl>
                                          </p:spTgt>
                                        </p:tgtEl>
                                        <p:attrNameLst>
                                          <p:attrName>style.visibility</p:attrName>
                                        </p:attrNameLst>
                                      </p:cBhvr>
                                      <p:to>
                                        <p:strVal val="visible"/>
                                      </p:to>
                                    </p:set>
                                    <p:anim calcmode="lin" valueType="num">
                                      <p:cBhvr additive="base">
                                        <p:cTn id="53"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1584</Words>
  <Application>Microsoft Office PowerPoint</Application>
  <PresentationFormat>Custom</PresentationFormat>
  <Paragraphs>160</Paragraphs>
  <Slides>17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Nourd</vt:lpstr>
      <vt:lpstr>Calibri</vt:lpstr>
      <vt:lpstr>Nourd Bold</vt:lpstr>
      <vt:lpstr>Roboto</vt:lpstr>
      <vt:lpstr>Wingdings</vt:lpstr>
      <vt:lpstr>Catchy Mager</vt:lpstr>
      <vt:lpstr>Cambria Math</vt:lpstr>
      <vt:lpstr>Arial</vt:lpstr>
      <vt:lpstr>arialage Italic</vt:lpstr>
      <vt:lpstr>Times New Roman</vt:lpstr>
      <vt:lpstr>Bryndan Write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Papercraft Retro Brainstorm Presentation</dc:title>
  <dc:creator>MINH</dc:creator>
  <cp:lastModifiedBy>admin</cp:lastModifiedBy>
  <cp:revision>13</cp:revision>
  <dcterms:created xsi:type="dcterms:W3CDTF">2006-08-16T00:00:00Z</dcterms:created>
  <dcterms:modified xsi:type="dcterms:W3CDTF">2024-08-19T04:51:34Z</dcterms:modified>
  <dc:identifier>DAFKAju4-u0</dc:identifier>
</cp:coreProperties>
</file>