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87" r:id="rId2"/>
    <p:sldMasterId id="2147483689" r:id="rId3"/>
  </p:sldMasterIdLst>
  <p:notesMasterIdLst>
    <p:notesMasterId r:id="rId39"/>
  </p:notesMasterIdLst>
  <p:sldIdLst>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25" r:id="rId34"/>
    <p:sldId id="326" r:id="rId35"/>
    <p:sldId id="327" r:id="rId36"/>
    <p:sldId id="328" r:id="rId37"/>
    <p:sldId id="329"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Tahoma" panose="020B0604030504040204" pitchFamily="34" charset="0"/>
      <p:regular r:id="rId44"/>
      <p:bold r:id="rId45"/>
    </p:embeddedFont>
    <p:embeddedFont>
      <p:font typeface="Wingdings 3" panose="05040102010807070707" pitchFamily="18" charset="2"/>
      <p:regular r:id="rId46"/>
    </p:embeddedFont>
    <p:embeddedFont>
      <p:font typeface="HP001 5 hàng" panose="020B060402020202020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80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3" d="100"/>
          <a:sy n="63" d="100"/>
        </p:scale>
        <p:origin x="339"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3/12/2025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extLst>
      <p:ext uri="{BB962C8B-B14F-4D97-AF65-F5344CB8AC3E}">
        <p14:creationId xmlns:p14="http://schemas.microsoft.com/office/powerpoint/2010/main" val="353056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4</a:t>
            </a:fld>
            <a:endParaRPr lang="en-US"/>
          </a:p>
        </p:txBody>
      </p:sp>
    </p:spTree>
    <p:extLst>
      <p:ext uri="{BB962C8B-B14F-4D97-AF65-F5344CB8AC3E}">
        <p14:creationId xmlns:p14="http://schemas.microsoft.com/office/powerpoint/2010/main" val="153955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13</a:t>
            </a:fld>
            <a:endParaRPr lang="en-US"/>
          </a:p>
        </p:txBody>
      </p:sp>
    </p:spTree>
    <p:extLst>
      <p:ext uri="{BB962C8B-B14F-4D97-AF65-F5344CB8AC3E}">
        <p14:creationId xmlns:p14="http://schemas.microsoft.com/office/powerpoint/2010/main" val="7080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14</a:t>
            </a:fld>
            <a:endParaRPr lang="en-US"/>
          </a:p>
        </p:txBody>
      </p:sp>
    </p:spTree>
    <p:extLst>
      <p:ext uri="{BB962C8B-B14F-4D97-AF65-F5344CB8AC3E}">
        <p14:creationId xmlns:p14="http://schemas.microsoft.com/office/powerpoint/2010/main" val="1870021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15</a:t>
            </a:fld>
            <a:endParaRPr lang="en-US"/>
          </a:p>
        </p:txBody>
      </p:sp>
    </p:spTree>
    <p:extLst>
      <p:ext uri="{BB962C8B-B14F-4D97-AF65-F5344CB8AC3E}">
        <p14:creationId xmlns:p14="http://schemas.microsoft.com/office/powerpoint/2010/main" val="391675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16</a:t>
            </a:fld>
            <a:endParaRPr lang="en-US"/>
          </a:p>
        </p:txBody>
      </p:sp>
    </p:spTree>
    <p:extLst>
      <p:ext uri="{BB962C8B-B14F-4D97-AF65-F5344CB8AC3E}">
        <p14:creationId xmlns:p14="http://schemas.microsoft.com/office/powerpoint/2010/main" val="2027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17</a:t>
            </a:fld>
            <a:endParaRPr lang="en-US"/>
          </a:p>
        </p:txBody>
      </p:sp>
    </p:spTree>
    <p:extLst>
      <p:ext uri="{BB962C8B-B14F-4D97-AF65-F5344CB8AC3E}">
        <p14:creationId xmlns:p14="http://schemas.microsoft.com/office/powerpoint/2010/main" val="168781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18</a:t>
            </a:fld>
            <a:endParaRPr lang="en-US"/>
          </a:p>
        </p:txBody>
      </p:sp>
    </p:spTree>
    <p:extLst>
      <p:ext uri="{BB962C8B-B14F-4D97-AF65-F5344CB8AC3E}">
        <p14:creationId xmlns:p14="http://schemas.microsoft.com/office/powerpoint/2010/main" val="124623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19</a:t>
            </a:fld>
            <a:endParaRPr lang="en-US"/>
          </a:p>
        </p:txBody>
      </p:sp>
    </p:spTree>
    <p:extLst>
      <p:ext uri="{BB962C8B-B14F-4D97-AF65-F5344CB8AC3E}">
        <p14:creationId xmlns:p14="http://schemas.microsoft.com/office/powerpoint/2010/main" val="3916755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20</a:t>
            </a:fld>
            <a:endParaRPr lang="en-US"/>
          </a:p>
        </p:txBody>
      </p:sp>
    </p:spTree>
    <p:extLst>
      <p:ext uri="{BB962C8B-B14F-4D97-AF65-F5344CB8AC3E}">
        <p14:creationId xmlns:p14="http://schemas.microsoft.com/office/powerpoint/2010/main" val="341261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21</a:t>
            </a:fld>
            <a:endParaRPr lang="en-US"/>
          </a:p>
        </p:txBody>
      </p:sp>
    </p:spTree>
    <p:extLst>
      <p:ext uri="{BB962C8B-B14F-4D97-AF65-F5344CB8AC3E}">
        <p14:creationId xmlns:p14="http://schemas.microsoft.com/office/powerpoint/2010/main" val="3382806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22</a:t>
            </a:fld>
            <a:endParaRPr lang="en-US"/>
          </a:p>
        </p:txBody>
      </p:sp>
    </p:spTree>
    <p:extLst>
      <p:ext uri="{BB962C8B-B14F-4D97-AF65-F5344CB8AC3E}">
        <p14:creationId xmlns:p14="http://schemas.microsoft.com/office/powerpoint/2010/main" val="399114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5</a:t>
            </a:fld>
            <a:endParaRPr lang="en-US"/>
          </a:p>
        </p:txBody>
      </p:sp>
    </p:spTree>
    <p:extLst>
      <p:ext uri="{BB962C8B-B14F-4D97-AF65-F5344CB8AC3E}">
        <p14:creationId xmlns:p14="http://schemas.microsoft.com/office/powerpoint/2010/main" val="357701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23</a:t>
            </a:fld>
            <a:endParaRPr lang="en-US"/>
          </a:p>
        </p:txBody>
      </p:sp>
    </p:spTree>
    <p:extLst>
      <p:ext uri="{BB962C8B-B14F-4D97-AF65-F5344CB8AC3E}">
        <p14:creationId xmlns:p14="http://schemas.microsoft.com/office/powerpoint/2010/main" val="1246234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24</a:t>
            </a:fld>
            <a:endParaRPr lang="en-US"/>
          </a:p>
        </p:txBody>
      </p:sp>
    </p:spTree>
    <p:extLst>
      <p:ext uri="{BB962C8B-B14F-4D97-AF65-F5344CB8AC3E}">
        <p14:creationId xmlns:p14="http://schemas.microsoft.com/office/powerpoint/2010/main" val="3063867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25</a:t>
            </a:fld>
            <a:endParaRPr lang="en-US"/>
          </a:p>
        </p:txBody>
      </p:sp>
    </p:spTree>
    <p:extLst>
      <p:ext uri="{BB962C8B-B14F-4D97-AF65-F5344CB8AC3E}">
        <p14:creationId xmlns:p14="http://schemas.microsoft.com/office/powerpoint/2010/main" val="91553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26</a:t>
            </a:fld>
            <a:endParaRPr lang="en-US"/>
          </a:p>
        </p:txBody>
      </p:sp>
    </p:spTree>
    <p:extLst>
      <p:ext uri="{BB962C8B-B14F-4D97-AF65-F5344CB8AC3E}">
        <p14:creationId xmlns:p14="http://schemas.microsoft.com/office/powerpoint/2010/main" val="297733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27</a:t>
            </a:fld>
            <a:endParaRPr lang="en-US"/>
          </a:p>
        </p:txBody>
      </p:sp>
    </p:spTree>
    <p:extLst>
      <p:ext uri="{BB962C8B-B14F-4D97-AF65-F5344CB8AC3E}">
        <p14:creationId xmlns:p14="http://schemas.microsoft.com/office/powerpoint/2010/main" val="236486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28</a:t>
            </a:fld>
            <a:endParaRPr lang="en-US"/>
          </a:p>
        </p:txBody>
      </p:sp>
    </p:spTree>
    <p:extLst>
      <p:ext uri="{BB962C8B-B14F-4D97-AF65-F5344CB8AC3E}">
        <p14:creationId xmlns:p14="http://schemas.microsoft.com/office/powerpoint/2010/main" val="4023534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29</a:t>
            </a:fld>
            <a:endParaRPr lang="en-US"/>
          </a:p>
        </p:txBody>
      </p:sp>
    </p:spTree>
    <p:extLst>
      <p:ext uri="{BB962C8B-B14F-4D97-AF65-F5344CB8AC3E}">
        <p14:creationId xmlns:p14="http://schemas.microsoft.com/office/powerpoint/2010/main" val="2112512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30</a:t>
            </a:fld>
            <a:endParaRPr lang="en-US"/>
          </a:p>
        </p:txBody>
      </p:sp>
    </p:spTree>
    <p:extLst>
      <p:ext uri="{BB962C8B-B14F-4D97-AF65-F5344CB8AC3E}">
        <p14:creationId xmlns:p14="http://schemas.microsoft.com/office/powerpoint/2010/main" val="4270501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31</a:t>
            </a:fld>
            <a:endParaRPr lang="en-US"/>
          </a:p>
        </p:txBody>
      </p:sp>
    </p:spTree>
    <p:extLst>
      <p:ext uri="{BB962C8B-B14F-4D97-AF65-F5344CB8AC3E}">
        <p14:creationId xmlns:p14="http://schemas.microsoft.com/office/powerpoint/2010/main" val="2922305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32</a:t>
            </a:fld>
            <a:endParaRPr lang="en-US"/>
          </a:p>
        </p:txBody>
      </p:sp>
    </p:spTree>
    <p:extLst>
      <p:ext uri="{BB962C8B-B14F-4D97-AF65-F5344CB8AC3E}">
        <p14:creationId xmlns:p14="http://schemas.microsoft.com/office/powerpoint/2010/main" val="292672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6</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33</a:t>
            </a:fld>
            <a:endParaRPr lang="en-US"/>
          </a:p>
        </p:txBody>
      </p:sp>
    </p:spTree>
    <p:extLst>
      <p:ext uri="{BB962C8B-B14F-4D97-AF65-F5344CB8AC3E}">
        <p14:creationId xmlns:p14="http://schemas.microsoft.com/office/powerpoint/2010/main" val="2665304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34</a:t>
            </a:fld>
            <a:endParaRPr lang="en-US"/>
          </a:p>
        </p:txBody>
      </p:sp>
    </p:spTree>
    <p:extLst>
      <p:ext uri="{BB962C8B-B14F-4D97-AF65-F5344CB8AC3E}">
        <p14:creationId xmlns:p14="http://schemas.microsoft.com/office/powerpoint/2010/main" val="250073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35</a:t>
            </a:fld>
            <a:endParaRPr lang="en-US"/>
          </a:p>
        </p:txBody>
      </p:sp>
    </p:spTree>
    <p:extLst>
      <p:ext uri="{BB962C8B-B14F-4D97-AF65-F5344CB8AC3E}">
        <p14:creationId xmlns:p14="http://schemas.microsoft.com/office/powerpoint/2010/main" val="278033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pPr/>
              <a:t>7</a:t>
            </a:fld>
            <a:endParaRPr lang="en-US"/>
          </a:p>
        </p:txBody>
      </p:sp>
    </p:spTree>
    <p:extLst>
      <p:ext uri="{BB962C8B-B14F-4D97-AF65-F5344CB8AC3E}">
        <p14:creationId xmlns:p14="http://schemas.microsoft.com/office/powerpoint/2010/main" val="250073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8</a:t>
            </a:fld>
            <a:endParaRPr lang="en-US"/>
          </a:p>
        </p:txBody>
      </p:sp>
    </p:spTree>
    <p:extLst>
      <p:ext uri="{BB962C8B-B14F-4D97-AF65-F5344CB8AC3E}">
        <p14:creationId xmlns:p14="http://schemas.microsoft.com/office/powerpoint/2010/main" val="2012927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0858C-38A1-4133-A3F1-2EBD5AEF0258}" type="slidenum">
              <a:rPr lang="en-US" smtClean="0"/>
              <a:pPr/>
              <a:t>9</a:t>
            </a:fld>
            <a:endParaRPr lang="en-US"/>
          </a:p>
        </p:txBody>
      </p:sp>
    </p:spTree>
    <p:extLst>
      <p:ext uri="{BB962C8B-B14F-4D97-AF65-F5344CB8AC3E}">
        <p14:creationId xmlns:p14="http://schemas.microsoft.com/office/powerpoint/2010/main" val="14375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pPr/>
              <a:t>10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1118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pPr/>
              <a:t>11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0244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00858C-38A1-4133-A3F1-2EBD5AEF0258}" type="slidenum">
              <a:rPr lang="en-US" smtClean="0"/>
              <a:pPr/>
              <a:t>12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10424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3/12/2025</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259659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lIns="45711" tIns="22855" rIns="45711" bIns="2285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lIns="45711" tIns="22855" rIns="45711" bIns="22855"/>
          <a:lstStyle/>
          <a:p>
            <a:fld id="{7FE5A9CD-1CA5-4BB6-ABF6-C3DB2F9C09D1}" type="datetimeFigureOut">
              <a:rPr lang="en-US" smtClean="0"/>
              <a:pPr/>
              <a:t>3/12/2025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lIns="45711" tIns="22855" rIns="45711" bIns="22855"/>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45711" tIns="22855" rIns="45711" bIns="22855"/>
          <a:lstStyle/>
          <a:p>
            <a:fld id="{E9E3A461-C528-4C33-83FA-271D1850C3B5}" type="slidenum">
              <a:rPr lang="en-US" smtClean="0"/>
              <a:pPr/>
              <a:t>‹#›</a:t>
            </a:fld>
            <a:endParaRPr lang="en-US"/>
          </a:p>
        </p:txBody>
      </p:sp>
    </p:spTree>
    <p:extLst>
      <p:ext uri="{BB962C8B-B14F-4D97-AF65-F5344CB8AC3E}">
        <p14:creationId xmlns:p14="http://schemas.microsoft.com/office/powerpoint/2010/main" val="24646869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Lst>
  <p:timing>
    <p:tnLst>
      <p:par>
        <p:cTn id="1" dur="indefinite" restart="never" nodeType="tmRoot"/>
      </p:par>
    </p:tnLst>
  </p:timing>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par>
    </p:tnLst>
  </p:timing>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7.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microsoft.com/office/2007/relationships/hdphoto" Target="../media/hdphoto10.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7" Type="http://schemas.microsoft.com/office/2007/relationships/hdphoto" Target="../media/hdphoto10.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microsoft.com/office/2007/relationships/hdphoto" Target="../media/hdphoto12.wdp"/><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emf"/><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71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3" name="Rectangle 2"/>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NGỮ</a:t>
            </a:r>
          </a:p>
          <a:p>
            <a:pPr algn="ctr">
              <a:defRPr/>
            </a:pPr>
            <a:r>
              <a:rPr lang="en-US" sz="1700" b="1">
                <a:latin typeface="Times New Roman" panose="02020603050405020304" pitchFamily="18" charset="0"/>
                <a:cs typeface="Times New Roman" panose="02020603050405020304" pitchFamily="18" charset="0"/>
              </a:rPr>
              <a:t>VĂN</a:t>
            </a:r>
          </a:p>
        </p:txBody>
      </p:sp>
      <p:sp>
        <p:nvSpPr>
          <p:cNvPr id="4" name="Rounded Rectangle 3"/>
          <p:cNvSpPr/>
          <p:nvPr/>
        </p:nvSpPr>
        <p:spPr>
          <a:xfrm>
            <a:off x="724600"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LỚP</a:t>
            </a:r>
          </a:p>
          <a:p>
            <a:pPr algn="ctr">
              <a:defRPr/>
            </a:pPr>
            <a:r>
              <a:rPr lang="vi-VN" sz="1700" b="1" smtClean="0">
                <a:latin typeface="Times New Roman" panose="02020603050405020304" pitchFamily="18" charset="0"/>
                <a:cs typeface="Times New Roman" panose="02020603050405020304" pitchFamily="18" charset="0"/>
              </a:rPr>
              <a:t>11</a:t>
            </a:r>
            <a:endParaRPr lang="en-US" sz="1700" b="1">
              <a:latin typeface="Times New Roman" panose="02020603050405020304" pitchFamily="18" charset="0"/>
              <a:cs typeface="Times New Roman" panose="02020603050405020304" pitchFamily="18" charset="0"/>
            </a:endParaRPr>
          </a:p>
        </p:txBody>
      </p:sp>
      <p:sp>
        <p:nvSpPr>
          <p:cNvPr id="5" name="Rectangle 4"/>
          <p:cNvSpPr/>
          <p:nvPr/>
        </p:nvSpPr>
        <p:spPr>
          <a:xfrm>
            <a:off x="1486500" y="57150"/>
            <a:ext cx="10705500" cy="571500"/>
          </a:xfrm>
          <a:prstGeom prst="rect">
            <a:avLst/>
          </a:prstGeom>
          <a:solidFill>
            <a:schemeClr val="tx1">
              <a:lumMod val="95000"/>
              <a:lumOff val="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vi-VN" sz="4000" b="1" smtClean="0">
                <a:latin typeface="Times New Roman" panose="02020603050405020304" pitchFamily="18" charset="0"/>
                <a:cs typeface="Times New Roman" panose="02020603050405020304" pitchFamily="18" charset="0"/>
              </a:rPr>
              <a:t>TRUYỆN</a:t>
            </a:r>
            <a:r>
              <a:rPr lang="en-US" sz="4000" b="1" smtClean="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HIỆN ĐẠI VIỆT NAM</a:t>
            </a:r>
          </a:p>
        </p:txBody>
      </p:sp>
      <p:sp>
        <p:nvSpPr>
          <p:cNvPr id="6" name="Rectangle 5"/>
          <p:cNvSpPr/>
          <p:nvPr/>
        </p:nvSpPr>
        <p:spPr>
          <a:xfrm flipV="1">
            <a:off x="0" y="6716710"/>
            <a:ext cx="12209460" cy="14128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8199" name="TextBox 10"/>
          <p:cNvSpPr txBox="1">
            <a:spLocks noChangeArrowheads="1"/>
          </p:cNvSpPr>
          <p:nvPr/>
        </p:nvSpPr>
        <p:spPr bwMode="auto">
          <a:xfrm>
            <a:off x="1215074" y="1236663"/>
            <a:ext cx="2023799" cy="2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22855" rIns="45711" bIns="22855" anchor="ctr">
            <a:spAutoFit/>
          </a:bodyPr>
          <a:lstStyle/>
          <a:p>
            <a:r>
              <a:rPr lang="en-US" altLang="en-US" sz="1500" b="1">
                <a:solidFill>
                  <a:srgbClr val="FFFFFF"/>
                </a:solidFill>
                <a:latin typeface="Times New Roman" pitchFamily="18" charset="0"/>
                <a:ea typeface="Tahoma" pitchFamily="34" charset="0"/>
                <a:cs typeface="Times New Roman" pitchFamily="18" charset="0"/>
              </a:rPr>
              <a:t>KẾT QUẢ CẦN ĐẠT</a:t>
            </a:r>
          </a:p>
        </p:txBody>
      </p:sp>
      <p:sp>
        <p:nvSpPr>
          <p:cNvPr id="11" name="Rectangle 10"/>
          <p:cNvSpPr/>
          <p:nvPr/>
        </p:nvSpPr>
        <p:spPr>
          <a:xfrm>
            <a:off x="2886037" y="1110711"/>
            <a:ext cx="7906425" cy="1508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600" dirty="0" smtClean="0">
                <a:solidFill>
                  <a:srgbClr val="FF0000"/>
                </a:solidFill>
                <a:latin typeface="+mj-lt"/>
              </a:rPr>
              <a:t>CHỮ NGƯỜI </a:t>
            </a:r>
            <a:r>
              <a:rPr lang="vi-VN" sz="4600" smtClean="0">
                <a:solidFill>
                  <a:srgbClr val="FF0000"/>
                </a:solidFill>
                <a:latin typeface="+mj-lt"/>
              </a:rPr>
              <a:t>TỬ TÙ</a:t>
            </a:r>
            <a:endParaRPr lang="en-US" sz="4600" dirty="0">
              <a:solidFill>
                <a:srgbClr val="FF0000"/>
              </a:solidFill>
              <a:latin typeface="+mj-lt"/>
            </a:endParaRPr>
          </a:p>
        </p:txBody>
      </p:sp>
      <p:pic>
        <p:nvPicPr>
          <p:cNvPr id="15" name="Picture 2" descr="D:\ISS\mon hoc\Văn\Lop 12\V_12_VHVN_09_CoLan_ChuNguoiTuTu_Phan 1.pptx\V_12_VHVN_09_CoLan_ChuNguoiTuTu_Phan 1_hinhanh\5124f5af5550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007" y="2142145"/>
            <a:ext cx="7657418" cy="48087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637918" y="2188022"/>
            <a:ext cx="3312813" cy="93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2">
                    <a:lumMod val="25000"/>
                  </a:schemeClr>
                </a:solidFill>
                <a:latin typeface="Times New Roman" panose="02020603050405020304" pitchFamily="18" charset="0"/>
                <a:cs typeface="Times New Roman" panose="02020603050405020304" pitchFamily="18" charset="0"/>
              </a:rPr>
              <a:t>NGUYỄN TUÂN</a:t>
            </a:r>
            <a:endParaRPr lang="en-US" sz="2000"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5277" y1="24375" x2="52184" y2="46445"/>
                        <a14:foregroundMark x1="52538" y1="20703" x2="62987" y2="72891"/>
                        <a14:foregroundMark x1="68182" y1="18164" x2="53601" y2="64375"/>
                        <a14:foregroundMark x1="41086" y1="18398" x2="34120" y2="74023"/>
                        <a14:foregroundMark x1="70956" y1="19766" x2="56730" y2="74023"/>
                        <a14:foregroundMark x1="45927" y1="40234" x2="51181" y2="64375"/>
                      </a14:backgroundRemoval>
                    </a14:imgEffect>
                  </a14:imgLayer>
                </a14:imgProps>
              </a:ext>
              <a:ext uri="{28A0092B-C50C-407E-A947-70E740481C1C}">
                <a14:useLocalDpi xmlns:a14="http://schemas.microsoft.com/office/drawing/2010/main" val="0"/>
              </a:ext>
            </a:extLst>
          </a:blip>
          <a:stretch>
            <a:fillRect/>
          </a:stretch>
        </p:blipFill>
        <p:spPr>
          <a:xfrm>
            <a:off x="-659276" y="243680"/>
            <a:ext cx="4538067" cy="6858000"/>
          </a:xfrm>
          <a:prstGeom prst="rect">
            <a:avLst/>
          </a:prstGeom>
        </p:spPr>
      </p:pic>
    </p:spTree>
    <p:extLst>
      <p:ext uri="{BB962C8B-B14F-4D97-AF65-F5344CB8AC3E}">
        <p14:creationId xmlns:p14="http://schemas.microsoft.com/office/powerpoint/2010/main" val="739093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SS\mon hoc\Văn\Lop 12\V_12_VHVN_09_CoLan_ChuNguoiTuTu_Phan 1.pptx\links\BIA SA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10" y="2133600"/>
            <a:ext cx="4965647" cy="4371373"/>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Group 120"/>
          <p:cNvGrpSpPr/>
          <p:nvPr/>
        </p:nvGrpSpPr>
        <p:grpSpPr>
          <a:xfrm>
            <a:off x="0" y="773787"/>
            <a:ext cx="4587766" cy="461665"/>
            <a:chOff x="-178461" y="1828800"/>
            <a:chExt cx="8067590" cy="923329"/>
          </a:xfrm>
        </p:grpSpPr>
        <p:sp>
          <p:nvSpPr>
            <p:cNvPr id="122" name="Round Same Side Corner Rectangle 121"/>
            <p:cNvSpPr/>
            <p:nvPr/>
          </p:nvSpPr>
          <p:spPr>
            <a:xfrm rot="5400000">
              <a:off x="325965" y="1324379"/>
              <a:ext cx="886537" cy="189538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124" name="TextBox 123"/>
            <p:cNvSpPr txBox="1"/>
            <p:nvPr/>
          </p:nvSpPr>
          <p:spPr>
            <a:xfrm>
              <a:off x="1795349" y="1828800"/>
              <a:ext cx="6093780"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125" name="Group 124"/>
          <p:cNvGrpSpPr/>
          <p:nvPr/>
        </p:nvGrpSpPr>
        <p:grpSpPr>
          <a:xfrm>
            <a:off x="319913" y="1269087"/>
            <a:ext cx="3337687" cy="491580"/>
            <a:chOff x="644526" y="2766774"/>
            <a:chExt cx="4543277" cy="983160"/>
          </a:xfrm>
        </p:grpSpPr>
        <p:sp>
          <p:nvSpPr>
            <p:cNvPr id="126" name="TextBox 125"/>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phẩm</a:t>
              </a:r>
            </a:p>
          </p:txBody>
        </p:sp>
        <p:sp>
          <p:nvSpPr>
            <p:cNvPr id="127" name="Rounded Rectangle 126"/>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grpSp>
        <p:nvGrpSpPr>
          <p:cNvPr id="4" name="Group 3"/>
          <p:cNvGrpSpPr/>
          <p:nvPr/>
        </p:nvGrpSpPr>
        <p:grpSpPr>
          <a:xfrm>
            <a:off x="5423214" y="3804935"/>
            <a:ext cx="5702545" cy="1323439"/>
            <a:chOff x="11202987" y="6892621"/>
            <a:chExt cx="11406575" cy="2646878"/>
          </a:xfrm>
        </p:grpSpPr>
        <p:sp>
          <p:nvSpPr>
            <p:cNvPr id="39" name="Rectangle 38"/>
            <p:cNvSpPr/>
            <p:nvPr/>
          </p:nvSpPr>
          <p:spPr>
            <a:xfrm>
              <a:off x="11712323" y="6892621"/>
              <a:ext cx="10897239" cy="2646878"/>
            </a:xfrm>
            <a:prstGeom prst="rect">
              <a:avLst/>
            </a:prstGeom>
          </p:spPr>
          <p:txBody>
            <a:bodyPr wrap="square">
              <a:spAutoFit/>
            </a:bodyPr>
            <a:lstStyle/>
            <a:p>
              <a:pPr algn="just">
                <a:lnSpc>
                  <a:spcPts val="3249"/>
                </a:lnSpc>
                <a:defRPr/>
              </a:pPr>
              <a:r>
                <a:rPr lang="vi-VN" sz="2200" b="1">
                  <a:solidFill>
                    <a:schemeClr val="tx1">
                      <a:lumMod val="95000"/>
                      <a:lumOff val="5000"/>
                    </a:schemeClr>
                  </a:solidFill>
                  <a:ea typeface="Tahoma" pitchFamily="34" charset="0"/>
                  <a:cs typeface="Arial" pitchFamily="34" charset="0"/>
                </a:rPr>
                <a:t>1940, được tuyển in trong tập truyện </a:t>
              </a:r>
              <a:r>
                <a:rPr lang="vi-VN" sz="2200" b="1" i="1">
                  <a:solidFill>
                    <a:schemeClr val="accent6">
                      <a:lumMod val="75000"/>
                    </a:schemeClr>
                  </a:solidFill>
                  <a:ea typeface="Tahoma" pitchFamily="34" charset="0"/>
                  <a:cs typeface="Arial" pitchFamily="34" charset="0"/>
                </a:rPr>
                <a:t>Vang bóng một thời </a:t>
              </a:r>
              <a:r>
                <a:rPr lang="vi-VN" sz="2200" b="1">
                  <a:solidFill>
                    <a:schemeClr val="tx1">
                      <a:lumMod val="95000"/>
                      <a:lumOff val="5000"/>
                    </a:schemeClr>
                  </a:solidFill>
                  <a:ea typeface="Tahoma" pitchFamily="34" charset="0"/>
                  <a:cs typeface="Arial" pitchFamily="34" charset="0"/>
                </a:rPr>
                <a:t>và đổi tên thành </a:t>
              </a:r>
              <a:r>
                <a:rPr lang="en-US" sz="2200" b="1" i="1">
                  <a:solidFill>
                    <a:schemeClr val="accent6">
                      <a:lumMod val="75000"/>
                    </a:schemeClr>
                  </a:solidFill>
                  <a:latin typeface="Arial" panose="020B0604020202020204" pitchFamily="34" charset="0"/>
                  <a:ea typeface="Tahoma" pitchFamily="34" charset="0"/>
                  <a:cs typeface="Arial" panose="020B0604020202020204" pitchFamily="34" charset="0"/>
                </a:rPr>
                <a:t>Chữ người tử tù.</a:t>
              </a:r>
              <a:endParaRPr lang="vi-VN" sz="2200" b="1" i="1">
                <a:solidFill>
                  <a:schemeClr val="accent6">
                    <a:lumMod val="75000"/>
                  </a:schemeClr>
                </a:solidFill>
                <a:latin typeface="Arial" panose="020B0604020202020204" pitchFamily="34" charset="0"/>
                <a:ea typeface="Tahoma" pitchFamily="34" charset="0"/>
                <a:cs typeface="Arial" panose="020B0604020202020204" pitchFamily="34" charset="0"/>
              </a:endParaRPr>
            </a:p>
          </p:txBody>
        </p:sp>
        <p:sp>
          <p:nvSpPr>
            <p:cNvPr id="40" name="Oval 39"/>
            <p:cNvSpPr/>
            <p:nvPr/>
          </p:nvSpPr>
          <p:spPr>
            <a:xfrm>
              <a:off x="11202987" y="7239000"/>
              <a:ext cx="281887" cy="294444"/>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cs typeface="Arial" panose="020B0604020202020204" pitchFamily="34" charset="0"/>
              </a:endParaRPr>
            </a:p>
          </p:txBody>
        </p:sp>
      </p:grpSp>
      <p:sp>
        <p:nvSpPr>
          <p:cNvPr id="23" name="Rectangle 22"/>
          <p:cNvSpPr/>
          <p:nvPr/>
        </p:nvSpPr>
        <p:spPr>
          <a:xfrm>
            <a:off x="1019839" y="1699974"/>
            <a:ext cx="1546055" cy="384721"/>
          </a:xfrm>
          <a:prstGeom prst="rect">
            <a:avLst/>
          </a:prstGeom>
        </p:spPr>
        <p:txBody>
          <a:bodyPr wrap="none" lIns="45711" tIns="22855" rIns="45711" bIns="22855">
            <a:spAutoFit/>
          </a:bodyPr>
          <a:lstStyle/>
          <a:p>
            <a:r>
              <a:rPr lang="en-US" sz="2200" b="1">
                <a:latin typeface="Tahoma" pitchFamily="34" charset="0"/>
                <a:ea typeface="Tahoma" pitchFamily="34" charset="0"/>
                <a:cs typeface="Tahoma" pitchFamily="34" charset="0"/>
              </a:rPr>
              <a:t>a. Xuất xứ</a:t>
            </a:r>
            <a:endParaRPr lang="en-US" sz="2200" b="1" dirty="0">
              <a:latin typeface="Tahoma" pitchFamily="34" charset="0"/>
              <a:ea typeface="Tahoma" pitchFamily="34" charset="0"/>
              <a:cs typeface="Tahoma" pitchFamily="34" charset="0"/>
            </a:endParaRPr>
          </a:p>
        </p:txBody>
      </p:sp>
      <p:grpSp>
        <p:nvGrpSpPr>
          <p:cNvPr id="3" name="Group 2"/>
          <p:cNvGrpSpPr/>
          <p:nvPr/>
        </p:nvGrpSpPr>
        <p:grpSpPr>
          <a:xfrm>
            <a:off x="5423214" y="2697716"/>
            <a:ext cx="6091861" cy="913070"/>
            <a:chOff x="11202987" y="4169388"/>
            <a:chExt cx="12185309" cy="1826140"/>
          </a:xfrm>
        </p:grpSpPr>
        <p:sp>
          <p:nvSpPr>
            <p:cNvPr id="33" name="Rectangle 32"/>
            <p:cNvSpPr/>
            <p:nvPr/>
          </p:nvSpPr>
          <p:spPr>
            <a:xfrm>
              <a:off x="11616971" y="4169388"/>
              <a:ext cx="11771325" cy="1826140"/>
            </a:xfrm>
            <a:prstGeom prst="rect">
              <a:avLst/>
            </a:prstGeom>
          </p:spPr>
          <p:txBody>
            <a:bodyPr wrap="square">
              <a:spAutoFit/>
            </a:bodyPr>
            <a:lstStyle/>
            <a:p>
              <a:pPr algn="just">
                <a:lnSpc>
                  <a:spcPts val="3249"/>
                </a:lnSpc>
                <a:defRPr/>
              </a:pPr>
              <a:r>
                <a:rPr lang="vi-VN" sz="2200" b="1">
                  <a:solidFill>
                    <a:schemeClr val="tx1">
                      <a:lumMod val="95000"/>
                      <a:lumOff val="5000"/>
                    </a:schemeClr>
                  </a:solidFill>
                  <a:ea typeface="Tahoma" pitchFamily="34" charset="0"/>
                  <a:cs typeface="Arial" pitchFamily="34" charset="0"/>
                </a:rPr>
                <a:t>Tên lúc đầu là </a:t>
              </a:r>
              <a:r>
                <a:rPr lang="vi-VN" sz="2200" b="1" i="1">
                  <a:solidFill>
                    <a:schemeClr val="accent6">
                      <a:lumMod val="75000"/>
                    </a:schemeClr>
                  </a:solidFill>
                  <a:ea typeface="Tahoma" pitchFamily="34" charset="0"/>
                  <a:cs typeface="Arial" pitchFamily="34" charset="0"/>
                </a:rPr>
                <a:t>Dòng chữ cuối cùng</a:t>
              </a:r>
              <a:r>
                <a:rPr lang="en-US" sz="2200" b="1">
                  <a:solidFill>
                    <a:schemeClr val="accent6">
                      <a:lumMod val="75000"/>
                    </a:schemeClr>
                  </a:solidFill>
                  <a:ea typeface="Tahoma" pitchFamily="34" charset="0"/>
                  <a:cs typeface="Arial" pitchFamily="34" charset="0"/>
                </a:rPr>
                <a:t> </a:t>
              </a:r>
              <a:r>
                <a:rPr lang="en-US" sz="2200" b="1">
                  <a:solidFill>
                    <a:schemeClr val="tx1">
                      <a:lumMod val="95000"/>
                      <a:lumOff val="5000"/>
                    </a:schemeClr>
                  </a:solidFill>
                  <a:latin typeface="Arial" panose="020B0604020202020204" pitchFamily="34" charset="0"/>
                  <a:ea typeface="Tahoma" pitchFamily="34" charset="0"/>
                  <a:cs typeface="Arial" panose="020B0604020202020204" pitchFamily="34" charset="0"/>
                </a:rPr>
                <a:t>vào năm </a:t>
              </a:r>
              <a:r>
                <a:rPr lang="vi-VN" sz="2200" b="1">
                  <a:solidFill>
                    <a:schemeClr val="tx1">
                      <a:lumMod val="95000"/>
                      <a:lumOff val="5000"/>
                    </a:schemeClr>
                  </a:solidFill>
                  <a:ea typeface="Tahoma" pitchFamily="34" charset="0"/>
                  <a:cs typeface="Arial" pitchFamily="34" charset="0"/>
                </a:rPr>
                <a:t>1939, in trên tạp chí Tao Đàn.</a:t>
              </a:r>
            </a:p>
          </p:txBody>
        </p:sp>
        <p:sp>
          <p:nvSpPr>
            <p:cNvPr id="20" name="Oval 19"/>
            <p:cNvSpPr/>
            <p:nvPr/>
          </p:nvSpPr>
          <p:spPr>
            <a:xfrm>
              <a:off x="11202987" y="4554166"/>
              <a:ext cx="281887" cy="294444"/>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cs typeface="Arial" panose="020B0604020202020204" pitchFamily="34" charset="0"/>
              </a:endParaRPr>
            </a:p>
          </p:txBody>
        </p:sp>
      </p:gr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821917" y="4445818"/>
            <a:ext cx="2448910" cy="2388887"/>
          </a:xfrm>
          <a:prstGeom prst="rect">
            <a:avLst/>
          </a:prstGeom>
        </p:spPr>
      </p:pic>
    </p:spTree>
    <p:extLst>
      <p:ext uri="{BB962C8B-B14F-4D97-AF65-F5344CB8AC3E}">
        <p14:creationId xmlns:p14="http://schemas.microsoft.com/office/powerpoint/2010/main" val="241255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500"/>
                                        <p:tgtEl>
                                          <p:spTgt spid="1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1000"/>
                                        <p:tgtEl>
                                          <p:spTgt spid="2050"/>
                                        </p:tgtEl>
                                      </p:cBhvr>
                                    </p:animEffect>
                                    <p:anim calcmode="lin" valueType="num">
                                      <p:cBhvr>
                                        <p:cTn id="24" dur="1000" fill="hold"/>
                                        <p:tgtEl>
                                          <p:spTgt spid="2050"/>
                                        </p:tgtEl>
                                        <p:attrNameLst>
                                          <p:attrName>ppt_x</p:attrName>
                                        </p:attrNameLst>
                                      </p:cBhvr>
                                      <p:tavLst>
                                        <p:tav tm="0">
                                          <p:val>
                                            <p:strVal val="#ppt_x"/>
                                          </p:val>
                                        </p:tav>
                                        <p:tav tm="100000">
                                          <p:val>
                                            <p:strVal val="#ppt_x"/>
                                          </p:val>
                                        </p:tav>
                                      </p:tavLst>
                                    </p:anim>
                                    <p:anim calcmode="lin" valueType="num">
                                      <p:cBhvr>
                                        <p:cTn id="2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80646" y="4343400"/>
            <a:ext cx="6654815" cy="1733808"/>
            <a:chOff x="1371000" y="8585537"/>
            <a:chExt cx="12803788" cy="3467615"/>
          </a:xfrm>
        </p:grpSpPr>
        <p:sp>
          <p:nvSpPr>
            <p:cNvPr id="39" name="Rectangle 38"/>
            <p:cNvSpPr/>
            <p:nvPr/>
          </p:nvSpPr>
          <p:spPr>
            <a:xfrm>
              <a:off x="1741730" y="8585537"/>
              <a:ext cx="12433058" cy="3467615"/>
            </a:xfrm>
            <a:prstGeom prst="rect">
              <a:avLst/>
            </a:prstGeom>
          </p:spPr>
          <p:txBody>
            <a:bodyPr wrap="square">
              <a:spAutoFit/>
            </a:bodyPr>
            <a:lstStyle/>
            <a:p>
              <a:pPr algn="just">
                <a:lnSpc>
                  <a:spcPts val="3249"/>
                </a:lnSpc>
                <a:defRPr/>
              </a:pPr>
              <a:r>
                <a:rPr lang="vi-VN" sz="2200" b="1">
                  <a:solidFill>
                    <a:schemeClr val="tx1">
                      <a:lumMod val="95000"/>
                      <a:lumOff val="5000"/>
                    </a:schemeClr>
                  </a:solidFill>
                  <a:ea typeface="Tahoma" pitchFamily="34" charset="0"/>
                  <a:cs typeface="Arial" pitchFamily="34" charset="0"/>
                </a:rPr>
                <a:t>Viên quản ngục ngưỡng mộ tài năng và khí phách của Huấn Cao nên đã đối đãi hết mực tử tế. Ông luôn khát khao ánh sáng chữ nghĩa nên tha thiết xin chữ Huấn Cao.</a:t>
              </a:r>
            </a:p>
          </p:txBody>
        </p:sp>
        <p:sp>
          <p:nvSpPr>
            <p:cNvPr id="40" name="Oval 39"/>
            <p:cNvSpPr/>
            <p:nvPr/>
          </p:nvSpPr>
          <p:spPr>
            <a:xfrm>
              <a:off x="1371000" y="8915400"/>
              <a:ext cx="281887" cy="294444"/>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sp>
        <p:nvSpPr>
          <p:cNvPr id="20" name="Rectangle 19"/>
          <p:cNvSpPr/>
          <p:nvPr/>
        </p:nvSpPr>
        <p:spPr>
          <a:xfrm>
            <a:off x="988864" y="1662863"/>
            <a:ext cx="2164275" cy="384721"/>
          </a:xfrm>
          <a:prstGeom prst="rect">
            <a:avLst/>
          </a:prstGeom>
          <a:noFill/>
        </p:spPr>
        <p:txBody>
          <a:bodyPr wrap="square" lIns="45711" tIns="22855" rIns="45711" bIns="22855" rtlCol="0">
            <a:spAutoFit/>
          </a:bodyPr>
          <a:lstStyle/>
          <a:p>
            <a:r>
              <a:rPr lang="en-US" sz="2200" b="1" dirty="0">
                <a:latin typeface="Tahoma" pitchFamily="34" charset="0"/>
                <a:ea typeface="Tahoma" pitchFamily="34" charset="0"/>
                <a:cs typeface="Tahoma" pitchFamily="34" charset="0"/>
              </a:rPr>
              <a:t>b. </a:t>
            </a:r>
            <a:r>
              <a:rPr lang="en-US" sz="2200" b="1" dirty="0" err="1">
                <a:latin typeface="Tahoma" pitchFamily="34" charset="0"/>
                <a:ea typeface="Tahoma" pitchFamily="34" charset="0"/>
                <a:cs typeface="Tahoma" pitchFamily="34" charset="0"/>
              </a:rPr>
              <a:t>Tóm</a:t>
            </a:r>
            <a:r>
              <a:rPr lang="en-US" sz="2200" b="1" dirty="0">
                <a:latin typeface="Tahoma" pitchFamily="34" charset="0"/>
                <a:ea typeface="Tahoma" pitchFamily="34" charset="0"/>
                <a:cs typeface="Tahoma" pitchFamily="34" charset="0"/>
              </a:rPr>
              <a:t> </a:t>
            </a:r>
            <a:r>
              <a:rPr lang="en-US" sz="2200" b="1" dirty="0" err="1">
                <a:latin typeface="Tahoma" pitchFamily="34" charset="0"/>
                <a:ea typeface="Tahoma" pitchFamily="34" charset="0"/>
                <a:cs typeface="Tahoma" pitchFamily="34" charset="0"/>
              </a:rPr>
              <a:t>tắt</a:t>
            </a:r>
            <a:endParaRPr lang="en-US" sz="2200" b="1" dirty="0">
              <a:latin typeface="Tahoma" pitchFamily="34" charset="0"/>
              <a:ea typeface="Tahoma" pitchFamily="34" charset="0"/>
              <a:cs typeface="Tahoma" pitchFamily="34" charset="0"/>
            </a:endParaRPr>
          </a:p>
        </p:txBody>
      </p:sp>
      <p:grpSp>
        <p:nvGrpSpPr>
          <p:cNvPr id="2" name="Group 1"/>
          <p:cNvGrpSpPr/>
          <p:nvPr/>
        </p:nvGrpSpPr>
        <p:grpSpPr>
          <a:xfrm>
            <a:off x="1180646" y="2401511"/>
            <a:ext cx="6654815" cy="1733808"/>
            <a:chOff x="1371000" y="4495800"/>
            <a:chExt cx="13311363" cy="3467615"/>
          </a:xfrm>
        </p:grpSpPr>
        <p:sp>
          <p:nvSpPr>
            <p:cNvPr id="33" name="Rectangle 32"/>
            <p:cNvSpPr/>
            <p:nvPr/>
          </p:nvSpPr>
          <p:spPr>
            <a:xfrm>
              <a:off x="1823771" y="4495800"/>
              <a:ext cx="12858592" cy="3467615"/>
            </a:xfrm>
            <a:prstGeom prst="rect">
              <a:avLst/>
            </a:prstGeom>
          </p:spPr>
          <p:txBody>
            <a:bodyPr wrap="square">
              <a:spAutoFit/>
            </a:bodyPr>
            <a:lstStyle/>
            <a:p>
              <a:pPr algn="just">
                <a:lnSpc>
                  <a:spcPts val="3249"/>
                </a:lnSpc>
                <a:defRPr/>
              </a:pPr>
              <a:r>
                <a:rPr lang="vi-VN" sz="2200" b="1">
                  <a:solidFill>
                    <a:schemeClr val="tx1">
                      <a:lumMod val="95000"/>
                      <a:lumOff val="5000"/>
                    </a:schemeClr>
                  </a:solidFill>
                  <a:ea typeface="Tahoma" pitchFamily="34" charset="0"/>
                  <a:cs typeface="Arial" pitchFamily="34" charset="0"/>
                </a:rPr>
                <a:t>Huấn Cao là một người có tài viết chữ đẹp và có</a:t>
              </a:r>
              <a:r>
                <a:rPr lang="en-US" sz="2200" b="1">
                  <a:solidFill>
                    <a:schemeClr val="tx1">
                      <a:lumMod val="95000"/>
                      <a:lumOff val="5000"/>
                    </a:schemeClr>
                  </a:solidFill>
                  <a:ea typeface="Tahoma" pitchFamily="34" charset="0"/>
                  <a:cs typeface="Arial" pitchFamily="34" charset="0"/>
                </a:rPr>
                <a:t> </a:t>
              </a:r>
              <a:r>
                <a:rPr lang="vi-VN" sz="2200" b="1">
                  <a:solidFill>
                    <a:schemeClr val="tx1">
                      <a:lumMod val="95000"/>
                      <a:lumOff val="5000"/>
                    </a:schemeClr>
                  </a:solidFill>
                  <a:ea typeface="Tahoma" pitchFamily="34" charset="0"/>
                  <a:cs typeface="Arial" pitchFamily="34" charset="0"/>
                </a:rPr>
                <a:t>khí</a:t>
              </a:r>
              <a:r>
                <a:rPr lang="en-US" sz="2200" b="1">
                  <a:solidFill>
                    <a:schemeClr val="tx1">
                      <a:lumMod val="95000"/>
                      <a:lumOff val="5000"/>
                    </a:schemeClr>
                  </a:solidFill>
                  <a:ea typeface="Tahoma" pitchFamily="34" charset="0"/>
                  <a:cs typeface="Arial" pitchFamily="34" charset="0"/>
                </a:rPr>
                <a:t> </a:t>
              </a:r>
              <a:r>
                <a:rPr lang="vi-VN" sz="2200" b="1">
                  <a:solidFill>
                    <a:schemeClr val="tx1">
                      <a:lumMod val="95000"/>
                      <a:lumOff val="5000"/>
                    </a:schemeClr>
                  </a:solidFill>
                  <a:ea typeface="Tahoma" pitchFamily="34" charset="0"/>
                  <a:cs typeface="Arial" pitchFamily="34" charset="0"/>
                </a:rPr>
                <a:t>phách hiên ngang. Vì đứng lên chống lại triều đình mục nát nên ông bị kết án tử hình, bị giam ở nhà ngục tỉnh Sơn Tây.</a:t>
              </a:r>
            </a:p>
          </p:txBody>
        </p:sp>
        <p:sp>
          <p:nvSpPr>
            <p:cNvPr id="22" name="Oval 21"/>
            <p:cNvSpPr/>
            <p:nvPr/>
          </p:nvSpPr>
          <p:spPr>
            <a:xfrm>
              <a:off x="1371000" y="4887156"/>
              <a:ext cx="281887" cy="294444"/>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pic>
        <p:nvPicPr>
          <p:cNvPr id="4098" name="Picture 2" descr="D:\ISS\mon hoc\Văn\Lop 12\V_12_VHVN_09_CoLan_ChuNguoiTuTu_Phan 1.pptx\links\Untitled-1.png"/>
          <p:cNvPicPr>
            <a:picLocks noChangeAspect="1" noChangeArrowheads="1"/>
          </p:cNvPicPr>
          <p:nvPr/>
        </p:nvPicPr>
        <p:blipFill rotWithShape="1">
          <a:blip r:embed="rId3">
            <a:extLst>
              <a:ext uri="{28A0092B-C50C-407E-A947-70E740481C1C}">
                <a14:useLocalDpi xmlns:a14="http://schemas.microsoft.com/office/drawing/2010/main" val="0"/>
              </a:ext>
            </a:extLst>
          </a:blip>
          <a:srcRect l="33184" t="9597" r="-2709" b="1206"/>
          <a:stretch/>
        </p:blipFill>
        <p:spPr bwMode="auto">
          <a:xfrm>
            <a:off x="5029200" y="647701"/>
            <a:ext cx="7487168" cy="60198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0" y="773787"/>
            <a:ext cx="4587766" cy="461665"/>
            <a:chOff x="-178461" y="1828800"/>
            <a:chExt cx="8067590" cy="923329"/>
          </a:xfrm>
        </p:grpSpPr>
        <p:sp>
          <p:nvSpPr>
            <p:cNvPr id="19" name="Round Same Side Corner Rectangle 18"/>
            <p:cNvSpPr/>
            <p:nvPr/>
          </p:nvSpPr>
          <p:spPr>
            <a:xfrm rot="5400000">
              <a:off x="325965" y="1324379"/>
              <a:ext cx="886537" cy="189538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23" name="TextBox 22"/>
            <p:cNvSpPr txBox="1"/>
            <p:nvPr/>
          </p:nvSpPr>
          <p:spPr>
            <a:xfrm>
              <a:off x="1795349" y="1828800"/>
              <a:ext cx="6093780"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24" name="Group 23"/>
          <p:cNvGrpSpPr/>
          <p:nvPr/>
        </p:nvGrpSpPr>
        <p:grpSpPr>
          <a:xfrm>
            <a:off x="319913" y="1269087"/>
            <a:ext cx="3337687" cy="491580"/>
            <a:chOff x="644526" y="2766774"/>
            <a:chExt cx="4543277" cy="983160"/>
          </a:xfrm>
        </p:grpSpPr>
        <p:sp>
          <p:nvSpPr>
            <p:cNvPr id="25" name="TextBox 24"/>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phẩm</a:t>
              </a:r>
            </a:p>
          </p:txBody>
        </p:sp>
        <p:sp>
          <p:nvSpPr>
            <p:cNvPr id="26" name="Rounded Rectangle 25"/>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spTree>
    <p:extLst>
      <p:ext uri="{BB962C8B-B14F-4D97-AF65-F5344CB8AC3E}">
        <p14:creationId xmlns:p14="http://schemas.microsoft.com/office/powerpoint/2010/main" val="702656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ISS\mon hoc\Văn\Lop 12\V_12_VHVN_09_CoLan_ChuNguoiTuTu_Phan 1.pptx\V_12_VHVN_09_CoLan_ChuNguoiTuTu_Phan 1_hinhanh\5124f5af5550e.png"/>
          <p:cNvPicPr>
            <a:picLocks noChangeAspect="1" noChangeArrowheads="1"/>
          </p:cNvPicPr>
          <p:nvPr/>
        </p:nvPicPr>
        <p:blipFill rotWithShape="1">
          <a:blip r:embed="rId3">
            <a:extLst>
              <a:ext uri="{28A0092B-C50C-407E-A947-70E740481C1C}">
                <a14:useLocalDpi xmlns:a14="http://schemas.microsoft.com/office/drawing/2010/main" val="0"/>
              </a:ext>
            </a:extLst>
          </a:blip>
          <a:srcRect r="5208"/>
          <a:stretch/>
        </p:blipFill>
        <p:spPr bwMode="auto">
          <a:xfrm>
            <a:off x="6254719" y="1426028"/>
            <a:ext cx="5937281" cy="49006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988864" y="1662863"/>
            <a:ext cx="2164275" cy="384721"/>
          </a:xfrm>
          <a:prstGeom prst="rect">
            <a:avLst/>
          </a:prstGeom>
          <a:noFill/>
        </p:spPr>
        <p:txBody>
          <a:bodyPr wrap="square" lIns="45711" tIns="22855" rIns="45711" bIns="22855" rtlCol="0">
            <a:spAutoFit/>
          </a:bodyPr>
          <a:lstStyle/>
          <a:p>
            <a:r>
              <a:rPr lang="en-US" sz="2200" b="1" dirty="0">
                <a:latin typeface="Tahoma" pitchFamily="34" charset="0"/>
                <a:ea typeface="Tahoma" pitchFamily="34" charset="0"/>
                <a:cs typeface="Tahoma" pitchFamily="34" charset="0"/>
              </a:rPr>
              <a:t>b. </a:t>
            </a:r>
            <a:r>
              <a:rPr lang="en-US" sz="2200" b="1" dirty="0" err="1">
                <a:latin typeface="Tahoma" pitchFamily="34" charset="0"/>
                <a:ea typeface="Tahoma" pitchFamily="34" charset="0"/>
                <a:cs typeface="Tahoma" pitchFamily="34" charset="0"/>
              </a:rPr>
              <a:t>Tóm</a:t>
            </a:r>
            <a:r>
              <a:rPr lang="en-US" sz="2200" b="1" dirty="0">
                <a:latin typeface="Tahoma" pitchFamily="34" charset="0"/>
                <a:ea typeface="Tahoma" pitchFamily="34" charset="0"/>
                <a:cs typeface="Tahoma" pitchFamily="34" charset="0"/>
              </a:rPr>
              <a:t> </a:t>
            </a:r>
            <a:r>
              <a:rPr lang="en-US" sz="2200" b="1" dirty="0" err="1">
                <a:latin typeface="Tahoma" pitchFamily="34" charset="0"/>
                <a:ea typeface="Tahoma" pitchFamily="34" charset="0"/>
                <a:cs typeface="Tahoma" pitchFamily="34" charset="0"/>
              </a:rPr>
              <a:t>tắt</a:t>
            </a:r>
            <a:endParaRPr lang="en-US" sz="2200" b="1" dirty="0">
              <a:latin typeface="Tahoma" pitchFamily="34" charset="0"/>
              <a:ea typeface="Tahoma" pitchFamily="34" charset="0"/>
              <a:cs typeface="Tahoma" pitchFamily="34" charset="0"/>
            </a:endParaRPr>
          </a:p>
        </p:txBody>
      </p:sp>
      <p:grpSp>
        <p:nvGrpSpPr>
          <p:cNvPr id="5" name="Group 4"/>
          <p:cNvGrpSpPr/>
          <p:nvPr/>
        </p:nvGrpSpPr>
        <p:grpSpPr>
          <a:xfrm>
            <a:off x="1155494" y="2438400"/>
            <a:ext cx="5854787" cy="1323439"/>
            <a:chOff x="1549289" y="4876800"/>
            <a:chExt cx="11711098" cy="2646878"/>
          </a:xfrm>
        </p:grpSpPr>
        <p:sp>
          <p:nvSpPr>
            <p:cNvPr id="33" name="Rectangle 32"/>
            <p:cNvSpPr/>
            <p:nvPr/>
          </p:nvSpPr>
          <p:spPr>
            <a:xfrm>
              <a:off x="1960487" y="4876800"/>
              <a:ext cx="11299900" cy="2646878"/>
            </a:xfrm>
            <a:prstGeom prst="rect">
              <a:avLst/>
            </a:prstGeom>
          </p:spPr>
          <p:txBody>
            <a:bodyPr wrap="square">
              <a:spAutoFit/>
            </a:bodyPr>
            <a:lstStyle/>
            <a:p>
              <a:pPr algn="just">
                <a:lnSpc>
                  <a:spcPts val="3249"/>
                </a:lnSpc>
                <a:defRPr/>
              </a:pPr>
              <a:r>
                <a:rPr lang="vi-VN" sz="2400" b="1">
                  <a:solidFill>
                    <a:schemeClr val="tx1">
                      <a:lumMod val="95000"/>
                      <a:lumOff val="5000"/>
                    </a:schemeClr>
                  </a:solidFill>
                  <a:ea typeface="Tahoma" pitchFamily="34" charset="0"/>
                  <a:cs typeface="Arial" pitchFamily="34" charset="0"/>
                </a:rPr>
                <a:t>Hiểu được tấm lòng viên quản ngục, Huấn Cao sẵn sàng cho chữ trước khi bị tử hình.</a:t>
              </a:r>
            </a:p>
          </p:txBody>
        </p:sp>
        <p:sp>
          <p:nvSpPr>
            <p:cNvPr id="25" name="Oval 24"/>
            <p:cNvSpPr/>
            <p:nvPr/>
          </p:nvSpPr>
          <p:spPr>
            <a:xfrm>
              <a:off x="1549289" y="5233851"/>
              <a:ext cx="301752" cy="301752"/>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6" name="Group 5"/>
          <p:cNvGrpSpPr/>
          <p:nvPr/>
        </p:nvGrpSpPr>
        <p:grpSpPr>
          <a:xfrm>
            <a:off x="1155494" y="4109523"/>
            <a:ext cx="5797075" cy="1323439"/>
            <a:chOff x="1549289" y="8219045"/>
            <a:chExt cx="11595660" cy="2646878"/>
          </a:xfrm>
        </p:grpSpPr>
        <p:sp>
          <p:nvSpPr>
            <p:cNvPr id="22" name="Rectangle 21"/>
            <p:cNvSpPr/>
            <p:nvPr/>
          </p:nvSpPr>
          <p:spPr>
            <a:xfrm>
              <a:off x="1960487" y="8219045"/>
              <a:ext cx="11184462" cy="2646878"/>
            </a:xfrm>
            <a:prstGeom prst="rect">
              <a:avLst/>
            </a:prstGeom>
          </p:spPr>
          <p:txBody>
            <a:bodyPr wrap="square">
              <a:spAutoFit/>
            </a:bodyPr>
            <a:lstStyle/>
            <a:p>
              <a:pPr algn="just">
                <a:lnSpc>
                  <a:spcPts val="3249"/>
                </a:lnSpc>
                <a:defRPr/>
              </a:pPr>
              <a:r>
                <a:rPr lang="vi-VN" sz="2400" b="1">
                  <a:solidFill>
                    <a:schemeClr val="tx1">
                      <a:lumMod val="95000"/>
                      <a:lumOff val="5000"/>
                    </a:schemeClr>
                  </a:solidFill>
                  <a:ea typeface="Tahoma" pitchFamily="34" charset="0"/>
                  <a:cs typeface="Arial" pitchFamily="34" charset="0"/>
                </a:rPr>
                <a:t>Viên quản ngục nhận chữ và lời</a:t>
              </a:r>
              <a:r>
                <a:rPr lang="en-US" sz="2400" b="1">
                  <a:solidFill>
                    <a:schemeClr val="tx1">
                      <a:lumMod val="95000"/>
                      <a:lumOff val="5000"/>
                    </a:schemeClr>
                  </a:solidFill>
                  <a:ea typeface="Tahoma" pitchFamily="34" charset="0"/>
                  <a:cs typeface="Arial" pitchFamily="34" charset="0"/>
                </a:rPr>
                <a:t> </a:t>
              </a:r>
              <a:r>
                <a:rPr lang="vi-VN" sz="2400" b="1">
                  <a:solidFill>
                    <a:schemeClr val="tx1">
                      <a:lumMod val="95000"/>
                      <a:lumOff val="5000"/>
                    </a:schemeClr>
                  </a:solidFill>
                  <a:ea typeface="Tahoma" pitchFamily="34" charset="0"/>
                  <a:cs typeface="Arial" pitchFamily="34" charset="0"/>
                </a:rPr>
                <a:t>khuyên của Huấn Cao, tâm trạng vô cùng xúc động, biết ơn.</a:t>
              </a:r>
            </a:p>
          </p:txBody>
        </p:sp>
        <p:sp>
          <p:nvSpPr>
            <p:cNvPr id="26" name="Oval 25"/>
            <p:cNvSpPr/>
            <p:nvPr/>
          </p:nvSpPr>
          <p:spPr>
            <a:xfrm>
              <a:off x="1549289" y="8551817"/>
              <a:ext cx="301752" cy="301752"/>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19" name="Group 18"/>
          <p:cNvGrpSpPr/>
          <p:nvPr/>
        </p:nvGrpSpPr>
        <p:grpSpPr>
          <a:xfrm>
            <a:off x="0" y="773787"/>
            <a:ext cx="4587766" cy="461665"/>
            <a:chOff x="-178461" y="1828800"/>
            <a:chExt cx="8067590" cy="923329"/>
          </a:xfrm>
        </p:grpSpPr>
        <p:sp>
          <p:nvSpPr>
            <p:cNvPr id="21" name="Round Same Side Corner Rectangle 20"/>
            <p:cNvSpPr/>
            <p:nvPr/>
          </p:nvSpPr>
          <p:spPr>
            <a:xfrm rot="5400000">
              <a:off x="325965" y="1324379"/>
              <a:ext cx="886537" cy="189538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24" name="TextBox 23"/>
            <p:cNvSpPr txBox="1"/>
            <p:nvPr/>
          </p:nvSpPr>
          <p:spPr>
            <a:xfrm>
              <a:off x="1795349" y="1828800"/>
              <a:ext cx="6093780"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27" name="Group 26"/>
          <p:cNvGrpSpPr/>
          <p:nvPr/>
        </p:nvGrpSpPr>
        <p:grpSpPr>
          <a:xfrm>
            <a:off x="319913" y="1269087"/>
            <a:ext cx="3337687" cy="491580"/>
            <a:chOff x="644526" y="2766774"/>
            <a:chExt cx="4543277" cy="983160"/>
          </a:xfrm>
        </p:grpSpPr>
        <p:sp>
          <p:nvSpPr>
            <p:cNvPr id="28" name="TextBox 27"/>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phẩm</a:t>
              </a:r>
            </a:p>
          </p:txBody>
        </p:sp>
        <p:sp>
          <p:nvSpPr>
            <p:cNvPr id="29" name="Rounded Rectangle 28"/>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965" y="4806128"/>
            <a:ext cx="2060036" cy="2009544"/>
          </a:xfrm>
          <a:prstGeom prst="rect">
            <a:avLst/>
          </a:prstGeom>
        </p:spPr>
      </p:pic>
    </p:spTree>
    <p:extLst>
      <p:ext uri="{BB962C8B-B14F-4D97-AF65-F5344CB8AC3E}">
        <p14:creationId xmlns:p14="http://schemas.microsoft.com/office/powerpoint/2010/main" val="3991408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988864" y="1662863"/>
            <a:ext cx="1732996" cy="384721"/>
          </a:xfrm>
          <a:prstGeom prst="rect">
            <a:avLst/>
          </a:prstGeom>
          <a:noFill/>
        </p:spPr>
        <p:txBody>
          <a:bodyPr wrap="square" lIns="45711" tIns="22855" rIns="45711" bIns="22855" rtlCol="0">
            <a:spAutoFit/>
          </a:bodyPr>
          <a:lstStyle/>
          <a:p>
            <a:r>
              <a:rPr lang="en-US" sz="2200" b="1">
                <a:latin typeface="Tahoma" pitchFamily="34" charset="0"/>
                <a:ea typeface="Tahoma" pitchFamily="34" charset="0"/>
                <a:cs typeface="Tahoma" pitchFamily="34" charset="0"/>
              </a:rPr>
              <a:t>c. Bố cục</a:t>
            </a:r>
          </a:p>
        </p:txBody>
      </p:sp>
      <p:grpSp>
        <p:nvGrpSpPr>
          <p:cNvPr id="14" name="Group 13"/>
          <p:cNvGrpSpPr/>
          <p:nvPr/>
        </p:nvGrpSpPr>
        <p:grpSpPr>
          <a:xfrm>
            <a:off x="2073637" y="2572713"/>
            <a:ext cx="8044727" cy="656924"/>
            <a:chOff x="4255642" y="5221625"/>
            <a:chExt cx="16091549" cy="1313847"/>
          </a:xfrm>
          <a:solidFill>
            <a:schemeClr val="tx1"/>
          </a:solidFill>
        </p:grpSpPr>
        <p:sp>
          <p:nvSpPr>
            <p:cNvPr id="6" name="Rectangle 5"/>
            <p:cNvSpPr/>
            <p:nvPr/>
          </p:nvSpPr>
          <p:spPr>
            <a:xfrm>
              <a:off x="12208777" y="5221625"/>
              <a:ext cx="185279" cy="6633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grpSp>
          <p:nvGrpSpPr>
            <p:cNvPr id="13" name="Group 12"/>
            <p:cNvGrpSpPr/>
            <p:nvPr/>
          </p:nvGrpSpPr>
          <p:grpSpPr>
            <a:xfrm>
              <a:off x="4255642" y="5794646"/>
              <a:ext cx="16091549" cy="740826"/>
              <a:chOff x="4255642" y="5794646"/>
              <a:chExt cx="16091549" cy="740826"/>
            </a:xfrm>
            <a:grpFill/>
          </p:grpSpPr>
          <p:sp>
            <p:nvSpPr>
              <p:cNvPr id="51" name="Rounded Rectangle 50"/>
              <p:cNvSpPr/>
              <p:nvPr/>
            </p:nvSpPr>
            <p:spPr>
              <a:xfrm>
                <a:off x="4354589" y="5794646"/>
                <a:ext cx="15893295" cy="1707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52" name="Right Arrow 51"/>
              <p:cNvSpPr/>
              <p:nvPr/>
            </p:nvSpPr>
            <p:spPr>
              <a:xfrm rot="5400000">
                <a:off x="4127587" y="6013068"/>
                <a:ext cx="650458" cy="39434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54" name="Right Arrow 53"/>
              <p:cNvSpPr/>
              <p:nvPr/>
            </p:nvSpPr>
            <p:spPr>
              <a:xfrm rot="5400000">
                <a:off x="11976187" y="6013067"/>
                <a:ext cx="650459" cy="39434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55" name="Right Arrow 54"/>
              <p:cNvSpPr/>
              <p:nvPr/>
            </p:nvSpPr>
            <p:spPr>
              <a:xfrm rot="5400000">
                <a:off x="19824787" y="6013069"/>
                <a:ext cx="650459" cy="394348"/>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grpSp>
      </p:grpSp>
      <p:grpSp>
        <p:nvGrpSpPr>
          <p:cNvPr id="12" name="Group 11"/>
          <p:cNvGrpSpPr/>
          <p:nvPr/>
        </p:nvGrpSpPr>
        <p:grpSpPr>
          <a:xfrm>
            <a:off x="327836" y="3228832"/>
            <a:ext cx="3688749" cy="2947609"/>
            <a:chOff x="763587" y="6741812"/>
            <a:chExt cx="7378458" cy="5895218"/>
          </a:xfrm>
        </p:grpSpPr>
        <p:sp>
          <p:nvSpPr>
            <p:cNvPr id="81" name="Round Same Side Corner Rectangle 80"/>
            <p:cNvSpPr/>
            <p:nvPr/>
          </p:nvSpPr>
          <p:spPr>
            <a:xfrm flipV="1">
              <a:off x="763587" y="8348403"/>
              <a:ext cx="7378458" cy="4288627"/>
            </a:xfrm>
            <a:prstGeom prst="round2SameRect">
              <a:avLst>
                <a:gd name="adj1" fmla="val 5789"/>
                <a:gd name="adj2" fmla="val 0"/>
              </a:avLst>
            </a:prstGeom>
            <a:solidFill>
              <a:schemeClr val="tx1"/>
            </a:solidFill>
            <a:ln w="254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82" name="Round Same Side Corner Rectangle 81"/>
            <p:cNvSpPr/>
            <p:nvPr/>
          </p:nvSpPr>
          <p:spPr>
            <a:xfrm>
              <a:off x="763587" y="6741812"/>
              <a:ext cx="7378458" cy="1628692"/>
            </a:xfrm>
            <a:prstGeom prst="round2SameRect">
              <a:avLst/>
            </a:prstGeom>
            <a:solidFill>
              <a:schemeClr val="bg1">
                <a:lumMod val="95000"/>
              </a:schemeClr>
            </a:solidFill>
            <a:ln w="25400">
              <a:solidFill>
                <a:schemeClr val="bg2">
                  <a:lumMod val="10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83" name="Rectangle 82"/>
            <p:cNvSpPr/>
            <p:nvPr/>
          </p:nvSpPr>
          <p:spPr>
            <a:xfrm>
              <a:off x="1407915" y="8643122"/>
              <a:ext cx="6089800" cy="3877984"/>
            </a:xfrm>
            <a:prstGeom prst="rect">
              <a:avLst/>
            </a:prstGeom>
            <a:noFill/>
            <a:ln>
              <a:noFill/>
            </a:ln>
          </p:spPr>
          <p:txBody>
            <a:bodyPr wrap="square">
              <a:spAutoFit/>
            </a:bodyPr>
            <a:ls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pPr lvl="0" algn="just"/>
              <a:r>
                <a:rPr lang="vi-VN" sz="2400" b="1">
                  <a:solidFill>
                    <a:schemeClr val="bg1"/>
                  </a:solidFill>
                  <a:cs typeface="Arial" panose="020B0604020202020204" pitchFamily="34" charset="0"/>
                </a:rPr>
                <a:t>Tâm trạng của viên quan coi ngục khi nghe tin người tử tù sắp được giải đến là Huấn Cao.</a:t>
              </a:r>
            </a:p>
          </p:txBody>
        </p:sp>
        <p:sp>
          <p:nvSpPr>
            <p:cNvPr id="84" name="Rectangle 83"/>
            <p:cNvSpPr/>
            <p:nvPr/>
          </p:nvSpPr>
          <p:spPr>
            <a:xfrm>
              <a:off x="1195261" y="6931066"/>
              <a:ext cx="6515110" cy="1467068"/>
            </a:xfrm>
            <a:prstGeom prst="rect">
              <a:avLst/>
            </a:prstGeom>
            <a:noFill/>
            <a:ln>
              <a:noFill/>
            </a:ln>
          </p:spPr>
          <p:txBody>
            <a:bodyPr wrap="square">
              <a:spAutoFit/>
            </a:bodyPr>
            <a:ls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pPr algn="ctr">
                <a:lnSpc>
                  <a:spcPts val="2500"/>
                </a:lnSpc>
              </a:pPr>
              <a:r>
                <a:rPr lang="en-US" sz="2400" b="1" kern="0">
                  <a:solidFill>
                    <a:sysClr val="windowText" lastClr="000000"/>
                  </a:solidFill>
                  <a:latin typeface="Arial" pitchFamily="34" charset="0"/>
                  <a:cs typeface="Arial" pitchFamily="34" charset="0"/>
                </a:rPr>
                <a:t>Từ đầu đến </a:t>
              </a:r>
            </a:p>
            <a:p>
              <a:pPr algn="ctr">
                <a:lnSpc>
                  <a:spcPts val="2500"/>
                </a:lnSpc>
              </a:pPr>
              <a:r>
                <a:rPr lang="en-US" sz="2400" b="1" i="1" kern="0">
                  <a:solidFill>
                    <a:schemeClr val="accent5">
                      <a:lumMod val="75000"/>
                    </a:schemeClr>
                  </a:solidFill>
                  <a:latin typeface="Arial" pitchFamily="34" charset="0"/>
                  <a:cs typeface="Arial" pitchFamily="34" charset="0"/>
                </a:rPr>
                <a:t>rồi sẽ liệu</a:t>
              </a:r>
              <a:endParaRPr lang="vi-VN" sz="2400" b="1" i="1" dirty="0">
                <a:solidFill>
                  <a:schemeClr val="accent5">
                    <a:lumMod val="75000"/>
                  </a:schemeClr>
                </a:solidFill>
                <a:latin typeface="Arial" pitchFamily="34" charset="0"/>
                <a:cs typeface="Arial" pitchFamily="34" charset="0"/>
              </a:endParaRPr>
            </a:p>
          </p:txBody>
        </p:sp>
      </p:grpSp>
      <p:grpSp>
        <p:nvGrpSpPr>
          <p:cNvPr id="11" name="Group 10"/>
          <p:cNvGrpSpPr/>
          <p:nvPr/>
        </p:nvGrpSpPr>
        <p:grpSpPr>
          <a:xfrm>
            <a:off x="4251625" y="3217783"/>
            <a:ext cx="3688749" cy="2945693"/>
            <a:chOff x="8535987" y="6719714"/>
            <a:chExt cx="7378458" cy="5891386"/>
          </a:xfrm>
        </p:grpSpPr>
        <p:sp>
          <p:nvSpPr>
            <p:cNvPr id="46" name="Round Same Side Corner Rectangle 45"/>
            <p:cNvSpPr/>
            <p:nvPr/>
          </p:nvSpPr>
          <p:spPr>
            <a:xfrm flipV="1">
              <a:off x="8535987" y="8348404"/>
              <a:ext cx="7378458" cy="4262696"/>
            </a:xfrm>
            <a:prstGeom prst="round2SameRect">
              <a:avLst>
                <a:gd name="adj1" fmla="val 5789"/>
                <a:gd name="adj2" fmla="val 0"/>
              </a:avLst>
            </a:prstGeom>
            <a:solidFill>
              <a:schemeClr val="tx1"/>
            </a:solidFill>
            <a:ln w="254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47" name="Round Same Side Corner Rectangle 46"/>
            <p:cNvSpPr/>
            <p:nvPr/>
          </p:nvSpPr>
          <p:spPr>
            <a:xfrm>
              <a:off x="8535987" y="6719714"/>
              <a:ext cx="7378458" cy="1628692"/>
            </a:xfrm>
            <a:prstGeom prst="round2SameRect">
              <a:avLst/>
            </a:prstGeom>
            <a:solidFill>
              <a:schemeClr val="bg1">
                <a:lumMod val="95000"/>
              </a:schemeClr>
            </a:solidFill>
            <a:ln w="25400">
              <a:solidFill>
                <a:schemeClr val="bg2">
                  <a:lumMod val="10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grpSp>
          <p:nvGrpSpPr>
            <p:cNvPr id="9" name="Group 8"/>
            <p:cNvGrpSpPr/>
            <p:nvPr/>
          </p:nvGrpSpPr>
          <p:grpSpPr>
            <a:xfrm>
              <a:off x="8967662" y="6931065"/>
              <a:ext cx="6515109" cy="5220708"/>
              <a:chOff x="8967662" y="6931065"/>
              <a:chExt cx="6515109" cy="5220708"/>
            </a:xfrm>
          </p:grpSpPr>
          <p:sp>
            <p:nvSpPr>
              <p:cNvPr id="53" name="Rectangle 52"/>
              <p:cNvSpPr/>
              <p:nvPr/>
            </p:nvSpPr>
            <p:spPr>
              <a:xfrm>
                <a:off x="9081621" y="9012453"/>
                <a:ext cx="6287189" cy="3139320"/>
              </a:xfrm>
              <a:prstGeom prst="rect">
                <a:avLst/>
              </a:prstGeom>
              <a:noFill/>
              <a:ln>
                <a:noFill/>
              </a:ln>
            </p:spPr>
            <p:txBody>
              <a:bodyPr wrap="square">
                <a:spAutoFit/>
              </a:bodyPr>
              <a:lstStyle/>
              <a:p>
                <a:pPr algn="just"/>
                <a:r>
                  <a:rPr lang="vi-VN" sz="2400" b="1">
                    <a:solidFill>
                      <a:schemeClr val="bg1"/>
                    </a:solidFill>
                    <a:cs typeface="Arial" panose="020B0604020202020204" pitchFamily="34" charset="0"/>
                  </a:rPr>
                  <a:t>Tâm trạng và thái độ của viên quan coi ngục khi Huấn Cao được giải đến.</a:t>
                </a:r>
              </a:p>
            </p:txBody>
          </p:sp>
          <p:sp>
            <p:nvSpPr>
              <p:cNvPr id="58" name="Rectangle 57"/>
              <p:cNvSpPr/>
              <p:nvPr/>
            </p:nvSpPr>
            <p:spPr>
              <a:xfrm>
                <a:off x="8967662" y="6931065"/>
                <a:ext cx="6515109" cy="1467068"/>
              </a:xfrm>
              <a:prstGeom prst="rect">
                <a:avLst/>
              </a:prstGeom>
              <a:noFill/>
              <a:ln>
                <a:noFill/>
              </a:ln>
            </p:spPr>
            <p:txBody>
              <a:bodyPr wrap="square">
                <a:spAutoFit/>
              </a:bodyPr>
              <a:ls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pPr algn="ctr">
                  <a:lnSpc>
                    <a:spcPts val="2500"/>
                  </a:lnSpc>
                </a:pPr>
                <a:r>
                  <a:rPr lang="en-US" sz="2400" b="1" i="1" kern="0">
                    <a:solidFill>
                      <a:schemeClr val="accent5">
                        <a:lumMod val="75000"/>
                      </a:schemeClr>
                    </a:solidFill>
                    <a:latin typeface="Arial" pitchFamily="34" charset="0"/>
                    <a:cs typeface="Arial" pitchFamily="34" charset="0"/>
                  </a:rPr>
                  <a:t>Sớm hôm sau </a:t>
                </a:r>
                <a:r>
                  <a:rPr lang="en-US" sz="2400" b="1" kern="0">
                    <a:latin typeface="Arial" pitchFamily="34" charset="0"/>
                    <a:cs typeface="Arial" pitchFamily="34" charset="0"/>
                  </a:rPr>
                  <a:t>đến</a:t>
                </a:r>
                <a:r>
                  <a:rPr lang="en-US" sz="2400" b="1" i="1" kern="0">
                    <a:solidFill>
                      <a:schemeClr val="accent5">
                        <a:lumMod val="75000"/>
                      </a:schemeClr>
                    </a:solidFill>
                    <a:latin typeface="Arial" pitchFamily="34" charset="0"/>
                    <a:cs typeface="Arial" pitchFamily="34" charset="0"/>
                  </a:rPr>
                  <a:t> trong thiên hạ </a:t>
                </a:r>
                <a:endParaRPr lang="vi-VN" sz="2400" b="1" i="1" dirty="0">
                  <a:solidFill>
                    <a:schemeClr val="accent5">
                      <a:lumMod val="75000"/>
                    </a:schemeClr>
                  </a:solidFill>
                  <a:latin typeface="Arial" pitchFamily="34" charset="0"/>
                  <a:cs typeface="Arial" pitchFamily="34" charset="0"/>
                </a:endParaRPr>
              </a:p>
            </p:txBody>
          </p:sp>
        </p:grpSp>
      </p:grpSp>
      <p:grpSp>
        <p:nvGrpSpPr>
          <p:cNvPr id="8" name="Group 7"/>
          <p:cNvGrpSpPr/>
          <p:nvPr/>
        </p:nvGrpSpPr>
        <p:grpSpPr>
          <a:xfrm>
            <a:off x="8175414" y="3244105"/>
            <a:ext cx="3688749" cy="2948343"/>
            <a:chOff x="16460787" y="6772358"/>
            <a:chExt cx="7378458" cy="5896686"/>
          </a:xfrm>
        </p:grpSpPr>
        <p:sp>
          <p:nvSpPr>
            <p:cNvPr id="60" name="Round Same Side Corner Rectangle 59"/>
            <p:cNvSpPr/>
            <p:nvPr/>
          </p:nvSpPr>
          <p:spPr>
            <a:xfrm flipV="1">
              <a:off x="16460787" y="8370502"/>
              <a:ext cx="7378458" cy="4298542"/>
            </a:xfrm>
            <a:prstGeom prst="round2SameRect">
              <a:avLst>
                <a:gd name="adj1" fmla="val 5789"/>
                <a:gd name="adj2" fmla="val 0"/>
              </a:avLst>
            </a:prstGeom>
            <a:solidFill>
              <a:schemeClr val="tx1"/>
            </a:solidFill>
            <a:ln w="25400">
              <a:solidFill>
                <a:schemeClr val="bg2">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61" name="Round Same Side Corner Rectangle 60"/>
            <p:cNvSpPr/>
            <p:nvPr/>
          </p:nvSpPr>
          <p:spPr>
            <a:xfrm>
              <a:off x="16460787" y="6772358"/>
              <a:ext cx="7378458" cy="1628692"/>
            </a:xfrm>
            <a:prstGeom prst="round2SameRect">
              <a:avLst/>
            </a:prstGeom>
            <a:solidFill>
              <a:schemeClr val="bg1">
                <a:lumMod val="95000"/>
              </a:schemeClr>
            </a:solidFill>
            <a:ln w="25400">
              <a:solidFill>
                <a:schemeClr val="bg2">
                  <a:lumMod val="10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en-US"/>
            </a:p>
          </p:txBody>
        </p:sp>
        <p:sp>
          <p:nvSpPr>
            <p:cNvPr id="62" name="Rectangle 61"/>
            <p:cNvSpPr/>
            <p:nvPr/>
          </p:nvSpPr>
          <p:spPr>
            <a:xfrm>
              <a:off x="17703117" y="9961550"/>
              <a:ext cx="4893801" cy="923330"/>
            </a:xfrm>
            <a:prstGeom prst="rect">
              <a:avLst/>
            </a:prstGeom>
            <a:noFill/>
            <a:ln>
              <a:solidFill>
                <a:schemeClr val="bg2">
                  <a:lumMod val="10000"/>
                </a:schemeClr>
              </a:solidFill>
            </a:ln>
          </p:spPr>
          <p:txBody>
            <a:bodyPr wrap="square">
              <a:spAutoFit/>
            </a:bodyPr>
            <a:lstStyle/>
            <a:p>
              <a:pPr algn="just"/>
              <a:r>
                <a:rPr lang="vi-VN" sz="2400" b="1">
                  <a:solidFill>
                    <a:schemeClr val="bg1"/>
                  </a:solidFill>
                  <a:cs typeface="Arial" panose="020B0604020202020204" pitchFamily="34" charset="0"/>
                </a:rPr>
                <a:t>Cảnh cho chữ</a:t>
              </a:r>
            </a:p>
          </p:txBody>
        </p:sp>
        <p:sp>
          <p:nvSpPr>
            <p:cNvPr id="63" name="Rectangle 62"/>
            <p:cNvSpPr/>
            <p:nvPr/>
          </p:nvSpPr>
          <p:spPr>
            <a:xfrm>
              <a:off x="18327978" y="7151132"/>
              <a:ext cx="3644078" cy="923330"/>
            </a:xfrm>
            <a:prstGeom prst="rect">
              <a:avLst/>
            </a:prstGeom>
            <a:noFill/>
            <a:ln>
              <a:noFill/>
            </a:ln>
          </p:spPr>
          <p:txBody>
            <a:bodyPr wrap="square">
              <a:spAutoFit/>
            </a:bodyPr>
            <a:ls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pPr algn="ctr"/>
              <a:r>
                <a:rPr lang="en-US" sz="2400" b="1" kern="0">
                  <a:solidFill>
                    <a:sysClr val="windowText" lastClr="000000"/>
                  </a:solidFill>
                  <a:latin typeface="Arial" pitchFamily="34" charset="0"/>
                  <a:cs typeface="Arial" pitchFamily="34" charset="0"/>
                </a:rPr>
                <a:t>Còn lại</a:t>
              </a:r>
              <a:endParaRPr lang="vi-VN" sz="2400" b="1" i="1" dirty="0">
                <a:solidFill>
                  <a:schemeClr val="accent5">
                    <a:lumMod val="75000"/>
                  </a:schemeClr>
                </a:solidFill>
                <a:latin typeface="Arial" pitchFamily="34" charset="0"/>
                <a:cs typeface="Arial" pitchFamily="34" charset="0"/>
              </a:endParaRPr>
            </a:p>
          </p:txBody>
        </p:sp>
      </p:grpSp>
      <p:grpSp>
        <p:nvGrpSpPr>
          <p:cNvPr id="49" name="Group 48"/>
          <p:cNvGrpSpPr/>
          <p:nvPr/>
        </p:nvGrpSpPr>
        <p:grpSpPr>
          <a:xfrm>
            <a:off x="5112258" y="2019299"/>
            <a:ext cx="1967483" cy="575766"/>
            <a:chOff x="6841048" y="4456841"/>
            <a:chExt cx="3935990" cy="1151683"/>
          </a:xfrm>
          <a:solidFill>
            <a:schemeClr val="tx1"/>
          </a:solidFill>
        </p:grpSpPr>
        <p:sp>
          <p:nvSpPr>
            <p:cNvPr id="56" name="Rounded Rectangle 55"/>
            <p:cNvSpPr/>
            <p:nvPr/>
          </p:nvSpPr>
          <p:spPr>
            <a:xfrm>
              <a:off x="6841048" y="4456841"/>
              <a:ext cx="3935990" cy="1133584"/>
            </a:xfrm>
            <a:prstGeom prst="roundRect">
              <a:avLst>
                <a:gd name="adj" fmla="val 13306"/>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2177278" rtl="0" eaLnBrk="1" latinLnBrk="0" hangingPunct="1">
                <a:defRPr sz="4300" kern="1200">
                  <a:solidFill>
                    <a:schemeClr val="dk1"/>
                  </a:solidFill>
                  <a:latin typeface="+mn-lt"/>
                  <a:ea typeface="+mn-ea"/>
                  <a:cs typeface="+mn-cs"/>
                </a:defRPr>
              </a:lvl1pPr>
              <a:lvl2pPr marL="1088639" algn="l" defTabSz="2177278" rtl="0" eaLnBrk="1" latinLnBrk="0" hangingPunct="1">
                <a:defRPr sz="4300" kern="1200">
                  <a:solidFill>
                    <a:schemeClr val="dk1"/>
                  </a:solidFill>
                  <a:latin typeface="+mn-lt"/>
                  <a:ea typeface="+mn-ea"/>
                  <a:cs typeface="+mn-cs"/>
                </a:defRPr>
              </a:lvl2pPr>
              <a:lvl3pPr marL="2177278" algn="l" defTabSz="2177278" rtl="0" eaLnBrk="1" latinLnBrk="0" hangingPunct="1">
                <a:defRPr sz="4300" kern="1200">
                  <a:solidFill>
                    <a:schemeClr val="dk1"/>
                  </a:solidFill>
                  <a:latin typeface="+mn-lt"/>
                  <a:ea typeface="+mn-ea"/>
                  <a:cs typeface="+mn-cs"/>
                </a:defRPr>
              </a:lvl3pPr>
              <a:lvl4pPr marL="3265917" algn="l" defTabSz="2177278" rtl="0" eaLnBrk="1" latinLnBrk="0" hangingPunct="1">
                <a:defRPr sz="4300" kern="1200">
                  <a:solidFill>
                    <a:schemeClr val="dk1"/>
                  </a:solidFill>
                  <a:latin typeface="+mn-lt"/>
                  <a:ea typeface="+mn-ea"/>
                  <a:cs typeface="+mn-cs"/>
                </a:defRPr>
              </a:lvl4pPr>
              <a:lvl5pPr marL="4354556" algn="l" defTabSz="2177278" rtl="0" eaLnBrk="1" latinLnBrk="0" hangingPunct="1">
                <a:defRPr sz="4300" kern="1200">
                  <a:solidFill>
                    <a:schemeClr val="dk1"/>
                  </a:solidFill>
                  <a:latin typeface="+mn-lt"/>
                  <a:ea typeface="+mn-ea"/>
                  <a:cs typeface="+mn-cs"/>
                </a:defRPr>
              </a:lvl5pPr>
              <a:lvl6pPr marL="5443195" algn="l" defTabSz="2177278" rtl="0" eaLnBrk="1" latinLnBrk="0" hangingPunct="1">
                <a:defRPr sz="4300" kern="1200">
                  <a:solidFill>
                    <a:schemeClr val="dk1"/>
                  </a:solidFill>
                  <a:latin typeface="+mn-lt"/>
                  <a:ea typeface="+mn-ea"/>
                  <a:cs typeface="+mn-cs"/>
                </a:defRPr>
              </a:lvl6pPr>
              <a:lvl7pPr marL="6531834" algn="l" defTabSz="2177278" rtl="0" eaLnBrk="1" latinLnBrk="0" hangingPunct="1">
                <a:defRPr sz="4300" kern="1200">
                  <a:solidFill>
                    <a:schemeClr val="dk1"/>
                  </a:solidFill>
                  <a:latin typeface="+mn-lt"/>
                  <a:ea typeface="+mn-ea"/>
                  <a:cs typeface="+mn-cs"/>
                </a:defRPr>
              </a:lvl7pPr>
              <a:lvl8pPr marL="7620472" algn="l" defTabSz="2177278" rtl="0" eaLnBrk="1" latinLnBrk="0" hangingPunct="1">
                <a:defRPr sz="4300" kern="1200">
                  <a:solidFill>
                    <a:schemeClr val="dk1"/>
                  </a:solidFill>
                  <a:latin typeface="+mn-lt"/>
                  <a:ea typeface="+mn-ea"/>
                  <a:cs typeface="+mn-cs"/>
                </a:defRPr>
              </a:lvl8pPr>
              <a:lvl9pPr marL="8709111" algn="l" defTabSz="2177278" rtl="0" eaLnBrk="1" latinLnBrk="0" hangingPunct="1">
                <a:defRPr sz="4300" kern="1200">
                  <a:solidFill>
                    <a:schemeClr val="dk1"/>
                  </a:solidFill>
                  <a:latin typeface="+mn-lt"/>
                  <a:ea typeface="+mn-ea"/>
                  <a:cs typeface="+mn-cs"/>
                </a:defRPr>
              </a:lvl9pPr>
            </a:lstStyle>
            <a:p>
              <a:pPr algn="ctr"/>
              <a:endParaRPr lang="en-US" sz="2000" dirty="0">
                <a:latin typeface="Arial" panose="020B0604020202020204" pitchFamily="34" charset="0"/>
                <a:cs typeface="Arial" panose="020B0604020202020204" pitchFamily="34" charset="0"/>
              </a:endParaRPr>
            </a:p>
          </p:txBody>
        </p:sp>
        <p:sp>
          <p:nvSpPr>
            <p:cNvPr id="57" name="Rectangle 56"/>
            <p:cNvSpPr/>
            <p:nvPr/>
          </p:nvSpPr>
          <p:spPr>
            <a:xfrm>
              <a:off x="7179442" y="4500383"/>
              <a:ext cx="3259202" cy="1108141"/>
            </a:xfrm>
            <a:prstGeom prst="rect">
              <a:avLst/>
            </a:prstGeom>
            <a:noFill/>
          </p:spPr>
          <p:txBody>
            <a:bodyPr wrap="square">
              <a:spAutoFit/>
            </a:bodyPr>
            <a:ls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pPr lvl="0" algn="ctr"/>
              <a:r>
                <a:rPr lang="en-US" sz="3000" b="1" dirty="0" err="1">
                  <a:solidFill>
                    <a:schemeClr val="bg1"/>
                  </a:solidFill>
                  <a:latin typeface="Arial" panose="020B0604020202020204" pitchFamily="34" charset="0"/>
                  <a:cs typeface="Arial" panose="020B0604020202020204" pitchFamily="34" charset="0"/>
                </a:rPr>
                <a:t>Bố</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cục</a:t>
              </a:r>
              <a:endParaRPr lang="en-US" sz="3000" b="1" dirty="0">
                <a:solidFill>
                  <a:schemeClr val="bg1"/>
                </a:solidFill>
                <a:latin typeface="Arial" panose="020B0604020202020204" pitchFamily="34" charset="0"/>
                <a:cs typeface="Arial" panose="020B0604020202020204" pitchFamily="34" charset="0"/>
              </a:endParaRPr>
            </a:p>
          </p:txBody>
        </p:sp>
      </p:grpSp>
      <p:grpSp>
        <p:nvGrpSpPr>
          <p:cNvPr id="44" name="Group 43"/>
          <p:cNvGrpSpPr/>
          <p:nvPr/>
        </p:nvGrpSpPr>
        <p:grpSpPr>
          <a:xfrm>
            <a:off x="0" y="773787"/>
            <a:ext cx="4587766" cy="461665"/>
            <a:chOff x="-178461" y="1828800"/>
            <a:chExt cx="8067590" cy="923329"/>
          </a:xfrm>
        </p:grpSpPr>
        <p:sp>
          <p:nvSpPr>
            <p:cNvPr id="45" name="Round Same Side Corner Rectangle 44"/>
            <p:cNvSpPr/>
            <p:nvPr/>
          </p:nvSpPr>
          <p:spPr>
            <a:xfrm rot="5400000">
              <a:off x="325965" y="1324379"/>
              <a:ext cx="886537" cy="189538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50" name="TextBox 49"/>
            <p:cNvSpPr txBox="1"/>
            <p:nvPr/>
          </p:nvSpPr>
          <p:spPr>
            <a:xfrm>
              <a:off x="1795349" y="1828800"/>
              <a:ext cx="6093780"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59" name="Group 58"/>
          <p:cNvGrpSpPr/>
          <p:nvPr/>
        </p:nvGrpSpPr>
        <p:grpSpPr>
          <a:xfrm>
            <a:off x="319913" y="1269087"/>
            <a:ext cx="3337687" cy="491580"/>
            <a:chOff x="644526" y="2766774"/>
            <a:chExt cx="4543277" cy="983160"/>
          </a:xfrm>
        </p:grpSpPr>
        <p:sp>
          <p:nvSpPr>
            <p:cNvPr id="64" name="TextBox 63"/>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phẩm</a:t>
              </a:r>
            </a:p>
          </p:txBody>
        </p:sp>
        <p:sp>
          <p:nvSpPr>
            <p:cNvPr id="65" name="Rounded Rectangle 64"/>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pic>
        <p:nvPicPr>
          <p:cNvPr id="67" name="Picture 6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821917" y="324473"/>
            <a:ext cx="2448910" cy="2388887"/>
          </a:xfrm>
          <a:prstGeom prst="rect">
            <a:avLst/>
          </a:prstGeom>
        </p:spPr>
      </p:pic>
    </p:spTree>
    <p:extLst>
      <p:ext uri="{BB962C8B-B14F-4D97-AF65-F5344CB8AC3E}">
        <p14:creationId xmlns:p14="http://schemas.microsoft.com/office/powerpoint/2010/main" val="3657562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up)">
                                      <p:cBhvr>
                                        <p:cTn id="12" dur="500"/>
                                        <p:tgtEl>
                                          <p:spTgt spid="49"/>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 y="773787"/>
            <a:ext cx="5486481" cy="461665"/>
            <a:chOff x="-4" y="1828800"/>
            <a:chExt cx="10974391" cy="923329"/>
          </a:xfrm>
        </p:grpSpPr>
        <p:sp>
          <p:nvSpPr>
            <p:cNvPr id="36" name="Round Same Side Corner Rectangle 35"/>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83816" y="1828800"/>
              <a:ext cx="1433113"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38" name="TextBox 37"/>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39" name="Group 38"/>
          <p:cNvGrpSpPr/>
          <p:nvPr/>
        </p:nvGrpSpPr>
        <p:grpSpPr>
          <a:xfrm>
            <a:off x="319914" y="1269087"/>
            <a:ext cx="4557045" cy="491580"/>
            <a:chOff x="644526" y="2766774"/>
            <a:chExt cx="9115277" cy="983160"/>
          </a:xfrm>
        </p:grpSpPr>
        <p:sp>
          <p:nvSpPr>
            <p:cNvPr id="40" name="TextBox 39"/>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Tình huống truyện</a:t>
              </a:r>
            </a:p>
          </p:txBody>
        </p:sp>
        <p:sp>
          <p:nvSpPr>
            <p:cNvPr id="41" name="Rounded Rectangle 4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grpSp>
      <p:grpSp>
        <p:nvGrpSpPr>
          <p:cNvPr id="44" name="Group 43"/>
          <p:cNvGrpSpPr/>
          <p:nvPr/>
        </p:nvGrpSpPr>
        <p:grpSpPr>
          <a:xfrm>
            <a:off x="1181739" y="1678085"/>
            <a:ext cx="9257095" cy="600164"/>
            <a:chOff x="9404666" y="5029199"/>
            <a:chExt cx="20463026" cy="1039144"/>
          </a:xfrm>
        </p:grpSpPr>
        <p:sp>
          <p:nvSpPr>
            <p:cNvPr id="64" name="Rectangle 63"/>
            <p:cNvSpPr/>
            <p:nvPr/>
          </p:nvSpPr>
          <p:spPr>
            <a:xfrm>
              <a:off x="9905033" y="5029199"/>
              <a:ext cx="19962659" cy="1039144"/>
            </a:xfrm>
            <a:prstGeom prst="rect">
              <a:avLst/>
            </a:prstGeom>
          </p:spPr>
          <p:txBody>
            <a:bodyPr wrap="square">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Cuộc gặp gỡ khác thường của hai con người khác thường:</a:t>
              </a:r>
            </a:p>
          </p:txBody>
        </p:sp>
        <p:sp>
          <p:nvSpPr>
            <p:cNvPr id="65" name="Oval 64"/>
            <p:cNvSpPr/>
            <p:nvPr/>
          </p:nvSpPr>
          <p:spPr>
            <a:xfrm>
              <a:off x="9404666" y="5486400"/>
              <a:ext cx="333472" cy="261232"/>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sp>
        <p:nvSpPr>
          <p:cNvPr id="70" name="Rectangle 69"/>
          <p:cNvSpPr/>
          <p:nvPr/>
        </p:nvSpPr>
        <p:spPr>
          <a:xfrm>
            <a:off x="1257930" y="2375973"/>
            <a:ext cx="8685669" cy="879728"/>
          </a:xfrm>
          <a:prstGeom prst="rect">
            <a:avLst/>
          </a:prstGeom>
        </p:spPr>
        <p:txBody>
          <a:bodyPr wrap="square" lIns="45711" tIns="22855" rIns="45711" bIns="22855">
            <a:spAutoFit/>
          </a:bodyPr>
          <a:lstStyle/>
          <a:p>
            <a:pPr marL="285693" indent="-285693" algn="just">
              <a:lnSpc>
                <a:spcPts val="3249"/>
              </a:lnSpc>
              <a:buFont typeface="Wingdings" panose="05000000000000000000" pitchFamily="2" charset="2"/>
              <a:buChar char="§"/>
              <a:defRPr/>
            </a:pPr>
            <a:r>
              <a:rPr lang="vi-VN" sz="2200" b="1">
                <a:solidFill>
                  <a:schemeClr val="tx1">
                    <a:lumMod val="95000"/>
                    <a:lumOff val="5000"/>
                  </a:schemeClr>
                </a:solidFill>
                <a:ea typeface="Tahoma" pitchFamily="34" charset="0"/>
                <a:cs typeface="Arial" pitchFamily="34" charset="0"/>
              </a:rPr>
              <a:t>Viên quản ngục: kẻ đại diện cho bạo lực tăm tối nhưng lại khát khao ánh sáng chữ nghĩa</a:t>
            </a:r>
          </a:p>
        </p:txBody>
      </p:sp>
      <p:sp>
        <p:nvSpPr>
          <p:cNvPr id="72" name="Rectangle 71"/>
          <p:cNvSpPr/>
          <p:nvPr/>
        </p:nvSpPr>
        <p:spPr>
          <a:xfrm>
            <a:off x="1275927" y="3345415"/>
            <a:ext cx="8685669" cy="879728"/>
          </a:xfrm>
          <a:prstGeom prst="rect">
            <a:avLst/>
          </a:prstGeom>
        </p:spPr>
        <p:txBody>
          <a:bodyPr wrap="square" lIns="45711" tIns="22855" rIns="45711" bIns="22855">
            <a:spAutoFit/>
          </a:bodyPr>
          <a:lstStyle/>
          <a:p>
            <a:pPr marL="285693" indent="-285693" algn="just">
              <a:lnSpc>
                <a:spcPts val="3249"/>
              </a:lnSpc>
              <a:buFont typeface="Wingdings" panose="05000000000000000000" pitchFamily="2" charset="2"/>
              <a:buChar char="§"/>
            </a:pPr>
            <a:r>
              <a:rPr lang="vi-VN" sz="2200" b="1">
                <a:solidFill>
                  <a:schemeClr val="tx1">
                    <a:lumMod val="95000"/>
                    <a:lumOff val="5000"/>
                  </a:schemeClr>
                </a:solidFill>
                <a:ea typeface="Tahoma" pitchFamily="34" charset="0"/>
                <a:cs typeface="Arial" pitchFamily="34" charset="0"/>
              </a:rPr>
              <a:t>Huấn Cao: người tử tù nhưng lại có tài viết chữ nổi tiếng, có khí phách và tâm hồn trong sáng.</a:t>
            </a:r>
          </a:p>
        </p:txBody>
      </p:sp>
      <p:grpSp>
        <p:nvGrpSpPr>
          <p:cNvPr id="73" name="Group 72"/>
          <p:cNvGrpSpPr/>
          <p:nvPr/>
        </p:nvGrpSpPr>
        <p:grpSpPr>
          <a:xfrm>
            <a:off x="1538168" y="4319072"/>
            <a:ext cx="8519716" cy="1022994"/>
            <a:chOff x="4618614" y="10502724"/>
            <a:chExt cx="17041651" cy="2156156"/>
          </a:xfrm>
        </p:grpSpPr>
        <p:sp>
          <p:nvSpPr>
            <p:cNvPr id="74" name="Rectangle 73"/>
            <p:cNvSpPr/>
            <p:nvPr/>
          </p:nvSpPr>
          <p:spPr>
            <a:xfrm>
              <a:off x="5978097" y="10842526"/>
              <a:ext cx="15682168" cy="1816354"/>
            </a:xfrm>
            <a:prstGeom prst="rect">
              <a:avLst/>
            </a:prstGeom>
          </p:spPr>
          <p:txBody>
            <a:bodyPr wrap="square">
              <a:spAutoFit/>
            </a:bodyPr>
            <a:lstStyle/>
            <a:p>
              <a:pPr algn="just">
                <a:lnSpc>
                  <a:spcPts val="2999"/>
                </a:lnSpc>
              </a:pPr>
              <a:r>
                <a:rPr lang="vi-VN" sz="2200" b="1">
                  <a:solidFill>
                    <a:srgbClr val="C00000"/>
                  </a:solidFill>
                </a:rPr>
                <a:t>Tình thế éo le, oái ăm, đặt nhân vật trước hai sự lựa chọn xung đột.</a:t>
              </a:r>
            </a:p>
          </p:txBody>
        </p:sp>
        <p:pic>
          <p:nvPicPr>
            <p:cNvPr id="75" name="Picture 74"/>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grpSp>
        <p:nvGrpSpPr>
          <p:cNvPr id="76" name="Group 75"/>
          <p:cNvGrpSpPr/>
          <p:nvPr/>
        </p:nvGrpSpPr>
        <p:grpSpPr>
          <a:xfrm>
            <a:off x="1538168" y="5309672"/>
            <a:ext cx="8519716" cy="1022993"/>
            <a:chOff x="4618614" y="10502724"/>
            <a:chExt cx="17041651" cy="2156154"/>
          </a:xfrm>
        </p:grpSpPr>
        <p:sp>
          <p:nvSpPr>
            <p:cNvPr id="78" name="Rectangle 77"/>
            <p:cNvSpPr/>
            <p:nvPr/>
          </p:nvSpPr>
          <p:spPr>
            <a:xfrm>
              <a:off x="5978097" y="10842524"/>
              <a:ext cx="15682168" cy="1816354"/>
            </a:xfrm>
            <a:prstGeom prst="rect">
              <a:avLst/>
            </a:prstGeom>
          </p:spPr>
          <p:txBody>
            <a:bodyPr wrap="square">
              <a:spAutoFit/>
            </a:bodyPr>
            <a:lstStyle/>
            <a:p>
              <a:pPr algn="just">
                <a:lnSpc>
                  <a:spcPts val="2999"/>
                </a:lnSpc>
              </a:pPr>
              <a:r>
                <a:rPr lang="vi-VN" sz="2200" b="1">
                  <a:solidFill>
                    <a:srgbClr val="C00000"/>
                  </a:solidFill>
                </a:rPr>
                <a:t>Khắc họa rõ nét tính cách nhân vật và thể hiện sâu sắc chủ đ</a:t>
              </a:r>
              <a:r>
                <a:rPr lang="en-US" sz="2200" b="1">
                  <a:solidFill>
                    <a:srgbClr val="C00000"/>
                  </a:solidFill>
                  <a:latin typeface="Arial" panose="020B0604020202020204" pitchFamily="34" charset="0"/>
                  <a:cs typeface="Arial" panose="020B0604020202020204" pitchFamily="34" charset="0"/>
                </a:rPr>
                <a:t>ề</a:t>
              </a:r>
              <a:r>
                <a:rPr lang="vi-VN" sz="2200" b="1">
                  <a:solidFill>
                    <a:srgbClr val="C00000"/>
                  </a:solidFill>
                  <a:latin typeface="Arial" panose="020B0604020202020204" pitchFamily="34" charset="0"/>
                  <a:cs typeface="Arial" panose="020B0604020202020204" pitchFamily="34" charset="0"/>
                </a:rPr>
                <a:t> </a:t>
              </a:r>
              <a:r>
                <a:rPr lang="vi-VN" sz="2200" b="1">
                  <a:solidFill>
                    <a:srgbClr val="C00000"/>
                  </a:solidFill>
                </a:rPr>
                <a:t>của thiên truyện.</a:t>
              </a:r>
            </a:p>
          </p:txBody>
        </p:sp>
        <p:pic>
          <p:nvPicPr>
            <p:cNvPr id="79" name="Picture 78"/>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943599" y="4319072"/>
            <a:ext cx="2448910" cy="2388887"/>
          </a:xfrm>
          <a:prstGeom prst="rect">
            <a:avLst/>
          </a:prstGeom>
        </p:spPr>
      </p:pic>
    </p:spTree>
    <p:extLst>
      <p:ext uri="{BB962C8B-B14F-4D97-AF65-F5344CB8AC3E}">
        <p14:creationId xmlns:p14="http://schemas.microsoft.com/office/powerpoint/2010/main" val="3784727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wipe(left)">
                                      <p:cBhvr>
                                        <p:cTn id="20" dur="500"/>
                                        <p:tgtEl>
                                          <p:spTgt spid="7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 y="773787"/>
            <a:ext cx="5486480" cy="461665"/>
            <a:chOff x="-3" y="1828800"/>
            <a:chExt cx="10974390" cy="923329"/>
          </a:xfrm>
        </p:grpSpPr>
        <p:sp>
          <p:nvSpPr>
            <p:cNvPr id="36" name="Round Same Side Corner Rectangle 35"/>
            <p:cNvSpPr/>
            <p:nvPr/>
          </p:nvSpPr>
          <p:spPr>
            <a:xfrm rot="5400000">
              <a:off x="529493"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15350" y="1828800"/>
              <a:ext cx="1401579"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38" name="TextBox 37"/>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39" name="Group 38"/>
          <p:cNvGrpSpPr/>
          <p:nvPr/>
        </p:nvGrpSpPr>
        <p:grpSpPr>
          <a:xfrm>
            <a:off x="319914" y="1269087"/>
            <a:ext cx="4557045" cy="491580"/>
            <a:chOff x="644526" y="2766774"/>
            <a:chExt cx="9115277" cy="983160"/>
          </a:xfrm>
        </p:grpSpPr>
        <p:sp>
          <p:nvSpPr>
            <p:cNvPr id="40" name="TextBox 39"/>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Huấn Cao</a:t>
              </a:r>
            </a:p>
          </p:txBody>
        </p:sp>
        <p:sp>
          <p:nvSpPr>
            <p:cNvPr id="41" name="Rounded Rectangle 4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sp>
        <p:nvSpPr>
          <p:cNvPr id="70" name="Rectangle 69"/>
          <p:cNvSpPr/>
          <p:nvPr/>
        </p:nvSpPr>
        <p:spPr>
          <a:xfrm>
            <a:off x="1331907" y="2647360"/>
            <a:ext cx="4345047" cy="553998"/>
          </a:xfrm>
          <a:prstGeom prst="rect">
            <a:avLst/>
          </a:prstGeom>
        </p:spPr>
        <p:txBody>
          <a:bodyPr wrap="square" lIns="45711" tIns="22855" rIns="45711" bIns="22855">
            <a:spAutoFit/>
          </a:bodyPr>
          <a:lstStyle/>
          <a:p>
            <a:pPr marL="285693" indent="-285693" algn="just">
              <a:lnSpc>
                <a:spcPct val="150000"/>
              </a:lnSpc>
              <a:buFont typeface="Wingdings" panose="05000000000000000000" pitchFamily="2" charset="2"/>
              <a:buChar char="§"/>
              <a:defRPr/>
            </a:pPr>
            <a:r>
              <a:rPr lang="vi-VN" sz="2200" b="1">
                <a:solidFill>
                  <a:schemeClr val="tx1">
                    <a:lumMod val="95000"/>
                    <a:lumOff val="5000"/>
                  </a:schemeClr>
                </a:solidFill>
                <a:ea typeface="Tahoma" pitchFamily="34" charset="0"/>
                <a:cs typeface="Arial" pitchFamily="34" charset="0"/>
              </a:rPr>
              <a:t>Viết chữ rất nhanh, rất đẹp </a:t>
            </a:r>
          </a:p>
        </p:txBody>
      </p:sp>
      <p:sp>
        <p:nvSpPr>
          <p:cNvPr id="72" name="Rectangle 71"/>
          <p:cNvSpPr/>
          <p:nvPr/>
        </p:nvSpPr>
        <p:spPr>
          <a:xfrm>
            <a:off x="1331907" y="3296743"/>
            <a:ext cx="9564068" cy="553998"/>
          </a:xfrm>
          <a:prstGeom prst="rect">
            <a:avLst/>
          </a:prstGeom>
        </p:spPr>
        <p:txBody>
          <a:bodyPr wrap="square" lIns="45711" tIns="22855" rIns="45711" bIns="22855">
            <a:spAutoFit/>
          </a:bodyPr>
          <a:lstStyle/>
          <a:p>
            <a:pPr marL="285693" indent="-285693" algn="just">
              <a:lnSpc>
                <a:spcPct val="150000"/>
              </a:lnSpc>
              <a:buFont typeface="Wingdings" panose="05000000000000000000" pitchFamily="2" charset="2"/>
              <a:buChar char="§"/>
              <a:defRPr/>
            </a:pPr>
            <a:r>
              <a:rPr lang="vi-VN" sz="2200" b="1">
                <a:solidFill>
                  <a:schemeClr val="tx1">
                    <a:lumMod val="95000"/>
                    <a:lumOff val="5000"/>
                  </a:schemeClr>
                </a:solidFill>
                <a:ea typeface="Tahoma" pitchFamily="34" charset="0"/>
                <a:cs typeface="Arial" pitchFamily="34" charset="0"/>
              </a:rPr>
              <a:t>Sở nguyện cả đời viên quản ngục là có được chữ Huấn Cao</a:t>
            </a:r>
          </a:p>
        </p:txBody>
      </p:sp>
      <p:grpSp>
        <p:nvGrpSpPr>
          <p:cNvPr id="2" name="Group 1"/>
          <p:cNvGrpSpPr/>
          <p:nvPr/>
        </p:nvGrpSpPr>
        <p:grpSpPr>
          <a:xfrm>
            <a:off x="5683011" y="2689464"/>
            <a:ext cx="4641538" cy="642013"/>
            <a:chOff x="11900902" y="5494407"/>
            <a:chExt cx="9284285" cy="1284026"/>
          </a:xfrm>
        </p:grpSpPr>
        <p:sp>
          <p:nvSpPr>
            <p:cNvPr id="74" name="Rectangle 73"/>
            <p:cNvSpPr/>
            <p:nvPr/>
          </p:nvSpPr>
          <p:spPr>
            <a:xfrm>
              <a:off x="13476871" y="5578105"/>
              <a:ext cx="7708316" cy="1200328"/>
            </a:xfrm>
            <a:prstGeom prst="rect">
              <a:avLst/>
            </a:prstGeom>
          </p:spPr>
          <p:txBody>
            <a:bodyPr wrap="square">
              <a:spAutoFit/>
            </a:bodyPr>
            <a:lstStyle/>
            <a:p>
              <a:pPr algn="just">
                <a:lnSpc>
                  <a:spcPct val="150000"/>
                </a:lnSpc>
              </a:pPr>
              <a:r>
                <a:rPr lang="vi-VN" sz="2200" b="1">
                  <a:solidFill>
                    <a:schemeClr val="tx1">
                      <a:lumMod val="95000"/>
                      <a:lumOff val="5000"/>
                    </a:schemeClr>
                  </a:solidFill>
                  <a:ea typeface="Tahoma" pitchFamily="34" charset="0"/>
                  <a:cs typeface="Arial" pitchFamily="34" charset="0"/>
                </a:rPr>
                <a:t>Nổi tiếng cả một vùng.</a:t>
              </a:r>
            </a:p>
          </p:txBody>
        </p:sp>
        <p:pic>
          <p:nvPicPr>
            <p:cNvPr id="75" name="Picture 74"/>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11900902" y="5494407"/>
              <a:ext cx="1359485" cy="1058792"/>
            </a:xfrm>
            <a:prstGeom prst="rect">
              <a:avLst/>
            </a:prstGeom>
          </p:spPr>
        </p:pic>
      </p:grpSp>
      <p:sp>
        <p:nvSpPr>
          <p:cNvPr id="21" name="Rectangle 20"/>
          <p:cNvSpPr/>
          <p:nvPr/>
        </p:nvSpPr>
        <p:spPr>
          <a:xfrm>
            <a:off x="1331907" y="3929271"/>
            <a:ext cx="6879813" cy="1061829"/>
          </a:xfrm>
          <a:prstGeom prst="rect">
            <a:avLst/>
          </a:prstGeom>
        </p:spPr>
        <p:txBody>
          <a:bodyPr wrap="square" lIns="45711" tIns="22855" rIns="45711" bIns="22855">
            <a:spAutoFit/>
          </a:bodyPr>
          <a:lstStyle/>
          <a:p>
            <a:pPr marL="285693" indent="-285693" algn="just">
              <a:lnSpc>
                <a:spcPct val="150000"/>
              </a:lnSpc>
              <a:buFont typeface="Wingdings" panose="05000000000000000000" pitchFamily="2" charset="2"/>
              <a:buChar char="§"/>
              <a:defRPr/>
            </a:pPr>
            <a:r>
              <a:rPr lang="vi-VN" sz="2200" b="1">
                <a:solidFill>
                  <a:schemeClr val="tx1">
                    <a:lumMod val="95000"/>
                    <a:lumOff val="5000"/>
                  </a:schemeClr>
                </a:solidFill>
                <a:ea typeface="Tahoma" pitchFamily="34" charset="0"/>
                <a:cs typeface="Arial" pitchFamily="34" charset="0"/>
              </a:rPr>
              <a:t>Chữ Huấn Cao quý không chỉ vì đẹp lắm mà còn vì nói lên được hoài bão của người viết.</a:t>
            </a:r>
          </a:p>
        </p:txBody>
      </p:sp>
      <p:grpSp>
        <p:nvGrpSpPr>
          <p:cNvPr id="20" name="Group 19"/>
          <p:cNvGrpSpPr/>
          <p:nvPr/>
        </p:nvGrpSpPr>
        <p:grpSpPr>
          <a:xfrm>
            <a:off x="1143645" y="2047196"/>
            <a:ext cx="3314269" cy="600164"/>
            <a:chOff x="9404666" y="5029198"/>
            <a:chExt cx="7326269" cy="1039144"/>
          </a:xfrm>
        </p:grpSpPr>
        <p:sp>
          <p:nvSpPr>
            <p:cNvPr id="22" name="Rectangle 21"/>
            <p:cNvSpPr/>
            <p:nvPr/>
          </p:nvSpPr>
          <p:spPr>
            <a:xfrm>
              <a:off x="9905033" y="5029198"/>
              <a:ext cx="6825902" cy="1039144"/>
            </a:xfrm>
            <a:prstGeom prst="rect">
              <a:avLst/>
            </a:prstGeom>
          </p:spPr>
          <p:txBody>
            <a:bodyPr wrap="square">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nghệ sĩ tài hoa</a:t>
              </a:r>
            </a:p>
          </p:txBody>
        </p:sp>
        <p:sp>
          <p:nvSpPr>
            <p:cNvPr id="23" name="Oval 22"/>
            <p:cNvSpPr/>
            <p:nvPr/>
          </p:nvSpPr>
          <p:spPr>
            <a:xfrm>
              <a:off x="9404666" y="5486400"/>
              <a:ext cx="333472" cy="261232"/>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926" b="96569" l="9929" r="89894">
                        <a14:foregroundMark x1="63121" y1="77696" x2="39184" y2="80025"/>
                        <a14:foregroundMark x1="44149" y1="81863" x2="53369" y2="81863"/>
                        <a14:foregroundMark x1="35106" y1="70343" x2="34752" y2="75858"/>
                        <a14:foregroundMark x1="36170" y1="68750" x2="32801" y2="75858"/>
                        <a14:foregroundMark x1="45035" y1="72672" x2="45035" y2="72672"/>
                        <a14:foregroundMark x1="45390" y1="69608" x2="47163" y2="73284"/>
                      </a14:backgroundRemoval>
                    </a14:imgEffect>
                  </a14:imgLayer>
                </a14:imgProps>
              </a:ext>
              <a:ext uri="{28A0092B-C50C-407E-A947-70E740481C1C}">
                <a14:useLocalDpi xmlns:a14="http://schemas.microsoft.com/office/drawing/2010/main" val="0"/>
              </a:ext>
            </a:extLst>
          </a:blip>
          <a:stretch>
            <a:fillRect/>
          </a:stretch>
        </p:blipFill>
        <p:spPr>
          <a:xfrm>
            <a:off x="9128234" y="1760668"/>
            <a:ext cx="3204105" cy="5309168"/>
          </a:xfrm>
          <a:prstGeom prst="rect">
            <a:avLst/>
          </a:prstGeom>
        </p:spPr>
      </p:pic>
      <p:pic>
        <p:nvPicPr>
          <p:cNvPr id="24" name="Picture 2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7903779" y="4412550"/>
            <a:ext cx="2448910" cy="2388887"/>
          </a:xfrm>
          <a:prstGeom prst="rect">
            <a:avLst/>
          </a:prstGeom>
        </p:spPr>
      </p:pic>
    </p:spTree>
    <p:extLst>
      <p:ext uri="{BB962C8B-B14F-4D97-AF65-F5344CB8AC3E}">
        <p14:creationId xmlns:p14="http://schemas.microsoft.com/office/powerpoint/2010/main" val="2798484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5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 y="773787"/>
            <a:ext cx="5486481" cy="461665"/>
            <a:chOff x="-4" y="1828800"/>
            <a:chExt cx="10974391" cy="923329"/>
          </a:xfrm>
        </p:grpSpPr>
        <p:sp>
          <p:nvSpPr>
            <p:cNvPr id="36" name="Round Same Side Corner Rectangle 35"/>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46886" y="1828800"/>
              <a:ext cx="137004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38" name="TextBox 37"/>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39" name="Group 38"/>
          <p:cNvGrpSpPr/>
          <p:nvPr/>
        </p:nvGrpSpPr>
        <p:grpSpPr>
          <a:xfrm>
            <a:off x="319914" y="1269087"/>
            <a:ext cx="4557045" cy="491580"/>
            <a:chOff x="644526" y="2766774"/>
            <a:chExt cx="9115277" cy="983160"/>
          </a:xfrm>
        </p:grpSpPr>
        <p:sp>
          <p:nvSpPr>
            <p:cNvPr id="40" name="TextBox 39"/>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Huấn Cao</a:t>
              </a:r>
            </a:p>
          </p:txBody>
        </p:sp>
        <p:sp>
          <p:nvSpPr>
            <p:cNvPr id="41" name="Rounded Rectangle 4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sp>
        <p:nvSpPr>
          <p:cNvPr id="70" name="Rectangle 69"/>
          <p:cNvSpPr/>
          <p:nvPr/>
        </p:nvSpPr>
        <p:spPr>
          <a:xfrm>
            <a:off x="1217622" y="2430001"/>
            <a:ext cx="4693599" cy="553998"/>
          </a:xfrm>
          <a:prstGeom prst="rect">
            <a:avLst/>
          </a:prstGeom>
        </p:spPr>
        <p:txBody>
          <a:bodyPr wrap="square" lIns="45711" tIns="22855" rIns="45711" bIns="22855">
            <a:spAutoFit/>
          </a:bodyPr>
          <a:lstStyle/>
          <a:p>
            <a:pPr marL="285693" indent="-285693" algn="just">
              <a:lnSpc>
                <a:spcPct val="150000"/>
              </a:lnSpc>
              <a:buFont typeface="Wingdings" panose="05000000000000000000" pitchFamily="2" charset="2"/>
              <a:buChar char="§"/>
              <a:defRPr/>
            </a:pPr>
            <a:r>
              <a:rPr lang="vi-VN" sz="2200" b="1">
                <a:solidFill>
                  <a:schemeClr val="tx1">
                    <a:lumMod val="95000"/>
                    <a:lumOff val="5000"/>
                  </a:schemeClr>
                </a:solidFill>
                <a:ea typeface="Tahoma" pitchFamily="34" charset="0"/>
                <a:cs typeface="Arial" pitchFamily="34" charset="0"/>
              </a:rPr>
              <a:t>Đứng lên chống lại triều đình</a:t>
            </a:r>
            <a:r>
              <a:rPr lang="en-US" sz="2200" b="1">
                <a:solidFill>
                  <a:schemeClr val="tx1">
                    <a:lumMod val="95000"/>
                    <a:lumOff val="5000"/>
                  </a:schemeClr>
                </a:solidFill>
                <a:latin typeface="Arial" panose="020B0604020202020204" pitchFamily="34" charset="0"/>
                <a:ea typeface="Tahoma" pitchFamily="34" charset="0"/>
                <a:cs typeface="Arial" panose="020B0604020202020204" pitchFamily="34" charset="0"/>
              </a:rPr>
              <a:t>.</a:t>
            </a:r>
            <a:endParaRPr lang="vi-VN" sz="2200" b="1">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sp>
        <p:nvSpPr>
          <p:cNvPr id="72" name="Rectangle 71"/>
          <p:cNvSpPr/>
          <p:nvPr/>
        </p:nvSpPr>
        <p:spPr>
          <a:xfrm>
            <a:off x="1217622" y="3151114"/>
            <a:ext cx="7278365" cy="1296509"/>
          </a:xfrm>
          <a:prstGeom prst="rect">
            <a:avLst/>
          </a:prstGeom>
        </p:spPr>
        <p:txBody>
          <a:bodyPr wrap="square" lIns="45711" tIns="22855" rIns="45711" bIns="22855">
            <a:spAutoFit/>
          </a:bodyPr>
          <a:lstStyle/>
          <a:p>
            <a:pPr marL="285693" indent="-285693">
              <a:lnSpc>
                <a:spcPts val="3249"/>
              </a:lnSpc>
              <a:buFont typeface="Wingdings" panose="05000000000000000000" pitchFamily="2" charset="2"/>
              <a:buChar char="§"/>
              <a:defRPr/>
            </a:pPr>
            <a:r>
              <a:rPr lang="vi-VN" sz="2200" b="1">
                <a:solidFill>
                  <a:schemeClr val="tx1">
                    <a:lumMod val="95000"/>
                    <a:lumOff val="5000"/>
                  </a:schemeClr>
                </a:solidFill>
                <a:ea typeface="Tahoma" pitchFamily="34" charset="0"/>
                <a:cs typeface="Arial" pitchFamily="34" charset="0"/>
              </a:rPr>
              <a:t>Dù là tử tù nhưng tư thế vẫn hiên ngang, ung dung, coi thường cái chết và khinh bỉ những kẻ phục vụ cho chế độ thống trị.</a:t>
            </a:r>
          </a:p>
        </p:txBody>
      </p:sp>
      <p:sp>
        <p:nvSpPr>
          <p:cNvPr id="21" name="Rectangle 20"/>
          <p:cNvSpPr/>
          <p:nvPr/>
        </p:nvSpPr>
        <p:spPr>
          <a:xfrm>
            <a:off x="1217227" y="4568572"/>
            <a:ext cx="6935905" cy="879728"/>
          </a:xfrm>
          <a:prstGeom prst="rect">
            <a:avLst/>
          </a:prstGeom>
        </p:spPr>
        <p:txBody>
          <a:bodyPr wrap="square" lIns="45711" tIns="22855" rIns="45711" bIns="22855">
            <a:spAutoFit/>
          </a:bodyPr>
          <a:lstStyle/>
          <a:p>
            <a:pPr marL="285693" indent="-285693" algn="just">
              <a:lnSpc>
                <a:spcPts val="3249"/>
              </a:lnSpc>
              <a:buFont typeface="Wingdings" panose="05000000000000000000" pitchFamily="2" charset="2"/>
              <a:buChar char="§"/>
              <a:defRPr/>
            </a:pPr>
            <a:r>
              <a:rPr lang="vi-VN" sz="2200" b="1">
                <a:solidFill>
                  <a:schemeClr val="tx1">
                    <a:lumMod val="95000"/>
                    <a:lumOff val="5000"/>
                  </a:schemeClr>
                </a:solidFill>
                <a:ea typeface="Tahoma" pitchFamily="34" charset="0"/>
                <a:cs typeface="Arial" pitchFamily="34" charset="0"/>
              </a:rPr>
              <a:t>Ngày mai ra pháp trường nhưng vẫn bình thản mỉm cười</a:t>
            </a:r>
            <a:r>
              <a:rPr lang="en-US" sz="2200" b="1">
                <a:solidFill>
                  <a:schemeClr val="tx1">
                    <a:lumMod val="95000"/>
                    <a:lumOff val="5000"/>
                  </a:schemeClr>
                </a:solidFill>
                <a:latin typeface="Arial" panose="020B0604020202020204" pitchFamily="34" charset="0"/>
                <a:ea typeface="Tahoma" pitchFamily="34" charset="0"/>
                <a:cs typeface="Arial" panose="020B0604020202020204" pitchFamily="34" charset="0"/>
              </a:rPr>
              <a:t>.</a:t>
            </a:r>
            <a:endParaRPr lang="vi-VN" sz="2200" b="1">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grpSp>
        <p:nvGrpSpPr>
          <p:cNvPr id="17" name="Group 16"/>
          <p:cNvGrpSpPr/>
          <p:nvPr/>
        </p:nvGrpSpPr>
        <p:grpSpPr>
          <a:xfrm>
            <a:off x="1029360" y="1678084"/>
            <a:ext cx="5066639" cy="646331"/>
            <a:chOff x="9404666" y="5029197"/>
            <a:chExt cx="11199925" cy="1119078"/>
          </a:xfrm>
        </p:grpSpPr>
        <p:sp>
          <p:nvSpPr>
            <p:cNvPr id="18" name="Rectangle 17"/>
            <p:cNvSpPr/>
            <p:nvPr/>
          </p:nvSpPr>
          <p:spPr>
            <a:xfrm>
              <a:off x="9905031" y="5029197"/>
              <a:ext cx="10699560" cy="1119078"/>
            </a:xfrm>
            <a:prstGeom prst="rect">
              <a:avLst/>
            </a:prstGeom>
          </p:spPr>
          <p:txBody>
            <a:bodyPr wrap="square">
              <a:spAutoFit/>
            </a:bodyPr>
            <a:lstStyle/>
            <a:p>
              <a:pPr algn="just">
                <a:lnSpc>
                  <a:spcPct val="150000"/>
                </a:lnSpc>
                <a:defRPr/>
              </a:pPr>
              <a:r>
                <a:rPr lang="vi-VN" sz="2400" b="1">
                  <a:solidFill>
                    <a:schemeClr val="accent6">
                      <a:lumMod val="75000"/>
                    </a:schemeClr>
                  </a:solidFill>
                  <a:ea typeface="Tahoma" pitchFamily="34" charset="0"/>
                  <a:cs typeface="Arial" pitchFamily="34" charset="0"/>
                </a:rPr>
                <a:t>Một trang anh hùng dũng liệt</a:t>
              </a:r>
            </a:p>
          </p:txBody>
        </p:sp>
        <p:sp>
          <p:nvSpPr>
            <p:cNvPr id="19" name="Oval 18"/>
            <p:cNvSpPr/>
            <p:nvPr/>
          </p:nvSpPr>
          <p:spPr>
            <a:xfrm>
              <a:off x="9404666" y="5486400"/>
              <a:ext cx="333472" cy="261232"/>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pic>
        <p:nvPicPr>
          <p:cNvPr id="20" name="Picture 2" descr="D:\ISS\mon hoc\Văn\Lop 12\V_12_VHVN_09_CoLan_ChuNguoiTuTu_Phan 1.pptx\links\Untitled-1.png"/>
          <p:cNvPicPr>
            <a:picLocks noChangeAspect="1" noChangeArrowheads="1"/>
          </p:cNvPicPr>
          <p:nvPr/>
        </p:nvPicPr>
        <p:blipFill rotWithShape="1">
          <a:blip r:embed="rId3">
            <a:extLst>
              <a:ext uri="{28A0092B-C50C-407E-A947-70E740481C1C}">
                <a14:useLocalDpi xmlns:a14="http://schemas.microsoft.com/office/drawing/2010/main" val="0"/>
              </a:ext>
            </a:extLst>
          </a:blip>
          <a:srcRect l="33184" t="9597" r="-2709" b="1206"/>
          <a:stretch/>
        </p:blipFill>
        <p:spPr bwMode="auto">
          <a:xfrm>
            <a:off x="5007563" y="694725"/>
            <a:ext cx="746438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91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left)">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1326934" y="4229100"/>
            <a:ext cx="7892859" cy="462947"/>
          </a:xfrm>
          <a:prstGeom prst="rect">
            <a:avLst/>
          </a:prstGeom>
        </p:spPr>
        <p:txBody>
          <a:bodyPr wrap="square" lIns="45711" tIns="22855" rIns="45711" bIns="22855">
            <a:spAutoFit/>
          </a:bodyPr>
          <a:lstStyle/>
          <a:p>
            <a:pPr marL="285693" indent="-285693" algn="just">
              <a:lnSpc>
                <a:spcPts val="3249"/>
              </a:lnSpc>
              <a:buFont typeface="Wingdings" panose="05000000000000000000" pitchFamily="2" charset="2"/>
              <a:buChar char="§"/>
            </a:pPr>
            <a:r>
              <a:rPr lang="vi-VN" sz="2200" b="1">
                <a:solidFill>
                  <a:schemeClr val="tx1">
                    <a:lumMod val="95000"/>
                    <a:lumOff val="5000"/>
                  </a:schemeClr>
                </a:solidFill>
                <a:ea typeface="Tahoma" pitchFamily="34" charset="0"/>
                <a:cs typeface="Arial" pitchFamily="34" charset="0"/>
              </a:rPr>
              <a:t>Trân trọng những ai biết yêu quý cái tài, cái đẹp</a:t>
            </a:r>
          </a:p>
        </p:txBody>
      </p:sp>
      <p:sp>
        <p:nvSpPr>
          <p:cNvPr id="21" name="Rectangle 20"/>
          <p:cNvSpPr/>
          <p:nvPr/>
        </p:nvSpPr>
        <p:spPr>
          <a:xfrm>
            <a:off x="1315035" y="4871053"/>
            <a:ext cx="6952382" cy="462947"/>
          </a:xfrm>
          <a:prstGeom prst="rect">
            <a:avLst/>
          </a:prstGeom>
        </p:spPr>
        <p:txBody>
          <a:bodyPr wrap="square" lIns="45711" tIns="22855" rIns="45711" bIns="22855">
            <a:spAutoFit/>
          </a:bodyPr>
          <a:lstStyle/>
          <a:p>
            <a:pPr marL="285693" indent="-285693" algn="just">
              <a:lnSpc>
                <a:spcPts val="3249"/>
              </a:lnSpc>
              <a:buFont typeface="Wingdings" panose="05000000000000000000" pitchFamily="2" charset="2"/>
              <a:buChar char="§"/>
            </a:pPr>
            <a:r>
              <a:rPr lang="vi-VN" sz="2200" b="1">
                <a:solidFill>
                  <a:schemeClr val="tx1">
                    <a:lumMod val="95000"/>
                    <a:lumOff val="5000"/>
                  </a:schemeClr>
                </a:solidFill>
                <a:ea typeface="Tahoma" pitchFamily="34" charset="0"/>
                <a:cs typeface="Arial" pitchFamily="34" charset="0"/>
              </a:rPr>
              <a:t>Lời khuyên chân thành với viên quản ngục.</a:t>
            </a:r>
          </a:p>
        </p:txBody>
      </p:sp>
      <p:grpSp>
        <p:nvGrpSpPr>
          <p:cNvPr id="16" name="Group 15"/>
          <p:cNvGrpSpPr/>
          <p:nvPr/>
        </p:nvGrpSpPr>
        <p:grpSpPr>
          <a:xfrm>
            <a:off x="1315036" y="3621288"/>
            <a:ext cx="6952381" cy="609467"/>
            <a:chOff x="4618614" y="10502724"/>
            <a:chExt cx="13748882" cy="1446378"/>
          </a:xfrm>
        </p:grpSpPr>
        <p:sp>
          <p:nvSpPr>
            <p:cNvPr id="17" name="Rectangle 16"/>
            <p:cNvSpPr/>
            <p:nvPr/>
          </p:nvSpPr>
          <p:spPr>
            <a:xfrm>
              <a:off x="5978099" y="10756097"/>
              <a:ext cx="12389397" cy="1193005"/>
            </a:xfrm>
            <a:prstGeom prst="rect">
              <a:avLst/>
            </a:prstGeom>
          </p:spPr>
          <p:txBody>
            <a:bodyPr wrap="square">
              <a:spAutoFit/>
            </a:bodyPr>
            <a:lstStyle/>
            <a:p>
              <a:pPr algn="just">
                <a:lnSpc>
                  <a:spcPts val="3249"/>
                </a:lnSpc>
              </a:pPr>
              <a:r>
                <a:rPr lang="vi-VN" sz="2200" b="1">
                  <a:solidFill>
                    <a:schemeClr val="tx1">
                      <a:lumMod val="95000"/>
                      <a:lumOff val="5000"/>
                    </a:schemeClr>
                  </a:solidFill>
                  <a:ea typeface="Tahoma" pitchFamily="34" charset="0"/>
                  <a:cs typeface="Arial" pitchFamily="34" charset="0"/>
                </a:rPr>
                <a:t>ý thức trong việc sử dụng cái tài của mình.</a:t>
              </a:r>
            </a:p>
          </p:txBody>
        </p:sp>
        <p:pic>
          <p:nvPicPr>
            <p:cNvPr id="18" name="Picture 17"/>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sp>
        <p:nvSpPr>
          <p:cNvPr id="70" name="Rectangle 69"/>
          <p:cNvSpPr/>
          <p:nvPr/>
        </p:nvSpPr>
        <p:spPr>
          <a:xfrm>
            <a:off x="1301155" y="2815972"/>
            <a:ext cx="5937696" cy="879728"/>
          </a:xfrm>
          <a:prstGeom prst="rect">
            <a:avLst/>
          </a:prstGeom>
        </p:spPr>
        <p:txBody>
          <a:bodyPr wrap="square" lIns="45711" tIns="22855" rIns="45711" bIns="22855">
            <a:spAutoFit/>
          </a:bodyPr>
          <a:lstStyle/>
          <a:p>
            <a:pPr marL="285693" indent="-285693" algn="just">
              <a:lnSpc>
                <a:spcPts val="3249"/>
              </a:lnSpc>
              <a:buFont typeface="Wingdings" panose="05000000000000000000" pitchFamily="2" charset="2"/>
              <a:buChar char="§"/>
            </a:pPr>
            <a:r>
              <a:rPr lang="vi-VN" sz="2200" b="1">
                <a:solidFill>
                  <a:schemeClr val="tx1">
                    <a:lumMod val="95000"/>
                    <a:lumOff val="5000"/>
                  </a:schemeClr>
                </a:solidFill>
                <a:ea typeface="Tahoma" pitchFamily="34" charset="0"/>
                <a:cs typeface="Arial" pitchFamily="34" charset="0"/>
              </a:rPr>
              <a:t>Không vì vàng ngọc hay quyền thế mà ép mình cho chữ</a:t>
            </a:r>
          </a:p>
        </p:txBody>
      </p:sp>
      <p:pic>
        <p:nvPicPr>
          <p:cNvPr id="22" name="Picture 2" descr="D:\ISS\mon hoc\Văn\Lop 12\V_12_VHVN_09_CoLan_ChuNguoiTuTu_Phan 1.pptx\links\Untitled-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184" t="9597" r="-2709" b="1206"/>
          <a:stretch/>
        </p:blipFill>
        <p:spPr bwMode="auto">
          <a:xfrm>
            <a:off x="5051989" y="647701"/>
            <a:ext cx="7464380" cy="60198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143645" y="2227303"/>
            <a:ext cx="6742822" cy="600164"/>
            <a:chOff x="9404666" y="5056588"/>
            <a:chExt cx="14905165" cy="1039144"/>
          </a:xfrm>
        </p:grpSpPr>
        <p:sp>
          <p:nvSpPr>
            <p:cNvPr id="24" name="Rectangle 23"/>
            <p:cNvSpPr/>
            <p:nvPr/>
          </p:nvSpPr>
          <p:spPr>
            <a:xfrm>
              <a:off x="9905031" y="5056588"/>
              <a:ext cx="14404800" cy="1039144"/>
            </a:xfrm>
            <a:prstGeom prst="rect">
              <a:avLst/>
            </a:prstGeom>
          </p:spPr>
          <p:txBody>
            <a:bodyPr wrap="square">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con người có thiên lương trong sáng</a:t>
              </a:r>
            </a:p>
          </p:txBody>
        </p:sp>
        <p:sp>
          <p:nvSpPr>
            <p:cNvPr id="25" name="Oval 24"/>
            <p:cNvSpPr/>
            <p:nvPr/>
          </p:nvSpPr>
          <p:spPr>
            <a:xfrm>
              <a:off x="9404666" y="5486400"/>
              <a:ext cx="333472" cy="261232"/>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2" y="773787"/>
            <a:ext cx="5486481" cy="461665"/>
            <a:chOff x="-4" y="1828800"/>
            <a:chExt cx="10974391" cy="923329"/>
          </a:xfrm>
        </p:grpSpPr>
        <p:sp>
          <p:nvSpPr>
            <p:cNvPr id="26" name="Round Same Side Corner Rectangle 25"/>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46886" y="1828800"/>
              <a:ext cx="137004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28" name="TextBox 27"/>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29" name="Group 28"/>
          <p:cNvGrpSpPr/>
          <p:nvPr/>
        </p:nvGrpSpPr>
        <p:grpSpPr>
          <a:xfrm>
            <a:off x="319914" y="1269087"/>
            <a:ext cx="4557045" cy="491580"/>
            <a:chOff x="644526" y="2766774"/>
            <a:chExt cx="9115277" cy="983160"/>
          </a:xfrm>
        </p:grpSpPr>
        <p:sp>
          <p:nvSpPr>
            <p:cNvPr id="30" name="TextBox 29"/>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Huấn Cao</a:t>
              </a:r>
            </a:p>
          </p:txBody>
        </p:sp>
        <p:sp>
          <p:nvSpPr>
            <p:cNvPr id="31" name="Rounded Rectangle 3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spTree>
    <p:extLst>
      <p:ext uri="{BB962C8B-B14F-4D97-AF65-F5344CB8AC3E}">
        <p14:creationId xmlns:p14="http://schemas.microsoft.com/office/powerpoint/2010/main" val="3440020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left)">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21" grpId="0"/>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1907" y="2133600"/>
            <a:ext cx="10788186" cy="39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1204432" y="2565803"/>
            <a:ext cx="7786791" cy="600164"/>
            <a:chOff x="9404665" y="5029198"/>
            <a:chExt cx="17242936" cy="1115890"/>
          </a:xfrm>
        </p:grpSpPr>
        <p:sp>
          <p:nvSpPr>
            <p:cNvPr id="23" name="Rectangle 22"/>
            <p:cNvSpPr/>
            <p:nvPr/>
          </p:nvSpPr>
          <p:spPr>
            <a:xfrm>
              <a:off x="9905034" y="5029198"/>
              <a:ext cx="16742567" cy="1115890"/>
            </a:xfrm>
            <a:prstGeom prst="rect">
              <a:avLst/>
            </a:prstGeom>
          </p:spPr>
          <p:txBody>
            <a:bodyPr wrap="square">
              <a:spAutoFit/>
            </a:bodyPr>
            <a:lstStyle/>
            <a:p>
              <a:pPr algn="just">
                <a:lnSpc>
                  <a:spcPct val="150000"/>
                </a:lnSpc>
                <a:defRPr/>
              </a:pPr>
              <a:r>
                <a:rPr lang="en-US" sz="2200" b="1">
                  <a:latin typeface="Arial" panose="020B0604020202020204" pitchFamily="34" charset="0"/>
                  <a:cs typeface="Arial" panose="020B0604020202020204" pitchFamily="34" charset="0"/>
                </a:rPr>
                <a:t>Huấn Cao là nhân vật đẹp nhất đời văn Nguyễn Tuân.</a:t>
              </a:r>
              <a:endParaRPr lang="vi-VN" sz="2200" b="1">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sp>
          <p:nvSpPr>
            <p:cNvPr id="24" name="Oval 23"/>
            <p:cNvSpPr/>
            <p:nvPr/>
          </p:nvSpPr>
          <p:spPr>
            <a:xfrm>
              <a:off x="9404665" y="5425005"/>
              <a:ext cx="334054" cy="280525"/>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25" name="Group 24"/>
          <p:cNvGrpSpPr/>
          <p:nvPr/>
        </p:nvGrpSpPr>
        <p:grpSpPr>
          <a:xfrm>
            <a:off x="1204432" y="3245121"/>
            <a:ext cx="9531885" cy="1615827"/>
            <a:chOff x="9404665" y="5029199"/>
            <a:chExt cx="20026717" cy="3004321"/>
          </a:xfrm>
        </p:grpSpPr>
        <p:sp>
          <p:nvSpPr>
            <p:cNvPr id="26" name="Rectangle 25"/>
            <p:cNvSpPr/>
            <p:nvPr/>
          </p:nvSpPr>
          <p:spPr>
            <a:xfrm>
              <a:off x="9905034" y="5029199"/>
              <a:ext cx="19526348" cy="3004321"/>
            </a:xfrm>
            <a:prstGeom prst="rect">
              <a:avLst/>
            </a:prstGeom>
          </p:spPr>
          <p:txBody>
            <a:bodyPr wrap="square">
              <a:spAutoFit/>
            </a:bodyPr>
            <a:lstStyle/>
            <a:p>
              <a:pPr algn="just">
                <a:lnSpc>
                  <a:spcPct val="150000"/>
                </a:lnSpc>
                <a:defRPr/>
              </a:pPr>
              <a:r>
                <a:rPr lang="en-US" sz="2200" b="1">
                  <a:latin typeface="Arial" panose="020B0604020202020204" pitchFamily="34" charset="0"/>
                  <a:cs typeface="Arial" panose="020B0604020202020204" pitchFamily="34" charset="0"/>
                </a:rPr>
                <a:t>Thể hiện quan niệm của Nguyễn Tuân về tài và tâm, cái đẹp và </a:t>
              </a:r>
              <a:br>
                <a:rPr lang="en-US" sz="2200" b="1">
                  <a:latin typeface="Arial" panose="020B0604020202020204" pitchFamily="34" charset="0"/>
                  <a:cs typeface="Arial" panose="020B0604020202020204" pitchFamily="34" charset="0"/>
                </a:rPr>
              </a:br>
              <a:r>
                <a:rPr lang="en-US" sz="2200" b="1">
                  <a:latin typeface="Arial" panose="020B0604020202020204" pitchFamily="34" charset="0"/>
                  <a:cs typeface="Arial" panose="020B0604020202020204" pitchFamily="34" charset="0"/>
                </a:rPr>
                <a:t>cái thiện: </a:t>
              </a:r>
              <a:r>
                <a:rPr lang="en-US" sz="2200" b="1">
                  <a:solidFill>
                    <a:schemeClr val="accent6">
                      <a:lumMod val="75000"/>
                    </a:schemeClr>
                  </a:solidFill>
                  <a:latin typeface="Arial" panose="020B0604020202020204" pitchFamily="34" charset="0"/>
                  <a:cs typeface="Arial" panose="020B0604020202020204" pitchFamily="34" charset="0"/>
                </a:rPr>
                <a:t>tài phải hòa hợp với tâm, cái đẹp phải gắn với cái thiện.</a:t>
              </a:r>
            </a:p>
          </p:txBody>
        </p:sp>
        <p:sp>
          <p:nvSpPr>
            <p:cNvPr id="27" name="Oval 26"/>
            <p:cNvSpPr/>
            <p:nvPr/>
          </p:nvSpPr>
          <p:spPr>
            <a:xfrm>
              <a:off x="9404665" y="5425005"/>
              <a:ext cx="334054" cy="280525"/>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28" name="Group 27"/>
          <p:cNvGrpSpPr/>
          <p:nvPr/>
        </p:nvGrpSpPr>
        <p:grpSpPr>
          <a:xfrm>
            <a:off x="1204431" y="4432270"/>
            <a:ext cx="9257095" cy="1107996"/>
            <a:chOff x="9404665" y="5029200"/>
            <a:chExt cx="20498751" cy="2060107"/>
          </a:xfrm>
        </p:grpSpPr>
        <p:sp>
          <p:nvSpPr>
            <p:cNvPr id="29" name="Rectangle 28"/>
            <p:cNvSpPr/>
            <p:nvPr/>
          </p:nvSpPr>
          <p:spPr>
            <a:xfrm>
              <a:off x="9905034" y="5029200"/>
              <a:ext cx="19998382" cy="2060107"/>
            </a:xfrm>
            <a:prstGeom prst="rect">
              <a:avLst/>
            </a:prstGeom>
          </p:spPr>
          <p:txBody>
            <a:bodyPr wrap="square">
              <a:spAutoFit/>
            </a:bodyPr>
            <a:lstStyle/>
            <a:p>
              <a:pPr algn="just">
                <a:lnSpc>
                  <a:spcPct val="150000"/>
                </a:lnSpc>
                <a:defRPr/>
              </a:pPr>
              <a:r>
                <a:rPr lang="vi-VN" sz="2200" b="1">
                  <a:cs typeface="Arial" panose="020B0604020202020204" pitchFamily="34" charset="0"/>
                </a:rPr>
                <a:t>Thái độ của nhà văn Nguyễn Tuân:</a:t>
              </a:r>
              <a:r>
                <a:rPr lang="en-US" sz="2200" b="1">
                  <a:cs typeface="Arial" panose="020B0604020202020204" pitchFamily="34" charset="0"/>
                </a:rPr>
                <a:t> </a:t>
              </a:r>
              <a:r>
                <a:rPr lang="vi-VN" sz="2200" b="1">
                  <a:cs typeface="Arial" panose="020B0604020202020204" pitchFamily="34" charset="0"/>
                </a:rPr>
                <a:t>yêu mến, ca ngợi, nuối tiếc</a:t>
              </a:r>
              <a:r>
                <a:rPr lang="en-US" sz="2200" b="1">
                  <a:cs typeface="Arial" panose="020B0604020202020204" pitchFamily="34" charset="0"/>
                </a:rPr>
                <a:t>.</a:t>
              </a:r>
            </a:p>
            <a:p>
              <a:pPr algn="just">
                <a:lnSpc>
                  <a:spcPct val="150000"/>
                </a:lnSpc>
                <a:defRPr/>
              </a:pPr>
              <a:r>
                <a:rPr lang="vi-VN" sz="2200" b="1">
                  <a:cs typeface="Arial" panose="020B0604020202020204" pitchFamily="34" charset="0"/>
                </a:rPr>
                <a:t> </a:t>
              </a:r>
            </a:p>
          </p:txBody>
        </p:sp>
        <p:sp>
          <p:nvSpPr>
            <p:cNvPr id="30" name="Oval 29"/>
            <p:cNvSpPr/>
            <p:nvPr/>
          </p:nvSpPr>
          <p:spPr>
            <a:xfrm>
              <a:off x="9404665" y="5425005"/>
              <a:ext cx="334054" cy="280525"/>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ysClr val="windowText" lastClr="000000"/>
                </a:solidFill>
                <a:latin typeface="Arial" panose="020B0604020202020204" pitchFamily="34" charset="0"/>
                <a:cs typeface="Arial" panose="020B0604020202020204" pitchFamily="34" charset="0"/>
              </a:endParaRPr>
            </a:p>
          </p:txBody>
        </p:sp>
      </p:grpSp>
      <p:grpSp>
        <p:nvGrpSpPr>
          <p:cNvPr id="31" name="Group 30"/>
          <p:cNvGrpSpPr/>
          <p:nvPr/>
        </p:nvGrpSpPr>
        <p:grpSpPr>
          <a:xfrm>
            <a:off x="2446464" y="4991096"/>
            <a:ext cx="6986497" cy="638276"/>
            <a:chOff x="4618614" y="10502724"/>
            <a:chExt cx="13974813" cy="1345291"/>
          </a:xfrm>
        </p:grpSpPr>
        <p:sp>
          <p:nvSpPr>
            <p:cNvPr id="32" name="Rectangle 31"/>
            <p:cNvSpPr/>
            <p:nvPr/>
          </p:nvSpPr>
          <p:spPr>
            <a:xfrm>
              <a:off x="5978099" y="10842531"/>
              <a:ext cx="12615328" cy="1005484"/>
            </a:xfrm>
            <a:prstGeom prst="rect">
              <a:avLst/>
            </a:prstGeom>
          </p:spPr>
          <p:txBody>
            <a:bodyPr wrap="square">
              <a:spAutoFit/>
            </a:bodyPr>
            <a:lstStyle/>
            <a:p>
              <a:pPr algn="just">
                <a:lnSpc>
                  <a:spcPts val="2999"/>
                </a:lnSpc>
              </a:pPr>
              <a:r>
                <a:rPr lang="vi-VN" sz="2200" b="1">
                  <a:solidFill>
                    <a:schemeClr val="accent6">
                      <a:lumMod val="75000"/>
                    </a:schemeClr>
                  </a:solidFill>
                </a:rPr>
                <a:t>Tinh thần dân tộc, lòng yêu nước thầm kín.</a:t>
              </a:r>
            </a:p>
          </p:txBody>
        </p:sp>
        <p:pic>
          <p:nvPicPr>
            <p:cNvPr id="33" name="Picture 32"/>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grpSp>
        <p:nvGrpSpPr>
          <p:cNvPr id="34" name="Group 33"/>
          <p:cNvGrpSpPr/>
          <p:nvPr/>
        </p:nvGrpSpPr>
        <p:grpSpPr>
          <a:xfrm>
            <a:off x="-2" y="773787"/>
            <a:ext cx="5486481" cy="461665"/>
            <a:chOff x="-4" y="1828800"/>
            <a:chExt cx="10974391" cy="923329"/>
          </a:xfrm>
        </p:grpSpPr>
        <p:sp>
          <p:nvSpPr>
            <p:cNvPr id="43" name="Round Same Side Corner Rectangle 42"/>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46886" y="1828800"/>
              <a:ext cx="137004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45" name="TextBox 44"/>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46" name="Group 45"/>
          <p:cNvGrpSpPr/>
          <p:nvPr/>
        </p:nvGrpSpPr>
        <p:grpSpPr>
          <a:xfrm>
            <a:off x="319914" y="1269087"/>
            <a:ext cx="4557045" cy="491580"/>
            <a:chOff x="644526" y="2766774"/>
            <a:chExt cx="9115277" cy="983160"/>
          </a:xfrm>
        </p:grpSpPr>
        <p:sp>
          <p:nvSpPr>
            <p:cNvPr id="47" name="TextBox 46"/>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Huấn Cao</a:t>
              </a:r>
            </a:p>
          </p:txBody>
        </p:sp>
        <p:sp>
          <p:nvSpPr>
            <p:cNvPr id="48" name="Rounded Rectangle 47"/>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grpSp>
      <p:pic>
        <p:nvPicPr>
          <p:cNvPr id="50" name="Picture 4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848192" y="4345822"/>
            <a:ext cx="2448910" cy="2388887"/>
          </a:xfrm>
          <a:prstGeom prst="rect">
            <a:avLst/>
          </a:prstGeom>
        </p:spPr>
      </p:pic>
    </p:spTree>
    <p:extLst>
      <p:ext uri="{BB962C8B-B14F-4D97-AF65-F5344CB8AC3E}">
        <p14:creationId xmlns:p14="http://schemas.microsoft.com/office/powerpoint/2010/main" val="4152746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 y="773787"/>
            <a:ext cx="5486479" cy="461665"/>
            <a:chOff x="-178462" y="1828800"/>
            <a:chExt cx="11152849" cy="923329"/>
          </a:xfrm>
        </p:grpSpPr>
        <p:sp>
          <p:nvSpPr>
            <p:cNvPr id="36" name="Round Same Side Corner Rectangle 35"/>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38" name="TextBox 37"/>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39" name="Group 38"/>
          <p:cNvGrpSpPr/>
          <p:nvPr/>
        </p:nvGrpSpPr>
        <p:grpSpPr>
          <a:xfrm>
            <a:off x="319914" y="1269087"/>
            <a:ext cx="5623686" cy="491580"/>
            <a:chOff x="644526" y="2766774"/>
            <a:chExt cx="9115277" cy="983160"/>
          </a:xfrm>
        </p:grpSpPr>
        <p:sp>
          <p:nvSpPr>
            <p:cNvPr id="40" name="TextBox 39"/>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viên quản ngục</a:t>
              </a:r>
              <a:endParaRPr lang="en-US" sz="2400" b="1" i="1" dirty="0">
                <a:latin typeface="Tahoma" pitchFamily="34" charset="0"/>
                <a:ea typeface="Tahoma" pitchFamily="34" charset="0"/>
                <a:cs typeface="Tahoma" pitchFamily="34" charset="0"/>
              </a:endParaRPr>
            </a:p>
          </p:txBody>
        </p:sp>
        <p:sp>
          <p:nvSpPr>
            <p:cNvPr id="41" name="Rounded Rectangle 4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grpSp>
      <p:sp>
        <p:nvSpPr>
          <p:cNvPr id="70" name="Rectangle 69"/>
          <p:cNvSpPr/>
          <p:nvPr/>
        </p:nvSpPr>
        <p:spPr>
          <a:xfrm>
            <a:off x="1314588" y="2276566"/>
            <a:ext cx="6857107" cy="1061829"/>
          </a:xfrm>
          <a:prstGeom prst="rect">
            <a:avLst/>
          </a:prstGeom>
        </p:spPr>
        <p:txBody>
          <a:bodyPr wrap="square" lIns="45711" tIns="22855" rIns="45711" bIns="22855">
            <a:spAutoFit/>
          </a:bodyPr>
          <a:lstStyle/>
          <a:p>
            <a:pPr marL="232522" indent="-232522" algn="just">
              <a:buSzPct val="150000"/>
              <a:buFont typeface="Arial" panose="020B0604020202020204" pitchFamily="34" charset="0"/>
              <a:buChar char="•"/>
              <a:defRPr/>
            </a:pPr>
            <a:r>
              <a:rPr lang="vi-VN" sz="2200" b="1">
                <a:solidFill>
                  <a:srgbClr val="C00000"/>
                </a:solidFill>
                <a:ea typeface="Tahoma" pitchFamily="34" charset="0"/>
                <a:cs typeface="Arial" pitchFamily="34" charset="0"/>
              </a:rPr>
              <a:t>Nghề nghiệp </a:t>
            </a:r>
            <a:r>
              <a:rPr lang="vi-VN" sz="2200" b="1">
                <a:ea typeface="Tahoma" pitchFamily="34" charset="0"/>
                <a:cs typeface="Arial" pitchFamily="34" charset="0"/>
              </a:rPr>
              <a:t>gắn với cái xấu cái ác, nhưng viên quản ngục là người biết chữ nghĩa và say mê </a:t>
            </a:r>
            <a:r>
              <a:rPr lang="en-US" sz="2200" b="1">
                <a:latin typeface="Arial" panose="020B0604020202020204" pitchFamily="34" charset="0"/>
                <a:ea typeface="Tahoma" pitchFamily="34" charset="0"/>
                <a:cs typeface="Arial" panose="020B0604020202020204" pitchFamily="34" charset="0"/>
              </a:rPr>
              <a:t>nghệ thuật thư pháp.</a:t>
            </a:r>
            <a:endParaRPr lang="vi-VN" sz="2200" b="1">
              <a:latin typeface="Arial" panose="020B0604020202020204" pitchFamily="34" charset="0"/>
              <a:ea typeface="Tahoma" pitchFamily="34" charset="0"/>
              <a:cs typeface="Arial" panose="020B0604020202020204" pitchFamily="34" charset="0"/>
            </a:endParaRPr>
          </a:p>
        </p:txBody>
      </p:sp>
      <p:sp>
        <p:nvSpPr>
          <p:cNvPr id="74" name="Rectangle 73"/>
          <p:cNvSpPr/>
          <p:nvPr/>
        </p:nvSpPr>
        <p:spPr>
          <a:xfrm>
            <a:off x="1314589" y="3909687"/>
            <a:ext cx="6520874" cy="783602"/>
          </a:xfrm>
          <a:prstGeom prst="rect">
            <a:avLst/>
          </a:prstGeom>
        </p:spPr>
        <p:txBody>
          <a:bodyPr wrap="square" lIns="45711" tIns="22855" rIns="45711" bIns="22855">
            <a:spAutoFit/>
          </a:bodyPr>
          <a:lstStyle/>
          <a:p>
            <a:pPr marL="457109" indent="-457109" algn="just">
              <a:lnSpc>
                <a:spcPts val="2999"/>
              </a:lnSpc>
              <a:buClr>
                <a:schemeClr val="accent5">
                  <a:lumMod val="75000"/>
                </a:schemeClr>
              </a:buClr>
              <a:buSzPct val="150000"/>
              <a:buFont typeface="Wingdings 3" panose="05040102010807070707" pitchFamily="18" charset="2"/>
              <a:buChar char="Ê"/>
            </a:pPr>
            <a:r>
              <a:rPr lang="vi-VN" sz="2200" b="1" smtClean="0">
                <a:solidFill>
                  <a:schemeClr val="tx2">
                    <a:lumMod val="75000"/>
                  </a:schemeClr>
                </a:solidFill>
                <a:ea typeface="Tahoma" pitchFamily="34" charset="0"/>
                <a:cs typeface="Arial" pitchFamily="34" charset="0"/>
              </a:rPr>
              <a:t> K</a:t>
            </a:r>
            <a:r>
              <a:rPr lang="en-US" sz="2200" b="1">
                <a:solidFill>
                  <a:schemeClr val="tx2">
                    <a:lumMod val="75000"/>
                  </a:schemeClr>
                </a:solidFill>
                <a:latin typeface="Arial" panose="020B0604020202020204" pitchFamily="34" charset="0"/>
                <a:ea typeface="Tahoma" pitchFamily="34" charset="0"/>
                <a:cs typeface="Arial" panose="020B0604020202020204" pitchFamily="34" charset="0"/>
              </a:rPr>
              <a:t>hông</a:t>
            </a:r>
            <a:r>
              <a:rPr lang="vi-VN" sz="2200" b="1">
                <a:solidFill>
                  <a:schemeClr val="tx2">
                    <a:lumMod val="75000"/>
                  </a:schemeClr>
                </a:solidFill>
                <a:ea typeface="Tahoma" pitchFamily="34" charset="0"/>
                <a:cs typeface="Arial" pitchFamily="34" charset="0"/>
              </a:rPr>
              <a:t> thể sáng tạo ra cái đẹp nhưng say mê cái đẹp tột cùng.</a:t>
            </a:r>
          </a:p>
        </p:txBody>
      </p:sp>
      <p:sp>
        <p:nvSpPr>
          <p:cNvPr id="21" name="Rectangle 20"/>
          <p:cNvSpPr/>
          <p:nvPr/>
        </p:nvSpPr>
        <p:spPr>
          <a:xfrm>
            <a:off x="1314588" y="3320774"/>
            <a:ext cx="6933297" cy="553998"/>
          </a:xfrm>
          <a:prstGeom prst="rect">
            <a:avLst/>
          </a:prstGeom>
        </p:spPr>
        <p:txBody>
          <a:bodyPr wrap="square" lIns="45711" tIns="22855" rIns="45711" bIns="22855">
            <a:spAutoFit/>
          </a:bodyPr>
          <a:lstStyle/>
          <a:p>
            <a:pPr marL="232522" indent="-232522" algn="just">
              <a:lnSpc>
                <a:spcPct val="150000"/>
              </a:lnSpc>
              <a:buSzPct val="150000"/>
              <a:buFont typeface="Arial" panose="020B0604020202020204" pitchFamily="34" charset="0"/>
              <a:buChar char="•"/>
              <a:defRPr/>
            </a:pPr>
            <a:r>
              <a:rPr lang="vi-VN" sz="2200" b="1">
                <a:solidFill>
                  <a:srgbClr val="C00000"/>
                </a:solidFill>
                <a:ea typeface="Tahoma" pitchFamily="34" charset="0"/>
                <a:cs typeface="Arial" pitchFamily="34" charset="0"/>
              </a:rPr>
              <a:t>Sở nguyện </a:t>
            </a:r>
            <a:r>
              <a:rPr lang="vi-VN" sz="2200" b="1">
                <a:solidFill>
                  <a:schemeClr val="tx1">
                    <a:lumMod val="95000"/>
                    <a:lumOff val="5000"/>
                  </a:schemeClr>
                </a:solidFill>
                <a:ea typeface="Tahoma" pitchFamily="34" charset="0"/>
                <a:cs typeface="Arial" pitchFamily="34" charset="0"/>
              </a:rPr>
              <a:t>cả đời ông là có được chữ Huấn Cao.</a:t>
            </a:r>
          </a:p>
        </p:txBody>
      </p:sp>
      <p:sp>
        <p:nvSpPr>
          <p:cNvPr id="22" name="Rectangle 21"/>
          <p:cNvSpPr/>
          <p:nvPr/>
        </p:nvSpPr>
        <p:spPr>
          <a:xfrm>
            <a:off x="953169" y="1676400"/>
            <a:ext cx="5100892" cy="553998"/>
          </a:xfrm>
          <a:prstGeom prst="rect">
            <a:avLst/>
          </a:prstGeom>
        </p:spPr>
        <p:txBody>
          <a:bodyPr wrap="square" lIns="45711" tIns="22855" rIns="45711" bIns="22855">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con người say mê cái đẹp:</a:t>
            </a:r>
          </a:p>
        </p:txBody>
      </p:sp>
      <p:sp>
        <p:nvSpPr>
          <p:cNvPr id="30" name="Rectangle 29"/>
          <p:cNvSpPr/>
          <p:nvPr/>
        </p:nvSpPr>
        <p:spPr>
          <a:xfrm>
            <a:off x="1505063" y="4744577"/>
            <a:ext cx="3009508" cy="398882"/>
          </a:xfrm>
          <a:prstGeom prst="rect">
            <a:avLst/>
          </a:prstGeom>
        </p:spPr>
        <p:txBody>
          <a:bodyPr wrap="square" lIns="45711" tIns="22855" rIns="45711" bIns="22855">
            <a:spAutoFit/>
          </a:bodyPr>
          <a:lstStyle/>
          <a:p>
            <a:pPr marL="457109" indent="-457109" algn="just">
              <a:lnSpc>
                <a:spcPts val="2999"/>
              </a:lnSpc>
              <a:buClr>
                <a:schemeClr val="accent5">
                  <a:lumMod val="75000"/>
                </a:schemeClr>
              </a:buClr>
              <a:buSzPct val="150000"/>
              <a:buFont typeface="Wingdings 3" panose="05040102010807070707" pitchFamily="18" charset="2"/>
              <a:buChar char="Ê"/>
            </a:pPr>
            <a:r>
              <a:rPr lang="vi-VN" sz="2200" b="1" smtClean="0">
                <a:solidFill>
                  <a:schemeClr val="accent6">
                    <a:lumMod val="75000"/>
                  </a:schemeClr>
                </a:solidFill>
                <a:ea typeface="Tahoma" pitchFamily="34" charset="0"/>
                <a:cs typeface="Arial" pitchFamily="34" charset="0"/>
              </a:rPr>
              <a:t>  </a:t>
            </a:r>
            <a:r>
              <a:rPr lang="vi-VN" sz="2200" b="1" smtClean="0">
                <a:solidFill>
                  <a:schemeClr val="accent5">
                    <a:lumMod val="75000"/>
                  </a:schemeClr>
                </a:solidFill>
                <a:ea typeface="Tahoma" pitchFamily="34" charset="0"/>
                <a:cs typeface="Arial" pitchFamily="34" charset="0"/>
              </a:rPr>
              <a:t>Tâm </a:t>
            </a:r>
            <a:r>
              <a:rPr lang="vi-VN" sz="2200" b="1">
                <a:solidFill>
                  <a:schemeClr val="accent5">
                    <a:lumMod val="75000"/>
                  </a:schemeClr>
                </a:solidFill>
                <a:ea typeface="Tahoma" pitchFamily="34" charset="0"/>
                <a:cs typeface="Arial" pitchFamily="34" charset="0"/>
              </a:rPr>
              <a:t>hồn nghệ sĩ.</a:t>
            </a:r>
          </a:p>
        </p:txBody>
      </p:sp>
      <p:pic>
        <p:nvPicPr>
          <p:cNvPr id="26" name="Picture 3"/>
          <p:cNvPicPr>
            <a:picLocks noChangeAspect="1" noChangeArrowheads="1"/>
          </p:cNvPicPr>
          <p:nvPr/>
        </p:nvPicPr>
        <p:blipFill>
          <a:blip r:embed="rId3">
            <a:lum bright="2000" contrast="14000"/>
            <a:extLst>
              <a:ext uri="{28A0092B-C50C-407E-A947-70E740481C1C}">
                <a14:useLocalDpi xmlns:a14="http://schemas.microsoft.com/office/drawing/2010/main" val="0"/>
              </a:ext>
            </a:extLst>
          </a:blip>
          <a:srcRect/>
          <a:stretch>
            <a:fillRect/>
          </a:stretch>
        </p:blipFill>
        <p:spPr bwMode="auto">
          <a:xfrm>
            <a:off x="8514550" y="1988885"/>
            <a:ext cx="2762375" cy="3841604"/>
          </a:xfrm>
          <a:prstGeom prst="rect">
            <a:avLst/>
          </a:prstGeom>
          <a:solidFill>
            <a:srgbClr val="FFFFFF">
              <a:shade val="85000"/>
            </a:srgbClr>
          </a:solidFill>
          <a:ln w="190500" cap="rnd">
            <a:solidFill>
              <a:schemeClr val="bg1">
                <a:lumMod val="6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158472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2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left)">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4" grpId="0"/>
      <p:bldP spid="21" grpId="0"/>
      <p:bldP spid="22"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71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3" name="Rectangle 2"/>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NGỮ</a:t>
            </a:r>
          </a:p>
          <a:p>
            <a:pPr algn="ctr">
              <a:defRPr/>
            </a:pPr>
            <a:r>
              <a:rPr lang="en-US" sz="1700" b="1">
                <a:latin typeface="Times New Roman" panose="02020603050405020304" pitchFamily="18" charset="0"/>
                <a:cs typeface="Times New Roman" panose="02020603050405020304" pitchFamily="18" charset="0"/>
              </a:rPr>
              <a:t>VĂN</a:t>
            </a:r>
          </a:p>
        </p:txBody>
      </p:sp>
      <p:sp>
        <p:nvSpPr>
          <p:cNvPr id="4" name="Rounded Rectangle 3"/>
          <p:cNvSpPr/>
          <p:nvPr/>
        </p:nvSpPr>
        <p:spPr>
          <a:xfrm>
            <a:off x="724600"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LỚP</a:t>
            </a:r>
          </a:p>
          <a:p>
            <a:pPr algn="ctr">
              <a:defRPr/>
            </a:pPr>
            <a:r>
              <a:rPr lang="vi-VN" sz="1700" b="1" smtClean="0">
                <a:latin typeface="Times New Roman" panose="02020603050405020304" pitchFamily="18" charset="0"/>
                <a:cs typeface="Times New Roman" panose="02020603050405020304" pitchFamily="18" charset="0"/>
              </a:rPr>
              <a:t>11</a:t>
            </a:r>
            <a:endParaRPr lang="en-US" sz="1700" b="1">
              <a:latin typeface="Times New Roman" panose="02020603050405020304" pitchFamily="18" charset="0"/>
              <a:cs typeface="Times New Roman" panose="02020603050405020304" pitchFamily="18" charset="0"/>
            </a:endParaRPr>
          </a:p>
        </p:txBody>
      </p:sp>
      <p:sp>
        <p:nvSpPr>
          <p:cNvPr id="5" name="Rectangle 4"/>
          <p:cNvSpPr/>
          <p:nvPr/>
        </p:nvSpPr>
        <p:spPr>
          <a:xfrm>
            <a:off x="1486500" y="57150"/>
            <a:ext cx="10705500" cy="571500"/>
          </a:xfrm>
          <a:prstGeom prst="rect">
            <a:avLst/>
          </a:prstGeom>
          <a:solidFill>
            <a:schemeClr val="tx1">
              <a:lumMod val="95000"/>
              <a:lumOff val="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vi-VN" sz="4000" b="1" smtClean="0">
                <a:latin typeface="Times New Roman" panose="02020603050405020304" pitchFamily="18" charset="0"/>
                <a:cs typeface="Times New Roman" panose="02020603050405020304" pitchFamily="18" charset="0"/>
              </a:rPr>
              <a:t>CHỮ NGƯỜI TỬ TÙ</a:t>
            </a:r>
            <a:endParaRPr lang="en-US" sz="4000" b="1">
              <a:latin typeface="Times New Roman" panose="02020603050405020304" pitchFamily="18" charset="0"/>
              <a:cs typeface="Times New Roman" panose="02020603050405020304" pitchFamily="18" charset="0"/>
            </a:endParaRPr>
          </a:p>
        </p:txBody>
      </p:sp>
      <p:sp>
        <p:nvSpPr>
          <p:cNvPr id="6" name="Rectangle 5"/>
          <p:cNvSpPr/>
          <p:nvPr/>
        </p:nvSpPr>
        <p:spPr>
          <a:xfrm flipV="1">
            <a:off x="0" y="6716710"/>
            <a:ext cx="12209460" cy="14128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8199" name="TextBox 10"/>
          <p:cNvSpPr txBox="1">
            <a:spLocks noChangeArrowheads="1"/>
          </p:cNvSpPr>
          <p:nvPr/>
        </p:nvSpPr>
        <p:spPr bwMode="auto">
          <a:xfrm>
            <a:off x="1215074" y="1236663"/>
            <a:ext cx="2023799" cy="2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22855" rIns="45711" bIns="22855" anchor="ctr">
            <a:spAutoFit/>
          </a:bodyPr>
          <a:lstStyle/>
          <a:p>
            <a:r>
              <a:rPr lang="en-US" altLang="en-US" sz="1500" b="1">
                <a:solidFill>
                  <a:srgbClr val="FFFFFF"/>
                </a:solidFill>
                <a:latin typeface="Times New Roman" pitchFamily="18" charset="0"/>
                <a:ea typeface="Tahoma" pitchFamily="34" charset="0"/>
                <a:cs typeface="Times New Roman" pitchFamily="18" charset="0"/>
              </a:rPr>
              <a:t>KẾT QUẢ CẦN ĐẠT</a:t>
            </a:r>
          </a:p>
        </p:txBody>
      </p:sp>
      <p:sp>
        <p:nvSpPr>
          <p:cNvPr id="7" name="Rectangle 6"/>
          <p:cNvSpPr/>
          <p:nvPr/>
        </p:nvSpPr>
        <p:spPr>
          <a:xfrm>
            <a:off x="3238873" y="1101602"/>
            <a:ext cx="8664093" cy="5632311"/>
          </a:xfrm>
          <a:prstGeom prst="rect">
            <a:avLst/>
          </a:prstGeom>
        </p:spPr>
        <p:txBody>
          <a:bodyPr wrap="square">
            <a:spAutoFit/>
          </a:bodyPr>
          <a:lstStyle/>
          <a:p>
            <a:pPr algn="just">
              <a:lnSpc>
                <a:spcPct val="150000"/>
              </a:lnSpc>
            </a:pPr>
            <a:r>
              <a:rPr lang="vi-VN" sz="3000" b="1" i="1" smtClean="0">
                <a:latin typeface="HP001 5 hàng" panose="020B0603050302020204" pitchFamily="34" charset="0"/>
              </a:rPr>
              <a:t>       </a:t>
            </a:r>
            <a:r>
              <a:rPr lang="en-US" sz="3000" b="1" smtClean="0">
                <a:latin typeface="HP001 5 hàng" panose="020B0603050302020204" pitchFamily="34" charset="0"/>
              </a:rPr>
              <a:t>Nhân </a:t>
            </a:r>
            <a:r>
              <a:rPr lang="en-US" sz="3000" b="1">
                <a:latin typeface="HP001 5 hàng" panose="020B0603050302020204" pitchFamily="34" charset="0"/>
              </a:rPr>
              <a:t>vật là kết tinh của cả tác phẩm, là nơi hội tụ tài năng của nhà văn. Xây dựng thành công nhân vật là điểm tựa vững chắc cho sự thành công của truyện ngắn. “Chữ người tử tù” đạt đến đỉnh cao vì đã khắc họa thành công nhân vật Huấn Cao- nhân vật được đánh giá là “đẹp nhất trong đời văn Nguyễn Tuân</a:t>
            </a:r>
            <a:r>
              <a:rPr lang="en-US" sz="3000" b="1" smtClean="0">
                <a:latin typeface="HP001 5 hàng" panose="020B0603050302020204" pitchFamily="34" charset="0"/>
              </a:rPr>
              <a:t>”</a:t>
            </a:r>
            <a:r>
              <a:rPr lang="vi-VN" sz="3000" b="1" smtClean="0">
                <a:latin typeface="HP001 5 hàng" panose="020B0603050302020204" pitchFamily="34" charset="0"/>
              </a:rPr>
              <a:t>.</a:t>
            </a:r>
            <a:r>
              <a:rPr lang="en-US" sz="3000" b="1" smtClean="0">
                <a:latin typeface="HP001 5 hàng" panose="020B0603050302020204" pitchFamily="34" charset="0"/>
              </a:rPr>
              <a:t> </a:t>
            </a:r>
            <a:endParaRPr lang="vi-VN" sz="3000" b="1" smtClean="0">
              <a:latin typeface="HP001 5 hàng" panose="020B0603050302020204" pitchFamily="34" charset="0"/>
            </a:endParaRPr>
          </a:p>
          <a:p>
            <a:pPr algn="just">
              <a:lnSpc>
                <a:spcPct val="150000"/>
              </a:lnSpc>
            </a:pPr>
            <a:r>
              <a:rPr lang="vi-VN" sz="3000" b="1">
                <a:latin typeface="HP001 5 hàng" panose="020B0603050302020204" pitchFamily="34" charset="0"/>
              </a:rPr>
              <a:t> </a:t>
            </a:r>
            <a:r>
              <a:rPr lang="vi-VN" sz="3000" b="1" smtClean="0">
                <a:latin typeface="HP001 5 hàng" panose="020B0603050302020204" pitchFamily="34" charset="0"/>
              </a:rPr>
              <a:t>                                   </a:t>
            </a:r>
            <a:r>
              <a:rPr lang="en-US" sz="3000" b="1" smtClean="0">
                <a:latin typeface="HP001 5 hàng" panose="020B0603050302020204" pitchFamily="34" charset="0"/>
              </a:rPr>
              <a:t>(</a:t>
            </a:r>
            <a:r>
              <a:rPr lang="en-US" sz="3000" b="1">
                <a:latin typeface="HP001 5 hàng" panose="020B0603050302020204" pitchFamily="34" charset="0"/>
              </a:rPr>
              <a:t>Chu Văn Sơn</a:t>
            </a:r>
            <a:r>
              <a:rPr lang="en-US" sz="3000" b="1" smtClean="0">
                <a:latin typeface="HP001 5 hàng" panose="020B0603050302020204" pitchFamily="34" charset="0"/>
              </a:rPr>
              <a:t>) </a:t>
            </a:r>
            <a:endParaRPr lang="en-US" sz="3000" b="1">
              <a:latin typeface="HP001 5 hàng" panose="020B0603050302020204" pitchFamily="34"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Effect>
                      <a14:saturation sat="33000"/>
                    </a14:imgEffect>
                  </a14:imgLayer>
                </a14:imgProps>
              </a:ext>
              <a:ext uri="{28A0092B-C50C-407E-A947-70E740481C1C}">
                <a14:useLocalDpi xmlns:a14="http://schemas.microsoft.com/office/drawing/2010/main" val="0"/>
              </a:ext>
            </a:extLst>
          </a:blip>
          <a:srcRect b="9425"/>
          <a:stretch/>
        </p:blipFill>
        <p:spPr>
          <a:xfrm>
            <a:off x="-220717" y="628650"/>
            <a:ext cx="3878317" cy="6087588"/>
          </a:xfrm>
          <a:prstGeom prst="rect">
            <a:avLst/>
          </a:prstGeom>
        </p:spPr>
      </p:pic>
    </p:spTree>
    <p:extLst>
      <p:ext uri="{BB962C8B-B14F-4D97-AF65-F5344CB8AC3E}">
        <p14:creationId xmlns:p14="http://schemas.microsoft.com/office/powerpoint/2010/main" val="4192228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372215" y="2324100"/>
            <a:ext cx="7161867" cy="723275"/>
          </a:xfrm>
          <a:prstGeom prst="rect">
            <a:avLst/>
          </a:prstGeom>
        </p:spPr>
        <p:txBody>
          <a:bodyPr wrap="square" lIns="45711" tIns="22855" rIns="45711" bIns="22855">
            <a:spAutoFit/>
          </a:bodyPr>
          <a:lstStyle/>
          <a:p>
            <a:pPr marL="232522" indent="-232522" algn="just">
              <a:buSzPct val="150000"/>
              <a:buFont typeface="Arial" panose="020B0604020202020204" pitchFamily="34" charset="0"/>
              <a:buChar char="•"/>
              <a:defRPr/>
            </a:pPr>
            <a:r>
              <a:rPr lang="vi-VN" sz="2200" b="1">
                <a:solidFill>
                  <a:srgbClr val="C00000"/>
                </a:solidFill>
                <a:ea typeface="Tahoma" pitchFamily="34" charset="0"/>
                <a:cs typeface="Arial" pitchFamily="34" charset="0"/>
              </a:rPr>
              <a:t>Công khai ca ngợi </a:t>
            </a:r>
            <a:r>
              <a:rPr lang="vi-VN" sz="2200" b="1">
                <a:solidFill>
                  <a:schemeClr val="tx1">
                    <a:lumMod val="95000"/>
                    <a:lumOff val="5000"/>
                  </a:schemeClr>
                </a:solidFill>
                <a:ea typeface="Tahoma" pitchFamily="34" charset="0"/>
                <a:cs typeface="Arial" pitchFamily="34" charset="0"/>
              </a:rPr>
              <a:t>tài năng tử tù dù địa vị là một quản ngục.</a:t>
            </a:r>
          </a:p>
        </p:txBody>
      </p:sp>
      <p:sp>
        <p:nvSpPr>
          <p:cNvPr id="21" name="Rectangle 20"/>
          <p:cNvSpPr/>
          <p:nvPr/>
        </p:nvSpPr>
        <p:spPr>
          <a:xfrm>
            <a:off x="1372215" y="3056439"/>
            <a:ext cx="7161867" cy="553998"/>
          </a:xfrm>
          <a:prstGeom prst="rect">
            <a:avLst/>
          </a:prstGeom>
        </p:spPr>
        <p:txBody>
          <a:bodyPr wrap="square" lIns="45711" tIns="22855" rIns="45711" bIns="22855">
            <a:spAutoFit/>
          </a:bodyPr>
          <a:lstStyle/>
          <a:p>
            <a:pPr marL="232522" indent="-232522" algn="just">
              <a:lnSpc>
                <a:spcPct val="150000"/>
              </a:lnSpc>
              <a:buSzPct val="150000"/>
              <a:buFont typeface="Arial" panose="020B0604020202020204" pitchFamily="34" charset="0"/>
              <a:buChar char="•"/>
              <a:defRPr/>
            </a:pPr>
            <a:r>
              <a:rPr lang="vi-VN" sz="2200" b="1">
                <a:solidFill>
                  <a:srgbClr val="C00000"/>
                </a:solidFill>
                <a:ea typeface="Tahoma" pitchFamily="34" charset="0"/>
                <a:cs typeface="Arial" pitchFamily="34" charset="0"/>
              </a:rPr>
              <a:t>Xót xa và tiếc nu</a:t>
            </a:r>
            <a:r>
              <a:rPr lang="en-US" sz="2200" b="1">
                <a:solidFill>
                  <a:srgbClr val="C00000"/>
                </a:solidFill>
                <a:latin typeface="Arial" panose="020B0604020202020204" pitchFamily="34" charset="0"/>
                <a:ea typeface="Tahoma" pitchFamily="34" charset="0"/>
                <a:cs typeface="Arial" panose="020B0604020202020204" pitchFamily="34" charset="0"/>
              </a:rPr>
              <a:t>ố</a:t>
            </a:r>
            <a:r>
              <a:rPr lang="vi-VN" sz="2200" b="1">
                <a:solidFill>
                  <a:srgbClr val="C00000"/>
                </a:solidFill>
                <a:ea typeface="Tahoma" pitchFamily="34" charset="0"/>
                <a:cs typeface="Arial" pitchFamily="34" charset="0"/>
              </a:rPr>
              <a:t>i </a:t>
            </a:r>
            <a:r>
              <a:rPr lang="vi-VN" sz="2200" b="1">
                <a:solidFill>
                  <a:schemeClr val="tx1">
                    <a:lumMod val="95000"/>
                    <a:lumOff val="5000"/>
                  </a:schemeClr>
                </a:solidFill>
                <a:ea typeface="Tahoma" pitchFamily="34" charset="0"/>
                <a:cs typeface="Arial" pitchFamily="34" charset="0"/>
              </a:rPr>
              <a:t>khi phải xử chém một người tài.</a:t>
            </a:r>
          </a:p>
        </p:txBody>
      </p:sp>
      <p:sp>
        <p:nvSpPr>
          <p:cNvPr id="24" name="Rectangle 23"/>
          <p:cNvSpPr/>
          <p:nvPr/>
        </p:nvSpPr>
        <p:spPr>
          <a:xfrm>
            <a:off x="1372215" y="3619500"/>
            <a:ext cx="7161867" cy="723275"/>
          </a:xfrm>
          <a:prstGeom prst="rect">
            <a:avLst/>
          </a:prstGeom>
        </p:spPr>
        <p:txBody>
          <a:bodyPr wrap="square" lIns="45711" tIns="22855" rIns="45711" bIns="22855">
            <a:spAutoFit/>
          </a:bodyPr>
          <a:lstStyle/>
          <a:p>
            <a:pPr marL="232522" indent="-232522" algn="just">
              <a:buSzPct val="150000"/>
              <a:buFont typeface="Arial" panose="020B0604020202020204" pitchFamily="34" charset="0"/>
              <a:buChar char="•"/>
              <a:defRPr/>
            </a:pPr>
            <a:r>
              <a:rPr lang="vi-VN" sz="2200" b="1">
                <a:solidFill>
                  <a:srgbClr val="C00000"/>
                </a:solidFill>
                <a:ea typeface="Tahoma" pitchFamily="34" charset="0"/>
                <a:cs typeface="Arial" pitchFamily="34" charset="0"/>
              </a:rPr>
              <a:t>Biệt đãi </a:t>
            </a:r>
            <a:r>
              <a:rPr lang="vi-VN" sz="2200" b="1">
                <a:ea typeface="Tahoma" pitchFamily="34" charset="0"/>
                <a:cs typeface="Arial" pitchFamily="34" charset="0"/>
              </a:rPr>
              <a:t>đối với Huấn Cao: thái độ nhận tù, vào tận buồng giam thăm</a:t>
            </a:r>
            <a:r>
              <a:rPr lang="en-US" sz="2200" b="1">
                <a:latin typeface="Arial" panose="020B0604020202020204" pitchFamily="34" charset="0"/>
                <a:ea typeface="Tahoma" pitchFamily="34" charset="0"/>
                <a:cs typeface="Arial" panose="020B0604020202020204" pitchFamily="34" charset="0"/>
              </a:rPr>
              <a:t>.</a:t>
            </a:r>
            <a:endParaRPr lang="vi-VN" sz="2200" b="1">
              <a:latin typeface="Arial" panose="020B0604020202020204" pitchFamily="34" charset="0"/>
              <a:ea typeface="Tahoma" pitchFamily="34" charset="0"/>
              <a:cs typeface="Arial" panose="020B0604020202020204" pitchFamily="34" charset="0"/>
            </a:endParaRPr>
          </a:p>
        </p:txBody>
      </p:sp>
      <p:pic>
        <p:nvPicPr>
          <p:cNvPr id="17" name="Picture 3"/>
          <p:cNvPicPr>
            <a:picLocks noChangeAspect="1" noChangeArrowheads="1"/>
          </p:cNvPicPr>
          <p:nvPr/>
        </p:nvPicPr>
        <p:blipFill>
          <a:blip r:embed="rId3">
            <a:lum bright="2000" contrast="14000"/>
            <a:extLst>
              <a:ext uri="{28A0092B-C50C-407E-A947-70E740481C1C}">
                <a14:useLocalDpi xmlns:a14="http://schemas.microsoft.com/office/drawing/2010/main" val="0"/>
              </a:ext>
            </a:extLst>
          </a:blip>
          <a:srcRect/>
          <a:stretch>
            <a:fillRect/>
          </a:stretch>
        </p:blipFill>
        <p:spPr bwMode="auto">
          <a:xfrm>
            <a:off x="8705026" y="1987696"/>
            <a:ext cx="2762375" cy="3841604"/>
          </a:xfrm>
          <a:prstGeom prst="rect">
            <a:avLst/>
          </a:prstGeom>
          <a:solidFill>
            <a:srgbClr val="FFFFFF">
              <a:shade val="85000"/>
            </a:srgbClr>
          </a:solidFill>
          <a:ln w="190500" cap="rnd">
            <a:solidFill>
              <a:schemeClr val="bg1">
                <a:lumMod val="6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2" name="Rectangle 21"/>
          <p:cNvSpPr/>
          <p:nvPr/>
        </p:nvSpPr>
        <p:spPr>
          <a:xfrm>
            <a:off x="953170" y="1676400"/>
            <a:ext cx="7161867" cy="553998"/>
          </a:xfrm>
          <a:prstGeom prst="rect">
            <a:avLst/>
          </a:prstGeom>
        </p:spPr>
        <p:txBody>
          <a:bodyPr wrap="square" lIns="45711" tIns="22855" rIns="45711" bIns="22855">
            <a:spAutoFit/>
          </a:bodyPr>
          <a:lstStyle/>
          <a:p>
            <a:pPr algn="just">
              <a:lnSpc>
                <a:spcPct val="150000"/>
              </a:lnSpc>
              <a:defRPr/>
            </a:pPr>
            <a:r>
              <a:rPr lang="vi-VN" sz="2200" b="1" spc="-75">
                <a:solidFill>
                  <a:schemeClr val="accent6">
                    <a:lumMod val="75000"/>
                  </a:schemeClr>
                </a:solidFill>
                <a:ea typeface="Tahoma" pitchFamily="34" charset="0"/>
                <a:cs typeface="Arial" pitchFamily="34" charset="0"/>
              </a:rPr>
              <a:t>Một con người biết quý trọng người tài, người anh hùng</a:t>
            </a:r>
          </a:p>
        </p:txBody>
      </p:sp>
      <p:grpSp>
        <p:nvGrpSpPr>
          <p:cNvPr id="15" name="Group 14"/>
          <p:cNvGrpSpPr/>
          <p:nvPr/>
        </p:nvGrpSpPr>
        <p:grpSpPr>
          <a:xfrm>
            <a:off x="-1" y="773787"/>
            <a:ext cx="5486479" cy="461665"/>
            <a:chOff x="-178462" y="1828800"/>
            <a:chExt cx="11152849" cy="923329"/>
          </a:xfrm>
        </p:grpSpPr>
        <p:sp>
          <p:nvSpPr>
            <p:cNvPr id="16" name="Round Same Side Corner Rectangle 15"/>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9" name="TextBox 18"/>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20" name="Group 19"/>
          <p:cNvGrpSpPr/>
          <p:nvPr/>
        </p:nvGrpSpPr>
        <p:grpSpPr>
          <a:xfrm>
            <a:off x="319914" y="1269087"/>
            <a:ext cx="5623686" cy="491580"/>
            <a:chOff x="644526" y="2766774"/>
            <a:chExt cx="9115277" cy="983160"/>
          </a:xfrm>
        </p:grpSpPr>
        <p:sp>
          <p:nvSpPr>
            <p:cNvPr id="23" name="TextBox 22"/>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viên quản ngục</a:t>
              </a:r>
              <a:endParaRPr lang="en-US" sz="2400" b="1" i="1" dirty="0">
                <a:latin typeface="Tahoma" pitchFamily="34" charset="0"/>
                <a:ea typeface="Tahoma" pitchFamily="34" charset="0"/>
                <a:cs typeface="Tahoma" pitchFamily="34" charset="0"/>
              </a:endParaRPr>
            </a:p>
          </p:txBody>
        </p:sp>
        <p:sp>
          <p:nvSpPr>
            <p:cNvPr id="25" name="Rounded Rectangle 24"/>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grpSp>
    </p:spTree>
    <p:extLst>
      <p:ext uri="{BB962C8B-B14F-4D97-AF65-F5344CB8AC3E}">
        <p14:creationId xmlns:p14="http://schemas.microsoft.com/office/powerpoint/2010/main" val="3447130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1" grpId="0"/>
      <p:bldP spid="24"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317580" y="2286000"/>
            <a:ext cx="5106948" cy="815598"/>
          </a:xfrm>
          <a:prstGeom prst="rect">
            <a:avLst/>
          </a:prstGeom>
        </p:spPr>
        <p:txBody>
          <a:bodyPr wrap="square" lIns="45711" tIns="22855" rIns="45711" bIns="22855">
            <a:spAutoFit/>
          </a:bodyPr>
          <a:lstStyle/>
          <a:p>
            <a:pPr algn="just">
              <a:lnSpc>
                <a:spcPts val="2999"/>
              </a:lnSpc>
              <a:buClr>
                <a:schemeClr val="accent5">
                  <a:lumMod val="75000"/>
                </a:schemeClr>
              </a:buClr>
              <a:buSzPct val="150000"/>
              <a:defRPr/>
            </a:pPr>
            <a:r>
              <a:rPr lang="vi-VN" sz="2200" b="1">
                <a:solidFill>
                  <a:srgbClr val="C00000"/>
                </a:solidFill>
                <a:ea typeface="Tahoma" pitchFamily="34" charset="0"/>
                <a:cs typeface="Arial" pitchFamily="34" charset="0"/>
              </a:rPr>
              <a:t>Bất chấp trật tự </a:t>
            </a:r>
            <a:r>
              <a:rPr lang="vi-VN" sz="2200" b="1">
                <a:ea typeface="Tahoma" pitchFamily="34" charset="0"/>
                <a:cs typeface="Arial" pitchFamily="34" charset="0"/>
              </a:rPr>
              <a:t>nhà tù để biệt đãi tử  tù, ca ngợi tử tù.</a:t>
            </a:r>
          </a:p>
        </p:txBody>
      </p:sp>
      <p:sp>
        <p:nvSpPr>
          <p:cNvPr id="18" name="Rectangle 17"/>
          <p:cNvSpPr/>
          <p:nvPr/>
        </p:nvSpPr>
        <p:spPr>
          <a:xfrm>
            <a:off x="1548363" y="3200400"/>
            <a:ext cx="4890492" cy="430887"/>
          </a:xfrm>
          <a:prstGeom prst="rect">
            <a:avLst/>
          </a:prstGeom>
        </p:spPr>
        <p:txBody>
          <a:bodyPr wrap="square" lIns="45711" tIns="22855" rIns="45711" bIns="22855">
            <a:spAutoFit/>
          </a:bodyPr>
          <a:lstStyle/>
          <a:p>
            <a:pPr marL="285693" indent="-285693" algn="just">
              <a:lnSpc>
                <a:spcPts val="2999"/>
              </a:lnSpc>
              <a:buSzPct val="150000"/>
              <a:buFont typeface="Wingdings 3" panose="05040102010807070707" pitchFamily="18" charset="2"/>
              <a:buChar char="Ê"/>
            </a:pPr>
            <a:r>
              <a:rPr lang="vi-VN" sz="2200" b="1">
                <a:solidFill>
                  <a:schemeClr val="accent6">
                    <a:lumMod val="75000"/>
                  </a:schemeClr>
                </a:solidFill>
                <a:ea typeface="Tahoma" pitchFamily="34" charset="0"/>
                <a:cs typeface="Arial" pitchFamily="34" charset="0"/>
              </a:rPr>
              <a:t>Không thiếu lòng dũng cảm.</a:t>
            </a:r>
          </a:p>
        </p:txBody>
      </p:sp>
      <p:pic>
        <p:nvPicPr>
          <p:cNvPr id="24" name="Picture 2" descr="D:\ISS\mon hoc\Văn\Lop 12\V_12_VHVN_09_CoLan_ChuNguoiTuTu_Phan 1.pptx\V_12_VHVN_09_CoLan_ChuNguoiTuTu_Phan 1_hinhanh\5124f5af5550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5" y="1476836"/>
            <a:ext cx="5680289" cy="487666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953169" y="1676400"/>
            <a:ext cx="5100892" cy="553988"/>
          </a:xfrm>
          <a:prstGeom prst="rect">
            <a:avLst/>
          </a:prstGeom>
        </p:spPr>
        <p:txBody>
          <a:bodyPr wrap="square" lIns="45711" tIns="22855" rIns="45711" bIns="22855">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con người có dũng khí</a:t>
            </a:r>
          </a:p>
        </p:txBody>
      </p:sp>
      <p:grpSp>
        <p:nvGrpSpPr>
          <p:cNvPr id="14" name="Group 13"/>
          <p:cNvGrpSpPr/>
          <p:nvPr/>
        </p:nvGrpSpPr>
        <p:grpSpPr>
          <a:xfrm>
            <a:off x="-1" y="773787"/>
            <a:ext cx="5486479" cy="461665"/>
            <a:chOff x="-178462" y="1828800"/>
            <a:chExt cx="11152849" cy="923329"/>
          </a:xfrm>
        </p:grpSpPr>
        <p:sp>
          <p:nvSpPr>
            <p:cNvPr id="15" name="Round Same Side Corner Rectangle 14"/>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7" name="TextBox 16"/>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19" name="Group 18"/>
          <p:cNvGrpSpPr/>
          <p:nvPr/>
        </p:nvGrpSpPr>
        <p:grpSpPr>
          <a:xfrm>
            <a:off x="319914" y="1269087"/>
            <a:ext cx="5623686" cy="491580"/>
            <a:chOff x="644526" y="2766774"/>
            <a:chExt cx="9115277" cy="983160"/>
          </a:xfrm>
        </p:grpSpPr>
        <p:sp>
          <p:nvSpPr>
            <p:cNvPr id="21" name="TextBox 20"/>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viên quản ngục</a:t>
              </a:r>
              <a:endParaRPr lang="en-US" sz="2400" b="1" i="1" dirty="0">
                <a:latin typeface="Tahoma" pitchFamily="34" charset="0"/>
                <a:ea typeface="Tahoma" pitchFamily="34" charset="0"/>
                <a:cs typeface="Tahoma" pitchFamily="34" charset="0"/>
              </a:endParaRPr>
            </a:p>
          </p:txBody>
        </p:sp>
        <p:sp>
          <p:nvSpPr>
            <p:cNvPr id="22" name="Rounded Rectangle 2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grpSp>
      <p:pic>
        <p:nvPicPr>
          <p:cNvPr id="25" name="Picture 2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3125" y="3398547"/>
            <a:ext cx="3410490" cy="3326899"/>
          </a:xfrm>
          <a:prstGeom prst="rect">
            <a:avLst/>
          </a:prstGeom>
        </p:spPr>
      </p:pic>
    </p:spTree>
    <p:extLst>
      <p:ext uri="{BB962C8B-B14F-4D97-AF65-F5344CB8AC3E}">
        <p14:creationId xmlns:p14="http://schemas.microsoft.com/office/powerpoint/2010/main" val="3044188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1331907" y="2324100"/>
            <a:ext cx="6592655" cy="1585050"/>
          </a:xfrm>
          <a:prstGeom prst="rect">
            <a:avLst/>
          </a:prstGeom>
        </p:spPr>
        <p:txBody>
          <a:bodyPr wrap="square" lIns="45711" tIns="22855" rIns="45711" bIns="22855">
            <a:spAutoFit/>
          </a:bodyPr>
          <a:lstStyle/>
          <a:p>
            <a:pPr marL="285693" indent="-285693" algn="just">
              <a:lnSpc>
                <a:spcPts val="2999"/>
              </a:lnSpc>
              <a:buSzPct val="150000"/>
              <a:buFont typeface="Arial" panose="020B0604020202020204" pitchFamily="34" charset="0"/>
              <a:buChar char="•"/>
              <a:defRPr/>
            </a:pPr>
            <a:r>
              <a:rPr lang="vi-VN" sz="2200" b="1">
                <a:solidFill>
                  <a:srgbClr val="C00000"/>
                </a:solidFill>
                <a:ea typeface="Tahoma" pitchFamily="34" charset="0"/>
                <a:cs typeface="Arial" pitchFamily="34" charset="0"/>
              </a:rPr>
              <a:t>Dù ở trong cảnh đề lao </a:t>
            </a:r>
            <a:r>
              <a:rPr lang="vi-VN" sz="2200" b="1">
                <a:ea typeface="Tahoma" pitchFamily="34" charset="0"/>
                <a:cs typeface="Arial" pitchFamily="34" charset="0"/>
              </a:rPr>
              <a:t>nhưng viên quản ngục không hề bị cái xấu cái ác tha hóa, vẫn giữ được một tấm lòng nhân hậu, trọng giá người và yêu cái đẹp.</a:t>
            </a:r>
          </a:p>
        </p:txBody>
      </p:sp>
      <p:sp>
        <p:nvSpPr>
          <p:cNvPr id="21" name="Rectangle 20"/>
          <p:cNvSpPr/>
          <p:nvPr/>
        </p:nvSpPr>
        <p:spPr>
          <a:xfrm>
            <a:off x="1370001" y="4020140"/>
            <a:ext cx="6554561" cy="815608"/>
          </a:xfrm>
          <a:prstGeom prst="rect">
            <a:avLst/>
          </a:prstGeom>
        </p:spPr>
        <p:txBody>
          <a:bodyPr wrap="square" lIns="45711" tIns="22855" rIns="45711" bIns="22855">
            <a:spAutoFit/>
          </a:bodyPr>
          <a:lstStyle/>
          <a:p>
            <a:pPr marL="285693" indent="-285693" algn="just">
              <a:lnSpc>
                <a:spcPts val="2999"/>
              </a:lnSpc>
              <a:buSzPct val="150000"/>
              <a:buFont typeface="Arial" panose="020B0604020202020204" pitchFamily="34" charset="0"/>
              <a:buChar char="•"/>
              <a:defRPr/>
            </a:pPr>
            <a:r>
              <a:rPr lang="vi-VN" sz="2200" b="1">
                <a:solidFill>
                  <a:srgbClr val="C00000"/>
                </a:solidFill>
                <a:ea typeface="Tahoma" pitchFamily="34" charset="0"/>
                <a:cs typeface="Arial" pitchFamily="34" charset="0"/>
              </a:rPr>
              <a:t>Khi nhận lời khuyên của </a:t>
            </a:r>
            <a:r>
              <a:rPr lang="vi-VN" sz="2200" b="1">
                <a:ea typeface="Tahoma" pitchFamily="34" charset="0"/>
                <a:cs typeface="Arial" pitchFamily="34" charset="0"/>
              </a:rPr>
              <a:t>Huấn Cao, viên quản ngục đã cúi đầu bái lĩnh.</a:t>
            </a:r>
          </a:p>
        </p:txBody>
      </p:sp>
      <p:pic>
        <p:nvPicPr>
          <p:cNvPr id="2" name="Picture 1"/>
          <p:cNvPicPr>
            <a:picLocks noChangeAspect="1"/>
          </p:cNvPicPr>
          <p:nvPr/>
        </p:nvPicPr>
        <p:blipFill>
          <a:blip r:embed="rId3">
            <a:lum bright="2000" contrast="14000"/>
            <a:extLst>
              <a:ext uri="{28A0092B-C50C-407E-A947-70E740481C1C}">
                <a14:useLocalDpi xmlns:a14="http://schemas.microsoft.com/office/drawing/2010/main" val="0"/>
              </a:ext>
            </a:extLst>
          </a:blip>
          <a:stretch>
            <a:fillRect/>
          </a:stretch>
        </p:blipFill>
        <p:spPr>
          <a:xfrm>
            <a:off x="8458036" y="1976978"/>
            <a:ext cx="3009364" cy="4157122"/>
          </a:xfrm>
          <a:prstGeom prst="rect">
            <a:avLst/>
          </a:prstGeom>
          <a:solidFill>
            <a:srgbClr val="FFFFFF">
              <a:shade val="85000"/>
            </a:srgbClr>
          </a:solidFill>
          <a:ln w="190500" cap="rnd">
            <a:solidFill>
              <a:schemeClr val="bg1">
                <a:lumMod val="6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Rectangle 15"/>
          <p:cNvSpPr/>
          <p:nvPr/>
        </p:nvSpPr>
        <p:spPr>
          <a:xfrm>
            <a:off x="953169" y="1676400"/>
            <a:ext cx="5100892" cy="553988"/>
          </a:xfrm>
          <a:prstGeom prst="rect">
            <a:avLst/>
          </a:prstGeom>
        </p:spPr>
        <p:txBody>
          <a:bodyPr wrap="square" lIns="45711" tIns="22855" rIns="45711" bIns="22855">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con người biết hướng thiện</a:t>
            </a:r>
          </a:p>
        </p:txBody>
      </p:sp>
      <p:grpSp>
        <p:nvGrpSpPr>
          <p:cNvPr id="14" name="Group 13"/>
          <p:cNvGrpSpPr/>
          <p:nvPr/>
        </p:nvGrpSpPr>
        <p:grpSpPr>
          <a:xfrm>
            <a:off x="-1" y="773787"/>
            <a:ext cx="5486479" cy="461665"/>
            <a:chOff x="-178462" y="1828800"/>
            <a:chExt cx="11152849" cy="923329"/>
          </a:xfrm>
        </p:grpSpPr>
        <p:sp>
          <p:nvSpPr>
            <p:cNvPr id="15" name="Round Same Side Corner Rectangle 14"/>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8" name="TextBox 17"/>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19" name="Group 18"/>
          <p:cNvGrpSpPr/>
          <p:nvPr/>
        </p:nvGrpSpPr>
        <p:grpSpPr>
          <a:xfrm>
            <a:off x="319914" y="1269087"/>
            <a:ext cx="5623686" cy="491580"/>
            <a:chOff x="644526" y="2766774"/>
            <a:chExt cx="9115277" cy="983160"/>
          </a:xfrm>
        </p:grpSpPr>
        <p:sp>
          <p:nvSpPr>
            <p:cNvPr id="20" name="TextBox 19"/>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viên quản ngục</a:t>
              </a:r>
              <a:endParaRPr lang="en-US" sz="2400" b="1" i="1" dirty="0">
                <a:latin typeface="Tahoma" pitchFamily="34" charset="0"/>
                <a:ea typeface="Tahoma" pitchFamily="34" charset="0"/>
                <a:cs typeface="Tahoma" pitchFamily="34" charset="0"/>
              </a:endParaRPr>
            </a:p>
          </p:txBody>
        </p:sp>
        <p:sp>
          <p:nvSpPr>
            <p:cNvPr id="22" name="Rounded Rectangle 2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grpSp>
    </p:spTree>
    <p:extLst>
      <p:ext uri="{BB962C8B-B14F-4D97-AF65-F5344CB8AC3E}">
        <p14:creationId xmlns:p14="http://schemas.microsoft.com/office/powerpoint/2010/main" val="3815160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1"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6" descr="D:\CAP 3\Lop 11\Van\V_11_VHNN_02_CoBaoThy_ToiYeuEm\Link\Paper old 3.jpg"/>
          <p:cNvPicPr>
            <a:picLocks noChangeAspect="1" noChangeArrowheads="1"/>
          </p:cNvPicPr>
          <p:nvPr/>
        </p:nvPicPr>
        <p:blipFill rotWithShape="1">
          <a:blip r:embed="rId3">
            <a:extLst>
              <a:ext uri="{28A0092B-C50C-407E-A947-70E740481C1C}">
                <a14:useLocalDpi xmlns:a14="http://schemas.microsoft.com/office/drawing/2010/main" val="0"/>
              </a:ext>
            </a:extLst>
          </a:blip>
          <a:srcRect l="33806" t="2039" r="1540" b="39230"/>
          <a:stretch/>
        </p:blipFill>
        <p:spPr bwMode="auto">
          <a:xfrm>
            <a:off x="1016944" y="2343769"/>
            <a:ext cx="10176444" cy="39106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4" cstate="print">
            <a:duotone>
              <a:prstClr val="black"/>
              <a:schemeClr val="accent6">
                <a:tint val="45000"/>
                <a:satMod val="400000"/>
              </a:schemeClr>
            </a:duotone>
            <a:lum bright="-12000"/>
            <a:extLst>
              <a:ext uri="{BEBA8EAE-BF5A-486C-A8C5-ECC9F3942E4B}">
                <a14:imgProps xmlns:a14="http://schemas.microsoft.com/office/drawing/2010/main">
                  <a14:imgLayer r:embed="rId5">
                    <a14:imgEffect>
                      <a14:backgroundRemoval t="0" b="100000" l="0" r="100000"/>
                    </a14:imgEffect>
                  </a14:imgLayer>
                </a14:imgProps>
              </a:ext>
            </a:extLst>
          </a:blip>
          <a:srcRect/>
          <a:stretch>
            <a:fillRect/>
          </a:stretch>
        </p:blipFill>
        <p:spPr bwMode="auto">
          <a:xfrm>
            <a:off x="1084830" y="1789273"/>
            <a:ext cx="1257683" cy="1947634"/>
          </a:xfrm>
          <a:prstGeom prst="rect">
            <a:avLst/>
          </a:prstGeom>
          <a:noFill/>
          <a:ln w="9525">
            <a:noFill/>
            <a:miter lim="800000"/>
            <a:headEnd/>
            <a:tailEnd/>
          </a:ln>
        </p:spPr>
      </p:pic>
      <p:sp>
        <p:nvSpPr>
          <p:cNvPr id="2" name="Rectangle 1"/>
          <p:cNvSpPr/>
          <p:nvPr/>
        </p:nvSpPr>
        <p:spPr>
          <a:xfrm>
            <a:off x="3382487" y="2681344"/>
            <a:ext cx="1336245" cy="456525"/>
          </a:xfrm>
          <a:prstGeom prst="rect">
            <a:avLst/>
          </a:prstGeom>
        </p:spPr>
        <p:txBody>
          <a:bodyPr wrap="none" lIns="45711" tIns="22855" rIns="45711" bIns="22855">
            <a:spAutoFit/>
          </a:bodyPr>
          <a:lstStyle/>
          <a:p>
            <a:pPr marL="285693" indent="-285693" algn="just">
              <a:lnSpc>
                <a:spcPts val="3249"/>
              </a:lnSpc>
            </a:pPr>
            <a:r>
              <a:rPr lang="en-US" b="1" smtClean="0">
                <a:solidFill>
                  <a:schemeClr val="accent6">
                    <a:lumMod val="50000"/>
                  </a:schemeClr>
                </a:solidFill>
                <a:latin typeface="Arial" pitchFamily="34" charset="0"/>
                <a:ea typeface="Tahoma" pitchFamily="34" charset="0"/>
                <a:cs typeface="Arial" pitchFamily="34" charset="0"/>
                <a:sym typeface="Wingdings" pitchFamily="2" charset="2"/>
              </a:rPr>
              <a:t>HUẤN CAO</a:t>
            </a:r>
            <a:endParaRPr lang="vi-VN" b="1" dirty="0">
              <a:solidFill>
                <a:schemeClr val="accent6">
                  <a:lumMod val="50000"/>
                </a:schemeClr>
              </a:solidFill>
              <a:ea typeface="Tahoma" pitchFamily="34" charset="0"/>
              <a:cs typeface="Arial" pitchFamily="34" charset="0"/>
            </a:endParaRPr>
          </a:p>
        </p:txBody>
      </p:sp>
      <p:sp>
        <p:nvSpPr>
          <p:cNvPr id="3" name="Rectangle 2"/>
          <p:cNvSpPr/>
          <p:nvPr/>
        </p:nvSpPr>
        <p:spPr>
          <a:xfrm>
            <a:off x="6939829" y="2681344"/>
            <a:ext cx="2118510" cy="456525"/>
          </a:xfrm>
          <a:prstGeom prst="rect">
            <a:avLst/>
          </a:prstGeom>
        </p:spPr>
        <p:txBody>
          <a:bodyPr wrap="none" lIns="45711" tIns="22855" rIns="45711" bIns="22855">
            <a:spAutoFit/>
          </a:bodyPr>
          <a:lstStyle/>
          <a:p>
            <a:pPr marL="285693" indent="-285693" algn="just">
              <a:lnSpc>
                <a:spcPts val="3249"/>
              </a:lnSpc>
            </a:pPr>
            <a:r>
              <a:rPr lang="en-US" b="1" smtClean="0">
                <a:solidFill>
                  <a:schemeClr val="accent6">
                    <a:lumMod val="50000"/>
                  </a:schemeClr>
                </a:solidFill>
                <a:latin typeface="Arial" pitchFamily="34" charset="0"/>
                <a:ea typeface="Tahoma" pitchFamily="34" charset="0"/>
                <a:cs typeface="Arial" pitchFamily="34" charset="0"/>
                <a:sym typeface="Wingdings" pitchFamily="2" charset="2"/>
              </a:rPr>
              <a:t>VIÊN QUẢN NGỤC</a:t>
            </a:r>
            <a:endParaRPr lang="vi-VN" b="1" dirty="0">
              <a:solidFill>
                <a:schemeClr val="accent6">
                  <a:lumMod val="50000"/>
                </a:schemeClr>
              </a:solidFill>
              <a:ea typeface="Tahoma" pitchFamily="34" charset="0"/>
              <a:cs typeface="Arial" pitchFamily="34" charset="0"/>
            </a:endParaRPr>
          </a:p>
        </p:txBody>
      </p:sp>
      <p:sp>
        <p:nvSpPr>
          <p:cNvPr id="4" name="Rectangle 3"/>
          <p:cNvSpPr/>
          <p:nvPr/>
        </p:nvSpPr>
        <p:spPr>
          <a:xfrm>
            <a:off x="2991791" y="3097091"/>
            <a:ext cx="2182631" cy="456525"/>
          </a:xfrm>
          <a:prstGeom prst="rect">
            <a:avLst/>
          </a:prstGeom>
        </p:spPr>
        <p:txBody>
          <a:bodyPr wrap="none" lIns="45711" tIns="22855" rIns="45711" bIns="22855">
            <a:spAutoFit/>
          </a:bodyPr>
          <a:lstStyle/>
          <a:p>
            <a:pPr algn="just">
              <a:lnSpc>
                <a:spcPts val="3249"/>
              </a:lnSpc>
            </a:pPr>
            <a:r>
              <a:rPr lang="en-US" b="1">
                <a:solidFill>
                  <a:schemeClr val="tx1">
                    <a:lumMod val="95000"/>
                    <a:lumOff val="5000"/>
                  </a:schemeClr>
                </a:solidFill>
                <a:latin typeface="Arial" pitchFamily="34" charset="0"/>
                <a:ea typeface="Tahoma" pitchFamily="34" charset="0"/>
                <a:cs typeface="Arial" pitchFamily="34" charset="0"/>
                <a:sym typeface="Wingdings" pitchFamily="2" charset="2"/>
              </a:rPr>
              <a:t>Một nghệ sĩ tài hoa</a:t>
            </a:r>
            <a:endParaRPr lang="en-US" b="1" dirty="0">
              <a:solidFill>
                <a:schemeClr val="tx1">
                  <a:lumMod val="95000"/>
                  <a:lumOff val="5000"/>
                </a:schemeClr>
              </a:solidFill>
              <a:latin typeface="Arial" pitchFamily="34" charset="0"/>
              <a:ea typeface="Tahoma" pitchFamily="34" charset="0"/>
              <a:cs typeface="Arial" pitchFamily="34" charset="0"/>
              <a:sym typeface="Wingdings" pitchFamily="2" charset="2"/>
            </a:endParaRPr>
          </a:p>
        </p:txBody>
      </p:sp>
      <p:sp>
        <p:nvSpPr>
          <p:cNvPr id="5" name="Rectangle 4"/>
          <p:cNvSpPr/>
          <p:nvPr/>
        </p:nvSpPr>
        <p:spPr>
          <a:xfrm>
            <a:off x="6385565" y="3097091"/>
            <a:ext cx="3423355" cy="456525"/>
          </a:xfrm>
          <a:prstGeom prst="rect">
            <a:avLst/>
          </a:prstGeom>
        </p:spPr>
        <p:txBody>
          <a:bodyPr wrap="none" lIns="45711" tIns="22855" rIns="45711" bIns="22855">
            <a:spAutoFit/>
          </a:bodyPr>
          <a:lstStyle/>
          <a:p>
            <a:pPr algn="just">
              <a:lnSpc>
                <a:spcPts val="3249"/>
              </a:lnSpc>
            </a:pPr>
            <a:r>
              <a:rPr lang="en-US" b="1">
                <a:solidFill>
                  <a:schemeClr val="tx1">
                    <a:lumMod val="95000"/>
                    <a:lumOff val="5000"/>
                  </a:schemeClr>
                </a:solidFill>
                <a:latin typeface="Arial" pitchFamily="34" charset="0"/>
                <a:ea typeface="Tahoma" pitchFamily="34" charset="0"/>
                <a:cs typeface="Arial" pitchFamily="34" charset="0"/>
                <a:sym typeface="Wingdings" pitchFamily="2" charset="2"/>
              </a:rPr>
              <a:t>Một con người say mê cái đẹp</a:t>
            </a:r>
            <a:endParaRPr lang="en-US" b="1" dirty="0">
              <a:solidFill>
                <a:schemeClr val="tx1">
                  <a:lumMod val="95000"/>
                  <a:lumOff val="5000"/>
                </a:schemeClr>
              </a:solidFill>
              <a:latin typeface="Arial" pitchFamily="34" charset="0"/>
              <a:ea typeface="Tahoma" pitchFamily="34" charset="0"/>
              <a:cs typeface="Arial" pitchFamily="34" charset="0"/>
              <a:sym typeface="Wingdings" pitchFamily="2" charset="2"/>
            </a:endParaRPr>
          </a:p>
        </p:txBody>
      </p:sp>
      <p:sp>
        <p:nvSpPr>
          <p:cNvPr id="6" name="Rectangle 5"/>
          <p:cNvSpPr/>
          <p:nvPr/>
        </p:nvSpPr>
        <p:spPr>
          <a:xfrm>
            <a:off x="1796036" y="3718279"/>
            <a:ext cx="3272673" cy="456525"/>
          </a:xfrm>
          <a:prstGeom prst="rect">
            <a:avLst/>
          </a:prstGeom>
        </p:spPr>
        <p:txBody>
          <a:bodyPr wrap="none" lIns="45711" tIns="22855" rIns="45711" bIns="22855">
            <a:spAutoFit/>
          </a:bodyPr>
          <a:lstStyle/>
          <a:p>
            <a:pPr algn="just">
              <a:lnSpc>
                <a:spcPts val="3249"/>
              </a:lnSpc>
            </a:pPr>
            <a:r>
              <a:rPr lang="en-US" b="1">
                <a:solidFill>
                  <a:schemeClr val="tx1">
                    <a:lumMod val="95000"/>
                    <a:lumOff val="5000"/>
                  </a:schemeClr>
                </a:solidFill>
                <a:latin typeface="Arial" pitchFamily="34" charset="0"/>
                <a:ea typeface="Tahoma" pitchFamily="34" charset="0"/>
                <a:cs typeface="Arial" pitchFamily="34" charset="0"/>
                <a:sym typeface="Wingdings" pitchFamily="2" charset="2"/>
              </a:rPr>
              <a:t>Một trang anh hùng dũng liệt</a:t>
            </a:r>
            <a:endParaRPr lang="en-US" b="1" dirty="0">
              <a:solidFill>
                <a:schemeClr val="tx1">
                  <a:lumMod val="95000"/>
                  <a:lumOff val="5000"/>
                </a:schemeClr>
              </a:solidFill>
              <a:latin typeface="Arial" pitchFamily="34" charset="0"/>
              <a:ea typeface="Tahoma" pitchFamily="34" charset="0"/>
              <a:cs typeface="Arial" pitchFamily="34" charset="0"/>
              <a:sym typeface="Wingdings" pitchFamily="2" charset="2"/>
            </a:endParaRPr>
          </a:p>
        </p:txBody>
      </p:sp>
      <p:sp>
        <p:nvSpPr>
          <p:cNvPr id="44" name="Rectangle 43"/>
          <p:cNvSpPr/>
          <p:nvPr/>
        </p:nvSpPr>
        <p:spPr>
          <a:xfrm>
            <a:off x="6047167" y="3782037"/>
            <a:ext cx="4277383" cy="713006"/>
          </a:xfrm>
          <a:prstGeom prst="rect">
            <a:avLst/>
          </a:prstGeom>
        </p:spPr>
        <p:txBody>
          <a:bodyPr wrap="square" lIns="45711" tIns="22855" rIns="45711" bIns="22855">
            <a:spAutoFit/>
          </a:bodyPr>
          <a:lstStyle/>
          <a:p>
            <a:pPr algn="just">
              <a:lnSpc>
                <a:spcPts val="2599"/>
              </a:lnSpc>
            </a:pPr>
            <a:r>
              <a:rPr lang="vi-VN" b="1">
                <a:solidFill>
                  <a:schemeClr val="tx1">
                    <a:lumMod val="95000"/>
                    <a:lumOff val="5000"/>
                  </a:schemeClr>
                </a:solidFill>
                <a:ea typeface="Tahoma" pitchFamily="34" charset="0"/>
                <a:cs typeface="Arial" pitchFamily="34" charset="0"/>
                <a:sym typeface="Wingdings" pitchFamily="2" charset="2"/>
              </a:rPr>
              <a:t>Một con người biết quý trọng người tài, người anh hùng</a:t>
            </a:r>
          </a:p>
        </p:txBody>
      </p:sp>
      <p:sp>
        <p:nvSpPr>
          <p:cNvPr id="45" name="Rectangle 44"/>
          <p:cNvSpPr/>
          <p:nvPr/>
        </p:nvSpPr>
        <p:spPr>
          <a:xfrm>
            <a:off x="2267363" y="5350738"/>
            <a:ext cx="3110882" cy="713016"/>
          </a:xfrm>
          <a:prstGeom prst="rect">
            <a:avLst/>
          </a:prstGeom>
        </p:spPr>
        <p:txBody>
          <a:bodyPr wrap="square" lIns="45711" tIns="22855" rIns="45711" bIns="22855">
            <a:spAutoFit/>
          </a:bodyPr>
          <a:lstStyle/>
          <a:p>
            <a:pPr algn="r">
              <a:lnSpc>
                <a:spcPts val="2599"/>
              </a:lnSpc>
            </a:pPr>
            <a:r>
              <a:rPr lang="vi-VN" b="1">
                <a:solidFill>
                  <a:schemeClr val="tx1">
                    <a:lumMod val="95000"/>
                    <a:lumOff val="5000"/>
                  </a:schemeClr>
                </a:solidFill>
                <a:ea typeface="Tahoma" pitchFamily="34" charset="0"/>
                <a:cs typeface="Arial" pitchFamily="34" charset="0"/>
                <a:sym typeface="Wingdings" pitchFamily="2" charset="2"/>
              </a:rPr>
              <a:t>Một con người có thiên </a:t>
            </a:r>
            <a:r>
              <a:rPr lang="vi-VN" b="1" smtClean="0">
                <a:solidFill>
                  <a:schemeClr val="tx1">
                    <a:lumMod val="95000"/>
                    <a:lumOff val="5000"/>
                  </a:schemeClr>
                </a:solidFill>
                <a:ea typeface="Tahoma" pitchFamily="34" charset="0"/>
                <a:cs typeface="Arial" pitchFamily="34" charset="0"/>
                <a:sym typeface="Wingdings" pitchFamily="2" charset="2"/>
              </a:rPr>
              <a:t>lương </a:t>
            </a:r>
            <a:r>
              <a:rPr lang="vi-VN" b="1">
                <a:solidFill>
                  <a:schemeClr val="tx1">
                    <a:lumMod val="95000"/>
                    <a:lumOff val="5000"/>
                  </a:schemeClr>
                </a:solidFill>
                <a:ea typeface="Tahoma" pitchFamily="34" charset="0"/>
                <a:cs typeface="Arial" pitchFamily="34" charset="0"/>
                <a:sym typeface="Wingdings" pitchFamily="2" charset="2"/>
              </a:rPr>
              <a:t>trong sáng</a:t>
            </a:r>
          </a:p>
        </p:txBody>
      </p:sp>
      <p:sp>
        <p:nvSpPr>
          <p:cNvPr id="47" name="Rectangle 46"/>
          <p:cNvSpPr/>
          <p:nvPr/>
        </p:nvSpPr>
        <p:spPr>
          <a:xfrm>
            <a:off x="6403481" y="5274538"/>
            <a:ext cx="3625333" cy="456525"/>
          </a:xfrm>
          <a:prstGeom prst="rect">
            <a:avLst/>
          </a:prstGeom>
        </p:spPr>
        <p:txBody>
          <a:bodyPr wrap="none" lIns="45711" tIns="22855" rIns="45711" bIns="22855">
            <a:spAutoFit/>
          </a:bodyPr>
          <a:lstStyle/>
          <a:p>
            <a:pPr algn="just">
              <a:lnSpc>
                <a:spcPts val="3249"/>
              </a:lnSpc>
            </a:pPr>
            <a:r>
              <a:rPr lang="vi-VN" b="1">
                <a:solidFill>
                  <a:schemeClr val="tx1">
                    <a:lumMod val="95000"/>
                    <a:lumOff val="5000"/>
                  </a:schemeClr>
                </a:solidFill>
                <a:ea typeface="Tahoma" pitchFamily="34" charset="0"/>
                <a:cs typeface="Arial" pitchFamily="34" charset="0"/>
                <a:sym typeface="Wingdings" pitchFamily="2" charset="2"/>
              </a:rPr>
              <a:t>Một con người biết hướng thiện</a:t>
            </a:r>
          </a:p>
        </p:txBody>
      </p:sp>
      <p:sp>
        <p:nvSpPr>
          <p:cNvPr id="7" name="Rectangle 6"/>
          <p:cNvSpPr/>
          <p:nvPr/>
        </p:nvSpPr>
        <p:spPr>
          <a:xfrm>
            <a:off x="6065670" y="4665475"/>
            <a:ext cx="3839834" cy="456525"/>
          </a:xfrm>
          <a:prstGeom prst="rect">
            <a:avLst/>
          </a:prstGeom>
        </p:spPr>
        <p:txBody>
          <a:bodyPr wrap="square" lIns="45711" tIns="22855" rIns="45711" bIns="22855">
            <a:spAutoFit/>
          </a:bodyPr>
          <a:lstStyle/>
          <a:p>
            <a:pPr marL="285693" indent="-285693" algn="just">
              <a:lnSpc>
                <a:spcPts val="3249"/>
              </a:lnSpc>
            </a:pPr>
            <a:r>
              <a:rPr lang="en-US" b="1">
                <a:solidFill>
                  <a:srgbClr val="FF6600"/>
                </a:solidFill>
                <a:latin typeface="Arial" pitchFamily="34" charset="0"/>
                <a:ea typeface="Tahoma" pitchFamily="34" charset="0"/>
                <a:cs typeface="Arial" pitchFamily="34" charset="0"/>
                <a:sym typeface="Wingdings" pitchFamily="2" charset="2"/>
              </a:rPr>
              <a:t>Một con người có dũng khí</a:t>
            </a:r>
            <a:endParaRPr lang="en-US" b="1" dirty="0">
              <a:solidFill>
                <a:srgbClr val="FF6600"/>
              </a:solidFill>
              <a:latin typeface="Arial" pitchFamily="34" charset="0"/>
              <a:ea typeface="Tahoma" pitchFamily="34" charset="0"/>
              <a:cs typeface="Arial" pitchFamily="34" charset="0"/>
              <a:sym typeface="Wingdings" pitchFamily="2" charset="2"/>
            </a:endParaRPr>
          </a:p>
        </p:txBody>
      </p:sp>
      <p:sp>
        <p:nvSpPr>
          <p:cNvPr id="8" name="Right Arrow 7"/>
          <p:cNvSpPr/>
          <p:nvPr/>
        </p:nvSpPr>
        <p:spPr>
          <a:xfrm>
            <a:off x="5570530" y="3233315"/>
            <a:ext cx="334619" cy="190500"/>
          </a:xfrm>
          <a:prstGeom prst="rightArrow">
            <a:avLst>
              <a:gd name="adj1" fmla="val 50000"/>
              <a:gd name="adj2" fmla="val 84000"/>
            </a:avLst>
          </a:prstGeom>
          <a:solidFill>
            <a:srgbClr val="AE8F6E"/>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p>
        </p:txBody>
      </p:sp>
      <p:cxnSp>
        <p:nvCxnSpPr>
          <p:cNvPr id="11" name="Straight Connector 10"/>
          <p:cNvCxnSpPr/>
          <p:nvPr/>
        </p:nvCxnSpPr>
        <p:spPr>
          <a:xfrm>
            <a:off x="10400739" y="3307838"/>
            <a:ext cx="319443" cy="0"/>
          </a:xfrm>
          <a:prstGeom prst="line">
            <a:avLst/>
          </a:prstGeom>
          <a:ln w="57150">
            <a:solidFill>
              <a:schemeClr val="bg2">
                <a:lumMod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0739" y="3965961"/>
            <a:ext cx="304760" cy="0"/>
          </a:xfrm>
          <a:prstGeom prst="line">
            <a:avLst/>
          </a:prstGeom>
          <a:ln w="57150">
            <a:solidFill>
              <a:schemeClr val="bg2">
                <a:lumMod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705500" y="3307838"/>
            <a:ext cx="0" cy="1623800"/>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905504" y="4931638"/>
            <a:ext cx="814678" cy="0"/>
          </a:xfrm>
          <a:prstGeom prst="line">
            <a:avLst/>
          </a:prstGeom>
          <a:ln w="5715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ight Arrow 40"/>
          <p:cNvSpPr/>
          <p:nvPr/>
        </p:nvSpPr>
        <p:spPr>
          <a:xfrm>
            <a:off x="5570530" y="3854503"/>
            <a:ext cx="334619" cy="190500"/>
          </a:xfrm>
          <a:prstGeom prst="rightArrow">
            <a:avLst>
              <a:gd name="adj1" fmla="val 50000"/>
              <a:gd name="adj2" fmla="val 84000"/>
            </a:avLst>
          </a:prstGeom>
          <a:solidFill>
            <a:srgbClr val="AE8F6E"/>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p>
        </p:txBody>
      </p:sp>
      <p:sp>
        <p:nvSpPr>
          <p:cNvPr id="42" name="Right Arrow 41"/>
          <p:cNvSpPr/>
          <p:nvPr/>
        </p:nvSpPr>
        <p:spPr>
          <a:xfrm>
            <a:off x="5570530" y="5426938"/>
            <a:ext cx="334619" cy="190500"/>
          </a:xfrm>
          <a:prstGeom prst="rightArrow">
            <a:avLst>
              <a:gd name="adj1" fmla="val 50000"/>
              <a:gd name="adj2" fmla="val 84000"/>
            </a:avLst>
          </a:prstGeom>
          <a:solidFill>
            <a:srgbClr val="AE8F6E"/>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p>
        </p:txBody>
      </p:sp>
      <p:pic>
        <p:nvPicPr>
          <p:cNvPr id="30" name="Picture 4"/>
          <p:cNvPicPr>
            <a:picLocks noChangeAspect="1" noChangeArrowheads="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1440" r="98400"/>
                    </a14:imgEffect>
                  </a14:imgLayer>
                </a14:imgProps>
              </a:ext>
            </a:extLst>
          </a:blip>
          <a:srcRect/>
          <a:stretch>
            <a:fillRect/>
          </a:stretch>
        </p:blipFill>
        <p:spPr bwMode="auto">
          <a:xfrm>
            <a:off x="10496388" y="2140162"/>
            <a:ext cx="1038083" cy="1510136"/>
          </a:xfrm>
          <a:prstGeom prst="rect">
            <a:avLst/>
          </a:prstGeom>
          <a:noFill/>
          <a:ln w="9525">
            <a:noFill/>
            <a:miter lim="800000"/>
            <a:headEnd/>
            <a:tailEnd/>
          </a:ln>
          <a:effectLst/>
        </p:spPr>
      </p:pic>
      <p:grpSp>
        <p:nvGrpSpPr>
          <p:cNvPr id="29" name="Group 28"/>
          <p:cNvGrpSpPr/>
          <p:nvPr/>
        </p:nvGrpSpPr>
        <p:grpSpPr>
          <a:xfrm>
            <a:off x="-1" y="773787"/>
            <a:ext cx="5486479" cy="461665"/>
            <a:chOff x="-178462" y="1828800"/>
            <a:chExt cx="11152849" cy="923329"/>
          </a:xfrm>
        </p:grpSpPr>
        <p:sp>
          <p:nvSpPr>
            <p:cNvPr id="31" name="Round Same Side Corner Rectangle 30"/>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40" name="TextBox 39"/>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43" name="Group 42"/>
          <p:cNvGrpSpPr/>
          <p:nvPr/>
        </p:nvGrpSpPr>
        <p:grpSpPr>
          <a:xfrm>
            <a:off x="319914" y="1269087"/>
            <a:ext cx="5623686" cy="491580"/>
            <a:chOff x="644526" y="2766774"/>
            <a:chExt cx="9115277" cy="983160"/>
          </a:xfrm>
        </p:grpSpPr>
        <p:sp>
          <p:nvSpPr>
            <p:cNvPr id="46" name="TextBox 45"/>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viên quản ngục</a:t>
              </a:r>
              <a:endParaRPr lang="en-US" sz="2400" b="1" i="1" dirty="0">
                <a:latin typeface="Tahoma" pitchFamily="34" charset="0"/>
                <a:ea typeface="Tahoma" pitchFamily="34" charset="0"/>
                <a:cs typeface="Tahoma" pitchFamily="34" charset="0"/>
              </a:endParaRPr>
            </a:p>
          </p:txBody>
        </p:sp>
        <p:sp>
          <p:nvSpPr>
            <p:cNvPr id="48" name="Rounded Rectangle 47"/>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grpSp>
    </p:spTree>
    <p:extLst>
      <p:ext uri="{BB962C8B-B14F-4D97-AF65-F5344CB8AC3E}">
        <p14:creationId xmlns:p14="http://schemas.microsoft.com/office/powerpoint/2010/main" val="2753258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right)">
                                      <p:cBhvr>
                                        <p:cTn id="50" dur="500"/>
                                        <p:tgtEl>
                                          <p:spTgt spid="11"/>
                                        </p:tgtEl>
                                      </p:cBhvr>
                                    </p:animEffect>
                                  </p:childTnLst>
                                </p:cTn>
                              </p:par>
                              <p:par>
                                <p:cTn id="51" presetID="22" presetClass="entr" presetSubtype="2"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right)">
                                      <p:cBhvr>
                                        <p:cTn id="53" dur="500"/>
                                        <p:tgtEl>
                                          <p:spTgt spid="13"/>
                                        </p:tgtEl>
                                      </p:cBhvr>
                                    </p:animEffect>
                                  </p:childTnLst>
                                </p:cTn>
                              </p:par>
                              <p:par>
                                <p:cTn id="54" presetID="22" presetClass="entr" presetSubtype="2"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right)">
                                      <p:cBhvr>
                                        <p:cTn id="56" dur="500"/>
                                        <p:tgtEl>
                                          <p:spTgt spid="33"/>
                                        </p:tgtEl>
                                      </p:cBhvr>
                                    </p:animEffect>
                                  </p:childTnLst>
                                </p:cTn>
                              </p:par>
                              <p:par>
                                <p:cTn id="57" presetID="22" presetClass="entr" presetSubtype="2"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right)">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wipe(left)">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left)">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left)">
                                      <p:cBhvr>
                                        <p:cTn id="7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44" grpId="0"/>
      <p:bldP spid="45" grpId="0"/>
      <p:bldP spid="47" grpId="0"/>
      <p:bldP spid="7" grpId="0"/>
      <p:bldP spid="8"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6" descr="D:\CAP 3\Lop 11\Van\V_11_VHNN_02_CoBaoThy_ToiYeuEm\Link\Paper old 3.jpg"/>
          <p:cNvPicPr>
            <a:picLocks noChangeAspect="1" noChangeArrowheads="1"/>
          </p:cNvPicPr>
          <p:nvPr/>
        </p:nvPicPr>
        <p:blipFill rotWithShape="1">
          <a:blip r:embed="rId3">
            <a:extLst>
              <a:ext uri="{28A0092B-C50C-407E-A947-70E740481C1C}">
                <a14:useLocalDpi xmlns:a14="http://schemas.microsoft.com/office/drawing/2010/main" val="0"/>
              </a:ext>
            </a:extLst>
          </a:blip>
          <a:srcRect l="33806" t="2039" r="1540" b="39230"/>
          <a:stretch/>
        </p:blipFill>
        <p:spPr bwMode="auto">
          <a:xfrm>
            <a:off x="1016944" y="2343769"/>
            <a:ext cx="10176444" cy="39106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39401" y="3763957"/>
            <a:ext cx="2880417" cy="1379865"/>
          </a:xfrm>
          <a:prstGeom prst="rect">
            <a:avLst/>
          </a:prstGeom>
        </p:spPr>
        <p:txBody>
          <a:bodyPr wrap="square" lIns="45711" tIns="22855" rIns="45711" bIns="22855">
            <a:spAutoFit/>
          </a:bodyPr>
          <a:lstStyle/>
          <a:p>
            <a:pPr algn="just">
              <a:lnSpc>
                <a:spcPts val="2599"/>
              </a:lnSpc>
            </a:pPr>
            <a:r>
              <a:rPr lang="vi-VN" sz="2200" b="1">
                <a:solidFill>
                  <a:schemeClr val="tx1">
                    <a:lumMod val="95000"/>
                    <a:lumOff val="5000"/>
                  </a:schemeClr>
                </a:solidFill>
                <a:ea typeface="Tahoma" pitchFamily="34" charset="0"/>
                <a:cs typeface="Arial" pitchFamily="34" charset="0"/>
                <a:sym typeface="Wingdings" pitchFamily="2" charset="2"/>
              </a:rPr>
              <a:t>Huấn Cao chính là biểu tượng của cái đẹp, cái thiện với sức mạnh lớn lao</a:t>
            </a:r>
            <a:r>
              <a:rPr lang="en-US" sz="2200" b="1">
                <a:solidFill>
                  <a:schemeClr val="tx1">
                    <a:lumMod val="95000"/>
                    <a:lumOff val="5000"/>
                  </a:schemeClr>
                </a:solidFill>
                <a:latin typeface="Arial" panose="020B0604020202020204" pitchFamily="34" charset="0"/>
                <a:ea typeface="Tahoma" pitchFamily="34" charset="0"/>
                <a:cs typeface="Arial" panose="020B0604020202020204" pitchFamily="34" charset="0"/>
                <a:sym typeface="Wingdings" pitchFamily="2" charset="2"/>
              </a:rPr>
              <a:t>.</a:t>
            </a:r>
            <a:endParaRPr lang="vi-VN" sz="2200" b="1">
              <a:solidFill>
                <a:schemeClr val="tx1">
                  <a:lumMod val="95000"/>
                  <a:lumOff val="5000"/>
                </a:schemeClr>
              </a:solidFill>
              <a:latin typeface="Arial" panose="020B0604020202020204" pitchFamily="34" charset="0"/>
              <a:ea typeface="Tahoma" pitchFamily="34" charset="0"/>
              <a:cs typeface="Arial" panose="020B0604020202020204" pitchFamily="34" charset="0"/>
              <a:sym typeface="Wingdings" pitchFamily="2" charset="2"/>
            </a:endParaRPr>
          </a:p>
        </p:txBody>
      </p:sp>
      <p:sp>
        <p:nvSpPr>
          <p:cNvPr id="5" name="Rectangle 4"/>
          <p:cNvSpPr/>
          <p:nvPr/>
        </p:nvSpPr>
        <p:spPr>
          <a:xfrm>
            <a:off x="5368056" y="3496432"/>
            <a:ext cx="4590341" cy="456525"/>
          </a:xfrm>
          <a:prstGeom prst="rect">
            <a:avLst/>
          </a:prstGeom>
        </p:spPr>
        <p:txBody>
          <a:bodyPr wrap="none" lIns="45711" tIns="22855" rIns="45711" bIns="22855">
            <a:spAutoFit/>
          </a:bodyPr>
          <a:lstStyle/>
          <a:p>
            <a:pPr>
              <a:lnSpc>
                <a:spcPts val="3249"/>
              </a:lnSpc>
            </a:pPr>
            <a:r>
              <a:rPr lang="en-US" sz="2000" b="1" i="1">
                <a:solidFill>
                  <a:srgbClr val="C00000"/>
                </a:solidFill>
                <a:latin typeface="Arial" pitchFamily="34" charset="0"/>
                <a:ea typeface="Tahoma" pitchFamily="34" charset="0"/>
                <a:cs typeface="Arial" pitchFamily="34" charset="0"/>
                <a:sym typeface="Wingdings" pitchFamily="2" charset="2"/>
              </a:rPr>
              <a:t>Chiến thắng </a:t>
            </a:r>
            <a:r>
              <a:rPr lang="en-US" sz="2000" b="1" i="1">
                <a:solidFill>
                  <a:schemeClr val="tx1">
                    <a:lumMod val="95000"/>
                    <a:lumOff val="5000"/>
                  </a:schemeClr>
                </a:solidFill>
                <a:latin typeface="Arial" pitchFamily="34" charset="0"/>
                <a:ea typeface="Tahoma" pitchFamily="34" charset="0"/>
                <a:cs typeface="Arial" pitchFamily="34" charset="0"/>
                <a:sym typeface="Wingdings" pitchFamily="2" charset="2"/>
              </a:rPr>
              <a:t>bóng tối, cái xấu, cái ác.</a:t>
            </a:r>
          </a:p>
        </p:txBody>
      </p:sp>
      <p:sp>
        <p:nvSpPr>
          <p:cNvPr id="30" name="Rectangle 29"/>
          <p:cNvSpPr/>
          <p:nvPr/>
        </p:nvSpPr>
        <p:spPr>
          <a:xfrm>
            <a:off x="5368056" y="4800600"/>
            <a:ext cx="6550679" cy="456525"/>
          </a:xfrm>
          <a:prstGeom prst="rect">
            <a:avLst/>
          </a:prstGeom>
        </p:spPr>
        <p:txBody>
          <a:bodyPr wrap="square" lIns="45711" tIns="22855" rIns="45711" bIns="22855">
            <a:spAutoFit/>
          </a:bodyPr>
          <a:lstStyle/>
          <a:p>
            <a:pPr>
              <a:lnSpc>
                <a:spcPts val="3249"/>
              </a:lnSpc>
            </a:pPr>
            <a:r>
              <a:rPr lang="vi-VN" sz="2000" b="1" i="1">
                <a:solidFill>
                  <a:srgbClr val="C00000"/>
                </a:solidFill>
                <a:ea typeface="Tahoma" pitchFamily="34" charset="0"/>
                <a:cs typeface="Arial" pitchFamily="34" charset="0"/>
                <a:sym typeface="Wingdings" pitchFamily="2" charset="2"/>
              </a:rPr>
              <a:t>Cảm hóa </a:t>
            </a:r>
            <a:r>
              <a:rPr lang="vi-VN" sz="2000" b="1" i="1">
                <a:solidFill>
                  <a:schemeClr val="tx1">
                    <a:lumMod val="95000"/>
                    <a:lumOff val="5000"/>
                  </a:schemeClr>
                </a:solidFill>
                <a:ea typeface="Tahoma" pitchFamily="34" charset="0"/>
                <a:cs typeface="Arial" pitchFamily="34" charset="0"/>
                <a:sym typeface="Wingdings" pitchFamily="2" charset="2"/>
              </a:rPr>
              <a:t>được kẻ đại diện cho trật tự xã hội.</a:t>
            </a:r>
          </a:p>
        </p:txBody>
      </p:sp>
      <p:sp>
        <p:nvSpPr>
          <p:cNvPr id="46" name="Rectangle 45"/>
          <p:cNvSpPr/>
          <p:nvPr/>
        </p:nvSpPr>
        <p:spPr>
          <a:xfrm>
            <a:off x="5368056" y="4141239"/>
            <a:ext cx="5218718" cy="456525"/>
          </a:xfrm>
          <a:prstGeom prst="rect">
            <a:avLst/>
          </a:prstGeom>
        </p:spPr>
        <p:txBody>
          <a:bodyPr wrap="none" lIns="45711" tIns="22855" rIns="45711" bIns="22855">
            <a:spAutoFit/>
          </a:bodyPr>
          <a:lstStyle/>
          <a:p>
            <a:pPr>
              <a:lnSpc>
                <a:spcPts val="3249"/>
              </a:lnSpc>
            </a:pPr>
            <a:r>
              <a:rPr lang="en-US" sz="2000" b="1" i="1">
                <a:solidFill>
                  <a:srgbClr val="C00000"/>
                </a:solidFill>
                <a:latin typeface="Arial" pitchFamily="34" charset="0"/>
                <a:ea typeface="Tahoma" pitchFamily="34" charset="0"/>
                <a:cs typeface="Arial" pitchFamily="34" charset="0"/>
                <a:sym typeface="Wingdings" pitchFamily="2" charset="2"/>
              </a:rPr>
              <a:t>Sản sinh </a:t>
            </a:r>
            <a:r>
              <a:rPr lang="en-US" sz="2000" b="1" i="1">
                <a:solidFill>
                  <a:schemeClr val="tx1">
                    <a:lumMod val="95000"/>
                    <a:lumOff val="5000"/>
                  </a:schemeClr>
                </a:solidFill>
                <a:latin typeface="Arial" pitchFamily="34" charset="0"/>
                <a:ea typeface="Tahoma" pitchFamily="34" charset="0"/>
                <a:cs typeface="Arial" pitchFamily="34" charset="0"/>
                <a:sym typeface="Wingdings" pitchFamily="2" charset="2"/>
              </a:rPr>
              <a:t>cái đẹp ngay trên mảnh đất chết.</a:t>
            </a:r>
          </a:p>
        </p:txBody>
      </p:sp>
      <p:sp>
        <p:nvSpPr>
          <p:cNvPr id="49" name="Rectangle 48"/>
          <p:cNvSpPr/>
          <p:nvPr/>
        </p:nvSpPr>
        <p:spPr>
          <a:xfrm>
            <a:off x="5368056" y="5627982"/>
            <a:ext cx="5339338" cy="379591"/>
          </a:xfrm>
          <a:prstGeom prst="rect">
            <a:avLst/>
          </a:prstGeom>
        </p:spPr>
        <p:txBody>
          <a:bodyPr wrap="square" lIns="45711" tIns="22855" rIns="45711" bIns="22855">
            <a:spAutoFit/>
          </a:bodyPr>
          <a:lstStyle/>
          <a:p>
            <a:pPr algn="just">
              <a:lnSpc>
                <a:spcPts val="2599"/>
              </a:lnSpc>
            </a:pPr>
            <a:r>
              <a:rPr lang="vi-VN" sz="2200" b="1">
                <a:solidFill>
                  <a:schemeClr val="tx1">
                    <a:lumMod val="95000"/>
                    <a:lumOff val="5000"/>
                  </a:schemeClr>
                </a:solidFill>
                <a:ea typeface="Tahoma" pitchFamily="34" charset="0"/>
                <a:cs typeface="Arial" pitchFamily="34" charset="0"/>
                <a:sym typeface="Wingdings" pitchFamily="2" charset="2"/>
              </a:rPr>
              <a:t>chính là sự cụ thể hóa sức mạnh ấy.</a:t>
            </a:r>
          </a:p>
        </p:txBody>
      </p:sp>
      <p:sp>
        <p:nvSpPr>
          <p:cNvPr id="43" name="Rectangle 42"/>
          <p:cNvSpPr/>
          <p:nvPr/>
        </p:nvSpPr>
        <p:spPr>
          <a:xfrm>
            <a:off x="2408936" y="2792341"/>
            <a:ext cx="1336245" cy="456525"/>
          </a:xfrm>
          <a:prstGeom prst="rect">
            <a:avLst/>
          </a:prstGeom>
        </p:spPr>
        <p:txBody>
          <a:bodyPr wrap="none" lIns="45711" tIns="22855" rIns="45711" bIns="22855">
            <a:spAutoFit/>
          </a:bodyPr>
          <a:lstStyle/>
          <a:p>
            <a:pPr marL="285693" indent="-285693" algn="just">
              <a:lnSpc>
                <a:spcPts val="3249"/>
              </a:lnSpc>
            </a:pPr>
            <a:r>
              <a:rPr lang="en-US" b="1" smtClean="0">
                <a:solidFill>
                  <a:schemeClr val="accent6">
                    <a:lumMod val="50000"/>
                  </a:schemeClr>
                </a:solidFill>
                <a:latin typeface="Arial" pitchFamily="34" charset="0"/>
                <a:ea typeface="Tahoma" pitchFamily="34" charset="0"/>
                <a:cs typeface="Arial" pitchFamily="34" charset="0"/>
                <a:sym typeface="Wingdings" pitchFamily="2" charset="2"/>
              </a:rPr>
              <a:t>HUẤN CAO</a:t>
            </a:r>
            <a:endParaRPr lang="vi-VN" b="1" dirty="0">
              <a:solidFill>
                <a:schemeClr val="accent6">
                  <a:lumMod val="50000"/>
                </a:schemeClr>
              </a:solidFill>
              <a:ea typeface="Tahoma" pitchFamily="34" charset="0"/>
              <a:cs typeface="Arial" pitchFamily="34" charset="0"/>
            </a:endParaRPr>
          </a:p>
        </p:txBody>
      </p:sp>
      <p:sp>
        <p:nvSpPr>
          <p:cNvPr id="44" name="Rectangle 43"/>
          <p:cNvSpPr/>
          <p:nvPr/>
        </p:nvSpPr>
        <p:spPr>
          <a:xfrm>
            <a:off x="1990270" y="5592259"/>
            <a:ext cx="2118510" cy="456525"/>
          </a:xfrm>
          <a:prstGeom prst="rect">
            <a:avLst/>
          </a:prstGeom>
        </p:spPr>
        <p:txBody>
          <a:bodyPr wrap="none" lIns="45711" tIns="22855" rIns="45711" bIns="22855">
            <a:spAutoFit/>
          </a:bodyPr>
          <a:lstStyle/>
          <a:p>
            <a:pPr marL="285693" indent="-285693" algn="just">
              <a:lnSpc>
                <a:spcPts val="3249"/>
              </a:lnSpc>
            </a:pPr>
            <a:r>
              <a:rPr lang="en-US" b="1" smtClean="0">
                <a:solidFill>
                  <a:schemeClr val="accent6">
                    <a:lumMod val="50000"/>
                  </a:schemeClr>
                </a:solidFill>
                <a:latin typeface="Arial" pitchFamily="34" charset="0"/>
                <a:ea typeface="Tahoma" pitchFamily="34" charset="0"/>
                <a:cs typeface="Arial" pitchFamily="34" charset="0"/>
                <a:sym typeface="Wingdings" pitchFamily="2" charset="2"/>
              </a:rPr>
              <a:t>VIÊN QUẢN NGỤC</a:t>
            </a:r>
            <a:endParaRPr lang="vi-VN" b="1" dirty="0">
              <a:solidFill>
                <a:schemeClr val="accent6">
                  <a:lumMod val="50000"/>
                </a:schemeClr>
              </a:solidFill>
              <a:ea typeface="Tahoma" pitchFamily="34" charset="0"/>
              <a:cs typeface="Arial" pitchFamily="34" charset="0"/>
            </a:endParaRPr>
          </a:p>
        </p:txBody>
      </p:sp>
      <p:pic>
        <p:nvPicPr>
          <p:cNvPr id="21" name="Picture 2"/>
          <p:cNvPicPr>
            <a:picLocks noChangeAspect="1" noChangeArrowheads="1"/>
          </p:cNvPicPr>
          <p:nvPr/>
        </p:nvPicPr>
        <p:blipFill>
          <a:blip r:embed="rId4" cstate="print">
            <a:duotone>
              <a:prstClr val="black"/>
              <a:schemeClr val="accent6">
                <a:tint val="45000"/>
                <a:satMod val="400000"/>
              </a:schemeClr>
            </a:duotone>
            <a:lum bright="-12000"/>
            <a:extLst>
              <a:ext uri="{BEBA8EAE-BF5A-486C-A8C5-ECC9F3942E4B}">
                <a14:imgProps xmlns:a14="http://schemas.microsoft.com/office/drawing/2010/main">
                  <a14:imgLayer r:embed="rId5">
                    <a14:imgEffect>
                      <a14:backgroundRemoval t="0" b="100000" l="0" r="100000"/>
                    </a14:imgEffect>
                  </a14:imgLayer>
                </a14:imgProps>
              </a:ext>
            </a:extLst>
          </a:blip>
          <a:srcRect/>
          <a:stretch>
            <a:fillRect/>
          </a:stretch>
        </p:blipFill>
        <p:spPr bwMode="auto">
          <a:xfrm>
            <a:off x="914528" y="1818525"/>
            <a:ext cx="1257683" cy="1947634"/>
          </a:xfrm>
          <a:prstGeom prst="rect">
            <a:avLst/>
          </a:prstGeom>
          <a:noFill/>
          <a:ln w="9525">
            <a:noFill/>
            <a:miter lim="800000"/>
            <a:headEnd/>
            <a:tailEnd/>
          </a:ln>
        </p:spPr>
      </p:pic>
      <p:pic>
        <p:nvPicPr>
          <p:cNvPr id="22" name="Picture 4"/>
          <p:cNvPicPr>
            <a:picLocks noChangeAspect="1" noChangeArrowheads="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1440" r="98400"/>
                    </a14:imgEffect>
                  </a14:imgLayer>
                </a14:imgProps>
              </a:ext>
            </a:extLst>
          </a:blip>
          <a:srcRect/>
          <a:stretch>
            <a:fillRect/>
          </a:stretch>
        </p:blipFill>
        <p:spPr bwMode="auto">
          <a:xfrm>
            <a:off x="10400740" y="1972988"/>
            <a:ext cx="1038083" cy="1510136"/>
          </a:xfrm>
          <a:prstGeom prst="rect">
            <a:avLst/>
          </a:prstGeom>
          <a:noFill/>
          <a:ln w="9525">
            <a:noFill/>
            <a:miter lim="800000"/>
            <a:headEnd/>
            <a:tailEnd/>
          </a:ln>
          <a:effectLst/>
        </p:spPr>
      </p:pic>
      <p:cxnSp>
        <p:nvCxnSpPr>
          <p:cNvPr id="29" name="Straight Connector 28"/>
          <p:cNvCxnSpPr/>
          <p:nvPr/>
        </p:nvCxnSpPr>
        <p:spPr>
          <a:xfrm flipH="1" flipV="1">
            <a:off x="4572199" y="4349806"/>
            <a:ext cx="761901" cy="741095"/>
          </a:xfrm>
          <a:prstGeom prst="line">
            <a:avLst/>
          </a:prstGeom>
          <a:ln w="5715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572199" y="4349806"/>
            <a:ext cx="761901" cy="0"/>
          </a:xfrm>
          <a:prstGeom prst="line">
            <a:avLst/>
          </a:prstGeom>
          <a:ln w="5715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572199" y="3763957"/>
            <a:ext cx="761901" cy="585849"/>
          </a:xfrm>
          <a:prstGeom prst="line">
            <a:avLst/>
          </a:prstGeom>
          <a:ln w="57150">
            <a:solidFill>
              <a:schemeClr val="bg2">
                <a:lumMod val="2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 y="773787"/>
            <a:ext cx="5486479" cy="461665"/>
            <a:chOff x="-178462" y="1828800"/>
            <a:chExt cx="11152849" cy="923329"/>
          </a:xfrm>
        </p:grpSpPr>
        <p:sp>
          <p:nvSpPr>
            <p:cNvPr id="28" name="Round Same Side Corner Rectangle 27"/>
            <p:cNvSpPr/>
            <p:nvPr/>
          </p:nvSpPr>
          <p:spPr>
            <a:xfrm rot="5400000">
              <a:off x="440265" y="1210077"/>
              <a:ext cx="886537" cy="2123991"/>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38164" y="1828800"/>
              <a:ext cx="1478764"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32" name="TextBox 31"/>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33" name="Group 32"/>
          <p:cNvGrpSpPr/>
          <p:nvPr/>
        </p:nvGrpSpPr>
        <p:grpSpPr>
          <a:xfrm>
            <a:off x="319914" y="1269087"/>
            <a:ext cx="5623686" cy="491580"/>
            <a:chOff x="644526" y="2766774"/>
            <a:chExt cx="9115277" cy="983160"/>
          </a:xfrm>
        </p:grpSpPr>
        <p:sp>
          <p:nvSpPr>
            <p:cNvPr id="34" name="TextBox 33"/>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Nhân vật viên quản ngục</a:t>
              </a:r>
              <a:endParaRPr lang="en-US" sz="2400" b="1" i="1" dirty="0">
                <a:latin typeface="Tahoma" pitchFamily="34" charset="0"/>
                <a:ea typeface="Tahoma" pitchFamily="34" charset="0"/>
                <a:cs typeface="Tahoma" pitchFamily="34" charset="0"/>
              </a:endParaRPr>
            </a:p>
          </p:txBody>
        </p:sp>
        <p:sp>
          <p:nvSpPr>
            <p:cNvPr id="42" name="Rounded Rectangle 4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grpSp>
    </p:spTree>
    <p:extLst>
      <p:ext uri="{BB962C8B-B14F-4D97-AF65-F5344CB8AC3E}">
        <p14:creationId xmlns:p14="http://schemas.microsoft.com/office/powerpoint/2010/main" val="34897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right)">
                                      <p:cBhvr>
                                        <p:cTn id="13" dur="500"/>
                                        <p:tgtEl>
                                          <p:spTgt spid="39"/>
                                        </p:tgtEl>
                                      </p:cBhvr>
                                    </p:animEffect>
                                  </p:childTnLst>
                                </p:cTn>
                              </p:par>
                              <p:par>
                                <p:cTn id="14" presetID="22" presetClass="entr" presetSubtype="2"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right)">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left)">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0" grpId="0"/>
      <p:bldP spid="46" grpId="0"/>
      <p:bldP spid="49"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 y="773787"/>
            <a:ext cx="5486481" cy="461665"/>
            <a:chOff x="-4" y="1828800"/>
            <a:chExt cx="10974391" cy="923329"/>
          </a:xfrm>
        </p:grpSpPr>
        <p:sp>
          <p:nvSpPr>
            <p:cNvPr id="36" name="Round Same Side Corner Rectangle 35"/>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09957" y="1828800"/>
              <a:ext cx="130697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38" name="TextBox 37"/>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39" name="Group 38"/>
          <p:cNvGrpSpPr/>
          <p:nvPr/>
        </p:nvGrpSpPr>
        <p:grpSpPr>
          <a:xfrm>
            <a:off x="319914" y="1269087"/>
            <a:ext cx="4557045" cy="491580"/>
            <a:chOff x="644526" y="2766774"/>
            <a:chExt cx="9115277" cy="983160"/>
          </a:xfrm>
        </p:grpSpPr>
        <p:sp>
          <p:nvSpPr>
            <p:cNvPr id="40" name="TextBox 39"/>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Cảnh cho chữ</a:t>
              </a:r>
            </a:p>
          </p:txBody>
        </p:sp>
        <p:sp>
          <p:nvSpPr>
            <p:cNvPr id="41" name="Rounded Rectangle 4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4</a:t>
              </a:r>
            </a:p>
          </p:txBody>
        </p:sp>
      </p:gr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17" y="2047194"/>
            <a:ext cx="3009364" cy="4157122"/>
          </a:xfrm>
          <a:prstGeom prst="rect">
            <a:avLst/>
          </a:prstGeom>
        </p:spPr>
      </p:pic>
      <p:sp>
        <p:nvSpPr>
          <p:cNvPr id="57" name="Rectangle 56"/>
          <p:cNvSpPr/>
          <p:nvPr/>
        </p:nvSpPr>
        <p:spPr>
          <a:xfrm>
            <a:off x="3148748" y="4850011"/>
            <a:ext cx="3131591" cy="430887"/>
          </a:xfrm>
          <a:prstGeom prst="rect">
            <a:avLst/>
          </a:prstGeom>
        </p:spPr>
        <p:txBody>
          <a:bodyPr wrap="square" lIns="45711" tIns="22855" rIns="45711" bIns="22855">
            <a:spAutoFit/>
          </a:bodyPr>
          <a:lstStyle/>
          <a:p>
            <a:pPr marL="285693" indent="-285693" algn="just">
              <a:lnSpc>
                <a:spcPts val="2999"/>
              </a:lnSpc>
              <a:buClr>
                <a:srgbClr val="FF6600"/>
              </a:buClr>
              <a:buSzPct val="150000"/>
              <a:buFont typeface="Wingdings 3" panose="05040102010807070707" pitchFamily="18" charset="2"/>
              <a:buChar char="Ê"/>
              <a:defRPr/>
            </a:pPr>
            <a:r>
              <a:rPr lang="vi-VN" sz="2200" b="1">
                <a:ea typeface="Tahoma" pitchFamily="34" charset="0"/>
                <a:cs typeface="Arial" pitchFamily="34" charset="0"/>
              </a:rPr>
              <a:t>Nghệ thuật đối lập</a:t>
            </a:r>
          </a:p>
        </p:txBody>
      </p:sp>
      <p:sp>
        <p:nvSpPr>
          <p:cNvPr id="67" name="Rectangle 66"/>
          <p:cNvSpPr/>
          <p:nvPr/>
        </p:nvSpPr>
        <p:spPr>
          <a:xfrm>
            <a:off x="1331907" y="2229977"/>
            <a:ext cx="3735527" cy="430887"/>
          </a:xfrm>
          <a:prstGeom prst="rect">
            <a:avLst/>
          </a:prstGeom>
        </p:spPr>
        <p:txBody>
          <a:bodyPr wrap="square" lIns="45711" tIns="22855" rIns="45711" bIns="22855">
            <a:spAutoFit/>
          </a:bodyPr>
          <a:lstStyle/>
          <a:p>
            <a:pPr marL="232522" indent="-232522" algn="just">
              <a:lnSpc>
                <a:spcPts val="2999"/>
              </a:lnSpc>
              <a:buSzPct val="150000"/>
              <a:buFont typeface="Arial" panose="020B0604020202020204" pitchFamily="34" charset="0"/>
              <a:buChar char="•"/>
              <a:defRPr/>
            </a:pPr>
            <a:r>
              <a:rPr lang="vi-VN" sz="2200" b="1">
                <a:ea typeface="Tahoma" pitchFamily="34" charset="0"/>
                <a:cs typeface="Arial" pitchFamily="34" charset="0"/>
              </a:rPr>
              <a:t>Hoàn cảnh và địa điểm</a:t>
            </a:r>
            <a:endParaRPr lang="vi-VN" sz="2200" b="1">
              <a:latin typeface="Arial" panose="020B0604020202020204" pitchFamily="34" charset="0"/>
              <a:ea typeface="Tahoma" pitchFamily="34" charset="0"/>
              <a:cs typeface="Arial" panose="020B0604020202020204" pitchFamily="34" charset="0"/>
            </a:endParaRPr>
          </a:p>
        </p:txBody>
      </p:sp>
      <p:sp>
        <p:nvSpPr>
          <p:cNvPr id="25" name="Rectangle 24"/>
          <p:cNvSpPr/>
          <p:nvPr/>
        </p:nvSpPr>
        <p:spPr>
          <a:xfrm>
            <a:off x="953169" y="1676400"/>
            <a:ext cx="5638066" cy="553998"/>
          </a:xfrm>
          <a:prstGeom prst="rect">
            <a:avLst/>
          </a:prstGeom>
        </p:spPr>
        <p:txBody>
          <a:bodyPr wrap="square" lIns="45711" tIns="22855" rIns="45711" bIns="22855">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cảnh tượng xưa nay chưa từng có</a:t>
            </a:r>
          </a:p>
        </p:txBody>
      </p:sp>
      <p:sp>
        <p:nvSpPr>
          <p:cNvPr id="3" name="Rectangle 2"/>
          <p:cNvSpPr/>
          <p:nvPr/>
        </p:nvSpPr>
        <p:spPr>
          <a:xfrm>
            <a:off x="1675451" y="2947735"/>
            <a:ext cx="2790260" cy="1400384"/>
          </a:xfrm>
          <a:prstGeom prst="rect">
            <a:avLst/>
          </a:prstGeom>
        </p:spPr>
        <p:txBody>
          <a:bodyPr wrap="square" lIns="45711" tIns="22855" rIns="45711" bIns="22855">
            <a:spAutoFit/>
          </a:bodyPr>
          <a:lstStyle/>
          <a:p>
            <a:pPr algn="r"/>
            <a:r>
              <a:rPr lang="en-US" sz="2200" b="1" i="1">
                <a:solidFill>
                  <a:srgbClr val="C00000"/>
                </a:solidFill>
                <a:latin typeface="Arial" pitchFamily="34" charset="0"/>
                <a:cs typeface="Arial" pitchFamily="34" charset="0"/>
              </a:rPr>
              <a:t>Thông thường: </a:t>
            </a:r>
            <a:r>
              <a:rPr lang="en-US" sz="2200" b="1" i="1">
                <a:solidFill>
                  <a:schemeClr val="accent5">
                    <a:lumMod val="75000"/>
                  </a:schemeClr>
                </a:solidFill>
                <a:latin typeface="Arial" pitchFamily="34" charset="0"/>
                <a:cs typeface="Arial" pitchFamily="34" charset="0"/>
              </a:rPr>
              <a:t/>
            </a:r>
            <a:br>
              <a:rPr lang="en-US" sz="2200" b="1" i="1">
                <a:solidFill>
                  <a:schemeClr val="accent5">
                    <a:lumMod val="75000"/>
                  </a:schemeClr>
                </a:solidFill>
                <a:latin typeface="Arial" pitchFamily="34" charset="0"/>
                <a:cs typeface="Arial" pitchFamily="34" charset="0"/>
              </a:rPr>
            </a:br>
            <a:r>
              <a:rPr lang="en-US" sz="2200" b="1" i="1">
                <a:latin typeface="Arial" pitchFamily="34" charset="0"/>
                <a:cs typeface="Arial" pitchFamily="34" charset="0"/>
              </a:rPr>
              <a:t>sạch sẽ, thoáng đạt</a:t>
            </a:r>
            <a:br>
              <a:rPr lang="en-US" sz="2200" b="1" i="1">
                <a:latin typeface="Arial" pitchFamily="34" charset="0"/>
                <a:cs typeface="Arial" pitchFamily="34" charset="0"/>
              </a:rPr>
            </a:br>
            <a:r>
              <a:rPr lang="en-US" sz="2200" b="1" i="1">
                <a:latin typeface="Arial" pitchFamily="34" charset="0"/>
                <a:cs typeface="Arial" pitchFamily="34" charset="0"/>
              </a:rPr>
              <a:t>- người viết hoàn toàn tự do, thư thái.</a:t>
            </a:r>
            <a:endParaRPr lang="en-US" sz="2200" b="1" i="1" dirty="0">
              <a:latin typeface="Arial" pitchFamily="34" charset="0"/>
              <a:cs typeface="Arial" pitchFamily="34" charset="0"/>
            </a:endParaRPr>
          </a:p>
        </p:txBody>
      </p:sp>
      <p:sp>
        <p:nvSpPr>
          <p:cNvPr id="53" name="Rectangle 52"/>
          <p:cNvSpPr/>
          <p:nvPr/>
        </p:nvSpPr>
        <p:spPr>
          <a:xfrm>
            <a:off x="4724578" y="2947735"/>
            <a:ext cx="3695219" cy="1738938"/>
          </a:xfrm>
          <a:prstGeom prst="rect">
            <a:avLst/>
          </a:prstGeom>
        </p:spPr>
        <p:txBody>
          <a:bodyPr wrap="square" lIns="45711" tIns="22855" rIns="45711" bIns="22855">
            <a:spAutoFit/>
          </a:bodyPr>
          <a:lstStyle/>
          <a:p>
            <a:r>
              <a:rPr lang="vi-VN" sz="2200" b="1" i="1">
                <a:solidFill>
                  <a:srgbClr val="C00000"/>
                </a:solidFill>
                <a:cs typeface="Arial" pitchFamily="34" charset="0"/>
              </a:rPr>
              <a:t>Trong cảnh cho chữ này: </a:t>
            </a:r>
            <a:r>
              <a:rPr lang="vi-VN" sz="2200" b="1" i="1">
                <a:cs typeface="Arial" pitchFamily="34" charset="0"/>
              </a:rPr>
              <a:t>nhà tù tối tăm, chật hẹp, dơ lầy</a:t>
            </a:r>
            <a:r>
              <a:rPr lang="vi-VN" sz="2200" b="1" i="1">
                <a:latin typeface="Arial" panose="020B0604020202020204" pitchFamily="34" charset="0"/>
                <a:cs typeface="Arial" panose="020B0604020202020204" pitchFamily="34" charset="0"/>
              </a:rPr>
              <a:t> </a:t>
            </a:r>
            <a:r>
              <a:rPr lang="en-US" sz="2200" b="1" i="1">
                <a:latin typeface="Arial" panose="020B0604020202020204" pitchFamily="34" charset="0"/>
                <a:cs typeface="Arial" panose="020B0604020202020204" pitchFamily="34" charset="0"/>
              </a:rPr>
              <a:t>-</a:t>
            </a:r>
            <a:r>
              <a:rPr lang="vi-VN" sz="2200" b="1" i="1">
                <a:latin typeface="Arial" panose="020B0604020202020204" pitchFamily="34" charset="0"/>
                <a:cs typeface="Arial" panose="020B0604020202020204" pitchFamily="34" charset="0"/>
              </a:rPr>
              <a:t> </a:t>
            </a:r>
            <a:r>
              <a:rPr lang="vi-VN" sz="2200" b="1" i="1">
                <a:cs typeface="Arial" pitchFamily="34" charset="0"/>
              </a:rPr>
              <a:t>người viết mang gông xiềng, ngày mai ra pháp trường.</a:t>
            </a:r>
          </a:p>
        </p:txBody>
      </p:sp>
      <p:cxnSp>
        <p:nvCxnSpPr>
          <p:cNvPr id="4" name="Straight Connector 3"/>
          <p:cNvCxnSpPr/>
          <p:nvPr/>
        </p:nvCxnSpPr>
        <p:spPr>
          <a:xfrm>
            <a:off x="4610293" y="3048000"/>
            <a:ext cx="0" cy="1562100"/>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410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left)">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7" grpId="0"/>
      <p:bldP spid="25" grpId="0"/>
      <p:bldP spid="3"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D:\ISS\mon hoc\Văn\Lop 12\V_12_VHVN_09_CoLan_ChuNguoiTuTu_Phan 1.pptx\V_12_VHVN_09_CoLan_ChuNguoiTuTu_Phan 1_hinhanh\5124f5af5550e.png"/>
          <p:cNvPicPr>
            <a:picLocks noChangeAspect="1" noChangeArrowheads="1"/>
          </p:cNvPicPr>
          <p:nvPr/>
        </p:nvPicPr>
        <p:blipFill rotWithShape="1">
          <a:blip r:embed="rId3">
            <a:extLst>
              <a:ext uri="{28A0092B-C50C-407E-A947-70E740481C1C}">
                <a14:useLocalDpi xmlns:a14="http://schemas.microsoft.com/office/drawing/2010/main" val="0"/>
              </a:ext>
            </a:extLst>
          </a:blip>
          <a:srcRect t="12689"/>
          <a:stretch/>
        </p:blipFill>
        <p:spPr bwMode="auto">
          <a:xfrm>
            <a:off x="7182502" y="3221882"/>
            <a:ext cx="5680289" cy="3765574"/>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2968004" y="5074971"/>
            <a:ext cx="3699422" cy="430887"/>
          </a:xfrm>
          <a:prstGeom prst="rect">
            <a:avLst/>
          </a:prstGeom>
        </p:spPr>
        <p:txBody>
          <a:bodyPr wrap="square" lIns="45711" tIns="22855" rIns="45711" bIns="22855">
            <a:spAutoFit/>
          </a:bodyPr>
          <a:lstStyle/>
          <a:p>
            <a:pPr marL="285693" indent="-285693" algn="just">
              <a:lnSpc>
                <a:spcPts val="2999"/>
              </a:lnSpc>
              <a:buClr>
                <a:srgbClr val="FF6600"/>
              </a:buClr>
              <a:buSzPct val="150000"/>
              <a:buFont typeface="Wingdings 3" panose="05040102010807070707" pitchFamily="18" charset="2"/>
              <a:buChar char="Ê"/>
              <a:defRPr/>
            </a:pPr>
            <a:r>
              <a:rPr lang="vi-VN" sz="2200" b="1">
                <a:ea typeface="Tahoma" pitchFamily="34" charset="0"/>
                <a:cs typeface="Arial" pitchFamily="34" charset="0"/>
              </a:rPr>
              <a:t>Nghệ thuật đối lập</a:t>
            </a:r>
          </a:p>
        </p:txBody>
      </p:sp>
      <p:sp>
        <p:nvSpPr>
          <p:cNvPr id="49" name="Rectangle 48"/>
          <p:cNvSpPr/>
          <p:nvPr/>
        </p:nvSpPr>
        <p:spPr>
          <a:xfrm>
            <a:off x="2968003" y="4610100"/>
            <a:ext cx="2636425" cy="430887"/>
          </a:xfrm>
          <a:prstGeom prst="rect">
            <a:avLst/>
          </a:prstGeom>
        </p:spPr>
        <p:txBody>
          <a:bodyPr wrap="square" lIns="45711" tIns="22855" rIns="45711" bIns="22855">
            <a:spAutoFit/>
          </a:bodyPr>
          <a:lstStyle/>
          <a:p>
            <a:pPr marL="285693" indent="-285693" algn="just">
              <a:lnSpc>
                <a:spcPts val="2999"/>
              </a:lnSpc>
              <a:buClr>
                <a:srgbClr val="FF6600"/>
              </a:buClr>
              <a:buSzPct val="150000"/>
              <a:buFont typeface="Wingdings 3" panose="05040102010807070707" pitchFamily="18" charset="2"/>
              <a:buChar char="Ê"/>
              <a:defRPr/>
            </a:pPr>
            <a:r>
              <a:rPr lang="vi-VN" sz="2200" b="1">
                <a:ea typeface="Tahoma" pitchFamily="34" charset="0"/>
                <a:cs typeface="Arial" pitchFamily="34" charset="0"/>
              </a:rPr>
              <a:t>Đảo ngược</a:t>
            </a:r>
          </a:p>
        </p:txBody>
      </p:sp>
      <p:sp>
        <p:nvSpPr>
          <p:cNvPr id="47" name="Rectangle 46"/>
          <p:cNvSpPr/>
          <p:nvPr/>
        </p:nvSpPr>
        <p:spPr>
          <a:xfrm>
            <a:off x="1331907" y="2229977"/>
            <a:ext cx="3735527" cy="430887"/>
          </a:xfrm>
          <a:prstGeom prst="rect">
            <a:avLst/>
          </a:prstGeom>
        </p:spPr>
        <p:txBody>
          <a:bodyPr wrap="square" lIns="45711" tIns="22855" rIns="45711" bIns="22855">
            <a:spAutoFit/>
          </a:bodyPr>
          <a:lstStyle/>
          <a:p>
            <a:pPr marL="232522" indent="-232522" algn="just">
              <a:lnSpc>
                <a:spcPts val="2999"/>
              </a:lnSpc>
              <a:buSzPct val="150000"/>
              <a:buFont typeface="Arial" panose="020B0604020202020204" pitchFamily="34" charset="0"/>
              <a:buChar char="•"/>
              <a:defRPr/>
            </a:pPr>
            <a:r>
              <a:rPr lang="vi-VN" sz="2200" b="1">
                <a:ea typeface="Tahoma" pitchFamily="34" charset="0"/>
                <a:cs typeface="Arial" pitchFamily="34" charset="0"/>
              </a:rPr>
              <a:t>Hoàn cảnh và địa điểm</a:t>
            </a:r>
            <a:endParaRPr lang="en-US" sz="2200" b="1">
              <a:latin typeface="Arial" panose="020B0604020202020204" pitchFamily="34" charset="0"/>
              <a:ea typeface="Tahoma" pitchFamily="34" charset="0"/>
              <a:cs typeface="Arial" panose="020B0604020202020204" pitchFamily="34" charset="0"/>
            </a:endParaRPr>
          </a:p>
        </p:txBody>
      </p:sp>
      <p:sp>
        <p:nvSpPr>
          <p:cNvPr id="50" name="Rectangle 49"/>
          <p:cNvSpPr/>
          <p:nvPr/>
        </p:nvSpPr>
        <p:spPr>
          <a:xfrm>
            <a:off x="953169" y="1676400"/>
            <a:ext cx="5638066" cy="553998"/>
          </a:xfrm>
          <a:prstGeom prst="rect">
            <a:avLst/>
          </a:prstGeom>
        </p:spPr>
        <p:txBody>
          <a:bodyPr wrap="square" lIns="45711" tIns="22855" rIns="45711" bIns="22855">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cảnh tượng xưa nay chưa từng có</a:t>
            </a:r>
          </a:p>
        </p:txBody>
      </p:sp>
      <p:sp>
        <p:nvSpPr>
          <p:cNvPr id="52" name="Rectangle 51"/>
          <p:cNvSpPr/>
          <p:nvPr/>
        </p:nvSpPr>
        <p:spPr>
          <a:xfrm>
            <a:off x="1179848" y="3162300"/>
            <a:ext cx="2982627" cy="1154162"/>
          </a:xfrm>
          <a:prstGeom prst="rect">
            <a:avLst/>
          </a:prstGeom>
        </p:spPr>
        <p:txBody>
          <a:bodyPr wrap="square" lIns="45711" tIns="22855" rIns="45711" bIns="22855">
            <a:spAutoFit/>
          </a:bodyPr>
          <a:lstStyle/>
          <a:p>
            <a:pPr algn="r"/>
            <a:r>
              <a:rPr lang="en-US" sz="2200" b="1">
                <a:solidFill>
                  <a:srgbClr val="C00000"/>
                </a:solidFill>
                <a:latin typeface="Arial" pitchFamily="34" charset="0"/>
                <a:cs typeface="Arial" pitchFamily="34" charset="0"/>
              </a:rPr>
              <a:t>Vị thế xã hội:</a:t>
            </a:r>
            <a:r>
              <a:rPr lang="en-US" sz="2200" b="1">
                <a:solidFill>
                  <a:schemeClr val="accent5">
                    <a:lumMod val="75000"/>
                  </a:schemeClr>
                </a:solidFill>
                <a:latin typeface="Arial" pitchFamily="34" charset="0"/>
                <a:cs typeface="Arial" pitchFamily="34" charset="0"/>
              </a:rPr>
              <a:t> </a:t>
            </a:r>
            <a:endParaRPr lang="en-US" sz="2200" b="1">
              <a:latin typeface="Arial" pitchFamily="34" charset="0"/>
              <a:cs typeface="Arial" pitchFamily="34" charset="0"/>
            </a:endParaRPr>
          </a:p>
          <a:p>
            <a:pPr algn="r">
              <a:lnSpc>
                <a:spcPts val="2999"/>
              </a:lnSpc>
            </a:pPr>
            <a:r>
              <a:rPr lang="en-US" sz="2200" b="1">
                <a:solidFill>
                  <a:prstClr val="black"/>
                </a:solidFill>
                <a:latin typeface="Arial" pitchFamily="34" charset="0"/>
                <a:cs typeface="Arial" pitchFamily="34" charset="0"/>
              </a:rPr>
              <a:t>Cao: viên quản ngục</a:t>
            </a:r>
          </a:p>
          <a:p>
            <a:pPr algn="r">
              <a:lnSpc>
                <a:spcPts val="2999"/>
              </a:lnSpc>
            </a:pPr>
            <a:r>
              <a:rPr lang="en-US" sz="2200" b="1">
                <a:solidFill>
                  <a:prstClr val="black"/>
                </a:solidFill>
                <a:latin typeface="Arial" pitchFamily="34" charset="0"/>
                <a:cs typeface="Arial" pitchFamily="34" charset="0"/>
              </a:rPr>
              <a:t>Thấp: Huấn Cao.  </a:t>
            </a:r>
          </a:p>
        </p:txBody>
      </p:sp>
      <p:sp>
        <p:nvSpPr>
          <p:cNvPr id="53" name="Rectangle 52"/>
          <p:cNvSpPr/>
          <p:nvPr/>
        </p:nvSpPr>
        <p:spPr>
          <a:xfrm>
            <a:off x="4421342" y="3162300"/>
            <a:ext cx="4341311" cy="1154162"/>
          </a:xfrm>
          <a:prstGeom prst="rect">
            <a:avLst/>
          </a:prstGeom>
        </p:spPr>
        <p:txBody>
          <a:bodyPr wrap="square" lIns="45711" tIns="22855" rIns="45711" bIns="22855">
            <a:spAutoFit/>
          </a:bodyPr>
          <a:lstStyle/>
          <a:p>
            <a:r>
              <a:rPr lang="en-US" sz="2200" b="1">
                <a:solidFill>
                  <a:srgbClr val="C00000"/>
                </a:solidFill>
                <a:latin typeface="Arial" pitchFamily="34" charset="0"/>
                <a:cs typeface="Arial" pitchFamily="34" charset="0"/>
              </a:rPr>
              <a:t>Vị thế trong cảnh cho chữ này: </a:t>
            </a:r>
          </a:p>
          <a:p>
            <a:pPr>
              <a:lnSpc>
                <a:spcPts val="2999"/>
              </a:lnSpc>
            </a:pPr>
            <a:r>
              <a:rPr lang="en-US" sz="2200" b="1">
                <a:solidFill>
                  <a:prstClr val="black"/>
                </a:solidFill>
                <a:latin typeface="Arial" pitchFamily="34" charset="0"/>
                <a:cs typeface="Arial" pitchFamily="34" charset="0"/>
              </a:rPr>
              <a:t>Cao: Huấn Cao.</a:t>
            </a:r>
          </a:p>
          <a:p>
            <a:pPr>
              <a:lnSpc>
                <a:spcPts val="2999"/>
              </a:lnSpc>
            </a:pPr>
            <a:r>
              <a:rPr lang="en-US" sz="2200" b="1">
                <a:solidFill>
                  <a:prstClr val="black"/>
                </a:solidFill>
                <a:latin typeface="Arial" pitchFamily="34" charset="0"/>
                <a:cs typeface="Arial" pitchFamily="34" charset="0"/>
              </a:rPr>
              <a:t>Thấp: viên quản ngục  </a:t>
            </a:r>
          </a:p>
        </p:txBody>
      </p:sp>
      <p:cxnSp>
        <p:nvCxnSpPr>
          <p:cNvPr id="66" name="Straight Connector 65"/>
          <p:cNvCxnSpPr/>
          <p:nvPr/>
        </p:nvCxnSpPr>
        <p:spPr>
          <a:xfrm>
            <a:off x="4307057" y="3262566"/>
            <a:ext cx="0" cy="928435"/>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353588" y="2716025"/>
            <a:ext cx="1095831" cy="430887"/>
          </a:xfrm>
          <a:prstGeom prst="rect">
            <a:avLst/>
          </a:prstGeom>
        </p:spPr>
        <p:txBody>
          <a:bodyPr wrap="none" lIns="45711" tIns="22855" rIns="45711" bIns="22855">
            <a:spAutoFit/>
          </a:bodyPr>
          <a:lstStyle/>
          <a:p>
            <a:pPr marL="232522" indent="-232522" algn="just">
              <a:lnSpc>
                <a:spcPts val="2999"/>
              </a:lnSpc>
              <a:buSzPct val="150000"/>
              <a:buFont typeface="Arial" panose="020B0604020202020204" pitchFamily="34" charset="0"/>
              <a:buChar char="•"/>
              <a:defRPr/>
            </a:pPr>
            <a:r>
              <a:rPr lang="en-US" sz="2200" b="1">
                <a:solidFill>
                  <a:prstClr val="black"/>
                </a:solidFill>
                <a:latin typeface="Arial" panose="020B0604020202020204" pitchFamily="34" charset="0"/>
                <a:ea typeface="Tahoma" pitchFamily="34" charset="0"/>
                <a:cs typeface="Arial" panose="020B0604020202020204" pitchFamily="34" charset="0"/>
              </a:rPr>
              <a:t>Vị thế</a:t>
            </a:r>
            <a:endParaRPr lang="vi-VN" sz="2200" b="1">
              <a:solidFill>
                <a:prstClr val="black"/>
              </a:solidFill>
              <a:ea typeface="Tahoma" pitchFamily="34" charset="0"/>
              <a:cs typeface="Arial" panose="020B0604020202020204" pitchFamily="34" charset="0"/>
            </a:endParaRPr>
          </a:p>
        </p:txBody>
      </p:sp>
      <p:grpSp>
        <p:nvGrpSpPr>
          <p:cNvPr id="19" name="Group 18"/>
          <p:cNvGrpSpPr/>
          <p:nvPr/>
        </p:nvGrpSpPr>
        <p:grpSpPr>
          <a:xfrm>
            <a:off x="-2" y="773787"/>
            <a:ext cx="5486481" cy="461665"/>
            <a:chOff x="-4" y="1828800"/>
            <a:chExt cx="10974391" cy="923329"/>
          </a:xfrm>
        </p:grpSpPr>
        <p:sp>
          <p:nvSpPr>
            <p:cNvPr id="20" name="Round Same Side Corner Rectangle 19"/>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09957" y="1828800"/>
              <a:ext cx="130697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22" name="TextBox 21"/>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23" name="Group 22"/>
          <p:cNvGrpSpPr/>
          <p:nvPr/>
        </p:nvGrpSpPr>
        <p:grpSpPr>
          <a:xfrm>
            <a:off x="319914" y="1269087"/>
            <a:ext cx="4557045" cy="491580"/>
            <a:chOff x="644526" y="2766774"/>
            <a:chExt cx="9115277" cy="983160"/>
          </a:xfrm>
        </p:grpSpPr>
        <p:sp>
          <p:nvSpPr>
            <p:cNvPr id="24" name="TextBox 23"/>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Cảnh cho chữ</a:t>
              </a:r>
            </a:p>
          </p:txBody>
        </p:sp>
        <p:sp>
          <p:nvSpPr>
            <p:cNvPr id="25" name="Rounded Rectangle 24"/>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4</a:t>
              </a:r>
            </a:p>
          </p:txBody>
        </p:sp>
      </p:grpSp>
    </p:spTree>
    <p:extLst>
      <p:ext uri="{BB962C8B-B14F-4D97-AF65-F5344CB8AC3E}">
        <p14:creationId xmlns:p14="http://schemas.microsoft.com/office/powerpoint/2010/main" val="1597551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left)">
                                      <p:cBhvr>
                                        <p:cTn id="3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 grpId="0"/>
      <p:bldP spid="52" grpId="0"/>
      <p:bldP spid="5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219835" y="3599009"/>
            <a:ext cx="5561876" cy="1661994"/>
          </a:xfrm>
          <a:prstGeom prst="rect">
            <a:avLst/>
          </a:prstGeom>
        </p:spPr>
        <p:txBody>
          <a:bodyPr wrap="square" lIns="45711" tIns="22855" rIns="45711" bIns="22855">
            <a:spAutoFit/>
          </a:bodyPr>
          <a:lstStyle/>
          <a:p>
            <a:pPr marL="285693" indent="-285693" algn="just">
              <a:defRPr/>
            </a:pPr>
            <a:r>
              <a:rPr lang="en-US" sz="2100" b="1" i="1">
                <a:solidFill>
                  <a:schemeClr val="accent5">
                    <a:lumMod val="75000"/>
                  </a:schemeClr>
                </a:solidFill>
                <a:latin typeface="Arial" pitchFamily="34" charset="0"/>
                <a:ea typeface="Tahoma" pitchFamily="34" charset="0"/>
                <a:cs typeface="Arial" pitchFamily="34" charset="0"/>
              </a:rPr>
              <a:t>    Thầy quản nên tìm về nhà quê mà ở, hãy thoát khỏi cái nghề này đã rồi nghĩ đến chuyện chơi chữ, ở đây khó giữ thiên lương cho lành vững mà rồi cũng đến nhem nhuốc mất cả đời lương thiện.</a:t>
            </a:r>
            <a:endParaRPr lang="vi-VN" sz="2100" b="1" dirty="0">
              <a:solidFill>
                <a:schemeClr val="accent5">
                  <a:lumMod val="75000"/>
                </a:schemeClr>
              </a:solidFill>
              <a:ea typeface="Tahoma" pitchFamily="34" charset="0"/>
              <a:cs typeface="Arial" pitchFamily="34" charset="0"/>
            </a:endParaRPr>
          </a:p>
        </p:txBody>
      </p:sp>
      <p:sp>
        <p:nvSpPr>
          <p:cNvPr id="58" name="Rectangle 57"/>
          <p:cNvSpPr/>
          <p:nvPr/>
        </p:nvSpPr>
        <p:spPr>
          <a:xfrm>
            <a:off x="6819805" y="3599009"/>
            <a:ext cx="4647595" cy="1061829"/>
          </a:xfrm>
          <a:prstGeom prst="rect">
            <a:avLst/>
          </a:prstGeom>
        </p:spPr>
        <p:txBody>
          <a:bodyPr wrap="square" lIns="45711" tIns="22855" rIns="45711" bIns="22855">
            <a:spAutoFit/>
          </a:bodyPr>
          <a:lstStyle/>
          <a:p>
            <a:pPr marL="457109" indent="-457109" algn="just">
              <a:buClr>
                <a:srgbClr val="FF6600"/>
              </a:buClr>
              <a:buSzPct val="150000"/>
              <a:buFont typeface="Wingdings 3" panose="05040102010807070707" pitchFamily="18" charset="2"/>
              <a:buChar char="Ê"/>
              <a:defRPr/>
            </a:pPr>
            <a:r>
              <a:rPr lang="vi-VN" sz="2200" b="1">
                <a:ea typeface="Tahoma" pitchFamily="34" charset="0"/>
                <a:cs typeface="Arial" pitchFamily="34" charset="0"/>
              </a:rPr>
              <a:t>Chỉ khi giữ được tâm hồn trong sáng, con người mới có thể thưởng thức cái đẹp. </a:t>
            </a:r>
          </a:p>
        </p:txBody>
      </p:sp>
      <p:sp>
        <p:nvSpPr>
          <p:cNvPr id="66" name="Rectangle 65"/>
          <p:cNvSpPr/>
          <p:nvPr/>
        </p:nvSpPr>
        <p:spPr>
          <a:xfrm>
            <a:off x="6819805" y="4838700"/>
            <a:ext cx="4647595" cy="723275"/>
          </a:xfrm>
          <a:prstGeom prst="rect">
            <a:avLst/>
          </a:prstGeom>
        </p:spPr>
        <p:txBody>
          <a:bodyPr wrap="square" lIns="45711" tIns="22855" rIns="45711" bIns="22855">
            <a:spAutoFit/>
          </a:bodyPr>
          <a:lstStyle/>
          <a:p>
            <a:pPr marL="457109" indent="-457109" algn="just">
              <a:buClr>
                <a:srgbClr val="FF6600"/>
              </a:buClr>
              <a:buSzPct val="150000"/>
              <a:buFont typeface="Wingdings 3" panose="05040102010807070707" pitchFamily="18" charset="2"/>
              <a:buChar char="Ê"/>
              <a:defRPr/>
            </a:pPr>
            <a:r>
              <a:rPr lang="vi-VN" sz="2200" b="1">
                <a:ea typeface="Tahoma" pitchFamily="34" charset="0"/>
                <a:cs typeface="Arial" pitchFamily="34" charset="0"/>
              </a:rPr>
              <a:t>Cái đẹp, cái thiện không thể lẫn lộn với cái xấu, cái ác. </a:t>
            </a:r>
          </a:p>
        </p:txBody>
      </p:sp>
      <p:sp>
        <p:nvSpPr>
          <p:cNvPr id="28" name="Rectangle 27"/>
          <p:cNvSpPr/>
          <p:nvPr/>
        </p:nvSpPr>
        <p:spPr>
          <a:xfrm>
            <a:off x="953169" y="1676400"/>
            <a:ext cx="5638066" cy="553998"/>
          </a:xfrm>
          <a:prstGeom prst="rect">
            <a:avLst/>
          </a:prstGeom>
        </p:spPr>
        <p:txBody>
          <a:bodyPr wrap="square" lIns="45711" tIns="22855" rIns="45711" bIns="22855">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cảnh tượng xưa nay chưa từng có</a:t>
            </a:r>
          </a:p>
        </p:txBody>
      </p:sp>
      <p:sp>
        <p:nvSpPr>
          <p:cNvPr id="29" name="Rectangle 28"/>
          <p:cNvSpPr/>
          <p:nvPr/>
        </p:nvSpPr>
        <p:spPr>
          <a:xfrm>
            <a:off x="1331907" y="2229977"/>
            <a:ext cx="3735527" cy="815608"/>
          </a:xfrm>
          <a:prstGeom prst="rect">
            <a:avLst/>
          </a:prstGeom>
        </p:spPr>
        <p:txBody>
          <a:bodyPr wrap="square" lIns="45711" tIns="22855" rIns="45711" bIns="22855">
            <a:spAutoFit/>
          </a:bodyPr>
          <a:lstStyle/>
          <a:p>
            <a:pPr marL="232522" indent="-232522" algn="just">
              <a:lnSpc>
                <a:spcPts val="2999"/>
              </a:lnSpc>
              <a:buSzPct val="150000"/>
              <a:buFont typeface="Arial" panose="020B0604020202020204" pitchFamily="34" charset="0"/>
              <a:buChar char="•"/>
              <a:defRPr/>
            </a:pPr>
            <a:r>
              <a:rPr lang="vi-VN" sz="2200" b="1">
                <a:ea typeface="Tahoma" pitchFamily="34" charset="0"/>
                <a:cs typeface="Arial" pitchFamily="34" charset="0"/>
              </a:rPr>
              <a:t>Hoàn cảnh và địa điểm</a:t>
            </a:r>
            <a:endParaRPr lang="en-US" sz="2200" b="1">
              <a:latin typeface="Arial" panose="020B0604020202020204" pitchFamily="34" charset="0"/>
              <a:ea typeface="Tahoma" pitchFamily="34" charset="0"/>
              <a:cs typeface="Arial" panose="020B0604020202020204" pitchFamily="34" charset="0"/>
            </a:endParaRPr>
          </a:p>
          <a:p>
            <a:pPr marL="232522" indent="-232522" algn="just">
              <a:lnSpc>
                <a:spcPts val="2999"/>
              </a:lnSpc>
              <a:buSzPct val="150000"/>
              <a:buFont typeface="Arial" panose="020B0604020202020204" pitchFamily="34" charset="0"/>
              <a:buChar char="•"/>
              <a:defRPr/>
            </a:pPr>
            <a:r>
              <a:rPr lang="en-US" sz="2200" b="1">
                <a:latin typeface="Arial" panose="020B0604020202020204" pitchFamily="34" charset="0"/>
                <a:ea typeface="Tahoma" pitchFamily="34" charset="0"/>
                <a:cs typeface="Arial" panose="020B0604020202020204" pitchFamily="34" charset="0"/>
              </a:rPr>
              <a:t>Vị thế</a:t>
            </a:r>
          </a:p>
        </p:txBody>
      </p:sp>
      <p:sp>
        <p:nvSpPr>
          <p:cNvPr id="2" name="Rectangle 1"/>
          <p:cNvSpPr/>
          <p:nvPr/>
        </p:nvSpPr>
        <p:spPr>
          <a:xfrm>
            <a:off x="1331812" y="3045585"/>
            <a:ext cx="1923674" cy="430887"/>
          </a:xfrm>
          <a:prstGeom prst="rect">
            <a:avLst/>
          </a:prstGeom>
        </p:spPr>
        <p:txBody>
          <a:bodyPr wrap="none" lIns="45711" tIns="22855" rIns="45711" bIns="22855">
            <a:spAutoFit/>
          </a:bodyPr>
          <a:lstStyle/>
          <a:p>
            <a:pPr marL="232522" indent="-232522" algn="just">
              <a:lnSpc>
                <a:spcPts val="2999"/>
              </a:lnSpc>
              <a:buSzPct val="150000"/>
              <a:buFont typeface="Arial" panose="020B0604020202020204" pitchFamily="34" charset="0"/>
              <a:buChar char="•"/>
              <a:defRPr/>
            </a:pPr>
            <a:r>
              <a:rPr lang="vi-VN" sz="2200" b="1">
                <a:solidFill>
                  <a:prstClr val="black"/>
                </a:solidFill>
                <a:ea typeface="Tahoma" pitchFamily="34" charset="0"/>
                <a:cs typeface="Arial" pitchFamily="34" charset="0"/>
              </a:rPr>
              <a:t>Lời khuyên </a:t>
            </a:r>
          </a:p>
        </p:txBody>
      </p:sp>
      <p:grpSp>
        <p:nvGrpSpPr>
          <p:cNvPr id="16" name="Group 15"/>
          <p:cNvGrpSpPr/>
          <p:nvPr/>
        </p:nvGrpSpPr>
        <p:grpSpPr>
          <a:xfrm>
            <a:off x="-2" y="773787"/>
            <a:ext cx="5486481" cy="461665"/>
            <a:chOff x="-4" y="1828800"/>
            <a:chExt cx="10974391" cy="923329"/>
          </a:xfrm>
        </p:grpSpPr>
        <p:sp>
          <p:nvSpPr>
            <p:cNvPr id="17" name="Round Same Side Corner Rectangle 16"/>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09957" y="1828800"/>
              <a:ext cx="130697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9" name="TextBox 18"/>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20" name="Group 19"/>
          <p:cNvGrpSpPr/>
          <p:nvPr/>
        </p:nvGrpSpPr>
        <p:grpSpPr>
          <a:xfrm>
            <a:off x="319914" y="1269087"/>
            <a:ext cx="4557045" cy="491580"/>
            <a:chOff x="644526" y="2766774"/>
            <a:chExt cx="9115277" cy="983160"/>
          </a:xfrm>
        </p:grpSpPr>
        <p:sp>
          <p:nvSpPr>
            <p:cNvPr id="21" name="TextBox 20"/>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Cảnh cho chữ</a:t>
              </a:r>
            </a:p>
          </p:txBody>
        </p:sp>
        <p:sp>
          <p:nvSpPr>
            <p:cNvPr id="22" name="Rounded Rectangle 2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4</a:t>
              </a:r>
            </a:p>
          </p:txBody>
        </p:sp>
      </p:grpSp>
    </p:spTree>
    <p:extLst>
      <p:ext uri="{BB962C8B-B14F-4D97-AF65-F5344CB8AC3E}">
        <p14:creationId xmlns:p14="http://schemas.microsoft.com/office/powerpoint/2010/main" val="43046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8" grpId="0"/>
      <p:bldP spid="6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558266" y="5105400"/>
            <a:ext cx="7547242" cy="430877"/>
          </a:xfrm>
          <a:prstGeom prst="rect">
            <a:avLst/>
          </a:prstGeom>
        </p:spPr>
        <p:txBody>
          <a:bodyPr wrap="square" lIns="45711" tIns="22855" rIns="45711" bIns="22855">
            <a:spAutoFit/>
          </a:bodyPr>
          <a:lstStyle/>
          <a:p>
            <a:pPr marL="457109" indent="-457109" algn="just">
              <a:lnSpc>
                <a:spcPts val="2999"/>
              </a:lnSpc>
              <a:buClr>
                <a:srgbClr val="FF6600"/>
              </a:buClr>
              <a:buSzPct val="150000"/>
              <a:buFont typeface="Wingdings 3" panose="05040102010807070707" pitchFamily="18" charset="2"/>
              <a:buChar char="Ê"/>
              <a:defRPr/>
            </a:pPr>
            <a:r>
              <a:rPr lang="vi-VN" sz="2200" b="1">
                <a:solidFill>
                  <a:schemeClr val="accent6">
                    <a:lumMod val="75000"/>
                  </a:schemeClr>
                </a:solidFill>
                <a:ea typeface="Tahoma" pitchFamily="34" charset="0"/>
                <a:cs typeface="Arial" pitchFamily="34" charset="0"/>
              </a:rPr>
              <a:t>Một </a:t>
            </a:r>
            <a:r>
              <a:rPr lang="vi-VN" sz="2200" b="1">
                <a:ea typeface="Tahoma" pitchFamily="34" charset="0"/>
                <a:cs typeface="Arial" pitchFamily="34" charset="0"/>
              </a:rPr>
              <a:t>cái cúi đầu tôn vinh nhân cách </a:t>
            </a:r>
            <a:r>
              <a:rPr lang="vi-VN" sz="2200" b="1">
                <a:solidFill>
                  <a:schemeClr val="accent6">
                    <a:lumMod val="75000"/>
                  </a:schemeClr>
                </a:solidFill>
                <a:ea typeface="Tahoma" pitchFamily="34" charset="0"/>
                <a:cs typeface="Arial" pitchFamily="34" charset="0"/>
              </a:rPr>
              <a:t>hai </a:t>
            </a:r>
            <a:r>
              <a:rPr lang="vi-VN" sz="2200" b="1">
                <a:ea typeface="Tahoma" pitchFamily="34" charset="0"/>
                <a:cs typeface="Arial" pitchFamily="34" charset="0"/>
              </a:rPr>
              <a:t>con người</a:t>
            </a:r>
            <a:r>
              <a:rPr lang="en-US" sz="2200" b="1">
                <a:latin typeface="Arial" panose="020B0604020202020204" pitchFamily="34" charset="0"/>
                <a:ea typeface="Tahoma" pitchFamily="34" charset="0"/>
                <a:cs typeface="Arial" panose="020B0604020202020204" pitchFamily="34" charset="0"/>
              </a:rPr>
              <a:t>.</a:t>
            </a:r>
            <a:r>
              <a:rPr lang="vi-VN" sz="2200" b="1">
                <a:latin typeface="Arial" panose="020B0604020202020204" pitchFamily="34" charset="0"/>
                <a:ea typeface="Tahoma" pitchFamily="34" charset="0"/>
                <a:cs typeface="Arial" panose="020B0604020202020204" pitchFamily="34" charset="0"/>
              </a:rPr>
              <a:t> </a:t>
            </a:r>
          </a:p>
        </p:txBody>
      </p:sp>
      <p:sp>
        <p:nvSpPr>
          <p:cNvPr id="2" name="Rectangle 1"/>
          <p:cNvSpPr/>
          <p:nvPr/>
        </p:nvSpPr>
        <p:spPr>
          <a:xfrm>
            <a:off x="1579387" y="3924300"/>
            <a:ext cx="4935658" cy="1061829"/>
          </a:xfrm>
          <a:prstGeom prst="rect">
            <a:avLst/>
          </a:prstGeom>
        </p:spPr>
        <p:txBody>
          <a:bodyPr wrap="square" lIns="45711" tIns="22855" rIns="45711" bIns="22855">
            <a:spAutoFit/>
          </a:bodyPr>
          <a:lstStyle/>
          <a:p>
            <a:pPr algn="just">
              <a:defRPr/>
            </a:pPr>
            <a:r>
              <a:rPr lang="en-US" sz="2200" b="1" i="1">
                <a:solidFill>
                  <a:schemeClr val="accent5">
                    <a:lumMod val="75000"/>
                  </a:schemeClr>
                </a:solidFill>
                <a:latin typeface="Arial" pitchFamily="34" charset="0"/>
                <a:ea typeface="Tahoma" pitchFamily="34" charset="0"/>
                <a:cs typeface="Arial" pitchFamily="34" charset="0"/>
              </a:rPr>
              <a:t>Chắp tay nói một câu mà dòng nước mắt rỉ vào kẽ miệng “kẻ mê muội này xin bái lĩnh”</a:t>
            </a:r>
            <a:endParaRPr lang="en-US" sz="2200" b="1" i="1" dirty="0">
              <a:solidFill>
                <a:schemeClr val="accent5">
                  <a:lumMod val="75000"/>
                </a:schemeClr>
              </a:solidFill>
              <a:latin typeface="Arial" pitchFamily="34" charset="0"/>
              <a:ea typeface="Tahoma" pitchFamily="34" charset="0"/>
              <a:cs typeface="Arial" pitchFamily="34" charset="0"/>
            </a:endParaRPr>
          </a:p>
        </p:txBody>
      </p:sp>
      <p:pic>
        <p:nvPicPr>
          <p:cNvPr id="24" name="Picture 4"/>
          <p:cNvPicPr>
            <a:picLocks noChangeAspect="1" noChangeArrowheads="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1440" r="98400"/>
                    </a14:imgEffect>
                  </a14:imgLayer>
                </a14:imgProps>
              </a:ext>
            </a:extLst>
          </a:blip>
          <a:srcRect/>
          <a:stretch>
            <a:fillRect/>
          </a:stretch>
        </p:blipFill>
        <p:spPr bwMode="auto">
          <a:xfrm>
            <a:off x="9270124" y="3403332"/>
            <a:ext cx="2140958" cy="2750222"/>
          </a:xfrm>
          <a:prstGeom prst="rect">
            <a:avLst/>
          </a:prstGeom>
          <a:noFill/>
          <a:ln w="9525">
            <a:noFill/>
            <a:miter lim="800000"/>
            <a:headEnd/>
            <a:tailEnd/>
          </a:ln>
          <a:effectLst/>
        </p:spPr>
      </p:pic>
      <p:sp>
        <p:nvSpPr>
          <p:cNvPr id="27" name="Rectangle 26"/>
          <p:cNvSpPr/>
          <p:nvPr/>
        </p:nvSpPr>
        <p:spPr>
          <a:xfrm>
            <a:off x="953169" y="1676400"/>
            <a:ext cx="5638066" cy="553998"/>
          </a:xfrm>
          <a:prstGeom prst="rect">
            <a:avLst/>
          </a:prstGeom>
        </p:spPr>
        <p:txBody>
          <a:bodyPr wrap="square" lIns="45711" tIns="22855" rIns="45711" bIns="22855">
            <a:spAutoFit/>
          </a:bodyPr>
          <a:lstStyle/>
          <a:p>
            <a:pPr algn="just">
              <a:lnSpc>
                <a:spcPct val="150000"/>
              </a:lnSpc>
              <a:defRPr/>
            </a:pPr>
            <a:r>
              <a:rPr lang="vi-VN" sz="2200" b="1">
                <a:solidFill>
                  <a:schemeClr val="accent6">
                    <a:lumMod val="75000"/>
                  </a:schemeClr>
                </a:solidFill>
                <a:ea typeface="Tahoma" pitchFamily="34" charset="0"/>
                <a:cs typeface="Arial" pitchFamily="34" charset="0"/>
              </a:rPr>
              <a:t>Một cảnh tượng xưa nay chưa từng có</a:t>
            </a:r>
          </a:p>
        </p:txBody>
      </p:sp>
      <p:sp>
        <p:nvSpPr>
          <p:cNvPr id="29" name="Rectangle 28"/>
          <p:cNvSpPr/>
          <p:nvPr/>
        </p:nvSpPr>
        <p:spPr>
          <a:xfrm>
            <a:off x="1370002" y="2229977"/>
            <a:ext cx="5068853" cy="1200329"/>
          </a:xfrm>
          <a:prstGeom prst="rect">
            <a:avLst/>
          </a:prstGeom>
        </p:spPr>
        <p:txBody>
          <a:bodyPr wrap="square" lIns="45711" tIns="22855" rIns="45711" bIns="22855">
            <a:spAutoFit/>
          </a:bodyPr>
          <a:lstStyle/>
          <a:p>
            <a:pPr marL="232522" indent="-232522" algn="just">
              <a:lnSpc>
                <a:spcPts val="2999"/>
              </a:lnSpc>
              <a:buSzPct val="150000"/>
              <a:buFont typeface="Arial" panose="020B0604020202020204" pitchFamily="34" charset="0"/>
              <a:buChar char="•"/>
              <a:defRPr/>
            </a:pPr>
            <a:r>
              <a:rPr lang="vi-VN" sz="2200" b="1">
                <a:ea typeface="Tahoma" pitchFamily="34" charset="0"/>
                <a:cs typeface="Arial" pitchFamily="34" charset="0"/>
              </a:rPr>
              <a:t>Hoàn cảnh và địa điểm</a:t>
            </a:r>
            <a:endParaRPr lang="en-US" sz="2200" b="1">
              <a:latin typeface="Arial" panose="020B0604020202020204" pitchFamily="34" charset="0"/>
              <a:ea typeface="Tahoma" pitchFamily="34" charset="0"/>
              <a:cs typeface="Arial" panose="020B0604020202020204" pitchFamily="34" charset="0"/>
            </a:endParaRPr>
          </a:p>
          <a:p>
            <a:pPr marL="232522" indent="-232522" algn="just">
              <a:lnSpc>
                <a:spcPts val="2999"/>
              </a:lnSpc>
              <a:buSzPct val="150000"/>
              <a:buFont typeface="Arial" panose="020B0604020202020204" pitchFamily="34" charset="0"/>
              <a:buChar char="•"/>
              <a:defRPr/>
            </a:pPr>
            <a:r>
              <a:rPr lang="en-US" sz="2200" b="1">
                <a:latin typeface="Arial" panose="020B0604020202020204" pitchFamily="34" charset="0"/>
                <a:ea typeface="Tahoma" pitchFamily="34" charset="0"/>
                <a:cs typeface="Arial" panose="020B0604020202020204" pitchFamily="34" charset="0"/>
              </a:rPr>
              <a:t>Vị thế</a:t>
            </a:r>
          </a:p>
          <a:p>
            <a:pPr marL="232522" indent="-232522" algn="just">
              <a:lnSpc>
                <a:spcPts val="2999"/>
              </a:lnSpc>
              <a:buSzPct val="150000"/>
              <a:buFont typeface="Arial" panose="020B0604020202020204" pitchFamily="34" charset="0"/>
              <a:buChar char="•"/>
              <a:defRPr/>
            </a:pPr>
            <a:r>
              <a:rPr lang="vi-VN" sz="2200" b="1">
                <a:ea typeface="Tahoma" pitchFamily="34" charset="0"/>
                <a:cs typeface="Arial" pitchFamily="34" charset="0"/>
              </a:rPr>
              <a:t>Lời khuyên</a:t>
            </a:r>
            <a:endParaRPr lang="en-US" sz="2200" b="1">
              <a:ea typeface="Tahoma" pitchFamily="34" charset="0"/>
              <a:cs typeface="Arial" pitchFamily="34" charset="0"/>
            </a:endParaRPr>
          </a:p>
        </p:txBody>
      </p:sp>
      <p:sp>
        <p:nvSpPr>
          <p:cNvPr id="3" name="Rectangle 2"/>
          <p:cNvSpPr/>
          <p:nvPr/>
        </p:nvSpPr>
        <p:spPr>
          <a:xfrm>
            <a:off x="1372215" y="3403332"/>
            <a:ext cx="4122707" cy="430887"/>
          </a:xfrm>
          <a:prstGeom prst="rect">
            <a:avLst/>
          </a:prstGeom>
        </p:spPr>
        <p:txBody>
          <a:bodyPr wrap="none" lIns="45711" tIns="22855" rIns="45711" bIns="22855">
            <a:spAutoFit/>
          </a:bodyPr>
          <a:lstStyle/>
          <a:p>
            <a:pPr marL="232522" indent="-232522" algn="just">
              <a:lnSpc>
                <a:spcPts val="2999"/>
              </a:lnSpc>
              <a:buSzPct val="150000"/>
              <a:buFont typeface="Arial" panose="020B0604020202020204" pitchFamily="34" charset="0"/>
              <a:buChar char="•"/>
              <a:defRPr/>
            </a:pPr>
            <a:r>
              <a:rPr lang="vi-VN" sz="2200" b="1">
                <a:solidFill>
                  <a:prstClr val="black"/>
                </a:solidFill>
                <a:ea typeface="Tahoma" pitchFamily="34" charset="0"/>
                <a:cs typeface="Arial" pitchFamily="34" charset="0"/>
              </a:rPr>
              <a:t>Thái độ của viên quản ngục </a:t>
            </a:r>
          </a:p>
        </p:txBody>
      </p:sp>
      <p:grpSp>
        <p:nvGrpSpPr>
          <p:cNvPr id="16" name="Group 15"/>
          <p:cNvGrpSpPr/>
          <p:nvPr/>
        </p:nvGrpSpPr>
        <p:grpSpPr>
          <a:xfrm>
            <a:off x="-2" y="773787"/>
            <a:ext cx="5486481" cy="461665"/>
            <a:chOff x="-4" y="1828800"/>
            <a:chExt cx="10974391" cy="923329"/>
          </a:xfrm>
        </p:grpSpPr>
        <p:sp>
          <p:nvSpPr>
            <p:cNvPr id="17" name="Round Same Side Corner Rectangle 16"/>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09957" y="1828800"/>
              <a:ext cx="130697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9" name="TextBox 18"/>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20" name="Group 19"/>
          <p:cNvGrpSpPr/>
          <p:nvPr/>
        </p:nvGrpSpPr>
        <p:grpSpPr>
          <a:xfrm>
            <a:off x="319914" y="1269087"/>
            <a:ext cx="4557045" cy="491580"/>
            <a:chOff x="644526" y="2766774"/>
            <a:chExt cx="9115277" cy="983160"/>
          </a:xfrm>
        </p:grpSpPr>
        <p:sp>
          <p:nvSpPr>
            <p:cNvPr id="21" name="TextBox 20"/>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Cảnh cho chữ</a:t>
              </a:r>
            </a:p>
          </p:txBody>
        </p:sp>
        <p:sp>
          <p:nvSpPr>
            <p:cNvPr id="22" name="Rounded Rectangle 2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4</a:t>
              </a:r>
            </a:p>
          </p:txBody>
        </p:sp>
      </p:grpSp>
    </p:spTree>
    <p:extLst>
      <p:ext uri="{BB962C8B-B14F-4D97-AF65-F5344CB8AC3E}">
        <p14:creationId xmlns:p14="http://schemas.microsoft.com/office/powerpoint/2010/main" val="901649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6"/>
          <p:cNvSpPr txBox="1">
            <a:spLocks noChangeArrowheads="1"/>
          </p:cNvSpPr>
          <p:nvPr/>
        </p:nvSpPr>
        <p:spPr bwMode="auto">
          <a:xfrm>
            <a:off x="531652" y="2395954"/>
            <a:ext cx="6019016"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11" tIns="22855" rIns="45711" bIns="22855">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342900" indent="-342900" algn="just">
              <a:buClr>
                <a:schemeClr val="tx1"/>
              </a:buClr>
              <a:buSzPct val="150000"/>
              <a:buFont typeface="Wingdings" panose="05000000000000000000" pitchFamily="2" charset="2"/>
              <a:buChar char="Ø"/>
              <a:defRPr/>
            </a:pPr>
            <a:r>
              <a:rPr lang="vi-VN" sz="2200" smtClean="0">
                <a:solidFill>
                  <a:schemeClr val="tx1">
                    <a:lumMod val="95000"/>
                    <a:lumOff val="5000"/>
                  </a:schemeClr>
                </a:solidFill>
                <a:ea typeface="Tahoma" pitchFamily="34" charset="0"/>
                <a:cs typeface="Arial" pitchFamily="34" charset="0"/>
              </a:rPr>
              <a:t> </a:t>
            </a:r>
            <a:r>
              <a:rPr lang="en-US" sz="2200" smtClean="0">
                <a:solidFill>
                  <a:schemeClr val="tx1">
                    <a:lumMod val="95000"/>
                    <a:lumOff val="5000"/>
                  </a:schemeClr>
                </a:solidFill>
                <a:ea typeface="Tahoma" pitchFamily="34" charset="0"/>
                <a:cs typeface="Arial" pitchFamily="34" charset="0"/>
              </a:rPr>
              <a:t>Cái </a:t>
            </a:r>
            <a:r>
              <a:rPr lang="en-US" sz="2200">
                <a:solidFill>
                  <a:schemeClr val="tx1">
                    <a:lumMod val="95000"/>
                    <a:lumOff val="5000"/>
                  </a:schemeClr>
                </a:solidFill>
                <a:ea typeface="Tahoma" pitchFamily="34" charset="0"/>
                <a:cs typeface="Arial" pitchFamily="34" charset="0"/>
              </a:rPr>
              <a:t>đẹp có thể </a:t>
            </a:r>
            <a:r>
              <a:rPr lang="en-US" sz="2200">
                <a:solidFill>
                  <a:schemeClr val="accent5">
                    <a:lumMod val="75000"/>
                  </a:schemeClr>
                </a:solidFill>
                <a:ea typeface="Tahoma" pitchFamily="34" charset="0"/>
                <a:cs typeface="Arial" pitchFamily="34" charset="0"/>
              </a:rPr>
              <a:t>sản sinh </a:t>
            </a:r>
            <a:r>
              <a:rPr lang="en-US" sz="2200">
                <a:solidFill>
                  <a:schemeClr val="tx1">
                    <a:lumMod val="95000"/>
                    <a:lumOff val="5000"/>
                  </a:schemeClr>
                </a:solidFill>
                <a:ea typeface="Tahoma" pitchFamily="34" charset="0"/>
                <a:cs typeface="Arial" pitchFamily="34" charset="0"/>
              </a:rPr>
              <a:t>từ nơi cái ác ngự trị nhưng cái đẹp không thể chung sống với cái xấu cái ác.</a:t>
            </a:r>
            <a:endParaRPr lang="en-US" sz="2200" dirty="0">
              <a:solidFill>
                <a:schemeClr val="tx1">
                  <a:lumMod val="95000"/>
                  <a:lumOff val="5000"/>
                </a:schemeClr>
              </a:solidFill>
              <a:ea typeface="Tahoma" pitchFamily="34" charset="0"/>
              <a:cs typeface="Arial" pitchFamily="34" charset="0"/>
            </a:endParaRPr>
          </a:p>
        </p:txBody>
      </p:sp>
      <p:sp>
        <p:nvSpPr>
          <p:cNvPr id="33" name="Text Box 6"/>
          <p:cNvSpPr txBox="1">
            <a:spLocks noChangeArrowheads="1"/>
          </p:cNvSpPr>
          <p:nvPr/>
        </p:nvSpPr>
        <p:spPr bwMode="auto">
          <a:xfrm>
            <a:off x="531652" y="3543925"/>
            <a:ext cx="6019016" cy="106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11" tIns="22855" rIns="45711" bIns="22855">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342900" indent="-342900" algn="just">
              <a:buSzPct val="150000"/>
              <a:buFont typeface="Wingdings" panose="05000000000000000000" pitchFamily="2" charset="2"/>
              <a:buChar char="Ø"/>
              <a:defRPr/>
            </a:pPr>
            <a:r>
              <a:rPr lang="en-US" sz="2200">
                <a:ea typeface="Tahoma" pitchFamily="34" charset="0"/>
                <a:cs typeface="Arial" pitchFamily="34" charset="0"/>
              </a:rPr>
              <a:t>Ánh sáng đã </a:t>
            </a:r>
            <a:r>
              <a:rPr lang="en-US" sz="2200">
                <a:solidFill>
                  <a:schemeClr val="accent5">
                    <a:lumMod val="75000"/>
                  </a:schemeClr>
                </a:solidFill>
                <a:ea typeface="Tahoma" pitchFamily="34" charset="0"/>
                <a:cs typeface="Arial" pitchFamily="34" charset="0"/>
              </a:rPr>
              <a:t>chiến thắng </a:t>
            </a:r>
            <a:r>
              <a:rPr lang="en-US" sz="2200">
                <a:ea typeface="Tahoma" pitchFamily="34" charset="0"/>
                <a:cs typeface="Arial" pitchFamily="34" charset="0"/>
              </a:rPr>
              <a:t>bóng tối, cái đẹp cái thiện đã </a:t>
            </a:r>
            <a:r>
              <a:rPr lang="en-US" sz="2200">
                <a:solidFill>
                  <a:schemeClr val="accent5">
                    <a:lumMod val="75000"/>
                  </a:schemeClr>
                </a:solidFill>
                <a:ea typeface="Tahoma" pitchFamily="34" charset="0"/>
                <a:cs typeface="Arial" pitchFamily="34" charset="0"/>
              </a:rPr>
              <a:t>chiến thắng </a:t>
            </a:r>
            <a:r>
              <a:rPr lang="en-US" sz="2200">
                <a:ea typeface="Tahoma" pitchFamily="34" charset="0"/>
                <a:cs typeface="Arial" pitchFamily="34" charset="0"/>
              </a:rPr>
              <a:t>cái xấu cái ác.</a:t>
            </a:r>
            <a:endParaRPr lang="en-US" sz="2200" dirty="0">
              <a:ea typeface="Tahoma" pitchFamily="34" charset="0"/>
              <a:cs typeface="Arial" pitchFamily="34" charset="0"/>
            </a:endParaRPr>
          </a:p>
        </p:txBody>
      </p:sp>
      <p:sp>
        <p:nvSpPr>
          <p:cNvPr id="2" name="Rectangle 1"/>
          <p:cNvSpPr/>
          <p:nvPr/>
        </p:nvSpPr>
        <p:spPr>
          <a:xfrm>
            <a:off x="907815" y="1728525"/>
            <a:ext cx="1208005" cy="553988"/>
          </a:xfrm>
          <a:prstGeom prst="rect">
            <a:avLst/>
          </a:prstGeom>
        </p:spPr>
        <p:txBody>
          <a:bodyPr wrap="none" lIns="45711" tIns="22855" rIns="45711" bIns="22855">
            <a:spAutoFit/>
          </a:bodyPr>
          <a:lstStyle/>
          <a:p>
            <a:pPr algn="just">
              <a:lnSpc>
                <a:spcPct val="150000"/>
              </a:lnSpc>
              <a:defRPr/>
            </a:pPr>
            <a:r>
              <a:rPr lang="en-US" sz="2200" b="1">
                <a:solidFill>
                  <a:schemeClr val="accent6">
                    <a:lumMod val="75000"/>
                  </a:schemeClr>
                </a:solidFill>
                <a:latin typeface="Arial" panose="020B0604020202020204" pitchFamily="34" charset="0"/>
                <a:ea typeface="Tahoma" pitchFamily="34" charset="0"/>
                <a:cs typeface="Arial" panose="020B0604020202020204" pitchFamily="34" charset="0"/>
              </a:rPr>
              <a:t>Ý nghĩa:</a:t>
            </a:r>
            <a:endParaRPr lang="vi-VN" sz="2200" b="1">
              <a:solidFill>
                <a:schemeClr val="accent6">
                  <a:lumMod val="75000"/>
                </a:schemeClr>
              </a:solidFill>
              <a:latin typeface="Arial" panose="020B0604020202020204" pitchFamily="34" charset="0"/>
              <a:ea typeface="Tahoma" pitchFamily="34" charset="0"/>
              <a:cs typeface="Arial" panose="020B0604020202020204" pitchFamily="34" charset="0"/>
            </a:endParaRPr>
          </a:p>
        </p:txBody>
      </p:sp>
      <p:sp>
        <p:nvSpPr>
          <p:cNvPr id="14" name="Text Box 6"/>
          <p:cNvSpPr txBox="1">
            <a:spLocks noChangeArrowheads="1"/>
          </p:cNvSpPr>
          <p:nvPr/>
        </p:nvSpPr>
        <p:spPr bwMode="auto">
          <a:xfrm>
            <a:off x="531652" y="4607510"/>
            <a:ext cx="6019016" cy="72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11" tIns="22855" rIns="45711" bIns="22855">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342900" indent="-342900" algn="just">
              <a:buClr>
                <a:schemeClr val="tx1"/>
              </a:buClr>
              <a:buSzPct val="150000"/>
              <a:buFont typeface="Wingdings" panose="05000000000000000000" pitchFamily="2" charset="2"/>
              <a:buChar char="Ø"/>
              <a:defRPr/>
            </a:pPr>
            <a:r>
              <a:rPr lang="en-US" sz="2200">
                <a:ea typeface="Tahoma" pitchFamily="34" charset="0"/>
                <a:cs typeface="Arial" pitchFamily="34" charset="0"/>
              </a:rPr>
              <a:t>Cái đẹp có sức mạnh </a:t>
            </a:r>
            <a:r>
              <a:rPr lang="en-US" sz="2200">
                <a:solidFill>
                  <a:schemeClr val="accent5">
                    <a:lumMod val="75000"/>
                  </a:schemeClr>
                </a:solidFill>
                <a:ea typeface="Tahoma" pitchFamily="34" charset="0"/>
                <a:cs typeface="Arial" pitchFamily="34" charset="0"/>
              </a:rPr>
              <a:t>cảm hóa </a:t>
            </a:r>
            <a:r>
              <a:rPr lang="en-US" sz="2200">
                <a:ea typeface="Tahoma" pitchFamily="34" charset="0"/>
                <a:cs typeface="Arial" pitchFamily="34" charset="0"/>
              </a:rPr>
              <a:t>con người.</a:t>
            </a:r>
            <a:endParaRPr lang="en-US" sz="2200" dirty="0">
              <a:ea typeface="Tahoma" pitchFamily="34" charset="0"/>
              <a:cs typeface="Arial" pitchFamily="34" charset="0"/>
            </a:endParaRPr>
          </a:p>
        </p:txBody>
      </p:sp>
      <p:grpSp>
        <p:nvGrpSpPr>
          <p:cNvPr id="15" name="Group 14"/>
          <p:cNvGrpSpPr/>
          <p:nvPr/>
        </p:nvGrpSpPr>
        <p:grpSpPr>
          <a:xfrm>
            <a:off x="-2" y="773787"/>
            <a:ext cx="5486481" cy="461665"/>
            <a:chOff x="-4" y="1828800"/>
            <a:chExt cx="10974391" cy="923329"/>
          </a:xfrm>
        </p:grpSpPr>
        <p:sp>
          <p:nvSpPr>
            <p:cNvPr id="17" name="Round Same Side Corner Rectangle 16"/>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09957" y="1828800"/>
              <a:ext cx="1306972"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a:t>
              </a:r>
              <a:endParaRPr lang="en-US" sz="2400" b="1" dirty="0">
                <a:solidFill>
                  <a:schemeClr val="bg1"/>
                </a:solidFill>
                <a:latin typeface="Tahoma" pitchFamily="34" charset="0"/>
                <a:ea typeface="Tahoma" pitchFamily="34" charset="0"/>
                <a:cs typeface="Tahoma" pitchFamily="34" charset="0"/>
              </a:endParaRPr>
            </a:p>
          </p:txBody>
        </p:sp>
        <p:sp>
          <p:nvSpPr>
            <p:cNvPr id="19" name="TextBox 18"/>
            <p:cNvSpPr txBox="1"/>
            <p:nvPr/>
          </p:nvSpPr>
          <p:spPr>
            <a:xfrm>
              <a:off x="2067735" y="1828800"/>
              <a:ext cx="8906652" cy="923329"/>
            </a:xfrm>
            <a:prstGeom prst="rect">
              <a:avLst/>
            </a:prstGeom>
            <a:noFill/>
          </p:spPr>
          <p:txBody>
            <a:bodyPr wrap="square" rtlCol="0">
              <a:spAutoFit/>
            </a:bodyPr>
            <a:lstStyle/>
            <a:p>
              <a:pPr lvl="0"/>
              <a:r>
                <a:rPr lang="vi-VN" sz="2400" b="1" smtClean="0">
                  <a:latin typeface="Tahoma" pitchFamily="34" charset="0"/>
                  <a:ea typeface="Tahoma" pitchFamily="34" charset="0"/>
                  <a:cs typeface="Tahoma" pitchFamily="34" charset="0"/>
                </a:rPr>
                <a:t>ĐỌC</a:t>
              </a:r>
              <a:r>
                <a:rPr lang="en-US" sz="2400" b="1" smtClean="0">
                  <a:latin typeface="Tahoma" pitchFamily="34" charset="0"/>
                  <a:ea typeface="Tahoma" pitchFamily="34" charset="0"/>
                  <a:cs typeface="Tahoma" pitchFamily="34" charset="0"/>
                </a:rPr>
                <a:t> </a:t>
              </a:r>
              <a:r>
                <a:rPr lang="en-US" sz="2400" b="1">
                  <a:latin typeface="Tahoma" pitchFamily="34" charset="0"/>
                  <a:ea typeface="Tahoma" pitchFamily="34" charset="0"/>
                  <a:cs typeface="Tahoma" pitchFamily="34" charset="0"/>
                </a:rPr>
                <a:t>HIỂU VĂN BẢN</a:t>
              </a:r>
            </a:p>
          </p:txBody>
        </p:sp>
      </p:grpSp>
      <p:grpSp>
        <p:nvGrpSpPr>
          <p:cNvPr id="20" name="Group 19"/>
          <p:cNvGrpSpPr/>
          <p:nvPr/>
        </p:nvGrpSpPr>
        <p:grpSpPr>
          <a:xfrm>
            <a:off x="319914" y="1269087"/>
            <a:ext cx="4557045" cy="491580"/>
            <a:chOff x="644526" y="2766774"/>
            <a:chExt cx="9115277" cy="983160"/>
          </a:xfrm>
        </p:grpSpPr>
        <p:sp>
          <p:nvSpPr>
            <p:cNvPr id="21" name="TextBox 20"/>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Cảnh cho chữ</a:t>
              </a:r>
            </a:p>
          </p:txBody>
        </p:sp>
        <p:sp>
          <p:nvSpPr>
            <p:cNvPr id="22" name="Rounded Rectangle 2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4</a:t>
              </a:r>
            </a:p>
          </p:txBody>
        </p:sp>
      </p:gr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6282" b="83429" l="12625" r="84250"/>
                    </a14:imgEffect>
                  </a14:imgLayer>
                </a14:imgProps>
              </a:ext>
              <a:ext uri="{28A0092B-C50C-407E-A947-70E740481C1C}">
                <a14:useLocalDpi xmlns:a14="http://schemas.microsoft.com/office/drawing/2010/main" val="0"/>
              </a:ext>
            </a:extLst>
          </a:blip>
          <a:srcRect l="12784" t="13185" r="14345" b="16491"/>
          <a:stretch/>
        </p:blipFill>
        <p:spPr>
          <a:xfrm>
            <a:off x="6550668" y="1297638"/>
            <a:ext cx="5478422" cy="5213521"/>
          </a:xfrm>
          <a:prstGeom prst="rect">
            <a:avLst/>
          </a:prstGeom>
        </p:spPr>
      </p:pic>
    </p:spTree>
    <p:extLst>
      <p:ext uri="{BB962C8B-B14F-4D97-AF65-F5344CB8AC3E}">
        <p14:creationId xmlns:p14="http://schemas.microsoft.com/office/powerpoint/2010/main" val="3552499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9673" b="95448" l="2188" r="96354">
                        <a14:foregroundMark x1="20833" y1="14225" x2="8542" y2="30441"/>
                        <a14:foregroundMark x1="22396" y1="21906" x2="20938" y2="35562"/>
                        <a14:foregroundMark x1="19583" y1="32006" x2="17917" y2="45092"/>
                        <a14:foregroundMark x1="19375" y1="69275" x2="26875" y2="72119"/>
                        <a14:foregroundMark x1="18542" y1="79232" x2="45313" y2="80228"/>
                        <a14:foregroundMark x1="24375" y1="63442" x2="16458" y2="69701"/>
                        <a14:foregroundMark x1="23438" y1="63016" x2="16667" y2="66999"/>
                        <a14:foregroundMark x1="16146" y1="75391" x2="19792" y2="78378"/>
                        <a14:foregroundMark x1="15313" y1="73969" x2="18958" y2="83073"/>
                      </a14:backgroundRemoval>
                    </a14:imgEffect>
                  </a14:imgLayer>
                </a14:imgProps>
              </a:ext>
              <a:ext uri="{28A0092B-C50C-407E-A947-70E740481C1C}">
                <a14:useLocalDpi xmlns:a14="http://schemas.microsoft.com/office/drawing/2010/main" val="0"/>
              </a:ext>
            </a:extLst>
          </a:blip>
          <a:stretch>
            <a:fillRect/>
          </a:stretch>
        </p:blipFill>
        <p:spPr>
          <a:xfrm>
            <a:off x="3610302" y="222850"/>
            <a:ext cx="9270126" cy="6777039"/>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472966" y="1245476"/>
            <a:ext cx="5878795" cy="5734705"/>
          </a:xfrm>
          <a:prstGeom prst="rect">
            <a:avLst/>
          </a:prstGeom>
        </p:spPr>
      </p:pic>
      <p:sp>
        <p:nvSpPr>
          <p:cNvPr id="9" name="Rectangle 8"/>
          <p:cNvSpPr/>
          <p:nvPr/>
        </p:nvSpPr>
        <p:spPr>
          <a:xfrm>
            <a:off x="0" y="0"/>
            <a:ext cx="12192000" cy="571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10" name="Rectangle 9"/>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NGỮ</a:t>
            </a:r>
          </a:p>
          <a:p>
            <a:pPr algn="ctr">
              <a:defRPr/>
            </a:pPr>
            <a:r>
              <a:rPr lang="en-US" sz="1700" b="1">
                <a:latin typeface="Times New Roman" panose="02020603050405020304" pitchFamily="18" charset="0"/>
                <a:cs typeface="Times New Roman" panose="02020603050405020304" pitchFamily="18" charset="0"/>
              </a:rPr>
              <a:t>VĂN</a:t>
            </a:r>
          </a:p>
        </p:txBody>
      </p:sp>
      <p:sp>
        <p:nvSpPr>
          <p:cNvPr id="11" name="Rounded Rectangle 10"/>
          <p:cNvSpPr/>
          <p:nvPr/>
        </p:nvSpPr>
        <p:spPr>
          <a:xfrm>
            <a:off x="724600"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LỚP</a:t>
            </a:r>
          </a:p>
          <a:p>
            <a:pPr algn="ctr">
              <a:defRPr/>
            </a:pPr>
            <a:r>
              <a:rPr lang="vi-VN" sz="1700" b="1" smtClean="0">
                <a:latin typeface="Times New Roman" panose="02020603050405020304" pitchFamily="18" charset="0"/>
                <a:cs typeface="Times New Roman" panose="02020603050405020304" pitchFamily="18" charset="0"/>
              </a:rPr>
              <a:t>11</a:t>
            </a:r>
            <a:endParaRPr lang="en-US" sz="1700" b="1">
              <a:latin typeface="Times New Roman" panose="02020603050405020304" pitchFamily="18" charset="0"/>
              <a:cs typeface="Times New Roman" panose="02020603050405020304" pitchFamily="18" charset="0"/>
            </a:endParaRPr>
          </a:p>
        </p:txBody>
      </p:sp>
      <p:sp>
        <p:nvSpPr>
          <p:cNvPr id="12" name="Rectangle 11"/>
          <p:cNvSpPr/>
          <p:nvPr/>
        </p:nvSpPr>
        <p:spPr>
          <a:xfrm>
            <a:off x="1486500" y="57150"/>
            <a:ext cx="10705500" cy="571500"/>
          </a:xfrm>
          <a:prstGeom prst="rect">
            <a:avLst/>
          </a:prstGeom>
          <a:solidFill>
            <a:schemeClr val="tx1">
              <a:lumMod val="95000"/>
              <a:lumOff val="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vi-VN" sz="4000" b="1" smtClean="0">
                <a:latin typeface="Times New Roman" panose="02020603050405020304" pitchFamily="18" charset="0"/>
                <a:cs typeface="Times New Roman" panose="02020603050405020304" pitchFamily="18" charset="0"/>
              </a:rPr>
              <a:t>CHỮ NGƯỜI TỬ TÙ</a:t>
            </a:r>
            <a:endParaRPr lang="en-US" sz="4000" b="1">
              <a:latin typeface="Times New Roman" panose="02020603050405020304" pitchFamily="18" charset="0"/>
              <a:cs typeface="Times New Roman" panose="02020603050405020304" pitchFamily="18" charset="0"/>
            </a:endParaRPr>
          </a:p>
        </p:txBody>
      </p:sp>
      <p:sp>
        <p:nvSpPr>
          <p:cNvPr id="13" name="Rectangle 12"/>
          <p:cNvSpPr/>
          <p:nvPr/>
        </p:nvSpPr>
        <p:spPr>
          <a:xfrm flipV="1">
            <a:off x="0" y="6716710"/>
            <a:ext cx="12209460" cy="14128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Tree>
    <p:extLst>
      <p:ext uri="{BB962C8B-B14F-4D97-AF65-F5344CB8AC3E}">
        <p14:creationId xmlns:p14="http://schemas.microsoft.com/office/powerpoint/2010/main" val="4218185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15866" y="2742091"/>
            <a:ext cx="6303936" cy="1400384"/>
          </a:xfrm>
          <a:prstGeom prst="rect">
            <a:avLst/>
          </a:prstGeom>
        </p:spPr>
        <p:txBody>
          <a:bodyPr wrap="square" lIns="45711" tIns="22855" rIns="45711" bIns="22855">
            <a:spAutoFit/>
          </a:bodyPr>
          <a:lstStyle/>
          <a:p>
            <a:pPr marL="228554" indent="-228554" algn="just">
              <a:buClr>
                <a:schemeClr val="tx1"/>
              </a:buClr>
              <a:buSzPct val="150000"/>
              <a:buFont typeface="Arial" panose="020B0604020202020204" pitchFamily="34" charset="0"/>
              <a:buChar char="•"/>
              <a:defRPr/>
            </a:pPr>
            <a:r>
              <a:rPr lang="en-US" sz="2200" b="1">
                <a:latin typeface="Arial" pitchFamily="34" charset="0"/>
                <a:cs typeface="Arial" pitchFamily="34" charset="0"/>
              </a:rPr>
              <a:t>Thông </a:t>
            </a:r>
            <a:r>
              <a:rPr lang="en-US" sz="2200" b="1" dirty="0" err="1">
                <a:latin typeface="Arial" pitchFamily="34" charset="0"/>
                <a:cs typeface="Arial" pitchFamily="34" charset="0"/>
              </a:rPr>
              <a:t>điệp</a:t>
            </a:r>
            <a:r>
              <a:rPr lang="en-US" sz="2200" b="1" dirty="0">
                <a:latin typeface="Arial" pitchFamily="34" charset="0"/>
                <a:cs typeface="Arial" pitchFamily="34" charset="0"/>
              </a:rPr>
              <a:t> </a:t>
            </a:r>
            <a:r>
              <a:rPr lang="en-US" sz="2200" b="1" dirty="0" err="1">
                <a:latin typeface="Arial" pitchFamily="34" charset="0"/>
                <a:cs typeface="Arial" pitchFamily="34" charset="0"/>
              </a:rPr>
              <a:t>tác</a:t>
            </a:r>
            <a:r>
              <a:rPr lang="en-US" sz="2200" b="1" dirty="0">
                <a:latin typeface="Arial" pitchFamily="34" charset="0"/>
                <a:cs typeface="Arial" pitchFamily="34" charset="0"/>
              </a:rPr>
              <a:t> </a:t>
            </a:r>
            <a:r>
              <a:rPr lang="en-US" sz="2200" b="1" dirty="0" err="1">
                <a:latin typeface="Arial" pitchFamily="34" charset="0"/>
                <a:cs typeface="Arial" pitchFamily="34" charset="0"/>
              </a:rPr>
              <a:t>phẩm</a:t>
            </a:r>
            <a:r>
              <a:rPr lang="en-US" sz="2200" b="1" dirty="0">
                <a:latin typeface="Arial" pitchFamily="34" charset="0"/>
                <a:cs typeface="Arial" pitchFamily="34" charset="0"/>
              </a:rPr>
              <a:t>: </a:t>
            </a:r>
            <a:r>
              <a:rPr lang="en-US" sz="2200" b="1" dirty="0" err="1">
                <a:latin typeface="Arial" pitchFamily="34" charset="0"/>
                <a:cs typeface="Arial" pitchFamily="34" charset="0"/>
              </a:rPr>
              <a:t>hãy</a:t>
            </a:r>
            <a:r>
              <a:rPr lang="en-US" sz="2200" b="1" dirty="0">
                <a:latin typeface="Arial" pitchFamily="34" charset="0"/>
                <a:cs typeface="Arial" pitchFamily="34" charset="0"/>
              </a:rPr>
              <a:t> </a:t>
            </a:r>
            <a:r>
              <a:rPr lang="en-US" sz="2200" b="1" dirty="0" err="1">
                <a:latin typeface="Arial" pitchFamily="34" charset="0"/>
                <a:cs typeface="Arial" pitchFamily="34" charset="0"/>
              </a:rPr>
              <a:t>giữ</a:t>
            </a:r>
            <a:r>
              <a:rPr lang="en-US" sz="2200" b="1" dirty="0">
                <a:latin typeface="Arial" pitchFamily="34" charset="0"/>
                <a:cs typeface="Arial" pitchFamily="34" charset="0"/>
              </a:rPr>
              <a:t> </a:t>
            </a:r>
            <a:r>
              <a:rPr lang="en-US" sz="2200" b="1" dirty="0" err="1">
                <a:latin typeface="Arial" pitchFamily="34" charset="0"/>
                <a:cs typeface="Arial" pitchFamily="34" charset="0"/>
              </a:rPr>
              <a:t>thiên</a:t>
            </a:r>
            <a:r>
              <a:rPr lang="en-US" sz="2200" b="1" dirty="0">
                <a:latin typeface="Arial" pitchFamily="34" charset="0"/>
                <a:cs typeface="Arial" pitchFamily="34" charset="0"/>
              </a:rPr>
              <a:t> </a:t>
            </a:r>
            <a:r>
              <a:rPr lang="en-US" sz="2200" b="1" dirty="0" err="1">
                <a:latin typeface="Arial" pitchFamily="34" charset="0"/>
                <a:cs typeface="Arial" pitchFamily="34" charset="0"/>
              </a:rPr>
              <a:t>lương</a:t>
            </a:r>
            <a:r>
              <a:rPr lang="en-US" sz="2200" b="1" dirty="0">
                <a:latin typeface="Arial" pitchFamily="34" charset="0"/>
                <a:cs typeface="Arial" pitchFamily="34" charset="0"/>
              </a:rPr>
              <a:t> </a:t>
            </a:r>
            <a:r>
              <a:rPr lang="en-US" sz="2200" b="1" dirty="0" err="1">
                <a:latin typeface="Arial" pitchFamily="34" charset="0"/>
                <a:cs typeface="Arial" pitchFamily="34" charset="0"/>
              </a:rPr>
              <a:t>dù</a:t>
            </a:r>
            <a:r>
              <a:rPr lang="en-US" sz="2200" b="1" dirty="0">
                <a:latin typeface="Arial" pitchFamily="34" charset="0"/>
                <a:cs typeface="Arial" pitchFamily="34" charset="0"/>
              </a:rPr>
              <a:t> </a:t>
            </a:r>
            <a:r>
              <a:rPr lang="en-US" sz="2200" b="1" dirty="0" err="1">
                <a:latin typeface="Arial" pitchFamily="34" charset="0"/>
                <a:cs typeface="Arial" pitchFamily="34" charset="0"/>
              </a:rPr>
              <a:t>hoàn</a:t>
            </a:r>
            <a:r>
              <a:rPr lang="en-US" sz="2200" b="1" dirty="0">
                <a:latin typeface="Arial" pitchFamily="34" charset="0"/>
                <a:cs typeface="Arial" pitchFamily="34" charset="0"/>
              </a:rPr>
              <a:t> </a:t>
            </a:r>
            <a:r>
              <a:rPr lang="en-US" sz="2200" b="1" dirty="0" err="1">
                <a:latin typeface="Arial" pitchFamily="34" charset="0"/>
                <a:cs typeface="Arial" pitchFamily="34" charset="0"/>
              </a:rPr>
              <a:t>cảnh</a:t>
            </a:r>
            <a:r>
              <a:rPr lang="en-US" sz="2200" b="1" dirty="0">
                <a:latin typeface="Arial" pitchFamily="34" charset="0"/>
                <a:cs typeface="Arial" pitchFamily="34" charset="0"/>
              </a:rPr>
              <a:t> </a:t>
            </a:r>
            <a:r>
              <a:rPr lang="en-US" sz="2200" b="1" dirty="0" err="1">
                <a:latin typeface="Arial" pitchFamily="34" charset="0"/>
                <a:cs typeface="Arial" pitchFamily="34" charset="0"/>
              </a:rPr>
              <a:t>có</a:t>
            </a:r>
            <a:r>
              <a:rPr lang="en-US" sz="2200" b="1" dirty="0">
                <a:latin typeface="Arial" pitchFamily="34" charset="0"/>
                <a:cs typeface="Arial" pitchFamily="34" charset="0"/>
              </a:rPr>
              <a:t> </a:t>
            </a:r>
            <a:r>
              <a:rPr lang="en-US" sz="2200" b="1" dirty="0" err="1">
                <a:latin typeface="Arial" pitchFamily="34" charset="0"/>
                <a:cs typeface="Arial" pitchFamily="34" charset="0"/>
              </a:rPr>
              <a:t>nghiệt</a:t>
            </a:r>
            <a:r>
              <a:rPr lang="en-US" sz="2200" b="1" dirty="0">
                <a:latin typeface="Arial" pitchFamily="34" charset="0"/>
                <a:cs typeface="Arial" pitchFamily="34" charset="0"/>
              </a:rPr>
              <a:t> </a:t>
            </a:r>
            <a:r>
              <a:rPr lang="en-US" sz="2200" b="1" dirty="0" err="1">
                <a:latin typeface="Arial" pitchFamily="34" charset="0"/>
                <a:cs typeface="Arial" pitchFamily="34" charset="0"/>
              </a:rPr>
              <a:t>ngã</a:t>
            </a:r>
            <a:r>
              <a:rPr lang="en-US" sz="2200" b="1" dirty="0">
                <a:latin typeface="Arial" pitchFamily="34" charset="0"/>
                <a:cs typeface="Arial" pitchFamily="34" charset="0"/>
              </a:rPr>
              <a:t> </a:t>
            </a:r>
            <a:r>
              <a:rPr lang="en-US" sz="2200" b="1" dirty="0" err="1">
                <a:latin typeface="Arial" pitchFamily="34" charset="0"/>
                <a:cs typeface="Arial" pitchFamily="34" charset="0"/>
              </a:rPr>
              <a:t>đến</a:t>
            </a:r>
            <a:r>
              <a:rPr lang="en-US" sz="2200" b="1" dirty="0">
                <a:latin typeface="Arial" pitchFamily="34" charset="0"/>
                <a:cs typeface="Arial" pitchFamily="34" charset="0"/>
              </a:rPr>
              <a:t> </a:t>
            </a:r>
            <a:r>
              <a:rPr lang="en-US" sz="2200" b="1" dirty="0" err="1">
                <a:latin typeface="Arial" pitchFamily="34" charset="0"/>
                <a:cs typeface="Arial" pitchFamily="34" charset="0"/>
              </a:rPr>
              <a:t>đâu</a:t>
            </a:r>
            <a:r>
              <a:rPr lang="en-US" sz="2200" b="1" dirty="0">
                <a:latin typeface="Arial" pitchFamily="34" charset="0"/>
                <a:cs typeface="Arial" pitchFamily="34" charset="0"/>
              </a:rPr>
              <a:t>. </a:t>
            </a:r>
            <a:r>
              <a:rPr lang="en-US" sz="2200" b="1" dirty="0" err="1">
                <a:latin typeface="Arial" pitchFamily="34" charset="0"/>
                <a:cs typeface="Arial" pitchFamily="34" charset="0"/>
              </a:rPr>
              <a:t>Điều</a:t>
            </a:r>
            <a:r>
              <a:rPr lang="en-US" sz="2200" b="1" dirty="0">
                <a:latin typeface="Arial" pitchFamily="34" charset="0"/>
                <a:cs typeface="Arial" pitchFamily="34" charset="0"/>
              </a:rPr>
              <a:t> </a:t>
            </a:r>
            <a:r>
              <a:rPr lang="en-US" sz="2200" b="1" dirty="0" err="1">
                <a:latin typeface="Arial" pitchFamily="34" charset="0"/>
                <a:cs typeface="Arial" pitchFamily="34" charset="0"/>
              </a:rPr>
              <a:t>này</a:t>
            </a:r>
            <a:r>
              <a:rPr lang="en-US" sz="2200" b="1" dirty="0">
                <a:latin typeface="Arial" pitchFamily="34" charset="0"/>
                <a:cs typeface="Arial" pitchFamily="34" charset="0"/>
              </a:rPr>
              <a:t> </a:t>
            </a:r>
            <a:r>
              <a:rPr lang="en-US" sz="2200" b="1" dirty="0" err="1">
                <a:latin typeface="Arial" pitchFamily="34" charset="0"/>
                <a:cs typeface="Arial" pitchFamily="34" charset="0"/>
              </a:rPr>
              <a:t>đặc</a:t>
            </a:r>
            <a:r>
              <a:rPr lang="en-US" sz="2200" b="1" dirty="0">
                <a:latin typeface="Arial" pitchFamily="34" charset="0"/>
                <a:cs typeface="Arial" pitchFamily="34" charset="0"/>
              </a:rPr>
              <a:t> </a:t>
            </a:r>
            <a:r>
              <a:rPr lang="en-US" sz="2200" b="1" dirty="0" err="1">
                <a:latin typeface="Arial" pitchFamily="34" charset="0"/>
                <a:cs typeface="Arial" pitchFamily="34" charset="0"/>
              </a:rPr>
              <a:t>biệt</a:t>
            </a:r>
            <a:r>
              <a:rPr lang="en-US" sz="2200" b="1" dirty="0">
                <a:latin typeface="Arial" pitchFamily="34" charset="0"/>
                <a:cs typeface="Arial" pitchFamily="34" charset="0"/>
              </a:rPr>
              <a:t> </a:t>
            </a:r>
            <a:r>
              <a:rPr lang="en-US" sz="2200" b="1" dirty="0" err="1">
                <a:latin typeface="Arial" pitchFamily="34" charset="0"/>
                <a:cs typeface="Arial" pitchFamily="34" charset="0"/>
              </a:rPr>
              <a:t>có</a:t>
            </a:r>
            <a:r>
              <a:rPr lang="en-US" sz="2200" b="1" dirty="0">
                <a:latin typeface="Arial" pitchFamily="34" charset="0"/>
                <a:cs typeface="Arial" pitchFamily="34" charset="0"/>
              </a:rPr>
              <a:t> ý </a:t>
            </a:r>
            <a:r>
              <a:rPr lang="en-US" sz="2200" b="1" dirty="0" err="1">
                <a:latin typeface="Arial" pitchFamily="34" charset="0"/>
                <a:cs typeface="Arial" pitchFamily="34" charset="0"/>
              </a:rPr>
              <a:t>nghĩa</a:t>
            </a:r>
            <a:r>
              <a:rPr lang="en-US" sz="2200" b="1" dirty="0">
                <a:latin typeface="Arial" pitchFamily="34" charset="0"/>
                <a:cs typeface="Arial" pitchFamily="34" charset="0"/>
              </a:rPr>
              <a:t> </a:t>
            </a:r>
            <a:r>
              <a:rPr lang="en-US" sz="2200" b="1" dirty="0" err="1">
                <a:latin typeface="Arial" pitchFamily="34" charset="0"/>
                <a:cs typeface="Arial" pitchFamily="34" charset="0"/>
              </a:rPr>
              <a:t>trong</a:t>
            </a:r>
            <a:r>
              <a:rPr lang="en-US" sz="2200" b="1" dirty="0">
                <a:latin typeface="Arial" pitchFamily="34" charset="0"/>
                <a:cs typeface="Arial" pitchFamily="34" charset="0"/>
              </a:rPr>
              <a:t> </a:t>
            </a:r>
            <a:r>
              <a:rPr lang="en-US" sz="2200" b="1" dirty="0" err="1">
                <a:latin typeface="Arial" pitchFamily="34" charset="0"/>
                <a:cs typeface="Arial" pitchFamily="34" charset="0"/>
              </a:rPr>
              <a:t>xã</a:t>
            </a:r>
            <a:r>
              <a:rPr lang="en-US" sz="2200" b="1" dirty="0">
                <a:latin typeface="Arial" pitchFamily="34" charset="0"/>
                <a:cs typeface="Arial" pitchFamily="34" charset="0"/>
              </a:rPr>
              <a:t> </a:t>
            </a:r>
            <a:r>
              <a:rPr lang="en-US" sz="2200" b="1" dirty="0" err="1">
                <a:latin typeface="Arial" pitchFamily="34" charset="0"/>
                <a:cs typeface="Arial" pitchFamily="34" charset="0"/>
              </a:rPr>
              <a:t>hội</a:t>
            </a:r>
            <a:r>
              <a:rPr lang="en-US" sz="2200" b="1" dirty="0">
                <a:latin typeface="Arial" pitchFamily="34" charset="0"/>
                <a:cs typeface="Arial" pitchFamily="34" charset="0"/>
              </a:rPr>
              <a:t> </a:t>
            </a:r>
            <a:r>
              <a:rPr lang="en-US" sz="2200" b="1" dirty="0" err="1">
                <a:latin typeface="Arial" pitchFamily="34" charset="0"/>
                <a:cs typeface="Arial" pitchFamily="34" charset="0"/>
              </a:rPr>
              <a:t>đen</a:t>
            </a:r>
            <a:r>
              <a:rPr lang="en-US" sz="2200" b="1" dirty="0">
                <a:latin typeface="Arial" pitchFamily="34" charset="0"/>
                <a:cs typeface="Arial" pitchFamily="34" charset="0"/>
              </a:rPr>
              <a:t> </a:t>
            </a:r>
            <a:r>
              <a:rPr lang="en-US" sz="2200" b="1" dirty="0" err="1">
                <a:latin typeface="Arial" pitchFamily="34" charset="0"/>
                <a:cs typeface="Arial" pitchFamily="34" charset="0"/>
              </a:rPr>
              <a:t>tối</a:t>
            </a:r>
            <a:r>
              <a:rPr lang="en-US" sz="2200" b="1" dirty="0">
                <a:latin typeface="Arial" pitchFamily="34" charset="0"/>
                <a:cs typeface="Arial" pitchFamily="34" charset="0"/>
              </a:rPr>
              <a:t> </a:t>
            </a:r>
            <a:r>
              <a:rPr lang="en-US" sz="2200" b="1" dirty="0" err="1">
                <a:latin typeface="Arial" pitchFamily="34" charset="0"/>
                <a:cs typeface="Arial" pitchFamily="34" charset="0"/>
              </a:rPr>
              <a:t>thời</a:t>
            </a:r>
            <a:r>
              <a:rPr lang="en-US" sz="2200" b="1" dirty="0">
                <a:latin typeface="Arial" pitchFamily="34" charset="0"/>
                <a:cs typeface="Arial" pitchFamily="34" charset="0"/>
              </a:rPr>
              <a:t> </a:t>
            </a:r>
            <a:r>
              <a:rPr lang="en-US" sz="2200" b="1" dirty="0" err="1">
                <a:latin typeface="Arial" pitchFamily="34" charset="0"/>
                <a:cs typeface="Arial" pitchFamily="34" charset="0"/>
              </a:rPr>
              <a:t>bấy</a:t>
            </a:r>
            <a:r>
              <a:rPr lang="en-US" sz="2200" b="1" dirty="0">
                <a:latin typeface="Arial" pitchFamily="34" charset="0"/>
                <a:cs typeface="Arial" pitchFamily="34" charset="0"/>
              </a:rPr>
              <a:t> </a:t>
            </a:r>
            <a:r>
              <a:rPr lang="en-US" sz="2200" b="1" err="1">
                <a:latin typeface="Arial" pitchFamily="34" charset="0"/>
                <a:cs typeface="Arial" pitchFamily="34" charset="0"/>
              </a:rPr>
              <a:t>giờ</a:t>
            </a:r>
            <a:r>
              <a:rPr lang="en-US" sz="2200" b="1">
                <a:latin typeface="Arial" pitchFamily="34" charset="0"/>
                <a:cs typeface="Arial" pitchFamily="34" charset="0"/>
              </a:rPr>
              <a:t>.</a:t>
            </a:r>
            <a:endParaRPr lang="en-US" sz="2200" b="1" dirty="0">
              <a:latin typeface="Arial" pitchFamily="34" charset="0"/>
              <a:ea typeface="Tahoma" pitchFamily="34" charset="0"/>
              <a:cs typeface="Arial" pitchFamily="34" charset="0"/>
            </a:endParaRPr>
          </a:p>
        </p:txBody>
      </p:sp>
      <p:grpSp>
        <p:nvGrpSpPr>
          <p:cNvPr id="17" name="Group 38"/>
          <p:cNvGrpSpPr/>
          <p:nvPr/>
        </p:nvGrpSpPr>
        <p:grpSpPr>
          <a:xfrm>
            <a:off x="310794" y="4267200"/>
            <a:ext cx="4535617" cy="477054"/>
            <a:chOff x="644526" y="2795826"/>
            <a:chExt cx="9072416" cy="954108"/>
          </a:xfrm>
        </p:grpSpPr>
        <p:sp>
          <p:nvSpPr>
            <p:cNvPr id="20" name="TextBox 19"/>
            <p:cNvSpPr txBox="1"/>
            <p:nvPr/>
          </p:nvSpPr>
          <p:spPr>
            <a:xfrm>
              <a:off x="1863727" y="2795826"/>
              <a:ext cx="7853215" cy="923330"/>
            </a:xfrm>
            <a:prstGeom prst="rect">
              <a:avLst/>
            </a:prstGeom>
            <a:noFill/>
          </p:spPr>
          <p:txBody>
            <a:bodyPr wrap="square" rtlCol="0">
              <a:spAutoFit/>
            </a:bodyPr>
            <a:lstStyle/>
            <a:p>
              <a:r>
                <a:rPr lang="en-US" sz="2400" b="1" i="1" dirty="0" err="1">
                  <a:latin typeface="Tahoma" pitchFamily="34" charset="0"/>
                  <a:ea typeface="Tahoma" pitchFamily="34" charset="0"/>
                  <a:cs typeface="Tahoma" pitchFamily="34" charset="0"/>
                </a:rPr>
                <a:t>Nghệ</a:t>
              </a:r>
              <a:r>
                <a:rPr lang="en-US" sz="2400" b="1" i="1" dirty="0">
                  <a:latin typeface="Tahoma" pitchFamily="34" charset="0"/>
                  <a:ea typeface="Tahoma" pitchFamily="34" charset="0"/>
                  <a:cs typeface="Tahoma" pitchFamily="34" charset="0"/>
                </a:rPr>
                <a:t> </a:t>
              </a:r>
              <a:r>
                <a:rPr lang="en-US" sz="2400" b="1" i="1" dirty="0" err="1">
                  <a:latin typeface="Tahoma" pitchFamily="34" charset="0"/>
                  <a:ea typeface="Tahoma" pitchFamily="34" charset="0"/>
                  <a:cs typeface="Tahoma" pitchFamily="34" charset="0"/>
                </a:rPr>
                <a:t>thuật</a:t>
              </a:r>
              <a:endParaRPr lang="en-US" sz="2400" b="1" i="1" dirty="0">
                <a:latin typeface="Tahoma" pitchFamily="34" charset="0"/>
                <a:ea typeface="Tahoma" pitchFamily="34" charset="0"/>
                <a:cs typeface="Tahoma" pitchFamily="34" charset="0"/>
              </a:endParaRPr>
            </a:p>
          </p:txBody>
        </p:sp>
        <p:sp>
          <p:nvSpPr>
            <p:cNvPr id="23" name="Rounded Rectangle 22"/>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60331" y="2795826"/>
              <a:ext cx="776597" cy="954108"/>
            </a:xfrm>
            <a:prstGeom prst="rect">
              <a:avLst/>
            </a:prstGeom>
            <a:noFill/>
          </p:spPr>
          <p:txBody>
            <a:bodyPr wrap="none" rtlCol="0">
              <a:spAutoFit/>
            </a:bodyPr>
            <a:lstStyle/>
            <a:p>
              <a:pPr algn="ctr"/>
              <a:r>
                <a:rPr lang="en-US" sz="2500" b="1" dirty="0">
                  <a:solidFill>
                    <a:schemeClr val="bg1"/>
                  </a:solidFill>
                  <a:latin typeface="Tahoma" pitchFamily="34" charset="0"/>
                  <a:ea typeface="Tahoma" pitchFamily="34" charset="0"/>
                  <a:cs typeface="Tahoma" pitchFamily="34" charset="0"/>
                </a:rPr>
                <a:t>2</a:t>
              </a:r>
            </a:p>
          </p:txBody>
        </p:sp>
      </p:grpSp>
      <p:sp>
        <p:nvSpPr>
          <p:cNvPr id="26" name="Rectangle 25"/>
          <p:cNvSpPr/>
          <p:nvPr/>
        </p:nvSpPr>
        <p:spPr>
          <a:xfrm>
            <a:off x="1257930" y="4650995"/>
            <a:ext cx="6133301" cy="462947"/>
          </a:xfrm>
          <a:prstGeom prst="rect">
            <a:avLst/>
          </a:prstGeom>
        </p:spPr>
        <p:txBody>
          <a:bodyPr wrap="square" lIns="45711" tIns="22855" rIns="45711" bIns="22855">
            <a:spAutoFit/>
          </a:bodyPr>
          <a:lstStyle/>
          <a:p>
            <a:pPr marL="285693" indent="-285693" algn="just">
              <a:lnSpc>
                <a:spcPts val="3249"/>
              </a:lnSpc>
              <a:buClr>
                <a:schemeClr val="tx1"/>
              </a:buClr>
              <a:buSzPct val="150000"/>
              <a:buFont typeface="Arial" panose="020B0604020202020204" pitchFamily="34" charset="0"/>
              <a:buChar char="•"/>
              <a:defRPr/>
            </a:pPr>
            <a:r>
              <a:rPr lang="en-US" sz="2200" b="1" dirty="0" err="1">
                <a:latin typeface="Arial" pitchFamily="34" charset="0"/>
                <a:ea typeface="Tahoma" pitchFamily="34" charset="0"/>
                <a:cs typeface="Arial" pitchFamily="34" charset="0"/>
              </a:rPr>
              <a:t>Nghệ</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thuật</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tạo</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tình</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huống</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truyện</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độc</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đáo</a:t>
            </a:r>
            <a:r>
              <a:rPr lang="en-US" sz="2200" b="1" dirty="0">
                <a:latin typeface="Arial" pitchFamily="34" charset="0"/>
                <a:ea typeface="Tahoma" pitchFamily="34" charset="0"/>
                <a:cs typeface="Arial" pitchFamily="34" charset="0"/>
              </a:rPr>
              <a:t>.</a:t>
            </a:r>
          </a:p>
        </p:txBody>
      </p:sp>
      <p:sp>
        <p:nvSpPr>
          <p:cNvPr id="27" name="Rectangle 26"/>
          <p:cNvSpPr/>
          <p:nvPr/>
        </p:nvSpPr>
        <p:spPr>
          <a:xfrm>
            <a:off x="1266660" y="5061553"/>
            <a:ext cx="6124571" cy="462947"/>
          </a:xfrm>
          <a:prstGeom prst="rect">
            <a:avLst/>
          </a:prstGeom>
        </p:spPr>
        <p:txBody>
          <a:bodyPr wrap="square" lIns="45711" tIns="22855" rIns="45711" bIns="22855">
            <a:spAutoFit/>
          </a:bodyPr>
          <a:lstStyle/>
          <a:p>
            <a:pPr marL="285693" indent="-285693" algn="just">
              <a:lnSpc>
                <a:spcPts val="3249"/>
              </a:lnSpc>
              <a:buClr>
                <a:schemeClr val="tx1"/>
              </a:buClr>
              <a:buSzPct val="150000"/>
              <a:buFont typeface="Arial" panose="020B0604020202020204" pitchFamily="34" charset="0"/>
              <a:buChar char="•"/>
              <a:defRPr/>
            </a:pPr>
            <a:r>
              <a:rPr lang="en-US" sz="2200" b="1" dirty="0" err="1">
                <a:latin typeface="Arial" pitchFamily="34" charset="0"/>
                <a:ea typeface="Tahoma" pitchFamily="34" charset="0"/>
                <a:cs typeface="Arial" pitchFamily="34" charset="0"/>
              </a:rPr>
              <a:t>Nghệ</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thuật</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xây</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dựng</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nhân</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vật</a:t>
            </a:r>
            <a:r>
              <a:rPr lang="en-US" sz="2200" b="1" dirty="0">
                <a:latin typeface="Arial" pitchFamily="34" charset="0"/>
                <a:ea typeface="Tahoma" pitchFamily="34" charset="0"/>
                <a:cs typeface="Arial" pitchFamily="34" charset="0"/>
              </a:rPr>
              <a:t>.</a:t>
            </a:r>
          </a:p>
        </p:txBody>
      </p:sp>
      <p:sp>
        <p:nvSpPr>
          <p:cNvPr id="28" name="Rectangle 27"/>
          <p:cNvSpPr/>
          <p:nvPr/>
        </p:nvSpPr>
        <p:spPr>
          <a:xfrm>
            <a:off x="1266660" y="5480653"/>
            <a:ext cx="6124571" cy="462947"/>
          </a:xfrm>
          <a:prstGeom prst="rect">
            <a:avLst/>
          </a:prstGeom>
        </p:spPr>
        <p:txBody>
          <a:bodyPr wrap="square" lIns="45711" tIns="22855" rIns="45711" bIns="22855">
            <a:spAutoFit/>
          </a:bodyPr>
          <a:lstStyle/>
          <a:p>
            <a:pPr marL="285693" indent="-285693" algn="just">
              <a:lnSpc>
                <a:spcPts val="3249"/>
              </a:lnSpc>
              <a:buClr>
                <a:schemeClr val="tx1"/>
              </a:buClr>
              <a:buSzPct val="150000"/>
              <a:buFont typeface="Arial" panose="020B0604020202020204" pitchFamily="34" charset="0"/>
              <a:buChar char="•"/>
              <a:defRPr/>
            </a:pPr>
            <a:r>
              <a:rPr lang="en-US" sz="2200" b="1" dirty="0" err="1">
                <a:latin typeface="Arial" pitchFamily="34" charset="0"/>
                <a:ea typeface="Tahoma" pitchFamily="34" charset="0"/>
                <a:cs typeface="Arial" pitchFamily="34" charset="0"/>
              </a:rPr>
              <a:t>Nghệ</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thuật</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tạo</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dựng</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cảnh</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cho</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chữ</a:t>
            </a:r>
            <a:r>
              <a:rPr lang="en-US" sz="2200" b="1" dirty="0">
                <a:latin typeface="Arial" pitchFamily="34" charset="0"/>
                <a:ea typeface="Tahoma" pitchFamily="34" charset="0"/>
                <a:cs typeface="Arial" pitchFamily="34" charset="0"/>
              </a:rPr>
              <a:t>.</a:t>
            </a:r>
          </a:p>
        </p:txBody>
      </p:sp>
      <p:sp>
        <p:nvSpPr>
          <p:cNvPr id="29" name="Rectangle 28"/>
          <p:cNvSpPr/>
          <p:nvPr/>
        </p:nvSpPr>
        <p:spPr>
          <a:xfrm>
            <a:off x="1266660" y="5861653"/>
            <a:ext cx="6124571" cy="462947"/>
          </a:xfrm>
          <a:prstGeom prst="rect">
            <a:avLst/>
          </a:prstGeom>
        </p:spPr>
        <p:txBody>
          <a:bodyPr wrap="square" lIns="45711" tIns="22855" rIns="45711" bIns="22855">
            <a:spAutoFit/>
          </a:bodyPr>
          <a:lstStyle/>
          <a:p>
            <a:pPr marL="285693" indent="-285693" algn="just">
              <a:lnSpc>
                <a:spcPts val="3249"/>
              </a:lnSpc>
              <a:buClr>
                <a:schemeClr val="tx1"/>
              </a:buClr>
              <a:buSzPct val="150000"/>
              <a:buFont typeface="Arial" panose="020B0604020202020204" pitchFamily="34" charset="0"/>
              <a:buChar char="•"/>
              <a:defRPr/>
            </a:pPr>
            <a:r>
              <a:rPr lang="en-US" sz="2200" b="1" dirty="0" err="1">
                <a:latin typeface="Arial" pitchFamily="34" charset="0"/>
                <a:ea typeface="Tahoma" pitchFamily="34" charset="0"/>
                <a:cs typeface="Arial" pitchFamily="34" charset="0"/>
              </a:rPr>
              <a:t>Nghệ</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thuật</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tạo</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không</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khí</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cổ</a:t>
            </a:r>
            <a:r>
              <a:rPr lang="en-US" sz="2200" b="1" dirty="0">
                <a:latin typeface="Arial" pitchFamily="34" charset="0"/>
                <a:ea typeface="Tahoma" pitchFamily="34" charset="0"/>
                <a:cs typeface="Arial" pitchFamily="34" charset="0"/>
              </a:rPr>
              <a:t> </a:t>
            </a:r>
            <a:r>
              <a:rPr lang="en-US" sz="2200" b="1" dirty="0" err="1">
                <a:latin typeface="Arial" pitchFamily="34" charset="0"/>
                <a:ea typeface="Tahoma" pitchFamily="34" charset="0"/>
                <a:cs typeface="Arial" pitchFamily="34" charset="0"/>
              </a:rPr>
              <a:t>kính</a:t>
            </a:r>
            <a:r>
              <a:rPr lang="en-US" sz="2200" b="1" dirty="0">
                <a:latin typeface="Arial" pitchFamily="34" charset="0"/>
                <a:ea typeface="Tahoma" pitchFamily="34" charset="0"/>
                <a:cs typeface="Arial" pitchFamily="34" charset="0"/>
              </a:rPr>
              <a:t>.</a:t>
            </a:r>
          </a:p>
        </p:txBody>
      </p:sp>
      <p:grpSp>
        <p:nvGrpSpPr>
          <p:cNvPr id="43" name="Group 42"/>
          <p:cNvGrpSpPr/>
          <p:nvPr/>
        </p:nvGrpSpPr>
        <p:grpSpPr>
          <a:xfrm>
            <a:off x="-2" y="773787"/>
            <a:ext cx="5486481" cy="461665"/>
            <a:chOff x="-4" y="1828800"/>
            <a:chExt cx="10974391" cy="923329"/>
          </a:xfrm>
        </p:grpSpPr>
        <p:sp>
          <p:nvSpPr>
            <p:cNvPr id="44" name="Round Same Side Corner Rectangle 43"/>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15350" y="1828800"/>
              <a:ext cx="1630180" cy="923329"/>
            </a:xfrm>
            <a:prstGeom prst="rect">
              <a:avLst/>
            </a:prstGeom>
            <a:noFill/>
          </p:spPr>
          <p:txBody>
            <a:bodyPr wrap="square" rtlCol="0">
              <a:spAutoFit/>
            </a:bodyPr>
            <a:lstStyle/>
            <a:p>
              <a:pPr algn="ctr"/>
              <a:r>
                <a:rPr lang="en-US" sz="2400" b="1">
                  <a:solidFill>
                    <a:schemeClr val="bg1"/>
                  </a:solidFill>
                  <a:latin typeface="Tahoma" pitchFamily="34" charset="0"/>
                  <a:ea typeface="Tahoma" pitchFamily="34" charset="0"/>
                  <a:cs typeface="Tahoma" pitchFamily="34" charset="0"/>
                </a:rPr>
                <a:t>III</a:t>
              </a:r>
              <a:endParaRPr lang="en-US" sz="2400" b="1" dirty="0">
                <a:solidFill>
                  <a:schemeClr val="bg1"/>
                </a:solidFill>
                <a:latin typeface="Tahoma" pitchFamily="34" charset="0"/>
                <a:ea typeface="Tahoma" pitchFamily="34" charset="0"/>
                <a:cs typeface="Tahoma" pitchFamily="34" charset="0"/>
              </a:endParaRPr>
            </a:p>
          </p:txBody>
        </p:sp>
        <p:sp>
          <p:nvSpPr>
            <p:cNvPr id="46" name="TextBox 45"/>
            <p:cNvSpPr txBox="1"/>
            <p:nvPr/>
          </p:nvSpPr>
          <p:spPr>
            <a:xfrm>
              <a:off x="2067735" y="1828800"/>
              <a:ext cx="8906652"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TỔNG KẾT</a:t>
              </a:r>
              <a:endParaRPr lang="en-US" sz="2400" b="1" dirty="0">
                <a:latin typeface="Tahoma" pitchFamily="34" charset="0"/>
                <a:ea typeface="Tahoma" pitchFamily="34" charset="0"/>
                <a:cs typeface="Tahoma" pitchFamily="34" charset="0"/>
              </a:endParaRPr>
            </a:p>
          </p:txBody>
        </p:sp>
      </p:grpSp>
      <p:grpSp>
        <p:nvGrpSpPr>
          <p:cNvPr id="47" name="Group 46"/>
          <p:cNvGrpSpPr/>
          <p:nvPr/>
        </p:nvGrpSpPr>
        <p:grpSpPr>
          <a:xfrm>
            <a:off x="319914" y="1269087"/>
            <a:ext cx="4557045" cy="491580"/>
            <a:chOff x="644526" y="2766774"/>
            <a:chExt cx="9115277" cy="983160"/>
          </a:xfrm>
        </p:grpSpPr>
        <p:sp>
          <p:nvSpPr>
            <p:cNvPr id="48" name="TextBox 47"/>
            <p:cNvSpPr txBox="1"/>
            <p:nvPr/>
          </p:nvSpPr>
          <p:spPr>
            <a:xfrm>
              <a:off x="1906586" y="2766774"/>
              <a:ext cx="7853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Nội dung</a:t>
              </a:r>
              <a:endParaRPr lang="en-US" sz="2400" b="1" i="1" dirty="0">
                <a:latin typeface="Tahoma" pitchFamily="34" charset="0"/>
                <a:ea typeface="Tahoma" pitchFamily="34" charset="0"/>
                <a:cs typeface="Tahoma" pitchFamily="34" charset="0"/>
              </a:endParaRPr>
            </a:p>
          </p:txBody>
        </p:sp>
        <p:sp>
          <p:nvSpPr>
            <p:cNvPr id="49" name="Rounded Rectangle 48"/>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endParaRPr lang="en-US" sz="2500" b="1" dirty="0">
                <a:solidFill>
                  <a:schemeClr val="bg1"/>
                </a:solidFill>
                <a:latin typeface="Tahoma" pitchFamily="34" charset="0"/>
                <a:ea typeface="Tahoma" pitchFamily="34" charset="0"/>
                <a:cs typeface="Tahoma" pitchFamily="34" charset="0"/>
              </a:endParaRPr>
            </a:p>
          </p:txBody>
        </p:sp>
      </p:grpSp>
      <p:sp>
        <p:nvSpPr>
          <p:cNvPr id="4" name="Rectangle 3"/>
          <p:cNvSpPr/>
          <p:nvPr/>
        </p:nvSpPr>
        <p:spPr>
          <a:xfrm>
            <a:off x="1334120" y="1751192"/>
            <a:ext cx="7123772" cy="462947"/>
          </a:xfrm>
          <a:prstGeom prst="rect">
            <a:avLst/>
          </a:prstGeom>
        </p:spPr>
        <p:txBody>
          <a:bodyPr wrap="square" lIns="45711" tIns="22855" rIns="45711" bIns="22855">
            <a:spAutoFit/>
          </a:bodyPr>
          <a:lstStyle/>
          <a:p>
            <a:pPr marL="228554" indent="-228554" algn="just">
              <a:lnSpc>
                <a:spcPts val="3249"/>
              </a:lnSpc>
              <a:buClr>
                <a:schemeClr val="tx1"/>
              </a:buClr>
              <a:buSzPct val="150000"/>
              <a:buFont typeface="Arial" panose="020B0604020202020204" pitchFamily="34" charset="0"/>
              <a:buChar char="•"/>
              <a:defRPr/>
            </a:pPr>
            <a:r>
              <a:rPr lang="en-US" sz="2200" b="1" spc="-75">
                <a:solidFill>
                  <a:prstClr val="black"/>
                </a:solidFill>
                <a:latin typeface="Arial" pitchFamily="34" charset="0"/>
                <a:cs typeface="Arial" pitchFamily="34" charset="0"/>
              </a:rPr>
              <a:t>Ca ngợi những con người tài hoa, có khí phách.</a:t>
            </a:r>
            <a:endParaRPr lang="en-US" sz="2200" b="1" spc="-75" dirty="0">
              <a:solidFill>
                <a:prstClr val="black"/>
              </a:solidFill>
              <a:latin typeface="Arial" pitchFamily="34" charset="0"/>
              <a:cs typeface="Arial" pitchFamily="34" charset="0"/>
            </a:endParaRPr>
          </a:p>
        </p:txBody>
      </p:sp>
      <p:sp>
        <p:nvSpPr>
          <p:cNvPr id="5" name="Rectangle 4"/>
          <p:cNvSpPr/>
          <p:nvPr/>
        </p:nvSpPr>
        <p:spPr>
          <a:xfrm>
            <a:off x="1323053" y="2241143"/>
            <a:ext cx="6944364" cy="456525"/>
          </a:xfrm>
          <a:prstGeom prst="rect">
            <a:avLst/>
          </a:prstGeom>
        </p:spPr>
        <p:txBody>
          <a:bodyPr wrap="square" lIns="45711" tIns="22855" rIns="45711" bIns="22855">
            <a:spAutoFit/>
          </a:bodyPr>
          <a:lstStyle/>
          <a:p>
            <a:pPr marL="228554" indent="-228554" algn="just">
              <a:lnSpc>
                <a:spcPts val="3249"/>
              </a:lnSpc>
              <a:buClr>
                <a:schemeClr val="tx1"/>
              </a:buClr>
              <a:buSzPct val="150000"/>
              <a:buFont typeface="Arial" panose="020B0604020202020204" pitchFamily="34" charset="0"/>
              <a:buChar char="•"/>
              <a:defRPr/>
            </a:pPr>
            <a:r>
              <a:rPr lang="en-US" sz="2200" b="1">
                <a:solidFill>
                  <a:prstClr val="black"/>
                </a:solidFill>
                <a:latin typeface="Arial" pitchFamily="34" charset="0"/>
                <a:cs typeface="Arial" pitchFamily="34" charset="0"/>
              </a:rPr>
              <a:t>Khẳng định sức mạnh của cái đẹp, cái thiện. </a:t>
            </a:r>
            <a:endParaRPr lang="en-US" sz="2200" b="1" dirty="0">
              <a:solidFill>
                <a:prstClr val="black"/>
              </a:solidFill>
              <a:latin typeface="Arial" pitchFamily="34" charset="0"/>
              <a:cs typeface="Arial" pitchFamily="34" charset="0"/>
            </a:endParaRPr>
          </a:p>
        </p:txBody>
      </p:sp>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6282" b="83429" l="12625" r="84250"/>
                    </a14:imgEffect>
                  </a14:imgLayer>
                </a14:imgProps>
              </a:ext>
              <a:ext uri="{28A0092B-C50C-407E-A947-70E740481C1C}">
                <a14:useLocalDpi xmlns:a14="http://schemas.microsoft.com/office/drawing/2010/main" val="0"/>
              </a:ext>
            </a:extLst>
          </a:blip>
          <a:srcRect l="12784" t="13185" r="14345" b="16491"/>
          <a:stretch/>
        </p:blipFill>
        <p:spPr>
          <a:xfrm>
            <a:off x="7391231" y="2195163"/>
            <a:ext cx="4737150" cy="4508092"/>
          </a:xfrm>
          <a:prstGeom prst="rect">
            <a:avLst/>
          </a:prstGeom>
        </p:spPr>
      </p:pic>
    </p:spTree>
    <p:extLst>
      <p:ext uri="{BB962C8B-B14F-4D97-AF65-F5344CB8AC3E}">
        <p14:creationId xmlns:p14="http://schemas.microsoft.com/office/powerpoint/2010/main" val="1340565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p:bldP spid="28" grpId="0"/>
      <p:bldP spid="29"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610314" y="1189131"/>
            <a:ext cx="10971371" cy="5223133"/>
          </a:xfrm>
          <a:prstGeom prst="roundRect">
            <a:avLst>
              <a:gd name="adj" fmla="val 2869"/>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40" name="Muc tieu bg"/>
          <p:cNvGrpSpPr/>
          <p:nvPr/>
        </p:nvGrpSpPr>
        <p:grpSpPr>
          <a:xfrm>
            <a:off x="4042134" y="914400"/>
            <a:ext cx="4109913" cy="549463"/>
            <a:chOff x="696090" y="1690603"/>
            <a:chExt cx="8220897" cy="1195752"/>
          </a:xfrm>
          <a:solidFill>
            <a:schemeClr val="bg2"/>
          </a:solidFill>
        </p:grpSpPr>
        <p:sp>
          <p:nvSpPr>
            <p:cNvPr id="43" name="Rounded Rectangle 42"/>
            <p:cNvSpPr/>
            <p:nvPr/>
          </p:nvSpPr>
          <p:spPr>
            <a:xfrm>
              <a:off x="696090" y="1690603"/>
              <a:ext cx="8220897" cy="1195752"/>
            </a:xfrm>
            <a:prstGeom prst="roundRect">
              <a:avLst/>
            </a:prstGeom>
            <a:grp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1128288" y="1741786"/>
              <a:ext cx="7526116" cy="1105152"/>
            </a:xfrm>
            <a:prstGeom prst="rect">
              <a:avLst/>
            </a:prstGeom>
            <a:noFill/>
            <a:ln>
              <a:noFill/>
            </a:ln>
          </p:spPr>
          <p:txBody>
            <a:bodyPr wrap="none" rtlCol="0" anchor="ctr">
              <a:spAutoFit/>
            </a:bodyPr>
            <a:lstStyle/>
            <a:p>
              <a:r>
                <a:rPr lang="en-US" sz="2700" b="1" dirty="0">
                  <a:latin typeface="Tahoma" pitchFamily="34" charset="0"/>
                  <a:ea typeface="Tahoma" pitchFamily="34" charset="0"/>
                  <a:cs typeface="Tahoma" pitchFamily="34" charset="0"/>
                </a:rPr>
                <a:t>TÓM TẮT BÀI GIẢNG</a:t>
              </a:r>
            </a:p>
          </p:txBody>
        </p:sp>
      </p:grpSp>
      <p:grpSp>
        <p:nvGrpSpPr>
          <p:cNvPr id="17" name="Group 16"/>
          <p:cNvGrpSpPr/>
          <p:nvPr/>
        </p:nvGrpSpPr>
        <p:grpSpPr>
          <a:xfrm>
            <a:off x="1535454" y="2438399"/>
            <a:ext cx="5898805" cy="600164"/>
            <a:chOff x="9404665" y="5029196"/>
            <a:chExt cx="13062212" cy="1115889"/>
          </a:xfrm>
        </p:grpSpPr>
        <p:sp>
          <p:nvSpPr>
            <p:cNvPr id="18" name="Rectangle 17"/>
            <p:cNvSpPr/>
            <p:nvPr/>
          </p:nvSpPr>
          <p:spPr>
            <a:xfrm>
              <a:off x="9905036" y="5029196"/>
              <a:ext cx="12561841" cy="1115889"/>
            </a:xfrm>
            <a:prstGeom prst="rect">
              <a:avLst/>
            </a:prstGeom>
          </p:spPr>
          <p:txBody>
            <a:bodyPr wrap="square">
              <a:spAutoFit/>
            </a:bodyPr>
            <a:lstStyle/>
            <a:p>
              <a:pPr algn="just">
                <a:lnSpc>
                  <a:spcPct val="150000"/>
                </a:lnSpc>
                <a:defRPr/>
              </a:pPr>
              <a:r>
                <a:rPr lang="en-US" sz="2200" b="1">
                  <a:latin typeface="Arial" panose="020B0604020202020204" pitchFamily="34" charset="0"/>
                  <a:cs typeface="Arial" panose="020B0604020202020204" pitchFamily="34" charset="0"/>
                </a:rPr>
                <a:t>Phong cách sáng tác: tài hoa uyên bác.</a:t>
              </a:r>
            </a:p>
          </p:txBody>
        </p:sp>
        <p:sp>
          <p:nvSpPr>
            <p:cNvPr id="19" name="Oval 18"/>
            <p:cNvSpPr/>
            <p:nvPr/>
          </p:nvSpPr>
          <p:spPr>
            <a:xfrm>
              <a:off x="9404665" y="5425005"/>
              <a:ext cx="334054" cy="280525"/>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1529527" y="3004988"/>
            <a:ext cx="8686528" cy="1107996"/>
            <a:chOff x="9404665" y="5029196"/>
            <a:chExt cx="17883684" cy="2060104"/>
          </a:xfrm>
        </p:grpSpPr>
        <p:sp>
          <p:nvSpPr>
            <p:cNvPr id="21" name="Rectangle 20"/>
            <p:cNvSpPr/>
            <p:nvPr/>
          </p:nvSpPr>
          <p:spPr>
            <a:xfrm>
              <a:off x="9905034" y="5029196"/>
              <a:ext cx="17383315" cy="2060104"/>
            </a:xfrm>
            <a:prstGeom prst="rect">
              <a:avLst/>
            </a:prstGeom>
          </p:spPr>
          <p:txBody>
            <a:bodyPr wrap="square">
              <a:spAutoFit/>
            </a:bodyPr>
            <a:lstStyle/>
            <a:p>
              <a:pPr algn="just">
                <a:lnSpc>
                  <a:spcPct val="150000"/>
                </a:lnSpc>
                <a:defRPr/>
              </a:pPr>
              <a:r>
                <a:rPr lang="en-US" sz="2200" b="1">
                  <a:latin typeface="Arial" panose="020B0604020202020204" pitchFamily="34" charset="0"/>
                  <a:cs typeface="Arial" panose="020B0604020202020204" pitchFamily="34" charset="0"/>
                </a:rPr>
                <a:t>Vị trí: là một nhà văn lớn trong văn học Việt Nam hiện đại.</a:t>
              </a:r>
            </a:p>
          </p:txBody>
        </p:sp>
        <p:sp>
          <p:nvSpPr>
            <p:cNvPr id="22" name="Oval 21"/>
            <p:cNvSpPr/>
            <p:nvPr/>
          </p:nvSpPr>
          <p:spPr>
            <a:xfrm>
              <a:off x="9404665" y="5425005"/>
              <a:ext cx="334054" cy="280525"/>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sp>
        <p:nvSpPr>
          <p:cNvPr id="28" name="Rectangle 27"/>
          <p:cNvSpPr/>
          <p:nvPr/>
        </p:nvSpPr>
        <p:spPr>
          <a:xfrm>
            <a:off x="1562690" y="4280976"/>
            <a:ext cx="7922906" cy="553998"/>
          </a:xfrm>
          <a:prstGeom prst="rect">
            <a:avLst/>
          </a:prstGeom>
        </p:spPr>
        <p:txBody>
          <a:bodyPr wrap="square" lIns="45711" tIns="22855" rIns="45711" bIns="22855">
            <a:spAutoFit/>
          </a:bodyPr>
          <a:lstStyle/>
          <a:p>
            <a:pPr algn="just">
              <a:lnSpc>
                <a:spcPct val="150000"/>
              </a:lnSpc>
              <a:defRPr/>
            </a:pPr>
            <a:r>
              <a:rPr lang="en-US" sz="2200" b="1">
                <a:latin typeface="Arial" panose="020B0604020202020204" pitchFamily="34" charset="0"/>
                <a:cs typeface="Arial" panose="020B0604020202020204" pitchFamily="34" charset="0"/>
              </a:rPr>
              <a:t>a. Xuất xứ:  1939, trích trong tập </a:t>
            </a:r>
            <a:r>
              <a:rPr lang="en-US" sz="2200" b="1" i="1">
                <a:latin typeface="Arial" panose="020B0604020202020204" pitchFamily="34" charset="0"/>
                <a:cs typeface="Arial" panose="020B0604020202020204" pitchFamily="34" charset="0"/>
              </a:rPr>
              <a:t>Vang bóng một thời. </a:t>
            </a:r>
          </a:p>
        </p:txBody>
      </p:sp>
      <p:sp>
        <p:nvSpPr>
          <p:cNvPr id="31" name="Rectangle 30"/>
          <p:cNvSpPr/>
          <p:nvPr/>
        </p:nvSpPr>
        <p:spPr>
          <a:xfrm>
            <a:off x="1562690" y="4861227"/>
            <a:ext cx="1599130" cy="553998"/>
          </a:xfrm>
          <a:prstGeom prst="rect">
            <a:avLst/>
          </a:prstGeom>
        </p:spPr>
        <p:txBody>
          <a:bodyPr wrap="square" lIns="45711" tIns="22855" rIns="45711" bIns="22855">
            <a:spAutoFit/>
          </a:bodyPr>
          <a:lstStyle/>
          <a:p>
            <a:pPr algn="just">
              <a:lnSpc>
                <a:spcPct val="150000"/>
              </a:lnSpc>
              <a:defRPr/>
            </a:pPr>
            <a:r>
              <a:rPr lang="en-US" sz="2200" b="1">
                <a:latin typeface="Arial" panose="020B0604020202020204" pitchFamily="34" charset="0"/>
                <a:cs typeface="Arial" panose="020B0604020202020204" pitchFamily="34" charset="0"/>
              </a:rPr>
              <a:t>b. Tóm tắt </a:t>
            </a:r>
          </a:p>
        </p:txBody>
      </p:sp>
      <p:sp>
        <p:nvSpPr>
          <p:cNvPr id="34" name="Rectangle 33"/>
          <p:cNvSpPr/>
          <p:nvPr/>
        </p:nvSpPr>
        <p:spPr>
          <a:xfrm>
            <a:off x="1562691" y="5441479"/>
            <a:ext cx="2764617" cy="553998"/>
          </a:xfrm>
          <a:prstGeom prst="rect">
            <a:avLst/>
          </a:prstGeom>
        </p:spPr>
        <p:txBody>
          <a:bodyPr wrap="square" lIns="45711" tIns="22855" rIns="45711" bIns="22855">
            <a:spAutoFit/>
          </a:bodyPr>
          <a:lstStyle/>
          <a:p>
            <a:pPr algn="just">
              <a:lnSpc>
                <a:spcPct val="150000"/>
              </a:lnSpc>
              <a:defRPr/>
            </a:pPr>
            <a:r>
              <a:rPr lang="en-US" sz="2200" b="1">
                <a:latin typeface="Arial" panose="020B0604020202020204" pitchFamily="34" charset="0"/>
                <a:cs typeface="Arial" panose="020B0604020202020204" pitchFamily="34" charset="0"/>
              </a:rPr>
              <a:t>c. Bố cục: ba phần</a:t>
            </a:r>
          </a:p>
        </p:txBody>
      </p:sp>
      <p:sp>
        <p:nvSpPr>
          <p:cNvPr id="46" name="Rectangle 45"/>
          <p:cNvSpPr/>
          <p:nvPr/>
        </p:nvSpPr>
        <p:spPr>
          <a:xfrm>
            <a:off x="1039290" y="1922552"/>
            <a:ext cx="3317848"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1. Tác giả: Nguyễn Tuân</a:t>
            </a:r>
          </a:p>
        </p:txBody>
      </p:sp>
      <p:sp>
        <p:nvSpPr>
          <p:cNvPr id="47" name="Rectangle 46"/>
          <p:cNvSpPr/>
          <p:nvPr/>
        </p:nvSpPr>
        <p:spPr>
          <a:xfrm>
            <a:off x="1032835" y="3806280"/>
            <a:ext cx="1896266"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2. Tác phẩm: </a:t>
            </a:r>
          </a:p>
        </p:txBody>
      </p:sp>
      <p:sp>
        <p:nvSpPr>
          <p:cNvPr id="48" name="Rectangle 47"/>
          <p:cNvSpPr/>
          <p:nvPr/>
        </p:nvSpPr>
        <p:spPr>
          <a:xfrm>
            <a:off x="973923" y="1524000"/>
            <a:ext cx="2982530" cy="435494"/>
          </a:xfrm>
          <a:prstGeom prst="rect">
            <a:avLst/>
          </a:prstGeom>
        </p:spPr>
        <p:txBody>
          <a:bodyPr wrap="none" lIns="45711" tIns="22855" rIns="45711" bIns="22855">
            <a:spAutoFit/>
          </a:bodyPr>
          <a:lstStyle/>
          <a:p>
            <a:pPr marL="171416" indent="-171416" algn="just">
              <a:lnSpc>
                <a:spcPct val="115000"/>
              </a:lnSpc>
              <a:spcAft>
                <a:spcPts val="300"/>
              </a:spcAft>
              <a:buFont typeface="+mj-lt"/>
              <a:buAutoNum type="romanUcPeriod"/>
              <a:tabLst>
                <a:tab pos="114277" algn="l"/>
              </a:tabLst>
            </a:pPr>
            <a:r>
              <a:rPr lang="en-US" sz="2200" b="1">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 </a:t>
            </a:r>
            <a:r>
              <a:rPr lang="vi-VN" sz="2200" b="1" smtClean="0">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TÌM HIỂU </a:t>
            </a:r>
            <a:r>
              <a:rPr lang="en-US" sz="2200" b="1" smtClean="0">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CHUNG </a:t>
            </a:r>
            <a:endParaRPr lang="en-US" sz="200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8322725" y="3159788"/>
            <a:ext cx="3410490" cy="3326899"/>
          </a:xfrm>
          <a:prstGeom prst="rect">
            <a:avLst/>
          </a:prstGeom>
        </p:spPr>
      </p:pic>
    </p:spTree>
    <p:extLst>
      <p:ext uri="{BB962C8B-B14F-4D97-AF65-F5344CB8AC3E}">
        <p14:creationId xmlns:p14="http://schemas.microsoft.com/office/powerpoint/2010/main" val="1875261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1" grpId="0"/>
      <p:bldP spid="34"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10314" y="1189131"/>
            <a:ext cx="10971371" cy="5223133"/>
          </a:xfrm>
          <a:prstGeom prst="roundRect">
            <a:avLst>
              <a:gd name="adj" fmla="val 2869"/>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973923" y="1524000"/>
            <a:ext cx="2982530" cy="435494"/>
          </a:xfrm>
          <a:prstGeom prst="rect">
            <a:avLst/>
          </a:prstGeom>
        </p:spPr>
        <p:txBody>
          <a:bodyPr wrap="none" lIns="45711" tIns="22855" rIns="45711" bIns="22855">
            <a:spAutoFit/>
          </a:bodyPr>
          <a:lstStyle/>
          <a:p>
            <a:pPr marL="171416" indent="-171416" algn="just">
              <a:lnSpc>
                <a:spcPct val="115000"/>
              </a:lnSpc>
              <a:spcAft>
                <a:spcPts val="300"/>
              </a:spcAft>
              <a:buFont typeface="+mj-lt"/>
              <a:buAutoNum type="romanUcPeriod"/>
              <a:tabLst>
                <a:tab pos="114277" algn="l"/>
              </a:tabLst>
            </a:pPr>
            <a:r>
              <a:rPr lang="en-US" sz="2200" b="1">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 </a:t>
            </a:r>
            <a:r>
              <a:rPr lang="vi-VN" sz="2200" b="1" smtClean="0">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TÌM HIỂU </a:t>
            </a:r>
            <a:r>
              <a:rPr lang="en-US" sz="2200" b="1" smtClean="0">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CHUNG </a:t>
            </a:r>
            <a:endParaRPr lang="en-US" sz="200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1039290" y="1922552"/>
            <a:ext cx="3317848"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1. Tác giả: Nguyễn Tuân</a:t>
            </a:r>
          </a:p>
        </p:txBody>
      </p:sp>
      <p:sp>
        <p:nvSpPr>
          <p:cNvPr id="26" name="Rectangle 25"/>
          <p:cNvSpPr/>
          <p:nvPr/>
        </p:nvSpPr>
        <p:spPr>
          <a:xfrm>
            <a:off x="1032835" y="2328074"/>
            <a:ext cx="1896266"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2. Tác phẩm: </a:t>
            </a:r>
          </a:p>
        </p:txBody>
      </p:sp>
      <p:grpSp>
        <p:nvGrpSpPr>
          <p:cNvPr id="30" name="Group 29"/>
          <p:cNvGrpSpPr/>
          <p:nvPr/>
        </p:nvGrpSpPr>
        <p:grpSpPr>
          <a:xfrm>
            <a:off x="1395066" y="3657599"/>
            <a:ext cx="9492321" cy="600164"/>
            <a:chOff x="9404665" y="4972940"/>
            <a:chExt cx="21019630" cy="1115889"/>
          </a:xfrm>
        </p:grpSpPr>
        <p:sp>
          <p:nvSpPr>
            <p:cNvPr id="31" name="Rectangle 30"/>
            <p:cNvSpPr/>
            <p:nvPr/>
          </p:nvSpPr>
          <p:spPr>
            <a:xfrm>
              <a:off x="9905034" y="4972940"/>
              <a:ext cx="20519261" cy="1115889"/>
            </a:xfrm>
            <a:prstGeom prst="rect">
              <a:avLst/>
            </a:prstGeom>
          </p:spPr>
          <p:txBody>
            <a:bodyPr wrap="square">
              <a:spAutoFit/>
            </a:bodyPr>
            <a:lstStyle/>
            <a:p>
              <a:pPr algn="just">
                <a:lnSpc>
                  <a:spcPct val="150000"/>
                </a:lnSpc>
                <a:defRPr/>
              </a:pPr>
              <a:r>
                <a:rPr lang="vi-VN" sz="2200" b="1">
                  <a:cs typeface="Arial" panose="020B0604020202020204" pitchFamily="34" charset="0"/>
                </a:rPr>
                <a:t>Cuộc gặp gỡ khác thường của hai con người khác thường</a:t>
              </a:r>
              <a:r>
                <a:rPr lang="en-US" sz="2200" b="1">
                  <a:latin typeface="Arial" panose="020B0604020202020204" pitchFamily="34" charset="0"/>
                  <a:cs typeface="Arial" panose="020B0604020202020204" pitchFamily="34" charset="0"/>
                </a:rPr>
                <a:t>.</a:t>
              </a:r>
            </a:p>
          </p:txBody>
        </p:sp>
        <p:sp>
          <p:nvSpPr>
            <p:cNvPr id="32" name="Oval 31"/>
            <p:cNvSpPr/>
            <p:nvPr/>
          </p:nvSpPr>
          <p:spPr>
            <a:xfrm>
              <a:off x="9404665" y="5425005"/>
              <a:ext cx="334054" cy="280525"/>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latin typeface="Arial" panose="020B0604020202020204" pitchFamily="34" charset="0"/>
                <a:cs typeface="Arial" panose="020B0604020202020204" pitchFamily="34" charset="0"/>
              </a:endParaRPr>
            </a:p>
          </p:txBody>
        </p:sp>
      </p:grpSp>
      <p:sp>
        <p:nvSpPr>
          <p:cNvPr id="2" name="Rectangle 1"/>
          <p:cNvSpPr/>
          <p:nvPr/>
        </p:nvSpPr>
        <p:spPr>
          <a:xfrm>
            <a:off x="808007" y="2819400"/>
            <a:ext cx="3375265" cy="435494"/>
          </a:xfrm>
          <a:prstGeom prst="rect">
            <a:avLst/>
          </a:prstGeom>
        </p:spPr>
        <p:txBody>
          <a:bodyPr wrap="none" lIns="45711" tIns="22855" rIns="45711" bIns="22855">
            <a:spAutoFit/>
          </a:bodyPr>
          <a:lstStyle/>
          <a:p>
            <a:pPr marL="428539" indent="-428539" algn="just">
              <a:lnSpc>
                <a:spcPct val="115000"/>
              </a:lnSpc>
              <a:spcAft>
                <a:spcPts val="300"/>
              </a:spcAft>
              <a:buFont typeface="+mj-lt"/>
              <a:buAutoNum type="romanUcPeriod" startAt="2"/>
              <a:tabLst>
                <a:tab pos="114277" algn="l"/>
              </a:tabLst>
            </a:pPr>
            <a:r>
              <a:rPr lang="en-US" sz="2200" b="1" smtClean="0">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ĐỌC</a:t>
            </a:r>
            <a:r>
              <a:rPr lang="vi-VN" sz="2200" b="1" smtClean="0">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 </a:t>
            </a:r>
            <a:r>
              <a:rPr lang="en-US" sz="2200" b="1" smtClean="0">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HIỂU </a:t>
            </a:r>
            <a:r>
              <a:rPr lang="en-US" sz="2200" b="1">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VĂN BẢN</a:t>
            </a:r>
            <a:endParaRPr lang="en-US" sz="200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35"/>
          <p:cNvSpPr/>
          <p:nvPr/>
        </p:nvSpPr>
        <p:spPr>
          <a:xfrm>
            <a:off x="1027226" y="3276600"/>
            <a:ext cx="2882786"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1. Tình huống truyện</a:t>
            </a:r>
          </a:p>
        </p:txBody>
      </p:sp>
      <p:grpSp>
        <p:nvGrpSpPr>
          <p:cNvPr id="38" name="Group 37"/>
          <p:cNvGrpSpPr/>
          <p:nvPr/>
        </p:nvGrpSpPr>
        <p:grpSpPr>
          <a:xfrm>
            <a:off x="1395066" y="4191001"/>
            <a:ext cx="10066465" cy="638278"/>
            <a:chOff x="4618614" y="10502724"/>
            <a:chExt cx="20135551" cy="1345295"/>
          </a:xfrm>
        </p:grpSpPr>
        <p:sp>
          <p:nvSpPr>
            <p:cNvPr id="39" name="Rectangle 38"/>
            <p:cNvSpPr/>
            <p:nvPr/>
          </p:nvSpPr>
          <p:spPr>
            <a:xfrm>
              <a:off x="5978099" y="10842535"/>
              <a:ext cx="18776066" cy="1005484"/>
            </a:xfrm>
            <a:prstGeom prst="rect">
              <a:avLst/>
            </a:prstGeom>
          </p:spPr>
          <p:txBody>
            <a:bodyPr wrap="square">
              <a:spAutoFit/>
            </a:bodyPr>
            <a:lstStyle/>
            <a:p>
              <a:pPr algn="just">
                <a:lnSpc>
                  <a:spcPts val="2999"/>
                </a:lnSpc>
              </a:pPr>
              <a:r>
                <a:rPr lang="vi-VN" sz="2200" b="1"/>
                <a:t>Tình thế éo le, oái ăm, đặt nhân vật trước hai sự lựa chọn xung đột.</a:t>
              </a:r>
            </a:p>
          </p:txBody>
        </p:sp>
        <p:pic>
          <p:nvPicPr>
            <p:cNvPr id="40" name="Picture 39"/>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grpSp>
        <p:nvGrpSpPr>
          <p:cNvPr id="41" name="Group 40"/>
          <p:cNvGrpSpPr/>
          <p:nvPr/>
        </p:nvGrpSpPr>
        <p:grpSpPr>
          <a:xfrm>
            <a:off x="1423036" y="4734914"/>
            <a:ext cx="9826661" cy="1023003"/>
            <a:chOff x="4618614" y="10502724"/>
            <a:chExt cx="19655881" cy="2156179"/>
          </a:xfrm>
        </p:grpSpPr>
        <p:sp>
          <p:nvSpPr>
            <p:cNvPr id="42" name="Rectangle 41"/>
            <p:cNvSpPr/>
            <p:nvPr/>
          </p:nvSpPr>
          <p:spPr>
            <a:xfrm>
              <a:off x="5978099" y="10842546"/>
              <a:ext cx="18296396" cy="1816357"/>
            </a:xfrm>
            <a:prstGeom prst="rect">
              <a:avLst/>
            </a:prstGeom>
          </p:spPr>
          <p:txBody>
            <a:bodyPr wrap="square">
              <a:spAutoFit/>
            </a:bodyPr>
            <a:lstStyle/>
            <a:p>
              <a:pPr algn="just">
                <a:lnSpc>
                  <a:spcPts val="2999"/>
                </a:lnSpc>
              </a:pPr>
              <a:r>
                <a:rPr lang="vi-VN" sz="2200" b="1"/>
                <a:t>Khắc họa rõ nét tính cách nhân vật và thể hiện sâu sắc chủ đ</a:t>
              </a:r>
              <a:r>
                <a:rPr lang="en-US" sz="2200" b="1">
                  <a:latin typeface="Arial" panose="020B0604020202020204" pitchFamily="34" charset="0"/>
                  <a:cs typeface="Arial" panose="020B0604020202020204" pitchFamily="34" charset="0"/>
                </a:rPr>
                <a:t>ề</a:t>
              </a:r>
              <a:r>
                <a:rPr lang="vi-VN" sz="2200" b="1">
                  <a:latin typeface="Arial" panose="020B0604020202020204" pitchFamily="34" charset="0"/>
                  <a:cs typeface="Arial" panose="020B0604020202020204" pitchFamily="34" charset="0"/>
                </a:rPr>
                <a:t> </a:t>
              </a:r>
              <a:r>
                <a:rPr lang="vi-VN" sz="2200" b="1"/>
                <a:t>của thiên truyện. </a:t>
              </a:r>
            </a:p>
          </p:txBody>
        </p:sp>
        <p:pic>
          <p:nvPicPr>
            <p:cNvPr id="43" name="Picture 42"/>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grpSp>
        <p:nvGrpSpPr>
          <p:cNvPr id="24" name="Muc tieu bg"/>
          <p:cNvGrpSpPr/>
          <p:nvPr/>
        </p:nvGrpSpPr>
        <p:grpSpPr>
          <a:xfrm>
            <a:off x="4042134" y="914400"/>
            <a:ext cx="4109913" cy="549463"/>
            <a:chOff x="696090" y="1690603"/>
            <a:chExt cx="8220897" cy="1195752"/>
          </a:xfrm>
        </p:grpSpPr>
        <p:sp>
          <p:nvSpPr>
            <p:cNvPr id="28" name="Rounded Rectangle 27"/>
            <p:cNvSpPr/>
            <p:nvPr/>
          </p:nvSpPr>
          <p:spPr>
            <a:xfrm>
              <a:off x="696090" y="1690603"/>
              <a:ext cx="8220897" cy="1195752"/>
            </a:xfrm>
            <a:prstGeom prst="roundRect">
              <a:avLst/>
            </a:prstGeom>
            <a:solidFill>
              <a:schemeClr val="bg2"/>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1128288" y="1741786"/>
              <a:ext cx="7526116" cy="1105152"/>
            </a:xfrm>
            <a:prstGeom prst="rect">
              <a:avLst/>
            </a:prstGeom>
            <a:noFill/>
            <a:ln>
              <a:noFill/>
            </a:ln>
          </p:spPr>
          <p:txBody>
            <a:bodyPr wrap="none" rtlCol="0" anchor="ctr">
              <a:spAutoFit/>
            </a:bodyPr>
            <a:lstStyle/>
            <a:p>
              <a:r>
                <a:rPr lang="en-US" sz="2700" b="1" dirty="0">
                  <a:latin typeface="Tahoma" pitchFamily="34" charset="0"/>
                  <a:ea typeface="Tahoma" pitchFamily="34" charset="0"/>
                  <a:cs typeface="Tahoma" pitchFamily="34" charset="0"/>
                </a:rPr>
                <a:t>TÓM TẮT BÀI GIẢNG</a:t>
              </a:r>
            </a:p>
          </p:txBody>
        </p:sp>
      </p:grpSp>
      <p:pic>
        <p:nvPicPr>
          <p:cNvPr id="20" name="Picture 1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8152047" y="629771"/>
            <a:ext cx="3410490" cy="3326899"/>
          </a:xfrm>
          <a:prstGeom prst="rect">
            <a:avLst/>
          </a:prstGeom>
        </p:spPr>
      </p:pic>
    </p:spTree>
    <p:extLst>
      <p:ext uri="{BB962C8B-B14F-4D97-AF65-F5344CB8AC3E}">
        <p14:creationId xmlns:p14="http://schemas.microsoft.com/office/powerpoint/2010/main" val="1071671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3" grpId="0"/>
      <p:bldP spid="26" grpId="0"/>
      <p:bldP spid="2"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10314" y="1189131"/>
            <a:ext cx="10971371" cy="5223133"/>
          </a:xfrm>
          <a:prstGeom prst="roundRect">
            <a:avLst>
              <a:gd name="adj" fmla="val 2869"/>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24" name="Muc tieu bg"/>
          <p:cNvGrpSpPr/>
          <p:nvPr/>
        </p:nvGrpSpPr>
        <p:grpSpPr>
          <a:xfrm>
            <a:off x="4042134" y="914400"/>
            <a:ext cx="4109913" cy="549463"/>
            <a:chOff x="696090" y="1690603"/>
            <a:chExt cx="8220897" cy="1195752"/>
          </a:xfrm>
        </p:grpSpPr>
        <p:sp>
          <p:nvSpPr>
            <p:cNvPr id="31" name="Rounded Rectangle 30"/>
            <p:cNvSpPr/>
            <p:nvPr/>
          </p:nvSpPr>
          <p:spPr>
            <a:xfrm>
              <a:off x="696090" y="1690603"/>
              <a:ext cx="8220897" cy="1195752"/>
            </a:xfrm>
            <a:prstGeom prst="roundRect">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128288" y="1741786"/>
              <a:ext cx="7526116" cy="1105152"/>
            </a:xfrm>
            <a:prstGeom prst="rect">
              <a:avLst/>
            </a:prstGeom>
            <a:noFill/>
            <a:ln>
              <a:noFill/>
            </a:ln>
          </p:spPr>
          <p:txBody>
            <a:bodyPr wrap="none" rtlCol="0" anchor="ctr">
              <a:spAutoFit/>
            </a:bodyPr>
            <a:lstStyle/>
            <a:p>
              <a:r>
                <a:rPr lang="en-US" sz="2700" b="1" dirty="0">
                  <a:latin typeface="Tahoma" pitchFamily="34" charset="0"/>
                  <a:ea typeface="Tahoma" pitchFamily="34" charset="0"/>
                  <a:cs typeface="Tahoma" pitchFamily="34" charset="0"/>
                </a:rPr>
                <a:t>TÓM TẮT BÀI GIẢNG</a:t>
              </a:r>
            </a:p>
          </p:txBody>
        </p:sp>
      </p:grpSp>
      <p:sp>
        <p:nvSpPr>
          <p:cNvPr id="23" name="Rectangle 22"/>
          <p:cNvSpPr/>
          <p:nvPr/>
        </p:nvSpPr>
        <p:spPr>
          <a:xfrm>
            <a:off x="1027226" y="3725409"/>
            <a:ext cx="2528879" cy="323155"/>
          </a:xfrm>
          <a:prstGeom prst="rect">
            <a:avLst/>
          </a:prstGeom>
        </p:spPr>
        <p:txBody>
          <a:bodyPr wrap="none" lIns="45711" tIns="22855" rIns="45711" bIns="22855">
            <a:spAutoFit/>
          </a:bodyPr>
          <a:lstStyle/>
          <a:p>
            <a:r>
              <a:rPr lang="en-US" b="1" smtClean="0">
                <a:solidFill>
                  <a:schemeClr val="accent5">
                    <a:lumMod val="75000"/>
                  </a:schemeClr>
                </a:solidFill>
                <a:latin typeface="Arial" panose="020B0604020202020204" pitchFamily="34" charset="0"/>
                <a:cs typeface="Arial" panose="020B0604020202020204" pitchFamily="34" charset="0"/>
              </a:rPr>
              <a:t>2. Nhân </a:t>
            </a:r>
            <a:r>
              <a:rPr lang="en-US" b="1">
                <a:solidFill>
                  <a:schemeClr val="accent5">
                    <a:lumMod val="75000"/>
                  </a:schemeClr>
                </a:solidFill>
                <a:latin typeface="Arial" panose="020B0604020202020204" pitchFamily="34" charset="0"/>
                <a:cs typeface="Arial" panose="020B0604020202020204" pitchFamily="34" charset="0"/>
              </a:rPr>
              <a:t>vật Huấn Cao </a:t>
            </a:r>
          </a:p>
        </p:txBody>
      </p:sp>
      <p:sp>
        <p:nvSpPr>
          <p:cNvPr id="25" name="Rectangle 24"/>
          <p:cNvSpPr/>
          <p:nvPr/>
        </p:nvSpPr>
        <p:spPr>
          <a:xfrm>
            <a:off x="1374075" y="4035504"/>
            <a:ext cx="4078777" cy="553998"/>
          </a:xfrm>
          <a:prstGeom prst="rect">
            <a:avLst/>
          </a:prstGeom>
        </p:spPr>
        <p:txBody>
          <a:bodyPr wrap="square" lIns="45711" tIns="22855" rIns="45711" bIns="22855">
            <a:spAutoFit/>
          </a:bodyPr>
          <a:lstStyle/>
          <a:p>
            <a:pPr algn="just">
              <a:lnSpc>
                <a:spcPct val="150000"/>
              </a:lnSpc>
              <a:defRPr/>
            </a:pPr>
            <a:r>
              <a:rPr lang="en-US" sz="2200" b="1">
                <a:solidFill>
                  <a:schemeClr val="tx1">
                    <a:lumMod val="95000"/>
                    <a:lumOff val="5000"/>
                  </a:schemeClr>
                </a:solidFill>
                <a:latin typeface="Arial" panose="020B0604020202020204" pitchFamily="34" charset="0"/>
                <a:ea typeface="Tahoma" pitchFamily="34" charset="0"/>
                <a:cs typeface="Arial" panose="020B0604020202020204" pitchFamily="34" charset="0"/>
              </a:rPr>
              <a:t>a. </a:t>
            </a:r>
            <a:r>
              <a:rPr lang="vi-VN" sz="2200" b="1">
                <a:solidFill>
                  <a:schemeClr val="tx1">
                    <a:lumMod val="95000"/>
                    <a:lumOff val="5000"/>
                  </a:schemeClr>
                </a:solidFill>
                <a:ea typeface="Tahoma" pitchFamily="34" charset="0"/>
                <a:cs typeface="Arial" pitchFamily="34" charset="0"/>
              </a:rPr>
              <a:t>Một nghệ sĩ tài hoa</a:t>
            </a:r>
          </a:p>
        </p:txBody>
      </p:sp>
      <p:sp>
        <p:nvSpPr>
          <p:cNvPr id="28" name="Rectangle 27"/>
          <p:cNvSpPr/>
          <p:nvPr/>
        </p:nvSpPr>
        <p:spPr>
          <a:xfrm>
            <a:off x="1374074" y="4464903"/>
            <a:ext cx="6245290" cy="553998"/>
          </a:xfrm>
          <a:prstGeom prst="rect">
            <a:avLst/>
          </a:prstGeom>
        </p:spPr>
        <p:txBody>
          <a:bodyPr wrap="square" lIns="45711" tIns="22855" rIns="45711" bIns="22855">
            <a:spAutoFit/>
          </a:bodyPr>
          <a:lstStyle/>
          <a:p>
            <a:pPr algn="just">
              <a:lnSpc>
                <a:spcPct val="150000"/>
              </a:lnSpc>
              <a:defRPr/>
            </a:pPr>
            <a:r>
              <a:rPr lang="en-US" sz="2200" b="1">
                <a:solidFill>
                  <a:schemeClr val="tx1">
                    <a:lumMod val="95000"/>
                    <a:lumOff val="5000"/>
                  </a:schemeClr>
                </a:solidFill>
                <a:latin typeface="Arial" panose="020B0604020202020204" pitchFamily="34" charset="0"/>
                <a:ea typeface="Tahoma" pitchFamily="34" charset="0"/>
                <a:cs typeface="Arial" panose="020B0604020202020204" pitchFamily="34" charset="0"/>
              </a:rPr>
              <a:t>b. Một trang anh hùng dũng liệt</a:t>
            </a:r>
            <a:endParaRPr lang="vi-VN" sz="2200" b="1">
              <a:solidFill>
                <a:schemeClr val="tx1">
                  <a:lumMod val="95000"/>
                  <a:lumOff val="5000"/>
                </a:schemeClr>
              </a:solidFill>
              <a:ea typeface="Tahoma" pitchFamily="34" charset="0"/>
              <a:cs typeface="Arial" pitchFamily="34" charset="0"/>
            </a:endParaRPr>
          </a:p>
        </p:txBody>
      </p:sp>
      <p:sp>
        <p:nvSpPr>
          <p:cNvPr id="29" name="Rectangle 28"/>
          <p:cNvSpPr/>
          <p:nvPr/>
        </p:nvSpPr>
        <p:spPr>
          <a:xfrm>
            <a:off x="1374074" y="4894302"/>
            <a:ext cx="6626241" cy="553998"/>
          </a:xfrm>
          <a:prstGeom prst="rect">
            <a:avLst/>
          </a:prstGeom>
        </p:spPr>
        <p:txBody>
          <a:bodyPr wrap="square" lIns="45711" tIns="22855" rIns="45711" bIns="22855">
            <a:spAutoFit/>
          </a:bodyPr>
          <a:lstStyle/>
          <a:p>
            <a:pPr algn="just">
              <a:lnSpc>
                <a:spcPct val="150000"/>
              </a:lnSpc>
              <a:defRPr/>
            </a:pPr>
            <a:r>
              <a:rPr lang="vi-VN" sz="2200" b="1">
                <a:solidFill>
                  <a:schemeClr val="tx1">
                    <a:lumMod val="95000"/>
                    <a:lumOff val="5000"/>
                  </a:schemeClr>
                </a:solidFill>
                <a:ea typeface="Tahoma" pitchFamily="34" charset="0"/>
                <a:cs typeface="Arial" panose="020B0604020202020204" pitchFamily="34" charset="0"/>
              </a:rPr>
              <a:t>c.</a:t>
            </a:r>
            <a:r>
              <a:rPr lang="en-US" sz="2200" b="1">
                <a:solidFill>
                  <a:schemeClr val="tx1">
                    <a:lumMod val="95000"/>
                    <a:lumOff val="5000"/>
                  </a:schemeClr>
                </a:solidFill>
                <a:ea typeface="Tahoma" pitchFamily="34" charset="0"/>
                <a:cs typeface="Arial" panose="020B0604020202020204" pitchFamily="34" charset="0"/>
              </a:rPr>
              <a:t> </a:t>
            </a:r>
            <a:r>
              <a:rPr lang="vi-VN" sz="2200" b="1">
                <a:solidFill>
                  <a:schemeClr val="tx1">
                    <a:lumMod val="95000"/>
                    <a:lumOff val="5000"/>
                  </a:schemeClr>
                </a:solidFill>
                <a:ea typeface="Tahoma" pitchFamily="34" charset="0"/>
                <a:cs typeface="Arial" panose="020B0604020202020204" pitchFamily="34" charset="0"/>
              </a:rPr>
              <a:t>Một con người có tâm hồn trong sáng</a:t>
            </a:r>
          </a:p>
        </p:txBody>
      </p:sp>
      <p:grpSp>
        <p:nvGrpSpPr>
          <p:cNvPr id="33" name="Group 32"/>
          <p:cNvGrpSpPr/>
          <p:nvPr/>
        </p:nvGrpSpPr>
        <p:grpSpPr>
          <a:xfrm>
            <a:off x="1450264" y="5347761"/>
            <a:ext cx="9826661" cy="1023005"/>
            <a:chOff x="4618614" y="10502724"/>
            <a:chExt cx="19655881" cy="2156184"/>
          </a:xfrm>
        </p:grpSpPr>
        <p:sp>
          <p:nvSpPr>
            <p:cNvPr id="34" name="Rectangle 33"/>
            <p:cNvSpPr/>
            <p:nvPr/>
          </p:nvSpPr>
          <p:spPr>
            <a:xfrm>
              <a:off x="5978099" y="10842550"/>
              <a:ext cx="18296396" cy="1816358"/>
            </a:xfrm>
            <a:prstGeom prst="rect">
              <a:avLst/>
            </a:prstGeom>
          </p:spPr>
          <p:txBody>
            <a:bodyPr wrap="square">
              <a:spAutoFit/>
            </a:bodyPr>
            <a:lstStyle/>
            <a:p>
              <a:pPr algn="just">
                <a:lnSpc>
                  <a:spcPts val="2999"/>
                </a:lnSpc>
              </a:pPr>
              <a:r>
                <a:rPr lang="vi-VN" sz="2200" b="1"/>
                <a:t>Thể hiện quan niệm của Nguyễn Tuân về tài và tâm, cái đẹp và cái thiện</a:t>
              </a:r>
              <a:r>
                <a:rPr lang="vi-VN" sz="2200" b="1">
                  <a:solidFill>
                    <a:srgbClr val="0D0D0D"/>
                  </a:solidFill>
                </a:rPr>
                <a:t>:</a:t>
              </a:r>
              <a:r>
                <a:rPr lang="vi-VN" sz="2200" b="1">
                  <a:solidFill>
                    <a:schemeClr val="accent6">
                      <a:lumMod val="75000"/>
                    </a:schemeClr>
                  </a:solidFill>
                </a:rPr>
                <a:t> tài phải hòa hợp với tâm, cái đẹp phải gắn với cái thiện.</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14" y="10502724"/>
              <a:ext cx="1359485" cy="1115804"/>
            </a:xfrm>
            <a:prstGeom prst="rect">
              <a:avLst/>
            </a:prstGeom>
          </p:spPr>
        </p:pic>
      </p:grpSp>
      <p:sp>
        <p:nvSpPr>
          <p:cNvPr id="37" name="Rectangle 36"/>
          <p:cNvSpPr/>
          <p:nvPr/>
        </p:nvSpPr>
        <p:spPr>
          <a:xfrm>
            <a:off x="808011" y="1524000"/>
            <a:ext cx="3314351" cy="435494"/>
          </a:xfrm>
          <a:prstGeom prst="rect">
            <a:avLst/>
          </a:prstGeom>
        </p:spPr>
        <p:txBody>
          <a:bodyPr wrap="none" lIns="45711" tIns="22855" rIns="45711" bIns="22855">
            <a:spAutoFit/>
          </a:bodyPr>
          <a:lstStyle/>
          <a:p>
            <a:pPr marL="171416" indent="-171416" algn="just">
              <a:lnSpc>
                <a:spcPct val="115000"/>
              </a:lnSpc>
              <a:spcAft>
                <a:spcPts val="300"/>
              </a:spcAft>
              <a:buFont typeface="+mj-lt"/>
              <a:buAutoNum type="romanUcPeriod"/>
              <a:tabLst>
                <a:tab pos="114277" algn="l"/>
              </a:tabLst>
            </a:pPr>
            <a:r>
              <a:rPr lang="en-US" sz="2200" b="1">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 GIỚI THIỆU CHUNG </a:t>
            </a:r>
            <a:endParaRPr lang="en-US" sz="200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37"/>
          <p:cNvSpPr/>
          <p:nvPr/>
        </p:nvSpPr>
        <p:spPr>
          <a:xfrm>
            <a:off x="1039290" y="1922552"/>
            <a:ext cx="3317848"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1. Tác giả: Nguyễn Tuân</a:t>
            </a:r>
          </a:p>
        </p:txBody>
      </p:sp>
      <p:sp>
        <p:nvSpPr>
          <p:cNvPr id="39" name="Rectangle 38"/>
          <p:cNvSpPr/>
          <p:nvPr/>
        </p:nvSpPr>
        <p:spPr>
          <a:xfrm>
            <a:off x="1032835" y="2328074"/>
            <a:ext cx="1896266"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2. Tác phẩm: </a:t>
            </a:r>
          </a:p>
        </p:txBody>
      </p:sp>
      <p:sp>
        <p:nvSpPr>
          <p:cNvPr id="40" name="Rectangle 39"/>
          <p:cNvSpPr/>
          <p:nvPr/>
        </p:nvSpPr>
        <p:spPr>
          <a:xfrm>
            <a:off x="808007" y="2819400"/>
            <a:ext cx="3375265" cy="435494"/>
          </a:xfrm>
          <a:prstGeom prst="rect">
            <a:avLst/>
          </a:prstGeom>
        </p:spPr>
        <p:txBody>
          <a:bodyPr wrap="none" lIns="45711" tIns="22855" rIns="45711" bIns="22855">
            <a:spAutoFit/>
          </a:bodyPr>
          <a:lstStyle/>
          <a:p>
            <a:pPr marL="428539" indent="-428539" algn="just">
              <a:lnSpc>
                <a:spcPct val="115000"/>
              </a:lnSpc>
              <a:spcAft>
                <a:spcPts val="300"/>
              </a:spcAft>
              <a:buFont typeface="+mj-lt"/>
              <a:buAutoNum type="romanUcPeriod" startAt="2"/>
              <a:tabLst>
                <a:tab pos="114277" algn="l"/>
              </a:tabLst>
            </a:pPr>
            <a:r>
              <a:rPr lang="en-US" sz="2200" b="1">
                <a:solidFill>
                  <a:schemeClr val="accent6">
                    <a:lumMod val="75000"/>
                  </a:schemeClr>
                </a:solidFill>
                <a:latin typeface="Tahoma" panose="020B0604030504040204" pitchFamily="34" charset="0"/>
                <a:ea typeface="Calibri" panose="020F0502020204030204" pitchFamily="34" charset="0"/>
                <a:cs typeface="Times New Roman" panose="02020603050405020304" pitchFamily="18" charset="0"/>
              </a:rPr>
              <a:t>ĐỌC-HIỂU VĂN BẢN</a:t>
            </a:r>
            <a:endParaRPr lang="en-US" sz="200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ectangle 40"/>
          <p:cNvSpPr/>
          <p:nvPr/>
        </p:nvSpPr>
        <p:spPr>
          <a:xfrm>
            <a:off x="1027226" y="3276600"/>
            <a:ext cx="2882786" cy="384721"/>
          </a:xfrm>
          <a:prstGeom prst="rect">
            <a:avLst/>
          </a:prstGeom>
        </p:spPr>
        <p:txBody>
          <a:bodyPr wrap="none" lIns="45711" tIns="22855" rIns="45711" bIns="22855">
            <a:spAutoFit/>
          </a:bodyPr>
          <a:lstStyle/>
          <a:p>
            <a:r>
              <a:rPr lang="en-US" sz="2200" b="1">
                <a:solidFill>
                  <a:schemeClr val="accent5">
                    <a:lumMod val="75000"/>
                  </a:schemeClr>
                </a:solidFill>
                <a:latin typeface="Arial" panose="020B0604020202020204" pitchFamily="34" charset="0"/>
                <a:cs typeface="Arial" panose="020B0604020202020204" pitchFamily="34" charset="0"/>
              </a:rPr>
              <a:t>1. Tình huống truyện</a:t>
            </a: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7708531" y="1262814"/>
            <a:ext cx="3722732" cy="3631488"/>
          </a:xfrm>
          <a:prstGeom prst="rect">
            <a:avLst/>
          </a:prstGeom>
        </p:spPr>
      </p:pic>
    </p:spTree>
    <p:extLst>
      <p:ext uri="{BB962C8B-B14F-4D97-AF65-F5344CB8AC3E}">
        <p14:creationId xmlns:p14="http://schemas.microsoft.com/office/powerpoint/2010/main" val="815586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500"/>
                                        <p:tgtEl>
                                          <p:spTgt spid="3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P spid="29" grpId="0"/>
      <p:bldP spid="37" grpId="0"/>
      <p:bldP spid="38" grpId="0"/>
      <p:bldP spid="39" grpId="0"/>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53170" y="914400"/>
            <a:ext cx="10265820" cy="5619750"/>
            <a:chOff x="1906587" y="1828800"/>
            <a:chExt cx="20534313" cy="11239499"/>
          </a:xfrm>
          <a:solidFill>
            <a:schemeClr val="bg1">
              <a:lumMod val="85000"/>
            </a:schemeClr>
          </a:solidFill>
        </p:grpSpPr>
        <p:sp>
          <p:nvSpPr>
            <p:cNvPr id="38" name="Rounded Rectangle 37"/>
            <p:cNvSpPr/>
            <p:nvPr/>
          </p:nvSpPr>
          <p:spPr>
            <a:xfrm>
              <a:off x="1906587" y="2378262"/>
              <a:ext cx="20534313" cy="10690037"/>
            </a:xfrm>
            <a:prstGeom prst="roundRect">
              <a:avLst>
                <a:gd name="adj" fmla="val 2869"/>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40" name="Muc tieu bg"/>
            <p:cNvGrpSpPr/>
            <p:nvPr/>
          </p:nvGrpSpPr>
          <p:grpSpPr>
            <a:xfrm>
              <a:off x="8085319" y="1828800"/>
              <a:ext cx="8220897" cy="1098926"/>
              <a:chOff x="696090" y="1690603"/>
              <a:chExt cx="8220897" cy="1195752"/>
            </a:xfrm>
            <a:grpFill/>
          </p:grpSpPr>
          <p:sp>
            <p:nvSpPr>
              <p:cNvPr id="43" name="Rounded Rectangle 42"/>
              <p:cNvSpPr/>
              <p:nvPr/>
            </p:nvSpPr>
            <p:spPr>
              <a:xfrm>
                <a:off x="696090" y="1690603"/>
                <a:ext cx="8220897" cy="1195752"/>
              </a:xfrm>
              <a:prstGeom prst="roundRect">
                <a:avLst/>
              </a:prstGeom>
              <a:grp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1128288" y="1741786"/>
                <a:ext cx="7526116" cy="1105152"/>
              </a:xfrm>
              <a:prstGeom prst="rect">
                <a:avLst/>
              </a:prstGeom>
              <a:noFill/>
              <a:ln>
                <a:noFill/>
              </a:ln>
            </p:spPr>
            <p:txBody>
              <a:bodyPr wrap="none" rtlCol="0" anchor="ctr">
                <a:spAutoFit/>
              </a:bodyPr>
              <a:lstStyle/>
              <a:p>
                <a:r>
                  <a:rPr lang="en-US" sz="2700" b="1" dirty="0">
                    <a:latin typeface="Tahoma" pitchFamily="34" charset="0"/>
                    <a:ea typeface="Tahoma" pitchFamily="34" charset="0"/>
                    <a:cs typeface="Tahoma" pitchFamily="34" charset="0"/>
                  </a:rPr>
                  <a:t>TÓM TẮT BÀI GIẢNG</a:t>
                </a:r>
              </a:p>
            </p:txBody>
          </p:sp>
        </p:grpSp>
      </p:grpSp>
      <p:sp>
        <p:nvSpPr>
          <p:cNvPr id="48" name="Rectangle 47"/>
          <p:cNvSpPr/>
          <p:nvPr/>
        </p:nvSpPr>
        <p:spPr>
          <a:xfrm>
            <a:off x="1684731" y="1663844"/>
            <a:ext cx="2947699" cy="417807"/>
          </a:xfrm>
          <a:prstGeom prst="rect">
            <a:avLst/>
          </a:prstGeom>
        </p:spPr>
        <p:txBody>
          <a:bodyPr wrap="none" lIns="45711" tIns="22855" rIns="45711" bIns="22855">
            <a:spAutoFit/>
          </a:bodyPr>
          <a:lstStyle/>
          <a:p>
            <a:pPr marL="171416" indent="-171416" algn="just">
              <a:lnSpc>
                <a:spcPct val="115000"/>
              </a:lnSpc>
              <a:spcAft>
                <a:spcPts val="300"/>
              </a:spcAft>
              <a:buFont typeface="+mj-lt"/>
              <a:buAutoNum type="romanUcPeriod"/>
              <a:tabLst>
                <a:tab pos="114277" algn="l"/>
              </a:tabLst>
            </a:pPr>
            <a:r>
              <a:rPr lang="en-US" sz="21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GIỚI THIỆU CHUNG </a:t>
            </a:r>
            <a:endParaRPr lang="en-US" sz="21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685005" y="2038793"/>
            <a:ext cx="3159268" cy="417807"/>
          </a:xfrm>
          <a:prstGeom prst="rect">
            <a:avLst/>
          </a:prstGeom>
        </p:spPr>
        <p:txBody>
          <a:bodyPr wrap="none" lIns="45711" tIns="22855" rIns="45711" bIns="22855">
            <a:spAutoFit/>
          </a:bodyPr>
          <a:lstStyle/>
          <a:p>
            <a:pPr marL="428539" indent="-428539" algn="just">
              <a:lnSpc>
                <a:spcPct val="115000"/>
              </a:lnSpc>
              <a:spcAft>
                <a:spcPts val="300"/>
              </a:spcAft>
              <a:buFont typeface="+mj-lt"/>
              <a:buAutoNum type="romanUcPeriod" startAt="2"/>
              <a:tabLst>
                <a:tab pos="114277" algn="l"/>
              </a:tabLst>
            </a:pPr>
            <a:r>
              <a:rPr lang="en-US" sz="21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ĐỌC-HIỂU VĂN BẢN</a:t>
            </a:r>
            <a:endParaRPr lang="en-US" sz="21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1791260" y="2806570"/>
            <a:ext cx="3002194" cy="377027"/>
          </a:xfrm>
          <a:prstGeom prst="rect">
            <a:avLst/>
          </a:prstGeom>
        </p:spPr>
        <p:txBody>
          <a:bodyPr wrap="none" lIns="45711" tIns="22855" rIns="45711" bIns="22855">
            <a:spAutoFit/>
          </a:bodyPr>
          <a:lstStyle/>
          <a:p>
            <a:r>
              <a:rPr lang="en-US" sz="2100" b="1">
                <a:latin typeface="Arial" panose="020B0604020202020204" pitchFamily="34" charset="0"/>
                <a:cs typeface="Arial" panose="020B0604020202020204" pitchFamily="34" charset="0"/>
              </a:rPr>
              <a:t>2. Nhân vật Huấn Cao </a:t>
            </a:r>
          </a:p>
        </p:txBody>
      </p:sp>
      <p:sp>
        <p:nvSpPr>
          <p:cNvPr id="24" name="Rectangle 23"/>
          <p:cNvSpPr/>
          <p:nvPr/>
        </p:nvSpPr>
        <p:spPr>
          <a:xfrm>
            <a:off x="1791261" y="2420288"/>
            <a:ext cx="2752158" cy="369332"/>
          </a:xfrm>
          <a:prstGeom prst="rect">
            <a:avLst/>
          </a:prstGeom>
        </p:spPr>
        <p:txBody>
          <a:bodyPr wrap="none" lIns="45711" tIns="22855" rIns="45711" bIns="22855">
            <a:spAutoFit/>
          </a:bodyPr>
          <a:lstStyle/>
          <a:p>
            <a:r>
              <a:rPr lang="en-US" sz="2100" b="1">
                <a:latin typeface="Arial" panose="020B0604020202020204" pitchFamily="34" charset="0"/>
                <a:cs typeface="Arial" panose="020B0604020202020204" pitchFamily="34" charset="0"/>
              </a:rPr>
              <a:t>1. Tình huống truyện</a:t>
            </a:r>
          </a:p>
        </p:txBody>
      </p:sp>
      <p:sp>
        <p:nvSpPr>
          <p:cNvPr id="25" name="Rectangle 24"/>
          <p:cNvSpPr/>
          <p:nvPr/>
        </p:nvSpPr>
        <p:spPr>
          <a:xfrm>
            <a:off x="1791260" y="3200548"/>
            <a:ext cx="3737877" cy="377027"/>
          </a:xfrm>
          <a:prstGeom prst="rect">
            <a:avLst/>
          </a:prstGeom>
        </p:spPr>
        <p:txBody>
          <a:bodyPr wrap="none" lIns="45711" tIns="22855" rIns="45711" bIns="22855">
            <a:spAutoFit/>
          </a:bodyPr>
          <a:lstStyle/>
          <a:p>
            <a:r>
              <a:rPr lang="en-US" sz="2100" b="1" dirty="0">
                <a:latin typeface="Arial" panose="020B0604020202020204" pitchFamily="34" charset="0"/>
                <a:cs typeface="Arial" panose="020B0604020202020204" pitchFamily="34" charset="0"/>
              </a:rPr>
              <a:t>3. </a:t>
            </a:r>
            <a:r>
              <a:rPr lang="en-US" sz="2100" b="1" dirty="0" err="1">
                <a:latin typeface="Arial" panose="020B0604020202020204" pitchFamily="34" charset="0"/>
                <a:cs typeface="Arial" panose="020B0604020202020204" pitchFamily="34" charset="0"/>
              </a:rPr>
              <a:t>Nhân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vật</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viên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quản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ngục</a:t>
            </a:r>
            <a:r>
              <a:rPr lang="en-US" sz="2100" b="1" dirty="0">
                <a:latin typeface="Arial" panose="020B0604020202020204" pitchFamily="34" charset="0"/>
                <a:cs typeface="Arial" panose="020B0604020202020204" pitchFamily="34" charset="0"/>
              </a:rPr>
              <a:t> </a:t>
            </a:r>
          </a:p>
        </p:txBody>
      </p:sp>
      <p:sp>
        <p:nvSpPr>
          <p:cNvPr id="26" name="Rectangle 25"/>
          <p:cNvSpPr/>
          <p:nvPr/>
        </p:nvSpPr>
        <p:spPr>
          <a:xfrm>
            <a:off x="2085541" y="3466490"/>
            <a:ext cx="4544717" cy="530904"/>
          </a:xfrm>
          <a:prstGeom prst="rect">
            <a:avLst/>
          </a:prstGeom>
        </p:spPr>
        <p:txBody>
          <a:bodyPr wrap="square" lIns="45711" tIns="22855" rIns="45711" bIns="22855">
            <a:spAutoFit/>
          </a:bodyPr>
          <a:lstStyle/>
          <a:p>
            <a:pPr algn="just">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a. </a:t>
            </a:r>
            <a:r>
              <a:rPr lang="vi-VN" sz="2100" b="1" dirty="0">
                <a:solidFill>
                  <a:schemeClr val="tx1">
                    <a:lumMod val="95000"/>
                    <a:lumOff val="5000"/>
                  </a:schemeClr>
                </a:solidFill>
                <a:latin typeface="Arial" pitchFamily="34" charset="0"/>
                <a:ea typeface="Tahoma" pitchFamily="34" charset="0"/>
                <a:cs typeface="Arial" pitchFamily="34" charset="0"/>
              </a:rPr>
              <a:t>Một </a:t>
            </a:r>
            <a:r>
              <a:rPr lang="en-US" sz="2100" b="1" dirty="0">
                <a:solidFill>
                  <a:schemeClr val="tx1">
                    <a:lumMod val="95000"/>
                    <a:lumOff val="5000"/>
                  </a:schemeClr>
                </a:solidFill>
                <a:latin typeface="Arial" pitchFamily="34" charset="0"/>
                <a:ea typeface="Tahoma" pitchFamily="34" charset="0"/>
                <a:cs typeface="Arial" pitchFamily="34" charset="0"/>
              </a:rPr>
              <a:t>con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say </a:t>
            </a:r>
            <a:r>
              <a:rPr lang="en-US" sz="2100" b="1" dirty="0" err="1">
                <a:solidFill>
                  <a:schemeClr val="tx1">
                    <a:lumMod val="95000"/>
                    <a:lumOff val="5000"/>
                  </a:schemeClr>
                </a:solidFill>
                <a:latin typeface="Arial" pitchFamily="34" charset="0"/>
                <a:ea typeface="Tahoma" pitchFamily="34" charset="0"/>
                <a:cs typeface="Arial" pitchFamily="34" charset="0"/>
              </a:rPr>
              <a:t>mê</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cái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đẹp</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sp>
        <p:nvSpPr>
          <p:cNvPr id="27" name="Rectangle 26"/>
          <p:cNvSpPr/>
          <p:nvPr/>
        </p:nvSpPr>
        <p:spPr>
          <a:xfrm>
            <a:off x="2095858" y="3829988"/>
            <a:ext cx="7657103" cy="530904"/>
          </a:xfrm>
          <a:prstGeom prst="rect">
            <a:avLst/>
          </a:prstGeom>
        </p:spPr>
        <p:txBody>
          <a:bodyPr wrap="square" lIns="45711" tIns="22855" rIns="45711" bIns="22855">
            <a:spAutoFit/>
          </a:bodyPr>
          <a:lstStyle/>
          <a:p>
            <a:pPr algn="just">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b. </a:t>
            </a:r>
            <a:r>
              <a:rPr lang="en-US" sz="2100" b="1" dirty="0" err="1">
                <a:solidFill>
                  <a:schemeClr val="tx1">
                    <a:lumMod val="95000"/>
                    <a:lumOff val="5000"/>
                  </a:schemeClr>
                </a:solidFill>
                <a:latin typeface="Arial" pitchFamily="34" charset="0"/>
                <a:ea typeface="Tahoma" pitchFamily="34" charset="0"/>
                <a:cs typeface="Arial" pitchFamily="34" charset="0"/>
              </a:rPr>
              <a:t>Một</a:t>
            </a:r>
            <a:r>
              <a:rPr lang="en-US" sz="2100" b="1" dirty="0">
                <a:solidFill>
                  <a:schemeClr val="tx1">
                    <a:lumMod val="95000"/>
                    <a:lumOff val="5000"/>
                  </a:schemeClr>
                </a:solidFill>
                <a:latin typeface="Arial" pitchFamily="34" charset="0"/>
                <a:ea typeface="Tahoma" pitchFamily="34" charset="0"/>
                <a:cs typeface="Arial" pitchFamily="34" charset="0"/>
              </a:rPr>
              <a:t> con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biết</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quý</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trọng</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tài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anh</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hùng</a:t>
            </a:r>
            <a:r>
              <a:rPr lang="en-US" sz="2100" b="1" dirty="0">
                <a:solidFill>
                  <a:schemeClr val="tx1">
                    <a:lumMod val="95000"/>
                    <a:lumOff val="5000"/>
                  </a:schemeClr>
                </a:solidFill>
                <a:latin typeface="Arial" pitchFamily="34" charset="0"/>
                <a:ea typeface="Tahoma" pitchFamily="34" charset="0"/>
                <a:cs typeface="Arial" pitchFamily="34" charset="0"/>
              </a:rPr>
              <a:t> </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sp>
        <p:nvSpPr>
          <p:cNvPr id="29" name="Rectangle 28"/>
          <p:cNvSpPr/>
          <p:nvPr/>
        </p:nvSpPr>
        <p:spPr>
          <a:xfrm>
            <a:off x="2085541" y="4210988"/>
            <a:ext cx="4226253" cy="530904"/>
          </a:xfrm>
          <a:prstGeom prst="rect">
            <a:avLst/>
          </a:prstGeom>
        </p:spPr>
        <p:txBody>
          <a:bodyPr wrap="square" lIns="45711" tIns="22855" rIns="45711" bIns="22855">
            <a:spAutoFit/>
          </a:bodyPr>
          <a:lstStyle/>
          <a:p>
            <a:pPr algn="just">
              <a:lnSpc>
                <a:spcPct val="150000"/>
              </a:lnSpc>
              <a:defRPr/>
            </a:pPr>
            <a:r>
              <a:rPr lang="vi-VN"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rPr>
              <a:t>c.</a:t>
            </a:r>
            <a:r>
              <a:rPr lang="en-US"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rPr>
              <a:t> </a:t>
            </a:r>
            <a:r>
              <a:rPr lang="vi-VN"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rPr>
              <a:t>Một con người có </a:t>
            </a:r>
            <a:r>
              <a:rPr lang="en-US" sz="2100" b="1" dirty="0" err="1">
                <a:solidFill>
                  <a:schemeClr val="tx1">
                    <a:lumMod val="95000"/>
                    <a:lumOff val="5000"/>
                  </a:schemeClr>
                </a:solidFill>
                <a:latin typeface="Arial" panose="020B0604020202020204" pitchFamily="34" charset="0"/>
                <a:ea typeface="Tahoma" pitchFamily="34" charset="0"/>
                <a:cs typeface="Arial" panose="020B0604020202020204" pitchFamily="34" charset="0"/>
              </a:rPr>
              <a:t>dũng</a:t>
            </a:r>
            <a:r>
              <a:rPr lang="en-US"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rPr>
              <a:t> </a:t>
            </a:r>
            <a:r>
              <a:rPr lang="en-US" sz="2100" b="1" dirty="0" err="1">
                <a:solidFill>
                  <a:schemeClr val="tx1">
                    <a:lumMod val="95000"/>
                    <a:lumOff val="5000"/>
                  </a:schemeClr>
                </a:solidFill>
                <a:latin typeface="Arial" panose="020B0604020202020204" pitchFamily="34" charset="0"/>
                <a:ea typeface="Tahoma" pitchFamily="34" charset="0"/>
                <a:cs typeface="Arial" panose="020B0604020202020204" pitchFamily="34" charset="0"/>
              </a:rPr>
              <a:t>khí</a:t>
            </a:r>
            <a:endParaRPr lang="vi-VN"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sp>
        <p:nvSpPr>
          <p:cNvPr id="30" name="Rectangle 29"/>
          <p:cNvSpPr/>
          <p:nvPr/>
        </p:nvSpPr>
        <p:spPr>
          <a:xfrm>
            <a:off x="2079899" y="4594473"/>
            <a:ext cx="4803320" cy="530904"/>
          </a:xfrm>
          <a:prstGeom prst="rect">
            <a:avLst/>
          </a:prstGeom>
        </p:spPr>
        <p:txBody>
          <a:bodyPr wrap="square" lIns="45711" tIns="22855" rIns="45711" bIns="22855">
            <a:spAutoFit/>
          </a:bodyPr>
          <a:lstStyle/>
          <a:p>
            <a:pPr algn="just">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d. </a:t>
            </a:r>
            <a:r>
              <a:rPr lang="en-US" sz="2100" b="1" dirty="0" err="1">
                <a:solidFill>
                  <a:schemeClr val="tx1">
                    <a:lumMod val="95000"/>
                    <a:lumOff val="5000"/>
                  </a:schemeClr>
                </a:solidFill>
                <a:latin typeface="Arial" pitchFamily="34" charset="0"/>
                <a:ea typeface="Tahoma" pitchFamily="34" charset="0"/>
                <a:cs typeface="Arial" pitchFamily="34" charset="0"/>
              </a:rPr>
              <a:t>Một</a:t>
            </a:r>
            <a:r>
              <a:rPr lang="en-US" sz="2100" b="1" dirty="0">
                <a:solidFill>
                  <a:schemeClr val="tx1">
                    <a:lumMod val="95000"/>
                    <a:lumOff val="5000"/>
                  </a:schemeClr>
                </a:solidFill>
                <a:latin typeface="Arial" pitchFamily="34" charset="0"/>
                <a:ea typeface="Tahoma" pitchFamily="34" charset="0"/>
                <a:cs typeface="Arial" pitchFamily="34" charset="0"/>
              </a:rPr>
              <a:t> con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biết</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hướng</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thiện</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sp>
        <p:nvSpPr>
          <p:cNvPr id="32" name="Rectangle 31"/>
          <p:cNvSpPr/>
          <p:nvPr/>
        </p:nvSpPr>
        <p:spPr>
          <a:xfrm>
            <a:off x="1791261" y="5105400"/>
            <a:ext cx="2252086" cy="377027"/>
          </a:xfrm>
          <a:prstGeom prst="rect">
            <a:avLst/>
          </a:prstGeom>
        </p:spPr>
        <p:txBody>
          <a:bodyPr wrap="none" lIns="45711" tIns="22855" rIns="45711" bIns="22855">
            <a:spAutoFit/>
          </a:bodyPr>
          <a:lstStyle/>
          <a:p>
            <a:r>
              <a:rPr lang="en-US" sz="2100" b="1" dirty="0">
                <a:latin typeface="Arial" panose="020B0604020202020204" pitchFamily="34" charset="0"/>
                <a:cs typeface="Arial" panose="020B0604020202020204" pitchFamily="34" charset="0"/>
              </a:rPr>
              <a:t>4. </a:t>
            </a:r>
            <a:r>
              <a:rPr lang="en-US" sz="2100" b="1" dirty="0" err="1">
                <a:latin typeface="Arial" panose="020B0604020202020204" pitchFamily="34" charset="0"/>
                <a:cs typeface="Arial" panose="020B0604020202020204" pitchFamily="34" charset="0"/>
              </a:rPr>
              <a:t>Cảnh</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cho</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chữ</a:t>
            </a:r>
            <a:endParaRPr lang="en-US" sz="2100" b="1" dirty="0">
              <a:latin typeface="Arial" panose="020B0604020202020204" pitchFamily="34" charset="0"/>
              <a:cs typeface="Arial" panose="020B0604020202020204" pitchFamily="34" charset="0"/>
            </a:endParaRPr>
          </a:p>
        </p:txBody>
      </p:sp>
      <p:sp>
        <p:nvSpPr>
          <p:cNvPr id="33" name="Rectangle 32"/>
          <p:cNvSpPr/>
          <p:nvPr/>
        </p:nvSpPr>
        <p:spPr>
          <a:xfrm>
            <a:off x="2060059" y="5368127"/>
            <a:ext cx="4723785" cy="530915"/>
          </a:xfrm>
          <a:prstGeom prst="rect">
            <a:avLst/>
          </a:prstGeom>
        </p:spPr>
        <p:txBody>
          <a:bodyPr wrap="square" lIns="45711" tIns="22855" rIns="45711" bIns="22855">
            <a:spAutoFit/>
          </a:bodyPr>
          <a:lstStyle/>
          <a:p>
            <a:pPr algn="just">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a. </a:t>
            </a:r>
            <a:r>
              <a:rPr lang="en-US" sz="2100" b="1" dirty="0" err="1">
                <a:solidFill>
                  <a:schemeClr val="tx1">
                    <a:lumMod val="95000"/>
                    <a:lumOff val="5000"/>
                  </a:schemeClr>
                </a:solidFill>
                <a:latin typeface="Arial" pitchFamily="34" charset="0"/>
                <a:ea typeface="Tahoma" pitchFamily="34" charset="0"/>
                <a:cs typeface="Arial" pitchFamily="34" charset="0"/>
              </a:rPr>
              <a:t>Hoàn</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cảnh</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và</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địa</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điểm</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sp>
        <p:nvSpPr>
          <p:cNvPr id="35" name="Rectangle 34"/>
          <p:cNvSpPr/>
          <p:nvPr/>
        </p:nvSpPr>
        <p:spPr>
          <a:xfrm>
            <a:off x="2060059" y="5731625"/>
            <a:ext cx="5371401" cy="530915"/>
          </a:xfrm>
          <a:prstGeom prst="rect">
            <a:avLst/>
          </a:prstGeom>
        </p:spPr>
        <p:txBody>
          <a:bodyPr wrap="square" lIns="45711" tIns="22855" rIns="45711" bIns="22855">
            <a:spAutoFit/>
          </a:bodyPr>
          <a:lstStyle/>
          <a:p>
            <a:pPr algn="just">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b. </a:t>
            </a:r>
            <a:r>
              <a:rPr lang="en-US" sz="2100" b="1" dirty="0" err="1">
                <a:solidFill>
                  <a:schemeClr val="tx1">
                    <a:lumMod val="95000"/>
                    <a:lumOff val="5000"/>
                  </a:schemeClr>
                </a:solidFill>
                <a:latin typeface="Arial" pitchFamily="34" charset="0"/>
                <a:ea typeface="Tahoma" pitchFamily="34" charset="0"/>
                <a:cs typeface="Arial" pitchFamily="34" charset="0"/>
              </a:rPr>
              <a:t>Vị</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thế</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của</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err="1">
                <a:solidFill>
                  <a:schemeClr val="tx1">
                    <a:lumMod val="95000"/>
                    <a:lumOff val="5000"/>
                  </a:schemeClr>
                </a:solidFill>
                <a:latin typeface="Arial" pitchFamily="34" charset="0"/>
                <a:ea typeface="Tahoma" pitchFamily="34" charset="0"/>
                <a:cs typeface="Arial" pitchFamily="34" charset="0"/>
              </a:rPr>
              <a:t>cho</a:t>
            </a:r>
            <a:r>
              <a:rPr lang="en-US" sz="2100" b="1">
                <a:solidFill>
                  <a:schemeClr val="tx1">
                    <a:lumMod val="95000"/>
                    <a:lumOff val="5000"/>
                  </a:schemeClr>
                </a:solidFill>
                <a:latin typeface="Arial" pitchFamily="34" charset="0"/>
                <a:ea typeface="Tahoma" pitchFamily="34" charset="0"/>
                <a:cs typeface="Arial" pitchFamily="34" charset="0"/>
              </a:rPr>
              <a:t> -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nhận</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8152047" y="3785751"/>
            <a:ext cx="3066943" cy="2639297"/>
          </a:xfrm>
          <a:prstGeom prst="rect">
            <a:avLst/>
          </a:prstGeom>
        </p:spPr>
      </p:pic>
    </p:spTree>
    <p:extLst>
      <p:ext uri="{BB962C8B-B14F-4D97-AF65-F5344CB8AC3E}">
        <p14:creationId xmlns:p14="http://schemas.microsoft.com/office/powerpoint/2010/main" val="3199683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953170" y="914400"/>
            <a:ext cx="10265820" cy="5619750"/>
            <a:chOff x="1906587" y="1828800"/>
            <a:chExt cx="20534313" cy="11239499"/>
          </a:xfrm>
          <a:solidFill>
            <a:schemeClr val="bg1">
              <a:lumMod val="85000"/>
            </a:schemeClr>
          </a:solidFill>
        </p:grpSpPr>
        <p:sp>
          <p:nvSpPr>
            <p:cNvPr id="52" name="Rounded Rectangle 51"/>
            <p:cNvSpPr/>
            <p:nvPr/>
          </p:nvSpPr>
          <p:spPr>
            <a:xfrm>
              <a:off x="1906587" y="2378262"/>
              <a:ext cx="20534313" cy="10690037"/>
            </a:xfrm>
            <a:prstGeom prst="roundRect">
              <a:avLst>
                <a:gd name="adj" fmla="val 2869"/>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53" name="Muc tieu bg"/>
            <p:cNvGrpSpPr/>
            <p:nvPr/>
          </p:nvGrpSpPr>
          <p:grpSpPr>
            <a:xfrm>
              <a:off x="8085319" y="1828800"/>
              <a:ext cx="8220897" cy="1098926"/>
              <a:chOff x="696090" y="1690603"/>
              <a:chExt cx="8220897" cy="1195752"/>
            </a:xfrm>
            <a:grpFill/>
          </p:grpSpPr>
          <p:sp>
            <p:nvSpPr>
              <p:cNvPr id="54" name="Rounded Rectangle 53"/>
              <p:cNvSpPr/>
              <p:nvPr/>
            </p:nvSpPr>
            <p:spPr>
              <a:xfrm>
                <a:off x="696090" y="1690603"/>
                <a:ext cx="8220897" cy="1195752"/>
              </a:xfrm>
              <a:prstGeom prst="roundRect">
                <a:avLst/>
              </a:prstGeom>
              <a:grp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128288" y="1741786"/>
                <a:ext cx="7526116" cy="1105152"/>
              </a:xfrm>
              <a:prstGeom prst="rect">
                <a:avLst/>
              </a:prstGeom>
              <a:noFill/>
              <a:ln>
                <a:noFill/>
              </a:ln>
            </p:spPr>
            <p:txBody>
              <a:bodyPr wrap="none" rtlCol="0" anchor="ctr">
                <a:spAutoFit/>
              </a:bodyPr>
              <a:lstStyle/>
              <a:p>
                <a:r>
                  <a:rPr lang="en-US" sz="2700" b="1" dirty="0">
                    <a:latin typeface="Tahoma" pitchFamily="34" charset="0"/>
                    <a:ea typeface="Tahoma" pitchFamily="34" charset="0"/>
                    <a:cs typeface="Tahoma" pitchFamily="34" charset="0"/>
                  </a:rPr>
                  <a:t>TÓM TẮT BÀI GIẢNG</a:t>
                </a:r>
              </a:p>
            </p:txBody>
          </p:sp>
        </p:grpSp>
      </p:grpSp>
      <p:sp>
        <p:nvSpPr>
          <p:cNvPr id="56" name="Rectangle 55"/>
          <p:cNvSpPr/>
          <p:nvPr/>
        </p:nvSpPr>
        <p:spPr>
          <a:xfrm>
            <a:off x="1684731" y="1663844"/>
            <a:ext cx="2947699" cy="417807"/>
          </a:xfrm>
          <a:prstGeom prst="rect">
            <a:avLst/>
          </a:prstGeom>
        </p:spPr>
        <p:txBody>
          <a:bodyPr wrap="none" lIns="45711" tIns="22855" rIns="45711" bIns="22855">
            <a:spAutoFit/>
          </a:bodyPr>
          <a:lstStyle/>
          <a:p>
            <a:pPr marL="171416" indent="-171416" algn="just">
              <a:lnSpc>
                <a:spcPct val="115000"/>
              </a:lnSpc>
              <a:spcAft>
                <a:spcPts val="300"/>
              </a:spcAft>
              <a:buFont typeface="+mj-lt"/>
              <a:buAutoNum type="romanUcPeriod"/>
              <a:tabLst>
                <a:tab pos="114277" algn="l"/>
              </a:tabLst>
            </a:pPr>
            <a:r>
              <a:rPr lang="en-US" sz="21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GIỚI THIỆU CHUNG </a:t>
            </a:r>
            <a:endParaRPr lang="en-US" sz="210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57" name="Rectangle 56"/>
          <p:cNvSpPr/>
          <p:nvPr/>
        </p:nvSpPr>
        <p:spPr>
          <a:xfrm>
            <a:off x="1685005" y="2038793"/>
            <a:ext cx="3159268" cy="417807"/>
          </a:xfrm>
          <a:prstGeom prst="rect">
            <a:avLst/>
          </a:prstGeom>
        </p:spPr>
        <p:txBody>
          <a:bodyPr wrap="none" lIns="45711" tIns="22855" rIns="45711" bIns="22855">
            <a:spAutoFit/>
          </a:bodyPr>
          <a:lstStyle/>
          <a:p>
            <a:pPr marL="428539" indent="-428539" algn="just">
              <a:lnSpc>
                <a:spcPct val="115000"/>
              </a:lnSpc>
              <a:spcAft>
                <a:spcPts val="300"/>
              </a:spcAft>
              <a:buFont typeface="+mj-lt"/>
              <a:buAutoNum type="romanUcPeriod" startAt="2"/>
              <a:tabLst>
                <a:tab pos="114277" algn="l"/>
              </a:tabLst>
            </a:pPr>
            <a:r>
              <a:rPr lang="en-US" sz="21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ĐỌC-HIỂU VĂN BẢN</a:t>
            </a:r>
            <a:endParaRPr lang="en-US" sz="21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58" name="Rectangle 57"/>
          <p:cNvSpPr/>
          <p:nvPr/>
        </p:nvSpPr>
        <p:spPr>
          <a:xfrm>
            <a:off x="1791260" y="2806570"/>
            <a:ext cx="3002194" cy="377027"/>
          </a:xfrm>
          <a:prstGeom prst="rect">
            <a:avLst/>
          </a:prstGeom>
        </p:spPr>
        <p:txBody>
          <a:bodyPr wrap="none" lIns="45711" tIns="22855" rIns="45711" bIns="22855">
            <a:spAutoFit/>
          </a:bodyPr>
          <a:lstStyle/>
          <a:p>
            <a:r>
              <a:rPr lang="en-US" sz="2100" b="1">
                <a:latin typeface="Arial" panose="020B0604020202020204" pitchFamily="34" charset="0"/>
                <a:cs typeface="Arial" panose="020B0604020202020204" pitchFamily="34" charset="0"/>
              </a:rPr>
              <a:t>2. Nhân vật Huấn Cao </a:t>
            </a:r>
          </a:p>
        </p:txBody>
      </p:sp>
      <p:sp>
        <p:nvSpPr>
          <p:cNvPr id="59" name="Rectangle 58"/>
          <p:cNvSpPr/>
          <p:nvPr/>
        </p:nvSpPr>
        <p:spPr>
          <a:xfrm>
            <a:off x="1791261" y="2420288"/>
            <a:ext cx="2752158" cy="369332"/>
          </a:xfrm>
          <a:prstGeom prst="rect">
            <a:avLst/>
          </a:prstGeom>
        </p:spPr>
        <p:txBody>
          <a:bodyPr wrap="none" lIns="45711" tIns="22855" rIns="45711" bIns="22855">
            <a:spAutoFit/>
          </a:bodyPr>
          <a:lstStyle/>
          <a:p>
            <a:r>
              <a:rPr lang="en-US" sz="2100" b="1">
                <a:latin typeface="Arial" panose="020B0604020202020204" pitchFamily="34" charset="0"/>
                <a:cs typeface="Arial" panose="020B0604020202020204" pitchFamily="34" charset="0"/>
              </a:rPr>
              <a:t>1. Tình huống truyện</a:t>
            </a:r>
          </a:p>
        </p:txBody>
      </p:sp>
      <p:sp>
        <p:nvSpPr>
          <p:cNvPr id="60" name="Rectangle 59"/>
          <p:cNvSpPr/>
          <p:nvPr/>
        </p:nvSpPr>
        <p:spPr>
          <a:xfrm>
            <a:off x="1791260" y="3200548"/>
            <a:ext cx="3737877" cy="377027"/>
          </a:xfrm>
          <a:prstGeom prst="rect">
            <a:avLst/>
          </a:prstGeom>
        </p:spPr>
        <p:txBody>
          <a:bodyPr wrap="none" lIns="45711" tIns="22855" rIns="45711" bIns="22855">
            <a:spAutoFit/>
          </a:bodyPr>
          <a:lstStyle/>
          <a:p>
            <a:r>
              <a:rPr lang="en-US" sz="2100" b="1" dirty="0">
                <a:latin typeface="Arial" panose="020B0604020202020204" pitchFamily="34" charset="0"/>
                <a:cs typeface="Arial" panose="020B0604020202020204" pitchFamily="34" charset="0"/>
              </a:rPr>
              <a:t>3. </a:t>
            </a:r>
            <a:r>
              <a:rPr lang="en-US" sz="2100" b="1" dirty="0" err="1">
                <a:latin typeface="Arial" panose="020B0604020202020204" pitchFamily="34" charset="0"/>
                <a:cs typeface="Arial" panose="020B0604020202020204" pitchFamily="34" charset="0"/>
              </a:rPr>
              <a:t>Nhân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vật</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viên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quản</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ngục</a:t>
            </a:r>
            <a:r>
              <a:rPr lang="en-US" sz="2100" b="1" dirty="0">
                <a:latin typeface="Arial" panose="020B0604020202020204" pitchFamily="34" charset="0"/>
                <a:cs typeface="Arial" panose="020B0604020202020204" pitchFamily="34" charset="0"/>
              </a:rPr>
              <a:t> </a:t>
            </a:r>
          </a:p>
        </p:txBody>
      </p:sp>
      <p:sp>
        <p:nvSpPr>
          <p:cNvPr id="65" name="Rectangle 64"/>
          <p:cNvSpPr/>
          <p:nvPr/>
        </p:nvSpPr>
        <p:spPr>
          <a:xfrm>
            <a:off x="1791261" y="3605361"/>
            <a:ext cx="2252086" cy="377027"/>
          </a:xfrm>
          <a:prstGeom prst="rect">
            <a:avLst/>
          </a:prstGeom>
        </p:spPr>
        <p:txBody>
          <a:bodyPr wrap="none" lIns="45711" tIns="22855" rIns="45711" bIns="22855">
            <a:spAutoFit/>
          </a:bodyPr>
          <a:lstStyle/>
          <a:p>
            <a:r>
              <a:rPr lang="en-US" sz="2100" b="1" dirty="0">
                <a:latin typeface="Arial" panose="020B0604020202020204" pitchFamily="34" charset="0"/>
                <a:cs typeface="Arial" panose="020B0604020202020204" pitchFamily="34" charset="0"/>
              </a:rPr>
              <a:t>4. </a:t>
            </a:r>
            <a:r>
              <a:rPr lang="en-US" sz="2100" b="1" dirty="0" err="1">
                <a:latin typeface="Arial" panose="020B0604020202020204" pitchFamily="34" charset="0"/>
                <a:cs typeface="Arial" panose="020B0604020202020204" pitchFamily="34" charset="0"/>
              </a:rPr>
              <a:t>Cảnh</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cho</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chữ</a:t>
            </a:r>
            <a:endParaRPr lang="en-US" sz="2100" b="1" dirty="0">
              <a:latin typeface="Arial" panose="020B0604020202020204" pitchFamily="34" charset="0"/>
              <a:cs typeface="Arial" panose="020B0604020202020204" pitchFamily="34" charset="0"/>
            </a:endParaRPr>
          </a:p>
        </p:txBody>
      </p:sp>
      <p:sp>
        <p:nvSpPr>
          <p:cNvPr id="66" name="Rectangle 65"/>
          <p:cNvSpPr/>
          <p:nvPr/>
        </p:nvSpPr>
        <p:spPr>
          <a:xfrm>
            <a:off x="2057763" y="3868088"/>
            <a:ext cx="4723785" cy="530904"/>
          </a:xfrm>
          <a:prstGeom prst="rect">
            <a:avLst/>
          </a:prstGeom>
        </p:spPr>
        <p:txBody>
          <a:bodyPr wrap="square" lIns="45711" tIns="22855" rIns="45711" bIns="22855">
            <a:spAutoFit/>
          </a:bodyPr>
          <a:lstStyle/>
          <a:p>
            <a:pPr algn="just">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a. </a:t>
            </a:r>
            <a:r>
              <a:rPr lang="en-US" sz="2100" b="1" dirty="0" err="1">
                <a:solidFill>
                  <a:schemeClr val="tx1">
                    <a:lumMod val="95000"/>
                    <a:lumOff val="5000"/>
                  </a:schemeClr>
                </a:solidFill>
                <a:latin typeface="Arial" pitchFamily="34" charset="0"/>
                <a:ea typeface="Tahoma" pitchFamily="34" charset="0"/>
                <a:cs typeface="Arial" pitchFamily="34" charset="0"/>
              </a:rPr>
              <a:t>Hoàn</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cảnh</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và</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địa</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điểm</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sp>
        <p:nvSpPr>
          <p:cNvPr id="67" name="Rectangle 66"/>
          <p:cNvSpPr/>
          <p:nvPr/>
        </p:nvSpPr>
        <p:spPr>
          <a:xfrm>
            <a:off x="2057762" y="4231586"/>
            <a:ext cx="5371401" cy="530904"/>
          </a:xfrm>
          <a:prstGeom prst="rect">
            <a:avLst/>
          </a:prstGeom>
        </p:spPr>
        <p:txBody>
          <a:bodyPr wrap="square" lIns="45711" tIns="22855" rIns="45711" bIns="22855">
            <a:spAutoFit/>
          </a:bodyPr>
          <a:lstStyle/>
          <a:p>
            <a:pPr algn="just">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b. </a:t>
            </a:r>
            <a:r>
              <a:rPr lang="en-US" sz="2100" b="1" dirty="0" err="1">
                <a:solidFill>
                  <a:schemeClr val="tx1">
                    <a:lumMod val="95000"/>
                    <a:lumOff val="5000"/>
                  </a:schemeClr>
                </a:solidFill>
                <a:latin typeface="Arial" pitchFamily="34" charset="0"/>
                <a:ea typeface="Tahoma" pitchFamily="34" charset="0"/>
                <a:cs typeface="Arial" pitchFamily="34" charset="0"/>
              </a:rPr>
              <a:t>Vị</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thế</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của</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err="1">
                <a:solidFill>
                  <a:schemeClr val="tx1">
                    <a:lumMod val="95000"/>
                    <a:lumOff val="5000"/>
                  </a:schemeClr>
                </a:solidFill>
                <a:latin typeface="Arial" pitchFamily="34" charset="0"/>
                <a:ea typeface="Tahoma" pitchFamily="34" charset="0"/>
                <a:cs typeface="Arial" pitchFamily="34" charset="0"/>
              </a:rPr>
              <a:t>cho</a:t>
            </a:r>
            <a:r>
              <a:rPr lang="en-US" sz="2100" b="1">
                <a:solidFill>
                  <a:schemeClr val="tx1">
                    <a:lumMod val="95000"/>
                    <a:lumOff val="5000"/>
                  </a:schemeClr>
                </a:solidFill>
                <a:latin typeface="Arial" pitchFamily="34" charset="0"/>
                <a:ea typeface="Tahoma" pitchFamily="34" charset="0"/>
                <a:cs typeface="Arial" pitchFamily="34" charset="0"/>
              </a:rPr>
              <a:t> - </a:t>
            </a:r>
            <a:r>
              <a:rPr lang="en-US" sz="2100" b="1" dirty="0" err="1">
                <a:solidFill>
                  <a:schemeClr val="tx1">
                    <a:lumMod val="95000"/>
                    <a:lumOff val="5000"/>
                  </a:schemeClr>
                </a:solidFill>
                <a:latin typeface="Arial" pitchFamily="34" charset="0"/>
                <a:ea typeface="Tahoma" pitchFamily="34" charset="0"/>
                <a:cs typeface="Arial" pitchFamily="34" charset="0"/>
              </a:rPr>
              <a:t>người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nhận</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sp>
        <p:nvSpPr>
          <p:cNvPr id="18" name="Rectangle 17"/>
          <p:cNvSpPr/>
          <p:nvPr/>
        </p:nvSpPr>
        <p:spPr>
          <a:xfrm>
            <a:off x="2057763" y="4572000"/>
            <a:ext cx="2285702" cy="530904"/>
          </a:xfrm>
          <a:prstGeom prst="rect">
            <a:avLst/>
          </a:prstGeom>
        </p:spPr>
        <p:txBody>
          <a:bodyPr wrap="square" lIns="45711" tIns="22855" rIns="45711" bIns="22855">
            <a:spAutoFit/>
          </a:bodyPr>
          <a:lstStyle/>
          <a:p>
            <a:pPr>
              <a:lnSpc>
                <a:spcPct val="150000"/>
              </a:lnSpc>
              <a:defRPr/>
            </a:pPr>
            <a:r>
              <a:rPr lang="vi-VN"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rPr>
              <a:t>c.</a:t>
            </a:r>
            <a:r>
              <a:rPr lang="en-US"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rPr>
              <a:t> </a:t>
            </a:r>
            <a:r>
              <a:rPr lang="en-US" sz="2100" b="1" dirty="0" err="1">
                <a:solidFill>
                  <a:schemeClr val="tx1">
                    <a:lumMod val="95000"/>
                    <a:lumOff val="5000"/>
                  </a:schemeClr>
                </a:solidFill>
                <a:latin typeface="Arial" panose="020B0604020202020204" pitchFamily="34" charset="0"/>
                <a:ea typeface="Tahoma" pitchFamily="34" charset="0"/>
                <a:cs typeface="Arial" panose="020B0604020202020204" pitchFamily="34" charset="0"/>
              </a:rPr>
              <a:t>Lời</a:t>
            </a:r>
            <a:r>
              <a:rPr lang="en-US"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rPr>
              <a:t> </a:t>
            </a:r>
            <a:r>
              <a:rPr lang="en-US" sz="2100" b="1" dirty="0" err="1">
                <a:solidFill>
                  <a:schemeClr val="tx1">
                    <a:lumMod val="95000"/>
                    <a:lumOff val="5000"/>
                  </a:schemeClr>
                </a:solidFill>
                <a:latin typeface="Arial" panose="020B0604020202020204" pitchFamily="34" charset="0"/>
                <a:ea typeface="Tahoma" pitchFamily="34" charset="0"/>
                <a:cs typeface="Arial" panose="020B0604020202020204" pitchFamily="34" charset="0"/>
              </a:rPr>
              <a:t>khuyên</a:t>
            </a:r>
            <a:endParaRPr lang="vi-VN" sz="2100" b="1" dirty="0">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sp>
        <p:nvSpPr>
          <p:cNvPr id="19" name="Rectangle 18"/>
          <p:cNvSpPr/>
          <p:nvPr/>
        </p:nvSpPr>
        <p:spPr>
          <a:xfrm>
            <a:off x="2057763" y="4991100"/>
            <a:ext cx="4266644" cy="530915"/>
          </a:xfrm>
          <a:prstGeom prst="rect">
            <a:avLst/>
          </a:prstGeom>
        </p:spPr>
        <p:txBody>
          <a:bodyPr wrap="square" lIns="45711" tIns="22855" rIns="45711" bIns="22855">
            <a:spAutoFit/>
          </a:bodyPr>
          <a:lstStyle/>
          <a:p>
            <a:pPr>
              <a:lnSpc>
                <a:spcPct val="150000"/>
              </a:lnSpc>
              <a:defRPr/>
            </a:pPr>
            <a:r>
              <a:rPr lang="en-US" sz="2100" b="1" dirty="0">
                <a:solidFill>
                  <a:schemeClr val="tx1">
                    <a:lumMod val="95000"/>
                    <a:lumOff val="5000"/>
                  </a:schemeClr>
                </a:solidFill>
                <a:latin typeface="Arial" pitchFamily="34" charset="0"/>
                <a:ea typeface="Tahoma" pitchFamily="34" charset="0"/>
                <a:cs typeface="Arial" pitchFamily="34" charset="0"/>
              </a:rPr>
              <a:t>d. </a:t>
            </a:r>
            <a:r>
              <a:rPr lang="en-US" sz="2100" b="1" dirty="0" err="1">
                <a:solidFill>
                  <a:schemeClr val="tx1">
                    <a:lumMod val="95000"/>
                    <a:lumOff val="5000"/>
                  </a:schemeClr>
                </a:solidFill>
                <a:latin typeface="Arial" pitchFamily="34" charset="0"/>
                <a:ea typeface="Tahoma" pitchFamily="34" charset="0"/>
                <a:cs typeface="Arial" pitchFamily="34" charset="0"/>
              </a:rPr>
              <a:t>Thái</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độ</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của</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viên</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quản</a:t>
            </a:r>
            <a:r>
              <a:rPr lang="en-US" sz="2100" b="1" dirty="0">
                <a:solidFill>
                  <a:schemeClr val="tx1">
                    <a:lumMod val="95000"/>
                    <a:lumOff val="5000"/>
                  </a:schemeClr>
                </a:solidFill>
                <a:latin typeface="Arial" pitchFamily="34" charset="0"/>
                <a:ea typeface="Tahoma" pitchFamily="34" charset="0"/>
                <a:cs typeface="Arial" pitchFamily="34" charset="0"/>
              </a:rPr>
              <a:t> </a:t>
            </a:r>
            <a:r>
              <a:rPr lang="en-US" sz="2100" b="1" dirty="0" err="1">
                <a:solidFill>
                  <a:schemeClr val="tx1">
                    <a:lumMod val="95000"/>
                    <a:lumOff val="5000"/>
                  </a:schemeClr>
                </a:solidFill>
                <a:latin typeface="Arial" pitchFamily="34" charset="0"/>
                <a:ea typeface="Tahoma" pitchFamily="34" charset="0"/>
                <a:cs typeface="Arial" pitchFamily="34" charset="0"/>
              </a:rPr>
              <a:t>ngục</a:t>
            </a:r>
            <a:endParaRPr lang="vi-VN" sz="2100" b="1" dirty="0">
              <a:solidFill>
                <a:schemeClr val="tx1">
                  <a:lumMod val="95000"/>
                  <a:lumOff val="5000"/>
                </a:schemeClr>
              </a:solidFill>
              <a:latin typeface="Arial" pitchFamily="34" charset="0"/>
              <a:ea typeface="Tahoma" pitchFamily="34" charset="0"/>
              <a:cs typeface="Arial" pitchFamily="34" charset="0"/>
            </a:endParaRPr>
          </a:p>
        </p:txBody>
      </p:sp>
      <p:sp>
        <p:nvSpPr>
          <p:cNvPr id="20" name="Rectangle 19"/>
          <p:cNvSpPr/>
          <p:nvPr/>
        </p:nvSpPr>
        <p:spPr>
          <a:xfrm>
            <a:off x="7921244" y="2034092"/>
            <a:ext cx="1862030" cy="417797"/>
          </a:xfrm>
          <a:prstGeom prst="rect">
            <a:avLst/>
          </a:prstGeom>
        </p:spPr>
        <p:txBody>
          <a:bodyPr wrap="none" lIns="45711" tIns="22855" rIns="45711" bIns="22855">
            <a:spAutoFit/>
          </a:bodyPr>
          <a:lstStyle/>
          <a:p>
            <a:pPr marL="428539" indent="-428539" algn="just">
              <a:lnSpc>
                <a:spcPct val="115000"/>
              </a:lnSpc>
              <a:spcAft>
                <a:spcPts val="300"/>
              </a:spcAft>
              <a:tabLst>
                <a:tab pos="114277" algn="l"/>
              </a:tabLst>
            </a:pPr>
            <a:r>
              <a:rPr lang="en-US" sz="21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III. TỔNG KẾT</a:t>
            </a:r>
            <a:endParaRPr lang="en-US" sz="21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8000752" y="2841573"/>
            <a:ext cx="1796893" cy="369332"/>
          </a:xfrm>
          <a:prstGeom prst="rect">
            <a:avLst/>
          </a:prstGeom>
        </p:spPr>
        <p:txBody>
          <a:bodyPr wrap="none" lIns="45711" tIns="22855" rIns="45711" bIns="22855">
            <a:spAutoFit/>
          </a:bodyPr>
          <a:lstStyle/>
          <a:p>
            <a:r>
              <a:rPr lang="en-US" sz="2100" b="1">
                <a:latin typeface="Arial" panose="020B0604020202020204" pitchFamily="34" charset="0"/>
                <a:cs typeface="Arial" panose="020B0604020202020204" pitchFamily="34" charset="0"/>
              </a:rPr>
              <a:t>2. Nghệ thuật</a:t>
            </a:r>
          </a:p>
        </p:txBody>
      </p:sp>
      <p:sp>
        <p:nvSpPr>
          <p:cNvPr id="22" name="Rectangle 21"/>
          <p:cNvSpPr/>
          <p:nvPr/>
        </p:nvSpPr>
        <p:spPr>
          <a:xfrm>
            <a:off x="8000752" y="2422473"/>
            <a:ext cx="1556474" cy="369332"/>
          </a:xfrm>
          <a:prstGeom prst="rect">
            <a:avLst/>
          </a:prstGeom>
        </p:spPr>
        <p:txBody>
          <a:bodyPr wrap="none" lIns="45711" tIns="22855" rIns="45711" bIns="22855">
            <a:spAutoFit/>
          </a:bodyPr>
          <a:lstStyle/>
          <a:p>
            <a:r>
              <a:rPr lang="en-US" sz="2100" b="1">
                <a:latin typeface="Arial" panose="020B0604020202020204" pitchFamily="34" charset="0"/>
                <a:cs typeface="Arial" panose="020B0604020202020204" pitchFamily="34" charset="0"/>
              </a:rPr>
              <a:t>1. Nội dung</a:t>
            </a:r>
          </a:p>
        </p:txBody>
      </p:sp>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7581745" y="3247963"/>
            <a:ext cx="3410490" cy="3326899"/>
          </a:xfrm>
          <a:prstGeom prst="rect">
            <a:avLst/>
          </a:prstGeom>
        </p:spPr>
      </p:pic>
    </p:spTree>
    <p:extLst>
      <p:ext uri="{BB962C8B-B14F-4D97-AF65-F5344CB8AC3E}">
        <p14:creationId xmlns:p14="http://schemas.microsoft.com/office/powerpoint/2010/main" val="1359036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91502" y="1028700"/>
            <a:ext cx="4304739" cy="572381"/>
            <a:chOff x="1449387" y="2514600"/>
            <a:chExt cx="8610600" cy="1144761"/>
          </a:xfrm>
          <a:solidFill>
            <a:schemeClr val="tx1"/>
          </a:solidFill>
        </p:grpSpPr>
        <p:sp>
          <p:nvSpPr>
            <p:cNvPr id="15" name="Pentagon 14"/>
            <p:cNvSpPr/>
            <p:nvPr/>
          </p:nvSpPr>
          <p:spPr>
            <a:xfrm>
              <a:off x="1449387" y="2514600"/>
              <a:ext cx="8610600" cy="1144761"/>
            </a:xfrm>
            <a:prstGeom prst="homePlate">
              <a:avLst>
                <a:gd name="adj" fmla="val 27359"/>
              </a:avLst>
            </a:prstGeom>
            <a:grp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2102374" y="2563416"/>
              <a:ext cx="7920508" cy="1015661"/>
            </a:xfrm>
            <a:prstGeom prst="rect">
              <a:avLst/>
            </a:prstGeom>
            <a:noFill/>
            <a:ln>
              <a:noFill/>
            </a:ln>
          </p:spPr>
          <p:txBody>
            <a:bodyPr wrap="none" rtlCol="0" anchor="ctr">
              <a:spAutoFit/>
            </a:bodyPr>
            <a:lstStyle/>
            <a:p>
              <a:r>
                <a:rPr lang="en-US" sz="2700" b="1" dirty="0">
                  <a:solidFill>
                    <a:schemeClr val="bg1"/>
                  </a:solidFill>
                  <a:latin typeface="Tahoma" pitchFamily="34" charset="0"/>
                  <a:ea typeface="Tahoma" pitchFamily="34" charset="0"/>
                  <a:cs typeface="Tahoma" pitchFamily="34" charset="0"/>
                </a:rPr>
                <a:t>MỤC TIÊU BÀI GIẢNG</a:t>
              </a:r>
            </a:p>
          </p:txBody>
        </p:sp>
      </p:grpSp>
      <p:sp>
        <p:nvSpPr>
          <p:cNvPr id="12" name="Rectangle 11"/>
          <p:cNvSpPr/>
          <p:nvPr/>
        </p:nvSpPr>
        <p:spPr>
          <a:xfrm>
            <a:off x="800790" y="2565838"/>
            <a:ext cx="10644976" cy="3034862"/>
          </a:xfrm>
          <a:prstGeom prst="rect">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lIns="45711" tIns="22855" rIns="45711" bIns="22855" rtlCol="0" anchor="ctr"/>
          <a:lstStyle/>
          <a:p>
            <a:pPr algn="ctr"/>
            <a:endParaRPr lang="en-US"/>
          </a:p>
        </p:txBody>
      </p:sp>
      <p:grpSp>
        <p:nvGrpSpPr>
          <p:cNvPr id="17" name="Group 16"/>
          <p:cNvGrpSpPr/>
          <p:nvPr/>
        </p:nvGrpSpPr>
        <p:grpSpPr>
          <a:xfrm>
            <a:off x="791502" y="2108638"/>
            <a:ext cx="2647416" cy="457200"/>
            <a:chOff x="1422518" y="3958640"/>
            <a:chExt cx="5295521" cy="914400"/>
          </a:xfrm>
        </p:grpSpPr>
        <p:sp>
          <p:nvSpPr>
            <p:cNvPr id="18" name="Pentagon 17"/>
            <p:cNvSpPr/>
            <p:nvPr/>
          </p:nvSpPr>
          <p:spPr>
            <a:xfrm>
              <a:off x="1449387" y="3958640"/>
              <a:ext cx="5268652" cy="914400"/>
            </a:xfrm>
            <a:prstGeom prst="homePlate">
              <a:avLst>
                <a:gd name="adj" fmla="val 27359"/>
              </a:avLst>
            </a:prstGeom>
            <a:solidFill>
              <a:schemeClr val="tx1"/>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 name="Group 18"/>
            <p:cNvGrpSpPr/>
            <p:nvPr/>
          </p:nvGrpSpPr>
          <p:grpSpPr>
            <a:xfrm>
              <a:off x="1422518" y="3958640"/>
              <a:ext cx="4776581" cy="914400"/>
              <a:chOff x="1422518" y="3958640"/>
              <a:chExt cx="4776581" cy="914400"/>
            </a:xfrm>
          </p:grpSpPr>
          <p:sp>
            <p:nvSpPr>
              <p:cNvPr id="24" name="Rectangle 23"/>
              <p:cNvSpPr/>
              <p:nvPr/>
            </p:nvSpPr>
            <p:spPr>
              <a:xfrm>
                <a:off x="1991630" y="4008564"/>
                <a:ext cx="4207469" cy="861774"/>
              </a:xfrm>
              <a:prstGeom prst="rect">
                <a:avLst/>
              </a:prstGeom>
            </p:spPr>
            <p:txBody>
              <a:bodyPr wrap="none">
                <a:spAutoFit/>
              </a:bodyPr>
              <a:lstStyle/>
              <a:p>
                <a:pPr algn="ctr"/>
                <a:r>
                  <a:rPr lang="en-US" sz="2200" b="1">
                    <a:solidFill>
                      <a:prstClr val="white"/>
                    </a:solidFill>
                    <a:latin typeface="Tahoma" pitchFamily="34" charset="0"/>
                    <a:ea typeface="Tahoma" pitchFamily="34" charset="0"/>
                    <a:cs typeface="Tahoma" pitchFamily="34" charset="0"/>
                  </a:rPr>
                  <a:t>Giúp học sinh</a:t>
                </a:r>
                <a:endParaRPr lang="en-US" sz="2200" b="1" dirty="0">
                  <a:solidFill>
                    <a:prstClr val="white"/>
                  </a:solidFill>
                  <a:latin typeface="Tahoma" pitchFamily="34" charset="0"/>
                  <a:ea typeface="Tahoma" pitchFamily="34" charset="0"/>
                  <a:cs typeface="Tahoma" pitchFamily="34" charset="0"/>
                </a:endParaRPr>
              </a:p>
            </p:txBody>
          </p:sp>
          <p:sp>
            <p:nvSpPr>
              <p:cNvPr id="25" name="Rectangle 24"/>
              <p:cNvSpPr/>
              <p:nvPr/>
            </p:nvSpPr>
            <p:spPr>
              <a:xfrm>
                <a:off x="1422518" y="3958640"/>
                <a:ext cx="407869"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p:cNvGrpSpPr/>
          <p:nvPr/>
        </p:nvGrpSpPr>
        <p:grpSpPr>
          <a:xfrm>
            <a:off x="1305312" y="2849928"/>
            <a:ext cx="9982798" cy="1962845"/>
            <a:chOff x="1987227" y="5291458"/>
            <a:chExt cx="18040822" cy="3925688"/>
          </a:xfrm>
        </p:grpSpPr>
        <p:sp>
          <p:nvSpPr>
            <p:cNvPr id="20" name="Text1"/>
            <p:cNvSpPr txBox="1"/>
            <p:nvPr/>
          </p:nvSpPr>
          <p:spPr>
            <a:xfrm>
              <a:off x="2467219" y="5291458"/>
              <a:ext cx="17560830" cy="3925688"/>
            </a:xfrm>
            <a:prstGeom prst="rect">
              <a:avLst/>
            </a:prstGeom>
          </p:spPr>
          <p:txBody>
            <a:bodyPr wrap="square">
              <a:spAutoFit/>
            </a:bodyPr>
            <a:lstStyle>
              <a:defPPr>
                <a:defRPr lang="en-US"/>
              </a:defPPr>
              <a:lvl1pPr algn="just">
                <a:lnSpc>
                  <a:spcPts val="6000"/>
                </a:lnSpc>
                <a:spcBef>
                  <a:spcPts val="2400"/>
                </a:spcBef>
                <a:defRPr sz="4400" b="1">
                  <a:solidFill>
                    <a:prstClr val="black"/>
                  </a:solidFill>
                  <a:cs typeface="Arial" panose="020B0604020202020204" pitchFamily="34" charset="0"/>
                </a:defRPr>
              </a:lvl1pPr>
            </a:lstStyle>
            <a:p>
              <a:pPr>
                <a:lnSpc>
                  <a:spcPct val="130000"/>
                </a:lnSpc>
              </a:pPr>
              <a:r>
                <a:rPr lang="vi-VN" sz="2400"/>
                <a:t>Cảm nhận được vẻ đẹp của hình tượng nhân vật Huấn Cao, </a:t>
              </a:r>
              <a:r>
                <a:rPr lang="en-US" sz="2400" smtClean="0"/>
                <a:t/>
              </a:r>
              <a:br>
                <a:rPr lang="en-US" sz="2400" smtClean="0"/>
              </a:br>
              <a:r>
                <a:rPr lang="vi-VN" sz="2400" smtClean="0"/>
                <a:t>qua </a:t>
              </a:r>
              <a:r>
                <a:rPr lang="vi-VN" sz="2400"/>
                <a:t>đó hiểu được quan điểm thẩm mĩ của nhà văn Nguyễn Tuân.</a:t>
              </a:r>
            </a:p>
          </p:txBody>
        </p:sp>
        <p:sp>
          <p:nvSpPr>
            <p:cNvPr id="13" name="Oval 12"/>
            <p:cNvSpPr/>
            <p:nvPr/>
          </p:nvSpPr>
          <p:spPr>
            <a:xfrm>
              <a:off x="1987227" y="5632439"/>
              <a:ext cx="300359" cy="300359"/>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305312" y="4000500"/>
            <a:ext cx="9825143" cy="1482714"/>
            <a:chOff x="1987228" y="7772400"/>
            <a:chExt cx="17184881" cy="2965428"/>
          </a:xfrm>
        </p:grpSpPr>
        <p:sp>
          <p:nvSpPr>
            <p:cNvPr id="22" name="text 2"/>
            <p:cNvSpPr/>
            <p:nvPr/>
          </p:nvSpPr>
          <p:spPr>
            <a:xfrm>
              <a:off x="2467221" y="7772400"/>
              <a:ext cx="16704888" cy="2965428"/>
            </a:xfrm>
            <a:prstGeom prst="rect">
              <a:avLst/>
            </a:prstGeom>
          </p:spPr>
          <p:txBody>
            <a:bodyPr wrap="square">
              <a:spAutoFit/>
            </a:bodyPr>
            <a:lstStyle/>
            <a:p>
              <a:pPr algn="just">
                <a:lnSpc>
                  <a:spcPct val="130000"/>
                </a:lnSpc>
                <a:spcBef>
                  <a:spcPts val="1200"/>
                </a:spcBef>
              </a:pPr>
              <a:r>
                <a:rPr lang="en-US" sz="2400" b="1">
                  <a:solidFill>
                    <a:prstClr val="black"/>
                  </a:solidFill>
                  <a:latin typeface="Arial" panose="020B0604020202020204" pitchFamily="34" charset="0"/>
                  <a:cs typeface="Arial" panose="020B0604020202020204" pitchFamily="34" charset="0"/>
                </a:rPr>
                <a:t>Hiểu được và phân tích được nghệ thuật của thiên truyện: </a:t>
              </a:r>
              <a:br>
                <a:rPr lang="en-US" sz="2400" b="1">
                  <a:solidFill>
                    <a:prstClr val="black"/>
                  </a:solidFill>
                  <a:latin typeface="Arial" panose="020B0604020202020204" pitchFamily="34" charset="0"/>
                  <a:cs typeface="Arial" panose="020B0604020202020204" pitchFamily="34" charset="0"/>
                </a:rPr>
              </a:br>
              <a:r>
                <a:rPr lang="en-US" sz="2400" b="1">
                  <a:solidFill>
                    <a:prstClr val="black"/>
                  </a:solidFill>
                  <a:latin typeface="Arial" panose="020B0604020202020204" pitchFamily="34" charset="0"/>
                  <a:cs typeface="Arial" panose="020B0604020202020204" pitchFamily="34" charset="0"/>
                </a:rPr>
                <a:t>tình huống truyện độc đáo, tạo không khí cổ xưa, thủ pháp </a:t>
              </a:r>
              <a:br>
                <a:rPr lang="en-US" sz="2400" b="1">
                  <a:solidFill>
                    <a:prstClr val="black"/>
                  </a:solidFill>
                  <a:latin typeface="Arial" panose="020B0604020202020204" pitchFamily="34" charset="0"/>
                  <a:cs typeface="Arial" panose="020B0604020202020204" pitchFamily="34" charset="0"/>
                </a:rPr>
              </a:br>
              <a:r>
                <a:rPr lang="en-US" sz="2400" b="1">
                  <a:solidFill>
                    <a:prstClr val="black"/>
                  </a:solidFill>
                  <a:latin typeface="Arial" panose="020B0604020202020204" pitchFamily="34" charset="0"/>
                  <a:cs typeface="Arial" panose="020B0604020202020204" pitchFamily="34" charset="0"/>
                </a:rPr>
                <a:t>đối lập, ngôn ngữ góc cạnh, giàu giá trị tạo hình.</a:t>
              </a:r>
              <a:endParaRPr lang="vi-VN" sz="2400" b="1">
                <a:solidFill>
                  <a:prstClr val="black"/>
                </a:solidFill>
                <a:latin typeface="Arial" panose="020B0604020202020204" pitchFamily="34" charset="0"/>
                <a:cs typeface="Arial" panose="020B0604020202020204" pitchFamily="34" charset="0"/>
              </a:endParaRPr>
            </a:p>
          </p:txBody>
        </p:sp>
        <p:sp>
          <p:nvSpPr>
            <p:cNvPr id="23" name="Oval 22"/>
            <p:cNvSpPr/>
            <p:nvPr/>
          </p:nvSpPr>
          <p:spPr>
            <a:xfrm>
              <a:off x="1987228" y="8073115"/>
              <a:ext cx="287435" cy="300359"/>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821917" y="324473"/>
            <a:ext cx="2448910" cy="2388887"/>
          </a:xfrm>
          <a:prstGeom prst="rect">
            <a:avLst/>
          </a:prstGeom>
        </p:spPr>
      </p:pic>
    </p:spTree>
    <p:extLst>
      <p:ext uri="{BB962C8B-B14F-4D97-AF65-F5344CB8AC3E}">
        <p14:creationId xmlns:p14="http://schemas.microsoft.com/office/powerpoint/2010/main" val="866822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D:\ISS\mon hoc\Văn\Lop 12\V_12_VHVN_09_CoLan_ChuNguoiTuTu_Phan 1.pptx\V_12_VHVN_09_CoLan_ChuNguoiTuTu_Phan 1_hinhanh\5124f5af5550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750" y="2242039"/>
            <a:ext cx="5680289" cy="431282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1383495" y="1231571"/>
            <a:ext cx="9167560" cy="5207330"/>
          </a:xfrm>
          <a:prstGeom prst="roundRect">
            <a:avLst>
              <a:gd name="adj" fmla="val 2185"/>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26" name="Rectangle 25"/>
          <p:cNvSpPr/>
          <p:nvPr/>
        </p:nvSpPr>
        <p:spPr>
          <a:xfrm>
            <a:off x="2010747" y="3586331"/>
            <a:ext cx="4045093" cy="1328569"/>
          </a:xfrm>
          <a:prstGeom prst="rect">
            <a:avLst/>
          </a:prstGeom>
        </p:spPr>
        <p:txBody>
          <a:bodyPr wrap="square" lIns="45711" tIns="22855" rIns="45711" bIns="22855">
            <a:spAutoFit/>
          </a:bodyPr>
          <a:lstStyle/>
          <a:p>
            <a:pPr marL="0" lvl="1" indent="-371401">
              <a:lnSpc>
                <a:spcPts val="2500"/>
              </a:lnSpc>
              <a:buFont typeface="+mj-lt"/>
              <a:buAutoNum type="arabicPeriod"/>
            </a:pPr>
            <a:r>
              <a:rPr lang="en-US" b="1">
                <a:solidFill>
                  <a:schemeClr val="tx1">
                    <a:lumMod val="95000"/>
                    <a:lumOff val="5000"/>
                  </a:schemeClr>
                </a:solidFill>
                <a:latin typeface="Arial" panose="020B0604020202020204" pitchFamily="34" charset="0"/>
                <a:cs typeface="Arial" panose="020B0604020202020204" pitchFamily="34" charset="0"/>
              </a:rPr>
              <a:t>Tình huống truyện</a:t>
            </a:r>
          </a:p>
          <a:p>
            <a:pPr marL="0" lvl="1" indent="-371401">
              <a:lnSpc>
                <a:spcPts val="2500"/>
              </a:lnSpc>
              <a:buFont typeface="+mj-lt"/>
              <a:buAutoNum type="arabicPeriod"/>
            </a:pPr>
            <a:r>
              <a:rPr lang="en-US" b="1">
                <a:solidFill>
                  <a:schemeClr val="tx1">
                    <a:lumMod val="95000"/>
                    <a:lumOff val="5000"/>
                  </a:schemeClr>
                </a:solidFill>
                <a:latin typeface="Arial" panose="020B0604020202020204" pitchFamily="34" charset="0"/>
                <a:cs typeface="Arial" panose="020B0604020202020204" pitchFamily="34" charset="0"/>
              </a:rPr>
              <a:t>Nhân vật Huấn Cao</a:t>
            </a:r>
          </a:p>
          <a:p>
            <a:pPr marL="0" lvl="1" indent="-371401">
              <a:lnSpc>
                <a:spcPts val="2500"/>
              </a:lnSpc>
              <a:buFont typeface="+mj-lt"/>
              <a:buAutoNum type="arabicPeriod"/>
            </a:pPr>
            <a:r>
              <a:rPr lang="en-US" b="1">
                <a:solidFill>
                  <a:schemeClr val="tx1">
                    <a:lumMod val="95000"/>
                    <a:lumOff val="5000"/>
                  </a:schemeClr>
                </a:solidFill>
                <a:latin typeface="Arial" panose="020B0604020202020204" pitchFamily="34" charset="0"/>
                <a:cs typeface="Arial" panose="020B0604020202020204" pitchFamily="34" charset="0"/>
              </a:rPr>
              <a:t>Nhân vật Viên quản </a:t>
            </a:r>
            <a:r>
              <a:rPr lang="en-US" b="1" smtClean="0">
                <a:solidFill>
                  <a:schemeClr val="tx1">
                    <a:lumMod val="95000"/>
                    <a:lumOff val="5000"/>
                  </a:schemeClr>
                </a:solidFill>
                <a:latin typeface="Arial" panose="020B0604020202020204" pitchFamily="34" charset="0"/>
                <a:cs typeface="Arial" panose="020B0604020202020204" pitchFamily="34" charset="0"/>
              </a:rPr>
              <a:t>ngục</a:t>
            </a:r>
            <a:endParaRPr lang="en-US" b="1">
              <a:solidFill>
                <a:schemeClr val="tx1">
                  <a:lumMod val="95000"/>
                  <a:lumOff val="5000"/>
                </a:schemeClr>
              </a:solidFill>
              <a:latin typeface="Arial" panose="020B0604020202020204" pitchFamily="34" charset="0"/>
              <a:cs typeface="Arial" panose="020B0604020202020204" pitchFamily="34" charset="0"/>
            </a:endParaRPr>
          </a:p>
          <a:p>
            <a:pPr marL="0" lvl="1" indent="-371401">
              <a:lnSpc>
                <a:spcPts val="2500"/>
              </a:lnSpc>
              <a:buFont typeface="+mj-lt"/>
              <a:buAutoNum type="arabicPeriod"/>
            </a:pPr>
            <a:r>
              <a:rPr lang="en-US" b="1">
                <a:solidFill>
                  <a:schemeClr val="tx1">
                    <a:lumMod val="95000"/>
                    <a:lumOff val="5000"/>
                  </a:schemeClr>
                </a:solidFill>
                <a:latin typeface="Arial" panose="020B0604020202020204" pitchFamily="34" charset="0"/>
                <a:cs typeface="Arial" panose="020B0604020202020204" pitchFamily="34" charset="0"/>
              </a:rPr>
              <a:t>Cảnh cho chữ</a:t>
            </a:r>
          </a:p>
        </p:txBody>
      </p:sp>
      <p:grpSp>
        <p:nvGrpSpPr>
          <p:cNvPr id="30" name="Group 29"/>
          <p:cNvGrpSpPr/>
          <p:nvPr/>
        </p:nvGrpSpPr>
        <p:grpSpPr>
          <a:xfrm>
            <a:off x="1293960" y="1730514"/>
            <a:ext cx="3397568" cy="471955"/>
            <a:chOff x="2840539" y="3818711"/>
            <a:chExt cx="6796020" cy="943910"/>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3" name="Group 32"/>
            <p:cNvGrpSpPr/>
            <p:nvPr/>
          </p:nvGrpSpPr>
          <p:grpSpPr>
            <a:xfrm>
              <a:off x="2840539" y="3894911"/>
              <a:ext cx="6796020" cy="867710"/>
              <a:chOff x="2840539" y="3742511"/>
              <a:chExt cx="6796020" cy="867710"/>
            </a:xfrm>
          </p:grpSpPr>
          <p:sp>
            <p:nvSpPr>
              <p:cNvPr id="34" name="Round Same Side Corner Rectangle 33"/>
              <p:cNvSpPr/>
              <p:nvPr/>
            </p:nvSpPr>
            <p:spPr>
              <a:xfrm rot="5400000">
                <a:off x="5875205" y="769093"/>
                <a:ext cx="731520" cy="6791189"/>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2840539" y="3801289"/>
                <a:ext cx="1270616" cy="7291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4460662" y="3810001"/>
                <a:ext cx="4646748" cy="800220"/>
              </a:xfrm>
              <a:prstGeom prst="rect">
                <a:avLst/>
              </a:prstGeom>
            </p:spPr>
            <p:txBody>
              <a:bodyPr wrap="none">
                <a:spAutoFit/>
              </a:bodyPr>
              <a:lstStyle/>
              <a:p>
                <a:pPr defTabSz="457109">
                  <a:spcBef>
                    <a:spcPts val="600"/>
                  </a:spcBef>
                  <a:defRPr/>
                </a:pPr>
                <a:r>
                  <a:rPr lang="en-US" sz="2000" b="1" kern="0">
                    <a:solidFill>
                      <a:prstClr val="white"/>
                    </a:solidFill>
                    <a:latin typeface="Arial" pitchFamily="34" charset="0"/>
                    <a:cs typeface="Arial" pitchFamily="34" charset="0"/>
                  </a:rPr>
                  <a:t>TÌM HIỂU CHUNG</a:t>
                </a:r>
                <a:endParaRPr lang="en-US" sz="2000" kern="0">
                  <a:solidFill>
                    <a:prstClr val="white"/>
                  </a:solidFill>
                  <a:latin typeface="Arial" pitchFamily="34" charset="0"/>
                  <a:cs typeface="Arial" pitchFamily="34" charset="0"/>
                </a:endParaRPr>
              </a:p>
            </p:txBody>
          </p:sp>
          <p:sp>
            <p:nvSpPr>
              <p:cNvPr id="37" name="TextBox 36"/>
              <p:cNvSpPr txBox="1"/>
              <p:nvPr/>
            </p:nvSpPr>
            <p:spPr>
              <a:xfrm>
                <a:off x="3278736" y="3742511"/>
                <a:ext cx="641927" cy="861774"/>
              </a:xfrm>
              <a:prstGeom prst="rect">
                <a:avLst/>
              </a:prstGeom>
              <a:noFill/>
            </p:spPr>
            <p:txBody>
              <a:bodyPr wrap="none" rtlCol="0">
                <a:spAutoFit/>
              </a:bodyPr>
              <a:lstStyle/>
              <a:p>
                <a:pPr algn="ctr"/>
                <a:r>
                  <a:rPr lang="en-US" sz="2200" b="1">
                    <a:solidFill>
                      <a:prstClr val="white"/>
                    </a:solidFill>
                    <a:latin typeface="Tahoma" pitchFamily="34" charset="0"/>
                    <a:ea typeface="Tahoma" pitchFamily="34" charset="0"/>
                    <a:cs typeface="Tahoma" pitchFamily="34" charset="0"/>
                  </a:rPr>
                  <a:t>I</a:t>
                </a:r>
              </a:p>
            </p:txBody>
          </p:sp>
        </p:grpSp>
      </p:grpSp>
      <p:grpSp>
        <p:nvGrpSpPr>
          <p:cNvPr id="38" name="Group 37"/>
          <p:cNvGrpSpPr/>
          <p:nvPr/>
        </p:nvGrpSpPr>
        <p:grpSpPr>
          <a:xfrm>
            <a:off x="1293961" y="3035031"/>
            <a:ext cx="3397568" cy="478235"/>
            <a:chOff x="2840539" y="3818711"/>
            <a:chExt cx="6796021" cy="956470"/>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0" name="Group 39"/>
            <p:cNvGrpSpPr/>
            <p:nvPr/>
          </p:nvGrpSpPr>
          <p:grpSpPr>
            <a:xfrm>
              <a:off x="2840539" y="3913408"/>
              <a:ext cx="6796021" cy="861773"/>
              <a:chOff x="2840539" y="3761008"/>
              <a:chExt cx="6796021" cy="861773"/>
            </a:xfrm>
          </p:grpSpPr>
          <p:sp>
            <p:nvSpPr>
              <p:cNvPr id="41" name="Round Same Side Corner Rectangle 40"/>
              <p:cNvSpPr/>
              <p:nvPr/>
            </p:nvSpPr>
            <p:spPr>
              <a:xfrm rot="5400000">
                <a:off x="5744019" y="900280"/>
                <a:ext cx="731520" cy="6528816"/>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2840539" y="3801289"/>
                <a:ext cx="1270616" cy="7291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4193211" y="3810000"/>
                <a:ext cx="5443349" cy="800220"/>
              </a:xfrm>
              <a:prstGeom prst="rect">
                <a:avLst/>
              </a:prstGeom>
            </p:spPr>
            <p:txBody>
              <a:bodyPr wrap="square">
                <a:spAutoFit/>
              </a:bodyPr>
              <a:lstStyle/>
              <a:p>
                <a:pPr defTabSz="457109">
                  <a:spcBef>
                    <a:spcPts val="600"/>
                  </a:spcBef>
                  <a:defRPr/>
                </a:pPr>
                <a:r>
                  <a:rPr lang="vi-VN" sz="2000" b="1" kern="0" smtClean="0">
                    <a:solidFill>
                      <a:prstClr val="white"/>
                    </a:solidFill>
                    <a:latin typeface="Arial" pitchFamily="34" charset="0"/>
                    <a:cs typeface="Arial" pitchFamily="34" charset="0"/>
                  </a:rPr>
                  <a:t>ĐỌC</a:t>
                </a:r>
                <a:r>
                  <a:rPr lang="en-US" sz="2000" b="1" kern="0" smtClean="0">
                    <a:solidFill>
                      <a:prstClr val="white"/>
                    </a:solidFill>
                    <a:latin typeface="Arial" pitchFamily="34" charset="0"/>
                    <a:cs typeface="Arial" pitchFamily="34" charset="0"/>
                  </a:rPr>
                  <a:t> </a:t>
                </a:r>
                <a:r>
                  <a:rPr lang="en-US" sz="2000" b="1" kern="0">
                    <a:solidFill>
                      <a:prstClr val="white"/>
                    </a:solidFill>
                    <a:latin typeface="Arial" pitchFamily="34" charset="0"/>
                    <a:cs typeface="Arial" pitchFamily="34" charset="0"/>
                  </a:rPr>
                  <a:t>HIỂU VĂN BẢN</a:t>
                </a:r>
                <a:endParaRPr lang="en-US" sz="2000" kern="0">
                  <a:solidFill>
                    <a:prstClr val="white"/>
                  </a:solidFill>
                  <a:latin typeface="Arial" pitchFamily="34" charset="0"/>
                  <a:cs typeface="Arial" pitchFamily="34" charset="0"/>
                </a:endParaRPr>
              </a:p>
            </p:txBody>
          </p:sp>
          <p:sp>
            <p:nvSpPr>
              <p:cNvPr id="44" name="TextBox 43"/>
              <p:cNvSpPr txBox="1"/>
              <p:nvPr/>
            </p:nvSpPr>
            <p:spPr>
              <a:xfrm>
                <a:off x="3142466" y="3761008"/>
                <a:ext cx="914471" cy="861773"/>
              </a:xfrm>
              <a:prstGeom prst="rect">
                <a:avLst/>
              </a:prstGeom>
              <a:noFill/>
            </p:spPr>
            <p:txBody>
              <a:bodyPr wrap="none" rtlCol="0">
                <a:spAutoFit/>
              </a:bodyPr>
              <a:lstStyle/>
              <a:p>
                <a:pPr algn="ctr"/>
                <a:r>
                  <a:rPr lang="en-US" sz="2200" b="1">
                    <a:solidFill>
                      <a:prstClr val="white"/>
                    </a:solidFill>
                    <a:latin typeface="Tahoma" pitchFamily="34" charset="0"/>
                    <a:ea typeface="Tahoma" pitchFamily="34" charset="0"/>
                    <a:cs typeface="Tahoma" pitchFamily="34" charset="0"/>
                  </a:rPr>
                  <a:t>II</a:t>
                </a:r>
              </a:p>
            </p:txBody>
          </p:sp>
        </p:grpSp>
      </p:grpSp>
      <p:grpSp>
        <p:nvGrpSpPr>
          <p:cNvPr id="45" name="Group 44"/>
          <p:cNvGrpSpPr/>
          <p:nvPr/>
        </p:nvGrpSpPr>
        <p:grpSpPr>
          <a:xfrm>
            <a:off x="1293961" y="4979225"/>
            <a:ext cx="3397568" cy="481956"/>
            <a:chOff x="2840539" y="3818711"/>
            <a:chExt cx="6796021" cy="963911"/>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7" name="Group 46"/>
            <p:cNvGrpSpPr/>
            <p:nvPr/>
          </p:nvGrpSpPr>
          <p:grpSpPr>
            <a:xfrm>
              <a:off x="2840539" y="3920849"/>
              <a:ext cx="6796021" cy="861773"/>
              <a:chOff x="2840539" y="3768449"/>
              <a:chExt cx="6796021" cy="861773"/>
            </a:xfrm>
          </p:grpSpPr>
          <p:sp>
            <p:nvSpPr>
              <p:cNvPr id="48" name="Round Same Side Corner Rectangle 47"/>
              <p:cNvSpPr/>
              <p:nvPr/>
            </p:nvSpPr>
            <p:spPr>
              <a:xfrm rot="5400000">
                <a:off x="5875206" y="769093"/>
                <a:ext cx="731520" cy="6791189"/>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2840539" y="3801289"/>
                <a:ext cx="1270616" cy="7291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4460662" y="3810001"/>
                <a:ext cx="3021093" cy="800219"/>
              </a:xfrm>
              <a:prstGeom prst="rect">
                <a:avLst/>
              </a:prstGeom>
            </p:spPr>
            <p:txBody>
              <a:bodyPr wrap="none">
                <a:spAutoFit/>
              </a:bodyPr>
              <a:lstStyle/>
              <a:p>
                <a:pPr defTabSz="457109">
                  <a:spcBef>
                    <a:spcPts val="600"/>
                  </a:spcBef>
                  <a:defRPr/>
                </a:pPr>
                <a:r>
                  <a:rPr lang="en-US" sz="2000" b="1" kern="0">
                    <a:solidFill>
                      <a:prstClr val="white"/>
                    </a:solidFill>
                    <a:latin typeface="Arial" pitchFamily="34" charset="0"/>
                    <a:cs typeface="Arial" pitchFamily="34" charset="0"/>
                  </a:rPr>
                  <a:t>TỔNG KẾT</a:t>
                </a:r>
                <a:endParaRPr lang="en-US" sz="2000" kern="0">
                  <a:solidFill>
                    <a:prstClr val="white"/>
                  </a:solidFill>
                  <a:latin typeface="Arial" pitchFamily="34" charset="0"/>
                  <a:cs typeface="Arial" pitchFamily="34" charset="0"/>
                </a:endParaRPr>
              </a:p>
            </p:txBody>
          </p:sp>
          <p:sp>
            <p:nvSpPr>
              <p:cNvPr id="51" name="TextBox 50"/>
              <p:cNvSpPr txBox="1"/>
              <p:nvPr/>
            </p:nvSpPr>
            <p:spPr>
              <a:xfrm>
                <a:off x="3006193" y="3768449"/>
                <a:ext cx="1187019" cy="861773"/>
              </a:xfrm>
              <a:prstGeom prst="rect">
                <a:avLst/>
              </a:prstGeom>
              <a:noFill/>
            </p:spPr>
            <p:txBody>
              <a:bodyPr wrap="none" rtlCol="0">
                <a:spAutoFit/>
              </a:bodyPr>
              <a:lstStyle/>
              <a:p>
                <a:pPr algn="ctr"/>
                <a:r>
                  <a:rPr lang="en-US" sz="2200" b="1">
                    <a:solidFill>
                      <a:prstClr val="white"/>
                    </a:solidFill>
                    <a:latin typeface="Tahoma" pitchFamily="34" charset="0"/>
                    <a:ea typeface="Tahoma" pitchFamily="34" charset="0"/>
                    <a:cs typeface="Tahoma" pitchFamily="34" charset="0"/>
                  </a:rPr>
                  <a:t>III</a:t>
                </a:r>
              </a:p>
            </p:txBody>
          </p:sp>
        </p:grpSp>
      </p:grpSp>
      <p:sp>
        <p:nvSpPr>
          <p:cNvPr id="4" name="Rectangle 3"/>
          <p:cNvSpPr/>
          <p:nvPr/>
        </p:nvSpPr>
        <p:spPr>
          <a:xfrm>
            <a:off x="2010748" y="2263914"/>
            <a:ext cx="4045092" cy="600154"/>
          </a:xfrm>
          <a:prstGeom prst="rect">
            <a:avLst/>
          </a:prstGeom>
        </p:spPr>
        <p:txBody>
          <a:bodyPr wrap="square" lIns="45711" tIns="22855" rIns="45711" bIns="22855">
            <a:spAutoFit/>
          </a:bodyPr>
          <a:lstStyle/>
          <a:p>
            <a:pPr marL="371401" indent="-371401">
              <a:buFont typeface="+mj-lt"/>
              <a:buAutoNum type="arabicPeriod"/>
            </a:pPr>
            <a:r>
              <a:rPr lang="vi-VN" b="1">
                <a:solidFill>
                  <a:schemeClr val="tx1">
                    <a:lumMod val="95000"/>
                    <a:lumOff val="5000"/>
                  </a:schemeClr>
                </a:solidFill>
              </a:rPr>
              <a:t>Tác giả Nguyễn Tuân </a:t>
            </a:r>
          </a:p>
          <a:p>
            <a:pPr marL="371401" indent="-371401">
              <a:buFont typeface="+mj-lt"/>
              <a:buAutoNum type="arabicPeriod"/>
            </a:pPr>
            <a:r>
              <a:rPr lang="vi-VN" b="1">
                <a:solidFill>
                  <a:schemeClr val="tx1">
                    <a:lumMod val="95000"/>
                    <a:lumOff val="5000"/>
                  </a:schemeClr>
                </a:solidFill>
              </a:rPr>
              <a:t>Tác phẩm Chữ người tử tù</a:t>
            </a:r>
          </a:p>
        </p:txBody>
      </p:sp>
      <p:sp>
        <p:nvSpPr>
          <p:cNvPr id="52" name="Rectangle 51"/>
          <p:cNvSpPr/>
          <p:nvPr/>
        </p:nvSpPr>
        <p:spPr>
          <a:xfrm>
            <a:off x="2010747" y="5522933"/>
            <a:ext cx="3702238" cy="687368"/>
          </a:xfrm>
          <a:prstGeom prst="rect">
            <a:avLst/>
          </a:prstGeom>
        </p:spPr>
        <p:txBody>
          <a:bodyPr wrap="square" lIns="45711" tIns="22855" rIns="45711" bIns="22855">
            <a:spAutoFit/>
          </a:bodyPr>
          <a:lstStyle/>
          <a:p>
            <a:pPr marL="0" lvl="1" indent="-371401">
              <a:lnSpc>
                <a:spcPts val="2500"/>
              </a:lnSpc>
              <a:buFont typeface="+mj-lt"/>
              <a:buAutoNum type="arabicPeriod"/>
            </a:pPr>
            <a:r>
              <a:rPr lang="en-US" b="1">
                <a:solidFill>
                  <a:schemeClr val="tx1">
                    <a:lumMod val="95000"/>
                    <a:lumOff val="5000"/>
                  </a:schemeClr>
                </a:solidFill>
                <a:latin typeface="Arial" panose="020B0604020202020204" pitchFamily="34" charset="0"/>
                <a:cs typeface="Arial" panose="020B0604020202020204" pitchFamily="34" charset="0"/>
              </a:rPr>
              <a:t>Nghệ thuật</a:t>
            </a:r>
          </a:p>
          <a:p>
            <a:pPr marL="0" lvl="1" indent="-371401">
              <a:lnSpc>
                <a:spcPts val="2500"/>
              </a:lnSpc>
              <a:buFont typeface="+mj-lt"/>
              <a:buAutoNum type="arabicPeriod"/>
            </a:pPr>
            <a:r>
              <a:rPr lang="en-US" b="1">
                <a:solidFill>
                  <a:schemeClr val="tx1">
                    <a:lumMod val="95000"/>
                    <a:lumOff val="5000"/>
                  </a:schemeClr>
                </a:solidFill>
                <a:latin typeface="Arial" panose="020B0604020202020204" pitchFamily="34" charset="0"/>
                <a:cs typeface="Arial" panose="020B0604020202020204" pitchFamily="34" charset="0"/>
              </a:rPr>
              <a:t>Nội dung</a:t>
            </a:r>
          </a:p>
        </p:txBody>
      </p:sp>
      <p:grpSp>
        <p:nvGrpSpPr>
          <p:cNvPr id="6" name="Group 5"/>
          <p:cNvGrpSpPr/>
          <p:nvPr/>
        </p:nvGrpSpPr>
        <p:grpSpPr>
          <a:xfrm>
            <a:off x="4000595" y="939264"/>
            <a:ext cx="3914867" cy="622836"/>
            <a:chOff x="9282156" y="1878528"/>
            <a:chExt cx="7830754" cy="1245672"/>
          </a:xfrm>
        </p:grpSpPr>
        <p:sp>
          <p:nvSpPr>
            <p:cNvPr id="17" name="Rounded Rectangle 16"/>
            <p:cNvSpPr/>
            <p:nvPr/>
          </p:nvSpPr>
          <p:spPr>
            <a:xfrm>
              <a:off x="9282156" y="1878528"/>
              <a:ext cx="7830754" cy="1245672"/>
            </a:xfrm>
            <a:prstGeom prst="roundRect">
              <a:avLst>
                <a:gd name="adj" fmla="val 13998"/>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9693208" y="1982392"/>
              <a:ext cx="7186236" cy="1015662"/>
            </a:xfrm>
            <a:prstGeom prst="rect">
              <a:avLst/>
            </a:prstGeom>
            <a:noFill/>
            <a:ln>
              <a:noFill/>
            </a:ln>
          </p:spPr>
          <p:txBody>
            <a:bodyPr wrap="none" rtlCol="0" anchor="ctr">
              <a:spAutoFit/>
            </a:bodyPr>
            <a:lstStyle/>
            <a:p>
              <a:r>
                <a:rPr lang="en-US" sz="2700" b="1">
                  <a:latin typeface="Tahoma" pitchFamily="34" charset="0"/>
                  <a:ea typeface="Tahoma" pitchFamily="34" charset="0"/>
                  <a:cs typeface="Tahoma" pitchFamily="34" charset="0"/>
                </a:rPr>
                <a:t>ĐỀ MỤC BÀI GIẢNG</a:t>
              </a:r>
            </a:p>
          </p:txBody>
        </p:sp>
      </p:grpSp>
      <p:pic>
        <p:nvPicPr>
          <p:cNvPr id="32" name="Picture 3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821917" y="4398453"/>
            <a:ext cx="2448910" cy="2388887"/>
          </a:xfrm>
          <a:prstGeom prst="rect">
            <a:avLst/>
          </a:prstGeom>
        </p:spPr>
      </p:pic>
    </p:spTree>
    <p:extLst>
      <p:ext uri="{BB962C8B-B14F-4D97-AF65-F5344CB8AC3E}">
        <p14:creationId xmlns:p14="http://schemas.microsoft.com/office/powerpoint/2010/main" val="3578532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p:bldP spid="4"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433" t="7550" r="9050" b="12960"/>
          <a:stretch/>
        </p:blipFill>
        <p:spPr>
          <a:xfrm>
            <a:off x="1241664" y="1889430"/>
            <a:ext cx="3002786" cy="41811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p:cNvSpPr txBox="1"/>
          <p:nvPr/>
        </p:nvSpPr>
        <p:spPr>
          <a:xfrm>
            <a:off x="1689348" y="6175802"/>
            <a:ext cx="2107418" cy="415499"/>
          </a:xfrm>
          <a:prstGeom prst="rect">
            <a:avLst/>
          </a:prstGeom>
          <a:noFill/>
          <a:ln>
            <a:noFill/>
          </a:ln>
        </p:spPr>
        <p:txBody>
          <a:bodyPr wrap="none" lIns="45711" tIns="22855" rIns="45711" bIns="22855" rtlCol="0">
            <a:spAutoFit/>
          </a:bodyPr>
          <a:lstStyle/>
          <a:p>
            <a:r>
              <a:rPr lang="en-US" sz="2400" b="1">
                <a:latin typeface="Arial" pitchFamily="34" charset="0"/>
                <a:cs typeface="Arial" pitchFamily="34" charset="0"/>
              </a:rPr>
              <a:t>Nguyễn Tuân </a:t>
            </a:r>
          </a:p>
        </p:txBody>
      </p:sp>
      <p:grpSp>
        <p:nvGrpSpPr>
          <p:cNvPr id="44" name="Group 43"/>
          <p:cNvGrpSpPr/>
          <p:nvPr/>
        </p:nvGrpSpPr>
        <p:grpSpPr>
          <a:xfrm>
            <a:off x="4678503" y="3711058"/>
            <a:ext cx="5761172" cy="600164"/>
            <a:chOff x="9404666" y="5105400"/>
            <a:chExt cx="12977903" cy="1200327"/>
          </a:xfrm>
        </p:grpSpPr>
        <p:sp>
          <p:nvSpPr>
            <p:cNvPr id="45" name="Rectangle 44"/>
            <p:cNvSpPr/>
            <p:nvPr/>
          </p:nvSpPr>
          <p:spPr>
            <a:xfrm>
              <a:off x="10025994" y="5105400"/>
              <a:ext cx="12356575" cy="1200327"/>
            </a:xfrm>
            <a:prstGeom prst="rect">
              <a:avLst/>
            </a:prstGeom>
          </p:spPr>
          <p:txBody>
            <a:bodyPr wrap="square">
              <a:spAutoFit/>
            </a:bodyPr>
            <a:lstStyle/>
            <a:p>
              <a:pPr algn="just">
                <a:lnSpc>
                  <a:spcPct val="150000"/>
                </a:lnSpc>
                <a:defRPr/>
              </a:pPr>
              <a:r>
                <a:rPr lang="en-US" sz="2200" b="1">
                  <a:solidFill>
                    <a:schemeClr val="tx1">
                      <a:lumMod val="95000"/>
                      <a:lumOff val="5000"/>
                    </a:schemeClr>
                  </a:solidFill>
                  <a:latin typeface="Arial" panose="020B0604020202020204" pitchFamily="34" charset="0"/>
                  <a:ea typeface="Tahoma" pitchFamily="34" charset="0"/>
                  <a:cs typeface="Arial" pitchFamily="34" charset="0"/>
                </a:rPr>
                <a:t>Quê: Thanh Xuân, Hà Nội</a:t>
              </a:r>
            </a:p>
          </p:txBody>
        </p:sp>
        <p:sp>
          <p:nvSpPr>
            <p:cNvPr id="46" name="Oval 45"/>
            <p:cNvSpPr/>
            <p:nvPr/>
          </p:nvSpPr>
          <p:spPr>
            <a:xfrm>
              <a:off x="9404666" y="5638800"/>
              <a:ext cx="308933" cy="274320"/>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chemeClr val="tx1"/>
                </a:solidFill>
                <a:latin typeface="Arial" panose="020B0604020202020204" pitchFamily="34" charset="0"/>
                <a:cs typeface="Arial" panose="020B0604020202020204" pitchFamily="34" charset="0"/>
              </a:endParaRPr>
            </a:p>
          </p:txBody>
        </p:sp>
      </p:grpSp>
      <p:grpSp>
        <p:nvGrpSpPr>
          <p:cNvPr id="28" name="Group 27"/>
          <p:cNvGrpSpPr/>
          <p:nvPr/>
        </p:nvGrpSpPr>
        <p:grpSpPr>
          <a:xfrm>
            <a:off x="4678504" y="2933700"/>
            <a:ext cx="6789738" cy="600164"/>
            <a:chOff x="9404666" y="5105400"/>
            <a:chExt cx="15294903" cy="1200327"/>
          </a:xfrm>
        </p:grpSpPr>
        <p:sp>
          <p:nvSpPr>
            <p:cNvPr id="29" name="Rectangle 28"/>
            <p:cNvSpPr/>
            <p:nvPr/>
          </p:nvSpPr>
          <p:spPr>
            <a:xfrm>
              <a:off x="10025994" y="5105400"/>
              <a:ext cx="14673575" cy="1200327"/>
            </a:xfrm>
            <a:prstGeom prst="rect">
              <a:avLst/>
            </a:prstGeom>
          </p:spPr>
          <p:txBody>
            <a:bodyPr wrap="square">
              <a:spAutoFit/>
            </a:bodyPr>
            <a:lstStyle/>
            <a:p>
              <a:pPr algn="just">
                <a:lnSpc>
                  <a:spcPct val="150000"/>
                </a:lnSpc>
                <a:defRPr/>
              </a:pPr>
              <a:r>
                <a:rPr lang="en-US" sz="2200" b="1">
                  <a:solidFill>
                    <a:schemeClr val="tx1">
                      <a:lumMod val="95000"/>
                      <a:lumOff val="5000"/>
                    </a:schemeClr>
                  </a:solidFill>
                  <a:latin typeface="Arial" panose="020B0604020202020204" pitchFamily="34" charset="0"/>
                  <a:ea typeface="Tahoma" pitchFamily="34" charset="0"/>
                  <a:cs typeface="Arial" pitchFamily="34" charset="0"/>
                </a:rPr>
                <a:t>Nguyễn Tuân sinh năm 1910, mất năm 1987.</a:t>
              </a:r>
            </a:p>
          </p:txBody>
        </p:sp>
        <p:sp>
          <p:nvSpPr>
            <p:cNvPr id="30" name="Oval 29"/>
            <p:cNvSpPr/>
            <p:nvPr/>
          </p:nvSpPr>
          <p:spPr>
            <a:xfrm>
              <a:off x="9404666" y="5638800"/>
              <a:ext cx="308933" cy="274320"/>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chemeClr val="tx1"/>
                </a:solidFill>
                <a:latin typeface="Arial" panose="020B0604020202020204" pitchFamily="34" charset="0"/>
                <a:cs typeface="Arial" panose="020B0604020202020204" pitchFamily="34" charset="0"/>
              </a:endParaRPr>
            </a:p>
          </p:txBody>
        </p:sp>
      </p:grpSp>
      <p:grpSp>
        <p:nvGrpSpPr>
          <p:cNvPr id="21" name="Group 20"/>
          <p:cNvGrpSpPr/>
          <p:nvPr/>
        </p:nvGrpSpPr>
        <p:grpSpPr>
          <a:xfrm>
            <a:off x="4678504" y="4488416"/>
            <a:ext cx="6666631" cy="913070"/>
            <a:chOff x="9404666" y="5105400"/>
            <a:chExt cx="15017587" cy="1826139"/>
          </a:xfrm>
        </p:grpSpPr>
        <p:sp>
          <p:nvSpPr>
            <p:cNvPr id="22" name="Rectangle 21"/>
            <p:cNvSpPr/>
            <p:nvPr/>
          </p:nvSpPr>
          <p:spPr>
            <a:xfrm>
              <a:off x="10025994" y="5105400"/>
              <a:ext cx="14396259" cy="1826139"/>
            </a:xfrm>
            <a:prstGeom prst="rect">
              <a:avLst/>
            </a:prstGeom>
          </p:spPr>
          <p:txBody>
            <a:bodyPr wrap="square">
              <a:spAutoFit/>
            </a:bodyPr>
            <a:lstStyle/>
            <a:p>
              <a:pPr algn="just">
                <a:lnSpc>
                  <a:spcPts val="3249"/>
                </a:lnSpc>
                <a:defRPr/>
              </a:pPr>
              <a:r>
                <a:rPr lang="en-US" sz="2200" b="1">
                  <a:solidFill>
                    <a:schemeClr val="tx1">
                      <a:lumMod val="95000"/>
                      <a:lumOff val="5000"/>
                    </a:schemeClr>
                  </a:solidFill>
                  <a:latin typeface="Arial" panose="020B0604020202020204" pitchFamily="34" charset="0"/>
                  <a:ea typeface="Tahoma" pitchFamily="34" charset="0"/>
                  <a:cs typeface="Arial" pitchFamily="34" charset="0"/>
                </a:rPr>
                <a:t>Ông học hết bậc Thành chung ở Nam Định, </a:t>
              </a:r>
            </a:p>
            <a:p>
              <a:pPr algn="just">
                <a:lnSpc>
                  <a:spcPts val="3249"/>
                </a:lnSpc>
                <a:defRPr/>
              </a:pPr>
              <a:r>
                <a:rPr lang="en-US" sz="2200" b="1">
                  <a:solidFill>
                    <a:schemeClr val="tx1">
                      <a:lumMod val="95000"/>
                      <a:lumOff val="5000"/>
                    </a:schemeClr>
                  </a:solidFill>
                  <a:latin typeface="Arial" panose="020B0604020202020204" pitchFamily="34" charset="0"/>
                  <a:ea typeface="Tahoma" pitchFamily="34" charset="0"/>
                  <a:cs typeface="Arial" pitchFamily="34" charset="0"/>
                </a:rPr>
                <a:t>sau đó về Hà Nội viết văn và làm báo.</a:t>
              </a:r>
            </a:p>
          </p:txBody>
        </p:sp>
        <p:sp>
          <p:nvSpPr>
            <p:cNvPr id="23" name="Oval 22"/>
            <p:cNvSpPr/>
            <p:nvPr/>
          </p:nvSpPr>
          <p:spPr>
            <a:xfrm>
              <a:off x="9404666" y="5593080"/>
              <a:ext cx="308933" cy="274320"/>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chemeClr val="tx1"/>
                </a:solidFill>
                <a:latin typeface="Arial" panose="020B0604020202020204" pitchFamily="34" charset="0"/>
                <a:cs typeface="Arial" panose="020B0604020202020204" pitchFamily="34" charset="0"/>
              </a:endParaRPr>
            </a:p>
          </p:txBody>
        </p:sp>
      </p:grpSp>
      <p:sp>
        <p:nvSpPr>
          <p:cNvPr id="24" name="Rectangle 23"/>
          <p:cNvSpPr/>
          <p:nvPr/>
        </p:nvSpPr>
        <p:spPr>
          <a:xfrm>
            <a:off x="817632" y="1269087"/>
            <a:ext cx="296677" cy="430887"/>
          </a:xfrm>
          <a:prstGeom prst="rect">
            <a:avLst/>
          </a:prstGeom>
          <a:noFill/>
        </p:spPr>
        <p:txBody>
          <a:bodyPr wrap="none" lIns="45711" tIns="22855" rIns="45711" bIns="22855">
            <a:spAutoFit/>
          </a:bodyPr>
          <a:lstStyle/>
          <a:p>
            <a:r>
              <a:rPr lang="en-US" sz="2500" b="1" dirty="0">
                <a:solidFill>
                  <a:schemeClr val="bg1"/>
                </a:solidFill>
                <a:latin typeface="Tahoma" pitchFamily="34" charset="0"/>
                <a:ea typeface="Tahoma" pitchFamily="34" charset="0"/>
                <a:cs typeface="Tahoma" pitchFamily="34" charset="0"/>
              </a:rPr>
              <a:t>1</a:t>
            </a:r>
          </a:p>
        </p:txBody>
      </p:sp>
      <p:grpSp>
        <p:nvGrpSpPr>
          <p:cNvPr id="25" name="Group 24"/>
          <p:cNvGrpSpPr/>
          <p:nvPr/>
        </p:nvGrpSpPr>
        <p:grpSpPr>
          <a:xfrm>
            <a:off x="-2" y="773787"/>
            <a:ext cx="3944053" cy="461665"/>
            <a:chOff x="-4" y="1828800"/>
            <a:chExt cx="7889133" cy="923329"/>
          </a:xfrm>
        </p:grpSpPr>
        <p:sp>
          <p:nvSpPr>
            <p:cNvPr id="26" name="Round Same Side Corner Rectangle 25"/>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32" name="TextBox 31"/>
            <p:cNvSpPr txBox="1"/>
            <p:nvPr/>
          </p:nvSpPr>
          <p:spPr>
            <a:xfrm>
              <a:off x="2067735" y="1828800"/>
              <a:ext cx="5821394"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33" name="Group 32"/>
          <p:cNvGrpSpPr/>
          <p:nvPr/>
        </p:nvGrpSpPr>
        <p:grpSpPr>
          <a:xfrm>
            <a:off x="319913" y="1269087"/>
            <a:ext cx="2271343" cy="491580"/>
            <a:chOff x="644526" y="2766774"/>
            <a:chExt cx="4543277" cy="983160"/>
          </a:xfrm>
        </p:grpSpPr>
        <p:sp>
          <p:nvSpPr>
            <p:cNvPr id="34" name="TextBox 33"/>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giả</a:t>
              </a:r>
            </a:p>
          </p:txBody>
        </p:sp>
        <p:sp>
          <p:nvSpPr>
            <p:cNvPr id="42" name="Rounded Rectangle 41"/>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grpSp>
    </p:spTree>
    <p:extLst>
      <p:ext uri="{BB962C8B-B14F-4D97-AF65-F5344CB8AC3E}">
        <p14:creationId xmlns:p14="http://schemas.microsoft.com/office/powerpoint/2010/main" val="37983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86483" y="3696365"/>
            <a:ext cx="6279235" cy="913070"/>
            <a:chOff x="10453881" y="8458200"/>
            <a:chExt cx="12560106" cy="1826140"/>
          </a:xfrm>
        </p:grpSpPr>
        <p:sp>
          <p:nvSpPr>
            <p:cNvPr id="45" name="Rectangle 44"/>
            <p:cNvSpPr/>
            <p:nvPr/>
          </p:nvSpPr>
          <p:spPr>
            <a:xfrm>
              <a:off x="10898187" y="8458200"/>
              <a:ext cx="12115800" cy="1826140"/>
            </a:xfrm>
            <a:prstGeom prst="rect">
              <a:avLst/>
            </a:prstGeom>
          </p:spPr>
          <p:txBody>
            <a:bodyPr wrap="square">
              <a:spAutoFit/>
            </a:bodyPr>
            <a:lstStyle/>
            <a:p>
              <a:pPr algn="just">
                <a:lnSpc>
                  <a:spcPts val="3249"/>
                </a:lnSpc>
                <a:defRPr/>
              </a:pPr>
              <a:r>
                <a:rPr lang="vi-VN" sz="2200" b="1">
                  <a:solidFill>
                    <a:schemeClr val="tx1">
                      <a:lumMod val="95000"/>
                      <a:lumOff val="5000"/>
                    </a:schemeClr>
                  </a:solidFill>
                  <a:ea typeface="Tahoma" pitchFamily="34" charset="0"/>
                  <a:cs typeface="Arial" pitchFamily="34" charset="0"/>
                </a:rPr>
                <a:t>Ông là Tổng thư kí Hội Văn nghệ Việt Nam từ 1948 đến 1958.</a:t>
              </a:r>
            </a:p>
          </p:txBody>
        </p:sp>
        <p:sp>
          <p:nvSpPr>
            <p:cNvPr id="46" name="Oval 45"/>
            <p:cNvSpPr/>
            <p:nvPr/>
          </p:nvSpPr>
          <p:spPr>
            <a:xfrm>
              <a:off x="10453881" y="8915400"/>
              <a:ext cx="274320" cy="274320"/>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cs typeface="Arial" panose="020B0604020202020204" pitchFamily="34" charset="0"/>
              </a:endParaRPr>
            </a:p>
          </p:txBody>
        </p:sp>
      </p:gr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1433" t="7550" r="9050" b="12960"/>
          <a:stretch/>
        </p:blipFill>
        <p:spPr>
          <a:xfrm>
            <a:off x="1241664" y="1889430"/>
            <a:ext cx="3002786" cy="41811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1689348" y="6175802"/>
            <a:ext cx="2107418" cy="415499"/>
          </a:xfrm>
          <a:prstGeom prst="rect">
            <a:avLst/>
          </a:prstGeom>
          <a:noFill/>
          <a:ln>
            <a:noFill/>
          </a:ln>
        </p:spPr>
        <p:txBody>
          <a:bodyPr wrap="none" lIns="45711" tIns="22855" rIns="45711" bIns="22855" rtlCol="0">
            <a:spAutoFit/>
          </a:bodyPr>
          <a:lstStyle/>
          <a:p>
            <a:r>
              <a:rPr lang="en-US" sz="2400" b="1">
                <a:latin typeface="Arial" pitchFamily="34" charset="0"/>
                <a:cs typeface="Arial" pitchFamily="34" charset="0"/>
              </a:rPr>
              <a:t>Nguyễn Tuân </a:t>
            </a:r>
          </a:p>
        </p:txBody>
      </p:sp>
      <p:grpSp>
        <p:nvGrpSpPr>
          <p:cNvPr id="2" name="Group 1"/>
          <p:cNvGrpSpPr/>
          <p:nvPr/>
        </p:nvGrpSpPr>
        <p:grpSpPr>
          <a:xfrm>
            <a:off x="4686483" y="2507881"/>
            <a:ext cx="6279235" cy="913070"/>
            <a:chOff x="10453881" y="5791200"/>
            <a:chExt cx="12560106" cy="1826140"/>
          </a:xfrm>
        </p:grpSpPr>
        <p:sp>
          <p:nvSpPr>
            <p:cNvPr id="25" name="Rectangle 24"/>
            <p:cNvSpPr/>
            <p:nvPr/>
          </p:nvSpPr>
          <p:spPr>
            <a:xfrm>
              <a:off x="10898187" y="5791200"/>
              <a:ext cx="12115800" cy="1826140"/>
            </a:xfrm>
            <a:prstGeom prst="rect">
              <a:avLst/>
            </a:prstGeom>
          </p:spPr>
          <p:txBody>
            <a:bodyPr wrap="square">
              <a:spAutoFit/>
            </a:bodyPr>
            <a:lstStyle/>
            <a:p>
              <a:pPr algn="just">
                <a:lnSpc>
                  <a:spcPts val="3249"/>
                </a:lnSpc>
                <a:defRPr/>
              </a:pPr>
              <a:r>
                <a:rPr lang="vi-VN" sz="2200" b="1">
                  <a:solidFill>
                    <a:schemeClr val="tx1">
                      <a:lumMod val="95000"/>
                      <a:lumOff val="5000"/>
                    </a:schemeClr>
                  </a:solidFill>
                  <a:ea typeface="Tahoma" pitchFamily="34" charset="0"/>
                  <a:cs typeface="Arial" pitchFamily="34" charset="0"/>
                </a:rPr>
                <a:t>Từ 1945, ông dùng ngòi bút phục vụ hai cuộc kháng chiến của dân tộc.</a:t>
              </a:r>
            </a:p>
          </p:txBody>
        </p:sp>
        <p:sp>
          <p:nvSpPr>
            <p:cNvPr id="33" name="Oval 32"/>
            <p:cNvSpPr/>
            <p:nvPr/>
          </p:nvSpPr>
          <p:spPr>
            <a:xfrm>
              <a:off x="10453881" y="6141249"/>
              <a:ext cx="274320" cy="274320"/>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200">
                <a:solidFill>
                  <a:schemeClr val="tx1"/>
                </a:solidFill>
                <a:cs typeface="Arial" panose="020B0604020202020204" pitchFamily="34" charset="0"/>
              </a:endParaRPr>
            </a:p>
          </p:txBody>
        </p:sp>
      </p:grpSp>
      <p:grpSp>
        <p:nvGrpSpPr>
          <p:cNvPr id="18" name="Group 17"/>
          <p:cNvGrpSpPr/>
          <p:nvPr/>
        </p:nvGrpSpPr>
        <p:grpSpPr>
          <a:xfrm>
            <a:off x="-2" y="773787"/>
            <a:ext cx="3944053" cy="461665"/>
            <a:chOff x="-4" y="1828800"/>
            <a:chExt cx="7889133" cy="923329"/>
          </a:xfrm>
        </p:grpSpPr>
        <p:sp>
          <p:nvSpPr>
            <p:cNvPr id="24" name="Round Same Side Corner Rectangle 23"/>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31" name="TextBox 30"/>
            <p:cNvSpPr txBox="1"/>
            <p:nvPr/>
          </p:nvSpPr>
          <p:spPr>
            <a:xfrm>
              <a:off x="2067735" y="1828800"/>
              <a:ext cx="5821394"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34" name="Group 33"/>
          <p:cNvGrpSpPr/>
          <p:nvPr/>
        </p:nvGrpSpPr>
        <p:grpSpPr>
          <a:xfrm>
            <a:off x="319913" y="1269087"/>
            <a:ext cx="2271343" cy="491580"/>
            <a:chOff x="644526" y="2766774"/>
            <a:chExt cx="4543277" cy="983160"/>
          </a:xfrm>
        </p:grpSpPr>
        <p:sp>
          <p:nvSpPr>
            <p:cNvPr id="35" name="TextBox 34"/>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giả</a:t>
              </a:r>
            </a:p>
          </p:txBody>
        </p:sp>
        <p:sp>
          <p:nvSpPr>
            <p:cNvPr id="36" name="Rounded Rectangle 35"/>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grpSp>
      <p:pic>
        <p:nvPicPr>
          <p:cNvPr id="38" name="Picture 3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128234" y="3802220"/>
            <a:ext cx="3042745" cy="2968167"/>
          </a:xfrm>
          <a:prstGeom prst="rect">
            <a:avLst/>
          </a:prstGeom>
        </p:spPr>
      </p:pic>
    </p:spTree>
    <p:extLst>
      <p:ext uri="{BB962C8B-B14F-4D97-AF65-F5344CB8AC3E}">
        <p14:creationId xmlns:p14="http://schemas.microsoft.com/office/powerpoint/2010/main" val="1865568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06561" y="1877479"/>
            <a:ext cx="11178877" cy="4520729"/>
            <a:chOff x="1013254" y="3754957"/>
            <a:chExt cx="22360666" cy="9041457"/>
          </a:xfrm>
        </p:grpSpPr>
        <p:sp>
          <p:nvSpPr>
            <p:cNvPr id="7" name="Rounded Rectangle 6"/>
            <p:cNvSpPr/>
            <p:nvPr/>
          </p:nvSpPr>
          <p:spPr>
            <a:xfrm>
              <a:off x="1013254" y="4429635"/>
              <a:ext cx="22360666" cy="8366779"/>
            </a:xfrm>
            <a:prstGeom prst="roundRect">
              <a:avLst>
                <a:gd name="adj" fmla="val 2441"/>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249250" y="3754957"/>
              <a:ext cx="7888674" cy="1349356"/>
              <a:chOff x="8248539" y="3669065"/>
              <a:chExt cx="8136048" cy="1391670"/>
            </a:xfrm>
          </p:grpSpPr>
          <p:sp>
            <p:nvSpPr>
              <p:cNvPr id="75" name="Rounded Rectangle 74"/>
              <p:cNvSpPr/>
              <p:nvPr/>
            </p:nvSpPr>
            <p:spPr>
              <a:xfrm>
                <a:off x="8248539" y="3669065"/>
                <a:ext cx="8136048" cy="1391670"/>
              </a:xfrm>
              <a:prstGeom prst="roundRect">
                <a:avLst>
                  <a:gd name="adj" fmla="val 7888"/>
                </a:avLst>
              </a:prstGeom>
              <a:solidFill>
                <a:schemeClr val="tx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925" y="3900997"/>
                <a:ext cx="7101446" cy="9652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1176917" y="5562600"/>
              <a:ext cx="22033340" cy="7077399"/>
              <a:chOff x="1176917" y="5562600"/>
              <a:chExt cx="22033340" cy="7077399"/>
            </a:xfrm>
          </p:grpSpPr>
          <p:grpSp>
            <p:nvGrpSpPr>
              <p:cNvPr id="13" name="Group 12"/>
              <p:cNvGrpSpPr/>
              <p:nvPr/>
            </p:nvGrpSpPr>
            <p:grpSpPr>
              <a:xfrm>
                <a:off x="1176917" y="5562600"/>
                <a:ext cx="4311070" cy="7077399"/>
                <a:chOff x="1262744" y="5562600"/>
                <a:chExt cx="4311070" cy="7077399"/>
              </a:xfrm>
            </p:grpSpPr>
            <p:sp>
              <p:nvSpPr>
                <p:cNvPr id="78" name="Rounded Rectangle 77"/>
                <p:cNvSpPr/>
                <p:nvPr/>
              </p:nvSpPr>
              <p:spPr>
                <a:xfrm>
                  <a:off x="1262744" y="5562600"/>
                  <a:ext cx="4311070" cy="7077399"/>
                </a:xfrm>
                <a:prstGeom prst="roundRect">
                  <a:avLst>
                    <a:gd name="adj" fmla="val 4671"/>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1391589" y="5932436"/>
                  <a:ext cx="4074529" cy="861774"/>
                </a:xfrm>
                <a:prstGeom prst="rect">
                  <a:avLst/>
                </a:prstGeom>
                <a:noFill/>
              </p:spPr>
              <p:txBody>
                <a:bodyPr wrap="square" anchor="ctr">
                  <a:spAutoFit/>
                </a:bodyPr>
                <a:lstStyle/>
                <a:p>
                  <a:pPr algn="ctr">
                    <a:spcAft>
                      <a:spcPts val="300"/>
                    </a:spcAft>
                  </a:pPr>
                  <a:r>
                    <a:rPr lang="en-US" sz="2200" b="1" i="1" spc="-75">
                      <a:solidFill>
                        <a:prstClr val="white"/>
                      </a:solidFill>
                      <a:latin typeface="Arial" pitchFamily="34" charset="0"/>
                      <a:ea typeface="Calibri"/>
                      <a:cs typeface="Arial" pitchFamily="34" charset="0"/>
                    </a:rPr>
                    <a:t>Một chuyến đi</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298" y="7790932"/>
                  <a:ext cx="4109962" cy="4747611"/>
                </a:xfrm>
                <a:prstGeom prst="roundRect">
                  <a:avLst>
                    <a:gd name="adj" fmla="val 4676"/>
                  </a:avLst>
                </a:prstGeom>
                <a:solidFill>
                  <a:srgbClr val="FFFFFF">
                    <a:shade val="85000"/>
                  </a:srgbClr>
                </a:solidFill>
                <a:ln w="88900" cap="sq">
                  <a:noFill/>
                  <a:miter lim="800000"/>
                </a:ln>
                <a:effectLst>
                  <a:innerShdw blurRad="114300">
                    <a:prstClr val="black"/>
                  </a:innerShdw>
                </a:effectLst>
              </p:spPr>
            </p:pic>
            <p:sp>
              <p:nvSpPr>
                <p:cNvPr id="8" name="Rectangle 7"/>
                <p:cNvSpPr/>
                <p:nvPr/>
              </p:nvSpPr>
              <p:spPr>
                <a:xfrm>
                  <a:off x="2605127" y="6934200"/>
                  <a:ext cx="1626300" cy="963340"/>
                </a:xfrm>
                <a:prstGeom prst="rect">
                  <a:avLst/>
                </a:prstGeom>
              </p:spPr>
              <p:txBody>
                <a:bodyPr wrap="none">
                  <a:spAutoFit/>
                </a:bodyPr>
                <a:lstStyle/>
                <a:p>
                  <a:pPr algn="ctr">
                    <a:lnSpc>
                      <a:spcPct val="115000"/>
                    </a:lnSpc>
                    <a:spcAft>
                      <a:spcPts val="300"/>
                    </a:spcAft>
                  </a:pPr>
                  <a:r>
                    <a:rPr lang="en-US" sz="2200" b="1">
                      <a:solidFill>
                        <a:prstClr val="white"/>
                      </a:solidFill>
                      <a:latin typeface="Arial" pitchFamily="34" charset="0"/>
                      <a:ea typeface="Calibri"/>
                      <a:cs typeface="Arial" pitchFamily="34" charset="0"/>
                    </a:rPr>
                    <a:t>1938</a:t>
                  </a:r>
                </a:p>
              </p:txBody>
            </p:sp>
          </p:grpSp>
          <p:grpSp>
            <p:nvGrpSpPr>
              <p:cNvPr id="12" name="Group 11"/>
              <p:cNvGrpSpPr/>
              <p:nvPr/>
            </p:nvGrpSpPr>
            <p:grpSpPr>
              <a:xfrm>
                <a:off x="5607485" y="5562600"/>
                <a:ext cx="4311070" cy="7077399"/>
                <a:chOff x="5885544" y="5562600"/>
                <a:chExt cx="4311070" cy="7077399"/>
              </a:xfrm>
            </p:grpSpPr>
            <p:sp>
              <p:nvSpPr>
                <p:cNvPr id="44" name="Rounded Rectangle 43"/>
                <p:cNvSpPr/>
                <p:nvPr/>
              </p:nvSpPr>
              <p:spPr>
                <a:xfrm>
                  <a:off x="5885544" y="5562600"/>
                  <a:ext cx="4311070" cy="7077399"/>
                </a:xfrm>
                <a:prstGeom prst="roundRect">
                  <a:avLst>
                    <a:gd name="adj" fmla="val 4671"/>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098" y="7790932"/>
                  <a:ext cx="4109962" cy="4761887"/>
                </a:xfrm>
                <a:prstGeom prst="roundRect">
                  <a:avLst>
                    <a:gd name="adj" fmla="val 4676"/>
                  </a:avLst>
                </a:prstGeom>
                <a:solidFill>
                  <a:srgbClr val="FFFFFF">
                    <a:shade val="85000"/>
                  </a:srgbClr>
                </a:solidFill>
                <a:ln w="88900" cap="sq">
                  <a:noFill/>
                  <a:miter lim="800000"/>
                </a:ln>
                <a:effectLst>
                  <a:innerShdw blurRad="114300">
                    <a:prstClr val="black"/>
                  </a:innerShdw>
                </a:effectLst>
              </p:spPr>
            </p:pic>
            <p:sp>
              <p:nvSpPr>
                <p:cNvPr id="45" name="Rectangle 44"/>
                <p:cNvSpPr/>
                <p:nvPr/>
              </p:nvSpPr>
              <p:spPr>
                <a:xfrm>
                  <a:off x="6122083" y="5593884"/>
                  <a:ext cx="3837990" cy="1538882"/>
                </a:xfrm>
                <a:prstGeom prst="rect">
                  <a:avLst/>
                </a:prstGeom>
                <a:noFill/>
              </p:spPr>
              <p:txBody>
                <a:bodyPr wrap="square" anchor="ctr">
                  <a:spAutoFit/>
                </a:bodyPr>
                <a:lstStyle/>
                <a:p>
                  <a:pPr algn="ctr">
                    <a:spcAft>
                      <a:spcPts val="300"/>
                    </a:spcAft>
                  </a:pPr>
                  <a:r>
                    <a:rPr lang="en-US" sz="2200" b="1" i="1" spc="-75">
                      <a:solidFill>
                        <a:prstClr val="white"/>
                      </a:solidFill>
                      <a:latin typeface="Arial" pitchFamily="34" charset="0"/>
                      <a:ea typeface="Calibri"/>
                      <a:cs typeface="Arial" pitchFamily="34" charset="0"/>
                    </a:rPr>
                    <a:t>Vang bóng một thời </a:t>
                  </a:r>
                </a:p>
              </p:txBody>
            </p:sp>
            <p:sp>
              <p:nvSpPr>
                <p:cNvPr id="47" name="Rectangle 46"/>
                <p:cNvSpPr/>
                <p:nvPr/>
              </p:nvSpPr>
              <p:spPr>
                <a:xfrm>
                  <a:off x="7227927" y="6934200"/>
                  <a:ext cx="1626300" cy="963340"/>
                </a:xfrm>
                <a:prstGeom prst="rect">
                  <a:avLst/>
                </a:prstGeom>
              </p:spPr>
              <p:txBody>
                <a:bodyPr wrap="none">
                  <a:spAutoFit/>
                </a:bodyPr>
                <a:lstStyle/>
                <a:p>
                  <a:pPr algn="ctr">
                    <a:lnSpc>
                      <a:spcPct val="115000"/>
                    </a:lnSpc>
                    <a:spcAft>
                      <a:spcPts val="300"/>
                    </a:spcAft>
                  </a:pPr>
                  <a:r>
                    <a:rPr lang="en-US" sz="2200" b="1">
                      <a:solidFill>
                        <a:prstClr val="white"/>
                      </a:solidFill>
                      <a:latin typeface="Arial" pitchFamily="34" charset="0"/>
                      <a:ea typeface="Calibri"/>
                      <a:cs typeface="Arial" pitchFamily="34" charset="0"/>
                    </a:rPr>
                    <a:t>1940</a:t>
                  </a:r>
                </a:p>
              </p:txBody>
            </p:sp>
          </p:grpSp>
          <p:grpSp>
            <p:nvGrpSpPr>
              <p:cNvPr id="11" name="Group 10"/>
              <p:cNvGrpSpPr/>
              <p:nvPr/>
            </p:nvGrpSpPr>
            <p:grpSpPr>
              <a:xfrm>
                <a:off x="10038052" y="5562600"/>
                <a:ext cx="4311070" cy="7077399"/>
                <a:chOff x="10491411" y="5562600"/>
                <a:chExt cx="4311070" cy="7077399"/>
              </a:xfrm>
            </p:grpSpPr>
            <p:sp>
              <p:nvSpPr>
                <p:cNvPr id="48" name="Rounded Rectangle 47"/>
                <p:cNvSpPr/>
                <p:nvPr/>
              </p:nvSpPr>
              <p:spPr>
                <a:xfrm>
                  <a:off x="10491411" y="5562600"/>
                  <a:ext cx="4311070" cy="7077399"/>
                </a:xfrm>
                <a:prstGeom prst="roundRect">
                  <a:avLst>
                    <a:gd name="adj" fmla="val 4671"/>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965" y="7781099"/>
                  <a:ext cx="4109962" cy="4757444"/>
                </a:xfrm>
                <a:prstGeom prst="roundRect">
                  <a:avLst>
                    <a:gd name="adj" fmla="val 4676"/>
                  </a:avLst>
                </a:prstGeom>
                <a:solidFill>
                  <a:srgbClr val="FFFFFF">
                    <a:shade val="85000"/>
                  </a:srgbClr>
                </a:solidFill>
                <a:ln w="88900" cap="sq">
                  <a:noFill/>
                  <a:miter lim="800000"/>
                </a:ln>
                <a:effectLst>
                  <a:innerShdw blurRad="114300">
                    <a:prstClr val="black"/>
                  </a:innerShdw>
                </a:effectLst>
              </p:spPr>
            </p:pic>
            <p:sp>
              <p:nvSpPr>
                <p:cNvPr id="50" name="Rectangle 49"/>
                <p:cNvSpPr/>
                <p:nvPr/>
              </p:nvSpPr>
              <p:spPr>
                <a:xfrm>
                  <a:off x="10727950" y="5593884"/>
                  <a:ext cx="3837990" cy="1538882"/>
                </a:xfrm>
                <a:prstGeom prst="rect">
                  <a:avLst/>
                </a:prstGeom>
                <a:noFill/>
              </p:spPr>
              <p:txBody>
                <a:bodyPr wrap="square" anchor="ctr">
                  <a:spAutoFit/>
                </a:bodyPr>
                <a:lstStyle/>
                <a:p>
                  <a:pPr algn="ctr">
                    <a:spcAft>
                      <a:spcPts val="300"/>
                    </a:spcAft>
                  </a:pPr>
                  <a:r>
                    <a:rPr lang="vi-VN" sz="2200" b="1" i="1" spc="-75">
                      <a:solidFill>
                        <a:prstClr val="white"/>
                      </a:solidFill>
                      <a:latin typeface="Arial" pitchFamily="34" charset="0"/>
                      <a:ea typeface="Calibri"/>
                      <a:cs typeface="Arial" pitchFamily="34" charset="0"/>
                    </a:rPr>
                    <a:t>Thiếu quê hương </a:t>
                  </a:r>
                </a:p>
              </p:txBody>
            </p:sp>
            <p:sp>
              <p:nvSpPr>
                <p:cNvPr id="51" name="Rectangle 50"/>
                <p:cNvSpPr/>
                <p:nvPr/>
              </p:nvSpPr>
              <p:spPr>
                <a:xfrm>
                  <a:off x="11833794" y="6934200"/>
                  <a:ext cx="1626300" cy="963340"/>
                </a:xfrm>
                <a:prstGeom prst="rect">
                  <a:avLst/>
                </a:prstGeom>
              </p:spPr>
              <p:txBody>
                <a:bodyPr wrap="none">
                  <a:spAutoFit/>
                </a:bodyPr>
                <a:lstStyle/>
                <a:p>
                  <a:pPr algn="ctr">
                    <a:lnSpc>
                      <a:spcPct val="115000"/>
                    </a:lnSpc>
                    <a:spcAft>
                      <a:spcPts val="300"/>
                    </a:spcAft>
                  </a:pPr>
                  <a:r>
                    <a:rPr lang="en-US" sz="2200" b="1">
                      <a:solidFill>
                        <a:prstClr val="white"/>
                      </a:solidFill>
                      <a:latin typeface="Arial" pitchFamily="34" charset="0"/>
                      <a:ea typeface="Calibri"/>
                      <a:cs typeface="Arial" pitchFamily="34" charset="0"/>
                    </a:rPr>
                    <a:t>1940</a:t>
                  </a:r>
                </a:p>
              </p:txBody>
            </p:sp>
          </p:grpSp>
          <p:grpSp>
            <p:nvGrpSpPr>
              <p:cNvPr id="10" name="Group 9"/>
              <p:cNvGrpSpPr/>
              <p:nvPr/>
            </p:nvGrpSpPr>
            <p:grpSpPr>
              <a:xfrm>
                <a:off x="14468619" y="5562600"/>
                <a:ext cx="4311070" cy="7077399"/>
                <a:chOff x="14944877" y="5562600"/>
                <a:chExt cx="4311070" cy="7077399"/>
              </a:xfrm>
            </p:grpSpPr>
            <p:sp>
              <p:nvSpPr>
                <p:cNvPr id="52" name="Rounded Rectangle 51"/>
                <p:cNvSpPr/>
                <p:nvPr/>
              </p:nvSpPr>
              <p:spPr>
                <a:xfrm>
                  <a:off x="14944877" y="5562600"/>
                  <a:ext cx="4311070" cy="7077399"/>
                </a:xfrm>
                <a:prstGeom prst="roundRect">
                  <a:avLst>
                    <a:gd name="adj" fmla="val 4671"/>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45431" y="7790932"/>
                  <a:ext cx="4109962" cy="4747611"/>
                </a:xfrm>
                <a:prstGeom prst="roundRect">
                  <a:avLst>
                    <a:gd name="adj" fmla="val 4676"/>
                  </a:avLst>
                </a:prstGeom>
                <a:solidFill>
                  <a:srgbClr val="FFFFFF">
                    <a:shade val="85000"/>
                  </a:srgbClr>
                </a:solidFill>
                <a:ln w="88900" cap="sq">
                  <a:noFill/>
                  <a:miter lim="800000"/>
                </a:ln>
                <a:effectLst>
                  <a:innerShdw blurRad="114300">
                    <a:prstClr val="black"/>
                  </a:innerShdw>
                </a:effectLst>
              </p:spPr>
            </p:pic>
            <p:sp>
              <p:nvSpPr>
                <p:cNvPr id="54" name="Rectangle 53"/>
                <p:cNvSpPr/>
                <p:nvPr/>
              </p:nvSpPr>
              <p:spPr>
                <a:xfrm>
                  <a:off x="15181416" y="5593884"/>
                  <a:ext cx="3837990" cy="1538882"/>
                </a:xfrm>
                <a:prstGeom prst="rect">
                  <a:avLst/>
                </a:prstGeom>
                <a:noFill/>
              </p:spPr>
              <p:txBody>
                <a:bodyPr wrap="square" anchor="ctr">
                  <a:spAutoFit/>
                </a:bodyPr>
                <a:lstStyle/>
                <a:p>
                  <a:pPr algn="ctr">
                    <a:spcAft>
                      <a:spcPts val="300"/>
                    </a:spcAft>
                  </a:pPr>
                  <a:r>
                    <a:rPr lang="vi-VN" sz="2200" b="1" i="1" spc="-75">
                      <a:solidFill>
                        <a:prstClr val="white"/>
                      </a:solidFill>
                      <a:latin typeface="Arial" pitchFamily="34" charset="0"/>
                      <a:ea typeface="Calibri"/>
                      <a:cs typeface="Arial" pitchFamily="34" charset="0"/>
                    </a:rPr>
                    <a:t>Chiếc lư đồng mắt cua </a:t>
                  </a:r>
                </a:p>
              </p:txBody>
            </p:sp>
            <p:sp>
              <p:nvSpPr>
                <p:cNvPr id="55" name="Rectangle 54"/>
                <p:cNvSpPr/>
                <p:nvPr/>
              </p:nvSpPr>
              <p:spPr>
                <a:xfrm>
                  <a:off x="16287260" y="6934200"/>
                  <a:ext cx="1626300" cy="963340"/>
                </a:xfrm>
                <a:prstGeom prst="rect">
                  <a:avLst/>
                </a:prstGeom>
              </p:spPr>
              <p:txBody>
                <a:bodyPr wrap="none">
                  <a:spAutoFit/>
                </a:bodyPr>
                <a:lstStyle/>
                <a:p>
                  <a:pPr algn="ctr">
                    <a:lnSpc>
                      <a:spcPct val="115000"/>
                    </a:lnSpc>
                    <a:spcAft>
                      <a:spcPts val="300"/>
                    </a:spcAft>
                  </a:pPr>
                  <a:r>
                    <a:rPr lang="en-US" sz="2200" b="1">
                      <a:solidFill>
                        <a:prstClr val="white"/>
                      </a:solidFill>
                      <a:latin typeface="Arial" pitchFamily="34" charset="0"/>
                      <a:ea typeface="Calibri"/>
                      <a:cs typeface="Arial" pitchFamily="34" charset="0"/>
                    </a:rPr>
                    <a:t>1941</a:t>
                  </a:r>
                </a:p>
              </p:txBody>
            </p:sp>
          </p:grpSp>
          <p:grpSp>
            <p:nvGrpSpPr>
              <p:cNvPr id="9" name="Group 8"/>
              <p:cNvGrpSpPr/>
              <p:nvPr/>
            </p:nvGrpSpPr>
            <p:grpSpPr>
              <a:xfrm>
                <a:off x="18899187" y="5562600"/>
                <a:ext cx="4311070" cy="7077399"/>
                <a:chOff x="19364477" y="5562600"/>
                <a:chExt cx="4311070" cy="7077399"/>
              </a:xfrm>
            </p:grpSpPr>
            <p:sp>
              <p:nvSpPr>
                <p:cNvPr id="56" name="Rounded Rectangle 55"/>
                <p:cNvSpPr/>
                <p:nvPr/>
              </p:nvSpPr>
              <p:spPr>
                <a:xfrm>
                  <a:off x="19364477" y="5562600"/>
                  <a:ext cx="4311070" cy="7077399"/>
                </a:xfrm>
                <a:prstGeom prst="roundRect">
                  <a:avLst>
                    <a:gd name="adj" fmla="val 4671"/>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7" name="Picture 36"/>
                <p:cNvPicPr>
                  <a:picLocks noChangeAspect="1"/>
                </p:cNvPicPr>
                <p:nvPr/>
              </p:nvPicPr>
              <p:blipFill rotWithShape="1">
                <a:blip r:embed="rId8">
                  <a:extLst>
                    <a:ext uri="{28A0092B-C50C-407E-A947-70E740481C1C}">
                      <a14:useLocalDpi xmlns:a14="http://schemas.microsoft.com/office/drawing/2010/main" val="0"/>
                    </a:ext>
                  </a:extLst>
                </a:blip>
                <a:srcRect r="2015" b="7693"/>
                <a:stretch/>
              </p:blipFill>
              <p:spPr>
                <a:xfrm>
                  <a:off x="19465031" y="7805208"/>
                  <a:ext cx="4109962" cy="4733335"/>
                </a:xfrm>
                <a:prstGeom prst="roundRect">
                  <a:avLst>
                    <a:gd name="adj" fmla="val 4676"/>
                  </a:avLst>
                </a:prstGeom>
                <a:solidFill>
                  <a:srgbClr val="FFFFFF">
                    <a:shade val="85000"/>
                  </a:srgbClr>
                </a:solidFill>
                <a:ln w="88900" cap="sq">
                  <a:noFill/>
                  <a:miter lim="800000"/>
                </a:ln>
                <a:effectLst>
                  <a:innerShdw blurRad="114300">
                    <a:prstClr val="black"/>
                  </a:innerShdw>
                </a:effectLst>
              </p:spPr>
            </p:pic>
            <p:sp>
              <p:nvSpPr>
                <p:cNvPr id="58" name="Rectangle 57"/>
                <p:cNvSpPr/>
                <p:nvPr/>
              </p:nvSpPr>
              <p:spPr>
                <a:xfrm>
                  <a:off x="19601016" y="5870136"/>
                  <a:ext cx="3837990" cy="861774"/>
                </a:xfrm>
                <a:prstGeom prst="rect">
                  <a:avLst/>
                </a:prstGeom>
                <a:noFill/>
              </p:spPr>
              <p:txBody>
                <a:bodyPr wrap="square" anchor="ctr">
                  <a:spAutoFit/>
                </a:bodyPr>
                <a:lstStyle/>
                <a:p>
                  <a:pPr algn="ctr">
                    <a:spcAft>
                      <a:spcPts val="300"/>
                    </a:spcAft>
                  </a:pPr>
                  <a:r>
                    <a:rPr lang="en-US" sz="2200" b="1" i="1" spc="-75">
                      <a:solidFill>
                        <a:prstClr val="white"/>
                      </a:solidFill>
                      <a:latin typeface="Arial" pitchFamily="34" charset="0"/>
                      <a:ea typeface="Calibri"/>
                      <a:cs typeface="Arial" pitchFamily="34" charset="0"/>
                    </a:rPr>
                    <a:t>Sông Đà</a:t>
                  </a:r>
                </a:p>
              </p:txBody>
            </p:sp>
            <p:sp>
              <p:nvSpPr>
                <p:cNvPr id="59" name="Rectangle 58"/>
                <p:cNvSpPr/>
                <p:nvPr/>
              </p:nvSpPr>
              <p:spPr>
                <a:xfrm>
                  <a:off x="20628306" y="6934200"/>
                  <a:ext cx="1783414" cy="963340"/>
                </a:xfrm>
                <a:prstGeom prst="rect">
                  <a:avLst/>
                </a:prstGeom>
              </p:spPr>
              <p:txBody>
                <a:bodyPr wrap="none">
                  <a:spAutoFit/>
                </a:bodyPr>
                <a:lstStyle/>
                <a:p>
                  <a:pPr algn="ctr">
                    <a:lnSpc>
                      <a:spcPct val="115000"/>
                    </a:lnSpc>
                    <a:spcAft>
                      <a:spcPts val="300"/>
                    </a:spcAft>
                  </a:pPr>
                  <a:r>
                    <a:rPr lang="en-US" sz="2200" b="1">
                      <a:solidFill>
                        <a:prstClr val="white"/>
                      </a:solidFill>
                      <a:latin typeface="Arial" pitchFamily="34" charset="0"/>
                      <a:ea typeface="Calibri"/>
                      <a:cs typeface="Arial" pitchFamily="34" charset="0"/>
                    </a:rPr>
                    <a:t> 1960</a:t>
                  </a:r>
                </a:p>
              </p:txBody>
            </p:sp>
          </p:grpSp>
        </p:grpSp>
      </p:grpSp>
      <p:grpSp>
        <p:nvGrpSpPr>
          <p:cNvPr id="41" name="Group 40"/>
          <p:cNvGrpSpPr/>
          <p:nvPr/>
        </p:nvGrpSpPr>
        <p:grpSpPr>
          <a:xfrm>
            <a:off x="-2" y="773787"/>
            <a:ext cx="3944053" cy="461665"/>
            <a:chOff x="-4" y="1828800"/>
            <a:chExt cx="7889133" cy="923329"/>
          </a:xfrm>
        </p:grpSpPr>
        <p:sp>
          <p:nvSpPr>
            <p:cNvPr id="42" name="Round Same Side Corner Rectangle 41"/>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46" name="TextBox 45"/>
            <p:cNvSpPr txBox="1"/>
            <p:nvPr/>
          </p:nvSpPr>
          <p:spPr>
            <a:xfrm>
              <a:off x="2067735" y="1828800"/>
              <a:ext cx="5821394"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49" name="Group 48"/>
          <p:cNvGrpSpPr/>
          <p:nvPr/>
        </p:nvGrpSpPr>
        <p:grpSpPr>
          <a:xfrm>
            <a:off x="319913" y="1269087"/>
            <a:ext cx="2271343" cy="491580"/>
            <a:chOff x="644526" y="2766774"/>
            <a:chExt cx="4543277" cy="983160"/>
          </a:xfrm>
        </p:grpSpPr>
        <p:sp>
          <p:nvSpPr>
            <p:cNvPr id="53" name="TextBox 52"/>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giả</a:t>
              </a:r>
            </a:p>
          </p:txBody>
        </p:sp>
        <p:sp>
          <p:nvSpPr>
            <p:cNvPr id="57" name="Rounded Rectangle 56"/>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grpSp>
    </p:spTree>
    <p:extLst>
      <p:ext uri="{BB962C8B-B14F-4D97-AF65-F5344CB8AC3E}">
        <p14:creationId xmlns:p14="http://schemas.microsoft.com/office/powerpoint/2010/main" val="1589233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800768" y="5025772"/>
            <a:ext cx="5904731" cy="1323439"/>
            <a:chOff x="10821987" y="10157389"/>
            <a:chExt cx="11811000" cy="2646878"/>
          </a:xfrm>
        </p:grpSpPr>
        <p:sp>
          <p:nvSpPr>
            <p:cNvPr id="45" name="Rectangle 44"/>
            <p:cNvSpPr/>
            <p:nvPr/>
          </p:nvSpPr>
          <p:spPr>
            <a:xfrm>
              <a:off x="11266293" y="10157389"/>
              <a:ext cx="11366694" cy="2646878"/>
            </a:xfrm>
            <a:prstGeom prst="rect">
              <a:avLst/>
            </a:prstGeom>
          </p:spPr>
          <p:txBody>
            <a:bodyPr wrap="square">
              <a:spAutoFit/>
            </a:bodyPr>
            <a:lstStyle/>
            <a:p>
              <a:pPr algn="just">
                <a:lnSpc>
                  <a:spcPts val="3249"/>
                </a:lnSpc>
                <a:defRPr/>
              </a:pPr>
              <a:r>
                <a:rPr lang="vi-VN" sz="2200" b="1">
                  <a:solidFill>
                    <a:schemeClr val="accent6">
                      <a:lumMod val="75000"/>
                    </a:schemeClr>
                  </a:solidFill>
                  <a:ea typeface="Tahoma" pitchFamily="34" charset="0"/>
                  <a:cs typeface="Arial" pitchFamily="34" charset="0"/>
                </a:rPr>
                <a:t>Giải thưởng</a:t>
              </a:r>
              <a:r>
                <a:rPr lang="en-US" sz="2200" b="1">
                  <a:solidFill>
                    <a:schemeClr val="accent6">
                      <a:lumMod val="75000"/>
                    </a:schemeClr>
                  </a:solidFill>
                  <a:ea typeface="Tahoma" pitchFamily="34" charset="0"/>
                  <a:cs typeface="Arial" panose="020B0604020202020204" pitchFamily="34" charset="0"/>
                </a:rPr>
                <a:t>:</a:t>
              </a:r>
              <a:r>
                <a:rPr lang="vi-VN" sz="2200" b="1">
                  <a:solidFill>
                    <a:schemeClr val="accent6">
                      <a:lumMod val="75000"/>
                    </a:schemeClr>
                  </a:solidFill>
                  <a:ea typeface="Tahoma" pitchFamily="34" charset="0"/>
                  <a:cs typeface="Arial" pitchFamily="34" charset="0"/>
                </a:rPr>
                <a:t> </a:t>
              </a:r>
              <a:r>
                <a:rPr lang="en-US" sz="2200" b="1">
                  <a:latin typeface="Arial" panose="020B0604020202020204" pitchFamily="34" charset="0"/>
                  <a:ea typeface="Tahoma" pitchFamily="34" charset="0"/>
                  <a:cs typeface="Arial" panose="020B0604020202020204" pitchFamily="34" charset="0"/>
                </a:rPr>
                <a:t>được nhận giải thưởng </a:t>
              </a:r>
              <a:br>
                <a:rPr lang="en-US" sz="2200" b="1">
                  <a:latin typeface="Arial" panose="020B0604020202020204" pitchFamily="34" charset="0"/>
                  <a:ea typeface="Tahoma" pitchFamily="34" charset="0"/>
                  <a:cs typeface="Arial" panose="020B0604020202020204" pitchFamily="34" charset="0"/>
                </a:rPr>
              </a:br>
              <a:r>
                <a:rPr lang="vi-VN" sz="2200" b="1">
                  <a:solidFill>
                    <a:schemeClr val="tx1">
                      <a:lumMod val="95000"/>
                      <a:lumOff val="5000"/>
                    </a:schemeClr>
                  </a:solidFill>
                  <a:ea typeface="Tahoma" pitchFamily="34" charset="0"/>
                  <a:cs typeface="Arial" pitchFamily="34" charset="0"/>
                </a:rPr>
                <a:t>Hồ Chí Minh</a:t>
              </a:r>
              <a:r>
                <a:rPr lang="en-US" sz="2200" b="1">
                  <a:solidFill>
                    <a:schemeClr val="tx1">
                      <a:lumMod val="95000"/>
                      <a:lumOff val="5000"/>
                    </a:schemeClr>
                  </a:solidFill>
                  <a:ea typeface="Tahoma" pitchFamily="34" charset="0"/>
                  <a:cs typeface="Arial" pitchFamily="34" charset="0"/>
                </a:rPr>
                <a:t> </a:t>
              </a:r>
              <a:r>
                <a:rPr lang="vi-VN" sz="2200" b="1">
                  <a:solidFill>
                    <a:schemeClr val="tx1">
                      <a:lumMod val="95000"/>
                      <a:lumOff val="5000"/>
                    </a:schemeClr>
                  </a:solidFill>
                  <a:ea typeface="Tahoma" pitchFamily="34" charset="0"/>
                  <a:cs typeface="Arial" pitchFamily="34" charset="0"/>
                </a:rPr>
                <a:t>về văn học  nghệ thuật 1996</a:t>
              </a:r>
              <a:r>
                <a:rPr lang="en-US" sz="2200" b="1">
                  <a:solidFill>
                    <a:schemeClr val="tx1">
                      <a:lumMod val="95000"/>
                      <a:lumOff val="5000"/>
                    </a:schemeClr>
                  </a:solidFill>
                  <a:ea typeface="Tahoma" pitchFamily="34" charset="0"/>
                  <a:cs typeface="Arial" panose="020B0604020202020204" pitchFamily="34" charset="0"/>
                </a:rPr>
                <a:t>.</a:t>
              </a:r>
              <a:endParaRPr lang="vi-VN" sz="2200" b="1">
                <a:solidFill>
                  <a:schemeClr val="tx1">
                    <a:lumMod val="95000"/>
                    <a:lumOff val="5000"/>
                  </a:schemeClr>
                </a:solidFill>
                <a:ea typeface="Tahoma" pitchFamily="34" charset="0"/>
                <a:cs typeface="Arial" panose="020B0604020202020204" pitchFamily="34" charset="0"/>
              </a:endParaRPr>
            </a:p>
          </p:txBody>
        </p:sp>
        <p:sp>
          <p:nvSpPr>
            <p:cNvPr id="46" name="Oval 45"/>
            <p:cNvSpPr/>
            <p:nvPr/>
          </p:nvSpPr>
          <p:spPr>
            <a:xfrm>
              <a:off x="10821987" y="10614589"/>
              <a:ext cx="274320" cy="274320"/>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249"/>
                </a:lnSpc>
              </a:pPr>
              <a:endParaRPr lang="en-US" sz="2200">
                <a:solidFill>
                  <a:schemeClr val="tx1"/>
                </a:solidFill>
                <a:cs typeface="Arial" panose="020B0604020202020204" pitchFamily="34" charset="0"/>
              </a:endParaRPr>
            </a:p>
          </p:txBody>
        </p:sp>
      </p:gr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1433" t="7550" r="9050" b="12960"/>
          <a:stretch/>
        </p:blipFill>
        <p:spPr>
          <a:xfrm>
            <a:off x="1241664" y="1889430"/>
            <a:ext cx="3002786" cy="41811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p:cNvSpPr txBox="1"/>
          <p:nvPr/>
        </p:nvSpPr>
        <p:spPr>
          <a:xfrm>
            <a:off x="1689348" y="6175802"/>
            <a:ext cx="2107418" cy="415499"/>
          </a:xfrm>
          <a:prstGeom prst="rect">
            <a:avLst/>
          </a:prstGeom>
          <a:noFill/>
          <a:ln>
            <a:noFill/>
          </a:ln>
        </p:spPr>
        <p:txBody>
          <a:bodyPr wrap="none" lIns="45711" tIns="22855" rIns="45711" bIns="22855" rtlCol="0">
            <a:spAutoFit/>
          </a:bodyPr>
          <a:lstStyle/>
          <a:p>
            <a:r>
              <a:rPr lang="en-US" sz="2400" b="1">
                <a:latin typeface="Arial" pitchFamily="34" charset="0"/>
                <a:cs typeface="Arial" pitchFamily="34" charset="0"/>
              </a:rPr>
              <a:t>Nguyễn Tuân </a:t>
            </a:r>
          </a:p>
        </p:txBody>
      </p:sp>
      <p:grpSp>
        <p:nvGrpSpPr>
          <p:cNvPr id="3" name="Group 2"/>
          <p:cNvGrpSpPr/>
          <p:nvPr/>
        </p:nvGrpSpPr>
        <p:grpSpPr>
          <a:xfrm>
            <a:off x="4800769" y="3311977"/>
            <a:ext cx="6019016" cy="1733808"/>
            <a:chOff x="10821987" y="6070279"/>
            <a:chExt cx="10614796" cy="3058609"/>
          </a:xfrm>
        </p:grpSpPr>
        <p:sp>
          <p:nvSpPr>
            <p:cNvPr id="39" name="Rectangle 38"/>
            <p:cNvSpPr/>
            <p:nvPr/>
          </p:nvSpPr>
          <p:spPr>
            <a:xfrm>
              <a:off x="11278551" y="6070279"/>
              <a:ext cx="10158232" cy="3058609"/>
            </a:xfrm>
            <a:prstGeom prst="rect">
              <a:avLst/>
            </a:prstGeom>
          </p:spPr>
          <p:txBody>
            <a:bodyPr wrap="square">
              <a:spAutoFit/>
            </a:bodyPr>
            <a:lstStyle/>
            <a:p>
              <a:pPr algn="just">
                <a:lnSpc>
                  <a:spcPts val="3249"/>
                </a:lnSpc>
                <a:defRPr/>
              </a:pPr>
              <a:r>
                <a:rPr lang="vi-VN" sz="2200" b="1">
                  <a:solidFill>
                    <a:schemeClr val="accent6">
                      <a:lumMod val="75000"/>
                    </a:schemeClr>
                  </a:solidFill>
                  <a:ea typeface="Tahoma" pitchFamily="34" charset="0"/>
                  <a:cs typeface="Arial" pitchFamily="34" charset="0"/>
                </a:rPr>
                <a:t>Vị trí: </a:t>
              </a:r>
              <a:r>
                <a:rPr lang="vi-VN" sz="2200" b="1">
                  <a:solidFill>
                    <a:schemeClr val="tx1">
                      <a:lumMod val="95000"/>
                      <a:lumOff val="5000"/>
                    </a:schemeClr>
                  </a:solidFill>
                  <a:ea typeface="Tahoma" pitchFamily="34" charset="0"/>
                  <a:cs typeface="Arial" pitchFamily="34" charset="0"/>
                </a:rPr>
                <a:t>là một nhà văn lớn trong văn học Việt Nam hiện đại,</a:t>
              </a:r>
              <a:r>
                <a:rPr lang="en-US" sz="2200" b="1">
                  <a:solidFill>
                    <a:schemeClr val="tx1">
                      <a:lumMod val="95000"/>
                      <a:lumOff val="5000"/>
                    </a:schemeClr>
                  </a:solidFill>
                  <a:ea typeface="Tahoma" pitchFamily="34" charset="0"/>
                  <a:cs typeface="Arial" pitchFamily="34" charset="0"/>
                </a:rPr>
                <a:t> </a:t>
              </a:r>
              <a:r>
                <a:rPr lang="vi-VN" sz="2200" b="1">
                  <a:solidFill>
                    <a:schemeClr val="tx1">
                      <a:lumMod val="95000"/>
                      <a:lumOff val="5000"/>
                    </a:schemeClr>
                  </a:solidFill>
                  <a:ea typeface="Tahoma" pitchFamily="34" charset="0"/>
                  <a:cs typeface="Arial" pitchFamily="34" charset="0"/>
                </a:rPr>
                <a:t>góp phần đưa thể</a:t>
              </a:r>
              <a:r>
                <a:rPr lang="en-US" sz="2200" b="1">
                  <a:solidFill>
                    <a:schemeClr val="tx1">
                      <a:lumMod val="95000"/>
                      <a:lumOff val="5000"/>
                    </a:schemeClr>
                  </a:solidFill>
                  <a:ea typeface="Tahoma" pitchFamily="34" charset="0"/>
                  <a:cs typeface="Arial" pitchFamily="34" charset="0"/>
                </a:rPr>
                <a:t/>
              </a:r>
              <a:br>
                <a:rPr lang="en-US" sz="2200" b="1">
                  <a:solidFill>
                    <a:schemeClr val="tx1">
                      <a:lumMod val="95000"/>
                      <a:lumOff val="5000"/>
                    </a:schemeClr>
                  </a:solidFill>
                  <a:ea typeface="Tahoma" pitchFamily="34" charset="0"/>
                  <a:cs typeface="Arial" pitchFamily="34" charset="0"/>
                </a:rPr>
              </a:br>
              <a:r>
                <a:rPr lang="vi-VN" sz="2200" b="1">
                  <a:solidFill>
                    <a:schemeClr val="tx1">
                      <a:lumMod val="95000"/>
                      <a:lumOff val="5000"/>
                    </a:schemeClr>
                  </a:solidFill>
                  <a:ea typeface="Tahoma" pitchFamily="34" charset="0"/>
                  <a:cs typeface="Arial" pitchFamily="34" charset="0"/>
                </a:rPr>
                <a:t>tùy bút và bút kí đạt đến trình độ</a:t>
              </a:r>
              <a:r>
                <a:rPr lang="en-US" sz="2200" b="1">
                  <a:solidFill>
                    <a:schemeClr val="tx1">
                      <a:lumMod val="95000"/>
                      <a:lumOff val="5000"/>
                    </a:schemeClr>
                  </a:solidFill>
                  <a:ea typeface="Tahoma" pitchFamily="34" charset="0"/>
                  <a:cs typeface="Arial" pitchFamily="34" charset="0"/>
                </a:rPr>
                <a:t/>
              </a:r>
              <a:br>
                <a:rPr lang="en-US" sz="2200" b="1">
                  <a:solidFill>
                    <a:schemeClr val="tx1">
                      <a:lumMod val="95000"/>
                      <a:lumOff val="5000"/>
                    </a:schemeClr>
                  </a:solidFill>
                  <a:ea typeface="Tahoma" pitchFamily="34" charset="0"/>
                  <a:cs typeface="Arial" pitchFamily="34" charset="0"/>
                </a:rPr>
              </a:br>
              <a:r>
                <a:rPr lang="vi-VN" sz="2200" b="1">
                  <a:solidFill>
                    <a:schemeClr val="tx1">
                      <a:lumMod val="95000"/>
                      <a:lumOff val="5000"/>
                    </a:schemeClr>
                  </a:solidFill>
                  <a:ea typeface="Tahoma" pitchFamily="34" charset="0"/>
                  <a:cs typeface="Arial" pitchFamily="34" charset="0"/>
                </a:rPr>
                <a:t>nghệ thuật cao.</a:t>
              </a:r>
            </a:p>
          </p:txBody>
        </p:sp>
        <p:sp>
          <p:nvSpPr>
            <p:cNvPr id="24" name="Oval 23"/>
            <p:cNvSpPr/>
            <p:nvPr/>
          </p:nvSpPr>
          <p:spPr>
            <a:xfrm>
              <a:off x="10821987" y="6378766"/>
              <a:ext cx="241856" cy="241964"/>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249"/>
                </a:lnSpc>
              </a:pPr>
              <a:endParaRPr lang="en-US" sz="2200">
                <a:solidFill>
                  <a:schemeClr val="tx1"/>
                </a:solidFill>
                <a:cs typeface="Arial" panose="020B0604020202020204" pitchFamily="34" charset="0"/>
              </a:endParaRPr>
            </a:p>
          </p:txBody>
        </p:sp>
      </p:grpSp>
      <p:grpSp>
        <p:nvGrpSpPr>
          <p:cNvPr id="2" name="Group 1"/>
          <p:cNvGrpSpPr/>
          <p:nvPr/>
        </p:nvGrpSpPr>
        <p:grpSpPr>
          <a:xfrm>
            <a:off x="4800768" y="2543525"/>
            <a:ext cx="6628537" cy="502702"/>
            <a:chOff x="10821987" y="4873393"/>
            <a:chExt cx="13258800" cy="1005404"/>
          </a:xfrm>
        </p:grpSpPr>
        <p:sp>
          <p:nvSpPr>
            <p:cNvPr id="33" name="Rectangle 32"/>
            <p:cNvSpPr/>
            <p:nvPr/>
          </p:nvSpPr>
          <p:spPr>
            <a:xfrm>
              <a:off x="11274760" y="4873393"/>
              <a:ext cx="12806027" cy="1005404"/>
            </a:xfrm>
            <a:prstGeom prst="rect">
              <a:avLst/>
            </a:prstGeom>
          </p:spPr>
          <p:txBody>
            <a:bodyPr wrap="square">
              <a:spAutoFit/>
            </a:bodyPr>
            <a:lstStyle/>
            <a:p>
              <a:pPr algn="just">
                <a:lnSpc>
                  <a:spcPts val="3249"/>
                </a:lnSpc>
                <a:defRPr/>
              </a:pPr>
              <a:r>
                <a:rPr lang="vi-VN" sz="2200" b="1">
                  <a:solidFill>
                    <a:schemeClr val="accent6">
                      <a:lumMod val="75000"/>
                    </a:schemeClr>
                  </a:solidFill>
                  <a:ea typeface="Tahoma" pitchFamily="34" charset="0"/>
                  <a:cs typeface="Arial" pitchFamily="34" charset="0"/>
                </a:rPr>
                <a:t>Phong cách sáng tác: </a:t>
              </a:r>
              <a:r>
                <a:rPr lang="vi-VN" sz="2200" b="1">
                  <a:solidFill>
                    <a:schemeClr val="tx1">
                      <a:lumMod val="95000"/>
                      <a:lumOff val="5000"/>
                    </a:schemeClr>
                  </a:solidFill>
                  <a:ea typeface="Tahoma" pitchFamily="34" charset="0"/>
                  <a:cs typeface="Arial" pitchFamily="34" charset="0"/>
                </a:rPr>
                <a:t>tài hoa, uyên bác</a:t>
              </a:r>
              <a:r>
                <a:rPr lang="en-US" sz="2200" b="1">
                  <a:solidFill>
                    <a:schemeClr val="tx1">
                      <a:lumMod val="95000"/>
                      <a:lumOff val="5000"/>
                    </a:schemeClr>
                  </a:solidFill>
                  <a:ea typeface="Tahoma" pitchFamily="34" charset="0"/>
                  <a:cs typeface="Arial" panose="020B0604020202020204" pitchFamily="34" charset="0"/>
                </a:rPr>
                <a:t>.</a:t>
              </a:r>
              <a:endParaRPr lang="vi-VN" sz="2200" b="1">
                <a:solidFill>
                  <a:schemeClr val="tx1">
                    <a:lumMod val="95000"/>
                    <a:lumOff val="5000"/>
                  </a:schemeClr>
                </a:solidFill>
                <a:ea typeface="Tahoma" pitchFamily="34" charset="0"/>
                <a:cs typeface="Arial" panose="020B0604020202020204" pitchFamily="34" charset="0"/>
              </a:endParaRPr>
            </a:p>
          </p:txBody>
        </p:sp>
        <p:sp>
          <p:nvSpPr>
            <p:cNvPr id="25" name="Oval 24"/>
            <p:cNvSpPr/>
            <p:nvPr/>
          </p:nvSpPr>
          <p:spPr>
            <a:xfrm>
              <a:off x="10821987" y="5181977"/>
              <a:ext cx="274320" cy="274320"/>
            </a:xfrm>
            <a:prstGeom prst="ellipse">
              <a:avLst/>
            </a:prstGeom>
            <a:solidFill>
              <a:schemeClr val="tx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249"/>
                </a:lnSpc>
              </a:pPr>
              <a:endParaRPr lang="en-US" sz="2200">
                <a:solidFill>
                  <a:schemeClr val="tx1"/>
                </a:solidFill>
                <a:cs typeface="Arial" panose="020B0604020202020204" pitchFamily="34" charset="0"/>
              </a:endParaRPr>
            </a:p>
          </p:txBody>
        </p:sp>
      </p:grpSp>
      <p:grpSp>
        <p:nvGrpSpPr>
          <p:cNvPr id="21" name="Group 20"/>
          <p:cNvGrpSpPr/>
          <p:nvPr/>
        </p:nvGrpSpPr>
        <p:grpSpPr>
          <a:xfrm>
            <a:off x="-2" y="773787"/>
            <a:ext cx="3944053" cy="461665"/>
            <a:chOff x="-4" y="1828800"/>
            <a:chExt cx="7889133" cy="923329"/>
          </a:xfrm>
        </p:grpSpPr>
        <p:sp>
          <p:nvSpPr>
            <p:cNvPr id="26" name="Round Same Side Corner Rectangle 25"/>
            <p:cNvSpPr/>
            <p:nvPr/>
          </p:nvSpPr>
          <p:spPr>
            <a:xfrm rot="5400000">
              <a:off x="529492" y="1299309"/>
              <a:ext cx="886537" cy="1945529"/>
            </a:xfrm>
            <a:prstGeom prst="round2SameRect">
              <a:avLst/>
            </a:prstGeom>
            <a:solidFill>
              <a:schemeClr val="tx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802530" y="1828800"/>
              <a:ext cx="914399" cy="923329"/>
            </a:xfrm>
            <a:prstGeom prst="rect">
              <a:avLst/>
            </a:prstGeom>
            <a:noFill/>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I</a:t>
              </a:r>
            </a:p>
          </p:txBody>
        </p:sp>
        <p:sp>
          <p:nvSpPr>
            <p:cNvPr id="28" name="TextBox 27"/>
            <p:cNvSpPr txBox="1"/>
            <p:nvPr/>
          </p:nvSpPr>
          <p:spPr>
            <a:xfrm>
              <a:off x="2067735" y="1828800"/>
              <a:ext cx="5821394" cy="923329"/>
            </a:xfrm>
            <a:prstGeom prst="rect">
              <a:avLst/>
            </a:prstGeom>
            <a:noFill/>
          </p:spPr>
          <p:txBody>
            <a:bodyPr wrap="square" rtlCol="0">
              <a:spAutoFit/>
            </a:bodyPr>
            <a:lstStyle/>
            <a:p>
              <a:pPr lvl="0"/>
              <a:r>
                <a:rPr lang="en-US" sz="2400" b="1">
                  <a:latin typeface="Tahoma" pitchFamily="34" charset="0"/>
                  <a:ea typeface="Tahoma" pitchFamily="34" charset="0"/>
                  <a:cs typeface="Tahoma" pitchFamily="34" charset="0"/>
                </a:rPr>
                <a:t>TÌM HIỂU CHUNG</a:t>
              </a:r>
            </a:p>
          </p:txBody>
        </p:sp>
      </p:grpSp>
      <p:grpSp>
        <p:nvGrpSpPr>
          <p:cNvPr id="29" name="Group 28"/>
          <p:cNvGrpSpPr/>
          <p:nvPr/>
        </p:nvGrpSpPr>
        <p:grpSpPr>
          <a:xfrm>
            <a:off x="319913" y="1269087"/>
            <a:ext cx="2271343" cy="491580"/>
            <a:chOff x="644526" y="2766774"/>
            <a:chExt cx="4543277" cy="983160"/>
          </a:xfrm>
        </p:grpSpPr>
        <p:sp>
          <p:nvSpPr>
            <p:cNvPr id="30" name="TextBox 29"/>
            <p:cNvSpPr txBox="1"/>
            <p:nvPr/>
          </p:nvSpPr>
          <p:spPr>
            <a:xfrm>
              <a:off x="1906586" y="2766774"/>
              <a:ext cx="3281217" cy="923330"/>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giả</a:t>
              </a:r>
            </a:p>
          </p:txBody>
        </p:sp>
        <p:sp>
          <p:nvSpPr>
            <p:cNvPr id="31" name="Rounded Rectangle 30"/>
            <p:cNvSpPr/>
            <p:nvPr/>
          </p:nvSpPr>
          <p:spPr>
            <a:xfrm>
              <a:off x="644526" y="2823876"/>
              <a:ext cx="1269206" cy="804672"/>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60331" y="2795826"/>
              <a:ext cx="776597" cy="954108"/>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grpSp>
      <p:pic>
        <p:nvPicPr>
          <p:cNvPr id="34" name="Picture 3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9821917" y="324473"/>
            <a:ext cx="2448910" cy="2388887"/>
          </a:xfrm>
          <a:prstGeom prst="rect">
            <a:avLst/>
          </a:prstGeom>
        </p:spPr>
      </p:pic>
    </p:spTree>
    <p:extLst>
      <p:ext uri="{BB962C8B-B14F-4D97-AF65-F5344CB8AC3E}">
        <p14:creationId xmlns:p14="http://schemas.microsoft.com/office/powerpoint/2010/main" val="3852343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TotalTime>
  <Words>2296</Words>
  <Application>Microsoft Office PowerPoint</Application>
  <PresentationFormat>Widescreen</PresentationFormat>
  <Paragraphs>367</Paragraphs>
  <Slides>35</Slides>
  <Notes>32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Calibri</vt:lpstr>
      <vt:lpstr>Wingdings</vt:lpstr>
      <vt:lpstr>Tahoma</vt:lpstr>
      <vt:lpstr>Wingdings 3</vt:lpstr>
      <vt:lpstr>Times New Roman</vt:lpstr>
      <vt:lpstr>Arial</vt:lpstr>
      <vt:lpstr>HP001 5 hàng</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ADMINS</cp:lastModifiedBy>
  <cp:revision>97</cp:revision>
  <dcterms:created xsi:type="dcterms:W3CDTF">2018-05-24T12:43:45Z</dcterms:created>
  <dcterms:modified xsi:type="dcterms:W3CDTF">2025-03-12T08:02:42Z</dcterms:modified>
</cp:coreProperties>
</file>