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18288000" cy="10287000"/>
  <p:notesSz cx="6858000" cy="9144000"/>
  <p:embeddedFontLst>
    <p:embeddedFont>
      <p:font typeface="Fraunces Black" panose="020B0604020202020204" charset="0"/>
      <p:bold r:id="rId40"/>
      <p:boldItalic r:id="rId41"/>
    </p:embeddedFont>
    <p:embeddedFont>
      <p:font typeface="Lalezar" panose="020B0604020202020204" charset="-78"/>
      <p:regular r:id="rId42"/>
    </p:embeddedFont>
    <p:embeddedFont>
      <p:font typeface="Roboto Condensed" panose="020B0604020202020204" charset="0"/>
      <p:bold r:id="rId43"/>
      <p:boldItalic r:id="rId44"/>
    </p:embeddedFont>
    <p:embeddedFont>
      <p:font typeface="Saira Stencil One" panose="020B0604020202020204" charset="0"/>
      <p:regular r:id="rId45"/>
    </p:embeddedFont>
    <p:embeddedFont>
      <p:font typeface="Pacifico" panose="020B0604020202020204" charset="0"/>
      <p:regular r:id="rId46"/>
    </p:embeddedFont>
    <p:embeddedFont>
      <p:font typeface="Calibri" panose="020F0502020204030204" pitchFamily="34" charset="0"/>
      <p:regular r:id="rId47"/>
      <p:bold r:id="rId48"/>
      <p:italic r:id="rId49"/>
      <p:boldItalic r:id="rId50"/>
    </p:embeddedFont>
    <p:embeddedFont>
      <p:font typeface="Lato" panose="020B0604020202020204" charset="0"/>
      <p:regular r:id="rId51"/>
      <p:bold r:id="rId52"/>
      <p:italic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5" roundtripDataSignature="AMtx7miSr+390lr90baeGvv1upCRzASrL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C55BAD38-B312-4C6F-9F13-F5050814E462}">
  <a:tblStyle styleId="{C55BAD38-B312-4C6F-9F13-F5050814E462}"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40" d="100"/>
          <a:sy n="40" d="100"/>
        </p:scale>
        <p:origin x="-784" y="-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1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2.fntdata"/><Relationship Id="rId54"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8509681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86" name="Google Shape;86;p1: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87" name="Google Shape;87;p1: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1: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 name="Google Shape;89;p1: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90" name="Google Shape;90;p1: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0: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80" name="Google Shape;280;p10: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281" name="Google Shape;281;p10: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p10: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3" name="Google Shape;283;p10: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84" name="Google Shape;284;p10: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11: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301" name="Google Shape;301;p11: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302" name="Google Shape;302;p11: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3" name="Google Shape;303;p11: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4" name="Google Shape;304;p11: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305" name="Google Shape;305;p11: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12: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321" name="Google Shape;321;p12: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322" name="Google Shape;322;p12: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3" name="Google Shape;323;p12: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4" name="Google Shape;324;p12: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325" name="Google Shape;325;p12: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13: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343" name="Google Shape;343;p13: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344" name="Google Shape;344;p13: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5" name="Google Shape;345;p13: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6" name="Google Shape;346;p13: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347" name="Google Shape;347;p13: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14: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368" name="Google Shape;368;p14: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369" name="Google Shape;369;p14: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0" name="Google Shape;370;p14: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1" name="Google Shape;371;p14: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372" name="Google Shape;372;p14: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15: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386" name="Google Shape;386;p15: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387" name="Google Shape;387;p15: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8" name="Google Shape;388;p15: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9" name="Google Shape;389;p15: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390" name="Google Shape;390;p15: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16: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409" name="Google Shape;409;p16: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410" name="Google Shape;410;p16: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1" name="Google Shape;411;p16: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2" name="Google Shape;412;p16: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413" name="Google Shape;413;p16: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17: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431" name="Google Shape;431;p17: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432" name="Google Shape;432;p17: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3" name="Google Shape;433;p17: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4" name="Google Shape;434;p17: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435" name="Google Shape;435;p17: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18: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452" name="Google Shape;452;p18: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453" name="Google Shape;453;p18: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4" name="Google Shape;454;p18: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5" name="Google Shape;455;p18: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456" name="Google Shape;456;p18: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19: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467" name="Google Shape;467;p19: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468" name="Google Shape;468;p19: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9" name="Google Shape;469;p19: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0" name="Google Shape;470;p19: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471" name="Google Shape;471;p19: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2: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07" name="Google Shape;107;p2: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08" name="Google Shape;108;p2: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2: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11" name="Google Shape;111;p2: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20: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484" name="Google Shape;484;p20: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485" name="Google Shape;485;p20: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6" name="Google Shape;486;p20: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7" name="Google Shape;487;p20: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488" name="Google Shape;488;p20: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21: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499" name="Google Shape;499;p21: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500" name="Google Shape;500;p21: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1" name="Google Shape;501;p21: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2" name="Google Shape;502;p21: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503" name="Google Shape;503;p21: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22: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519" name="Google Shape;519;p22: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520" name="Google Shape;520;p22: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1" name="Google Shape;521;p22: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2" name="Google Shape;522;p22: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523" name="Google Shape;523;p22: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p23: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540" name="Google Shape;540;p23: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541" name="Google Shape;541;p23: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2" name="Google Shape;542;p23: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3" name="Google Shape;543;p23: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544" name="Google Shape;544;p23: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p24: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558" name="Google Shape;558;p24: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559" name="Google Shape;559;p24: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0" name="Google Shape;560;p24: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1" name="Google Shape;561;p24: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562" name="Google Shape;562;p24: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p25: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574" name="Google Shape;574;p25: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575" name="Google Shape;575;p25: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6" name="Google Shape;576;p25: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7" name="Google Shape;577;p25: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578" name="Google Shape;578;p25: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p26: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591" name="Google Shape;591;p26: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592" name="Google Shape;592;p26: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3" name="Google Shape;593;p26: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4" name="Google Shape;594;p26: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595" name="Google Shape;595;p26: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p27: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624" name="Google Shape;624;p27: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625" name="Google Shape;625;p27: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6" name="Google Shape;626;p27: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7" name="Google Shape;627;p27: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628" name="Google Shape;628;p27: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p28: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655" name="Google Shape;655;p28: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656" name="Google Shape;656;p28: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7" name="Google Shape;657;p28: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8" name="Google Shape;658;p28: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659" name="Google Shape;659;p28: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p29: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676" name="Google Shape;676;p29: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677" name="Google Shape;677;p29: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8" name="Google Shape;678;p29: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9" name="Google Shape;679;p29: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680" name="Google Shape;680;p29: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3: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28" name="Google Shape;128;p3: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29" name="Google Shape;129;p3: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3: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p3: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32" name="Google Shape;132;p3: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p30: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699" name="Google Shape;699;p30: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700" name="Google Shape;700;p30: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1" name="Google Shape;701;p30: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2" name="Google Shape;702;p30: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703" name="Google Shape;703;p30: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Google Shape;722;p31: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723" name="Google Shape;723;p31: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724" name="Google Shape;724;p31: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5" name="Google Shape;725;p31: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6" name="Google Shape;726;p31: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727" name="Google Shape;727;p31: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Google Shape;753;p32: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754" name="Google Shape;754;p32: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755" name="Google Shape;755;p32: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6" name="Google Shape;756;p32: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7" name="Google Shape;757;p32: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758" name="Google Shape;758;p32: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p33: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777" name="Google Shape;777;p33: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778" name="Google Shape;778;p33: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9" name="Google Shape;779;p33: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0" name="Google Shape;780;p33: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781" name="Google Shape;781;p33: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9"/>
        <p:cNvGrpSpPr/>
        <p:nvPr/>
      </p:nvGrpSpPr>
      <p:grpSpPr>
        <a:xfrm>
          <a:off x="0" y="0"/>
          <a:ext cx="0" cy="0"/>
          <a:chOff x="0" y="0"/>
          <a:chExt cx="0" cy="0"/>
        </a:xfrm>
      </p:grpSpPr>
      <p:sp>
        <p:nvSpPr>
          <p:cNvPr id="800" name="Google Shape;800;p34: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801" name="Google Shape;801;p34: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802" name="Google Shape;802;p34: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3" name="Google Shape;803;p34: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4" name="Google Shape;804;p34: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805" name="Google Shape;805;p34: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2"/>
        <p:cNvGrpSpPr/>
        <p:nvPr/>
      </p:nvGrpSpPr>
      <p:grpSpPr>
        <a:xfrm>
          <a:off x="0" y="0"/>
          <a:ext cx="0" cy="0"/>
          <a:chOff x="0" y="0"/>
          <a:chExt cx="0" cy="0"/>
        </a:xfrm>
      </p:grpSpPr>
      <p:sp>
        <p:nvSpPr>
          <p:cNvPr id="823" name="Google Shape;823;p35: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824" name="Google Shape;824;p35: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825" name="Google Shape;825;p35: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6" name="Google Shape;826;p35: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7" name="Google Shape;827;p35: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828" name="Google Shape;828;p35: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2"/>
        <p:cNvGrpSpPr/>
        <p:nvPr/>
      </p:nvGrpSpPr>
      <p:grpSpPr>
        <a:xfrm>
          <a:off x="0" y="0"/>
          <a:ext cx="0" cy="0"/>
          <a:chOff x="0" y="0"/>
          <a:chExt cx="0" cy="0"/>
        </a:xfrm>
      </p:grpSpPr>
      <p:sp>
        <p:nvSpPr>
          <p:cNvPr id="843" name="Google Shape;843;p36: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844" name="Google Shape;844;p36: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845" name="Google Shape;845;p36: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6" name="Google Shape;846;p36: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7" name="Google Shape;847;p36: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848" name="Google Shape;848;p36: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0"/>
        <p:cNvGrpSpPr/>
        <p:nvPr/>
      </p:nvGrpSpPr>
      <p:grpSpPr>
        <a:xfrm>
          <a:off x="0" y="0"/>
          <a:ext cx="0" cy="0"/>
          <a:chOff x="0" y="0"/>
          <a:chExt cx="0" cy="0"/>
        </a:xfrm>
      </p:grpSpPr>
      <p:sp>
        <p:nvSpPr>
          <p:cNvPr id="861" name="Google Shape;861;p37: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862" name="Google Shape;862;p37: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863" name="Google Shape;863;p37: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4" name="Google Shape;864;p37: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5" name="Google Shape;865;p37: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866" name="Google Shape;866;p37: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4: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51" name="Google Shape;151;p4: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52" name="Google Shape;152;p4: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4: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p4: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55" name="Google Shape;155;p4: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5: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68" name="Google Shape;168;p5: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69" name="Google Shape;169;p5: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5: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5: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72" name="Google Shape;172;p5: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6: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87" name="Google Shape;187;p6: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88" name="Google Shape;188;p6: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6: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6: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91" name="Google Shape;191;p6: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7: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07" name="Google Shape;207;p7: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208" name="Google Shape;208;p7: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7: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7: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11" name="Google Shape;211;p7: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8: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30" name="Google Shape;230;p8: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231" name="Google Shape;231;p8: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8: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p8: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34" name="Google Shape;234;p8: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9: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58" name="Google Shape;258;p9: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259" name="Google Shape;259;p9: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9: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p9: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62" name="Google Shape;262;p9: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4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48"/>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4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49"/>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49"/>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4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40"/>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40"/>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2" name="Google Shape;22;p4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4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4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4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42"/>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4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4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4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4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4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43"/>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43"/>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4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4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4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44"/>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44"/>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44"/>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44"/>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4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4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4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4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4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4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46"/>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46"/>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46"/>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4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47"/>
          <p:cNvSpPr>
            <a:spLocks noGrp="1"/>
          </p:cNvSpPr>
          <p:nvPr>
            <p:ph type="pic" idx="2"/>
          </p:nvPr>
        </p:nvSpPr>
        <p:spPr>
          <a:xfrm>
            <a:off x="1792288" y="612775"/>
            <a:ext cx="5486400" cy="4114800"/>
          </a:xfrm>
          <a:prstGeom prst="rect">
            <a:avLst/>
          </a:prstGeom>
          <a:noFill/>
          <a:ln>
            <a:noFill/>
          </a:ln>
        </p:spPr>
      </p:sp>
      <p:sp>
        <p:nvSpPr>
          <p:cNvPr id="68" name="Google Shape;68;p4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4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1.jpg"/><Relationship Id="rId7" Type="http://schemas.openxmlformats.org/officeDocument/2006/relationships/image" Target="../media/image5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4.png"/><Relationship Id="rId4" Type="http://schemas.openxmlformats.org/officeDocument/2006/relationships/image" Target="../media/image50.png"/><Relationship Id="rId9" Type="http://schemas.openxmlformats.org/officeDocument/2006/relationships/image" Target="../media/image53.png"/></Relationships>
</file>

<file path=ppt/slides/_rels/slide11.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1.jpg"/><Relationship Id="rId7" Type="http://schemas.openxmlformats.org/officeDocument/2006/relationships/image" Target="../media/image51.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4.png"/><Relationship Id="rId10" Type="http://schemas.openxmlformats.org/officeDocument/2006/relationships/image" Target="../media/image54.png"/><Relationship Id="rId4" Type="http://schemas.openxmlformats.org/officeDocument/2006/relationships/image" Target="../media/image50.png"/><Relationship Id="rId9" Type="http://schemas.openxmlformats.org/officeDocument/2006/relationships/image" Target="../media/image53.png"/></Relationships>
</file>

<file path=ppt/slides/_rels/slide12.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1.jpg"/><Relationship Id="rId7" Type="http://schemas.openxmlformats.org/officeDocument/2006/relationships/image" Target="../media/image56.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5.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1.jpg"/><Relationship Id="rId7" Type="http://schemas.openxmlformats.org/officeDocument/2006/relationships/image" Target="../media/image59.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4.png"/><Relationship Id="rId4" Type="http://schemas.openxmlformats.org/officeDocument/2006/relationships/image" Target="../media/image58.png"/><Relationship Id="rId9" Type="http://schemas.openxmlformats.org/officeDocument/2006/relationships/image" Target="../media/image61.png"/></Relationships>
</file>

<file path=ppt/slides/_rels/slide14.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1.jpg"/><Relationship Id="rId7" Type="http://schemas.openxmlformats.org/officeDocument/2006/relationships/image" Target="../media/image63.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9.png"/><Relationship Id="rId4" Type="http://schemas.openxmlformats.org/officeDocument/2006/relationships/image" Target="../media/image62.png"/><Relationship Id="rId9" Type="http://schemas.openxmlformats.org/officeDocument/2006/relationships/image" Target="../media/image65.png"/></Relationships>
</file>

<file path=ppt/slides/_rels/slide15.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1.jpg"/><Relationship Id="rId7" Type="http://schemas.openxmlformats.org/officeDocument/2006/relationships/image" Target="../media/image67.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66.png"/><Relationship Id="rId5" Type="http://schemas.openxmlformats.org/officeDocument/2006/relationships/image" Target="../media/image29.png"/><Relationship Id="rId4" Type="http://schemas.openxmlformats.org/officeDocument/2006/relationships/image" Target="../media/image4.png"/><Relationship Id="rId9" Type="http://schemas.openxmlformats.org/officeDocument/2006/relationships/image" Target="../media/image49.png"/></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70.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69.png"/><Relationship Id="rId5" Type="http://schemas.openxmlformats.org/officeDocument/2006/relationships/image" Target="../media/image66.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1.jpg"/><Relationship Id="rId7" Type="http://schemas.openxmlformats.org/officeDocument/2006/relationships/image" Target="../media/image72.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71.png"/><Relationship Id="rId9"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1.jpg"/><Relationship Id="rId7" Type="http://schemas.openxmlformats.org/officeDocument/2006/relationships/image" Target="../media/image74.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4.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jp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9.png"/><Relationship Id="rId4" Type="http://schemas.openxmlformats.org/officeDocument/2006/relationships/image" Target="../media/image76.png"/></Relationships>
</file>

<file path=ppt/slides/_rels/slide21.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1.jpg"/><Relationship Id="rId7" Type="http://schemas.openxmlformats.org/officeDocument/2006/relationships/image" Target="../media/image78.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77.png"/><Relationship Id="rId9" Type="http://schemas.openxmlformats.org/officeDocument/2006/relationships/image" Target="../media/image80.png"/></Relationships>
</file>

<file path=ppt/slides/_rels/slide22.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1.jpg"/><Relationship Id="rId7" Type="http://schemas.openxmlformats.org/officeDocument/2006/relationships/image" Target="../media/image83.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82.png"/><Relationship Id="rId10" Type="http://schemas.openxmlformats.org/officeDocument/2006/relationships/image" Target="../media/image85.png"/><Relationship Id="rId4" Type="http://schemas.openxmlformats.org/officeDocument/2006/relationships/image" Target="../media/image81.png"/><Relationship Id="rId9" Type="http://schemas.openxmlformats.org/officeDocument/2006/relationships/image" Target="../media/image54.png"/></Relationships>
</file>

<file path=ppt/slides/_rels/slide23.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1.jpg"/><Relationship Id="rId7" Type="http://schemas.openxmlformats.org/officeDocument/2006/relationships/image" Target="../media/image86.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76.png"/></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88.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82.png"/><Relationship Id="rId4" Type="http://schemas.openxmlformats.org/officeDocument/2006/relationships/image" Target="../media/image81.png"/></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4.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0.png"/><Relationship Id="rId4" Type="http://schemas.openxmlformats.org/officeDocument/2006/relationships/image" Target="../media/image89.png"/></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92.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1.png"/><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1.jpg"/><Relationship Id="rId7" Type="http://schemas.openxmlformats.org/officeDocument/2006/relationships/image" Target="../media/image93.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23.png"/><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image" Target="../media/image1.jpg"/><Relationship Id="rId7" Type="http://schemas.openxmlformats.org/officeDocument/2006/relationships/image" Target="../media/image95.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97.png"/></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99.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4.png"/><Relationship Id="rId4" Type="http://schemas.openxmlformats.org/officeDocument/2006/relationships/image" Target="../media/image98.pn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jp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21.jpg"/><Relationship Id="rId5" Type="http://schemas.openxmlformats.org/officeDocument/2006/relationships/image" Target="../media/image4.png"/><Relationship Id="rId10" Type="http://schemas.openxmlformats.org/officeDocument/2006/relationships/image" Target="../media/image20.jpg"/><Relationship Id="rId4" Type="http://schemas.openxmlformats.org/officeDocument/2006/relationships/image" Target="../media/image16.png"/><Relationship Id="rId9" Type="http://schemas.openxmlformats.org/officeDocument/2006/relationships/image" Target="../media/image19.png"/></Relationships>
</file>

<file path=ppt/slides/_rels/slide30.xml.rels><?xml version="1.0" encoding="UTF-8" standalone="yes"?>
<Relationships xmlns="http://schemas.openxmlformats.org/package/2006/relationships"><Relationship Id="rId8" Type="http://schemas.openxmlformats.org/officeDocument/2006/relationships/image" Target="../media/image102.png"/><Relationship Id="rId3" Type="http://schemas.openxmlformats.org/officeDocument/2006/relationships/image" Target="../media/image1.jpg"/><Relationship Id="rId7" Type="http://schemas.openxmlformats.org/officeDocument/2006/relationships/image" Target="../media/image101.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100.png"/><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image" Target="../media/image1.jpg"/><Relationship Id="rId7" Type="http://schemas.openxmlformats.org/officeDocument/2006/relationships/image" Target="../media/image103.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4.png"/><Relationship Id="rId4" Type="http://schemas.openxmlformats.org/officeDocument/2006/relationships/image" Target="../media/image50.png"/><Relationship Id="rId9" Type="http://schemas.openxmlformats.org/officeDocument/2006/relationships/hyperlink" Target="https://xmind.ai" TargetMode="External"/></Relationships>
</file>

<file path=ppt/slides/_rels/slide32.xml.rels><?xml version="1.0" encoding="UTF-8" standalone="yes"?>
<Relationships xmlns="http://schemas.openxmlformats.org/package/2006/relationships"><Relationship Id="rId8" Type="http://schemas.openxmlformats.org/officeDocument/2006/relationships/image" Target="../media/image107.png"/><Relationship Id="rId3" Type="http://schemas.openxmlformats.org/officeDocument/2006/relationships/image" Target="../media/image1.jpg"/><Relationship Id="rId7" Type="http://schemas.openxmlformats.org/officeDocument/2006/relationships/image" Target="../media/image106.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35.png"/><Relationship Id="rId11" Type="http://schemas.openxmlformats.org/officeDocument/2006/relationships/image" Target="../media/image110.png"/><Relationship Id="rId5" Type="http://schemas.openxmlformats.org/officeDocument/2006/relationships/image" Target="../media/image4.png"/><Relationship Id="rId10" Type="http://schemas.openxmlformats.org/officeDocument/2006/relationships/image" Target="../media/image109.png"/><Relationship Id="rId4" Type="http://schemas.openxmlformats.org/officeDocument/2006/relationships/image" Target="../media/image105.png"/><Relationship Id="rId9" Type="http://schemas.openxmlformats.org/officeDocument/2006/relationships/image" Target="../media/image108.png"/></Relationships>
</file>

<file path=ppt/slides/_rels/slide33.xml.rels><?xml version="1.0" encoding="UTF-8" standalone="yes"?>
<Relationships xmlns="http://schemas.openxmlformats.org/package/2006/relationships"><Relationship Id="rId8" Type="http://schemas.openxmlformats.org/officeDocument/2006/relationships/image" Target="../media/image113.png"/><Relationship Id="rId3" Type="http://schemas.openxmlformats.org/officeDocument/2006/relationships/image" Target="../media/image1.jpg"/><Relationship Id="rId7" Type="http://schemas.openxmlformats.org/officeDocument/2006/relationships/image" Target="../media/image112.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29.png"/><Relationship Id="rId11" Type="http://schemas.openxmlformats.org/officeDocument/2006/relationships/image" Target="../media/image115.png"/><Relationship Id="rId5" Type="http://schemas.openxmlformats.org/officeDocument/2006/relationships/image" Target="../media/image9.png"/><Relationship Id="rId10" Type="http://schemas.openxmlformats.org/officeDocument/2006/relationships/image" Target="../media/image114.png"/><Relationship Id="rId4" Type="http://schemas.openxmlformats.org/officeDocument/2006/relationships/image" Target="../media/image111.png"/><Relationship Id="rId9" Type="http://schemas.openxmlformats.org/officeDocument/2006/relationships/image" Target="../media/image109.png"/></Relationships>
</file>

<file path=ppt/slides/_rels/slide34.xml.rels><?xml version="1.0" encoding="UTF-8" standalone="yes"?>
<Relationships xmlns="http://schemas.openxmlformats.org/package/2006/relationships"><Relationship Id="rId8" Type="http://schemas.openxmlformats.org/officeDocument/2006/relationships/image" Target="../media/image118.png"/><Relationship Id="rId3" Type="http://schemas.openxmlformats.org/officeDocument/2006/relationships/image" Target="../media/image1.jpg"/><Relationship Id="rId7" Type="http://schemas.openxmlformats.org/officeDocument/2006/relationships/image" Target="../media/image117.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29.png"/><Relationship Id="rId11" Type="http://schemas.openxmlformats.org/officeDocument/2006/relationships/image" Target="../media/image109.png"/><Relationship Id="rId5" Type="http://schemas.openxmlformats.org/officeDocument/2006/relationships/image" Target="../media/image9.png"/><Relationship Id="rId10" Type="http://schemas.openxmlformats.org/officeDocument/2006/relationships/hyperlink" Target="https://xmind.ai" TargetMode="External"/><Relationship Id="rId4" Type="http://schemas.openxmlformats.org/officeDocument/2006/relationships/image" Target="../media/image116.png"/><Relationship Id="rId9" Type="http://schemas.openxmlformats.org/officeDocument/2006/relationships/image" Target="../media/image119.png"/></Relationships>
</file>

<file path=ppt/slides/_rels/slide35.xml.rels><?xml version="1.0" encoding="UTF-8" standalone="yes"?>
<Relationships xmlns="http://schemas.openxmlformats.org/package/2006/relationships"><Relationship Id="rId8" Type="http://schemas.openxmlformats.org/officeDocument/2006/relationships/image" Target="../media/image121.png"/><Relationship Id="rId3" Type="http://schemas.openxmlformats.org/officeDocument/2006/relationships/image" Target="../media/image1.jpg"/><Relationship Id="rId7" Type="http://schemas.openxmlformats.org/officeDocument/2006/relationships/image" Target="../media/image120.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24.png"/><Relationship Id="rId5" Type="http://schemas.openxmlformats.org/officeDocument/2006/relationships/image" Target="../media/image4.png"/><Relationship Id="rId10" Type="http://schemas.openxmlformats.org/officeDocument/2006/relationships/image" Target="../media/image123.png"/><Relationship Id="rId4" Type="http://schemas.openxmlformats.org/officeDocument/2006/relationships/image" Target="../media/image16.png"/><Relationship Id="rId9" Type="http://schemas.openxmlformats.org/officeDocument/2006/relationships/image" Target="../media/image122.png"/></Relationships>
</file>

<file path=ppt/slides/_rels/slide36.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126.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125.png"/></Relationships>
</file>

<file path=ppt/slides/_rels/slide37.xml.rels><?xml version="1.0" encoding="UTF-8" standalone="yes"?>
<Relationships xmlns="http://schemas.openxmlformats.org/package/2006/relationships"><Relationship Id="rId8" Type="http://schemas.openxmlformats.org/officeDocument/2006/relationships/image" Target="../media/image127.png"/><Relationship Id="rId3" Type="http://schemas.openxmlformats.org/officeDocument/2006/relationships/image" Target="../media/image1.jpg"/><Relationship Id="rId7" Type="http://schemas.openxmlformats.org/officeDocument/2006/relationships/image" Target="../media/image103.pn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100.png"/><Relationship Id="rId10" Type="http://schemas.openxmlformats.org/officeDocument/2006/relationships/image" Target="../media/image7.png"/><Relationship Id="rId4" Type="http://schemas.openxmlformats.org/officeDocument/2006/relationships/image" Target="../media/image22.png"/><Relationship Id="rId9" Type="http://schemas.openxmlformats.org/officeDocument/2006/relationships/image" Target="../media/image128.png"/></Relationships>
</file>

<file path=ppt/slides/_rels/slide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jpg"/><Relationship Id="rId7"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jpg"/><Relationship Id="rId7"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31.png"/><Relationship Id="rId9" Type="http://schemas.openxmlformats.org/officeDocument/2006/relationships/image" Target="../media/image34.png"/></Relationships>
</file>

<file path=ppt/slides/_rels/slide7.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1.png"/><Relationship Id="rId3" Type="http://schemas.openxmlformats.org/officeDocument/2006/relationships/image" Target="../media/image1.jpg"/><Relationship Id="rId7" Type="http://schemas.openxmlformats.org/officeDocument/2006/relationships/image" Target="../media/image36.png"/><Relationship Id="rId12"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4.png"/><Relationship Id="rId10" Type="http://schemas.openxmlformats.org/officeDocument/2006/relationships/image" Target="../media/image39.png"/><Relationship Id="rId4" Type="http://schemas.openxmlformats.org/officeDocument/2006/relationships/image" Target="../media/image16.png"/><Relationship Id="rId9" Type="http://schemas.openxmlformats.org/officeDocument/2006/relationships/image" Target="../media/image38.png"/></Relationships>
</file>

<file path=ppt/slides/_rels/slide8.xml.rels><?xml version="1.0" encoding="UTF-8" standalone="yes"?>
<Relationships xmlns="http://schemas.openxmlformats.org/package/2006/relationships"><Relationship Id="rId8" Type="http://schemas.openxmlformats.org/officeDocument/2006/relationships/image" Target="../media/image45.jpg"/><Relationship Id="rId3" Type="http://schemas.openxmlformats.org/officeDocument/2006/relationships/image" Target="../media/image1.jpg"/><Relationship Id="rId7" Type="http://schemas.openxmlformats.org/officeDocument/2006/relationships/image" Target="../media/image44.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29.png"/><Relationship Id="rId4" Type="http://schemas.openxmlformats.org/officeDocument/2006/relationships/image" Target="../media/image42.png"/></Relationships>
</file>

<file path=ppt/slides/_rels/slide9.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1.jpg"/><Relationship Id="rId7" Type="http://schemas.openxmlformats.org/officeDocument/2006/relationships/image" Target="../media/image47.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46.png"/><Relationship Id="rId4" Type="http://schemas.openxmlformats.org/officeDocument/2006/relationships/image" Target="../media/image4.png"/><Relationship Id="rId9" Type="http://schemas.openxmlformats.org/officeDocument/2006/relationships/image" Target="../media/image4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CF3"/>
        </a:solidFill>
        <a:effectLst/>
      </p:bgPr>
    </p:bg>
    <p:spTree>
      <p:nvGrpSpPr>
        <p:cNvPr id="1" name="Shape 91"/>
        <p:cNvGrpSpPr/>
        <p:nvPr/>
      </p:nvGrpSpPr>
      <p:grpSpPr>
        <a:xfrm>
          <a:off x="0" y="0"/>
          <a:ext cx="0" cy="0"/>
          <a:chOff x="0" y="0"/>
          <a:chExt cx="0" cy="0"/>
        </a:xfrm>
      </p:grpSpPr>
      <p:sp>
        <p:nvSpPr>
          <p:cNvPr id="92" name="Google Shape;92;p1"/>
          <p:cNvSpPr/>
          <p:nvPr/>
        </p:nvSpPr>
        <p:spPr>
          <a:xfrm>
            <a:off x="0" y="0"/>
            <a:ext cx="18288006" cy="10287002"/>
          </a:xfrm>
          <a:custGeom>
            <a:avLst/>
            <a:gdLst/>
            <a:ahLst/>
            <a:cxnLst/>
            <a:rect l="l" t="t" r="r" b="b"/>
            <a:pathLst>
              <a:path w="18288006" h="10287002" extrusionOk="0">
                <a:moveTo>
                  <a:pt x="0" y="0"/>
                </a:moveTo>
                <a:lnTo>
                  <a:pt x="18288006" y="0"/>
                </a:lnTo>
                <a:lnTo>
                  <a:pt x="18288006" y="10287002"/>
                </a:lnTo>
                <a:lnTo>
                  <a:pt x="0" y="10287002"/>
                </a:lnTo>
                <a:lnTo>
                  <a:pt x="0" y="0"/>
                </a:lnTo>
                <a:close/>
              </a:path>
            </a:pathLst>
          </a:custGeom>
          <a:blipFill rotWithShape="1">
            <a:blip r:embed="rId3">
              <a:alphaModFix/>
            </a:blip>
            <a:stretch>
              <a:fillRect t="-9243" b="-9243"/>
            </a:stretch>
          </a:blipFill>
          <a:ln>
            <a:noFill/>
          </a:ln>
        </p:spPr>
      </p:sp>
      <p:sp>
        <p:nvSpPr>
          <p:cNvPr id="93" name="Google Shape;93;p1"/>
          <p:cNvSpPr/>
          <p:nvPr/>
        </p:nvSpPr>
        <p:spPr>
          <a:xfrm>
            <a:off x="0" y="6869696"/>
            <a:ext cx="18287702" cy="5576990"/>
          </a:xfrm>
          <a:custGeom>
            <a:avLst/>
            <a:gdLst/>
            <a:ahLst/>
            <a:cxnLst/>
            <a:rect l="l" t="t" r="r" b="b"/>
            <a:pathLst>
              <a:path w="18287702" h="5576990" extrusionOk="0">
                <a:moveTo>
                  <a:pt x="0" y="0"/>
                </a:moveTo>
                <a:lnTo>
                  <a:pt x="18287702" y="0"/>
                </a:lnTo>
                <a:lnTo>
                  <a:pt x="18287702" y="5576990"/>
                </a:lnTo>
                <a:lnTo>
                  <a:pt x="0" y="5576990"/>
                </a:lnTo>
                <a:lnTo>
                  <a:pt x="0" y="0"/>
                </a:lnTo>
                <a:close/>
              </a:path>
            </a:pathLst>
          </a:custGeom>
          <a:blipFill rotWithShape="1">
            <a:blip r:embed="rId4">
              <a:alphaModFix/>
            </a:blip>
            <a:stretch>
              <a:fillRect/>
            </a:stretch>
          </a:blipFill>
          <a:ln>
            <a:noFill/>
          </a:ln>
        </p:spPr>
      </p:sp>
      <p:sp>
        <p:nvSpPr>
          <p:cNvPr id="94" name="Google Shape;94;p1"/>
          <p:cNvSpPr/>
          <p:nvPr/>
        </p:nvSpPr>
        <p:spPr>
          <a:xfrm>
            <a:off x="0" y="936232"/>
            <a:ext cx="18287878" cy="427536"/>
          </a:xfrm>
          <a:custGeom>
            <a:avLst/>
            <a:gdLst/>
            <a:ahLst/>
            <a:cxnLst/>
            <a:rect l="l" t="t" r="r" b="b"/>
            <a:pathLst>
              <a:path w="18287878" h="427536" extrusionOk="0">
                <a:moveTo>
                  <a:pt x="0" y="0"/>
                </a:moveTo>
                <a:lnTo>
                  <a:pt x="18287878" y="0"/>
                </a:lnTo>
                <a:lnTo>
                  <a:pt x="18287878" y="427536"/>
                </a:lnTo>
                <a:lnTo>
                  <a:pt x="0" y="427536"/>
                </a:lnTo>
                <a:lnTo>
                  <a:pt x="0" y="0"/>
                </a:lnTo>
                <a:close/>
              </a:path>
            </a:pathLst>
          </a:custGeom>
          <a:blipFill rotWithShape="1">
            <a:blip r:embed="rId5">
              <a:alphaModFix/>
            </a:blip>
            <a:stretch>
              <a:fillRect/>
            </a:stretch>
          </a:blipFill>
          <a:ln>
            <a:noFill/>
          </a:ln>
        </p:spPr>
      </p:sp>
      <p:sp>
        <p:nvSpPr>
          <p:cNvPr id="95" name="Google Shape;95;p1"/>
          <p:cNvSpPr/>
          <p:nvPr/>
        </p:nvSpPr>
        <p:spPr>
          <a:xfrm>
            <a:off x="0" y="9087634"/>
            <a:ext cx="18287742" cy="3359086"/>
          </a:xfrm>
          <a:custGeom>
            <a:avLst/>
            <a:gdLst/>
            <a:ahLst/>
            <a:cxnLst/>
            <a:rect l="l" t="t" r="r" b="b"/>
            <a:pathLst>
              <a:path w="18287742" h="3359086" extrusionOk="0">
                <a:moveTo>
                  <a:pt x="0" y="0"/>
                </a:moveTo>
                <a:lnTo>
                  <a:pt x="18287742" y="0"/>
                </a:lnTo>
                <a:lnTo>
                  <a:pt x="18287742" y="3359086"/>
                </a:lnTo>
                <a:lnTo>
                  <a:pt x="0" y="3359086"/>
                </a:lnTo>
                <a:lnTo>
                  <a:pt x="0" y="0"/>
                </a:lnTo>
                <a:close/>
              </a:path>
            </a:pathLst>
          </a:custGeom>
          <a:blipFill rotWithShape="1">
            <a:blip r:embed="rId6">
              <a:alphaModFix/>
            </a:blip>
            <a:stretch>
              <a:fillRect/>
            </a:stretch>
          </a:blipFill>
          <a:ln>
            <a:noFill/>
          </a:ln>
        </p:spPr>
      </p:sp>
      <p:sp>
        <p:nvSpPr>
          <p:cNvPr id="96" name="Google Shape;96;p1"/>
          <p:cNvSpPr/>
          <p:nvPr/>
        </p:nvSpPr>
        <p:spPr>
          <a:xfrm>
            <a:off x="5612601" y="5992594"/>
            <a:ext cx="7216140" cy="818960"/>
          </a:xfrm>
          <a:custGeom>
            <a:avLst/>
            <a:gdLst/>
            <a:ahLst/>
            <a:cxnLst/>
            <a:rect l="l" t="t" r="r" b="b"/>
            <a:pathLst>
              <a:path w="9621520" h="1091946" extrusionOk="0">
                <a:moveTo>
                  <a:pt x="0" y="545973"/>
                </a:moveTo>
                <a:cubicBezTo>
                  <a:pt x="0" y="244475"/>
                  <a:pt x="244475" y="0"/>
                  <a:pt x="545973" y="0"/>
                </a:cubicBezTo>
                <a:lnTo>
                  <a:pt x="9075547" y="0"/>
                </a:lnTo>
                <a:cubicBezTo>
                  <a:pt x="9377045" y="0"/>
                  <a:pt x="9621520" y="244475"/>
                  <a:pt x="9621520" y="545973"/>
                </a:cubicBezTo>
                <a:cubicBezTo>
                  <a:pt x="9621520" y="847471"/>
                  <a:pt x="9377045" y="1091946"/>
                  <a:pt x="9075547" y="1091946"/>
                </a:cubicBezTo>
                <a:lnTo>
                  <a:pt x="545973" y="1091946"/>
                </a:lnTo>
                <a:cubicBezTo>
                  <a:pt x="244475" y="1091946"/>
                  <a:pt x="0" y="847598"/>
                  <a:pt x="0" y="545973"/>
                </a:cubicBezTo>
                <a:close/>
              </a:path>
            </a:pathLst>
          </a:custGeom>
          <a:solidFill>
            <a:srgbClr val="3E47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
          <p:cNvSpPr/>
          <p:nvPr/>
        </p:nvSpPr>
        <p:spPr>
          <a:xfrm>
            <a:off x="5366519" y="1538872"/>
            <a:ext cx="8047770" cy="2064628"/>
          </a:xfrm>
          <a:custGeom>
            <a:avLst/>
            <a:gdLst/>
            <a:ahLst/>
            <a:cxnLst/>
            <a:rect l="l" t="t" r="r" b="b"/>
            <a:pathLst>
              <a:path w="10730361" h="2752837" extrusionOk="0">
                <a:moveTo>
                  <a:pt x="0" y="1376418"/>
                </a:moveTo>
                <a:cubicBezTo>
                  <a:pt x="0" y="616331"/>
                  <a:pt x="669346" y="0"/>
                  <a:pt x="1494814" y="0"/>
                </a:cubicBezTo>
                <a:lnTo>
                  <a:pt x="9235580" y="0"/>
                </a:lnTo>
                <a:cubicBezTo>
                  <a:pt x="10061049" y="0"/>
                  <a:pt x="10730361" y="616331"/>
                  <a:pt x="10730361" y="1376418"/>
                </a:cubicBezTo>
                <a:cubicBezTo>
                  <a:pt x="10730361" y="2136506"/>
                  <a:pt x="10061049" y="2752837"/>
                  <a:pt x="9235580" y="2752837"/>
                </a:cubicBezTo>
                <a:lnTo>
                  <a:pt x="1494814" y="2752837"/>
                </a:lnTo>
                <a:cubicBezTo>
                  <a:pt x="669346" y="2752837"/>
                  <a:pt x="0" y="2136826"/>
                  <a:pt x="0" y="1376418"/>
                </a:cubicBezTo>
                <a:close/>
              </a:path>
            </a:pathLst>
          </a:custGeom>
          <a:solidFill>
            <a:srgbClr val="3E47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
          <p:cNvSpPr/>
          <p:nvPr/>
        </p:nvSpPr>
        <p:spPr>
          <a:xfrm>
            <a:off x="13414275" y="-289979"/>
            <a:ext cx="4639733" cy="2832171"/>
          </a:xfrm>
          <a:custGeom>
            <a:avLst/>
            <a:gdLst/>
            <a:ahLst/>
            <a:cxnLst/>
            <a:rect l="l" t="t" r="r" b="b"/>
            <a:pathLst>
              <a:path w="4639733" h="2832171" extrusionOk="0">
                <a:moveTo>
                  <a:pt x="0" y="0"/>
                </a:moveTo>
                <a:lnTo>
                  <a:pt x="4639733" y="0"/>
                </a:lnTo>
                <a:lnTo>
                  <a:pt x="4639733" y="2832171"/>
                </a:lnTo>
                <a:lnTo>
                  <a:pt x="0" y="2832171"/>
                </a:lnTo>
                <a:lnTo>
                  <a:pt x="0" y="0"/>
                </a:lnTo>
                <a:close/>
              </a:path>
            </a:pathLst>
          </a:custGeom>
          <a:blipFill rotWithShape="1">
            <a:blip r:embed="rId7">
              <a:alphaModFix/>
            </a:blip>
            <a:stretch>
              <a:fillRect/>
            </a:stretch>
          </a:blipFill>
          <a:ln>
            <a:noFill/>
          </a:ln>
        </p:spPr>
      </p:sp>
      <p:sp>
        <p:nvSpPr>
          <p:cNvPr id="99" name="Google Shape;99;p1"/>
          <p:cNvSpPr/>
          <p:nvPr/>
        </p:nvSpPr>
        <p:spPr>
          <a:xfrm>
            <a:off x="-1024802" y="3969777"/>
            <a:ext cx="7371540" cy="6683873"/>
          </a:xfrm>
          <a:custGeom>
            <a:avLst/>
            <a:gdLst/>
            <a:ahLst/>
            <a:cxnLst/>
            <a:rect l="l" t="t" r="r" b="b"/>
            <a:pathLst>
              <a:path w="7371540" h="6683873" extrusionOk="0">
                <a:moveTo>
                  <a:pt x="0" y="0"/>
                </a:moveTo>
                <a:lnTo>
                  <a:pt x="7371541" y="0"/>
                </a:lnTo>
                <a:lnTo>
                  <a:pt x="7371541" y="6683873"/>
                </a:lnTo>
                <a:lnTo>
                  <a:pt x="0" y="6683873"/>
                </a:lnTo>
                <a:lnTo>
                  <a:pt x="0" y="0"/>
                </a:lnTo>
                <a:close/>
              </a:path>
            </a:pathLst>
          </a:custGeom>
          <a:blipFill rotWithShape="1">
            <a:blip r:embed="rId8">
              <a:alphaModFix/>
            </a:blip>
            <a:stretch>
              <a:fillRect t="-51945"/>
            </a:stretch>
          </a:blipFill>
          <a:ln>
            <a:noFill/>
          </a:ln>
        </p:spPr>
      </p:sp>
      <p:sp>
        <p:nvSpPr>
          <p:cNvPr id="100" name="Google Shape;100;p1"/>
          <p:cNvSpPr txBox="1"/>
          <p:nvPr/>
        </p:nvSpPr>
        <p:spPr>
          <a:xfrm>
            <a:off x="2991560" y="3664975"/>
            <a:ext cx="12797700" cy="1847100"/>
          </a:xfrm>
          <a:prstGeom prst="rect">
            <a:avLst/>
          </a:prstGeom>
          <a:noFill/>
          <a:ln>
            <a:noFill/>
          </a:ln>
        </p:spPr>
        <p:txBody>
          <a:bodyPr spcFirstLastPara="1" wrap="square" lIns="0" tIns="0" rIns="0" bIns="0" anchor="t" anchorCtr="0">
            <a:spAutoFit/>
          </a:bodyPr>
          <a:lstStyle/>
          <a:p>
            <a:pPr marL="0" marR="0" lvl="0" indent="0" algn="ctr" rtl="0">
              <a:lnSpc>
                <a:spcPct val="108000"/>
              </a:lnSpc>
              <a:spcBef>
                <a:spcPts val="0"/>
              </a:spcBef>
              <a:spcAft>
                <a:spcPts val="0"/>
              </a:spcAft>
              <a:buNone/>
            </a:pPr>
            <a:r>
              <a:rPr lang="en-US" sz="12000" i="0" u="none" strike="noStrike" cap="none">
                <a:solidFill>
                  <a:srgbClr val="3E4728"/>
                </a:solidFill>
                <a:latin typeface="Saira Stencil One"/>
                <a:ea typeface="Saira Stencil One"/>
                <a:cs typeface="Saira Stencil One"/>
                <a:sym typeface="Saira Stencil One"/>
              </a:rPr>
              <a:t>Ánh sáng cứu rỗi</a:t>
            </a:r>
            <a:endParaRPr>
              <a:latin typeface="Saira Stencil One"/>
              <a:ea typeface="Saira Stencil One"/>
              <a:cs typeface="Saira Stencil One"/>
              <a:sym typeface="Saira Stencil One"/>
            </a:endParaRPr>
          </a:p>
        </p:txBody>
      </p:sp>
      <p:sp>
        <p:nvSpPr>
          <p:cNvPr id="101" name="Google Shape;101;p1"/>
          <p:cNvSpPr txBox="1"/>
          <p:nvPr/>
        </p:nvSpPr>
        <p:spPr>
          <a:xfrm>
            <a:off x="5704026" y="6183152"/>
            <a:ext cx="7033500" cy="430800"/>
          </a:xfrm>
          <a:prstGeom prst="rect">
            <a:avLst/>
          </a:prstGeom>
          <a:noFill/>
          <a:ln>
            <a:noFill/>
          </a:ln>
        </p:spPr>
        <p:txBody>
          <a:bodyPr spcFirstLastPara="1" wrap="square" lIns="0" tIns="0" rIns="0" bIns="0" anchor="t" anchorCtr="0">
            <a:spAutoFit/>
          </a:bodyPr>
          <a:lstStyle/>
          <a:p>
            <a:pPr marL="0" marR="0" lvl="0" indent="0" algn="ctr" rtl="0">
              <a:lnSpc>
                <a:spcPct val="120007"/>
              </a:lnSpc>
              <a:spcBef>
                <a:spcPts val="0"/>
              </a:spcBef>
              <a:spcAft>
                <a:spcPts val="0"/>
              </a:spcAft>
              <a:buNone/>
            </a:pPr>
            <a:r>
              <a:rPr lang="en-US" sz="2799" b="0" i="0" u="none" strike="noStrike" cap="none">
                <a:solidFill>
                  <a:srgbClr val="FFFCF3"/>
                </a:solidFill>
                <a:latin typeface="Lato"/>
                <a:ea typeface="Lato"/>
                <a:cs typeface="Lato"/>
                <a:sym typeface="Lato"/>
              </a:rPr>
              <a:t>Trích </a:t>
            </a:r>
            <a:r>
              <a:rPr lang="en-US" sz="2799" i="1" u="none" strike="noStrike" cap="none">
                <a:solidFill>
                  <a:srgbClr val="FFFCF3"/>
                </a:solidFill>
                <a:latin typeface="Pacifico"/>
                <a:ea typeface="Pacifico"/>
                <a:cs typeface="Pacifico"/>
                <a:sym typeface="Pacifico"/>
              </a:rPr>
              <a:t>Nỗi buồn chiến tranh</a:t>
            </a:r>
            <a:r>
              <a:rPr lang="en-US" sz="2799" b="0" i="0" u="none" strike="noStrike" cap="none">
                <a:solidFill>
                  <a:srgbClr val="FFFCF3"/>
                </a:solidFill>
                <a:latin typeface="Lato"/>
                <a:ea typeface="Lato"/>
                <a:cs typeface="Lato"/>
                <a:sym typeface="Lato"/>
              </a:rPr>
              <a:t> - Bảo Ninh</a:t>
            </a:r>
            <a:endParaRPr/>
          </a:p>
        </p:txBody>
      </p:sp>
      <p:sp>
        <p:nvSpPr>
          <p:cNvPr id="102" name="Google Shape;102;p1"/>
          <p:cNvSpPr txBox="1"/>
          <p:nvPr/>
        </p:nvSpPr>
        <p:spPr>
          <a:xfrm>
            <a:off x="5740706" y="1761208"/>
            <a:ext cx="6806291" cy="780984"/>
          </a:xfrm>
          <a:prstGeom prst="rect">
            <a:avLst/>
          </a:prstGeom>
          <a:noFill/>
          <a:ln>
            <a:noFill/>
          </a:ln>
        </p:spPr>
        <p:txBody>
          <a:bodyPr spcFirstLastPara="1" wrap="square" lIns="0" tIns="0" rIns="0" bIns="0" anchor="t" anchorCtr="0">
            <a:spAutoFit/>
          </a:bodyPr>
          <a:lstStyle/>
          <a:p>
            <a:pPr marL="0" marR="0" lvl="0" indent="0" algn="ctr" rtl="0">
              <a:lnSpc>
                <a:spcPct val="139977"/>
              </a:lnSpc>
              <a:spcBef>
                <a:spcPts val="0"/>
              </a:spcBef>
              <a:spcAft>
                <a:spcPts val="0"/>
              </a:spcAft>
              <a:buNone/>
            </a:pPr>
            <a:r>
              <a:rPr lang="en-US" sz="4500" b="1" i="0" u="none" strike="noStrike" cap="none">
                <a:solidFill>
                  <a:srgbClr val="FFFCF3"/>
                </a:solidFill>
                <a:latin typeface="Roboto Condensed"/>
                <a:ea typeface="Roboto Condensed"/>
                <a:cs typeface="Roboto Condensed"/>
                <a:sym typeface="Roboto Condensed"/>
              </a:rPr>
              <a:t>Bài 7. Tiểu thuyết hiện đại</a:t>
            </a:r>
            <a:endParaRPr/>
          </a:p>
        </p:txBody>
      </p:sp>
      <p:sp>
        <p:nvSpPr>
          <p:cNvPr id="103" name="Google Shape;103;p1"/>
          <p:cNvSpPr txBox="1"/>
          <p:nvPr/>
        </p:nvSpPr>
        <p:spPr>
          <a:xfrm>
            <a:off x="6346762" y="2603543"/>
            <a:ext cx="5747877" cy="780984"/>
          </a:xfrm>
          <a:prstGeom prst="rect">
            <a:avLst/>
          </a:prstGeom>
          <a:noFill/>
          <a:ln>
            <a:noFill/>
          </a:ln>
        </p:spPr>
        <p:txBody>
          <a:bodyPr spcFirstLastPara="1" wrap="square" lIns="0" tIns="0" rIns="0" bIns="0" anchor="t" anchorCtr="0">
            <a:spAutoFit/>
          </a:bodyPr>
          <a:lstStyle/>
          <a:p>
            <a:pPr marL="0" marR="0" lvl="0" indent="0" algn="ctr" rtl="0">
              <a:lnSpc>
                <a:spcPct val="139977"/>
              </a:lnSpc>
              <a:spcBef>
                <a:spcPts val="0"/>
              </a:spcBef>
              <a:spcAft>
                <a:spcPts val="0"/>
              </a:spcAft>
              <a:buNone/>
            </a:pPr>
            <a:r>
              <a:rPr lang="en-US" sz="4500" b="1" i="0" u="none" strike="noStrike" cap="none">
                <a:solidFill>
                  <a:srgbClr val="FFFCF3"/>
                </a:solidFill>
                <a:latin typeface="Roboto Condensed"/>
                <a:ea typeface="Roboto Condensed"/>
                <a:cs typeface="Roboto Condensed"/>
                <a:sym typeface="Roboto Condensed"/>
              </a:rPr>
              <a:t>KĨ NĂNG ĐỌC</a:t>
            </a:r>
            <a:endParaRPr/>
          </a:p>
        </p:txBody>
      </p:sp>
      <p:sp>
        <p:nvSpPr>
          <p:cNvPr id="104" name="Google Shape;104;p1"/>
          <p:cNvSpPr/>
          <p:nvPr/>
        </p:nvSpPr>
        <p:spPr>
          <a:xfrm>
            <a:off x="8232391" y="6811594"/>
            <a:ext cx="1976619" cy="1689358"/>
          </a:xfrm>
          <a:custGeom>
            <a:avLst/>
            <a:gdLst/>
            <a:ahLst/>
            <a:cxnLst/>
            <a:rect l="l" t="t" r="r" b="b"/>
            <a:pathLst>
              <a:path w="1976619" h="1689358" extrusionOk="0">
                <a:moveTo>
                  <a:pt x="0" y="0"/>
                </a:moveTo>
                <a:lnTo>
                  <a:pt x="1976619" y="0"/>
                </a:lnTo>
                <a:lnTo>
                  <a:pt x="1976619" y="1689358"/>
                </a:lnTo>
                <a:lnTo>
                  <a:pt x="0" y="1689358"/>
                </a:lnTo>
                <a:lnTo>
                  <a:pt x="0" y="0"/>
                </a:lnTo>
                <a:close/>
              </a:path>
            </a:pathLst>
          </a:custGeom>
          <a:blipFill rotWithShape="1">
            <a:blip r:embed="rId9">
              <a:alphaModFix/>
            </a:blip>
            <a:stretch>
              <a:fillRect t="-2197" b="-2196"/>
            </a:stretch>
          </a:blipFill>
          <a:ln>
            <a:noFill/>
          </a:ln>
        </p:spPr>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CF3"/>
        </a:solidFill>
        <a:effectLst/>
      </p:bgPr>
    </p:bg>
    <p:spTree>
      <p:nvGrpSpPr>
        <p:cNvPr id="1" name="Shape 285"/>
        <p:cNvGrpSpPr/>
        <p:nvPr/>
      </p:nvGrpSpPr>
      <p:grpSpPr>
        <a:xfrm>
          <a:off x="0" y="0"/>
          <a:ext cx="0" cy="0"/>
          <a:chOff x="0" y="0"/>
          <a:chExt cx="0" cy="0"/>
        </a:xfrm>
      </p:grpSpPr>
      <p:sp>
        <p:nvSpPr>
          <p:cNvPr id="286" name="Google Shape;286;p10"/>
          <p:cNvSpPr/>
          <p:nvPr/>
        </p:nvSpPr>
        <p:spPr>
          <a:xfrm>
            <a:off x="0" y="0"/>
            <a:ext cx="18288006" cy="10287002"/>
          </a:xfrm>
          <a:custGeom>
            <a:avLst/>
            <a:gdLst/>
            <a:ahLst/>
            <a:cxnLst/>
            <a:rect l="l" t="t" r="r" b="b"/>
            <a:pathLst>
              <a:path w="18288006" h="10287002" extrusionOk="0">
                <a:moveTo>
                  <a:pt x="0" y="0"/>
                </a:moveTo>
                <a:lnTo>
                  <a:pt x="18288006" y="0"/>
                </a:lnTo>
                <a:lnTo>
                  <a:pt x="18288006" y="10287002"/>
                </a:lnTo>
                <a:lnTo>
                  <a:pt x="0" y="10287002"/>
                </a:lnTo>
                <a:lnTo>
                  <a:pt x="0" y="0"/>
                </a:lnTo>
                <a:close/>
              </a:path>
            </a:pathLst>
          </a:custGeom>
          <a:blipFill rotWithShape="1">
            <a:blip r:embed="rId3">
              <a:alphaModFix amt="80000"/>
            </a:blip>
            <a:stretch>
              <a:fillRect t="-9243" b="-9243"/>
            </a:stretch>
          </a:blipFill>
          <a:ln>
            <a:noFill/>
          </a:ln>
        </p:spPr>
      </p:sp>
      <p:sp>
        <p:nvSpPr>
          <p:cNvPr id="287" name="Google Shape;287;p10"/>
          <p:cNvSpPr/>
          <p:nvPr/>
        </p:nvSpPr>
        <p:spPr>
          <a:xfrm>
            <a:off x="0" y="6151302"/>
            <a:ext cx="18288164" cy="5951884"/>
          </a:xfrm>
          <a:custGeom>
            <a:avLst/>
            <a:gdLst/>
            <a:ahLst/>
            <a:cxnLst/>
            <a:rect l="l" t="t" r="r" b="b"/>
            <a:pathLst>
              <a:path w="18288164" h="5951884" extrusionOk="0">
                <a:moveTo>
                  <a:pt x="0" y="0"/>
                </a:moveTo>
                <a:lnTo>
                  <a:pt x="18288164" y="0"/>
                </a:lnTo>
                <a:lnTo>
                  <a:pt x="18288164" y="5951884"/>
                </a:lnTo>
                <a:lnTo>
                  <a:pt x="0" y="5951884"/>
                </a:lnTo>
                <a:lnTo>
                  <a:pt x="0" y="0"/>
                </a:lnTo>
                <a:close/>
              </a:path>
            </a:pathLst>
          </a:custGeom>
          <a:blipFill rotWithShape="1">
            <a:blip r:embed="rId4">
              <a:alphaModFix/>
            </a:blip>
            <a:stretch>
              <a:fillRect/>
            </a:stretch>
          </a:blipFill>
          <a:ln>
            <a:noFill/>
          </a:ln>
        </p:spPr>
      </p:sp>
      <p:sp>
        <p:nvSpPr>
          <p:cNvPr id="288" name="Google Shape;288;p10"/>
          <p:cNvSpPr/>
          <p:nvPr/>
        </p:nvSpPr>
        <p:spPr>
          <a:xfrm>
            <a:off x="0" y="8756684"/>
            <a:ext cx="18287742" cy="3359086"/>
          </a:xfrm>
          <a:custGeom>
            <a:avLst/>
            <a:gdLst/>
            <a:ahLst/>
            <a:cxnLst/>
            <a:rect l="l" t="t" r="r" b="b"/>
            <a:pathLst>
              <a:path w="18287742" h="3359086" extrusionOk="0">
                <a:moveTo>
                  <a:pt x="0" y="0"/>
                </a:moveTo>
                <a:lnTo>
                  <a:pt x="18287742" y="0"/>
                </a:lnTo>
                <a:lnTo>
                  <a:pt x="18287742" y="3359086"/>
                </a:lnTo>
                <a:lnTo>
                  <a:pt x="0" y="3359086"/>
                </a:lnTo>
                <a:lnTo>
                  <a:pt x="0" y="0"/>
                </a:lnTo>
                <a:close/>
              </a:path>
            </a:pathLst>
          </a:custGeom>
          <a:blipFill rotWithShape="1">
            <a:blip r:embed="rId5">
              <a:alphaModFix/>
            </a:blip>
            <a:stretch>
              <a:fillRect/>
            </a:stretch>
          </a:blipFill>
          <a:ln>
            <a:noFill/>
          </a:ln>
        </p:spPr>
      </p:sp>
      <p:sp>
        <p:nvSpPr>
          <p:cNvPr id="289" name="Google Shape;289;p10"/>
          <p:cNvSpPr/>
          <p:nvPr/>
        </p:nvSpPr>
        <p:spPr>
          <a:xfrm>
            <a:off x="0" y="665026"/>
            <a:ext cx="18287740" cy="248638"/>
          </a:xfrm>
          <a:custGeom>
            <a:avLst/>
            <a:gdLst/>
            <a:ahLst/>
            <a:cxnLst/>
            <a:rect l="l" t="t" r="r" b="b"/>
            <a:pathLst>
              <a:path w="18287740" h="248638" extrusionOk="0">
                <a:moveTo>
                  <a:pt x="0" y="0"/>
                </a:moveTo>
                <a:lnTo>
                  <a:pt x="18287740" y="0"/>
                </a:lnTo>
                <a:lnTo>
                  <a:pt x="18287740" y="248638"/>
                </a:lnTo>
                <a:lnTo>
                  <a:pt x="0" y="248638"/>
                </a:lnTo>
                <a:lnTo>
                  <a:pt x="0" y="0"/>
                </a:lnTo>
                <a:close/>
              </a:path>
            </a:pathLst>
          </a:custGeom>
          <a:blipFill rotWithShape="1">
            <a:blip r:embed="rId6">
              <a:alphaModFix/>
            </a:blip>
            <a:stretch>
              <a:fillRect/>
            </a:stretch>
          </a:blipFill>
          <a:ln>
            <a:noFill/>
          </a:ln>
        </p:spPr>
      </p:sp>
      <p:sp>
        <p:nvSpPr>
          <p:cNvPr id="290" name="Google Shape;290;p10"/>
          <p:cNvSpPr/>
          <p:nvPr/>
        </p:nvSpPr>
        <p:spPr>
          <a:xfrm>
            <a:off x="2794596" y="-231524"/>
            <a:ext cx="3338236" cy="1793099"/>
          </a:xfrm>
          <a:custGeom>
            <a:avLst/>
            <a:gdLst/>
            <a:ahLst/>
            <a:cxnLst/>
            <a:rect l="l" t="t" r="r" b="b"/>
            <a:pathLst>
              <a:path w="3338236" h="1793099" extrusionOk="0">
                <a:moveTo>
                  <a:pt x="0" y="0"/>
                </a:moveTo>
                <a:lnTo>
                  <a:pt x="3338236" y="0"/>
                </a:lnTo>
                <a:lnTo>
                  <a:pt x="3338236" y="1793100"/>
                </a:lnTo>
                <a:lnTo>
                  <a:pt x="0" y="1793100"/>
                </a:lnTo>
                <a:lnTo>
                  <a:pt x="0" y="0"/>
                </a:lnTo>
                <a:close/>
              </a:path>
            </a:pathLst>
          </a:custGeom>
          <a:blipFill rotWithShape="1">
            <a:blip r:embed="rId7">
              <a:alphaModFix/>
            </a:blip>
            <a:stretch>
              <a:fillRect/>
            </a:stretch>
          </a:blipFill>
          <a:ln>
            <a:noFill/>
          </a:ln>
        </p:spPr>
      </p:sp>
      <p:sp>
        <p:nvSpPr>
          <p:cNvPr id="291" name="Google Shape;291;p10"/>
          <p:cNvSpPr/>
          <p:nvPr/>
        </p:nvSpPr>
        <p:spPr>
          <a:xfrm>
            <a:off x="2794596" y="6373201"/>
            <a:ext cx="882211" cy="703597"/>
          </a:xfrm>
          <a:custGeom>
            <a:avLst/>
            <a:gdLst/>
            <a:ahLst/>
            <a:cxnLst/>
            <a:rect l="l" t="t" r="r" b="b"/>
            <a:pathLst>
              <a:path w="882211" h="703597" extrusionOk="0">
                <a:moveTo>
                  <a:pt x="0" y="0"/>
                </a:moveTo>
                <a:lnTo>
                  <a:pt x="882210" y="0"/>
                </a:lnTo>
                <a:lnTo>
                  <a:pt x="882210" y="703596"/>
                </a:lnTo>
                <a:lnTo>
                  <a:pt x="0" y="703596"/>
                </a:lnTo>
                <a:lnTo>
                  <a:pt x="0" y="0"/>
                </a:lnTo>
                <a:close/>
              </a:path>
            </a:pathLst>
          </a:custGeom>
          <a:blipFill rotWithShape="1">
            <a:blip r:embed="rId8">
              <a:alphaModFix/>
            </a:blip>
            <a:stretch>
              <a:fillRect/>
            </a:stretch>
          </a:blipFill>
          <a:ln>
            <a:noFill/>
          </a:ln>
        </p:spPr>
      </p:sp>
      <p:sp>
        <p:nvSpPr>
          <p:cNvPr id="292" name="Google Shape;292;p10"/>
          <p:cNvSpPr/>
          <p:nvPr/>
        </p:nvSpPr>
        <p:spPr>
          <a:xfrm>
            <a:off x="15049351" y="2859987"/>
            <a:ext cx="887621" cy="559828"/>
          </a:xfrm>
          <a:custGeom>
            <a:avLst/>
            <a:gdLst/>
            <a:ahLst/>
            <a:cxnLst/>
            <a:rect l="l" t="t" r="r" b="b"/>
            <a:pathLst>
              <a:path w="887621" h="559828" extrusionOk="0">
                <a:moveTo>
                  <a:pt x="0" y="0"/>
                </a:moveTo>
                <a:lnTo>
                  <a:pt x="887620" y="0"/>
                </a:lnTo>
                <a:lnTo>
                  <a:pt x="887620" y="559828"/>
                </a:lnTo>
                <a:lnTo>
                  <a:pt x="0" y="559828"/>
                </a:lnTo>
                <a:lnTo>
                  <a:pt x="0" y="0"/>
                </a:lnTo>
                <a:close/>
              </a:path>
            </a:pathLst>
          </a:custGeom>
          <a:blipFill rotWithShape="1">
            <a:blip r:embed="rId9">
              <a:alphaModFix/>
            </a:blip>
            <a:stretch>
              <a:fillRect/>
            </a:stretch>
          </a:blipFill>
          <a:ln>
            <a:noFill/>
          </a:ln>
        </p:spPr>
      </p:sp>
      <p:sp>
        <p:nvSpPr>
          <p:cNvPr id="293" name="Google Shape;293;p10"/>
          <p:cNvSpPr txBox="1"/>
          <p:nvPr/>
        </p:nvSpPr>
        <p:spPr>
          <a:xfrm>
            <a:off x="446974" y="1009650"/>
            <a:ext cx="6452392" cy="704850"/>
          </a:xfrm>
          <a:prstGeom prst="rect">
            <a:avLst/>
          </a:prstGeom>
          <a:noFill/>
          <a:ln>
            <a:noFill/>
          </a:ln>
        </p:spPr>
        <p:txBody>
          <a:bodyPr spcFirstLastPara="1" wrap="square" lIns="0" tIns="0" rIns="0" bIns="0" anchor="t" anchorCtr="0">
            <a:spAutoFit/>
          </a:bodyPr>
          <a:lstStyle/>
          <a:p>
            <a:pPr marL="0" marR="0" lvl="0" indent="0" algn="just" rtl="0">
              <a:lnSpc>
                <a:spcPct val="120000"/>
              </a:lnSpc>
              <a:spcBef>
                <a:spcPts val="0"/>
              </a:spcBef>
              <a:spcAft>
                <a:spcPts val="0"/>
              </a:spcAft>
              <a:buNone/>
            </a:pPr>
            <a:r>
              <a:rPr lang="en-US" sz="4500" b="1" i="0" u="none" strike="noStrike" cap="none">
                <a:solidFill>
                  <a:srgbClr val="000000"/>
                </a:solidFill>
                <a:latin typeface="Roboto Condensed"/>
                <a:ea typeface="Roboto Condensed"/>
                <a:cs typeface="Roboto Condensed"/>
                <a:sym typeface="Roboto Condensed"/>
              </a:rPr>
              <a:t>3.1. Tìm hiểu chung</a:t>
            </a:r>
            <a:endParaRPr/>
          </a:p>
        </p:txBody>
      </p:sp>
      <p:sp>
        <p:nvSpPr>
          <p:cNvPr id="294" name="Google Shape;294;p10"/>
          <p:cNvSpPr txBox="1"/>
          <p:nvPr/>
        </p:nvSpPr>
        <p:spPr>
          <a:xfrm>
            <a:off x="417069" y="1617462"/>
            <a:ext cx="11431525" cy="754347"/>
          </a:xfrm>
          <a:prstGeom prst="rect">
            <a:avLst/>
          </a:prstGeom>
          <a:noFill/>
          <a:ln>
            <a:noFill/>
          </a:ln>
        </p:spPr>
        <p:txBody>
          <a:bodyPr spcFirstLastPara="1" wrap="square" lIns="0" tIns="0" rIns="0" bIns="0" anchor="t" anchorCtr="0">
            <a:spAutoFit/>
          </a:bodyPr>
          <a:lstStyle/>
          <a:p>
            <a:pPr marL="0" marR="0" lvl="0" indent="0" algn="just" rtl="0">
              <a:lnSpc>
                <a:spcPct val="138008"/>
              </a:lnSpc>
              <a:spcBef>
                <a:spcPts val="0"/>
              </a:spcBef>
              <a:spcAft>
                <a:spcPts val="0"/>
              </a:spcAft>
              <a:buNone/>
            </a:pPr>
            <a:r>
              <a:rPr lang="en-US" sz="4499" b="1" i="0" u="none" strike="noStrike" cap="none">
                <a:solidFill>
                  <a:srgbClr val="000000"/>
                </a:solidFill>
                <a:latin typeface="Arial"/>
                <a:ea typeface="Arial"/>
                <a:cs typeface="Arial"/>
                <a:sym typeface="Arial"/>
              </a:rPr>
              <a:t>c. Đoạn trích “Ánh sáng cứu rỗi”</a:t>
            </a:r>
            <a:endParaRPr/>
          </a:p>
        </p:txBody>
      </p:sp>
      <p:sp>
        <p:nvSpPr>
          <p:cNvPr id="295" name="Google Shape;295;p10"/>
          <p:cNvSpPr/>
          <p:nvPr/>
        </p:nvSpPr>
        <p:spPr>
          <a:xfrm>
            <a:off x="417069" y="2648726"/>
            <a:ext cx="17129115" cy="2326073"/>
          </a:xfrm>
          <a:custGeom>
            <a:avLst/>
            <a:gdLst/>
            <a:ahLst/>
            <a:cxnLst/>
            <a:rect l="l" t="t" r="r" b="b"/>
            <a:pathLst>
              <a:path w="22838820" h="3101432" extrusionOk="0">
                <a:moveTo>
                  <a:pt x="0" y="0"/>
                </a:moveTo>
                <a:lnTo>
                  <a:pt x="22838820" y="0"/>
                </a:lnTo>
                <a:lnTo>
                  <a:pt x="22838820" y="3101432"/>
                </a:lnTo>
                <a:lnTo>
                  <a:pt x="0" y="3101432"/>
                </a:lnTo>
                <a:close/>
              </a:path>
            </a:pathLst>
          </a:custGeom>
          <a:solidFill>
            <a:srgbClr val="4C6546">
              <a:alpha val="58039"/>
            </a:srgbClr>
          </a:solidFill>
          <a:ln>
            <a:noFill/>
          </a:ln>
        </p:spPr>
      </p:sp>
      <p:sp>
        <p:nvSpPr>
          <p:cNvPr id="296" name="Google Shape;296;p10"/>
          <p:cNvSpPr txBox="1"/>
          <p:nvPr/>
        </p:nvSpPr>
        <p:spPr>
          <a:xfrm>
            <a:off x="754159" y="2845600"/>
            <a:ext cx="16454945" cy="1714500"/>
          </a:xfrm>
          <a:prstGeom prst="rect">
            <a:avLst/>
          </a:prstGeom>
          <a:noFill/>
          <a:ln>
            <a:noFill/>
          </a:ln>
        </p:spPr>
        <p:txBody>
          <a:bodyPr spcFirstLastPara="1" wrap="square" lIns="0" tIns="0" rIns="0" bIns="0" anchor="t" anchorCtr="0">
            <a:spAutoFit/>
          </a:bodyPr>
          <a:lstStyle/>
          <a:p>
            <a:pPr marL="0" marR="0" lvl="0" indent="0" algn="just" rtl="0">
              <a:lnSpc>
                <a:spcPct val="120005"/>
              </a:lnSpc>
              <a:spcBef>
                <a:spcPts val="0"/>
              </a:spcBef>
              <a:spcAft>
                <a:spcPts val="0"/>
              </a:spcAft>
              <a:buNone/>
            </a:pPr>
            <a:r>
              <a:rPr lang="en-US" sz="3799" b="1" i="0" u="none" strike="noStrike" cap="none">
                <a:solidFill>
                  <a:srgbClr val="FFFCF3"/>
                </a:solidFill>
                <a:latin typeface="Roboto Condensed"/>
                <a:ea typeface="Roboto Condensed"/>
                <a:cs typeface="Roboto Condensed"/>
                <a:sym typeface="Roboto Condensed"/>
              </a:rPr>
              <a:t>Ý nghĩa: </a:t>
            </a:r>
            <a:r>
              <a:rPr lang="en-US" sz="3799" b="0" i="0" u="none" strike="noStrike" cap="none">
                <a:solidFill>
                  <a:srgbClr val="FFFCF3"/>
                </a:solidFill>
                <a:latin typeface="Roboto Condensed"/>
                <a:ea typeface="Roboto Condensed"/>
                <a:cs typeface="Roboto Condensed"/>
                <a:sym typeface="Roboto Condensed"/>
              </a:rPr>
              <a:t>Tác giả đề cao tình bạn, tình đồng chí cao đẹp, tinh thần anh dũng của người chiến sĩ, lên án sự tàn bạo của thực dân, đế quốc và đề cao hòa bình dân tộc. Khẳng định vai trò của cá nhân và quyền sống, hạnh phúc và đau khổ của con người.</a:t>
            </a:r>
            <a:endParaRPr/>
          </a:p>
        </p:txBody>
      </p:sp>
      <p:sp>
        <p:nvSpPr>
          <p:cNvPr id="297" name="Google Shape;297;p10"/>
          <p:cNvSpPr/>
          <p:nvPr/>
        </p:nvSpPr>
        <p:spPr>
          <a:xfrm>
            <a:off x="467265" y="5352562"/>
            <a:ext cx="17129115" cy="4465187"/>
          </a:xfrm>
          <a:custGeom>
            <a:avLst/>
            <a:gdLst/>
            <a:ahLst/>
            <a:cxnLst/>
            <a:rect l="l" t="t" r="r" b="b"/>
            <a:pathLst>
              <a:path w="22838820" h="5953582" extrusionOk="0">
                <a:moveTo>
                  <a:pt x="0" y="0"/>
                </a:moveTo>
                <a:lnTo>
                  <a:pt x="22838820" y="0"/>
                </a:lnTo>
                <a:lnTo>
                  <a:pt x="22838820" y="5953582"/>
                </a:lnTo>
                <a:lnTo>
                  <a:pt x="0" y="5953582"/>
                </a:lnTo>
                <a:close/>
              </a:path>
            </a:pathLst>
          </a:custGeom>
          <a:solidFill>
            <a:srgbClr val="4C6546">
              <a:alpha val="58039"/>
            </a:srgbClr>
          </a:solidFill>
          <a:ln>
            <a:noFill/>
          </a:ln>
        </p:spPr>
      </p:sp>
      <p:sp>
        <p:nvSpPr>
          <p:cNvPr id="298" name="Google Shape;298;p10"/>
          <p:cNvSpPr txBox="1"/>
          <p:nvPr/>
        </p:nvSpPr>
        <p:spPr>
          <a:xfrm>
            <a:off x="804355" y="5527221"/>
            <a:ext cx="16455000" cy="4093500"/>
          </a:xfrm>
          <a:prstGeom prst="rect">
            <a:avLst/>
          </a:prstGeom>
          <a:noFill/>
          <a:ln>
            <a:noFill/>
          </a:ln>
        </p:spPr>
        <p:txBody>
          <a:bodyPr spcFirstLastPara="1" wrap="square" lIns="0" tIns="0" rIns="0" bIns="0" anchor="t" anchorCtr="0">
            <a:spAutoFit/>
          </a:bodyPr>
          <a:lstStyle/>
          <a:p>
            <a:pPr marL="0" marR="0" lvl="0" indent="0" algn="just" rtl="0">
              <a:lnSpc>
                <a:spcPct val="120005"/>
              </a:lnSpc>
              <a:spcBef>
                <a:spcPts val="0"/>
              </a:spcBef>
              <a:spcAft>
                <a:spcPts val="0"/>
              </a:spcAft>
              <a:buNone/>
            </a:pPr>
            <a:r>
              <a:rPr lang="en-US" sz="3799" b="1" i="0" u="none" strike="noStrike" cap="none">
                <a:solidFill>
                  <a:srgbClr val="FFFCF3"/>
                </a:solidFill>
                <a:latin typeface="Roboto Condensed"/>
                <a:ea typeface="Roboto Condensed"/>
                <a:cs typeface="Roboto Condensed"/>
                <a:sym typeface="Roboto Condensed"/>
              </a:rPr>
              <a:t>Ý nghĩa nhan đề:</a:t>
            </a:r>
            <a:endParaRPr/>
          </a:p>
          <a:p>
            <a:pPr marL="820417" marR="0" lvl="1" indent="-410208" algn="just" rtl="0">
              <a:lnSpc>
                <a:spcPct val="120005"/>
              </a:lnSpc>
              <a:spcBef>
                <a:spcPts val="0"/>
              </a:spcBef>
              <a:spcAft>
                <a:spcPts val="0"/>
              </a:spcAft>
              <a:buClr>
                <a:srgbClr val="FFFCF3"/>
              </a:buClr>
              <a:buSzPts val="3799"/>
              <a:buFont typeface="Arial"/>
              <a:buChar char="•"/>
            </a:pPr>
            <a:r>
              <a:rPr lang="en-US" sz="3799" b="0" i="1" u="none" strike="noStrike" cap="none">
                <a:solidFill>
                  <a:srgbClr val="FFFCF3"/>
                </a:solidFill>
                <a:latin typeface="Roboto Condensed"/>
                <a:ea typeface="Roboto Condensed"/>
                <a:cs typeface="Roboto Condensed"/>
                <a:sym typeface="Roboto Condensed"/>
              </a:rPr>
              <a:t>Cảm nhận lại chiến tranh dưới làn ánh sáng chậm rãi của nỗi buồn. </a:t>
            </a:r>
            <a:endParaRPr/>
          </a:p>
          <a:p>
            <a:pPr marL="820417" marR="0" lvl="1" indent="-410208" algn="just" rtl="0">
              <a:lnSpc>
                <a:spcPct val="120005"/>
              </a:lnSpc>
              <a:spcBef>
                <a:spcPts val="0"/>
              </a:spcBef>
              <a:spcAft>
                <a:spcPts val="0"/>
              </a:spcAft>
              <a:buClr>
                <a:srgbClr val="FFFCF3"/>
              </a:buClr>
              <a:buSzPts val="3799"/>
              <a:buFont typeface="Arial"/>
              <a:buChar char="•"/>
            </a:pPr>
            <a:r>
              <a:rPr lang="en-US" sz="3799" b="0" i="0" u="none" strike="noStrike" cap="none">
                <a:solidFill>
                  <a:srgbClr val="FFFCF3"/>
                </a:solidFill>
                <a:latin typeface="Roboto Condensed"/>
                <a:ea typeface="Roboto Condensed"/>
                <a:cs typeface="Roboto Condensed"/>
                <a:sym typeface="Roboto Condensed"/>
              </a:rPr>
              <a:t>“Ánh sáng cứu rỗi” chính là niềm tin chiến thắng, sự hi vọng vào hoà bình dân tộc, có thể đoàn tụ cùng nhau.</a:t>
            </a:r>
            <a:endParaRPr/>
          </a:p>
          <a:p>
            <a:pPr marL="820417" marR="0" lvl="1" indent="-410208" algn="just" rtl="0">
              <a:lnSpc>
                <a:spcPct val="120005"/>
              </a:lnSpc>
              <a:spcBef>
                <a:spcPts val="0"/>
              </a:spcBef>
              <a:spcAft>
                <a:spcPts val="0"/>
              </a:spcAft>
              <a:buClr>
                <a:srgbClr val="FFFCF3"/>
              </a:buClr>
              <a:buSzPts val="3799"/>
              <a:buFont typeface="Arial"/>
              <a:buChar char="•"/>
            </a:pPr>
            <a:r>
              <a:rPr lang="en-US" sz="3799" b="0" i="0" u="none" strike="noStrike" cap="none">
                <a:solidFill>
                  <a:srgbClr val="FFFCF3"/>
                </a:solidFill>
                <a:latin typeface="Roboto Condensed"/>
                <a:ea typeface="Roboto Condensed"/>
                <a:cs typeface="Roboto Condensed"/>
                <a:sym typeface="Roboto Condensed"/>
              </a:rPr>
              <a:t>Là phần sáng trong tâm hồn u tối, cứu lấy con người khỏi bóng đêm trong tâm hồn hay chính là những ám ảnh chiến tranh đang dần gặm nhấm tâm hồn con người.</a:t>
            </a:r>
            <a:r>
              <a:rPr lang="en-US" sz="3799" b="1" i="0" u="none" strike="noStrike" cap="none">
                <a:solidFill>
                  <a:srgbClr val="FFFCF3"/>
                </a:solidFill>
                <a:latin typeface="Roboto Condensed"/>
                <a:ea typeface="Roboto Condensed"/>
                <a:cs typeface="Roboto Condensed"/>
                <a:sym typeface="Roboto Condensed"/>
              </a:rPr>
              <a:t>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6"/>
                                        </p:tgtEl>
                                        <p:attrNameLst>
                                          <p:attrName>style.visibility</p:attrName>
                                        </p:attrNameLst>
                                      </p:cBhvr>
                                      <p:to>
                                        <p:strVal val="visible"/>
                                      </p:to>
                                    </p:set>
                                    <p:animEffect transition="in" filter="fade">
                                      <p:cBhvr>
                                        <p:cTn id="7" dur="500"/>
                                        <p:tgtEl>
                                          <p:spTgt spid="29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8"/>
                                        </p:tgtEl>
                                        <p:attrNameLst>
                                          <p:attrName>style.visibility</p:attrName>
                                        </p:attrNameLst>
                                      </p:cBhvr>
                                      <p:to>
                                        <p:strVal val="visible"/>
                                      </p:to>
                                    </p:set>
                                    <p:animEffect transition="in" filter="fade">
                                      <p:cBhvr>
                                        <p:cTn id="12" dur="500"/>
                                        <p:tgtEl>
                                          <p:spTgt spid="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CF3"/>
        </a:solidFill>
        <a:effectLst/>
      </p:bgPr>
    </p:bg>
    <p:spTree>
      <p:nvGrpSpPr>
        <p:cNvPr id="1" name="Shape 306"/>
        <p:cNvGrpSpPr/>
        <p:nvPr/>
      </p:nvGrpSpPr>
      <p:grpSpPr>
        <a:xfrm>
          <a:off x="0" y="0"/>
          <a:ext cx="0" cy="0"/>
          <a:chOff x="0" y="0"/>
          <a:chExt cx="0" cy="0"/>
        </a:xfrm>
      </p:grpSpPr>
      <p:sp>
        <p:nvSpPr>
          <p:cNvPr id="307" name="Google Shape;307;p11"/>
          <p:cNvSpPr/>
          <p:nvPr/>
        </p:nvSpPr>
        <p:spPr>
          <a:xfrm>
            <a:off x="0" y="0"/>
            <a:ext cx="18288006" cy="10287002"/>
          </a:xfrm>
          <a:custGeom>
            <a:avLst/>
            <a:gdLst/>
            <a:ahLst/>
            <a:cxnLst/>
            <a:rect l="l" t="t" r="r" b="b"/>
            <a:pathLst>
              <a:path w="18288006" h="10287002" extrusionOk="0">
                <a:moveTo>
                  <a:pt x="0" y="0"/>
                </a:moveTo>
                <a:lnTo>
                  <a:pt x="18288006" y="0"/>
                </a:lnTo>
                <a:lnTo>
                  <a:pt x="18288006" y="10287002"/>
                </a:lnTo>
                <a:lnTo>
                  <a:pt x="0" y="10287002"/>
                </a:lnTo>
                <a:lnTo>
                  <a:pt x="0" y="0"/>
                </a:lnTo>
                <a:close/>
              </a:path>
            </a:pathLst>
          </a:custGeom>
          <a:blipFill rotWithShape="1">
            <a:blip r:embed="rId3">
              <a:alphaModFix amt="80000"/>
            </a:blip>
            <a:stretch>
              <a:fillRect t="-9243" b="-9243"/>
            </a:stretch>
          </a:blipFill>
          <a:ln>
            <a:noFill/>
          </a:ln>
        </p:spPr>
      </p:sp>
      <p:sp>
        <p:nvSpPr>
          <p:cNvPr id="308" name="Google Shape;308;p11"/>
          <p:cNvSpPr/>
          <p:nvPr/>
        </p:nvSpPr>
        <p:spPr>
          <a:xfrm>
            <a:off x="0" y="6151302"/>
            <a:ext cx="18288164" cy="5951884"/>
          </a:xfrm>
          <a:custGeom>
            <a:avLst/>
            <a:gdLst/>
            <a:ahLst/>
            <a:cxnLst/>
            <a:rect l="l" t="t" r="r" b="b"/>
            <a:pathLst>
              <a:path w="18288164" h="5951884" extrusionOk="0">
                <a:moveTo>
                  <a:pt x="0" y="0"/>
                </a:moveTo>
                <a:lnTo>
                  <a:pt x="18288164" y="0"/>
                </a:lnTo>
                <a:lnTo>
                  <a:pt x="18288164" y="5951884"/>
                </a:lnTo>
                <a:lnTo>
                  <a:pt x="0" y="5951884"/>
                </a:lnTo>
                <a:lnTo>
                  <a:pt x="0" y="0"/>
                </a:lnTo>
                <a:close/>
              </a:path>
            </a:pathLst>
          </a:custGeom>
          <a:blipFill rotWithShape="1">
            <a:blip r:embed="rId4">
              <a:alphaModFix/>
            </a:blip>
            <a:stretch>
              <a:fillRect/>
            </a:stretch>
          </a:blipFill>
          <a:ln>
            <a:noFill/>
          </a:ln>
        </p:spPr>
      </p:sp>
      <p:sp>
        <p:nvSpPr>
          <p:cNvPr id="309" name="Google Shape;309;p11"/>
          <p:cNvSpPr/>
          <p:nvPr/>
        </p:nvSpPr>
        <p:spPr>
          <a:xfrm>
            <a:off x="0" y="8756684"/>
            <a:ext cx="18287742" cy="3359086"/>
          </a:xfrm>
          <a:custGeom>
            <a:avLst/>
            <a:gdLst/>
            <a:ahLst/>
            <a:cxnLst/>
            <a:rect l="l" t="t" r="r" b="b"/>
            <a:pathLst>
              <a:path w="18287742" h="3359086" extrusionOk="0">
                <a:moveTo>
                  <a:pt x="0" y="0"/>
                </a:moveTo>
                <a:lnTo>
                  <a:pt x="18287742" y="0"/>
                </a:lnTo>
                <a:lnTo>
                  <a:pt x="18287742" y="3359086"/>
                </a:lnTo>
                <a:lnTo>
                  <a:pt x="0" y="3359086"/>
                </a:lnTo>
                <a:lnTo>
                  <a:pt x="0" y="0"/>
                </a:lnTo>
                <a:close/>
              </a:path>
            </a:pathLst>
          </a:custGeom>
          <a:blipFill rotWithShape="1">
            <a:blip r:embed="rId5">
              <a:alphaModFix/>
            </a:blip>
            <a:stretch>
              <a:fillRect/>
            </a:stretch>
          </a:blipFill>
          <a:ln>
            <a:noFill/>
          </a:ln>
        </p:spPr>
      </p:sp>
      <p:sp>
        <p:nvSpPr>
          <p:cNvPr id="310" name="Google Shape;310;p11"/>
          <p:cNvSpPr/>
          <p:nvPr/>
        </p:nvSpPr>
        <p:spPr>
          <a:xfrm>
            <a:off x="0" y="665026"/>
            <a:ext cx="18287740" cy="248638"/>
          </a:xfrm>
          <a:custGeom>
            <a:avLst/>
            <a:gdLst/>
            <a:ahLst/>
            <a:cxnLst/>
            <a:rect l="l" t="t" r="r" b="b"/>
            <a:pathLst>
              <a:path w="18287740" h="248638" extrusionOk="0">
                <a:moveTo>
                  <a:pt x="0" y="0"/>
                </a:moveTo>
                <a:lnTo>
                  <a:pt x="18287740" y="0"/>
                </a:lnTo>
                <a:lnTo>
                  <a:pt x="18287740" y="248638"/>
                </a:lnTo>
                <a:lnTo>
                  <a:pt x="0" y="248638"/>
                </a:lnTo>
                <a:lnTo>
                  <a:pt x="0" y="0"/>
                </a:lnTo>
                <a:close/>
              </a:path>
            </a:pathLst>
          </a:custGeom>
          <a:blipFill rotWithShape="1">
            <a:blip r:embed="rId6">
              <a:alphaModFix/>
            </a:blip>
            <a:stretch>
              <a:fillRect/>
            </a:stretch>
          </a:blipFill>
          <a:ln>
            <a:noFill/>
          </a:ln>
        </p:spPr>
      </p:sp>
      <p:sp>
        <p:nvSpPr>
          <p:cNvPr id="311" name="Google Shape;311;p11"/>
          <p:cNvSpPr/>
          <p:nvPr/>
        </p:nvSpPr>
        <p:spPr>
          <a:xfrm>
            <a:off x="2794596" y="-231524"/>
            <a:ext cx="3338236" cy="1793099"/>
          </a:xfrm>
          <a:custGeom>
            <a:avLst/>
            <a:gdLst/>
            <a:ahLst/>
            <a:cxnLst/>
            <a:rect l="l" t="t" r="r" b="b"/>
            <a:pathLst>
              <a:path w="3338236" h="1793099" extrusionOk="0">
                <a:moveTo>
                  <a:pt x="0" y="0"/>
                </a:moveTo>
                <a:lnTo>
                  <a:pt x="3338236" y="0"/>
                </a:lnTo>
                <a:lnTo>
                  <a:pt x="3338236" y="1793100"/>
                </a:lnTo>
                <a:lnTo>
                  <a:pt x="0" y="1793100"/>
                </a:lnTo>
                <a:lnTo>
                  <a:pt x="0" y="0"/>
                </a:lnTo>
                <a:close/>
              </a:path>
            </a:pathLst>
          </a:custGeom>
          <a:blipFill rotWithShape="1">
            <a:blip r:embed="rId7">
              <a:alphaModFix/>
            </a:blip>
            <a:stretch>
              <a:fillRect/>
            </a:stretch>
          </a:blipFill>
          <a:ln>
            <a:noFill/>
          </a:ln>
        </p:spPr>
      </p:sp>
      <p:sp>
        <p:nvSpPr>
          <p:cNvPr id="312" name="Google Shape;312;p11"/>
          <p:cNvSpPr/>
          <p:nvPr/>
        </p:nvSpPr>
        <p:spPr>
          <a:xfrm>
            <a:off x="2794596" y="6373201"/>
            <a:ext cx="882211" cy="703597"/>
          </a:xfrm>
          <a:custGeom>
            <a:avLst/>
            <a:gdLst/>
            <a:ahLst/>
            <a:cxnLst/>
            <a:rect l="l" t="t" r="r" b="b"/>
            <a:pathLst>
              <a:path w="882211" h="703597" extrusionOk="0">
                <a:moveTo>
                  <a:pt x="0" y="0"/>
                </a:moveTo>
                <a:lnTo>
                  <a:pt x="882210" y="0"/>
                </a:lnTo>
                <a:lnTo>
                  <a:pt x="882210" y="703596"/>
                </a:lnTo>
                <a:lnTo>
                  <a:pt x="0" y="703596"/>
                </a:lnTo>
                <a:lnTo>
                  <a:pt x="0" y="0"/>
                </a:lnTo>
                <a:close/>
              </a:path>
            </a:pathLst>
          </a:custGeom>
          <a:blipFill rotWithShape="1">
            <a:blip r:embed="rId8">
              <a:alphaModFix/>
            </a:blip>
            <a:stretch>
              <a:fillRect/>
            </a:stretch>
          </a:blipFill>
          <a:ln>
            <a:noFill/>
          </a:ln>
        </p:spPr>
      </p:sp>
      <p:sp>
        <p:nvSpPr>
          <p:cNvPr id="313" name="Google Shape;313;p11"/>
          <p:cNvSpPr/>
          <p:nvPr/>
        </p:nvSpPr>
        <p:spPr>
          <a:xfrm>
            <a:off x="15049351" y="2859987"/>
            <a:ext cx="887621" cy="559828"/>
          </a:xfrm>
          <a:custGeom>
            <a:avLst/>
            <a:gdLst/>
            <a:ahLst/>
            <a:cxnLst/>
            <a:rect l="l" t="t" r="r" b="b"/>
            <a:pathLst>
              <a:path w="887621" h="559828" extrusionOk="0">
                <a:moveTo>
                  <a:pt x="0" y="0"/>
                </a:moveTo>
                <a:lnTo>
                  <a:pt x="887620" y="0"/>
                </a:lnTo>
                <a:lnTo>
                  <a:pt x="887620" y="559828"/>
                </a:lnTo>
                <a:lnTo>
                  <a:pt x="0" y="559828"/>
                </a:lnTo>
                <a:lnTo>
                  <a:pt x="0" y="0"/>
                </a:lnTo>
                <a:close/>
              </a:path>
            </a:pathLst>
          </a:custGeom>
          <a:blipFill rotWithShape="1">
            <a:blip r:embed="rId9">
              <a:alphaModFix/>
            </a:blip>
            <a:stretch>
              <a:fillRect/>
            </a:stretch>
          </a:blipFill>
          <a:ln>
            <a:noFill/>
          </a:ln>
        </p:spPr>
      </p:sp>
      <p:sp>
        <p:nvSpPr>
          <p:cNvPr id="314" name="Google Shape;314;p11"/>
          <p:cNvSpPr/>
          <p:nvPr/>
        </p:nvSpPr>
        <p:spPr>
          <a:xfrm>
            <a:off x="5549241" y="2774579"/>
            <a:ext cx="12026851" cy="4917973"/>
          </a:xfrm>
          <a:custGeom>
            <a:avLst/>
            <a:gdLst/>
            <a:ahLst/>
            <a:cxnLst/>
            <a:rect l="l" t="t" r="r" b="b"/>
            <a:pathLst>
              <a:path w="16035801" h="6557299" extrusionOk="0">
                <a:moveTo>
                  <a:pt x="0" y="0"/>
                </a:moveTo>
                <a:lnTo>
                  <a:pt x="16035801" y="0"/>
                </a:lnTo>
                <a:lnTo>
                  <a:pt x="16035801" y="6557299"/>
                </a:lnTo>
                <a:lnTo>
                  <a:pt x="0" y="6557299"/>
                </a:lnTo>
                <a:close/>
              </a:path>
            </a:pathLst>
          </a:custGeom>
          <a:solidFill>
            <a:srgbClr val="4C6546">
              <a:alpha val="58039"/>
            </a:srgbClr>
          </a:solidFill>
          <a:ln>
            <a:noFill/>
          </a:ln>
        </p:spPr>
      </p:sp>
      <p:sp>
        <p:nvSpPr>
          <p:cNvPr id="315" name="Google Shape;315;p11"/>
          <p:cNvSpPr/>
          <p:nvPr/>
        </p:nvSpPr>
        <p:spPr>
          <a:xfrm>
            <a:off x="0" y="2859987"/>
            <a:ext cx="6155831" cy="8203874"/>
          </a:xfrm>
          <a:custGeom>
            <a:avLst/>
            <a:gdLst/>
            <a:ahLst/>
            <a:cxnLst/>
            <a:rect l="l" t="t" r="r" b="b"/>
            <a:pathLst>
              <a:path w="6155831" h="8203874" extrusionOk="0">
                <a:moveTo>
                  <a:pt x="0" y="0"/>
                </a:moveTo>
                <a:lnTo>
                  <a:pt x="6155831" y="0"/>
                </a:lnTo>
                <a:lnTo>
                  <a:pt x="6155831" y="8203874"/>
                </a:lnTo>
                <a:lnTo>
                  <a:pt x="0" y="8203874"/>
                </a:lnTo>
                <a:lnTo>
                  <a:pt x="0" y="0"/>
                </a:lnTo>
                <a:close/>
              </a:path>
            </a:pathLst>
          </a:custGeom>
          <a:blipFill rotWithShape="1">
            <a:blip r:embed="rId10">
              <a:alphaModFix/>
            </a:blip>
            <a:stretch>
              <a:fillRect/>
            </a:stretch>
          </a:blipFill>
          <a:ln>
            <a:noFill/>
          </a:ln>
        </p:spPr>
      </p:sp>
      <p:sp>
        <p:nvSpPr>
          <p:cNvPr id="316" name="Google Shape;316;p11"/>
          <p:cNvSpPr txBox="1"/>
          <p:nvPr/>
        </p:nvSpPr>
        <p:spPr>
          <a:xfrm>
            <a:off x="446974" y="1009650"/>
            <a:ext cx="6452392" cy="704850"/>
          </a:xfrm>
          <a:prstGeom prst="rect">
            <a:avLst/>
          </a:prstGeom>
          <a:noFill/>
          <a:ln>
            <a:noFill/>
          </a:ln>
        </p:spPr>
        <p:txBody>
          <a:bodyPr spcFirstLastPara="1" wrap="square" lIns="0" tIns="0" rIns="0" bIns="0" anchor="t" anchorCtr="0">
            <a:spAutoFit/>
          </a:bodyPr>
          <a:lstStyle/>
          <a:p>
            <a:pPr marL="0" marR="0" lvl="0" indent="0" algn="just" rtl="0">
              <a:lnSpc>
                <a:spcPct val="120000"/>
              </a:lnSpc>
              <a:spcBef>
                <a:spcPts val="0"/>
              </a:spcBef>
              <a:spcAft>
                <a:spcPts val="0"/>
              </a:spcAft>
              <a:buNone/>
            </a:pPr>
            <a:r>
              <a:rPr lang="en-US" sz="4500" b="1" i="0" u="none" strike="noStrike" cap="none">
                <a:solidFill>
                  <a:srgbClr val="000000"/>
                </a:solidFill>
                <a:latin typeface="Roboto Condensed"/>
                <a:ea typeface="Roboto Condensed"/>
                <a:cs typeface="Roboto Condensed"/>
                <a:sym typeface="Roboto Condensed"/>
              </a:rPr>
              <a:t>3.1. Tìm hiểu chung</a:t>
            </a:r>
            <a:endParaRPr/>
          </a:p>
        </p:txBody>
      </p:sp>
      <p:sp>
        <p:nvSpPr>
          <p:cNvPr id="317" name="Google Shape;317;p11"/>
          <p:cNvSpPr txBox="1"/>
          <p:nvPr/>
        </p:nvSpPr>
        <p:spPr>
          <a:xfrm>
            <a:off x="417069" y="1617462"/>
            <a:ext cx="11431525" cy="754347"/>
          </a:xfrm>
          <a:prstGeom prst="rect">
            <a:avLst/>
          </a:prstGeom>
          <a:noFill/>
          <a:ln>
            <a:noFill/>
          </a:ln>
        </p:spPr>
        <p:txBody>
          <a:bodyPr spcFirstLastPara="1" wrap="square" lIns="0" tIns="0" rIns="0" bIns="0" anchor="t" anchorCtr="0">
            <a:spAutoFit/>
          </a:bodyPr>
          <a:lstStyle/>
          <a:p>
            <a:pPr marL="0" marR="0" lvl="0" indent="0" algn="just" rtl="0">
              <a:lnSpc>
                <a:spcPct val="138008"/>
              </a:lnSpc>
              <a:spcBef>
                <a:spcPts val="0"/>
              </a:spcBef>
              <a:spcAft>
                <a:spcPts val="0"/>
              </a:spcAft>
              <a:buNone/>
            </a:pPr>
            <a:r>
              <a:rPr lang="en-US" sz="4499" b="1" i="0" u="none" strike="noStrike" cap="none">
                <a:solidFill>
                  <a:srgbClr val="000000"/>
                </a:solidFill>
                <a:latin typeface="Arial"/>
                <a:ea typeface="Arial"/>
                <a:cs typeface="Arial"/>
                <a:sym typeface="Arial"/>
              </a:rPr>
              <a:t>c. Đoạn trích “Ánh sáng cứu rỗi”</a:t>
            </a:r>
            <a:endParaRPr/>
          </a:p>
        </p:txBody>
      </p:sp>
      <p:sp>
        <p:nvSpPr>
          <p:cNvPr id="318" name="Google Shape;318;p11"/>
          <p:cNvSpPr txBox="1"/>
          <p:nvPr/>
        </p:nvSpPr>
        <p:spPr>
          <a:xfrm>
            <a:off x="5852630" y="2962672"/>
            <a:ext cx="11406600" cy="4308900"/>
          </a:xfrm>
          <a:prstGeom prst="rect">
            <a:avLst/>
          </a:prstGeom>
          <a:noFill/>
          <a:ln>
            <a:noFill/>
          </a:ln>
        </p:spPr>
        <p:txBody>
          <a:bodyPr spcFirstLastPara="1" wrap="square" lIns="0" tIns="0" rIns="0" bIns="0" anchor="t" anchorCtr="0">
            <a:spAutoFit/>
          </a:bodyPr>
          <a:lstStyle/>
          <a:p>
            <a:pPr marL="0" marR="0" lvl="0" indent="0" algn="just" rtl="0">
              <a:lnSpc>
                <a:spcPct val="120005"/>
              </a:lnSpc>
              <a:spcBef>
                <a:spcPts val="0"/>
              </a:spcBef>
              <a:spcAft>
                <a:spcPts val="0"/>
              </a:spcAft>
              <a:buNone/>
            </a:pPr>
            <a:r>
              <a:rPr lang="en-US" sz="3999" b="1" i="0" u="none" strike="noStrike" cap="none">
                <a:solidFill>
                  <a:srgbClr val="FFFCF3"/>
                </a:solidFill>
                <a:latin typeface="Roboto Condensed"/>
                <a:ea typeface="Roboto Condensed"/>
                <a:cs typeface="Roboto Condensed"/>
                <a:sym typeface="Roboto Condensed"/>
              </a:rPr>
              <a:t>Bố cục: 3 phần</a:t>
            </a:r>
            <a:endParaRPr sz="3999" b="1" i="0" u="none" strike="noStrike" cap="none">
              <a:solidFill>
                <a:srgbClr val="FFFCF3"/>
              </a:solidFill>
              <a:latin typeface="Roboto Condensed"/>
              <a:ea typeface="Roboto Condensed"/>
              <a:cs typeface="Roboto Condensed"/>
              <a:sym typeface="Roboto Condensed"/>
            </a:endParaRPr>
          </a:p>
          <a:p>
            <a:pPr marL="863596" marR="0" lvl="1" indent="-431798" algn="just" rtl="0">
              <a:lnSpc>
                <a:spcPct val="120005"/>
              </a:lnSpc>
              <a:spcBef>
                <a:spcPts val="0"/>
              </a:spcBef>
              <a:spcAft>
                <a:spcPts val="0"/>
              </a:spcAft>
              <a:buClr>
                <a:srgbClr val="FFFCF3"/>
              </a:buClr>
              <a:buSzPts val="3999"/>
              <a:buFont typeface="Arial"/>
              <a:buChar char="•"/>
            </a:pPr>
            <a:r>
              <a:rPr lang="en-US" sz="3999" b="0" i="0" u="none" strike="noStrike" cap="none">
                <a:solidFill>
                  <a:srgbClr val="FFFCF3"/>
                </a:solidFill>
                <a:latin typeface="Roboto Condensed"/>
                <a:ea typeface="Roboto Condensed"/>
                <a:cs typeface="Roboto Condensed"/>
                <a:sym typeface="Roboto Condensed"/>
              </a:rPr>
              <a:t>Phần 1: Kiên và Hoà tìm được đường đến sông Sa Thầy.</a:t>
            </a:r>
            <a:endParaRPr/>
          </a:p>
          <a:p>
            <a:pPr marL="863596" marR="0" lvl="1" indent="-431798" algn="just" rtl="0">
              <a:lnSpc>
                <a:spcPct val="120005"/>
              </a:lnSpc>
              <a:spcBef>
                <a:spcPts val="0"/>
              </a:spcBef>
              <a:spcAft>
                <a:spcPts val="0"/>
              </a:spcAft>
              <a:buClr>
                <a:srgbClr val="FFFCF3"/>
              </a:buClr>
              <a:buSzPts val="3999"/>
              <a:buFont typeface="Arial"/>
              <a:buChar char="•"/>
            </a:pPr>
            <a:r>
              <a:rPr lang="en-US" sz="3999" b="0" i="0" u="none" strike="noStrike" cap="none">
                <a:solidFill>
                  <a:srgbClr val="FFFCF3"/>
                </a:solidFill>
                <a:latin typeface="Roboto Condensed"/>
                <a:ea typeface="Roboto Condensed"/>
                <a:cs typeface="Roboto Condensed"/>
                <a:sym typeface="Roboto Condensed"/>
              </a:rPr>
              <a:t>Phần 2: Kiên và Hoà gặp toán lĩnh Mỹ và Hoà đã đánh lạc hướng chúng, sau đó cô bị chúng bắt.</a:t>
            </a:r>
            <a:endParaRPr/>
          </a:p>
          <a:p>
            <a:pPr marL="863596" marR="0" lvl="1" indent="-431798" algn="just" rtl="0">
              <a:lnSpc>
                <a:spcPct val="120005"/>
              </a:lnSpc>
              <a:spcBef>
                <a:spcPts val="0"/>
              </a:spcBef>
              <a:spcAft>
                <a:spcPts val="0"/>
              </a:spcAft>
              <a:buClr>
                <a:srgbClr val="FFFCF3"/>
              </a:buClr>
              <a:buSzPts val="3999"/>
              <a:buFont typeface="Arial"/>
              <a:buChar char="•"/>
            </a:pPr>
            <a:r>
              <a:rPr lang="en-US" sz="3999" b="0" i="0" u="none" strike="noStrike" cap="none">
                <a:solidFill>
                  <a:srgbClr val="FFFCF3"/>
                </a:solidFill>
                <a:latin typeface="Roboto Condensed"/>
                <a:ea typeface="Roboto Condensed"/>
                <a:cs typeface="Roboto Condensed"/>
                <a:sym typeface="Roboto Condensed"/>
              </a:rPr>
              <a:t>Phần 3: Cảm xúc và nỗi đau của Kiên về kí ức này.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8"/>
                                        </p:tgtEl>
                                        <p:attrNameLst>
                                          <p:attrName>style.visibility</p:attrName>
                                        </p:attrNameLst>
                                      </p:cBhvr>
                                      <p:to>
                                        <p:strVal val="visible"/>
                                      </p:to>
                                    </p:set>
                                    <p:animEffect transition="in" filter="fade">
                                      <p:cBhvr>
                                        <p:cTn id="7" dur="500"/>
                                        <p:tgtEl>
                                          <p:spTgt spid="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CF3"/>
        </a:solidFill>
        <a:effectLst/>
      </p:bgPr>
    </p:bg>
    <p:spTree>
      <p:nvGrpSpPr>
        <p:cNvPr id="1" name="Shape 326"/>
        <p:cNvGrpSpPr/>
        <p:nvPr/>
      </p:nvGrpSpPr>
      <p:grpSpPr>
        <a:xfrm>
          <a:off x="0" y="0"/>
          <a:ext cx="0" cy="0"/>
          <a:chOff x="0" y="0"/>
          <a:chExt cx="0" cy="0"/>
        </a:xfrm>
      </p:grpSpPr>
      <p:sp>
        <p:nvSpPr>
          <p:cNvPr id="327" name="Google Shape;327;p12"/>
          <p:cNvSpPr/>
          <p:nvPr/>
        </p:nvSpPr>
        <p:spPr>
          <a:xfrm>
            <a:off x="0" y="0"/>
            <a:ext cx="18288006" cy="10287002"/>
          </a:xfrm>
          <a:custGeom>
            <a:avLst/>
            <a:gdLst/>
            <a:ahLst/>
            <a:cxnLst/>
            <a:rect l="l" t="t" r="r" b="b"/>
            <a:pathLst>
              <a:path w="18288006" h="10287002" extrusionOk="0">
                <a:moveTo>
                  <a:pt x="0" y="0"/>
                </a:moveTo>
                <a:lnTo>
                  <a:pt x="18288006" y="0"/>
                </a:lnTo>
                <a:lnTo>
                  <a:pt x="18288006" y="10287002"/>
                </a:lnTo>
                <a:lnTo>
                  <a:pt x="0" y="10287002"/>
                </a:lnTo>
                <a:lnTo>
                  <a:pt x="0" y="0"/>
                </a:lnTo>
                <a:close/>
              </a:path>
            </a:pathLst>
          </a:custGeom>
          <a:blipFill rotWithShape="1">
            <a:blip r:embed="rId3">
              <a:alphaModFix/>
            </a:blip>
            <a:stretch>
              <a:fillRect t="-9243" b="-9243"/>
            </a:stretch>
          </a:blipFill>
          <a:ln>
            <a:noFill/>
          </a:ln>
        </p:spPr>
      </p:sp>
      <p:sp>
        <p:nvSpPr>
          <p:cNvPr id="328" name="Google Shape;328;p12"/>
          <p:cNvSpPr/>
          <p:nvPr/>
        </p:nvSpPr>
        <p:spPr>
          <a:xfrm>
            <a:off x="150" y="554350"/>
            <a:ext cx="18287878" cy="427536"/>
          </a:xfrm>
          <a:custGeom>
            <a:avLst/>
            <a:gdLst/>
            <a:ahLst/>
            <a:cxnLst/>
            <a:rect l="l" t="t" r="r" b="b"/>
            <a:pathLst>
              <a:path w="18287878" h="427536" extrusionOk="0">
                <a:moveTo>
                  <a:pt x="0" y="0"/>
                </a:moveTo>
                <a:lnTo>
                  <a:pt x="18287878" y="0"/>
                </a:lnTo>
                <a:lnTo>
                  <a:pt x="18287878" y="427536"/>
                </a:lnTo>
                <a:lnTo>
                  <a:pt x="0" y="427536"/>
                </a:lnTo>
                <a:lnTo>
                  <a:pt x="0" y="0"/>
                </a:lnTo>
                <a:close/>
              </a:path>
            </a:pathLst>
          </a:custGeom>
          <a:blipFill rotWithShape="1">
            <a:blip r:embed="rId4">
              <a:alphaModFix/>
            </a:blip>
            <a:stretch>
              <a:fillRect/>
            </a:stretch>
          </a:blipFill>
          <a:ln>
            <a:noFill/>
          </a:ln>
        </p:spPr>
      </p:sp>
      <p:sp>
        <p:nvSpPr>
          <p:cNvPr id="329" name="Google Shape;329;p12"/>
          <p:cNvSpPr/>
          <p:nvPr/>
        </p:nvSpPr>
        <p:spPr>
          <a:xfrm>
            <a:off x="-150" y="7474084"/>
            <a:ext cx="18287976" cy="4957744"/>
          </a:xfrm>
          <a:custGeom>
            <a:avLst/>
            <a:gdLst/>
            <a:ahLst/>
            <a:cxnLst/>
            <a:rect l="l" t="t" r="r" b="b"/>
            <a:pathLst>
              <a:path w="18287976" h="4957744" extrusionOk="0">
                <a:moveTo>
                  <a:pt x="0" y="0"/>
                </a:moveTo>
                <a:lnTo>
                  <a:pt x="18287976" y="0"/>
                </a:lnTo>
                <a:lnTo>
                  <a:pt x="18287976" y="4957744"/>
                </a:lnTo>
                <a:lnTo>
                  <a:pt x="0" y="4957744"/>
                </a:lnTo>
                <a:lnTo>
                  <a:pt x="0" y="0"/>
                </a:lnTo>
                <a:close/>
              </a:path>
            </a:pathLst>
          </a:custGeom>
          <a:blipFill rotWithShape="1">
            <a:blip r:embed="rId5">
              <a:alphaModFix/>
            </a:blip>
            <a:stretch>
              <a:fillRect/>
            </a:stretch>
          </a:blipFill>
          <a:ln>
            <a:noFill/>
          </a:ln>
        </p:spPr>
      </p:sp>
      <p:sp>
        <p:nvSpPr>
          <p:cNvPr id="330" name="Google Shape;330;p12"/>
          <p:cNvSpPr/>
          <p:nvPr/>
        </p:nvSpPr>
        <p:spPr>
          <a:xfrm>
            <a:off x="0" y="9061484"/>
            <a:ext cx="18287742" cy="3359086"/>
          </a:xfrm>
          <a:custGeom>
            <a:avLst/>
            <a:gdLst/>
            <a:ahLst/>
            <a:cxnLst/>
            <a:rect l="l" t="t" r="r" b="b"/>
            <a:pathLst>
              <a:path w="18287742" h="3359086" extrusionOk="0">
                <a:moveTo>
                  <a:pt x="0" y="0"/>
                </a:moveTo>
                <a:lnTo>
                  <a:pt x="18287742" y="0"/>
                </a:lnTo>
                <a:lnTo>
                  <a:pt x="18287742" y="3359086"/>
                </a:lnTo>
                <a:lnTo>
                  <a:pt x="0" y="3359086"/>
                </a:lnTo>
                <a:lnTo>
                  <a:pt x="0" y="0"/>
                </a:lnTo>
                <a:close/>
              </a:path>
            </a:pathLst>
          </a:custGeom>
          <a:blipFill rotWithShape="1">
            <a:blip r:embed="rId6">
              <a:alphaModFix/>
            </a:blip>
            <a:stretch>
              <a:fillRect/>
            </a:stretch>
          </a:blipFill>
          <a:ln>
            <a:noFill/>
          </a:ln>
        </p:spPr>
      </p:sp>
      <p:sp>
        <p:nvSpPr>
          <p:cNvPr id="331" name="Google Shape;331;p12"/>
          <p:cNvSpPr/>
          <p:nvPr/>
        </p:nvSpPr>
        <p:spPr>
          <a:xfrm>
            <a:off x="15097820" y="2806760"/>
            <a:ext cx="2016281" cy="1151370"/>
          </a:xfrm>
          <a:custGeom>
            <a:avLst/>
            <a:gdLst/>
            <a:ahLst/>
            <a:cxnLst/>
            <a:rect l="l" t="t" r="r" b="b"/>
            <a:pathLst>
              <a:path w="2016281" h="1151370" extrusionOk="0">
                <a:moveTo>
                  <a:pt x="0" y="0"/>
                </a:moveTo>
                <a:lnTo>
                  <a:pt x="2016280" y="0"/>
                </a:lnTo>
                <a:lnTo>
                  <a:pt x="2016280" y="1151370"/>
                </a:lnTo>
                <a:lnTo>
                  <a:pt x="0" y="1151370"/>
                </a:lnTo>
                <a:lnTo>
                  <a:pt x="0" y="0"/>
                </a:lnTo>
                <a:close/>
              </a:path>
            </a:pathLst>
          </a:custGeom>
          <a:blipFill rotWithShape="1">
            <a:blip r:embed="rId7">
              <a:alphaModFix/>
            </a:blip>
            <a:stretch>
              <a:fillRect/>
            </a:stretch>
          </a:blipFill>
          <a:ln>
            <a:noFill/>
          </a:ln>
        </p:spPr>
      </p:sp>
      <p:sp>
        <p:nvSpPr>
          <p:cNvPr id="332" name="Google Shape;332;p12"/>
          <p:cNvSpPr txBox="1"/>
          <p:nvPr/>
        </p:nvSpPr>
        <p:spPr>
          <a:xfrm>
            <a:off x="581954" y="1792538"/>
            <a:ext cx="6452392" cy="704817"/>
          </a:xfrm>
          <a:prstGeom prst="rect">
            <a:avLst/>
          </a:prstGeom>
          <a:noFill/>
          <a:ln>
            <a:noFill/>
          </a:ln>
        </p:spPr>
        <p:txBody>
          <a:bodyPr spcFirstLastPara="1" wrap="square" lIns="0" tIns="0" rIns="0" bIns="0" anchor="t" anchorCtr="0">
            <a:spAutoFit/>
          </a:bodyPr>
          <a:lstStyle/>
          <a:p>
            <a:pPr marL="0" marR="0" lvl="0" indent="0" algn="just" rtl="0">
              <a:lnSpc>
                <a:spcPct val="120000"/>
              </a:lnSpc>
              <a:spcBef>
                <a:spcPts val="0"/>
              </a:spcBef>
              <a:spcAft>
                <a:spcPts val="0"/>
              </a:spcAft>
              <a:buNone/>
            </a:pPr>
            <a:r>
              <a:rPr lang="en-US" sz="4500" b="1" i="0" u="none" strike="noStrike" cap="none">
                <a:solidFill>
                  <a:srgbClr val="000000"/>
                </a:solidFill>
                <a:latin typeface="Roboto Condensed"/>
                <a:ea typeface="Roboto Condensed"/>
                <a:cs typeface="Roboto Condensed"/>
                <a:sym typeface="Roboto Condensed"/>
              </a:rPr>
              <a:t>3.2. Đọc hiểu chi tiết</a:t>
            </a:r>
            <a:endParaRPr sz="4500" b="1" i="0" u="none" strike="noStrike" cap="none">
              <a:solidFill>
                <a:srgbClr val="000000"/>
              </a:solidFill>
              <a:latin typeface="Roboto Condensed"/>
              <a:ea typeface="Roboto Condensed"/>
              <a:cs typeface="Roboto Condensed"/>
              <a:sym typeface="Roboto Condensed"/>
            </a:endParaRPr>
          </a:p>
        </p:txBody>
      </p:sp>
      <p:sp>
        <p:nvSpPr>
          <p:cNvPr id="333" name="Google Shape;333;p12"/>
          <p:cNvSpPr txBox="1"/>
          <p:nvPr/>
        </p:nvSpPr>
        <p:spPr>
          <a:xfrm>
            <a:off x="552050" y="2409874"/>
            <a:ext cx="11431525" cy="754347"/>
          </a:xfrm>
          <a:prstGeom prst="rect">
            <a:avLst/>
          </a:prstGeom>
          <a:noFill/>
          <a:ln>
            <a:noFill/>
          </a:ln>
        </p:spPr>
        <p:txBody>
          <a:bodyPr spcFirstLastPara="1" wrap="square" lIns="0" tIns="0" rIns="0" bIns="0" anchor="t" anchorCtr="0">
            <a:spAutoFit/>
          </a:bodyPr>
          <a:lstStyle/>
          <a:p>
            <a:pPr marL="0" marR="0" lvl="0" indent="0" algn="just" rtl="0">
              <a:lnSpc>
                <a:spcPct val="138008"/>
              </a:lnSpc>
              <a:spcBef>
                <a:spcPts val="0"/>
              </a:spcBef>
              <a:spcAft>
                <a:spcPts val="0"/>
              </a:spcAft>
              <a:buNone/>
            </a:pPr>
            <a:r>
              <a:rPr lang="en-US" sz="4499" b="1" i="0" u="none" strike="noStrike" cap="none">
                <a:solidFill>
                  <a:srgbClr val="000000"/>
                </a:solidFill>
                <a:latin typeface="Arial"/>
                <a:ea typeface="Arial"/>
                <a:cs typeface="Arial"/>
                <a:sym typeface="Arial"/>
              </a:rPr>
              <a:t>a. Tóm tắt cốt truyện</a:t>
            </a:r>
            <a:endParaRPr sz="4499" b="1" i="0" u="none" strike="noStrike" cap="none">
              <a:solidFill>
                <a:srgbClr val="000000"/>
              </a:solidFill>
              <a:latin typeface="Arial"/>
              <a:ea typeface="Arial"/>
              <a:cs typeface="Arial"/>
              <a:sym typeface="Arial"/>
            </a:endParaRPr>
          </a:p>
        </p:txBody>
      </p:sp>
      <p:sp>
        <p:nvSpPr>
          <p:cNvPr id="334" name="Google Shape;334;p12"/>
          <p:cNvSpPr txBox="1"/>
          <p:nvPr/>
        </p:nvSpPr>
        <p:spPr>
          <a:xfrm>
            <a:off x="614121" y="1019175"/>
            <a:ext cx="9468900" cy="923400"/>
          </a:xfrm>
          <a:prstGeom prst="rect">
            <a:avLst/>
          </a:prstGeom>
          <a:noFill/>
          <a:ln>
            <a:noFill/>
          </a:ln>
        </p:spPr>
        <p:txBody>
          <a:bodyPr spcFirstLastPara="1" wrap="square" lIns="0" tIns="0" rIns="0" bIns="0" anchor="t" anchorCtr="0">
            <a:spAutoFit/>
          </a:bodyPr>
          <a:lstStyle/>
          <a:p>
            <a:pPr marL="0" marR="0" lvl="0" indent="0" algn="just" rtl="0">
              <a:lnSpc>
                <a:spcPct val="163000"/>
              </a:lnSpc>
              <a:spcBef>
                <a:spcPts val="0"/>
              </a:spcBef>
              <a:spcAft>
                <a:spcPts val="0"/>
              </a:spcAft>
              <a:buNone/>
            </a:pPr>
            <a:r>
              <a:rPr lang="en-US" sz="6000" b="1" i="0" u="none" strike="noStrike" cap="none">
                <a:solidFill>
                  <a:srgbClr val="3E4728"/>
                </a:solidFill>
                <a:latin typeface="Fraunces Black"/>
                <a:ea typeface="Fraunces Black"/>
                <a:cs typeface="Fraunces Black"/>
                <a:sym typeface="Fraunces Black"/>
              </a:rPr>
              <a:t>3. KHÁM PHÁ VĂN BẢN</a:t>
            </a:r>
            <a:endParaRPr/>
          </a:p>
        </p:txBody>
      </p:sp>
      <p:graphicFrame>
        <p:nvGraphicFramePr>
          <p:cNvPr id="335" name="Google Shape;335;p12"/>
          <p:cNvGraphicFramePr/>
          <p:nvPr/>
        </p:nvGraphicFramePr>
        <p:xfrm>
          <a:off x="9499826" y="3382445"/>
          <a:ext cx="8109175" cy="6969760"/>
        </p:xfrm>
        <a:graphic>
          <a:graphicData uri="http://schemas.openxmlformats.org/drawingml/2006/table">
            <a:tbl>
              <a:tblPr>
                <a:noFill/>
                <a:tableStyleId>{C55BAD38-B312-4C6F-9F13-F5050814E462}</a:tableStyleId>
              </a:tblPr>
              <a:tblGrid>
                <a:gridCol w="4169700"/>
                <a:gridCol w="3939475"/>
              </a:tblGrid>
              <a:tr h="1253300">
                <a:tc>
                  <a:txBody>
                    <a:bodyPr/>
                    <a:lstStyle/>
                    <a:p>
                      <a:pPr marL="0" marR="0" lvl="0" indent="0" algn="ctr" rtl="0">
                        <a:lnSpc>
                          <a:spcPct val="120000"/>
                        </a:lnSpc>
                        <a:spcBef>
                          <a:spcPts val="0"/>
                        </a:spcBef>
                        <a:spcAft>
                          <a:spcPts val="0"/>
                        </a:spcAft>
                        <a:buNone/>
                      </a:pPr>
                      <a:r>
                        <a:rPr lang="en-US" sz="3200" b="1" u="none" strike="noStrike" cap="none">
                          <a:solidFill>
                            <a:srgbClr val="FFFBF3"/>
                          </a:solidFill>
                          <a:latin typeface="Roboto Condensed"/>
                          <a:ea typeface="Roboto Condensed"/>
                          <a:cs typeface="Roboto Condensed"/>
                          <a:sym typeface="Roboto Condensed"/>
                        </a:rPr>
                        <a:t>Sombody</a:t>
                      </a:r>
                      <a:endParaRPr sz="1100" u="none" strike="noStrike" cap="none"/>
                    </a:p>
                    <a:p>
                      <a:pPr marL="0" marR="0" lvl="0" indent="0" algn="ctr" rtl="0">
                        <a:lnSpc>
                          <a:spcPct val="120000"/>
                        </a:lnSpc>
                        <a:spcBef>
                          <a:spcPts val="0"/>
                        </a:spcBef>
                        <a:spcAft>
                          <a:spcPts val="0"/>
                        </a:spcAft>
                        <a:buNone/>
                      </a:pPr>
                      <a:r>
                        <a:rPr lang="en-US" sz="3200" u="none" strike="noStrike" cap="none">
                          <a:solidFill>
                            <a:srgbClr val="FFFBF3"/>
                          </a:solidFill>
                          <a:latin typeface="Roboto Condensed"/>
                          <a:ea typeface="Roboto Condensed"/>
                          <a:cs typeface="Roboto Condensed"/>
                          <a:sym typeface="Roboto Condensed"/>
                        </a:rPr>
                        <a:t>(Nhân vật chính)</a:t>
                      </a:r>
                      <a:endParaRPr/>
                    </a:p>
                  </a:txBody>
                  <a:tcPr marL="57150" marR="57150" marT="57150" marB="57150" anchor="ctr">
                    <a:lnL w="28575" cap="flat" cmpd="sng">
                      <a:solidFill>
                        <a:srgbClr val="3E1F1F"/>
                      </a:solidFill>
                      <a:prstDash val="solid"/>
                      <a:round/>
                      <a:headEnd type="none" w="sm" len="sm"/>
                      <a:tailEnd type="none" w="sm" len="sm"/>
                    </a:lnL>
                    <a:lnR w="28575" cap="flat" cmpd="sng">
                      <a:solidFill>
                        <a:srgbClr val="3E1F1F"/>
                      </a:solidFill>
                      <a:prstDash val="solid"/>
                      <a:round/>
                      <a:headEnd type="none" w="sm" len="sm"/>
                      <a:tailEnd type="none" w="sm" len="sm"/>
                    </a:lnR>
                    <a:lnT w="28575" cap="flat" cmpd="sng">
                      <a:solidFill>
                        <a:srgbClr val="3E1F1F"/>
                      </a:solidFill>
                      <a:prstDash val="solid"/>
                      <a:round/>
                      <a:headEnd type="none" w="sm" len="sm"/>
                      <a:tailEnd type="none" w="sm" len="sm"/>
                    </a:lnT>
                    <a:lnB w="28575" cap="flat" cmpd="sng">
                      <a:solidFill>
                        <a:srgbClr val="3E1F1F"/>
                      </a:solidFill>
                      <a:prstDash val="solid"/>
                      <a:round/>
                      <a:headEnd type="none" w="sm" len="sm"/>
                      <a:tailEnd type="none" w="sm" len="sm"/>
                    </a:lnB>
                    <a:solidFill>
                      <a:srgbClr val="678173"/>
                    </a:solidFill>
                  </a:tcPr>
                </a:tc>
                <a:tc>
                  <a:txBody>
                    <a:bodyPr/>
                    <a:lstStyle/>
                    <a:p>
                      <a:pPr marL="0" marR="0" lvl="0" indent="0" algn="l" rtl="0">
                        <a:lnSpc>
                          <a:spcPct val="349090"/>
                        </a:lnSpc>
                        <a:spcBef>
                          <a:spcPts val="0"/>
                        </a:spcBef>
                        <a:spcAft>
                          <a:spcPts val="0"/>
                        </a:spcAft>
                        <a:buNone/>
                      </a:pPr>
                      <a:endParaRPr sz="1100" u="none" strike="noStrike" cap="none"/>
                    </a:p>
                  </a:txBody>
                  <a:tcPr marL="57150" marR="57150" marT="57150" marB="57150">
                    <a:lnL w="28575" cap="flat" cmpd="sng">
                      <a:solidFill>
                        <a:srgbClr val="3E1F1F"/>
                      </a:solidFill>
                      <a:prstDash val="solid"/>
                      <a:round/>
                      <a:headEnd type="none" w="sm" len="sm"/>
                      <a:tailEnd type="none" w="sm" len="sm"/>
                    </a:lnL>
                    <a:lnR w="28575" cap="flat" cmpd="sng">
                      <a:solidFill>
                        <a:srgbClr val="3E1F1F"/>
                      </a:solidFill>
                      <a:prstDash val="solid"/>
                      <a:round/>
                      <a:headEnd type="none" w="sm" len="sm"/>
                      <a:tailEnd type="none" w="sm" len="sm"/>
                    </a:lnR>
                    <a:lnT w="28575" cap="flat" cmpd="sng">
                      <a:solidFill>
                        <a:srgbClr val="3E1F1F"/>
                      </a:solidFill>
                      <a:prstDash val="solid"/>
                      <a:round/>
                      <a:headEnd type="none" w="sm" len="sm"/>
                      <a:tailEnd type="none" w="sm" len="sm"/>
                    </a:lnT>
                    <a:lnB w="28575" cap="flat" cmpd="sng">
                      <a:solidFill>
                        <a:srgbClr val="3E1F1F"/>
                      </a:solidFill>
                      <a:prstDash val="solid"/>
                      <a:round/>
                      <a:headEnd type="none" w="sm" len="sm"/>
                      <a:tailEnd type="none" w="sm" len="sm"/>
                    </a:lnB>
                    <a:solidFill>
                      <a:srgbClr val="EFF0EF"/>
                    </a:solidFill>
                  </a:tcPr>
                </a:tc>
              </a:tr>
              <a:tr h="1310700">
                <a:tc>
                  <a:txBody>
                    <a:bodyPr/>
                    <a:lstStyle/>
                    <a:p>
                      <a:pPr marL="0" marR="0" lvl="0" indent="0" algn="ctr" rtl="0">
                        <a:lnSpc>
                          <a:spcPct val="134000"/>
                        </a:lnSpc>
                        <a:spcBef>
                          <a:spcPts val="0"/>
                        </a:spcBef>
                        <a:spcAft>
                          <a:spcPts val="0"/>
                        </a:spcAft>
                        <a:buNone/>
                      </a:pPr>
                      <a:r>
                        <a:rPr lang="en-US" sz="3200" b="1" u="none" strike="noStrike" cap="none">
                          <a:solidFill>
                            <a:srgbClr val="FFFFFF"/>
                          </a:solidFill>
                          <a:latin typeface="Roboto Condensed"/>
                          <a:ea typeface="Roboto Condensed"/>
                          <a:cs typeface="Roboto Condensed"/>
                          <a:sym typeface="Roboto Condensed"/>
                        </a:rPr>
                        <a:t>Wanted</a:t>
                      </a:r>
                      <a:endParaRPr sz="1100" u="none" strike="noStrike" cap="none"/>
                    </a:p>
                    <a:p>
                      <a:pPr marL="0" marR="0" lvl="0" indent="0" algn="ctr" rtl="0">
                        <a:lnSpc>
                          <a:spcPct val="134000"/>
                        </a:lnSpc>
                        <a:spcBef>
                          <a:spcPts val="0"/>
                        </a:spcBef>
                        <a:spcAft>
                          <a:spcPts val="0"/>
                        </a:spcAft>
                        <a:buNone/>
                      </a:pPr>
                      <a:r>
                        <a:rPr lang="en-US" sz="3200" u="none" strike="noStrike" cap="none">
                          <a:solidFill>
                            <a:srgbClr val="FFFFFF"/>
                          </a:solidFill>
                          <a:latin typeface="Roboto Condensed"/>
                          <a:ea typeface="Roboto Condensed"/>
                          <a:cs typeface="Roboto Condensed"/>
                          <a:sym typeface="Roboto Condensed"/>
                        </a:rPr>
                        <a:t>(Mong muốn, dự định)</a:t>
                      </a:r>
                      <a:endParaRPr/>
                    </a:p>
                  </a:txBody>
                  <a:tcPr marL="57150" marR="57150" marT="57150" marB="57150" anchor="ctr">
                    <a:lnL w="28575" cap="flat" cmpd="sng">
                      <a:solidFill>
                        <a:srgbClr val="3E1F1F"/>
                      </a:solidFill>
                      <a:prstDash val="solid"/>
                      <a:round/>
                      <a:headEnd type="none" w="sm" len="sm"/>
                      <a:tailEnd type="none" w="sm" len="sm"/>
                    </a:lnL>
                    <a:lnR w="28575" cap="flat" cmpd="sng">
                      <a:solidFill>
                        <a:srgbClr val="3E1F1F"/>
                      </a:solidFill>
                      <a:prstDash val="solid"/>
                      <a:round/>
                      <a:headEnd type="none" w="sm" len="sm"/>
                      <a:tailEnd type="none" w="sm" len="sm"/>
                    </a:lnR>
                    <a:lnT w="28575" cap="flat" cmpd="sng">
                      <a:solidFill>
                        <a:srgbClr val="3E1F1F"/>
                      </a:solidFill>
                      <a:prstDash val="solid"/>
                      <a:round/>
                      <a:headEnd type="none" w="sm" len="sm"/>
                      <a:tailEnd type="none" w="sm" len="sm"/>
                    </a:lnT>
                    <a:lnB w="28575" cap="flat" cmpd="sng">
                      <a:solidFill>
                        <a:srgbClr val="3E1F1F"/>
                      </a:solidFill>
                      <a:prstDash val="solid"/>
                      <a:round/>
                      <a:headEnd type="none" w="sm" len="sm"/>
                      <a:tailEnd type="none" w="sm" len="sm"/>
                    </a:lnB>
                    <a:solidFill>
                      <a:srgbClr val="678173"/>
                    </a:solidFill>
                  </a:tcPr>
                </a:tc>
                <a:tc>
                  <a:txBody>
                    <a:bodyPr/>
                    <a:lstStyle/>
                    <a:p>
                      <a:pPr marL="0" marR="0" lvl="0" indent="0" algn="l" rtl="0">
                        <a:lnSpc>
                          <a:spcPct val="407272"/>
                        </a:lnSpc>
                        <a:spcBef>
                          <a:spcPts val="0"/>
                        </a:spcBef>
                        <a:spcAft>
                          <a:spcPts val="0"/>
                        </a:spcAft>
                        <a:buNone/>
                      </a:pPr>
                      <a:endParaRPr sz="1100" u="none" strike="noStrike" cap="none"/>
                    </a:p>
                  </a:txBody>
                  <a:tcPr marL="57150" marR="57150" marT="57150" marB="57150">
                    <a:lnL w="28575" cap="flat" cmpd="sng">
                      <a:solidFill>
                        <a:srgbClr val="3E1F1F"/>
                      </a:solidFill>
                      <a:prstDash val="solid"/>
                      <a:round/>
                      <a:headEnd type="none" w="sm" len="sm"/>
                      <a:tailEnd type="none" w="sm" len="sm"/>
                    </a:lnL>
                    <a:lnR w="28575" cap="flat" cmpd="sng">
                      <a:solidFill>
                        <a:srgbClr val="3E1F1F"/>
                      </a:solidFill>
                      <a:prstDash val="solid"/>
                      <a:round/>
                      <a:headEnd type="none" w="sm" len="sm"/>
                      <a:tailEnd type="none" w="sm" len="sm"/>
                    </a:lnR>
                    <a:lnT w="28575" cap="flat" cmpd="sng">
                      <a:solidFill>
                        <a:srgbClr val="3E1F1F"/>
                      </a:solidFill>
                      <a:prstDash val="solid"/>
                      <a:round/>
                      <a:headEnd type="none" w="sm" len="sm"/>
                      <a:tailEnd type="none" w="sm" len="sm"/>
                    </a:lnT>
                    <a:lnB w="28575" cap="flat" cmpd="sng">
                      <a:solidFill>
                        <a:srgbClr val="3E1F1F"/>
                      </a:solidFill>
                      <a:prstDash val="solid"/>
                      <a:round/>
                      <a:headEnd type="none" w="sm" len="sm"/>
                      <a:tailEnd type="none" w="sm" len="sm"/>
                    </a:lnB>
                    <a:solidFill>
                      <a:srgbClr val="EFF0EF"/>
                    </a:solidFill>
                  </a:tcPr>
                </a:tc>
              </a:tr>
              <a:tr h="1310700">
                <a:tc>
                  <a:txBody>
                    <a:bodyPr/>
                    <a:lstStyle/>
                    <a:p>
                      <a:pPr marL="0" marR="0" lvl="0" indent="0" algn="ctr" rtl="0">
                        <a:lnSpc>
                          <a:spcPct val="134000"/>
                        </a:lnSpc>
                        <a:spcBef>
                          <a:spcPts val="0"/>
                        </a:spcBef>
                        <a:spcAft>
                          <a:spcPts val="0"/>
                        </a:spcAft>
                        <a:buNone/>
                      </a:pPr>
                      <a:r>
                        <a:rPr lang="en-US" sz="3200" b="1" u="none" strike="noStrike" cap="none">
                          <a:solidFill>
                            <a:srgbClr val="FFFFFF"/>
                          </a:solidFill>
                          <a:latin typeface="Roboto Condensed"/>
                          <a:ea typeface="Roboto Condensed"/>
                          <a:cs typeface="Roboto Condensed"/>
                          <a:sym typeface="Roboto Condensed"/>
                        </a:rPr>
                        <a:t>But</a:t>
                      </a:r>
                      <a:endParaRPr sz="1100" u="none" strike="noStrike" cap="none"/>
                    </a:p>
                    <a:p>
                      <a:pPr marL="0" marR="0" lvl="0" indent="0" algn="ctr" rtl="0">
                        <a:lnSpc>
                          <a:spcPct val="134000"/>
                        </a:lnSpc>
                        <a:spcBef>
                          <a:spcPts val="0"/>
                        </a:spcBef>
                        <a:spcAft>
                          <a:spcPts val="0"/>
                        </a:spcAft>
                        <a:buNone/>
                      </a:pPr>
                      <a:r>
                        <a:rPr lang="en-US" sz="3200" u="none" strike="noStrike" cap="none">
                          <a:solidFill>
                            <a:srgbClr val="FFFFFF"/>
                          </a:solidFill>
                          <a:latin typeface="Roboto Condensed"/>
                          <a:ea typeface="Roboto Condensed"/>
                          <a:cs typeface="Roboto Condensed"/>
                          <a:sym typeface="Roboto Condensed"/>
                        </a:rPr>
                        <a:t>(Khó khăn)</a:t>
                      </a:r>
                      <a:endParaRPr/>
                    </a:p>
                  </a:txBody>
                  <a:tcPr marL="57150" marR="57150" marT="57150" marB="57150" anchor="ctr">
                    <a:lnL w="28575" cap="flat" cmpd="sng">
                      <a:solidFill>
                        <a:srgbClr val="3E1F1F"/>
                      </a:solidFill>
                      <a:prstDash val="solid"/>
                      <a:round/>
                      <a:headEnd type="none" w="sm" len="sm"/>
                      <a:tailEnd type="none" w="sm" len="sm"/>
                    </a:lnL>
                    <a:lnR w="28575" cap="flat" cmpd="sng">
                      <a:solidFill>
                        <a:srgbClr val="3E1F1F"/>
                      </a:solidFill>
                      <a:prstDash val="solid"/>
                      <a:round/>
                      <a:headEnd type="none" w="sm" len="sm"/>
                      <a:tailEnd type="none" w="sm" len="sm"/>
                    </a:lnR>
                    <a:lnT w="28575" cap="flat" cmpd="sng">
                      <a:solidFill>
                        <a:srgbClr val="3E1F1F"/>
                      </a:solidFill>
                      <a:prstDash val="solid"/>
                      <a:round/>
                      <a:headEnd type="none" w="sm" len="sm"/>
                      <a:tailEnd type="none" w="sm" len="sm"/>
                    </a:lnT>
                    <a:lnB w="28575" cap="flat" cmpd="sng">
                      <a:solidFill>
                        <a:srgbClr val="3E1F1F"/>
                      </a:solidFill>
                      <a:prstDash val="solid"/>
                      <a:round/>
                      <a:headEnd type="none" w="sm" len="sm"/>
                      <a:tailEnd type="none" w="sm" len="sm"/>
                    </a:lnB>
                    <a:solidFill>
                      <a:srgbClr val="678173"/>
                    </a:solidFill>
                  </a:tcPr>
                </a:tc>
                <a:tc>
                  <a:txBody>
                    <a:bodyPr/>
                    <a:lstStyle/>
                    <a:p>
                      <a:pPr marL="690884" marR="0" lvl="1" indent="-275592" algn="l" rtl="0">
                        <a:lnSpc>
                          <a:spcPct val="407272"/>
                        </a:lnSpc>
                        <a:spcBef>
                          <a:spcPts val="0"/>
                        </a:spcBef>
                        <a:spcAft>
                          <a:spcPts val="0"/>
                        </a:spcAft>
                        <a:buClr>
                          <a:schemeClr val="dk1"/>
                        </a:buClr>
                        <a:buSzPts val="1100"/>
                        <a:buFont typeface="Arial"/>
                        <a:buNone/>
                      </a:pPr>
                      <a:endParaRPr sz="1100" u="none" strike="noStrike" cap="none"/>
                    </a:p>
                  </a:txBody>
                  <a:tcPr marL="57150" marR="57150" marT="57150" marB="57150">
                    <a:lnL w="28575" cap="flat" cmpd="sng">
                      <a:solidFill>
                        <a:srgbClr val="3E1F1F"/>
                      </a:solidFill>
                      <a:prstDash val="solid"/>
                      <a:round/>
                      <a:headEnd type="none" w="sm" len="sm"/>
                      <a:tailEnd type="none" w="sm" len="sm"/>
                    </a:lnL>
                    <a:lnR w="28575" cap="flat" cmpd="sng">
                      <a:solidFill>
                        <a:srgbClr val="3E1F1F"/>
                      </a:solidFill>
                      <a:prstDash val="solid"/>
                      <a:round/>
                      <a:headEnd type="none" w="sm" len="sm"/>
                      <a:tailEnd type="none" w="sm" len="sm"/>
                    </a:lnR>
                    <a:lnT w="28575" cap="flat" cmpd="sng">
                      <a:solidFill>
                        <a:srgbClr val="3E1F1F"/>
                      </a:solidFill>
                      <a:prstDash val="solid"/>
                      <a:round/>
                      <a:headEnd type="none" w="sm" len="sm"/>
                      <a:tailEnd type="none" w="sm" len="sm"/>
                    </a:lnT>
                    <a:lnB w="28575" cap="flat" cmpd="sng">
                      <a:solidFill>
                        <a:srgbClr val="3E1F1F"/>
                      </a:solidFill>
                      <a:prstDash val="solid"/>
                      <a:round/>
                      <a:headEnd type="none" w="sm" len="sm"/>
                      <a:tailEnd type="none" w="sm" len="sm"/>
                    </a:lnB>
                    <a:solidFill>
                      <a:srgbClr val="EFF0EF"/>
                    </a:solidFill>
                  </a:tcPr>
                </a:tc>
              </a:tr>
              <a:tr h="1310700">
                <a:tc>
                  <a:txBody>
                    <a:bodyPr/>
                    <a:lstStyle/>
                    <a:p>
                      <a:pPr marL="0" marR="0" lvl="0" indent="0" algn="ctr" rtl="0">
                        <a:lnSpc>
                          <a:spcPct val="134000"/>
                        </a:lnSpc>
                        <a:spcBef>
                          <a:spcPts val="0"/>
                        </a:spcBef>
                        <a:spcAft>
                          <a:spcPts val="0"/>
                        </a:spcAft>
                        <a:buNone/>
                      </a:pPr>
                      <a:r>
                        <a:rPr lang="en-US" sz="3200" b="1" u="none" strike="noStrike" cap="none">
                          <a:solidFill>
                            <a:srgbClr val="FFFFFF"/>
                          </a:solidFill>
                          <a:latin typeface="Roboto Condensed"/>
                          <a:ea typeface="Roboto Condensed"/>
                          <a:cs typeface="Roboto Condensed"/>
                          <a:sym typeface="Roboto Condensed"/>
                        </a:rPr>
                        <a:t>So</a:t>
                      </a:r>
                      <a:endParaRPr sz="1100" u="none" strike="noStrike" cap="none"/>
                    </a:p>
                    <a:p>
                      <a:pPr marL="0" marR="0" lvl="0" indent="0" algn="ctr" rtl="0">
                        <a:lnSpc>
                          <a:spcPct val="134000"/>
                        </a:lnSpc>
                        <a:spcBef>
                          <a:spcPts val="0"/>
                        </a:spcBef>
                        <a:spcAft>
                          <a:spcPts val="0"/>
                        </a:spcAft>
                        <a:buNone/>
                      </a:pPr>
                      <a:r>
                        <a:rPr lang="en-US" sz="3200" u="none" strike="noStrike" cap="none">
                          <a:solidFill>
                            <a:srgbClr val="FFFFFF"/>
                          </a:solidFill>
                          <a:latin typeface="Roboto Condensed"/>
                          <a:ea typeface="Roboto Condensed"/>
                          <a:cs typeface="Roboto Condensed"/>
                          <a:sym typeface="Roboto Condensed"/>
                        </a:rPr>
                        <a:t>(Giải pháp)</a:t>
                      </a:r>
                      <a:endParaRPr/>
                    </a:p>
                  </a:txBody>
                  <a:tcPr marL="57150" marR="57150" marT="57150" marB="57150" anchor="ctr">
                    <a:lnL w="28575" cap="flat" cmpd="sng">
                      <a:solidFill>
                        <a:srgbClr val="3E1F1F"/>
                      </a:solidFill>
                      <a:prstDash val="solid"/>
                      <a:round/>
                      <a:headEnd type="none" w="sm" len="sm"/>
                      <a:tailEnd type="none" w="sm" len="sm"/>
                    </a:lnL>
                    <a:lnR w="28575" cap="flat" cmpd="sng">
                      <a:solidFill>
                        <a:srgbClr val="3E1F1F"/>
                      </a:solidFill>
                      <a:prstDash val="solid"/>
                      <a:round/>
                      <a:headEnd type="none" w="sm" len="sm"/>
                      <a:tailEnd type="none" w="sm" len="sm"/>
                    </a:lnR>
                    <a:lnT w="28575" cap="flat" cmpd="sng">
                      <a:solidFill>
                        <a:srgbClr val="3E1F1F"/>
                      </a:solidFill>
                      <a:prstDash val="solid"/>
                      <a:round/>
                      <a:headEnd type="none" w="sm" len="sm"/>
                      <a:tailEnd type="none" w="sm" len="sm"/>
                    </a:lnT>
                    <a:lnB w="28575" cap="flat" cmpd="sng">
                      <a:solidFill>
                        <a:srgbClr val="3E1F1F"/>
                      </a:solidFill>
                      <a:prstDash val="solid"/>
                      <a:round/>
                      <a:headEnd type="none" w="sm" len="sm"/>
                      <a:tailEnd type="none" w="sm" len="sm"/>
                    </a:lnB>
                    <a:solidFill>
                      <a:srgbClr val="678173"/>
                    </a:solidFill>
                  </a:tcPr>
                </a:tc>
                <a:tc>
                  <a:txBody>
                    <a:bodyPr/>
                    <a:lstStyle/>
                    <a:p>
                      <a:pPr marL="0" marR="0" lvl="0" indent="0" algn="l" rtl="0">
                        <a:lnSpc>
                          <a:spcPct val="407272"/>
                        </a:lnSpc>
                        <a:spcBef>
                          <a:spcPts val="0"/>
                        </a:spcBef>
                        <a:spcAft>
                          <a:spcPts val="0"/>
                        </a:spcAft>
                        <a:buNone/>
                      </a:pPr>
                      <a:endParaRPr sz="1100" u="none" strike="noStrike" cap="none"/>
                    </a:p>
                  </a:txBody>
                  <a:tcPr marL="57150" marR="57150" marT="57150" marB="57150">
                    <a:lnL w="28575" cap="flat" cmpd="sng">
                      <a:solidFill>
                        <a:srgbClr val="3E1F1F"/>
                      </a:solidFill>
                      <a:prstDash val="solid"/>
                      <a:round/>
                      <a:headEnd type="none" w="sm" len="sm"/>
                      <a:tailEnd type="none" w="sm" len="sm"/>
                    </a:lnL>
                    <a:lnR w="28575" cap="flat" cmpd="sng">
                      <a:solidFill>
                        <a:srgbClr val="3E1F1F"/>
                      </a:solidFill>
                      <a:prstDash val="solid"/>
                      <a:round/>
                      <a:headEnd type="none" w="sm" len="sm"/>
                      <a:tailEnd type="none" w="sm" len="sm"/>
                    </a:lnR>
                    <a:lnT w="28575" cap="flat" cmpd="sng">
                      <a:solidFill>
                        <a:srgbClr val="3E1F1F"/>
                      </a:solidFill>
                      <a:prstDash val="solid"/>
                      <a:round/>
                      <a:headEnd type="none" w="sm" len="sm"/>
                      <a:tailEnd type="none" w="sm" len="sm"/>
                    </a:lnT>
                    <a:lnB w="28575" cap="flat" cmpd="sng">
                      <a:solidFill>
                        <a:srgbClr val="3E1F1F"/>
                      </a:solidFill>
                      <a:prstDash val="solid"/>
                      <a:round/>
                      <a:headEnd type="none" w="sm" len="sm"/>
                      <a:tailEnd type="none" w="sm" len="sm"/>
                    </a:lnB>
                    <a:solidFill>
                      <a:srgbClr val="EFF0EF"/>
                    </a:solidFill>
                  </a:tcPr>
                </a:tc>
              </a:tr>
              <a:tr h="1310700">
                <a:tc>
                  <a:txBody>
                    <a:bodyPr/>
                    <a:lstStyle/>
                    <a:p>
                      <a:pPr marL="0" marR="0" lvl="0" indent="0" algn="ctr" rtl="0">
                        <a:lnSpc>
                          <a:spcPct val="134000"/>
                        </a:lnSpc>
                        <a:spcBef>
                          <a:spcPts val="0"/>
                        </a:spcBef>
                        <a:spcAft>
                          <a:spcPts val="0"/>
                        </a:spcAft>
                        <a:buNone/>
                      </a:pPr>
                      <a:r>
                        <a:rPr lang="en-US" sz="3200" b="1" u="none" strike="noStrike" cap="none">
                          <a:solidFill>
                            <a:srgbClr val="FFFFFF"/>
                          </a:solidFill>
                          <a:latin typeface="Roboto Condensed"/>
                          <a:ea typeface="Roboto Condensed"/>
                          <a:cs typeface="Roboto Condensed"/>
                          <a:sym typeface="Roboto Condensed"/>
                        </a:rPr>
                        <a:t>Then</a:t>
                      </a:r>
                      <a:endParaRPr sz="1100" u="none" strike="noStrike" cap="none"/>
                    </a:p>
                    <a:p>
                      <a:pPr marL="0" marR="0" lvl="0" indent="0" algn="ctr" rtl="0">
                        <a:lnSpc>
                          <a:spcPct val="134000"/>
                        </a:lnSpc>
                        <a:spcBef>
                          <a:spcPts val="0"/>
                        </a:spcBef>
                        <a:spcAft>
                          <a:spcPts val="0"/>
                        </a:spcAft>
                        <a:buNone/>
                      </a:pPr>
                      <a:r>
                        <a:rPr lang="en-US" sz="3200" u="none" strike="noStrike" cap="none">
                          <a:solidFill>
                            <a:srgbClr val="FFFFFF"/>
                          </a:solidFill>
                          <a:latin typeface="Roboto Condensed"/>
                          <a:ea typeface="Roboto Condensed"/>
                          <a:cs typeface="Roboto Condensed"/>
                          <a:sym typeface="Roboto Condensed"/>
                        </a:rPr>
                        <a:t>(Kết thúc)</a:t>
                      </a:r>
                      <a:endParaRPr/>
                    </a:p>
                  </a:txBody>
                  <a:tcPr marL="57150" marR="57150" marT="57150" marB="57150" anchor="ctr">
                    <a:lnL w="28575" cap="flat" cmpd="sng">
                      <a:solidFill>
                        <a:srgbClr val="3E1F1F"/>
                      </a:solidFill>
                      <a:prstDash val="solid"/>
                      <a:round/>
                      <a:headEnd type="none" w="sm" len="sm"/>
                      <a:tailEnd type="none" w="sm" len="sm"/>
                    </a:lnL>
                    <a:lnR w="28575" cap="flat" cmpd="sng">
                      <a:solidFill>
                        <a:srgbClr val="3E1F1F"/>
                      </a:solidFill>
                      <a:prstDash val="solid"/>
                      <a:round/>
                      <a:headEnd type="none" w="sm" len="sm"/>
                      <a:tailEnd type="none" w="sm" len="sm"/>
                    </a:lnR>
                    <a:lnT w="28575" cap="flat" cmpd="sng">
                      <a:solidFill>
                        <a:srgbClr val="3E1F1F"/>
                      </a:solidFill>
                      <a:prstDash val="solid"/>
                      <a:round/>
                      <a:headEnd type="none" w="sm" len="sm"/>
                      <a:tailEnd type="none" w="sm" len="sm"/>
                    </a:lnT>
                    <a:lnB w="28575" cap="flat" cmpd="sng">
                      <a:solidFill>
                        <a:srgbClr val="3E1F1F"/>
                      </a:solidFill>
                      <a:prstDash val="solid"/>
                      <a:round/>
                      <a:headEnd type="none" w="sm" len="sm"/>
                      <a:tailEnd type="none" w="sm" len="sm"/>
                    </a:lnB>
                    <a:solidFill>
                      <a:srgbClr val="678173"/>
                    </a:solidFill>
                  </a:tcPr>
                </a:tc>
                <a:tc>
                  <a:txBody>
                    <a:bodyPr/>
                    <a:lstStyle/>
                    <a:p>
                      <a:pPr marL="0" marR="0" lvl="0" indent="0" algn="l" rtl="0">
                        <a:lnSpc>
                          <a:spcPct val="407272"/>
                        </a:lnSpc>
                        <a:spcBef>
                          <a:spcPts val="0"/>
                        </a:spcBef>
                        <a:spcAft>
                          <a:spcPts val="0"/>
                        </a:spcAft>
                        <a:buNone/>
                      </a:pPr>
                      <a:endParaRPr sz="1100" u="none" strike="noStrike" cap="none"/>
                    </a:p>
                  </a:txBody>
                  <a:tcPr marL="57150" marR="57150" marT="57150" marB="57150">
                    <a:lnL w="28575" cap="flat" cmpd="sng">
                      <a:solidFill>
                        <a:srgbClr val="3E1F1F"/>
                      </a:solidFill>
                      <a:prstDash val="solid"/>
                      <a:round/>
                      <a:headEnd type="none" w="sm" len="sm"/>
                      <a:tailEnd type="none" w="sm" len="sm"/>
                    </a:lnL>
                    <a:lnR w="28575" cap="flat" cmpd="sng">
                      <a:solidFill>
                        <a:srgbClr val="3E1F1F"/>
                      </a:solidFill>
                      <a:prstDash val="solid"/>
                      <a:round/>
                      <a:headEnd type="none" w="sm" len="sm"/>
                      <a:tailEnd type="none" w="sm" len="sm"/>
                    </a:lnR>
                    <a:lnT w="28575" cap="flat" cmpd="sng">
                      <a:solidFill>
                        <a:srgbClr val="3E1F1F"/>
                      </a:solidFill>
                      <a:prstDash val="solid"/>
                      <a:round/>
                      <a:headEnd type="none" w="sm" len="sm"/>
                      <a:tailEnd type="none" w="sm" len="sm"/>
                    </a:lnT>
                    <a:lnB w="28575" cap="flat" cmpd="sng">
                      <a:solidFill>
                        <a:srgbClr val="3E1F1F"/>
                      </a:solidFill>
                      <a:prstDash val="solid"/>
                      <a:round/>
                      <a:headEnd type="none" w="sm" len="sm"/>
                      <a:tailEnd type="none" w="sm" len="sm"/>
                    </a:lnB>
                    <a:solidFill>
                      <a:srgbClr val="EFF0EF"/>
                    </a:solidFill>
                  </a:tcPr>
                </a:tc>
              </a:tr>
            </a:tbl>
          </a:graphicData>
        </a:graphic>
      </p:graphicFrame>
      <p:grpSp>
        <p:nvGrpSpPr>
          <p:cNvPr id="336" name="Google Shape;336;p12"/>
          <p:cNvGrpSpPr/>
          <p:nvPr/>
        </p:nvGrpSpPr>
        <p:grpSpPr>
          <a:xfrm>
            <a:off x="552050" y="3237784"/>
            <a:ext cx="8350782" cy="6715172"/>
            <a:chOff x="0" y="-38100"/>
            <a:chExt cx="2199383" cy="1768605"/>
          </a:xfrm>
        </p:grpSpPr>
        <p:sp>
          <p:nvSpPr>
            <p:cNvPr id="337" name="Google Shape;337;p12"/>
            <p:cNvSpPr/>
            <p:nvPr/>
          </p:nvSpPr>
          <p:spPr>
            <a:xfrm>
              <a:off x="0" y="0"/>
              <a:ext cx="2199383" cy="1730505"/>
            </a:xfrm>
            <a:custGeom>
              <a:avLst/>
              <a:gdLst/>
              <a:ahLst/>
              <a:cxnLst/>
              <a:rect l="l" t="t" r="r" b="b"/>
              <a:pathLst>
                <a:path w="2199383" h="1730505" extrusionOk="0">
                  <a:moveTo>
                    <a:pt x="18542" y="0"/>
                  </a:moveTo>
                  <a:lnTo>
                    <a:pt x="2180841" y="0"/>
                  </a:lnTo>
                  <a:cubicBezTo>
                    <a:pt x="2185759" y="0"/>
                    <a:pt x="2190475" y="1954"/>
                    <a:pt x="2193952" y="5431"/>
                  </a:cubicBezTo>
                  <a:cubicBezTo>
                    <a:pt x="2197429" y="8908"/>
                    <a:pt x="2199383" y="13624"/>
                    <a:pt x="2199383" y="18542"/>
                  </a:cubicBezTo>
                  <a:lnTo>
                    <a:pt x="2199383" y="1711963"/>
                  </a:lnTo>
                  <a:cubicBezTo>
                    <a:pt x="2199383" y="1722204"/>
                    <a:pt x="2191081" y="1730505"/>
                    <a:pt x="2180841" y="1730505"/>
                  </a:cubicBezTo>
                  <a:lnTo>
                    <a:pt x="18542" y="1730505"/>
                  </a:lnTo>
                  <a:cubicBezTo>
                    <a:pt x="8301" y="1730505"/>
                    <a:pt x="0" y="1722204"/>
                    <a:pt x="0" y="1711963"/>
                  </a:cubicBezTo>
                  <a:lnTo>
                    <a:pt x="0" y="18542"/>
                  </a:lnTo>
                  <a:cubicBezTo>
                    <a:pt x="0" y="8301"/>
                    <a:pt x="8301" y="0"/>
                    <a:pt x="18542" y="0"/>
                  </a:cubicBezTo>
                  <a:close/>
                </a:path>
              </a:pathLst>
            </a:custGeom>
            <a:solidFill>
              <a:srgbClr val="899A89">
                <a:alpha val="86666"/>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2"/>
            <p:cNvSpPr txBox="1"/>
            <p:nvPr/>
          </p:nvSpPr>
          <p:spPr>
            <a:xfrm>
              <a:off x="0" y="-38100"/>
              <a:ext cx="2199383" cy="176860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339" name="Google Shape;339;p12"/>
          <p:cNvSpPr txBox="1"/>
          <p:nvPr/>
        </p:nvSpPr>
        <p:spPr>
          <a:xfrm>
            <a:off x="844922" y="3427216"/>
            <a:ext cx="7515900" cy="6267300"/>
          </a:xfrm>
          <a:prstGeom prst="rect">
            <a:avLst/>
          </a:prstGeom>
          <a:noFill/>
          <a:ln>
            <a:noFill/>
          </a:ln>
        </p:spPr>
        <p:txBody>
          <a:bodyPr spcFirstLastPara="1" wrap="square" lIns="0" tIns="0" rIns="0" bIns="0" anchor="t" anchorCtr="0">
            <a:spAutoFit/>
          </a:bodyPr>
          <a:lstStyle/>
          <a:p>
            <a:pPr marL="0" marR="0" lvl="0" indent="0" algn="just" rtl="0">
              <a:lnSpc>
                <a:spcPct val="115000"/>
              </a:lnSpc>
              <a:spcBef>
                <a:spcPts val="0"/>
              </a:spcBef>
              <a:spcAft>
                <a:spcPts val="0"/>
              </a:spcAft>
              <a:buNone/>
            </a:pPr>
            <a:r>
              <a:rPr lang="en-US" sz="4499" b="1" i="0" u="none" strike="noStrike" cap="none">
                <a:solidFill>
                  <a:srgbClr val="FFFCF3"/>
                </a:solidFill>
                <a:latin typeface="Roboto Condensed"/>
                <a:ea typeface="Roboto Condensed"/>
                <a:cs typeface="Roboto Condensed"/>
                <a:sym typeface="Roboto Condensed"/>
              </a:rPr>
              <a:t>Nhiệm vụ 1. </a:t>
            </a:r>
            <a:r>
              <a:rPr lang="en-US" sz="4499" b="0" i="0" u="none" strike="noStrike" cap="none">
                <a:solidFill>
                  <a:srgbClr val="FFFCF3"/>
                </a:solidFill>
                <a:latin typeface="Roboto Condensed"/>
                <a:ea typeface="Roboto Condensed"/>
                <a:cs typeface="Roboto Condensed"/>
                <a:sym typeface="Roboto Condensed"/>
              </a:rPr>
              <a:t>Tóm tắt cốt truyện, tìm hiểu về ngôi kể, điểm nhìn, bối cảnh câu chuyện</a:t>
            </a:r>
            <a:endParaRPr sz="4499" b="0" i="0" u="none" strike="noStrike" cap="none">
              <a:solidFill>
                <a:srgbClr val="FFFCF3"/>
              </a:solidFill>
              <a:latin typeface="Roboto Condensed"/>
              <a:ea typeface="Roboto Condensed"/>
              <a:cs typeface="Roboto Condensed"/>
              <a:sym typeface="Roboto Condensed"/>
            </a:endParaRPr>
          </a:p>
          <a:p>
            <a:pPr marL="971544" marR="0" lvl="1" indent="-485772" algn="just" rtl="0">
              <a:lnSpc>
                <a:spcPct val="115000"/>
              </a:lnSpc>
              <a:spcBef>
                <a:spcPts val="0"/>
              </a:spcBef>
              <a:spcAft>
                <a:spcPts val="0"/>
              </a:spcAft>
              <a:buClr>
                <a:srgbClr val="FFFCF3"/>
              </a:buClr>
              <a:buSzPts val="4499"/>
              <a:buFont typeface="Arial"/>
              <a:buChar char="•"/>
            </a:pPr>
            <a:r>
              <a:rPr lang="en-US" sz="4499" b="0" i="0" u="none" strike="noStrike" cap="none">
                <a:solidFill>
                  <a:srgbClr val="FFFCF3"/>
                </a:solidFill>
                <a:latin typeface="Roboto Condensed"/>
                <a:ea typeface="Roboto Condensed"/>
                <a:cs typeface="Roboto Condensed"/>
                <a:sym typeface="Roboto Condensed"/>
              </a:rPr>
              <a:t>Yêu cầu: Tóm tắt đoạn trích theo mô hình SWBST.</a:t>
            </a:r>
            <a:endParaRPr/>
          </a:p>
          <a:p>
            <a:pPr marL="971544" marR="0" lvl="1" indent="-485772" algn="just" rtl="0">
              <a:lnSpc>
                <a:spcPct val="115000"/>
              </a:lnSpc>
              <a:spcBef>
                <a:spcPts val="0"/>
              </a:spcBef>
              <a:spcAft>
                <a:spcPts val="0"/>
              </a:spcAft>
              <a:buClr>
                <a:srgbClr val="FFFCF3"/>
              </a:buClr>
              <a:buSzPts val="4499"/>
              <a:buFont typeface="Arial"/>
              <a:buChar char="•"/>
            </a:pPr>
            <a:r>
              <a:rPr lang="en-US" sz="4499" b="0" i="0" u="none" strike="noStrike" cap="none">
                <a:solidFill>
                  <a:srgbClr val="FFFCF3"/>
                </a:solidFill>
                <a:latin typeface="Roboto Condensed"/>
                <a:ea typeface="Roboto Condensed"/>
                <a:cs typeface="Roboto Condensed"/>
                <a:sym typeface="Roboto Condensed"/>
              </a:rPr>
              <a:t>Thời gian: 10 phút.</a:t>
            </a:r>
            <a:endParaRPr/>
          </a:p>
          <a:p>
            <a:pPr marL="971544" marR="0" lvl="1" indent="-485772" algn="just" rtl="0">
              <a:lnSpc>
                <a:spcPct val="115000"/>
              </a:lnSpc>
              <a:spcBef>
                <a:spcPts val="0"/>
              </a:spcBef>
              <a:spcAft>
                <a:spcPts val="0"/>
              </a:spcAft>
              <a:buClr>
                <a:srgbClr val="FFFCF3"/>
              </a:buClr>
              <a:buSzPts val="4499"/>
              <a:buFont typeface="Arial"/>
              <a:buChar char="•"/>
            </a:pPr>
            <a:r>
              <a:rPr lang="en-US" sz="4499" b="0" i="0" u="none" strike="noStrike" cap="none">
                <a:solidFill>
                  <a:srgbClr val="FFFCF3"/>
                </a:solidFill>
                <a:latin typeface="Roboto Condensed"/>
                <a:ea typeface="Roboto Condensed"/>
                <a:cs typeface="Roboto Condensed"/>
                <a:sym typeface="Roboto Condensed"/>
              </a:rPr>
              <a:t>Hình thức: nhóm đôi/ theo bàn</a:t>
            </a:r>
            <a:endParaRPr sz="4499" b="0" i="0" u="none" strike="noStrike" cap="none">
              <a:solidFill>
                <a:srgbClr val="FFFCF3"/>
              </a:solidFill>
              <a:latin typeface="Roboto Condensed"/>
              <a:ea typeface="Roboto Condensed"/>
              <a:cs typeface="Roboto Condensed"/>
              <a:sym typeface="Roboto Condensed"/>
            </a:endParaRPr>
          </a:p>
        </p:txBody>
      </p:sp>
      <p:sp>
        <p:nvSpPr>
          <p:cNvPr id="340" name="Google Shape;340;p12"/>
          <p:cNvSpPr/>
          <p:nvPr/>
        </p:nvSpPr>
        <p:spPr>
          <a:xfrm flipH="1">
            <a:off x="13763785" y="-726881"/>
            <a:ext cx="4316629" cy="4230297"/>
          </a:xfrm>
          <a:custGeom>
            <a:avLst/>
            <a:gdLst/>
            <a:ahLst/>
            <a:cxnLst/>
            <a:rect l="l" t="t" r="r" b="b"/>
            <a:pathLst>
              <a:path w="4316629" h="4230297" extrusionOk="0">
                <a:moveTo>
                  <a:pt x="4316629" y="0"/>
                </a:moveTo>
                <a:lnTo>
                  <a:pt x="0" y="0"/>
                </a:lnTo>
                <a:lnTo>
                  <a:pt x="0" y="4230297"/>
                </a:lnTo>
                <a:lnTo>
                  <a:pt x="4316629" y="4230297"/>
                </a:lnTo>
                <a:lnTo>
                  <a:pt x="4316629" y="0"/>
                </a:lnTo>
                <a:close/>
              </a:path>
            </a:pathLst>
          </a:custGeom>
          <a:blipFill rotWithShape="1">
            <a:blip r:embed="rId8">
              <a:alphaModFix/>
            </a:blip>
            <a:stretch>
              <a:fillRect/>
            </a:stretch>
          </a:blip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2">
                                            <p:txEl>
                                              <p:pRg st="0" end="0"/>
                                            </p:txEl>
                                          </p:spTgt>
                                        </p:tgtEl>
                                        <p:attrNameLst>
                                          <p:attrName>style.visibility</p:attrName>
                                        </p:attrNameLst>
                                      </p:cBhvr>
                                      <p:to>
                                        <p:strVal val="visible"/>
                                      </p:to>
                                    </p:set>
                                    <p:animEffect transition="in" filter="fade">
                                      <p:cBhvr>
                                        <p:cTn id="7" dur="500"/>
                                        <p:tgtEl>
                                          <p:spTgt spid="33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3">
                                            <p:txEl>
                                              <p:pRg st="0" end="0"/>
                                            </p:txEl>
                                          </p:spTgt>
                                        </p:tgtEl>
                                        <p:attrNameLst>
                                          <p:attrName>style.visibility</p:attrName>
                                        </p:attrNameLst>
                                      </p:cBhvr>
                                      <p:to>
                                        <p:strVal val="visible"/>
                                      </p:to>
                                    </p:set>
                                    <p:animEffect transition="in" filter="fade">
                                      <p:cBhvr>
                                        <p:cTn id="12" dur="500"/>
                                        <p:tgtEl>
                                          <p:spTgt spid="33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9"/>
                                        </p:tgtEl>
                                        <p:attrNameLst>
                                          <p:attrName>style.visibility</p:attrName>
                                        </p:attrNameLst>
                                      </p:cBhvr>
                                      <p:to>
                                        <p:strVal val="visible"/>
                                      </p:to>
                                    </p:set>
                                    <p:animEffect transition="in" filter="fade">
                                      <p:cBhvr>
                                        <p:cTn id="17" dur="500"/>
                                        <p:tgtEl>
                                          <p:spTgt spid="339"/>
                                        </p:tgtEl>
                                      </p:cBhvr>
                                    </p:animEffect>
                                  </p:childTnLst>
                                </p:cTn>
                              </p:par>
                              <p:par>
                                <p:cTn id="18" presetID="10" presetClass="entr" presetSubtype="0" fill="hold" nodeType="withEffect">
                                  <p:stCondLst>
                                    <p:cond delay="0"/>
                                  </p:stCondLst>
                                  <p:childTnLst>
                                    <p:set>
                                      <p:cBhvr>
                                        <p:cTn id="19" dur="1" fill="hold">
                                          <p:stCondLst>
                                            <p:cond delay="0"/>
                                          </p:stCondLst>
                                        </p:cTn>
                                        <p:tgtEl>
                                          <p:spTgt spid="336"/>
                                        </p:tgtEl>
                                        <p:attrNameLst>
                                          <p:attrName>style.visibility</p:attrName>
                                        </p:attrNameLst>
                                      </p:cBhvr>
                                      <p:to>
                                        <p:strVal val="visible"/>
                                      </p:to>
                                    </p:set>
                                    <p:animEffect transition="in" filter="fade">
                                      <p:cBhvr>
                                        <p:cTn id="20" dur="500"/>
                                        <p:tgtEl>
                                          <p:spTgt spid="336"/>
                                        </p:tgtEl>
                                      </p:cBhvr>
                                    </p:animEffect>
                                  </p:childTnLst>
                                </p:cTn>
                              </p:par>
                              <p:par>
                                <p:cTn id="21" presetID="10" presetClass="entr" presetSubtype="0" fill="hold" nodeType="withEffect">
                                  <p:stCondLst>
                                    <p:cond delay="0"/>
                                  </p:stCondLst>
                                  <p:childTnLst>
                                    <p:set>
                                      <p:cBhvr>
                                        <p:cTn id="22" dur="1" fill="hold">
                                          <p:stCondLst>
                                            <p:cond delay="0"/>
                                          </p:stCondLst>
                                        </p:cTn>
                                        <p:tgtEl>
                                          <p:spTgt spid="335"/>
                                        </p:tgtEl>
                                        <p:attrNameLst>
                                          <p:attrName>style.visibility</p:attrName>
                                        </p:attrNameLst>
                                      </p:cBhvr>
                                      <p:to>
                                        <p:strVal val="visible"/>
                                      </p:to>
                                    </p:set>
                                    <p:animEffect transition="in" filter="fade">
                                      <p:cBhvr>
                                        <p:cTn id="23" dur="500"/>
                                        <p:tgtEl>
                                          <p:spTgt spid="335"/>
                                        </p:tgtEl>
                                      </p:cBhvr>
                                    </p:animEffect>
                                  </p:childTnLst>
                                </p:cTn>
                              </p:par>
                              <p:par>
                                <p:cTn id="24" presetID="10" presetClass="entr" presetSubtype="0" fill="hold" nodeType="withEffect">
                                  <p:stCondLst>
                                    <p:cond delay="0"/>
                                  </p:stCondLst>
                                  <p:childTnLst>
                                    <p:set>
                                      <p:cBhvr>
                                        <p:cTn id="25" dur="1" fill="hold">
                                          <p:stCondLst>
                                            <p:cond delay="0"/>
                                          </p:stCondLst>
                                        </p:cTn>
                                        <p:tgtEl>
                                          <p:spTgt spid="340"/>
                                        </p:tgtEl>
                                        <p:attrNameLst>
                                          <p:attrName>style.visibility</p:attrName>
                                        </p:attrNameLst>
                                      </p:cBhvr>
                                      <p:to>
                                        <p:strVal val="visible"/>
                                      </p:to>
                                    </p:set>
                                    <p:animEffect transition="in" filter="fade">
                                      <p:cBhvr>
                                        <p:cTn id="26" dur="500"/>
                                        <p:tgtEl>
                                          <p:spTgt spid="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CF3"/>
        </a:solidFill>
        <a:effectLst/>
      </p:bgPr>
    </p:bg>
    <p:spTree>
      <p:nvGrpSpPr>
        <p:cNvPr id="1" name="Shape 348"/>
        <p:cNvGrpSpPr/>
        <p:nvPr/>
      </p:nvGrpSpPr>
      <p:grpSpPr>
        <a:xfrm>
          <a:off x="0" y="0"/>
          <a:ext cx="0" cy="0"/>
          <a:chOff x="0" y="0"/>
          <a:chExt cx="0" cy="0"/>
        </a:xfrm>
      </p:grpSpPr>
      <p:sp>
        <p:nvSpPr>
          <p:cNvPr id="349" name="Google Shape;349;p13"/>
          <p:cNvSpPr/>
          <p:nvPr/>
        </p:nvSpPr>
        <p:spPr>
          <a:xfrm>
            <a:off x="0" y="0"/>
            <a:ext cx="18288006" cy="10287002"/>
          </a:xfrm>
          <a:custGeom>
            <a:avLst/>
            <a:gdLst/>
            <a:ahLst/>
            <a:cxnLst/>
            <a:rect l="l" t="t" r="r" b="b"/>
            <a:pathLst>
              <a:path w="18288006" h="10287002" extrusionOk="0">
                <a:moveTo>
                  <a:pt x="0" y="0"/>
                </a:moveTo>
                <a:lnTo>
                  <a:pt x="18288006" y="0"/>
                </a:lnTo>
                <a:lnTo>
                  <a:pt x="18288006" y="10287002"/>
                </a:lnTo>
                <a:lnTo>
                  <a:pt x="0" y="10287002"/>
                </a:lnTo>
                <a:lnTo>
                  <a:pt x="0" y="0"/>
                </a:lnTo>
                <a:close/>
              </a:path>
            </a:pathLst>
          </a:custGeom>
          <a:blipFill rotWithShape="1">
            <a:blip r:embed="rId3">
              <a:alphaModFix/>
            </a:blip>
            <a:stretch>
              <a:fillRect t="-9243" b="-9243"/>
            </a:stretch>
          </a:blipFill>
          <a:ln>
            <a:noFill/>
          </a:ln>
        </p:spPr>
      </p:sp>
      <p:sp>
        <p:nvSpPr>
          <p:cNvPr id="350" name="Google Shape;350;p13"/>
          <p:cNvSpPr/>
          <p:nvPr/>
        </p:nvSpPr>
        <p:spPr>
          <a:xfrm>
            <a:off x="0" y="7567586"/>
            <a:ext cx="18287864" cy="4532918"/>
          </a:xfrm>
          <a:custGeom>
            <a:avLst/>
            <a:gdLst/>
            <a:ahLst/>
            <a:cxnLst/>
            <a:rect l="l" t="t" r="r" b="b"/>
            <a:pathLst>
              <a:path w="18287864" h="4532918" extrusionOk="0">
                <a:moveTo>
                  <a:pt x="0" y="0"/>
                </a:moveTo>
                <a:lnTo>
                  <a:pt x="18287864" y="0"/>
                </a:lnTo>
                <a:lnTo>
                  <a:pt x="18287864" y="4532918"/>
                </a:lnTo>
                <a:lnTo>
                  <a:pt x="0" y="4532918"/>
                </a:lnTo>
                <a:lnTo>
                  <a:pt x="0" y="0"/>
                </a:lnTo>
                <a:close/>
              </a:path>
            </a:pathLst>
          </a:custGeom>
          <a:blipFill rotWithShape="1">
            <a:blip r:embed="rId4">
              <a:alphaModFix/>
            </a:blip>
            <a:stretch>
              <a:fillRect/>
            </a:stretch>
          </a:blipFill>
          <a:ln>
            <a:noFill/>
          </a:ln>
        </p:spPr>
      </p:sp>
      <p:sp>
        <p:nvSpPr>
          <p:cNvPr id="351" name="Google Shape;351;p13"/>
          <p:cNvSpPr/>
          <p:nvPr/>
        </p:nvSpPr>
        <p:spPr>
          <a:xfrm>
            <a:off x="0" y="8756684"/>
            <a:ext cx="18287742" cy="3359086"/>
          </a:xfrm>
          <a:custGeom>
            <a:avLst/>
            <a:gdLst/>
            <a:ahLst/>
            <a:cxnLst/>
            <a:rect l="l" t="t" r="r" b="b"/>
            <a:pathLst>
              <a:path w="18287742" h="3359086" extrusionOk="0">
                <a:moveTo>
                  <a:pt x="0" y="0"/>
                </a:moveTo>
                <a:lnTo>
                  <a:pt x="18287742" y="0"/>
                </a:lnTo>
                <a:lnTo>
                  <a:pt x="18287742" y="3359086"/>
                </a:lnTo>
                <a:lnTo>
                  <a:pt x="0" y="3359086"/>
                </a:lnTo>
                <a:lnTo>
                  <a:pt x="0" y="0"/>
                </a:lnTo>
                <a:close/>
              </a:path>
            </a:pathLst>
          </a:custGeom>
          <a:blipFill rotWithShape="1">
            <a:blip r:embed="rId5">
              <a:alphaModFix/>
            </a:blip>
            <a:stretch>
              <a:fillRect/>
            </a:stretch>
          </a:blipFill>
          <a:ln>
            <a:noFill/>
          </a:ln>
        </p:spPr>
      </p:sp>
      <p:sp>
        <p:nvSpPr>
          <p:cNvPr id="352" name="Google Shape;352;p13"/>
          <p:cNvSpPr/>
          <p:nvPr/>
        </p:nvSpPr>
        <p:spPr>
          <a:xfrm>
            <a:off x="0" y="665026"/>
            <a:ext cx="18287740" cy="248638"/>
          </a:xfrm>
          <a:custGeom>
            <a:avLst/>
            <a:gdLst/>
            <a:ahLst/>
            <a:cxnLst/>
            <a:rect l="l" t="t" r="r" b="b"/>
            <a:pathLst>
              <a:path w="18287740" h="248638" extrusionOk="0">
                <a:moveTo>
                  <a:pt x="0" y="0"/>
                </a:moveTo>
                <a:lnTo>
                  <a:pt x="18287740" y="0"/>
                </a:lnTo>
                <a:lnTo>
                  <a:pt x="18287740" y="248638"/>
                </a:lnTo>
                <a:lnTo>
                  <a:pt x="0" y="248638"/>
                </a:lnTo>
                <a:lnTo>
                  <a:pt x="0" y="0"/>
                </a:lnTo>
                <a:close/>
              </a:path>
            </a:pathLst>
          </a:custGeom>
          <a:blipFill rotWithShape="1">
            <a:blip r:embed="rId6">
              <a:alphaModFix/>
            </a:blip>
            <a:stretch>
              <a:fillRect/>
            </a:stretch>
          </a:blipFill>
          <a:ln>
            <a:noFill/>
          </a:ln>
        </p:spPr>
      </p:sp>
      <p:sp>
        <p:nvSpPr>
          <p:cNvPr id="353" name="Google Shape;353;p13"/>
          <p:cNvSpPr/>
          <p:nvPr/>
        </p:nvSpPr>
        <p:spPr>
          <a:xfrm>
            <a:off x="15194900" y="2224300"/>
            <a:ext cx="1951908" cy="478768"/>
          </a:xfrm>
          <a:custGeom>
            <a:avLst/>
            <a:gdLst/>
            <a:ahLst/>
            <a:cxnLst/>
            <a:rect l="l" t="t" r="r" b="b"/>
            <a:pathLst>
              <a:path w="1951908" h="478768" extrusionOk="0">
                <a:moveTo>
                  <a:pt x="0" y="0"/>
                </a:moveTo>
                <a:lnTo>
                  <a:pt x="1951908" y="0"/>
                </a:lnTo>
                <a:lnTo>
                  <a:pt x="1951908" y="478768"/>
                </a:lnTo>
                <a:lnTo>
                  <a:pt x="0" y="478768"/>
                </a:lnTo>
                <a:lnTo>
                  <a:pt x="0" y="0"/>
                </a:lnTo>
                <a:close/>
              </a:path>
            </a:pathLst>
          </a:custGeom>
          <a:blipFill rotWithShape="1">
            <a:blip r:embed="rId7">
              <a:alphaModFix/>
            </a:blip>
            <a:stretch>
              <a:fillRect/>
            </a:stretch>
          </a:blipFill>
          <a:ln>
            <a:noFill/>
          </a:ln>
        </p:spPr>
      </p:sp>
      <p:sp>
        <p:nvSpPr>
          <p:cNvPr id="354" name="Google Shape;354;p13"/>
          <p:cNvSpPr/>
          <p:nvPr/>
        </p:nvSpPr>
        <p:spPr>
          <a:xfrm>
            <a:off x="1292400" y="5853526"/>
            <a:ext cx="1321566" cy="248646"/>
          </a:xfrm>
          <a:custGeom>
            <a:avLst/>
            <a:gdLst/>
            <a:ahLst/>
            <a:cxnLst/>
            <a:rect l="l" t="t" r="r" b="b"/>
            <a:pathLst>
              <a:path w="1321566" h="248646" extrusionOk="0">
                <a:moveTo>
                  <a:pt x="0" y="0"/>
                </a:moveTo>
                <a:lnTo>
                  <a:pt x="1321566" y="0"/>
                </a:lnTo>
                <a:lnTo>
                  <a:pt x="1321566" y="248646"/>
                </a:lnTo>
                <a:lnTo>
                  <a:pt x="0" y="248646"/>
                </a:lnTo>
                <a:lnTo>
                  <a:pt x="0" y="0"/>
                </a:lnTo>
                <a:close/>
              </a:path>
            </a:pathLst>
          </a:custGeom>
          <a:blipFill rotWithShape="1">
            <a:blip r:embed="rId8">
              <a:alphaModFix/>
            </a:blip>
            <a:stretch>
              <a:fillRect/>
            </a:stretch>
          </a:blipFill>
          <a:ln>
            <a:noFill/>
          </a:ln>
        </p:spPr>
      </p:sp>
      <p:sp>
        <p:nvSpPr>
          <p:cNvPr id="355" name="Google Shape;355;p13"/>
          <p:cNvSpPr/>
          <p:nvPr/>
        </p:nvSpPr>
        <p:spPr>
          <a:xfrm>
            <a:off x="14991097" y="5502431"/>
            <a:ext cx="1344323" cy="454905"/>
          </a:xfrm>
          <a:custGeom>
            <a:avLst/>
            <a:gdLst/>
            <a:ahLst/>
            <a:cxnLst/>
            <a:rect l="l" t="t" r="r" b="b"/>
            <a:pathLst>
              <a:path w="1344323" h="454905" extrusionOk="0">
                <a:moveTo>
                  <a:pt x="0" y="0"/>
                </a:moveTo>
                <a:lnTo>
                  <a:pt x="1344322" y="0"/>
                </a:lnTo>
                <a:lnTo>
                  <a:pt x="1344322" y="454906"/>
                </a:lnTo>
                <a:lnTo>
                  <a:pt x="0" y="454906"/>
                </a:lnTo>
                <a:lnTo>
                  <a:pt x="0" y="0"/>
                </a:lnTo>
                <a:close/>
              </a:path>
            </a:pathLst>
          </a:custGeom>
          <a:blipFill rotWithShape="1">
            <a:blip r:embed="rId9">
              <a:alphaModFix/>
            </a:blip>
            <a:stretch>
              <a:fillRect/>
            </a:stretch>
          </a:blipFill>
          <a:ln>
            <a:noFill/>
          </a:ln>
        </p:spPr>
      </p:sp>
      <p:sp>
        <p:nvSpPr>
          <p:cNvPr id="356" name="Google Shape;356;p13"/>
          <p:cNvSpPr txBox="1"/>
          <p:nvPr/>
        </p:nvSpPr>
        <p:spPr>
          <a:xfrm>
            <a:off x="581954" y="1792538"/>
            <a:ext cx="6452392" cy="704817"/>
          </a:xfrm>
          <a:prstGeom prst="rect">
            <a:avLst/>
          </a:prstGeom>
          <a:noFill/>
          <a:ln>
            <a:noFill/>
          </a:ln>
        </p:spPr>
        <p:txBody>
          <a:bodyPr spcFirstLastPara="1" wrap="square" lIns="0" tIns="0" rIns="0" bIns="0" anchor="t" anchorCtr="0">
            <a:spAutoFit/>
          </a:bodyPr>
          <a:lstStyle/>
          <a:p>
            <a:pPr marL="0" marR="0" lvl="0" indent="0" algn="just" rtl="0">
              <a:lnSpc>
                <a:spcPct val="120000"/>
              </a:lnSpc>
              <a:spcBef>
                <a:spcPts val="0"/>
              </a:spcBef>
              <a:spcAft>
                <a:spcPts val="0"/>
              </a:spcAft>
              <a:buNone/>
            </a:pPr>
            <a:r>
              <a:rPr lang="en-US" sz="4500" b="1" i="0" u="none" strike="noStrike" cap="none">
                <a:solidFill>
                  <a:srgbClr val="000000"/>
                </a:solidFill>
                <a:latin typeface="Roboto Condensed"/>
                <a:ea typeface="Roboto Condensed"/>
                <a:cs typeface="Roboto Condensed"/>
                <a:sym typeface="Roboto Condensed"/>
              </a:rPr>
              <a:t>3.2. Đọc hiểu chi tiết</a:t>
            </a:r>
            <a:endParaRPr/>
          </a:p>
        </p:txBody>
      </p:sp>
      <p:sp>
        <p:nvSpPr>
          <p:cNvPr id="357" name="Google Shape;357;p13"/>
          <p:cNvSpPr txBox="1"/>
          <p:nvPr/>
        </p:nvSpPr>
        <p:spPr>
          <a:xfrm>
            <a:off x="614121" y="790575"/>
            <a:ext cx="9468761" cy="1148715"/>
          </a:xfrm>
          <a:prstGeom prst="rect">
            <a:avLst/>
          </a:prstGeom>
          <a:noFill/>
          <a:ln>
            <a:noFill/>
          </a:ln>
        </p:spPr>
        <p:txBody>
          <a:bodyPr spcFirstLastPara="1" wrap="square" lIns="0" tIns="0" rIns="0" bIns="0" anchor="t" anchorCtr="0">
            <a:spAutoFit/>
          </a:bodyPr>
          <a:lstStyle/>
          <a:p>
            <a:pPr marL="0" marR="0" lvl="0" indent="0" algn="just" rtl="0">
              <a:lnSpc>
                <a:spcPct val="163000"/>
              </a:lnSpc>
              <a:spcBef>
                <a:spcPts val="0"/>
              </a:spcBef>
              <a:spcAft>
                <a:spcPts val="0"/>
              </a:spcAft>
              <a:buNone/>
            </a:pPr>
            <a:r>
              <a:rPr lang="en-US" sz="6000" b="1" i="0" u="none" strike="noStrike" cap="none">
                <a:solidFill>
                  <a:srgbClr val="3E4728"/>
                </a:solidFill>
                <a:latin typeface="Fraunces Black"/>
                <a:ea typeface="Fraunces Black"/>
                <a:cs typeface="Fraunces Black"/>
                <a:sym typeface="Fraunces Black"/>
              </a:rPr>
              <a:t>3. KHÁM PHÁ VĂN BẢN</a:t>
            </a:r>
            <a:endParaRPr/>
          </a:p>
        </p:txBody>
      </p:sp>
      <p:grpSp>
        <p:nvGrpSpPr>
          <p:cNvPr id="358" name="Google Shape;358;p13"/>
          <p:cNvGrpSpPr/>
          <p:nvPr/>
        </p:nvGrpSpPr>
        <p:grpSpPr>
          <a:xfrm>
            <a:off x="581954" y="2558407"/>
            <a:ext cx="8350782" cy="6829020"/>
            <a:chOff x="0" y="-38100"/>
            <a:chExt cx="2199383" cy="1798590"/>
          </a:xfrm>
        </p:grpSpPr>
        <p:sp>
          <p:nvSpPr>
            <p:cNvPr id="359" name="Google Shape;359;p13"/>
            <p:cNvSpPr/>
            <p:nvPr/>
          </p:nvSpPr>
          <p:spPr>
            <a:xfrm>
              <a:off x="0" y="0"/>
              <a:ext cx="2199383" cy="1760490"/>
            </a:xfrm>
            <a:custGeom>
              <a:avLst/>
              <a:gdLst/>
              <a:ahLst/>
              <a:cxnLst/>
              <a:rect l="l" t="t" r="r" b="b"/>
              <a:pathLst>
                <a:path w="2199383" h="1760490" extrusionOk="0">
                  <a:moveTo>
                    <a:pt x="18542" y="0"/>
                  </a:moveTo>
                  <a:lnTo>
                    <a:pt x="2180841" y="0"/>
                  </a:lnTo>
                  <a:cubicBezTo>
                    <a:pt x="2185759" y="0"/>
                    <a:pt x="2190475" y="1954"/>
                    <a:pt x="2193952" y="5431"/>
                  </a:cubicBezTo>
                  <a:cubicBezTo>
                    <a:pt x="2197429" y="8908"/>
                    <a:pt x="2199383" y="13624"/>
                    <a:pt x="2199383" y="18542"/>
                  </a:cubicBezTo>
                  <a:lnTo>
                    <a:pt x="2199383" y="1741948"/>
                  </a:lnTo>
                  <a:cubicBezTo>
                    <a:pt x="2199383" y="1752188"/>
                    <a:pt x="2191081" y="1760490"/>
                    <a:pt x="2180841" y="1760490"/>
                  </a:cubicBezTo>
                  <a:lnTo>
                    <a:pt x="18542" y="1760490"/>
                  </a:lnTo>
                  <a:cubicBezTo>
                    <a:pt x="8301" y="1760490"/>
                    <a:pt x="0" y="1752188"/>
                    <a:pt x="0" y="1741948"/>
                  </a:cubicBezTo>
                  <a:lnTo>
                    <a:pt x="0" y="18542"/>
                  </a:lnTo>
                  <a:cubicBezTo>
                    <a:pt x="0" y="8301"/>
                    <a:pt x="8301" y="0"/>
                    <a:pt x="18542" y="0"/>
                  </a:cubicBezTo>
                  <a:close/>
                </a:path>
              </a:pathLst>
            </a:custGeom>
            <a:solidFill>
              <a:srgbClr val="899A89">
                <a:alpha val="86666"/>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3"/>
            <p:cNvSpPr txBox="1"/>
            <p:nvPr/>
          </p:nvSpPr>
          <p:spPr>
            <a:xfrm>
              <a:off x="0" y="-38100"/>
              <a:ext cx="2199383" cy="179859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361" name="Google Shape;361;p13"/>
          <p:cNvSpPr txBox="1"/>
          <p:nvPr/>
        </p:nvSpPr>
        <p:spPr>
          <a:xfrm>
            <a:off x="999331" y="3100037"/>
            <a:ext cx="7515900" cy="5106000"/>
          </a:xfrm>
          <a:prstGeom prst="rect">
            <a:avLst/>
          </a:prstGeom>
          <a:noFill/>
          <a:ln>
            <a:noFill/>
          </a:ln>
        </p:spPr>
        <p:txBody>
          <a:bodyPr spcFirstLastPara="1" wrap="square" lIns="0" tIns="0" rIns="0" bIns="0" anchor="t" anchorCtr="0">
            <a:spAutoFit/>
          </a:bodyPr>
          <a:lstStyle/>
          <a:p>
            <a:pPr marL="0" marR="0" lvl="0" indent="0" algn="just" rtl="0">
              <a:lnSpc>
                <a:spcPct val="115000"/>
              </a:lnSpc>
              <a:spcBef>
                <a:spcPts val="0"/>
              </a:spcBef>
              <a:spcAft>
                <a:spcPts val="0"/>
              </a:spcAft>
              <a:buNone/>
            </a:pPr>
            <a:r>
              <a:rPr lang="en-US" sz="4199" b="1" i="0" u="none" strike="noStrike" cap="none">
                <a:solidFill>
                  <a:srgbClr val="FFFCF3"/>
                </a:solidFill>
                <a:latin typeface="Roboto Condensed"/>
                <a:ea typeface="Roboto Condensed"/>
                <a:cs typeface="Roboto Condensed"/>
                <a:sym typeface="Roboto Condensed"/>
              </a:rPr>
              <a:t>Nhiệm vụ 2</a:t>
            </a:r>
            <a:r>
              <a:rPr lang="en-US" sz="4199" b="0" i="0" u="none" strike="noStrike" cap="none">
                <a:solidFill>
                  <a:srgbClr val="FFFCF3"/>
                </a:solidFill>
                <a:latin typeface="Roboto Condensed"/>
                <a:ea typeface="Roboto Condensed"/>
                <a:cs typeface="Roboto Condensed"/>
                <a:sym typeface="Roboto Condensed"/>
              </a:rPr>
              <a:t>.  Phân tích nhân vật</a:t>
            </a:r>
            <a:endParaRPr sz="4199" b="0" i="0" u="none" strike="noStrike" cap="none">
              <a:solidFill>
                <a:srgbClr val="FFFCF3"/>
              </a:solidFill>
              <a:latin typeface="Roboto Condensed"/>
              <a:ea typeface="Roboto Condensed"/>
              <a:cs typeface="Roboto Condensed"/>
              <a:sym typeface="Roboto Condensed"/>
            </a:endParaRPr>
          </a:p>
          <a:p>
            <a:pPr marL="906775" marR="0" lvl="1" indent="-453388" algn="just" rtl="0">
              <a:lnSpc>
                <a:spcPct val="115000"/>
              </a:lnSpc>
              <a:spcBef>
                <a:spcPts val="0"/>
              </a:spcBef>
              <a:spcAft>
                <a:spcPts val="0"/>
              </a:spcAft>
              <a:buClr>
                <a:srgbClr val="FFFCF3"/>
              </a:buClr>
              <a:buSzPts val="4199"/>
              <a:buFont typeface="Arial"/>
              <a:buChar char="•"/>
            </a:pPr>
            <a:r>
              <a:rPr lang="en-US" sz="4199" b="0" i="0" u="none" strike="noStrike" cap="none">
                <a:solidFill>
                  <a:srgbClr val="FFFCF3"/>
                </a:solidFill>
                <a:latin typeface="Roboto Condensed"/>
                <a:ea typeface="Roboto Condensed"/>
                <a:cs typeface="Roboto Condensed"/>
                <a:sym typeface="Roboto Condensed"/>
              </a:rPr>
              <a:t>Yêu cầu: Phân tích nhân vật Kiên và Hoà</a:t>
            </a:r>
            <a:endParaRPr sz="4199" b="0" i="0" u="none" strike="noStrike" cap="none">
              <a:solidFill>
                <a:srgbClr val="FFFCF3"/>
              </a:solidFill>
              <a:latin typeface="Roboto Condensed"/>
              <a:ea typeface="Roboto Condensed"/>
              <a:cs typeface="Roboto Condensed"/>
              <a:sym typeface="Roboto Condensed"/>
            </a:endParaRPr>
          </a:p>
          <a:p>
            <a:pPr marL="906775" marR="0" lvl="1" indent="-453388" algn="just" rtl="0">
              <a:lnSpc>
                <a:spcPct val="115000"/>
              </a:lnSpc>
              <a:spcBef>
                <a:spcPts val="0"/>
              </a:spcBef>
              <a:spcAft>
                <a:spcPts val="0"/>
              </a:spcAft>
              <a:buClr>
                <a:srgbClr val="FFFCF3"/>
              </a:buClr>
              <a:buSzPts val="4199"/>
              <a:buFont typeface="Arial"/>
              <a:buChar char="•"/>
            </a:pPr>
            <a:r>
              <a:rPr lang="en-US" sz="4199" b="0" i="0" u="none" strike="noStrike" cap="none">
                <a:solidFill>
                  <a:srgbClr val="FFFCF3"/>
                </a:solidFill>
                <a:latin typeface="Roboto Condensed"/>
                <a:ea typeface="Roboto Condensed"/>
                <a:cs typeface="Roboto Condensed"/>
                <a:sym typeface="Roboto Condensed"/>
              </a:rPr>
              <a:t>Thời gian: 30 phút.</a:t>
            </a:r>
            <a:endParaRPr/>
          </a:p>
          <a:p>
            <a:pPr marL="906775" marR="0" lvl="1" indent="-453388" algn="just" rtl="0">
              <a:lnSpc>
                <a:spcPct val="115000"/>
              </a:lnSpc>
              <a:spcBef>
                <a:spcPts val="0"/>
              </a:spcBef>
              <a:spcAft>
                <a:spcPts val="0"/>
              </a:spcAft>
              <a:buClr>
                <a:srgbClr val="FFFCF3"/>
              </a:buClr>
              <a:buSzPts val="4199"/>
              <a:buFont typeface="Arial"/>
              <a:buChar char="•"/>
            </a:pPr>
            <a:r>
              <a:rPr lang="en-US" sz="4199" b="0" i="0" u="none" strike="noStrike" cap="none">
                <a:solidFill>
                  <a:srgbClr val="FFFCF3"/>
                </a:solidFill>
                <a:latin typeface="Roboto Condensed"/>
                <a:ea typeface="Roboto Condensed"/>
                <a:cs typeface="Roboto Condensed"/>
                <a:sym typeface="Roboto Condensed"/>
              </a:rPr>
              <a:t>Hình thức: GV hướng dẫn – HS thực hành nhóm (5-7 HS) tại lớp - PHT</a:t>
            </a:r>
            <a:endParaRPr/>
          </a:p>
        </p:txBody>
      </p:sp>
      <p:grpSp>
        <p:nvGrpSpPr>
          <p:cNvPr id="362" name="Google Shape;362;p13"/>
          <p:cNvGrpSpPr/>
          <p:nvPr/>
        </p:nvGrpSpPr>
        <p:grpSpPr>
          <a:xfrm>
            <a:off x="9373114" y="2558407"/>
            <a:ext cx="8350782" cy="6949991"/>
            <a:chOff x="0" y="-38100"/>
            <a:chExt cx="2199383" cy="1830450"/>
          </a:xfrm>
        </p:grpSpPr>
        <p:sp>
          <p:nvSpPr>
            <p:cNvPr id="363" name="Google Shape;363;p13"/>
            <p:cNvSpPr/>
            <p:nvPr/>
          </p:nvSpPr>
          <p:spPr>
            <a:xfrm>
              <a:off x="0" y="0"/>
              <a:ext cx="2199383" cy="1792350"/>
            </a:xfrm>
            <a:custGeom>
              <a:avLst/>
              <a:gdLst/>
              <a:ahLst/>
              <a:cxnLst/>
              <a:rect l="l" t="t" r="r" b="b"/>
              <a:pathLst>
                <a:path w="2199383" h="1792350" extrusionOk="0">
                  <a:moveTo>
                    <a:pt x="18542" y="0"/>
                  </a:moveTo>
                  <a:lnTo>
                    <a:pt x="2180841" y="0"/>
                  </a:lnTo>
                  <a:cubicBezTo>
                    <a:pt x="2185759" y="0"/>
                    <a:pt x="2190475" y="1954"/>
                    <a:pt x="2193952" y="5431"/>
                  </a:cubicBezTo>
                  <a:cubicBezTo>
                    <a:pt x="2197429" y="8908"/>
                    <a:pt x="2199383" y="13624"/>
                    <a:pt x="2199383" y="18542"/>
                  </a:cubicBezTo>
                  <a:lnTo>
                    <a:pt x="2199383" y="1773809"/>
                  </a:lnTo>
                  <a:cubicBezTo>
                    <a:pt x="2199383" y="1784049"/>
                    <a:pt x="2191081" y="1792350"/>
                    <a:pt x="2180841" y="1792350"/>
                  </a:cubicBezTo>
                  <a:lnTo>
                    <a:pt x="18542" y="1792350"/>
                  </a:lnTo>
                  <a:cubicBezTo>
                    <a:pt x="8301" y="1792350"/>
                    <a:pt x="0" y="1784049"/>
                    <a:pt x="0" y="1773809"/>
                  </a:cubicBezTo>
                  <a:lnTo>
                    <a:pt x="0" y="18542"/>
                  </a:lnTo>
                  <a:cubicBezTo>
                    <a:pt x="0" y="8301"/>
                    <a:pt x="8301" y="0"/>
                    <a:pt x="18542" y="0"/>
                  </a:cubicBezTo>
                  <a:close/>
                </a:path>
              </a:pathLst>
            </a:custGeom>
            <a:solidFill>
              <a:srgbClr val="899A89">
                <a:alpha val="86666"/>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3"/>
            <p:cNvSpPr txBox="1"/>
            <p:nvPr/>
          </p:nvSpPr>
          <p:spPr>
            <a:xfrm>
              <a:off x="0" y="-38100"/>
              <a:ext cx="2199383" cy="18304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365" name="Google Shape;365;p13"/>
          <p:cNvSpPr txBox="1"/>
          <p:nvPr/>
        </p:nvSpPr>
        <p:spPr>
          <a:xfrm>
            <a:off x="9665986" y="2884043"/>
            <a:ext cx="7515900" cy="6592500"/>
          </a:xfrm>
          <a:prstGeom prst="rect">
            <a:avLst/>
          </a:prstGeom>
          <a:noFill/>
          <a:ln>
            <a:noFill/>
          </a:ln>
        </p:spPr>
        <p:txBody>
          <a:bodyPr spcFirstLastPara="1" wrap="square" lIns="0" tIns="0" rIns="0" bIns="0" anchor="t" anchorCtr="0">
            <a:spAutoFit/>
          </a:bodyPr>
          <a:lstStyle/>
          <a:p>
            <a:pPr marL="0" marR="0" lvl="0" indent="0" algn="just" rtl="0">
              <a:lnSpc>
                <a:spcPct val="115000"/>
              </a:lnSpc>
              <a:spcBef>
                <a:spcPts val="0"/>
              </a:spcBef>
              <a:spcAft>
                <a:spcPts val="0"/>
              </a:spcAft>
              <a:buNone/>
            </a:pPr>
            <a:r>
              <a:rPr lang="en-US" sz="4199" b="1" i="0" u="none" strike="noStrike" cap="none">
                <a:solidFill>
                  <a:srgbClr val="FFFCF3"/>
                </a:solidFill>
                <a:latin typeface="Roboto Condensed"/>
                <a:ea typeface="Roboto Condensed"/>
                <a:cs typeface="Roboto Condensed"/>
                <a:sym typeface="Roboto Condensed"/>
              </a:rPr>
              <a:t>Nhiệm vụ 3. </a:t>
            </a:r>
            <a:r>
              <a:rPr lang="en-US" sz="4199" b="0" i="0" u="none" strike="noStrike" cap="none">
                <a:solidFill>
                  <a:srgbClr val="FFFCF3"/>
                </a:solidFill>
                <a:latin typeface="Roboto Condensed"/>
                <a:ea typeface="Roboto Condensed"/>
                <a:cs typeface="Roboto Condensed"/>
                <a:sym typeface="Roboto Condensed"/>
              </a:rPr>
              <a:t>Tìm hiểu đặc sắc nghệ thuật và phong cách hiện thực trong tiểu thuyết.</a:t>
            </a:r>
            <a:endParaRPr/>
          </a:p>
          <a:p>
            <a:pPr marL="906775" marR="0" lvl="1" indent="-453388" algn="just" rtl="0">
              <a:lnSpc>
                <a:spcPct val="115000"/>
              </a:lnSpc>
              <a:spcBef>
                <a:spcPts val="0"/>
              </a:spcBef>
              <a:spcAft>
                <a:spcPts val="0"/>
              </a:spcAft>
              <a:buClr>
                <a:srgbClr val="FFFCF3"/>
              </a:buClr>
              <a:buSzPts val="4199"/>
              <a:buFont typeface="Arial"/>
              <a:buChar char="•"/>
            </a:pPr>
            <a:r>
              <a:rPr lang="en-US" sz="4199" b="0" i="0" u="none" strike="noStrike" cap="none">
                <a:solidFill>
                  <a:srgbClr val="FFFCF3"/>
                </a:solidFill>
                <a:latin typeface="Roboto Condensed"/>
                <a:ea typeface="Roboto Condensed"/>
                <a:cs typeface="Roboto Condensed"/>
                <a:sym typeface="Roboto Condensed"/>
              </a:rPr>
              <a:t>Yêu cầu: chỉ ra những đặc sắc về mặt nghệ thuật và phong cách hiện thực, hiện đại được thể hiện trong văn bản. </a:t>
            </a:r>
            <a:endParaRPr/>
          </a:p>
          <a:p>
            <a:pPr marL="906775" marR="0" lvl="1" indent="-453388" algn="just" rtl="0">
              <a:lnSpc>
                <a:spcPct val="115000"/>
              </a:lnSpc>
              <a:spcBef>
                <a:spcPts val="0"/>
              </a:spcBef>
              <a:spcAft>
                <a:spcPts val="0"/>
              </a:spcAft>
              <a:buClr>
                <a:srgbClr val="FFFCF3"/>
              </a:buClr>
              <a:buSzPts val="4199"/>
              <a:buFont typeface="Arial"/>
              <a:buChar char="•"/>
            </a:pPr>
            <a:r>
              <a:rPr lang="en-US" sz="4199" b="0" i="0" u="none" strike="noStrike" cap="none">
                <a:solidFill>
                  <a:srgbClr val="FFFCF3"/>
                </a:solidFill>
                <a:latin typeface="Roboto Condensed"/>
                <a:ea typeface="Roboto Condensed"/>
                <a:cs typeface="Roboto Condensed"/>
                <a:sym typeface="Roboto Condensed"/>
              </a:rPr>
              <a:t>Thời gian: 05 phút</a:t>
            </a:r>
            <a:endParaRPr sz="4199" b="0" i="0" u="none" strike="noStrike" cap="none">
              <a:solidFill>
                <a:srgbClr val="FFFCF3"/>
              </a:solidFill>
              <a:latin typeface="Roboto Condensed"/>
              <a:ea typeface="Roboto Condensed"/>
              <a:cs typeface="Roboto Condensed"/>
              <a:sym typeface="Roboto Condensed"/>
            </a:endParaRPr>
          </a:p>
          <a:p>
            <a:pPr marL="906775" marR="0" lvl="1" indent="-453388" algn="just" rtl="0">
              <a:lnSpc>
                <a:spcPct val="115000"/>
              </a:lnSpc>
              <a:spcBef>
                <a:spcPts val="0"/>
              </a:spcBef>
              <a:spcAft>
                <a:spcPts val="0"/>
              </a:spcAft>
              <a:buClr>
                <a:srgbClr val="FFFCF3"/>
              </a:buClr>
              <a:buSzPts val="4199"/>
              <a:buFont typeface="Arial"/>
              <a:buChar char="•"/>
            </a:pPr>
            <a:r>
              <a:rPr lang="en-US" sz="4199" b="0" i="0" u="none" strike="noStrike" cap="none">
                <a:solidFill>
                  <a:srgbClr val="FFFCF3"/>
                </a:solidFill>
                <a:latin typeface="Roboto Condensed"/>
                <a:ea typeface="Roboto Condensed"/>
                <a:cs typeface="Roboto Condensed"/>
                <a:sym typeface="Roboto Condensed"/>
              </a:rPr>
              <a:t>Hình thức: cá nhân</a:t>
            </a:r>
            <a:endParaRPr sz="4199" b="0" i="0" u="none" strike="noStrike" cap="none">
              <a:solidFill>
                <a:srgbClr val="FFFCF3"/>
              </a:solidFill>
              <a:latin typeface="Roboto Condensed"/>
              <a:ea typeface="Roboto Condensed"/>
              <a:cs typeface="Roboto Condensed"/>
              <a:sym typeface="Roboto Condens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1"/>
                                        </p:tgtEl>
                                        <p:attrNameLst>
                                          <p:attrName>style.visibility</p:attrName>
                                        </p:attrNameLst>
                                      </p:cBhvr>
                                      <p:to>
                                        <p:strVal val="visible"/>
                                      </p:to>
                                    </p:set>
                                    <p:animEffect transition="in" filter="fade">
                                      <p:cBhvr>
                                        <p:cTn id="7" dur="500"/>
                                        <p:tgtEl>
                                          <p:spTgt spid="361"/>
                                        </p:tgtEl>
                                      </p:cBhvr>
                                    </p:animEffect>
                                  </p:childTnLst>
                                </p:cTn>
                              </p:par>
                              <p:par>
                                <p:cTn id="8" presetID="10" presetClass="entr" presetSubtype="0" fill="hold" nodeType="withEffect">
                                  <p:stCondLst>
                                    <p:cond delay="0"/>
                                  </p:stCondLst>
                                  <p:childTnLst>
                                    <p:set>
                                      <p:cBhvr>
                                        <p:cTn id="9" dur="1" fill="hold">
                                          <p:stCondLst>
                                            <p:cond delay="0"/>
                                          </p:stCondLst>
                                        </p:cTn>
                                        <p:tgtEl>
                                          <p:spTgt spid="358"/>
                                        </p:tgtEl>
                                        <p:attrNameLst>
                                          <p:attrName>style.visibility</p:attrName>
                                        </p:attrNameLst>
                                      </p:cBhvr>
                                      <p:to>
                                        <p:strVal val="visible"/>
                                      </p:to>
                                    </p:set>
                                    <p:animEffect transition="in" filter="fade">
                                      <p:cBhvr>
                                        <p:cTn id="10" dur="500"/>
                                        <p:tgtEl>
                                          <p:spTgt spid="35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62"/>
                                        </p:tgtEl>
                                        <p:attrNameLst>
                                          <p:attrName>style.visibility</p:attrName>
                                        </p:attrNameLst>
                                      </p:cBhvr>
                                      <p:to>
                                        <p:strVal val="visible"/>
                                      </p:to>
                                    </p:set>
                                    <p:animEffect transition="in" filter="fade">
                                      <p:cBhvr>
                                        <p:cTn id="15" dur="500"/>
                                        <p:tgtEl>
                                          <p:spTgt spid="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CF3"/>
        </a:solidFill>
        <a:effectLst/>
      </p:bgPr>
    </p:bg>
    <p:spTree>
      <p:nvGrpSpPr>
        <p:cNvPr id="1" name="Shape 373"/>
        <p:cNvGrpSpPr/>
        <p:nvPr/>
      </p:nvGrpSpPr>
      <p:grpSpPr>
        <a:xfrm>
          <a:off x="0" y="0"/>
          <a:ext cx="0" cy="0"/>
          <a:chOff x="0" y="0"/>
          <a:chExt cx="0" cy="0"/>
        </a:xfrm>
      </p:grpSpPr>
      <p:sp>
        <p:nvSpPr>
          <p:cNvPr id="374" name="Google Shape;374;p14"/>
          <p:cNvSpPr/>
          <p:nvPr/>
        </p:nvSpPr>
        <p:spPr>
          <a:xfrm>
            <a:off x="0" y="0"/>
            <a:ext cx="18288006" cy="10287002"/>
          </a:xfrm>
          <a:custGeom>
            <a:avLst/>
            <a:gdLst/>
            <a:ahLst/>
            <a:cxnLst/>
            <a:rect l="l" t="t" r="r" b="b"/>
            <a:pathLst>
              <a:path w="18288006" h="10287002" extrusionOk="0">
                <a:moveTo>
                  <a:pt x="0" y="0"/>
                </a:moveTo>
                <a:lnTo>
                  <a:pt x="18288006" y="0"/>
                </a:lnTo>
                <a:lnTo>
                  <a:pt x="18288006" y="10287002"/>
                </a:lnTo>
                <a:lnTo>
                  <a:pt x="0" y="10287002"/>
                </a:lnTo>
                <a:lnTo>
                  <a:pt x="0" y="0"/>
                </a:lnTo>
                <a:close/>
              </a:path>
            </a:pathLst>
          </a:custGeom>
          <a:blipFill rotWithShape="1">
            <a:blip r:embed="rId3">
              <a:alphaModFix/>
            </a:blip>
            <a:stretch>
              <a:fillRect t="-9243" b="-9243"/>
            </a:stretch>
          </a:blipFill>
          <a:ln>
            <a:noFill/>
          </a:ln>
        </p:spPr>
      </p:sp>
      <p:sp>
        <p:nvSpPr>
          <p:cNvPr id="375" name="Google Shape;375;p14"/>
          <p:cNvSpPr/>
          <p:nvPr/>
        </p:nvSpPr>
        <p:spPr>
          <a:xfrm>
            <a:off x="126" y="7142000"/>
            <a:ext cx="18287624" cy="4957648"/>
          </a:xfrm>
          <a:custGeom>
            <a:avLst/>
            <a:gdLst/>
            <a:ahLst/>
            <a:cxnLst/>
            <a:rect l="l" t="t" r="r" b="b"/>
            <a:pathLst>
              <a:path w="18287624" h="4957648" extrusionOk="0">
                <a:moveTo>
                  <a:pt x="0" y="0"/>
                </a:moveTo>
                <a:lnTo>
                  <a:pt x="18287624" y="0"/>
                </a:lnTo>
                <a:lnTo>
                  <a:pt x="18287624" y="4957648"/>
                </a:lnTo>
                <a:lnTo>
                  <a:pt x="0" y="4957648"/>
                </a:lnTo>
                <a:lnTo>
                  <a:pt x="0" y="0"/>
                </a:lnTo>
                <a:close/>
              </a:path>
            </a:pathLst>
          </a:custGeom>
          <a:blipFill rotWithShape="1">
            <a:blip r:embed="rId4">
              <a:alphaModFix/>
            </a:blip>
            <a:stretch>
              <a:fillRect/>
            </a:stretch>
          </a:blipFill>
          <a:ln>
            <a:noFill/>
          </a:ln>
        </p:spPr>
      </p:sp>
      <p:sp>
        <p:nvSpPr>
          <p:cNvPr id="376" name="Google Shape;376;p14"/>
          <p:cNvSpPr/>
          <p:nvPr/>
        </p:nvSpPr>
        <p:spPr>
          <a:xfrm>
            <a:off x="-2142" y="8756684"/>
            <a:ext cx="18287742" cy="3359086"/>
          </a:xfrm>
          <a:custGeom>
            <a:avLst/>
            <a:gdLst/>
            <a:ahLst/>
            <a:cxnLst/>
            <a:rect l="l" t="t" r="r" b="b"/>
            <a:pathLst>
              <a:path w="18287742" h="3359086" extrusionOk="0">
                <a:moveTo>
                  <a:pt x="0" y="0"/>
                </a:moveTo>
                <a:lnTo>
                  <a:pt x="18287742" y="0"/>
                </a:lnTo>
                <a:lnTo>
                  <a:pt x="18287742" y="3359086"/>
                </a:lnTo>
                <a:lnTo>
                  <a:pt x="0" y="3359086"/>
                </a:lnTo>
                <a:lnTo>
                  <a:pt x="0" y="0"/>
                </a:lnTo>
                <a:close/>
              </a:path>
            </a:pathLst>
          </a:custGeom>
          <a:blipFill rotWithShape="1">
            <a:blip r:embed="rId5">
              <a:alphaModFix/>
            </a:blip>
            <a:stretch>
              <a:fillRect/>
            </a:stretch>
          </a:blipFill>
          <a:ln>
            <a:noFill/>
          </a:ln>
        </p:spPr>
      </p:sp>
      <p:sp>
        <p:nvSpPr>
          <p:cNvPr id="377" name="Google Shape;377;p14"/>
          <p:cNvSpPr/>
          <p:nvPr/>
        </p:nvSpPr>
        <p:spPr>
          <a:xfrm>
            <a:off x="-836" y="535370"/>
            <a:ext cx="18289923" cy="438321"/>
          </a:xfrm>
          <a:custGeom>
            <a:avLst/>
            <a:gdLst/>
            <a:ahLst/>
            <a:cxnLst/>
            <a:rect l="l" t="t" r="r" b="b"/>
            <a:pathLst>
              <a:path w="18289923" h="438321" extrusionOk="0">
                <a:moveTo>
                  <a:pt x="0" y="0"/>
                </a:moveTo>
                <a:lnTo>
                  <a:pt x="18289924" y="0"/>
                </a:lnTo>
                <a:lnTo>
                  <a:pt x="18289924" y="438320"/>
                </a:lnTo>
                <a:lnTo>
                  <a:pt x="0" y="438320"/>
                </a:lnTo>
                <a:lnTo>
                  <a:pt x="0" y="0"/>
                </a:lnTo>
                <a:close/>
              </a:path>
            </a:pathLst>
          </a:custGeom>
          <a:blipFill rotWithShape="1">
            <a:blip r:embed="rId6">
              <a:alphaModFix/>
            </a:blip>
            <a:stretch>
              <a:fillRect/>
            </a:stretch>
          </a:blipFill>
          <a:ln>
            <a:noFill/>
          </a:ln>
        </p:spPr>
      </p:sp>
      <p:sp>
        <p:nvSpPr>
          <p:cNvPr id="378" name="Google Shape;378;p14"/>
          <p:cNvSpPr/>
          <p:nvPr/>
        </p:nvSpPr>
        <p:spPr>
          <a:xfrm>
            <a:off x="15358787" y="2286168"/>
            <a:ext cx="2246473" cy="1078113"/>
          </a:xfrm>
          <a:custGeom>
            <a:avLst/>
            <a:gdLst/>
            <a:ahLst/>
            <a:cxnLst/>
            <a:rect l="l" t="t" r="r" b="b"/>
            <a:pathLst>
              <a:path w="2246473" h="1078113" extrusionOk="0">
                <a:moveTo>
                  <a:pt x="0" y="0"/>
                </a:moveTo>
                <a:lnTo>
                  <a:pt x="2246472" y="0"/>
                </a:lnTo>
                <a:lnTo>
                  <a:pt x="2246472" y="1078114"/>
                </a:lnTo>
                <a:lnTo>
                  <a:pt x="0" y="1078114"/>
                </a:lnTo>
                <a:lnTo>
                  <a:pt x="0" y="0"/>
                </a:lnTo>
                <a:close/>
              </a:path>
            </a:pathLst>
          </a:custGeom>
          <a:blipFill rotWithShape="1">
            <a:blip r:embed="rId7">
              <a:alphaModFix/>
            </a:blip>
            <a:stretch>
              <a:fillRect/>
            </a:stretch>
          </a:blipFill>
          <a:ln>
            <a:noFill/>
          </a:ln>
        </p:spPr>
      </p:sp>
      <p:sp>
        <p:nvSpPr>
          <p:cNvPr id="379" name="Google Shape;379;p14"/>
          <p:cNvSpPr/>
          <p:nvPr/>
        </p:nvSpPr>
        <p:spPr>
          <a:xfrm>
            <a:off x="841431" y="5042203"/>
            <a:ext cx="961554" cy="961773"/>
          </a:xfrm>
          <a:custGeom>
            <a:avLst/>
            <a:gdLst/>
            <a:ahLst/>
            <a:cxnLst/>
            <a:rect l="l" t="t" r="r" b="b"/>
            <a:pathLst>
              <a:path w="961554" h="961773" extrusionOk="0">
                <a:moveTo>
                  <a:pt x="0" y="0"/>
                </a:moveTo>
                <a:lnTo>
                  <a:pt x="961554" y="0"/>
                </a:lnTo>
                <a:lnTo>
                  <a:pt x="961554" y="961774"/>
                </a:lnTo>
                <a:lnTo>
                  <a:pt x="0" y="961774"/>
                </a:lnTo>
                <a:lnTo>
                  <a:pt x="0" y="0"/>
                </a:lnTo>
                <a:close/>
              </a:path>
            </a:pathLst>
          </a:custGeom>
          <a:blipFill rotWithShape="1">
            <a:blip r:embed="rId8">
              <a:alphaModFix/>
            </a:blip>
            <a:stretch>
              <a:fillRect/>
            </a:stretch>
          </a:blipFill>
          <a:ln>
            <a:noFill/>
          </a:ln>
        </p:spPr>
      </p:sp>
      <p:sp>
        <p:nvSpPr>
          <p:cNvPr id="380" name="Google Shape;380;p14"/>
          <p:cNvSpPr/>
          <p:nvPr/>
        </p:nvSpPr>
        <p:spPr>
          <a:xfrm>
            <a:off x="7833600" y="2525950"/>
            <a:ext cx="1466172" cy="359554"/>
          </a:xfrm>
          <a:custGeom>
            <a:avLst/>
            <a:gdLst/>
            <a:ahLst/>
            <a:cxnLst/>
            <a:rect l="l" t="t" r="r" b="b"/>
            <a:pathLst>
              <a:path w="1466172" h="359554" extrusionOk="0">
                <a:moveTo>
                  <a:pt x="0" y="0"/>
                </a:moveTo>
                <a:lnTo>
                  <a:pt x="1466172" y="0"/>
                </a:lnTo>
                <a:lnTo>
                  <a:pt x="1466172" y="359554"/>
                </a:lnTo>
                <a:lnTo>
                  <a:pt x="0" y="359554"/>
                </a:lnTo>
                <a:lnTo>
                  <a:pt x="0" y="0"/>
                </a:lnTo>
                <a:close/>
              </a:path>
            </a:pathLst>
          </a:custGeom>
          <a:blipFill rotWithShape="1">
            <a:blip r:embed="rId9">
              <a:alphaModFix/>
            </a:blip>
            <a:stretch>
              <a:fillRect/>
            </a:stretch>
          </a:blipFill>
          <a:ln>
            <a:noFill/>
          </a:ln>
        </p:spPr>
      </p:sp>
      <p:sp>
        <p:nvSpPr>
          <p:cNvPr id="381" name="Google Shape;381;p14"/>
          <p:cNvSpPr txBox="1"/>
          <p:nvPr/>
        </p:nvSpPr>
        <p:spPr>
          <a:xfrm>
            <a:off x="552050" y="952500"/>
            <a:ext cx="6452392" cy="704817"/>
          </a:xfrm>
          <a:prstGeom prst="rect">
            <a:avLst/>
          </a:prstGeom>
          <a:noFill/>
          <a:ln>
            <a:noFill/>
          </a:ln>
        </p:spPr>
        <p:txBody>
          <a:bodyPr spcFirstLastPara="1" wrap="square" lIns="0" tIns="0" rIns="0" bIns="0" anchor="t" anchorCtr="0">
            <a:spAutoFit/>
          </a:bodyPr>
          <a:lstStyle/>
          <a:p>
            <a:pPr marL="0" marR="0" lvl="0" indent="0" algn="just" rtl="0">
              <a:lnSpc>
                <a:spcPct val="120000"/>
              </a:lnSpc>
              <a:spcBef>
                <a:spcPts val="0"/>
              </a:spcBef>
              <a:spcAft>
                <a:spcPts val="0"/>
              </a:spcAft>
              <a:buNone/>
            </a:pPr>
            <a:r>
              <a:rPr lang="en-US" sz="4500" b="1" i="0" u="none" strike="noStrike" cap="none">
                <a:solidFill>
                  <a:srgbClr val="000000"/>
                </a:solidFill>
                <a:latin typeface="Roboto Condensed"/>
                <a:ea typeface="Roboto Condensed"/>
                <a:cs typeface="Roboto Condensed"/>
                <a:sym typeface="Roboto Condensed"/>
              </a:rPr>
              <a:t>3.2. Đọc hiểu chi tiết</a:t>
            </a:r>
            <a:endParaRPr sz="4500" b="1" i="0" u="none" strike="noStrike" cap="none">
              <a:solidFill>
                <a:srgbClr val="000000"/>
              </a:solidFill>
              <a:latin typeface="Roboto Condensed"/>
              <a:ea typeface="Roboto Condensed"/>
              <a:cs typeface="Roboto Condensed"/>
              <a:sym typeface="Roboto Condensed"/>
            </a:endParaRPr>
          </a:p>
        </p:txBody>
      </p:sp>
      <p:sp>
        <p:nvSpPr>
          <p:cNvPr id="382" name="Google Shape;382;p14"/>
          <p:cNvSpPr txBox="1"/>
          <p:nvPr/>
        </p:nvSpPr>
        <p:spPr>
          <a:xfrm>
            <a:off x="552050" y="1560396"/>
            <a:ext cx="11431525" cy="754347"/>
          </a:xfrm>
          <a:prstGeom prst="rect">
            <a:avLst/>
          </a:prstGeom>
          <a:noFill/>
          <a:ln>
            <a:noFill/>
          </a:ln>
        </p:spPr>
        <p:txBody>
          <a:bodyPr spcFirstLastPara="1" wrap="square" lIns="0" tIns="0" rIns="0" bIns="0" anchor="t" anchorCtr="0">
            <a:spAutoFit/>
          </a:bodyPr>
          <a:lstStyle/>
          <a:p>
            <a:pPr marL="0" marR="0" lvl="0" indent="0" algn="just" rtl="0">
              <a:lnSpc>
                <a:spcPct val="138008"/>
              </a:lnSpc>
              <a:spcBef>
                <a:spcPts val="0"/>
              </a:spcBef>
              <a:spcAft>
                <a:spcPts val="0"/>
              </a:spcAft>
              <a:buNone/>
            </a:pPr>
            <a:r>
              <a:rPr lang="en-US" sz="4499" b="1" i="0" u="none" strike="noStrike" cap="none">
                <a:solidFill>
                  <a:srgbClr val="000000"/>
                </a:solidFill>
                <a:latin typeface="Arial"/>
                <a:ea typeface="Arial"/>
                <a:cs typeface="Arial"/>
                <a:sym typeface="Arial"/>
              </a:rPr>
              <a:t>a. Tóm tắt cốt truyện</a:t>
            </a:r>
            <a:endParaRPr sz="4499" b="1" i="0" u="none" strike="noStrike" cap="none">
              <a:solidFill>
                <a:srgbClr val="000000"/>
              </a:solidFill>
              <a:latin typeface="Arial"/>
              <a:ea typeface="Arial"/>
              <a:cs typeface="Arial"/>
              <a:sym typeface="Arial"/>
            </a:endParaRPr>
          </a:p>
        </p:txBody>
      </p:sp>
      <p:graphicFrame>
        <p:nvGraphicFramePr>
          <p:cNvPr id="383" name="Google Shape;383;p14"/>
          <p:cNvGraphicFramePr/>
          <p:nvPr/>
        </p:nvGraphicFramePr>
        <p:xfrm>
          <a:off x="552050" y="2541639"/>
          <a:ext cx="16943275" cy="8115300"/>
        </p:xfrm>
        <a:graphic>
          <a:graphicData uri="http://schemas.openxmlformats.org/drawingml/2006/table">
            <a:tbl>
              <a:tblPr>
                <a:noFill/>
                <a:tableStyleId>{C55BAD38-B312-4C6F-9F13-F5050814E462}</a:tableStyleId>
              </a:tblPr>
              <a:tblGrid>
                <a:gridCol w="4271225"/>
                <a:gridCol w="12672050"/>
              </a:tblGrid>
              <a:tr h="1281275">
                <a:tc>
                  <a:txBody>
                    <a:bodyPr/>
                    <a:lstStyle/>
                    <a:p>
                      <a:pPr marL="0" marR="0" lvl="0" indent="0" algn="ctr" rtl="0">
                        <a:lnSpc>
                          <a:spcPct val="120000"/>
                        </a:lnSpc>
                        <a:spcBef>
                          <a:spcPts val="0"/>
                        </a:spcBef>
                        <a:spcAft>
                          <a:spcPts val="0"/>
                        </a:spcAft>
                        <a:buNone/>
                      </a:pPr>
                      <a:r>
                        <a:rPr lang="en-US" sz="3300" b="1" u="none" strike="noStrike" cap="none">
                          <a:solidFill>
                            <a:srgbClr val="FFFBF3"/>
                          </a:solidFill>
                          <a:latin typeface="Roboto Condensed"/>
                          <a:ea typeface="Roboto Condensed"/>
                          <a:cs typeface="Roboto Condensed"/>
                          <a:sym typeface="Roboto Condensed"/>
                        </a:rPr>
                        <a:t>Somebody</a:t>
                      </a:r>
                      <a:endParaRPr sz="1100" u="none" strike="noStrike" cap="none"/>
                    </a:p>
                    <a:p>
                      <a:pPr marL="0" marR="0" lvl="0" indent="0" algn="ctr" rtl="0">
                        <a:lnSpc>
                          <a:spcPct val="120000"/>
                        </a:lnSpc>
                        <a:spcBef>
                          <a:spcPts val="0"/>
                        </a:spcBef>
                        <a:spcAft>
                          <a:spcPts val="0"/>
                        </a:spcAft>
                        <a:buNone/>
                      </a:pPr>
                      <a:r>
                        <a:rPr lang="en-US" sz="3300" u="none" strike="noStrike" cap="none">
                          <a:solidFill>
                            <a:srgbClr val="FFFBF3"/>
                          </a:solidFill>
                          <a:latin typeface="Roboto Condensed"/>
                          <a:ea typeface="Roboto Condensed"/>
                          <a:cs typeface="Roboto Condensed"/>
                          <a:sym typeface="Roboto Condensed"/>
                        </a:rPr>
                        <a:t>(Nhân vật chính)</a:t>
                      </a:r>
                      <a:endParaRPr/>
                    </a:p>
                  </a:txBody>
                  <a:tcPr marL="57150" marR="57150" marT="57150" marB="57150">
                    <a:lnL w="28575" cap="flat" cmpd="sng">
                      <a:solidFill>
                        <a:srgbClr val="3E1F1F"/>
                      </a:solidFill>
                      <a:prstDash val="solid"/>
                      <a:round/>
                      <a:headEnd type="none" w="sm" len="sm"/>
                      <a:tailEnd type="none" w="sm" len="sm"/>
                    </a:lnL>
                    <a:lnR w="28575" cap="flat" cmpd="sng">
                      <a:solidFill>
                        <a:srgbClr val="3E1F1F"/>
                      </a:solidFill>
                      <a:prstDash val="solid"/>
                      <a:round/>
                      <a:headEnd type="none" w="sm" len="sm"/>
                      <a:tailEnd type="none" w="sm" len="sm"/>
                    </a:lnR>
                    <a:lnT w="28575" cap="flat" cmpd="sng">
                      <a:solidFill>
                        <a:srgbClr val="3E1F1F"/>
                      </a:solidFill>
                      <a:prstDash val="solid"/>
                      <a:round/>
                      <a:headEnd type="none" w="sm" len="sm"/>
                      <a:tailEnd type="none" w="sm" len="sm"/>
                    </a:lnT>
                    <a:lnB w="28575" cap="flat" cmpd="sng">
                      <a:solidFill>
                        <a:srgbClr val="3E1F1F"/>
                      </a:solidFill>
                      <a:prstDash val="solid"/>
                      <a:round/>
                      <a:headEnd type="none" w="sm" len="sm"/>
                      <a:tailEnd type="none" w="sm" len="sm"/>
                    </a:lnB>
                    <a:solidFill>
                      <a:srgbClr val="678173"/>
                    </a:solidFill>
                  </a:tcPr>
                </a:tc>
                <a:tc>
                  <a:txBody>
                    <a:bodyPr/>
                    <a:lstStyle/>
                    <a:p>
                      <a:pPr marL="0" marR="0" lvl="0" indent="0" algn="just" rtl="0">
                        <a:lnSpc>
                          <a:spcPct val="120000"/>
                        </a:lnSpc>
                        <a:spcBef>
                          <a:spcPts val="0"/>
                        </a:spcBef>
                        <a:spcAft>
                          <a:spcPts val="0"/>
                        </a:spcAft>
                        <a:buNone/>
                      </a:pPr>
                      <a:r>
                        <a:rPr lang="en-US" sz="3300" u="none" strike="noStrike" cap="none">
                          <a:solidFill>
                            <a:srgbClr val="000000"/>
                          </a:solidFill>
                          <a:latin typeface="Roboto Condensed"/>
                          <a:ea typeface="Roboto Condensed"/>
                          <a:cs typeface="Roboto Condensed"/>
                          <a:sym typeface="Roboto Condensed"/>
                        </a:rPr>
                        <a:t>Kiên</a:t>
                      </a:r>
                      <a:endParaRPr sz="1100" u="none" strike="noStrike" cap="none"/>
                    </a:p>
                  </a:txBody>
                  <a:tcPr marL="57150" marR="57150" marT="57150" marB="57150">
                    <a:lnL w="28575" cap="flat" cmpd="sng">
                      <a:solidFill>
                        <a:srgbClr val="3E1F1F"/>
                      </a:solidFill>
                      <a:prstDash val="solid"/>
                      <a:round/>
                      <a:headEnd type="none" w="sm" len="sm"/>
                      <a:tailEnd type="none" w="sm" len="sm"/>
                    </a:lnL>
                    <a:lnR w="28575" cap="flat" cmpd="sng">
                      <a:solidFill>
                        <a:srgbClr val="3E1F1F"/>
                      </a:solidFill>
                      <a:prstDash val="solid"/>
                      <a:round/>
                      <a:headEnd type="none" w="sm" len="sm"/>
                      <a:tailEnd type="none" w="sm" len="sm"/>
                    </a:lnR>
                    <a:lnT w="28575" cap="flat" cmpd="sng">
                      <a:solidFill>
                        <a:srgbClr val="3E1F1F"/>
                      </a:solidFill>
                      <a:prstDash val="solid"/>
                      <a:round/>
                      <a:headEnd type="none" w="sm" len="sm"/>
                      <a:tailEnd type="none" w="sm" len="sm"/>
                    </a:lnT>
                    <a:lnB w="28575" cap="flat" cmpd="sng">
                      <a:solidFill>
                        <a:srgbClr val="3E1F1F"/>
                      </a:solidFill>
                      <a:prstDash val="solid"/>
                      <a:round/>
                      <a:headEnd type="none" w="sm" len="sm"/>
                      <a:tailEnd type="none" w="sm" len="sm"/>
                    </a:lnB>
                    <a:solidFill>
                      <a:srgbClr val="EFF0EF"/>
                    </a:solidFill>
                  </a:tcPr>
                </a:tc>
              </a:tr>
              <a:tr h="1367325">
                <a:tc>
                  <a:txBody>
                    <a:bodyPr/>
                    <a:lstStyle/>
                    <a:p>
                      <a:pPr marL="0" marR="0" lvl="0" indent="0" algn="ctr" rtl="0">
                        <a:lnSpc>
                          <a:spcPct val="134000"/>
                        </a:lnSpc>
                        <a:spcBef>
                          <a:spcPts val="0"/>
                        </a:spcBef>
                        <a:spcAft>
                          <a:spcPts val="0"/>
                        </a:spcAft>
                        <a:buNone/>
                      </a:pPr>
                      <a:r>
                        <a:rPr lang="en-US" sz="3300" b="1" u="none" strike="noStrike" cap="none">
                          <a:solidFill>
                            <a:srgbClr val="FFFFFF"/>
                          </a:solidFill>
                          <a:latin typeface="Roboto Condensed"/>
                          <a:ea typeface="Roboto Condensed"/>
                          <a:cs typeface="Roboto Condensed"/>
                          <a:sym typeface="Roboto Condensed"/>
                        </a:rPr>
                        <a:t>Wanted</a:t>
                      </a:r>
                      <a:endParaRPr sz="1100" u="none" strike="noStrike" cap="none"/>
                    </a:p>
                    <a:p>
                      <a:pPr marL="0" marR="0" lvl="0" indent="0" algn="ctr" rtl="0">
                        <a:lnSpc>
                          <a:spcPct val="134000"/>
                        </a:lnSpc>
                        <a:spcBef>
                          <a:spcPts val="0"/>
                        </a:spcBef>
                        <a:spcAft>
                          <a:spcPts val="0"/>
                        </a:spcAft>
                        <a:buNone/>
                      </a:pPr>
                      <a:r>
                        <a:rPr lang="en-US" sz="3300" u="none" strike="noStrike" cap="none">
                          <a:solidFill>
                            <a:srgbClr val="FFFFFF"/>
                          </a:solidFill>
                          <a:latin typeface="Roboto Condensed"/>
                          <a:ea typeface="Roboto Condensed"/>
                          <a:cs typeface="Roboto Condensed"/>
                          <a:sym typeface="Roboto Condensed"/>
                        </a:rPr>
                        <a:t>(Mong muốn, dự định)</a:t>
                      </a:r>
                      <a:endParaRPr/>
                    </a:p>
                  </a:txBody>
                  <a:tcPr marL="57150" marR="57150" marT="57150" marB="57150">
                    <a:lnL w="28575" cap="flat" cmpd="sng">
                      <a:solidFill>
                        <a:srgbClr val="3E1F1F"/>
                      </a:solidFill>
                      <a:prstDash val="solid"/>
                      <a:round/>
                      <a:headEnd type="none" w="sm" len="sm"/>
                      <a:tailEnd type="none" w="sm" len="sm"/>
                    </a:lnL>
                    <a:lnR w="28575" cap="flat" cmpd="sng">
                      <a:solidFill>
                        <a:srgbClr val="3E1F1F"/>
                      </a:solidFill>
                      <a:prstDash val="solid"/>
                      <a:round/>
                      <a:headEnd type="none" w="sm" len="sm"/>
                      <a:tailEnd type="none" w="sm" len="sm"/>
                    </a:lnR>
                    <a:lnT w="28575" cap="flat" cmpd="sng">
                      <a:solidFill>
                        <a:srgbClr val="3E1F1F"/>
                      </a:solidFill>
                      <a:prstDash val="solid"/>
                      <a:round/>
                      <a:headEnd type="none" w="sm" len="sm"/>
                      <a:tailEnd type="none" w="sm" len="sm"/>
                    </a:lnT>
                    <a:lnB w="28575" cap="flat" cmpd="sng">
                      <a:solidFill>
                        <a:srgbClr val="3E1F1F"/>
                      </a:solidFill>
                      <a:prstDash val="solid"/>
                      <a:round/>
                      <a:headEnd type="none" w="sm" len="sm"/>
                      <a:tailEnd type="none" w="sm" len="sm"/>
                    </a:lnB>
                    <a:solidFill>
                      <a:srgbClr val="678173"/>
                    </a:solidFill>
                  </a:tcPr>
                </a:tc>
                <a:tc>
                  <a:txBody>
                    <a:bodyPr/>
                    <a:lstStyle/>
                    <a:p>
                      <a:pPr marL="0" marR="0" lvl="0" indent="0" algn="just" rtl="0">
                        <a:lnSpc>
                          <a:spcPct val="140000"/>
                        </a:lnSpc>
                        <a:spcBef>
                          <a:spcPts val="0"/>
                        </a:spcBef>
                        <a:spcAft>
                          <a:spcPts val="0"/>
                        </a:spcAft>
                        <a:buNone/>
                      </a:pPr>
                      <a:r>
                        <a:rPr lang="en-US" sz="3300" u="none" strike="noStrike" cap="none">
                          <a:solidFill>
                            <a:srgbClr val="000000"/>
                          </a:solidFill>
                          <a:latin typeface="Roboto Condensed"/>
                          <a:ea typeface="Roboto Condensed"/>
                          <a:cs typeface="Roboto Condensed"/>
                          <a:sym typeface="Roboto Condensed"/>
                        </a:rPr>
                        <a:t>Tìm đường đi từ vùng trũng chân Ngọc Bơ Rẫy đến sông Sa Thầy cho đoàn tải thương.</a:t>
                      </a:r>
                      <a:endParaRPr sz="1100" u="none" strike="noStrike" cap="none"/>
                    </a:p>
                  </a:txBody>
                  <a:tcPr marL="57150" marR="57150" marT="57150" marB="57150">
                    <a:lnL w="28575" cap="flat" cmpd="sng">
                      <a:solidFill>
                        <a:srgbClr val="3E1F1F"/>
                      </a:solidFill>
                      <a:prstDash val="solid"/>
                      <a:round/>
                      <a:headEnd type="none" w="sm" len="sm"/>
                      <a:tailEnd type="none" w="sm" len="sm"/>
                    </a:lnL>
                    <a:lnR w="28575" cap="flat" cmpd="sng">
                      <a:solidFill>
                        <a:srgbClr val="3E1F1F"/>
                      </a:solidFill>
                      <a:prstDash val="solid"/>
                      <a:round/>
                      <a:headEnd type="none" w="sm" len="sm"/>
                      <a:tailEnd type="none" w="sm" len="sm"/>
                    </a:lnR>
                    <a:lnT w="28575" cap="flat" cmpd="sng">
                      <a:solidFill>
                        <a:srgbClr val="3E1F1F"/>
                      </a:solidFill>
                      <a:prstDash val="solid"/>
                      <a:round/>
                      <a:headEnd type="none" w="sm" len="sm"/>
                      <a:tailEnd type="none" w="sm" len="sm"/>
                    </a:lnT>
                    <a:lnB w="28575" cap="flat" cmpd="sng">
                      <a:solidFill>
                        <a:srgbClr val="3E1F1F"/>
                      </a:solidFill>
                      <a:prstDash val="solid"/>
                      <a:round/>
                      <a:headEnd type="none" w="sm" len="sm"/>
                      <a:tailEnd type="none" w="sm" len="sm"/>
                    </a:lnB>
                    <a:solidFill>
                      <a:srgbClr val="EFF0EF"/>
                    </a:solidFill>
                  </a:tcPr>
                </a:tc>
              </a:tr>
              <a:tr h="1950600">
                <a:tc>
                  <a:txBody>
                    <a:bodyPr/>
                    <a:lstStyle/>
                    <a:p>
                      <a:pPr marL="0" marR="0" lvl="0" indent="0" algn="ctr" rtl="0">
                        <a:lnSpc>
                          <a:spcPct val="134000"/>
                        </a:lnSpc>
                        <a:spcBef>
                          <a:spcPts val="0"/>
                        </a:spcBef>
                        <a:spcAft>
                          <a:spcPts val="0"/>
                        </a:spcAft>
                        <a:buNone/>
                      </a:pPr>
                      <a:r>
                        <a:rPr lang="en-US" sz="3300" b="1" u="none" strike="noStrike" cap="none">
                          <a:solidFill>
                            <a:srgbClr val="FFFFFF"/>
                          </a:solidFill>
                          <a:latin typeface="Roboto Condensed"/>
                          <a:ea typeface="Roboto Condensed"/>
                          <a:cs typeface="Roboto Condensed"/>
                          <a:sym typeface="Roboto Condensed"/>
                        </a:rPr>
                        <a:t>But</a:t>
                      </a:r>
                      <a:endParaRPr sz="1100" u="none" strike="noStrike" cap="none"/>
                    </a:p>
                    <a:p>
                      <a:pPr marL="0" marR="0" lvl="0" indent="0" algn="ctr" rtl="0">
                        <a:lnSpc>
                          <a:spcPct val="134000"/>
                        </a:lnSpc>
                        <a:spcBef>
                          <a:spcPts val="0"/>
                        </a:spcBef>
                        <a:spcAft>
                          <a:spcPts val="0"/>
                        </a:spcAft>
                        <a:buNone/>
                      </a:pPr>
                      <a:r>
                        <a:rPr lang="en-US" sz="3300" u="none" strike="noStrike" cap="none">
                          <a:solidFill>
                            <a:srgbClr val="FFFFFF"/>
                          </a:solidFill>
                          <a:latin typeface="Roboto Condensed"/>
                          <a:ea typeface="Roboto Condensed"/>
                          <a:cs typeface="Roboto Condensed"/>
                          <a:sym typeface="Roboto Condensed"/>
                        </a:rPr>
                        <a:t>(Khó khăn)</a:t>
                      </a:r>
                      <a:endParaRPr/>
                    </a:p>
                  </a:txBody>
                  <a:tcPr marL="57150" marR="57150" marT="57150" marB="57150">
                    <a:lnL w="28575" cap="flat" cmpd="sng">
                      <a:solidFill>
                        <a:srgbClr val="3E1F1F"/>
                      </a:solidFill>
                      <a:prstDash val="solid"/>
                      <a:round/>
                      <a:headEnd type="none" w="sm" len="sm"/>
                      <a:tailEnd type="none" w="sm" len="sm"/>
                    </a:lnL>
                    <a:lnR w="28575" cap="flat" cmpd="sng">
                      <a:solidFill>
                        <a:srgbClr val="3E1F1F"/>
                      </a:solidFill>
                      <a:prstDash val="solid"/>
                      <a:round/>
                      <a:headEnd type="none" w="sm" len="sm"/>
                      <a:tailEnd type="none" w="sm" len="sm"/>
                    </a:lnR>
                    <a:lnT w="28575" cap="flat" cmpd="sng">
                      <a:solidFill>
                        <a:srgbClr val="3E1F1F"/>
                      </a:solidFill>
                      <a:prstDash val="solid"/>
                      <a:round/>
                      <a:headEnd type="none" w="sm" len="sm"/>
                      <a:tailEnd type="none" w="sm" len="sm"/>
                    </a:lnT>
                    <a:lnB w="28575" cap="flat" cmpd="sng">
                      <a:solidFill>
                        <a:srgbClr val="3E1F1F"/>
                      </a:solidFill>
                      <a:prstDash val="solid"/>
                      <a:round/>
                      <a:headEnd type="none" w="sm" len="sm"/>
                      <a:tailEnd type="none" w="sm" len="sm"/>
                    </a:lnB>
                    <a:solidFill>
                      <a:srgbClr val="678173"/>
                    </a:solidFill>
                  </a:tcPr>
                </a:tc>
                <a:tc>
                  <a:txBody>
                    <a:bodyPr/>
                    <a:lstStyle/>
                    <a:p>
                      <a:pPr marL="712473" marR="0" lvl="1" indent="-356236" algn="just" rtl="0">
                        <a:lnSpc>
                          <a:spcPct val="140000"/>
                        </a:lnSpc>
                        <a:spcBef>
                          <a:spcPts val="0"/>
                        </a:spcBef>
                        <a:spcAft>
                          <a:spcPts val="0"/>
                        </a:spcAft>
                        <a:buClr>
                          <a:srgbClr val="000000"/>
                        </a:buClr>
                        <a:buSzPts val="3300"/>
                        <a:buFont typeface="Arial"/>
                        <a:buChar char="•"/>
                      </a:pPr>
                      <a:r>
                        <a:rPr lang="en-US" sz="3300" u="none" strike="noStrike" cap="none">
                          <a:solidFill>
                            <a:srgbClr val="000000"/>
                          </a:solidFill>
                          <a:latin typeface="Roboto Condensed"/>
                          <a:ea typeface="Roboto Condensed"/>
                          <a:cs typeface="Roboto Condensed"/>
                          <a:sym typeface="Roboto Condensed"/>
                        </a:rPr>
                        <a:t>Cả hai lạc đường gặp Hồ Cá Sấu. </a:t>
                      </a:r>
                      <a:endParaRPr sz="1100" u="none" strike="noStrike" cap="none"/>
                    </a:p>
                    <a:p>
                      <a:pPr marL="712473" marR="0" lvl="1" indent="-356236" algn="just" rtl="0">
                        <a:lnSpc>
                          <a:spcPct val="140000"/>
                        </a:lnSpc>
                        <a:spcBef>
                          <a:spcPts val="0"/>
                        </a:spcBef>
                        <a:spcAft>
                          <a:spcPts val="0"/>
                        </a:spcAft>
                        <a:buClr>
                          <a:srgbClr val="000000"/>
                        </a:buClr>
                        <a:buSzPts val="3300"/>
                        <a:buFont typeface="Arial"/>
                        <a:buChar char="•"/>
                      </a:pPr>
                      <a:r>
                        <a:rPr lang="en-US" sz="3300" u="none" strike="noStrike" cap="none">
                          <a:solidFill>
                            <a:srgbClr val="000000"/>
                          </a:solidFill>
                          <a:latin typeface="Roboto Condensed"/>
                          <a:ea typeface="Roboto Condensed"/>
                          <a:cs typeface="Roboto Condensed"/>
                          <a:sym typeface="Roboto Condensed"/>
                        </a:rPr>
                        <a:t>Gặp toán lĩnh Mỹ hơn chúc tên và một con chó béc-giê đang đi truy lùng.</a:t>
                      </a:r>
                      <a:endParaRPr/>
                    </a:p>
                  </a:txBody>
                  <a:tcPr marL="57150" marR="57150" marT="57150" marB="57150">
                    <a:lnL w="28575" cap="flat" cmpd="sng">
                      <a:solidFill>
                        <a:srgbClr val="3E1F1F"/>
                      </a:solidFill>
                      <a:prstDash val="solid"/>
                      <a:round/>
                      <a:headEnd type="none" w="sm" len="sm"/>
                      <a:tailEnd type="none" w="sm" len="sm"/>
                    </a:lnL>
                    <a:lnR w="28575" cap="flat" cmpd="sng">
                      <a:solidFill>
                        <a:srgbClr val="3E1F1F"/>
                      </a:solidFill>
                      <a:prstDash val="solid"/>
                      <a:round/>
                      <a:headEnd type="none" w="sm" len="sm"/>
                      <a:tailEnd type="none" w="sm" len="sm"/>
                    </a:lnR>
                    <a:lnT w="28575" cap="flat" cmpd="sng">
                      <a:solidFill>
                        <a:srgbClr val="3E1F1F"/>
                      </a:solidFill>
                      <a:prstDash val="solid"/>
                      <a:round/>
                      <a:headEnd type="none" w="sm" len="sm"/>
                      <a:tailEnd type="none" w="sm" len="sm"/>
                    </a:lnT>
                    <a:lnB w="28575" cap="flat" cmpd="sng">
                      <a:solidFill>
                        <a:srgbClr val="3E1F1F"/>
                      </a:solidFill>
                      <a:prstDash val="solid"/>
                      <a:round/>
                      <a:headEnd type="none" w="sm" len="sm"/>
                      <a:tailEnd type="none" w="sm" len="sm"/>
                    </a:lnB>
                    <a:solidFill>
                      <a:srgbClr val="EFF0EF"/>
                    </a:solidFill>
                  </a:tcPr>
                </a:tc>
              </a:tr>
              <a:tr h="1367325">
                <a:tc>
                  <a:txBody>
                    <a:bodyPr/>
                    <a:lstStyle/>
                    <a:p>
                      <a:pPr marL="0" marR="0" lvl="0" indent="0" algn="ctr" rtl="0">
                        <a:lnSpc>
                          <a:spcPct val="134000"/>
                        </a:lnSpc>
                        <a:spcBef>
                          <a:spcPts val="0"/>
                        </a:spcBef>
                        <a:spcAft>
                          <a:spcPts val="0"/>
                        </a:spcAft>
                        <a:buNone/>
                      </a:pPr>
                      <a:r>
                        <a:rPr lang="en-US" sz="3300" b="1" u="none" strike="noStrike" cap="none">
                          <a:solidFill>
                            <a:srgbClr val="FFFFFF"/>
                          </a:solidFill>
                          <a:latin typeface="Roboto Condensed"/>
                          <a:ea typeface="Roboto Condensed"/>
                          <a:cs typeface="Roboto Condensed"/>
                          <a:sym typeface="Roboto Condensed"/>
                        </a:rPr>
                        <a:t>So</a:t>
                      </a:r>
                      <a:endParaRPr sz="1100" u="none" strike="noStrike" cap="none"/>
                    </a:p>
                    <a:p>
                      <a:pPr marL="0" marR="0" lvl="0" indent="0" algn="ctr" rtl="0">
                        <a:lnSpc>
                          <a:spcPct val="134000"/>
                        </a:lnSpc>
                        <a:spcBef>
                          <a:spcPts val="0"/>
                        </a:spcBef>
                        <a:spcAft>
                          <a:spcPts val="0"/>
                        </a:spcAft>
                        <a:buNone/>
                      </a:pPr>
                      <a:r>
                        <a:rPr lang="en-US" sz="3300" u="none" strike="noStrike" cap="none">
                          <a:solidFill>
                            <a:srgbClr val="FFFFFF"/>
                          </a:solidFill>
                          <a:latin typeface="Roboto Condensed"/>
                          <a:ea typeface="Roboto Condensed"/>
                          <a:cs typeface="Roboto Condensed"/>
                          <a:sym typeface="Roboto Condensed"/>
                        </a:rPr>
                        <a:t>(Giải pháp)</a:t>
                      </a:r>
                      <a:endParaRPr/>
                    </a:p>
                  </a:txBody>
                  <a:tcPr marL="57150" marR="57150" marT="57150" marB="57150">
                    <a:lnL w="28575" cap="flat" cmpd="sng">
                      <a:solidFill>
                        <a:srgbClr val="3E1F1F"/>
                      </a:solidFill>
                      <a:prstDash val="solid"/>
                      <a:round/>
                      <a:headEnd type="none" w="sm" len="sm"/>
                      <a:tailEnd type="none" w="sm" len="sm"/>
                    </a:lnL>
                    <a:lnR w="28575" cap="flat" cmpd="sng">
                      <a:solidFill>
                        <a:srgbClr val="3E1F1F"/>
                      </a:solidFill>
                      <a:prstDash val="solid"/>
                      <a:round/>
                      <a:headEnd type="none" w="sm" len="sm"/>
                      <a:tailEnd type="none" w="sm" len="sm"/>
                    </a:lnR>
                    <a:lnT w="28575" cap="flat" cmpd="sng">
                      <a:solidFill>
                        <a:srgbClr val="3E1F1F"/>
                      </a:solidFill>
                      <a:prstDash val="solid"/>
                      <a:round/>
                      <a:headEnd type="none" w="sm" len="sm"/>
                      <a:tailEnd type="none" w="sm" len="sm"/>
                    </a:lnT>
                    <a:lnB w="28575" cap="flat" cmpd="sng">
                      <a:solidFill>
                        <a:srgbClr val="3E1F1F"/>
                      </a:solidFill>
                      <a:prstDash val="solid"/>
                      <a:round/>
                      <a:headEnd type="none" w="sm" len="sm"/>
                      <a:tailEnd type="none" w="sm" len="sm"/>
                    </a:lnB>
                    <a:solidFill>
                      <a:srgbClr val="678173"/>
                    </a:solidFill>
                  </a:tcPr>
                </a:tc>
                <a:tc>
                  <a:txBody>
                    <a:bodyPr/>
                    <a:lstStyle/>
                    <a:p>
                      <a:pPr marL="0" marR="0" lvl="0" indent="0" algn="just" rtl="0">
                        <a:lnSpc>
                          <a:spcPct val="140000"/>
                        </a:lnSpc>
                        <a:spcBef>
                          <a:spcPts val="0"/>
                        </a:spcBef>
                        <a:spcAft>
                          <a:spcPts val="0"/>
                        </a:spcAft>
                        <a:buNone/>
                      </a:pPr>
                      <a:r>
                        <a:rPr lang="en-US" sz="3300" u="none" strike="noStrike" cap="none">
                          <a:solidFill>
                            <a:srgbClr val="000000"/>
                          </a:solidFill>
                          <a:latin typeface="Roboto Condensed"/>
                          <a:ea typeface="Roboto Condensed"/>
                          <a:cs typeface="Roboto Condensed"/>
                          <a:sym typeface="Roboto Condensed"/>
                        </a:rPr>
                        <a:t>Trong lúc ẩn nấp và có nguy cơ cao bị phát hiện, Hòa đã dũng cảm đánh lạc hướng toán lĩnh Mỹ.</a:t>
                      </a:r>
                      <a:endParaRPr sz="1100" u="none" strike="noStrike" cap="none"/>
                    </a:p>
                  </a:txBody>
                  <a:tcPr marL="57150" marR="57150" marT="57150" marB="57150">
                    <a:lnL w="28575" cap="flat" cmpd="sng">
                      <a:solidFill>
                        <a:srgbClr val="3E1F1F"/>
                      </a:solidFill>
                      <a:prstDash val="solid"/>
                      <a:round/>
                      <a:headEnd type="none" w="sm" len="sm"/>
                      <a:tailEnd type="none" w="sm" len="sm"/>
                    </a:lnL>
                    <a:lnR w="28575" cap="flat" cmpd="sng">
                      <a:solidFill>
                        <a:srgbClr val="3E1F1F"/>
                      </a:solidFill>
                      <a:prstDash val="solid"/>
                      <a:round/>
                      <a:headEnd type="none" w="sm" len="sm"/>
                      <a:tailEnd type="none" w="sm" len="sm"/>
                    </a:lnR>
                    <a:lnT w="28575" cap="flat" cmpd="sng">
                      <a:solidFill>
                        <a:srgbClr val="3E1F1F"/>
                      </a:solidFill>
                      <a:prstDash val="solid"/>
                      <a:round/>
                      <a:headEnd type="none" w="sm" len="sm"/>
                      <a:tailEnd type="none" w="sm" len="sm"/>
                    </a:lnT>
                    <a:lnB w="28575" cap="flat" cmpd="sng">
                      <a:solidFill>
                        <a:srgbClr val="3E1F1F"/>
                      </a:solidFill>
                      <a:prstDash val="solid"/>
                      <a:round/>
                      <a:headEnd type="none" w="sm" len="sm"/>
                      <a:tailEnd type="none" w="sm" len="sm"/>
                    </a:lnB>
                    <a:solidFill>
                      <a:srgbClr val="EFF0EF"/>
                    </a:solidFill>
                  </a:tcPr>
                </a:tc>
              </a:tr>
              <a:tr h="1474050">
                <a:tc>
                  <a:txBody>
                    <a:bodyPr/>
                    <a:lstStyle/>
                    <a:p>
                      <a:pPr marL="0" marR="0" lvl="0" indent="0" algn="ctr" rtl="0">
                        <a:lnSpc>
                          <a:spcPct val="134000"/>
                        </a:lnSpc>
                        <a:spcBef>
                          <a:spcPts val="0"/>
                        </a:spcBef>
                        <a:spcAft>
                          <a:spcPts val="0"/>
                        </a:spcAft>
                        <a:buNone/>
                      </a:pPr>
                      <a:r>
                        <a:rPr lang="en-US" sz="3300" b="1" u="none" strike="noStrike" cap="none">
                          <a:solidFill>
                            <a:srgbClr val="FFFFFF"/>
                          </a:solidFill>
                          <a:latin typeface="Roboto Condensed"/>
                          <a:ea typeface="Roboto Condensed"/>
                          <a:cs typeface="Roboto Condensed"/>
                          <a:sym typeface="Roboto Condensed"/>
                        </a:rPr>
                        <a:t>Then</a:t>
                      </a:r>
                      <a:endParaRPr sz="1100" u="none" strike="noStrike" cap="none"/>
                    </a:p>
                    <a:p>
                      <a:pPr marL="0" marR="0" lvl="0" indent="0" algn="ctr" rtl="0">
                        <a:lnSpc>
                          <a:spcPct val="134000"/>
                        </a:lnSpc>
                        <a:spcBef>
                          <a:spcPts val="0"/>
                        </a:spcBef>
                        <a:spcAft>
                          <a:spcPts val="0"/>
                        </a:spcAft>
                        <a:buNone/>
                      </a:pPr>
                      <a:r>
                        <a:rPr lang="en-US" sz="3300" u="none" strike="noStrike" cap="none">
                          <a:solidFill>
                            <a:srgbClr val="FFFFFF"/>
                          </a:solidFill>
                          <a:latin typeface="Roboto Condensed"/>
                          <a:ea typeface="Roboto Condensed"/>
                          <a:cs typeface="Roboto Condensed"/>
                          <a:sym typeface="Roboto Condensed"/>
                        </a:rPr>
                        <a:t>(Kết thúc)</a:t>
                      </a:r>
                      <a:endParaRPr/>
                    </a:p>
                  </a:txBody>
                  <a:tcPr marL="57150" marR="57150" marT="57150" marB="57150">
                    <a:lnL w="28575" cap="flat" cmpd="sng">
                      <a:solidFill>
                        <a:srgbClr val="3E1F1F"/>
                      </a:solidFill>
                      <a:prstDash val="solid"/>
                      <a:round/>
                      <a:headEnd type="none" w="sm" len="sm"/>
                      <a:tailEnd type="none" w="sm" len="sm"/>
                    </a:lnL>
                    <a:lnR w="28575" cap="flat" cmpd="sng">
                      <a:solidFill>
                        <a:srgbClr val="3E1F1F"/>
                      </a:solidFill>
                      <a:prstDash val="solid"/>
                      <a:round/>
                      <a:headEnd type="none" w="sm" len="sm"/>
                      <a:tailEnd type="none" w="sm" len="sm"/>
                    </a:lnR>
                    <a:lnT w="28575" cap="flat" cmpd="sng">
                      <a:solidFill>
                        <a:srgbClr val="3E1F1F"/>
                      </a:solidFill>
                      <a:prstDash val="solid"/>
                      <a:round/>
                      <a:headEnd type="none" w="sm" len="sm"/>
                      <a:tailEnd type="none" w="sm" len="sm"/>
                    </a:lnT>
                    <a:lnB w="28575" cap="flat" cmpd="sng">
                      <a:solidFill>
                        <a:srgbClr val="3E1F1F"/>
                      </a:solidFill>
                      <a:prstDash val="solid"/>
                      <a:round/>
                      <a:headEnd type="none" w="sm" len="sm"/>
                      <a:tailEnd type="none" w="sm" len="sm"/>
                    </a:lnB>
                    <a:solidFill>
                      <a:srgbClr val="678173"/>
                    </a:solidFill>
                  </a:tcPr>
                </a:tc>
                <a:tc>
                  <a:txBody>
                    <a:bodyPr/>
                    <a:lstStyle/>
                    <a:p>
                      <a:pPr marL="0" marR="0" lvl="0" indent="0" algn="just" rtl="0">
                        <a:lnSpc>
                          <a:spcPct val="140000"/>
                        </a:lnSpc>
                        <a:spcBef>
                          <a:spcPts val="0"/>
                        </a:spcBef>
                        <a:spcAft>
                          <a:spcPts val="0"/>
                        </a:spcAft>
                        <a:buNone/>
                      </a:pPr>
                      <a:r>
                        <a:rPr lang="en-US" sz="3300" u="none" strike="noStrike" cap="none">
                          <a:solidFill>
                            <a:srgbClr val="000000"/>
                          </a:solidFill>
                          <a:latin typeface="Roboto Condensed"/>
                          <a:ea typeface="Roboto Condensed"/>
                          <a:cs typeface="Roboto Condensed"/>
                          <a:sym typeface="Roboto Condensed"/>
                        </a:rPr>
                        <a:t>Hoà bị bắt và Kiên không bao giờ gặp lại cô nữa. Anh đã thành công dẫn đoàn tải binh đến nơi an toàn.</a:t>
                      </a:r>
                      <a:endParaRPr sz="1100" u="none" strike="noStrike" cap="none"/>
                    </a:p>
                  </a:txBody>
                  <a:tcPr marL="57150" marR="57150" marT="57150" marB="57150">
                    <a:lnL w="28575" cap="flat" cmpd="sng">
                      <a:solidFill>
                        <a:srgbClr val="3E1F1F"/>
                      </a:solidFill>
                      <a:prstDash val="solid"/>
                      <a:round/>
                      <a:headEnd type="none" w="sm" len="sm"/>
                      <a:tailEnd type="none" w="sm" len="sm"/>
                    </a:lnL>
                    <a:lnR w="28575" cap="flat" cmpd="sng">
                      <a:solidFill>
                        <a:srgbClr val="3E1F1F"/>
                      </a:solidFill>
                      <a:prstDash val="solid"/>
                      <a:round/>
                      <a:headEnd type="none" w="sm" len="sm"/>
                      <a:tailEnd type="none" w="sm" len="sm"/>
                    </a:lnR>
                    <a:lnT w="28575" cap="flat" cmpd="sng">
                      <a:solidFill>
                        <a:srgbClr val="3E1F1F"/>
                      </a:solidFill>
                      <a:prstDash val="solid"/>
                      <a:round/>
                      <a:headEnd type="none" w="sm" len="sm"/>
                      <a:tailEnd type="none" w="sm" len="sm"/>
                    </a:lnT>
                    <a:lnB w="28575" cap="flat" cmpd="sng">
                      <a:solidFill>
                        <a:srgbClr val="3E1F1F"/>
                      </a:solidFill>
                      <a:prstDash val="solid"/>
                      <a:round/>
                      <a:headEnd type="none" w="sm" len="sm"/>
                      <a:tailEnd type="none" w="sm" len="sm"/>
                    </a:lnB>
                    <a:solidFill>
                      <a:srgbClr val="EFF0EF"/>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2">
                                            <p:txEl>
                                              <p:pRg st="0" end="0"/>
                                            </p:txEl>
                                          </p:spTgt>
                                        </p:tgtEl>
                                        <p:attrNameLst>
                                          <p:attrName>style.visibility</p:attrName>
                                        </p:attrNameLst>
                                      </p:cBhvr>
                                      <p:to>
                                        <p:strVal val="visible"/>
                                      </p:to>
                                    </p:set>
                                    <p:animEffect transition="in" filter="fade">
                                      <p:cBhvr>
                                        <p:cTn id="7" dur="500"/>
                                        <p:tgtEl>
                                          <p:spTgt spid="38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3"/>
                                        </p:tgtEl>
                                        <p:attrNameLst>
                                          <p:attrName>style.visibility</p:attrName>
                                        </p:attrNameLst>
                                      </p:cBhvr>
                                      <p:to>
                                        <p:strVal val="visible"/>
                                      </p:to>
                                    </p:set>
                                    <p:animEffect transition="in" filter="fade">
                                      <p:cBhvr>
                                        <p:cTn id="12"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CF3"/>
        </a:solidFill>
        <a:effectLst/>
      </p:bgPr>
    </p:bg>
    <p:spTree>
      <p:nvGrpSpPr>
        <p:cNvPr id="1" name="Shape 391"/>
        <p:cNvGrpSpPr/>
        <p:nvPr/>
      </p:nvGrpSpPr>
      <p:grpSpPr>
        <a:xfrm>
          <a:off x="0" y="0"/>
          <a:ext cx="0" cy="0"/>
          <a:chOff x="0" y="0"/>
          <a:chExt cx="0" cy="0"/>
        </a:xfrm>
      </p:grpSpPr>
      <p:sp>
        <p:nvSpPr>
          <p:cNvPr id="392" name="Google Shape;392;p15"/>
          <p:cNvSpPr/>
          <p:nvPr/>
        </p:nvSpPr>
        <p:spPr>
          <a:xfrm>
            <a:off x="0" y="0"/>
            <a:ext cx="18288006" cy="10287002"/>
          </a:xfrm>
          <a:custGeom>
            <a:avLst/>
            <a:gdLst/>
            <a:ahLst/>
            <a:cxnLst/>
            <a:rect l="l" t="t" r="r" b="b"/>
            <a:pathLst>
              <a:path w="18288006" h="10287002" extrusionOk="0">
                <a:moveTo>
                  <a:pt x="0" y="0"/>
                </a:moveTo>
                <a:lnTo>
                  <a:pt x="18288006" y="0"/>
                </a:lnTo>
                <a:lnTo>
                  <a:pt x="18288006" y="10287002"/>
                </a:lnTo>
                <a:lnTo>
                  <a:pt x="0" y="10287002"/>
                </a:lnTo>
                <a:lnTo>
                  <a:pt x="0" y="0"/>
                </a:lnTo>
                <a:close/>
              </a:path>
            </a:pathLst>
          </a:custGeom>
          <a:blipFill rotWithShape="1">
            <a:blip r:embed="rId3">
              <a:alphaModFix amt="80000"/>
            </a:blip>
            <a:stretch>
              <a:fillRect t="-9243" b="-9243"/>
            </a:stretch>
          </a:blipFill>
          <a:ln>
            <a:noFill/>
          </a:ln>
        </p:spPr>
      </p:sp>
      <p:sp>
        <p:nvSpPr>
          <p:cNvPr id="393" name="Google Shape;393;p15"/>
          <p:cNvSpPr/>
          <p:nvPr/>
        </p:nvSpPr>
        <p:spPr>
          <a:xfrm>
            <a:off x="0" y="9061484"/>
            <a:ext cx="18287742" cy="3359086"/>
          </a:xfrm>
          <a:custGeom>
            <a:avLst/>
            <a:gdLst/>
            <a:ahLst/>
            <a:cxnLst/>
            <a:rect l="l" t="t" r="r" b="b"/>
            <a:pathLst>
              <a:path w="18287742" h="3359086" extrusionOk="0">
                <a:moveTo>
                  <a:pt x="0" y="0"/>
                </a:moveTo>
                <a:lnTo>
                  <a:pt x="18287742" y="0"/>
                </a:lnTo>
                <a:lnTo>
                  <a:pt x="18287742" y="3359086"/>
                </a:lnTo>
                <a:lnTo>
                  <a:pt x="0" y="3359086"/>
                </a:lnTo>
                <a:lnTo>
                  <a:pt x="0" y="0"/>
                </a:lnTo>
                <a:close/>
              </a:path>
            </a:pathLst>
          </a:custGeom>
          <a:blipFill rotWithShape="1">
            <a:blip r:embed="rId4">
              <a:alphaModFix/>
            </a:blip>
            <a:stretch>
              <a:fillRect/>
            </a:stretch>
          </a:blipFill>
          <a:ln>
            <a:noFill/>
          </a:ln>
        </p:spPr>
      </p:sp>
      <p:sp>
        <p:nvSpPr>
          <p:cNvPr id="394" name="Google Shape;394;p15"/>
          <p:cNvSpPr/>
          <p:nvPr/>
        </p:nvSpPr>
        <p:spPr>
          <a:xfrm>
            <a:off x="0" y="665026"/>
            <a:ext cx="18287740" cy="248638"/>
          </a:xfrm>
          <a:custGeom>
            <a:avLst/>
            <a:gdLst/>
            <a:ahLst/>
            <a:cxnLst/>
            <a:rect l="l" t="t" r="r" b="b"/>
            <a:pathLst>
              <a:path w="18287740" h="248638" extrusionOk="0">
                <a:moveTo>
                  <a:pt x="0" y="0"/>
                </a:moveTo>
                <a:lnTo>
                  <a:pt x="18287740" y="0"/>
                </a:lnTo>
                <a:lnTo>
                  <a:pt x="18287740" y="248638"/>
                </a:lnTo>
                <a:lnTo>
                  <a:pt x="0" y="248638"/>
                </a:lnTo>
                <a:lnTo>
                  <a:pt x="0" y="0"/>
                </a:lnTo>
                <a:close/>
              </a:path>
            </a:pathLst>
          </a:custGeom>
          <a:blipFill rotWithShape="1">
            <a:blip r:embed="rId5">
              <a:alphaModFix/>
            </a:blip>
            <a:stretch>
              <a:fillRect/>
            </a:stretch>
          </a:blipFill>
          <a:ln>
            <a:noFill/>
          </a:ln>
        </p:spPr>
      </p:sp>
      <p:sp>
        <p:nvSpPr>
          <p:cNvPr id="395" name="Google Shape;395;p15"/>
          <p:cNvSpPr txBox="1"/>
          <p:nvPr/>
        </p:nvSpPr>
        <p:spPr>
          <a:xfrm>
            <a:off x="2744892" y="3087262"/>
            <a:ext cx="4259550" cy="704817"/>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4500" b="1" i="0" u="none" strike="noStrike" cap="none">
                <a:solidFill>
                  <a:srgbClr val="191919"/>
                </a:solidFill>
                <a:latin typeface="Roboto Condensed"/>
                <a:ea typeface="Roboto Condensed"/>
                <a:cs typeface="Roboto Condensed"/>
                <a:sym typeface="Roboto Condensed"/>
              </a:rPr>
              <a:t>Bối cảnh</a:t>
            </a:r>
            <a:endParaRPr/>
          </a:p>
        </p:txBody>
      </p:sp>
      <p:sp>
        <p:nvSpPr>
          <p:cNvPr id="396" name="Google Shape;396;p15"/>
          <p:cNvSpPr txBox="1"/>
          <p:nvPr/>
        </p:nvSpPr>
        <p:spPr>
          <a:xfrm>
            <a:off x="2744892" y="3773029"/>
            <a:ext cx="8594100" cy="2078100"/>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None/>
            </a:pPr>
            <a:r>
              <a:rPr lang="en-US" sz="4500" b="0" i="0" u="none" strike="noStrike" cap="none">
                <a:solidFill>
                  <a:srgbClr val="191919"/>
                </a:solidFill>
                <a:latin typeface="Roboto Condensed"/>
                <a:ea typeface="Roboto Condensed"/>
                <a:cs typeface="Roboto Condensed"/>
                <a:sym typeface="Roboto Condensed"/>
              </a:rPr>
              <a:t>Câu chuyện xảy ra khi 1 nhóm chiến sĩ bị trương ở vùng rừng trũng dưới chân Ngọc Bơ Rẫy.</a:t>
            </a:r>
            <a:endParaRPr/>
          </a:p>
        </p:txBody>
      </p:sp>
      <p:sp>
        <p:nvSpPr>
          <p:cNvPr id="397" name="Google Shape;397;p15"/>
          <p:cNvSpPr txBox="1"/>
          <p:nvPr/>
        </p:nvSpPr>
        <p:spPr>
          <a:xfrm>
            <a:off x="2744892" y="6985133"/>
            <a:ext cx="8594100" cy="2078100"/>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None/>
            </a:pPr>
            <a:r>
              <a:rPr lang="en-US" sz="4500" b="0" i="0" u="none" strike="noStrike" cap="none">
                <a:solidFill>
                  <a:srgbClr val="191919"/>
                </a:solidFill>
                <a:latin typeface="Roboto Condensed"/>
                <a:ea typeface="Roboto Condensed"/>
                <a:cs typeface="Roboto Condensed"/>
                <a:sym typeface="Roboto Condensed"/>
              </a:rPr>
              <a:t>Khi Kiên và Hoà đi tìm đường để đưa cho đoàn tải thương đến sông Sa Thầy thì gặp nhóm lính Mỹ.</a:t>
            </a:r>
            <a:endParaRPr/>
          </a:p>
        </p:txBody>
      </p:sp>
      <p:sp>
        <p:nvSpPr>
          <p:cNvPr id="398" name="Google Shape;398;p15"/>
          <p:cNvSpPr txBox="1"/>
          <p:nvPr/>
        </p:nvSpPr>
        <p:spPr>
          <a:xfrm>
            <a:off x="2744892" y="6213612"/>
            <a:ext cx="4259550" cy="704817"/>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4500" b="1" i="0" u="none" strike="noStrike" cap="none">
                <a:solidFill>
                  <a:srgbClr val="191919"/>
                </a:solidFill>
                <a:latin typeface="Roboto Condensed"/>
                <a:ea typeface="Roboto Condensed"/>
                <a:cs typeface="Roboto Condensed"/>
                <a:sym typeface="Roboto Condensed"/>
              </a:rPr>
              <a:t>Tình huống truyện </a:t>
            </a:r>
            <a:endParaRPr/>
          </a:p>
        </p:txBody>
      </p:sp>
      <p:sp>
        <p:nvSpPr>
          <p:cNvPr id="399" name="Google Shape;399;p15"/>
          <p:cNvSpPr/>
          <p:nvPr/>
        </p:nvSpPr>
        <p:spPr>
          <a:xfrm>
            <a:off x="1028700" y="2918172"/>
            <a:ext cx="1315784" cy="1315784"/>
          </a:xfrm>
          <a:custGeom>
            <a:avLst/>
            <a:gdLst/>
            <a:ahLst/>
            <a:cxnLst/>
            <a:rect l="l" t="t" r="r" b="b"/>
            <a:pathLst>
              <a:path w="1754378" h="1754378" extrusionOk="0">
                <a:moveTo>
                  <a:pt x="0" y="877189"/>
                </a:moveTo>
                <a:cubicBezTo>
                  <a:pt x="0" y="392684"/>
                  <a:pt x="392684" y="0"/>
                  <a:pt x="877189" y="0"/>
                </a:cubicBezTo>
                <a:cubicBezTo>
                  <a:pt x="1361694" y="0"/>
                  <a:pt x="1754378" y="392684"/>
                  <a:pt x="1754378" y="877189"/>
                </a:cubicBezTo>
                <a:cubicBezTo>
                  <a:pt x="1754378" y="1361694"/>
                  <a:pt x="1361694" y="1754378"/>
                  <a:pt x="877189" y="1754378"/>
                </a:cubicBezTo>
                <a:cubicBezTo>
                  <a:pt x="392684" y="1754378"/>
                  <a:pt x="0" y="1361694"/>
                  <a:pt x="0" y="877189"/>
                </a:cubicBezTo>
                <a:close/>
              </a:path>
            </a:pathLst>
          </a:custGeom>
          <a:solidFill>
            <a:srgbClr val="3E47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5"/>
          <p:cNvSpPr/>
          <p:nvPr/>
        </p:nvSpPr>
        <p:spPr>
          <a:xfrm>
            <a:off x="1028700" y="5989828"/>
            <a:ext cx="1315784" cy="1315783"/>
          </a:xfrm>
          <a:custGeom>
            <a:avLst/>
            <a:gdLst/>
            <a:ahLst/>
            <a:cxnLst/>
            <a:rect l="l" t="t" r="r" b="b"/>
            <a:pathLst>
              <a:path w="1754378" h="1754378" extrusionOk="0">
                <a:moveTo>
                  <a:pt x="0" y="877189"/>
                </a:moveTo>
                <a:cubicBezTo>
                  <a:pt x="0" y="392684"/>
                  <a:pt x="392684" y="0"/>
                  <a:pt x="877189" y="0"/>
                </a:cubicBezTo>
                <a:cubicBezTo>
                  <a:pt x="1361694" y="0"/>
                  <a:pt x="1754378" y="392684"/>
                  <a:pt x="1754378" y="877189"/>
                </a:cubicBezTo>
                <a:cubicBezTo>
                  <a:pt x="1754378" y="1361694"/>
                  <a:pt x="1361694" y="1754378"/>
                  <a:pt x="877189" y="1754378"/>
                </a:cubicBezTo>
                <a:cubicBezTo>
                  <a:pt x="392684" y="1754378"/>
                  <a:pt x="0" y="1361694"/>
                  <a:pt x="0" y="877189"/>
                </a:cubicBezTo>
                <a:close/>
              </a:path>
            </a:pathLst>
          </a:custGeom>
          <a:solidFill>
            <a:srgbClr val="565C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5"/>
          <p:cNvSpPr/>
          <p:nvPr/>
        </p:nvSpPr>
        <p:spPr>
          <a:xfrm>
            <a:off x="14651400" y="1826200"/>
            <a:ext cx="1578888" cy="565116"/>
          </a:xfrm>
          <a:custGeom>
            <a:avLst/>
            <a:gdLst/>
            <a:ahLst/>
            <a:cxnLst/>
            <a:rect l="l" t="t" r="r" b="b"/>
            <a:pathLst>
              <a:path w="1578888" h="565116" extrusionOk="0">
                <a:moveTo>
                  <a:pt x="0" y="0"/>
                </a:moveTo>
                <a:lnTo>
                  <a:pt x="1578888" y="0"/>
                </a:lnTo>
                <a:lnTo>
                  <a:pt x="1578888" y="565116"/>
                </a:lnTo>
                <a:lnTo>
                  <a:pt x="0" y="565116"/>
                </a:lnTo>
                <a:lnTo>
                  <a:pt x="0" y="0"/>
                </a:lnTo>
                <a:close/>
              </a:path>
            </a:pathLst>
          </a:custGeom>
          <a:blipFill rotWithShape="1">
            <a:blip r:embed="rId6">
              <a:alphaModFix/>
            </a:blip>
            <a:stretch>
              <a:fillRect/>
            </a:stretch>
          </a:blipFill>
          <a:ln>
            <a:noFill/>
          </a:ln>
        </p:spPr>
      </p:sp>
      <p:sp>
        <p:nvSpPr>
          <p:cNvPr id="402" name="Google Shape;402;p15"/>
          <p:cNvSpPr txBox="1"/>
          <p:nvPr/>
        </p:nvSpPr>
        <p:spPr>
          <a:xfrm>
            <a:off x="552050" y="1009650"/>
            <a:ext cx="6452392" cy="704817"/>
          </a:xfrm>
          <a:prstGeom prst="rect">
            <a:avLst/>
          </a:prstGeom>
          <a:noFill/>
          <a:ln>
            <a:noFill/>
          </a:ln>
        </p:spPr>
        <p:txBody>
          <a:bodyPr spcFirstLastPara="1" wrap="square" lIns="0" tIns="0" rIns="0" bIns="0" anchor="t" anchorCtr="0">
            <a:spAutoFit/>
          </a:bodyPr>
          <a:lstStyle/>
          <a:p>
            <a:pPr marL="0" marR="0" lvl="0" indent="0" algn="just" rtl="0">
              <a:lnSpc>
                <a:spcPct val="120000"/>
              </a:lnSpc>
              <a:spcBef>
                <a:spcPts val="0"/>
              </a:spcBef>
              <a:spcAft>
                <a:spcPts val="0"/>
              </a:spcAft>
              <a:buNone/>
            </a:pPr>
            <a:r>
              <a:rPr lang="en-US" sz="4500" b="1" i="0" u="none" strike="noStrike" cap="none">
                <a:solidFill>
                  <a:srgbClr val="000000"/>
                </a:solidFill>
                <a:latin typeface="Roboto Condensed"/>
                <a:ea typeface="Roboto Condensed"/>
                <a:cs typeface="Roboto Condensed"/>
                <a:sym typeface="Roboto Condensed"/>
              </a:rPr>
              <a:t>3.2. Đọc hiểu chi tiết</a:t>
            </a:r>
            <a:endParaRPr/>
          </a:p>
        </p:txBody>
      </p:sp>
      <p:sp>
        <p:nvSpPr>
          <p:cNvPr id="403" name="Google Shape;403;p15"/>
          <p:cNvSpPr txBox="1"/>
          <p:nvPr/>
        </p:nvSpPr>
        <p:spPr>
          <a:xfrm>
            <a:off x="552050" y="1782824"/>
            <a:ext cx="11431525" cy="754347"/>
          </a:xfrm>
          <a:prstGeom prst="rect">
            <a:avLst/>
          </a:prstGeom>
          <a:noFill/>
          <a:ln>
            <a:noFill/>
          </a:ln>
        </p:spPr>
        <p:txBody>
          <a:bodyPr spcFirstLastPara="1" wrap="square" lIns="0" tIns="0" rIns="0" bIns="0" anchor="t" anchorCtr="0">
            <a:spAutoFit/>
          </a:bodyPr>
          <a:lstStyle/>
          <a:p>
            <a:pPr marL="0" marR="0" lvl="0" indent="0" algn="just" rtl="0">
              <a:lnSpc>
                <a:spcPct val="138008"/>
              </a:lnSpc>
              <a:spcBef>
                <a:spcPts val="0"/>
              </a:spcBef>
              <a:spcAft>
                <a:spcPts val="0"/>
              </a:spcAft>
              <a:buNone/>
            </a:pPr>
            <a:r>
              <a:rPr lang="en-US" sz="4499" b="1" i="0" u="none" strike="noStrike" cap="none">
                <a:solidFill>
                  <a:srgbClr val="000000"/>
                </a:solidFill>
                <a:latin typeface="Arial"/>
                <a:ea typeface="Arial"/>
                <a:cs typeface="Arial"/>
                <a:sym typeface="Arial"/>
              </a:rPr>
              <a:t>b. Bối cảnh, tình huống truyện</a:t>
            </a:r>
            <a:endParaRPr sz="4499" b="1" i="0" u="none" strike="noStrike" cap="none">
              <a:solidFill>
                <a:srgbClr val="000000"/>
              </a:solidFill>
              <a:latin typeface="Arial"/>
              <a:ea typeface="Arial"/>
              <a:cs typeface="Arial"/>
              <a:sym typeface="Arial"/>
            </a:endParaRPr>
          </a:p>
        </p:txBody>
      </p:sp>
      <p:sp>
        <p:nvSpPr>
          <p:cNvPr id="404" name="Google Shape;404;p15"/>
          <p:cNvSpPr/>
          <p:nvPr/>
        </p:nvSpPr>
        <p:spPr>
          <a:xfrm>
            <a:off x="1272272" y="6419937"/>
            <a:ext cx="754078" cy="455580"/>
          </a:xfrm>
          <a:custGeom>
            <a:avLst/>
            <a:gdLst/>
            <a:ahLst/>
            <a:cxnLst/>
            <a:rect l="l" t="t" r="r" b="b"/>
            <a:pathLst>
              <a:path w="754078" h="455580" extrusionOk="0">
                <a:moveTo>
                  <a:pt x="0" y="0"/>
                </a:moveTo>
                <a:lnTo>
                  <a:pt x="754078" y="0"/>
                </a:lnTo>
                <a:lnTo>
                  <a:pt x="754078" y="455580"/>
                </a:lnTo>
                <a:lnTo>
                  <a:pt x="0" y="455580"/>
                </a:lnTo>
                <a:lnTo>
                  <a:pt x="0" y="0"/>
                </a:lnTo>
                <a:close/>
              </a:path>
            </a:pathLst>
          </a:custGeom>
          <a:blipFill rotWithShape="1">
            <a:blip r:embed="rId7">
              <a:alphaModFix/>
            </a:blip>
            <a:stretch>
              <a:fillRect/>
            </a:stretch>
          </a:blipFill>
          <a:ln>
            <a:noFill/>
          </a:ln>
        </p:spPr>
      </p:sp>
      <p:sp>
        <p:nvSpPr>
          <p:cNvPr id="405" name="Google Shape;405;p15"/>
          <p:cNvSpPr/>
          <p:nvPr/>
        </p:nvSpPr>
        <p:spPr>
          <a:xfrm>
            <a:off x="1432444" y="3165427"/>
            <a:ext cx="593906" cy="775022"/>
          </a:xfrm>
          <a:custGeom>
            <a:avLst/>
            <a:gdLst/>
            <a:ahLst/>
            <a:cxnLst/>
            <a:rect l="l" t="t" r="r" b="b"/>
            <a:pathLst>
              <a:path w="593906" h="775022" extrusionOk="0">
                <a:moveTo>
                  <a:pt x="0" y="0"/>
                </a:moveTo>
                <a:lnTo>
                  <a:pt x="593906" y="0"/>
                </a:lnTo>
                <a:lnTo>
                  <a:pt x="593906" y="775022"/>
                </a:lnTo>
                <a:lnTo>
                  <a:pt x="0" y="775022"/>
                </a:lnTo>
                <a:lnTo>
                  <a:pt x="0" y="0"/>
                </a:lnTo>
                <a:close/>
              </a:path>
            </a:pathLst>
          </a:custGeom>
          <a:blipFill rotWithShape="1">
            <a:blip r:embed="rId8">
              <a:alphaModFix/>
            </a:blip>
            <a:stretch>
              <a:fillRect/>
            </a:stretch>
          </a:blipFill>
          <a:ln>
            <a:noFill/>
          </a:ln>
        </p:spPr>
      </p:sp>
      <p:sp>
        <p:nvSpPr>
          <p:cNvPr id="406" name="Google Shape;406;p15"/>
          <p:cNvSpPr/>
          <p:nvPr/>
        </p:nvSpPr>
        <p:spPr>
          <a:xfrm flipH="1">
            <a:off x="9143870" y="1028700"/>
            <a:ext cx="9143870" cy="9142502"/>
          </a:xfrm>
          <a:custGeom>
            <a:avLst/>
            <a:gdLst/>
            <a:ahLst/>
            <a:cxnLst/>
            <a:rect l="l" t="t" r="r" b="b"/>
            <a:pathLst>
              <a:path w="9143870" h="9142502" extrusionOk="0">
                <a:moveTo>
                  <a:pt x="9143870" y="0"/>
                </a:moveTo>
                <a:lnTo>
                  <a:pt x="0" y="0"/>
                </a:lnTo>
                <a:lnTo>
                  <a:pt x="0" y="9142502"/>
                </a:lnTo>
                <a:lnTo>
                  <a:pt x="9143870" y="9142502"/>
                </a:lnTo>
                <a:lnTo>
                  <a:pt x="9143870" y="0"/>
                </a:lnTo>
                <a:close/>
              </a:path>
            </a:pathLst>
          </a:custGeom>
          <a:blipFill rotWithShape="1">
            <a:blip r:embed="rId9">
              <a:alphaModFix/>
            </a:blip>
            <a:stretch>
              <a:fillRect t="-58112" r="-11987"/>
            </a:stretch>
          </a:blip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3">
                                            <p:txEl>
                                              <p:pRg st="0" end="0"/>
                                            </p:txEl>
                                          </p:spTgt>
                                        </p:tgtEl>
                                        <p:attrNameLst>
                                          <p:attrName>style.visibility</p:attrName>
                                        </p:attrNameLst>
                                      </p:cBhvr>
                                      <p:to>
                                        <p:strVal val="visible"/>
                                      </p:to>
                                    </p:set>
                                    <p:animEffect transition="in" filter="fade">
                                      <p:cBhvr>
                                        <p:cTn id="7" dur="500"/>
                                        <p:tgtEl>
                                          <p:spTgt spid="4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5"/>
                                        </p:tgtEl>
                                        <p:attrNameLst>
                                          <p:attrName>style.visibility</p:attrName>
                                        </p:attrNameLst>
                                      </p:cBhvr>
                                      <p:to>
                                        <p:strVal val="visible"/>
                                      </p:to>
                                    </p:set>
                                    <p:animEffect transition="in" filter="fade">
                                      <p:cBhvr>
                                        <p:cTn id="12" dur="500"/>
                                        <p:tgtEl>
                                          <p:spTgt spid="405"/>
                                        </p:tgtEl>
                                      </p:cBhvr>
                                    </p:animEffect>
                                  </p:childTnLst>
                                </p:cTn>
                              </p:par>
                              <p:par>
                                <p:cTn id="13" presetID="10" presetClass="entr" presetSubtype="0" fill="hold" nodeType="withEffect">
                                  <p:stCondLst>
                                    <p:cond delay="0"/>
                                  </p:stCondLst>
                                  <p:childTnLst>
                                    <p:set>
                                      <p:cBhvr>
                                        <p:cTn id="14" dur="1" fill="hold">
                                          <p:stCondLst>
                                            <p:cond delay="0"/>
                                          </p:stCondLst>
                                        </p:cTn>
                                        <p:tgtEl>
                                          <p:spTgt spid="395"/>
                                        </p:tgtEl>
                                        <p:attrNameLst>
                                          <p:attrName>style.visibility</p:attrName>
                                        </p:attrNameLst>
                                      </p:cBhvr>
                                      <p:to>
                                        <p:strVal val="visible"/>
                                      </p:to>
                                    </p:set>
                                    <p:animEffect transition="in" filter="fade">
                                      <p:cBhvr>
                                        <p:cTn id="15" dur="500"/>
                                        <p:tgtEl>
                                          <p:spTgt spid="395"/>
                                        </p:tgtEl>
                                      </p:cBhvr>
                                    </p:animEffect>
                                  </p:childTnLst>
                                </p:cTn>
                              </p:par>
                              <p:par>
                                <p:cTn id="16" presetID="10" presetClass="entr" presetSubtype="0" fill="hold" nodeType="withEffect">
                                  <p:stCondLst>
                                    <p:cond delay="0"/>
                                  </p:stCondLst>
                                  <p:childTnLst>
                                    <p:set>
                                      <p:cBhvr>
                                        <p:cTn id="17" dur="1" fill="hold">
                                          <p:stCondLst>
                                            <p:cond delay="0"/>
                                          </p:stCondLst>
                                        </p:cTn>
                                        <p:tgtEl>
                                          <p:spTgt spid="396"/>
                                        </p:tgtEl>
                                        <p:attrNameLst>
                                          <p:attrName>style.visibility</p:attrName>
                                        </p:attrNameLst>
                                      </p:cBhvr>
                                      <p:to>
                                        <p:strVal val="visible"/>
                                      </p:to>
                                    </p:set>
                                    <p:animEffect transition="in" filter="fade">
                                      <p:cBhvr>
                                        <p:cTn id="18" dur="500"/>
                                        <p:tgtEl>
                                          <p:spTgt spid="39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04"/>
                                        </p:tgtEl>
                                        <p:attrNameLst>
                                          <p:attrName>style.visibility</p:attrName>
                                        </p:attrNameLst>
                                      </p:cBhvr>
                                      <p:to>
                                        <p:strVal val="visible"/>
                                      </p:to>
                                    </p:set>
                                    <p:animEffect transition="in" filter="fade">
                                      <p:cBhvr>
                                        <p:cTn id="23" dur="500"/>
                                        <p:tgtEl>
                                          <p:spTgt spid="404"/>
                                        </p:tgtEl>
                                      </p:cBhvr>
                                    </p:animEffect>
                                  </p:childTnLst>
                                </p:cTn>
                              </p:par>
                              <p:par>
                                <p:cTn id="24" presetID="10" presetClass="entr" presetSubtype="0" fill="hold" nodeType="withEffect">
                                  <p:stCondLst>
                                    <p:cond delay="0"/>
                                  </p:stCondLst>
                                  <p:childTnLst>
                                    <p:set>
                                      <p:cBhvr>
                                        <p:cTn id="25" dur="1" fill="hold">
                                          <p:stCondLst>
                                            <p:cond delay="0"/>
                                          </p:stCondLst>
                                        </p:cTn>
                                        <p:tgtEl>
                                          <p:spTgt spid="398"/>
                                        </p:tgtEl>
                                        <p:attrNameLst>
                                          <p:attrName>style.visibility</p:attrName>
                                        </p:attrNameLst>
                                      </p:cBhvr>
                                      <p:to>
                                        <p:strVal val="visible"/>
                                      </p:to>
                                    </p:set>
                                    <p:animEffect transition="in" filter="fade">
                                      <p:cBhvr>
                                        <p:cTn id="26" dur="500"/>
                                        <p:tgtEl>
                                          <p:spTgt spid="398"/>
                                        </p:tgtEl>
                                      </p:cBhvr>
                                    </p:animEffect>
                                  </p:childTnLst>
                                </p:cTn>
                              </p:par>
                              <p:par>
                                <p:cTn id="27" presetID="10" presetClass="entr" presetSubtype="0" fill="hold" nodeType="withEffect">
                                  <p:stCondLst>
                                    <p:cond delay="0"/>
                                  </p:stCondLst>
                                  <p:childTnLst>
                                    <p:set>
                                      <p:cBhvr>
                                        <p:cTn id="28" dur="1" fill="hold">
                                          <p:stCondLst>
                                            <p:cond delay="0"/>
                                          </p:stCondLst>
                                        </p:cTn>
                                        <p:tgtEl>
                                          <p:spTgt spid="397"/>
                                        </p:tgtEl>
                                        <p:attrNameLst>
                                          <p:attrName>style.visibility</p:attrName>
                                        </p:attrNameLst>
                                      </p:cBhvr>
                                      <p:to>
                                        <p:strVal val="visible"/>
                                      </p:to>
                                    </p:set>
                                    <p:animEffect transition="in" filter="fade">
                                      <p:cBhvr>
                                        <p:cTn id="29" dur="500"/>
                                        <p:tgtEl>
                                          <p:spTgt spid="3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CF3"/>
        </a:solidFill>
        <a:effectLst/>
      </p:bgPr>
    </p:bg>
    <p:spTree>
      <p:nvGrpSpPr>
        <p:cNvPr id="1" name="Shape 414"/>
        <p:cNvGrpSpPr/>
        <p:nvPr/>
      </p:nvGrpSpPr>
      <p:grpSpPr>
        <a:xfrm>
          <a:off x="0" y="0"/>
          <a:ext cx="0" cy="0"/>
          <a:chOff x="0" y="0"/>
          <a:chExt cx="0" cy="0"/>
        </a:xfrm>
      </p:grpSpPr>
      <p:sp>
        <p:nvSpPr>
          <p:cNvPr id="415" name="Google Shape;415;p16"/>
          <p:cNvSpPr/>
          <p:nvPr/>
        </p:nvSpPr>
        <p:spPr>
          <a:xfrm>
            <a:off x="0" y="0"/>
            <a:ext cx="18288006" cy="10287002"/>
          </a:xfrm>
          <a:custGeom>
            <a:avLst/>
            <a:gdLst/>
            <a:ahLst/>
            <a:cxnLst/>
            <a:rect l="l" t="t" r="r" b="b"/>
            <a:pathLst>
              <a:path w="18288006" h="10287002" extrusionOk="0">
                <a:moveTo>
                  <a:pt x="0" y="0"/>
                </a:moveTo>
                <a:lnTo>
                  <a:pt x="18288006" y="0"/>
                </a:lnTo>
                <a:lnTo>
                  <a:pt x="18288006" y="10287002"/>
                </a:lnTo>
                <a:lnTo>
                  <a:pt x="0" y="10287002"/>
                </a:lnTo>
                <a:lnTo>
                  <a:pt x="0" y="0"/>
                </a:lnTo>
                <a:close/>
              </a:path>
            </a:pathLst>
          </a:custGeom>
          <a:blipFill rotWithShape="1">
            <a:blip r:embed="rId3">
              <a:alphaModFix amt="80000"/>
            </a:blip>
            <a:stretch>
              <a:fillRect t="-9243" b="-9243"/>
            </a:stretch>
          </a:blipFill>
          <a:ln>
            <a:noFill/>
          </a:ln>
        </p:spPr>
      </p:sp>
      <p:sp>
        <p:nvSpPr>
          <p:cNvPr id="416" name="Google Shape;416;p16"/>
          <p:cNvSpPr/>
          <p:nvPr/>
        </p:nvSpPr>
        <p:spPr>
          <a:xfrm>
            <a:off x="0" y="665026"/>
            <a:ext cx="18287740" cy="248638"/>
          </a:xfrm>
          <a:custGeom>
            <a:avLst/>
            <a:gdLst/>
            <a:ahLst/>
            <a:cxnLst/>
            <a:rect l="l" t="t" r="r" b="b"/>
            <a:pathLst>
              <a:path w="18287740" h="248638" extrusionOk="0">
                <a:moveTo>
                  <a:pt x="0" y="0"/>
                </a:moveTo>
                <a:lnTo>
                  <a:pt x="18287740" y="0"/>
                </a:lnTo>
                <a:lnTo>
                  <a:pt x="18287740" y="248638"/>
                </a:lnTo>
                <a:lnTo>
                  <a:pt x="0" y="248638"/>
                </a:lnTo>
                <a:lnTo>
                  <a:pt x="0" y="0"/>
                </a:lnTo>
                <a:close/>
              </a:path>
            </a:pathLst>
          </a:custGeom>
          <a:blipFill rotWithShape="1">
            <a:blip r:embed="rId4">
              <a:alphaModFix/>
            </a:blip>
            <a:stretch>
              <a:fillRect/>
            </a:stretch>
          </a:blipFill>
          <a:ln>
            <a:noFill/>
          </a:ln>
        </p:spPr>
      </p:sp>
      <p:sp>
        <p:nvSpPr>
          <p:cNvPr id="417" name="Google Shape;417;p16"/>
          <p:cNvSpPr/>
          <p:nvPr/>
        </p:nvSpPr>
        <p:spPr>
          <a:xfrm>
            <a:off x="847329" y="5329357"/>
            <a:ext cx="1315784" cy="1315784"/>
          </a:xfrm>
          <a:custGeom>
            <a:avLst/>
            <a:gdLst/>
            <a:ahLst/>
            <a:cxnLst/>
            <a:rect l="l" t="t" r="r" b="b"/>
            <a:pathLst>
              <a:path w="1754378" h="1754378" extrusionOk="0">
                <a:moveTo>
                  <a:pt x="0" y="877189"/>
                </a:moveTo>
                <a:cubicBezTo>
                  <a:pt x="0" y="392684"/>
                  <a:pt x="392684" y="0"/>
                  <a:pt x="877189" y="0"/>
                </a:cubicBezTo>
                <a:cubicBezTo>
                  <a:pt x="1361694" y="0"/>
                  <a:pt x="1754378" y="392684"/>
                  <a:pt x="1754378" y="877189"/>
                </a:cubicBezTo>
                <a:cubicBezTo>
                  <a:pt x="1754378" y="1361694"/>
                  <a:pt x="1361694" y="1754378"/>
                  <a:pt x="877189" y="1754378"/>
                </a:cubicBezTo>
                <a:cubicBezTo>
                  <a:pt x="392684" y="1754378"/>
                  <a:pt x="0" y="1361694"/>
                  <a:pt x="0" y="877189"/>
                </a:cubicBezTo>
                <a:close/>
              </a:path>
            </a:pathLst>
          </a:custGeom>
          <a:solidFill>
            <a:srgbClr val="625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6"/>
          <p:cNvSpPr/>
          <p:nvPr/>
        </p:nvSpPr>
        <p:spPr>
          <a:xfrm>
            <a:off x="847329" y="3030657"/>
            <a:ext cx="1315784" cy="1315784"/>
          </a:xfrm>
          <a:custGeom>
            <a:avLst/>
            <a:gdLst/>
            <a:ahLst/>
            <a:cxnLst/>
            <a:rect l="l" t="t" r="r" b="b"/>
            <a:pathLst>
              <a:path w="1754378" h="1754378" extrusionOk="0">
                <a:moveTo>
                  <a:pt x="0" y="877189"/>
                </a:moveTo>
                <a:cubicBezTo>
                  <a:pt x="0" y="392684"/>
                  <a:pt x="392684" y="0"/>
                  <a:pt x="877189" y="0"/>
                </a:cubicBezTo>
                <a:cubicBezTo>
                  <a:pt x="1361694" y="0"/>
                  <a:pt x="1754378" y="392684"/>
                  <a:pt x="1754378" y="877189"/>
                </a:cubicBezTo>
                <a:cubicBezTo>
                  <a:pt x="1754378" y="1361694"/>
                  <a:pt x="1361694" y="1754378"/>
                  <a:pt x="877189" y="1754378"/>
                </a:cubicBezTo>
                <a:cubicBezTo>
                  <a:pt x="392684" y="1754378"/>
                  <a:pt x="0" y="1361694"/>
                  <a:pt x="0" y="877189"/>
                </a:cubicBezTo>
                <a:close/>
              </a:path>
            </a:pathLst>
          </a:custGeom>
          <a:solidFill>
            <a:srgbClr val="526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6"/>
          <p:cNvSpPr/>
          <p:nvPr/>
        </p:nvSpPr>
        <p:spPr>
          <a:xfrm>
            <a:off x="8540512" y="1028700"/>
            <a:ext cx="3134693" cy="1121970"/>
          </a:xfrm>
          <a:custGeom>
            <a:avLst/>
            <a:gdLst/>
            <a:ahLst/>
            <a:cxnLst/>
            <a:rect l="l" t="t" r="r" b="b"/>
            <a:pathLst>
              <a:path w="3134693" h="1121970" extrusionOk="0">
                <a:moveTo>
                  <a:pt x="0" y="0"/>
                </a:moveTo>
                <a:lnTo>
                  <a:pt x="3134693" y="0"/>
                </a:lnTo>
                <a:lnTo>
                  <a:pt x="3134693" y="1121970"/>
                </a:lnTo>
                <a:lnTo>
                  <a:pt x="0" y="1121970"/>
                </a:lnTo>
                <a:lnTo>
                  <a:pt x="0" y="0"/>
                </a:lnTo>
                <a:close/>
              </a:path>
            </a:pathLst>
          </a:custGeom>
          <a:blipFill rotWithShape="1">
            <a:blip r:embed="rId5">
              <a:alphaModFix/>
            </a:blip>
            <a:stretch>
              <a:fillRect/>
            </a:stretch>
          </a:blipFill>
          <a:ln>
            <a:noFill/>
          </a:ln>
        </p:spPr>
      </p:sp>
      <p:sp>
        <p:nvSpPr>
          <p:cNvPr id="420" name="Google Shape;420;p16"/>
          <p:cNvSpPr/>
          <p:nvPr/>
        </p:nvSpPr>
        <p:spPr>
          <a:xfrm>
            <a:off x="1129809" y="5714640"/>
            <a:ext cx="775926" cy="545234"/>
          </a:xfrm>
          <a:custGeom>
            <a:avLst/>
            <a:gdLst/>
            <a:ahLst/>
            <a:cxnLst/>
            <a:rect l="l" t="t" r="r" b="b"/>
            <a:pathLst>
              <a:path w="775926" h="545234" extrusionOk="0">
                <a:moveTo>
                  <a:pt x="0" y="0"/>
                </a:moveTo>
                <a:lnTo>
                  <a:pt x="775926" y="0"/>
                </a:lnTo>
                <a:lnTo>
                  <a:pt x="775926" y="545234"/>
                </a:lnTo>
                <a:lnTo>
                  <a:pt x="0" y="545234"/>
                </a:lnTo>
                <a:lnTo>
                  <a:pt x="0" y="0"/>
                </a:lnTo>
                <a:close/>
              </a:path>
            </a:pathLst>
          </a:custGeom>
          <a:blipFill rotWithShape="1">
            <a:blip r:embed="rId6">
              <a:alphaModFix/>
            </a:blip>
            <a:stretch>
              <a:fillRect/>
            </a:stretch>
          </a:blipFill>
          <a:ln>
            <a:noFill/>
          </a:ln>
        </p:spPr>
      </p:sp>
      <p:sp>
        <p:nvSpPr>
          <p:cNvPr id="421" name="Google Shape;421;p16"/>
          <p:cNvSpPr/>
          <p:nvPr/>
        </p:nvSpPr>
        <p:spPr>
          <a:xfrm>
            <a:off x="1129809" y="3346588"/>
            <a:ext cx="750840" cy="683938"/>
          </a:xfrm>
          <a:custGeom>
            <a:avLst/>
            <a:gdLst/>
            <a:ahLst/>
            <a:cxnLst/>
            <a:rect l="l" t="t" r="r" b="b"/>
            <a:pathLst>
              <a:path w="750840" h="683938" extrusionOk="0">
                <a:moveTo>
                  <a:pt x="0" y="0"/>
                </a:moveTo>
                <a:lnTo>
                  <a:pt x="750840" y="0"/>
                </a:lnTo>
                <a:lnTo>
                  <a:pt x="750840" y="683938"/>
                </a:lnTo>
                <a:lnTo>
                  <a:pt x="0" y="683938"/>
                </a:lnTo>
                <a:lnTo>
                  <a:pt x="0" y="0"/>
                </a:lnTo>
                <a:close/>
              </a:path>
            </a:pathLst>
          </a:custGeom>
          <a:blipFill rotWithShape="1">
            <a:blip r:embed="rId7">
              <a:alphaModFix/>
            </a:blip>
            <a:stretch>
              <a:fillRect/>
            </a:stretch>
          </a:blipFill>
          <a:ln>
            <a:noFill/>
          </a:ln>
        </p:spPr>
      </p:sp>
      <p:sp>
        <p:nvSpPr>
          <p:cNvPr id="422" name="Google Shape;422;p16"/>
          <p:cNvSpPr/>
          <p:nvPr/>
        </p:nvSpPr>
        <p:spPr>
          <a:xfrm>
            <a:off x="11675205" y="2771514"/>
            <a:ext cx="8595942" cy="7747287"/>
          </a:xfrm>
          <a:custGeom>
            <a:avLst/>
            <a:gdLst/>
            <a:ahLst/>
            <a:cxnLst/>
            <a:rect l="l" t="t" r="r" b="b"/>
            <a:pathLst>
              <a:path w="8595942" h="7747287" extrusionOk="0">
                <a:moveTo>
                  <a:pt x="0" y="0"/>
                </a:moveTo>
                <a:lnTo>
                  <a:pt x="8595942" y="0"/>
                </a:lnTo>
                <a:lnTo>
                  <a:pt x="8595942" y="7747287"/>
                </a:lnTo>
                <a:lnTo>
                  <a:pt x="0" y="7747287"/>
                </a:lnTo>
                <a:lnTo>
                  <a:pt x="0" y="0"/>
                </a:lnTo>
                <a:close/>
              </a:path>
            </a:pathLst>
          </a:custGeom>
          <a:blipFill rotWithShape="1">
            <a:blip r:embed="rId8">
              <a:alphaModFix/>
            </a:blip>
            <a:stretch>
              <a:fillRect t="-52860"/>
            </a:stretch>
          </a:blipFill>
          <a:ln>
            <a:noFill/>
          </a:ln>
        </p:spPr>
      </p:sp>
      <p:sp>
        <p:nvSpPr>
          <p:cNvPr id="423" name="Google Shape;423;p16"/>
          <p:cNvSpPr txBox="1"/>
          <p:nvPr/>
        </p:nvSpPr>
        <p:spPr>
          <a:xfrm>
            <a:off x="552050" y="1009650"/>
            <a:ext cx="6452392" cy="704817"/>
          </a:xfrm>
          <a:prstGeom prst="rect">
            <a:avLst/>
          </a:prstGeom>
          <a:noFill/>
          <a:ln>
            <a:noFill/>
          </a:ln>
        </p:spPr>
        <p:txBody>
          <a:bodyPr spcFirstLastPara="1" wrap="square" lIns="0" tIns="0" rIns="0" bIns="0" anchor="t" anchorCtr="0">
            <a:spAutoFit/>
          </a:bodyPr>
          <a:lstStyle/>
          <a:p>
            <a:pPr marL="0" marR="0" lvl="0" indent="0" algn="just" rtl="0">
              <a:lnSpc>
                <a:spcPct val="120000"/>
              </a:lnSpc>
              <a:spcBef>
                <a:spcPts val="0"/>
              </a:spcBef>
              <a:spcAft>
                <a:spcPts val="0"/>
              </a:spcAft>
              <a:buNone/>
            </a:pPr>
            <a:r>
              <a:rPr lang="en-US" sz="4500" b="1" i="0" u="none" strike="noStrike" cap="none">
                <a:solidFill>
                  <a:srgbClr val="000000"/>
                </a:solidFill>
                <a:latin typeface="Roboto Condensed"/>
                <a:ea typeface="Roboto Condensed"/>
                <a:cs typeface="Roboto Condensed"/>
                <a:sym typeface="Roboto Condensed"/>
              </a:rPr>
              <a:t>3.2. Đọc hiểu chi tiết</a:t>
            </a:r>
            <a:endParaRPr/>
          </a:p>
        </p:txBody>
      </p:sp>
      <p:sp>
        <p:nvSpPr>
          <p:cNvPr id="424" name="Google Shape;424;p16"/>
          <p:cNvSpPr txBox="1"/>
          <p:nvPr/>
        </p:nvSpPr>
        <p:spPr>
          <a:xfrm>
            <a:off x="552050" y="1785367"/>
            <a:ext cx="11431525" cy="754347"/>
          </a:xfrm>
          <a:prstGeom prst="rect">
            <a:avLst/>
          </a:prstGeom>
          <a:noFill/>
          <a:ln>
            <a:noFill/>
          </a:ln>
        </p:spPr>
        <p:txBody>
          <a:bodyPr spcFirstLastPara="1" wrap="square" lIns="0" tIns="0" rIns="0" bIns="0" anchor="t" anchorCtr="0">
            <a:spAutoFit/>
          </a:bodyPr>
          <a:lstStyle/>
          <a:p>
            <a:pPr marL="0" marR="0" lvl="0" indent="0" algn="just" rtl="0">
              <a:lnSpc>
                <a:spcPct val="138008"/>
              </a:lnSpc>
              <a:spcBef>
                <a:spcPts val="0"/>
              </a:spcBef>
              <a:spcAft>
                <a:spcPts val="0"/>
              </a:spcAft>
              <a:buNone/>
            </a:pPr>
            <a:r>
              <a:rPr lang="en-US" sz="4499" b="1" i="0" u="none" strike="noStrike" cap="none">
                <a:solidFill>
                  <a:srgbClr val="000000"/>
                </a:solidFill>
                <a:latin typeface="Arial"/>
                <a:ea typeface="Arial"/>
                <a:cs typeface="Arial"/>
                <a:sym typeface="Arial"/>
              </a:rPr>
              <a:t>c. Ngôi kể, điểm nhìn</a:t>
            </a:r>
            <a:endParaRPr sz="4499" b="1" i="0" u="none" strike="noStrike" cap="none">
              <a:solidFill>
                <a:srgbClr val="000000"/>
              </a:solidFill>
              <a:latin typeface="Arial"/>
              <a:ea typeface="Arial"/>
              <a:cs typeface="Arial"/>
              <a:sym typeface="Arial"/>
            </a:endParaRPr>
          </a:p>
        </p:txBody>
      </p:sp>
      <p:sp>
        <p:nvSpPr>
          <p:cNvPr id="425" name="Google Shape;425;p16"/>
          <p:cNvSpPr txBox="1"/>
          <p:nvPr/>
        </p:nvSpPr>
        <p:spPr>
          <a:xfrm>
            <a:off x="2525744" y="3034700"/>
            <a:ext cx="4259550" cy="704817"/>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4500" b="1" i="0" u="none" strike="noStrike" cap="none">
                <a:solidFill>
                  <a:srgbClr val="191919"/>
                </a:solidFill>
                <a:latin typeface="Roboto Condensed"/>
                <a:ea typeface="Roboto Condensed"/>
                <a:cs typeface="Roboto Condensed"/>
                <a:sym typeface="Roboto Condensed"/>
              </a:rPr>
              <a:t>Ngôi kể</a:t>
            </a:r>
            <a:endParaRPr/>
          </a:p>
        </p:txBody>
      </p:sp>
      <p:sp>
        <p:nvSpPr>
          <p:cNvPr id="426" name="Google Shape;426;p16"/>
          <p:cNvSpPr txBox="1"/>
          <p:nvPr/>
        </p:nvSpPr>
        <p:spPr>
          <a:xfrm>
            <a:off x="2525744" y="3984524"/>
            <a:ext cx="7856847" cy="704817"/>
          </a:xfrm>
          <a:prstGeom prst="rect">
            <a:avLst/>
          </a:prstGeom>
          <a:noFill/>
          <a:ln>
            <a:noFill/>
          </a:ln>
        </p:spPr>
        <p:txBody>
          <a:bodyPr spcFirstLastPara="1" wrap="square" lIns="0" tIns="0" rIns="0" bIns="0" anchor="t" anchorCtr="0">
            <a:spAutoFit/>
          </a:bodyPr>
          <a:lstStyle/>
          <a:p>
            <a:pPr marL="0" marR="0" lvl="0" indent="0" algn="just" rtl="0">
              <a:lnSpc>
                <a:spcPct val="120000"/>
              </a:lnSpc>
              <a:spcBef>
                <a:spcPts val="0"/>
              </a:spcBef>
              <a:spcAft>
                <a:spcPts val="0"/>
              </a:spcAft>
              <a:buNone/>
            </a:pPr>
            <a:r>
              <a:rPr lang="en-US" sz="4500" b="0" i="0" u="none" strike="noStrike" cap="none">
                <a:solidFill>
                  <a:srgbClr val="191919"/>
                </a:solidFill>
                <a:latin typeface="Roboto Condensed"/>
                <a:ea typeface="Roboto Condensed"/>
                <a:cs typeface="Roboto Condensed"/>
                <a:sym typeface="Roboto Condensed"/>
              </a:rPr>
              <a:t>Ngôi kể thứ ba </a:t>
            </a:r>
            <a:endParaRPr/>
          </a:p>
        </p:txBody>
      </p:sp>
      <p:sp>
        <p:nvSpPr>
          <p:cNvPr id="427" name="Google Shape;427;p16"/>
          <p:cNvSpPr txBox="1"/>
          <p:nvPr/>
        </p:nvSpPr>
        <p:spPr>
          <a:xfrm>
            <a:off x="2488295" y="6270593"/>
            <a:ext cx="9889800" cy="3463200"/>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None/>
            </a:pPr>
            <a:r>
              <a:rPr lang="en-US" sz="4500" b="0" i="0" u="none" strike="noStrike" cap="none">
                <a:solidFill>
                  <a:srgbClr val="191919"/>
                </a:solidFill>
                <a:latin typeface="Roboto Condensed"/>
                <a:ea typeface="Roboto Condensed"/>
                <a:cs typeface="Roboto Condensed"/>
                <a:sym typeface="Roboto Condensed"/>
              </a:rPr>
              <a:t>Người kể chuyện đang kể câu chuyện từ </a:t>
            </a:r>
            <a:r>
              <a:rPr lang="en-US" sz="4500" b="1" i="0" u="none" strike="noStrike" cap="none">
                <a:solidFill>
                  <a:srgbClr val="191919"/>
                </a:solidFill>
                <a:latin typeface="Roboto Condensed"/>
                <a:ea typeface="Roboto Condensed"/>
                <a:cs typeface="Roboto Condensed"/>
                <a:sym typeface="Roboto Condensed"/>
              </a:rPr>
              <a:t>góc độ của Kiên</a:t>
            </a:r>
            <a:r>
              <a:rPr lang="en-US" sz="4500" b="0" i="0" u="none" strike="noStrike" cap="none">
                <a:solidFill>
                  <a:srgbClr val="191919"/>
                </a:solidFill>
                <a:latin typeface="Roboto Condensed"/>
                <a:ea typeface="Roboto Condensed"/>
                <a:cs typeface="Roboto Condensed"/>
                <a:sym typeface="Roboto Condensed"/>
              </a:rPr>
              <a:t> - nhân vật chính trong câu chuyện, giúp đưa người đọc vào tâm trạng và trải nghiệm của nhân vật chính chân thực và khách quan. </a:t>
            </a:r>
            <a:endParaRPr/>
          </a:p>
        </p:txBody>
      </p:sp>
      <p:sp>
        <p:nvSpPr>
          <p:cNvPr id="428" name="Google Shape;428;p16"/>
          <p:cNvSpPr txBox="1"/>
          <p:nvPr/>
        </p:nvSpPr>
        <p:spPr>
          <a:xfrm>
            <a:off x="2488295" y="5441951"/>
            <a:ext cx="5483125" cy="704817"/>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4500" b="1" i="0" u="none" strike="noStrike" cap="none">
                <a:solidFill>
                  <a:srgbClr val="191919"/>
                </a:solidFill>
                <a:latin typeface="Roboto Condensed"/>
                <a:ea typeface="Roboto Condensed"/>
                <a:cs typeface="Roboto Condensed"/>
                <a:sym typeface="Roboto Condensed"/>
              </a:rPr>
              <a:t>Điểm nhìn trần thuật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4">
                                            <p:txEl>
                                              <p:pRg st="0" end="0"/>
                                            </p:txEl>
                                          </p:spTgt>
                                        </p:tgtEl>
                                        <p:attrNameLst>
                                          <p:attrName>style.visibility</p:attrName>
                                        </p:attrNameLst>
                                      </p:cBhvr>
                                      <p:to>
                                        <p:strVal val="visible"/>
                                      </p:to>
                                    </p:set>
                                    <p:animEffect transition="in" filter="fade">
                                      <p:cBhvr>
                                        <p:cTn id="7" dur="500"/>
                                        <p:tgtEl>
                                          <p:spTgt spid="4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1"/>
                                        </p:tgtEl>
                                        <p:attrNameLst>
                                          <p:attrName>style.visibility</p:attrName>
                                        </p:attrNameLst>
                                      </p:cBhvr>
                                      <p:to>
                                        <p:strVal val="visible"/>
                                      </p:to>
                                    </p:set>
                                    <p:animEffect transition="in" filter="fade">
                                      <p:cBhvr>
                                        <p:cTn id="12" dur="500"/>
                                        <p:tgtEl>
                                          <p:spTgt spid="421"/>
                                        </p:tgtEl>
                                      </p:cBhvr>
                                    </p:animEffect>
                                  </p:childTnLst>
                                </p:cTn>
                              </p:par>
                              <p:par>
                                <p:cTn id="13" presetID="10" presetClass="entr" presetSubtype="0" fill="hold" nodeType="withEffect">
                                  <p:stCondLst>
                                    <p:cond delay="0"/>
                                  </p:stCondLst>
                                  <p:childTnLst>
                                    <p:set>
                                      <p:cBhvr>
                                        <p:cTn id="14" dur="1" fill="hold">
                                          <p:stCondLst>
                                            <p:cond delay="0"/>
                                          </p:stCondLst>
                                        </p:cTn>
                                        <p:tgtEl>
                                          <p:spTgt spid="425"/>
                                        </p:tgtEl>
                                        <p:attrNameLst>
                                          <p:attrName>style.visibility</p:attrName>
                                        </p:attrNameLst>
                                      </p:cBhvr>
                                      <p:to>
                                        <p:strVal val="visible"/>
                                      </p:to>
                                    </p:set>
                                    <p:animEffect transition="in" filter="fade">
                                      <p:cBhvr>
                                        <p:cTn id="15" dur="500"/>
                                        <p:tgtEl>
                                          <p:spTgt spid="425"/>
                                        </p:tgtEl>
                                      </p:cBhvr>
                                    </p:animEffect>
                                  </p:childTnLst>
                                </p:cTn>
                              </p:par>
                              <p:par>
                                <p:cTn id="16" presetID="10" presetClass="entr" presetSubtype="0" fill="hold" nodeType="withEffect">
                                  <p:stCondLst>
                                    <p:cond delay="0"/>
                                  </p:stCondLst>
                                  <p:childTnLst>
                                    <p:set>
                                      <p:cBhvr>
                                        <p:cTn id="17" dur="1" fill="hold">
                                          <p:stCondLst>
                                            <p:cond delay="0"/>
                                          </p:stCondLst>
                                        </p:cTn>
                                        <p:tgtEl>
                                          <p:spTgt spid="426"/>
                                        </p:tgtEl>
                                        <p:attrNameLst>
                                          <p:attrName>style.visibility</p:attrName>
                                        </p:attrNameLst>
                                      </p:cBhvr>
                                      <p:to>
                                        <p:strVal val="visible"/>
                                      </p:to>
                                    </p:set>
                                    <p:animEffect transition="in" filter="fade">
                                      <p:cBhvr>
                                        <p:cTn id="18" dur="500"/>
                                        <p:tgtEl>
                                          <p:spTgt spid="42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20"/>
                                        </p:tgtEl>
                                        <p:attrNameLst>
                                          <p:attrName>style.visibility</p:attrName>
                                        </p:attrNameLst>
                                      </p:cBhvr>
                                      <p:to>
                                        <p:strVal val="visible"/>
                                      </p:to>
                                    </p:set>
                                    <p:animEffect transition="in" filter="fade">
                                      <p:cBhvr>
                                        <p:cTn id="23" dur="500"/>
                                        <p:tgtEl>
                                          <p:spTgt spid="420"/>
                                        </p:tgtEl>
                                      </p:cBhvr>
                                    </p:animEffect>
                                  </p:childTnLst>
                                </p:cTn>
                              </p:par>
                              <p:par>
                                <p:cTn id="24" presetID="10" presetClass="entr" presetSubtype="0" fill="hold" nodeType="withEffect">
                                  <p:stCondLst>
                                    <p:cond delay="0"/>
                                  </p:stCondLst>
                                  <p:childTnLst>
                                    <p:set>
                                      <p:cBhvr>
                                        <p:cTn id="25" dur="1" fill="hold">
                                          <p:stCondLst>
                                            <p:cond delay="0"/>
                                          </p:stCondLst>
                                        </p:cTn>
                                        <p:tgtEl>
                                          <p:spTgt spid="428"/>
                                        </p:tgtEl>
                                        <p:attrNameLst>
                                          <p:attrName>style.visibility</p:attrName>
                                        </p:attrNameLst>
                                      </p:cBhvr>
                                      <p:to>
                                        <p:strVal val="visible"/>
                                      </p:to>
                                    </p:set>
                                    <p:animEffect transition="in" filter="fade">
                                      <p:cBhvr>
                                        <p:cTn id="26" dur="500"/>
                                        <p:tgtEl>
                                          <p:spTgt spid="428"/>
                                        </p:tgtEl>
                                      </p:cBhvr>
                                    </p:animEffect>
                                  </p:childTnLst>
                                </p:cTn>
                              </p:par>
                              <p:par>
                                <p:cTn id="27" presetID="10" presetClass="entr" presetSubtype="0" fill="hold" nodeType="withEffect">
                                  <p:stCondLst>
                                    <p:cond delay="0"/>
                                  </p:stCondLst>
                                  <p:childTnLst>
                                    <p:set>
                                      <p:cBhvr>
                                        <p:cTn id="28" dur="1" fill="hold">
                                          <p:stCondLst>
                                            <p:cond delay="0"/>
                                          </p:stCondLst>
                                        </p:cTn>
                                        <p:tgtEl>
                                          <p:spTgt spid="427"/>
                                        </p:tgtEl>
                                        <p:attrNameLst>
                                          <p:attrName>style.visibility</p:attrName>
                                        </p:attrNameLst>
                                      </p:cBhvr>
                                      <p:to>
                                        <p:strVal val="visible"/>
                                      </p:to>
                                    </p:set>
                                    <p:animEffect transition="in" filter="fade">
                                      <p:cBhvr>
                                        <p:cTn id="29" dur="500"/>
                                        <p:tgtEl>
                                          <p:spTgt spid="4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CF3"/>
        </a:solidFill>
        <a:effectLst/>
      </p:bgPr>
    </p:bg>
    <p:spTree>
      <p:nvGrpSpPr>
        <p:cNvPr id="1" name="Shape 436"/>
        <p:cNvGrpSpPr/>
        <p:nvPr/>
      </p:nvGrpSpPr>
      <p:grpSpPr>
        <a:xfrm>
          <a:off x="0" y="0"/>
          <a:ext cx="0" cy="0"/>
          <a:chOff x="0" y="0"/>
          <a:chExt cx="0" cy="0"/>
        </a:xfrm>
      </p:grpSpPr>
      <p:sp>
        <p:nvSpPr>
          <p:cNvPr id="437" name="Google Shape;437;p17"/>
          <p:cNvSpPr/>
          <p:nvPr/>
        </p:nvSpPr>
        <p:spPr>
          <a:xfrm>
            <a:off x="0" y="0"/>
            <a:ext cx="18288006" cy="10287002"/>
          </a:xfrm>
          <a:custGeom>
            <a:avLst/>
            <a:gdLst/>
            <a:ahLst/>
            <a:cxnLst/>
            <a:rect l="l" t="t" r="r" b="b"/>
            <a:pathLst>
              <a:path w="18288006" h="10287002" extrusionOk="0">
                <a:moveTo>
                  <a:pt x="0" y="0"/>
                </a:moveTo>
                <a:lnTo>
                  <a:pt x="18288006" y="0"/>
                </a:lnTo>
                <a:lnTo>
                  <a:pt x="18288006" y="10287002"/>
                </a:lnTo>
                <a:lnTo>
                  <a:pt x="0" y="10287002"/>
                </a:lnTo>
                <a:lnTo>
                  <a:pt x="0" y="0"/>
                </a:lnTo>
                <a:close/>
              </a:path>
            </a:pathLst>
          </a:custGeom>
          <a:blipFill rotWithShape="1">
            <a:blip r:embed="rId3">
              <a:alphaModFix amt="80000"/>
            </a:blip>
            <a:stretch>
              <a:fillRect t="-9243" b="-9243"/>
            </a:stretch>
          </a:blipFill>
          <a:ln>
            <a:noFill/>
          </a:ln>
        </p:spPr>
      </p:sp>
      <p:sp>
        <p:nvSpPr>
          <p:cNvPr id="438" name="Google Shape;438;p17"/>
          <p:cNvSpPr/>
          <p:nvPr/>
        </p:nvSpPr>
        <p:spPr>
          <a:xfrm>
            <a:off x="-16" y="6461464"/>
            <a:ext cx="18287716" cy="5951590"/>
          </a:xfrm>
          <a:custGeom>
            <a:avLst/>
            <a:gdLst/>
            <a:ahLst/>
            <a:cxnLst/>
            <a:rect l="l" t="t" r="r" b="b"/>
            <a:pathLst>
              <a:path w="18287716" h="5951590" extrusionOk="0">
                <a:moveTo>
                  <a:pt x="0" y="0"/>
                </a:moveTo>
                <a:lnTo>
                  <a:pt x="18287716" y="0"/>
                </a:lnTo>
                <a:lnTo>
                  <a:pt x="18287716" y="5951590"/>
                </a:lnTo>
                <a:lnTo>
                  <a:pt x="0" y="5951590"/>
                </a:lnTo>
                <a:lnTo>
                  <a:pt x="0" y="0"/>
                </a:lnTo>
                <a:close/>
              </a:path>
            </a:pathLst>
          </a:custGeom>
          <a:blipFill rotWithShape="1">
            <a:blip r:embed="rId4">
              <a:alphaModFix/>
            </a:blip>
            <a:stretch>
              <a:fillRect/>
            </a:stretch>
          </a:blipFill>
          <a:ln>
            <a:noFill/>
          </a:ln>
        </p:spPr>
      </p:sp>
      <p:sp>
        <p:nvSpPr>
          <p:cNvPr id="439" name="Google Shape;439;p17"/>
          <p:cNvSpPr/>
          <p:nvPr/>
        </p:nvSpPr>
        <p:spPr>
          <a:xfrm>
            <a:off x="126" y="9053984"/>
            <a:ext cx="18287742" cy="3359086"/>
          </a:xfrm>
          <a:custGeom>
            <a:avLst/>
            <a:gdLst/>
            <a:ahLst/>
            <a:cxnLst/>
            <a:rect l="l" t="t" r="r" b="b"/>
            <a:pathLst>
              <a:path w="18287742" h="3359086" extrusionOk="0">
                <a:moveTo>
                  <a:pt x="0" y="0"/>
                </a:moveTo>
                <a:lnTo>
                  <a:pt x="18287742" y="0"/>
                </a:lnTo>
                <a:lnTo>
                  <a:pt x="18287742" y="3359086"/>
                </a:lnTo>
                <a:lnTo>
                  <a:pt x="0" y="3359086"/>
                </a:lnTo>
                <a:lnTo>
                  <a:pt x="0" y="0"/>
                </a:lnTo>
                <a:close/>
              </a:path>
            </a:pathLst>
          </a:custGeom>
          <a:blipFill rotWithShape="1">
            <a:blip r:embed="rId5">
              <a:alphaModFix/>
            </a:blip>
            <a:stretch>
              <a:fillRect/>
            </a:stretch>
          </a:blipFill>
          <a:ln>
            <a:noFill/>
          </a:ln>
        </p:spPr>
      </p:sp>
      <p:sp>
        <p:nvSpPr>
          <p:cNvPr id="440" name="Google Shape;440;p17"/>
          <p:cNvSpPr/>
          <p:nvPr/>
        </p:nvSpPr>
        <p:spPr>
          <a:xfrm>
            <a:off x="14581" y="465230"/>
            <a:ext cx="18290487" cy="606288"/>
          </a:xfrm>
          <a:custGeom>
            <a:avLst/>
            <a:gdLst/>
            <a:ahLst/>
            <a:cxnLst/>
            <a:rect l="l" t="t" r="r" b="b"/>
            <a:pathLst>
              <a:path w="18290487" h="606288" extrusionOk="0">
                <a:moveTo>
                  <a:pt x="0" y="0"/>
                </a:moveTo>
                <a:lnTo>
                  <a:pt x="18290486" y="0"/>
                </a:lnTo>
                <a:lnTo>
                  <a:pt x="18290486" y="606288"/>
                </a:lnTo>
                <a:lnTo>
                  <a:pt x="0" y="606288"/>
                </a:lnTo>
                <a:lnTo>
                  <a:pt x="0" y="0"/>
                </a:lnTo>
                <a:close/>
              </a:path>
            </a:pathLst>
          </a:custGeom>
          <a:blipFill rotWithShape="1">
            <a:blip r:embed="rId6">
              <a:alphaModFix/>
            </a:blip>
            <a:stretch>
              <a:fillRect/>
            </a:stretch>
          </a:blipFill>
          <a:ln>
            <a:noFill/>
          </a:ln>
        </p:spPr>
      </p:sp>
      <p:sp>
        <p:nvSpPr>
          <p:cNvPr id="441" name="Google Shape;441;p17"/>
          <p:cNvSpPr/>
          <p:nvPr/>
        </p:nvSpPr>
        <p:spPr>
          <a:xfrm>
            <a:off x="9159824" y="441116"/>
            <a:ext cx="2395548" cy="587584"/>
          </a:xfrm>
          <a:custGeom>
            <a:avLst/>
            <a:gdLst/>
            <a:ahLst/>
            <a:cxnLst/>
            <a:rect l="l" t="t" r="r" b="b"/>
            <a:pathLst>
              <a:path w="2395548" h="587584" extrusionOk="0">
                <a:moveTo>
                  <a:pt x="0" y="0"/>
                </a:moveTo>
                <a:lnTo>
                  <a:pt x="2395548" y="0"/>
                </a:lnTo>
                <a:lnTo>
                  <a:pt x="2395548" y="587584"/>
                </a:lnTo>
                <a:lnTo>
                  <a:pt x="0" y="587584"/>
                </a:lnTo>
                <a:lnTo>
                  <a:pt x="0" y="0"/>
                </a:lnTo>
                <a:close/>
              </a:path>
            </a:pathLst>
          </a:custGeom>
          <a:blipFill rotWithShape="1">
            <a:blip r:embed="rId7">
              <a:alphaModFix/>
            </a:blip>
            <a:stretch>
              <a:fillRect/>
            </a:stretch>
          </a:blipFill>
          <a:ln>
            <a:noFill/>
          </a:ln>
        </p:spPr>
      </p:sp>
      <p:sp>
        <p:nvSpPr>
          <p:cNvPr id="442" name="Google Shape;442;p17"/>
          <p:cNvSpPr/>
          <p:nvPr/>
        </p:nvSpPr>
        <p:spPr>
          <a:xfrm>
            <a:off x="16079981" y="1265965"/>
            <a:ext cx="1847801" cy="676220"/>
          </a:xfrm>
          <a:custGeom>
            <a:avLst/>
            <a:gdLst/>
            <a:ahLst/>
            <a:cxnLst/>
            <a:rect l="l" t="t" r="r" b="b"/>
            <a:pathLst>
              <a:path w="1847801" h="676220" extrusionOk="0">
                <a:moveTo>
                  <a:pt x="0" y="0"/>
                </a:moveTo>
                <a:lnTo>
                  <a:pt x="1847802" y="0"/>
                </a:lnTo>
                <a:lnTo>
                  <a:pt x="1847802" y="676220"/>
                </a:lnTo>
                <a:lnTo>
                  <a:pt x="0" y="676220"/>
                </a:lnTo>
                <a:lnTo>
                  <a:pt x="0" y="0"/>
                </a:lnTo>
                <a:close/>
              </a:path>
            </a:pathLst>
          </a:custGeom>
          <a:blipFill rotWithShape="1">
            <a:blip r:embed="rId8">
              <a:alphaModFix/>
            </a:blip>
            <a:stretch>
              <a:fillRect/>
            </a:stretch>
          </a:blipFill>
          <a:ln>
            <a:noFill/>
          </a:ln>
        </p:spPr>
      </p:sp>
      <p:sp>
        <p:nvSpPr>
          <p:cNvPr id="443" name="Google Shape;443;p17"/>
          <p:cNvSpPr txBox="1"/>
          <p:nvPr/>
        </p:nvSpPr>
        <p:spPr>
          <a:xfrm>
            <a:off x="581954" y="1792538"/>
            <a:ext cx="6452392" cy="704817"/>
          </a:xfrm>
          <a:prstGeom prst="rect">
            <a:avLst/>
          </a:prstGeom>
          <a:noFill/>
          <a:ln>
            <a:noFill/>
          </a:ln>
        </p:spPr>
        <p:txBody>
          <a:bodyPr spcFirstLastPara="1" wrap="square" lIns="0" tIns="0" rIns="0" bIns="0" anchor="t" anchorCtr="0">
            <a:spAutoFit/>
          </a:bodyPr>
          <a:lstStyle/>
          <a:p>
            <a:pPr marL="0" marR="0" lvl="0" indent="0" algn="just" rtl="0">
              <a:lnSpc>
                <a:spcPct val="120000"/>
              </a:lnSpc>
              <a:spcBef>
                <a:spcPts val="0"/>
              </a:spcBef>
              <a:spcAft>
                <a:spcPts val="0"/>
              </a:spcAft>
              <a:buNone/>
            </a:pPr>
            <a:r>
              <a:rPr lang="en-US" sz="4500" b="1" i="0" u="none" strike="noStrike" cap="none">
                <a:solidFill>
                  <a:srgbClr val="000000"/>
                </a:solidFill>
                <a:latin typeface="Roboto Condensed"/>
                <a:ea typeface="Roboto Condensed"/>
                <a:cs typeface="Roboto Condensed"/>
                <a:sym typeface="Roboto Condensed"/>
              </a:rPr>
              <a:t>3.2. Đọc hiểu chi tiết</a:t>
            </a:r>
            <a:endParaRPr/>
          </a:p>
        </p:txBody>
      </p:sp>
      <p:sp>
        <p:nvSpPr>
          <p:cNvPr id="444" name="Google Shape;444;p17"/>
          <p:cNvSpPr txBox="1"/>
          <p:nvPr/>
        </p:nvSpPr>
        <p:spPr>
          <a:xfrm>
            <a:off x="614121" y="942975"/>
            <a:ext cx="9468900" cy="923400"/>
          </a:xfrm>
          <a:prstGeom prst="rect">
            <a:avLst/>
          </a:prstGeom>
          <a:noFill/>
          <a:ln>
            <a:noFill/>
          </a:ln>
        </p:spPr>
        <p:txBody>
          <a:bodyPr spcFirstLastPara="1" wrap="square" lIns="0" tIns="0" rIns="0" bIns="0" anchor="t" anchorCtr="0">
            <a:spAutoFit/>
          </a:bodyPr>
          <a:lstStyle/>
          <a:p>
            <a:pPr marL="0" marR="0" lvl="0" indent="0" algn="just" rtl="0">
              <a:lnSpc>
                <a:spcPct val="163000"/>
              </a:lnSpc>
              <a:spcBef>
                <a:spcPts val="0"/>
              </a:spcBef>
              <a:spcAft>
                <a:spcPts val="0"/>
              </a:spcAft>
              <a:buNone/>
            </a:pPr>
            <a:r>
              <a:rPr lang="en-US" sz="6000" b="1" i="0" u="none" strike="noStrike" cap="none">
                <a:solidFill>
                  <a:srgbClr val="3E4728"/>
                </a:solidFill>
                <a:latin typeface="Fraunces Black"/>
                <a:ea typeface="Fraunces Black"/>
                <a:cs typeface="Fraunces Black"/>
                <a:sym typeface="Fraunces Black"/>
              </a:rPr>
              <a:t>3. KHÁM PHÁ VĂN BẢN</a:t>
            </a:r>
            <a:endParaRPr/>
          </a:p>
        </p:txBody>
      </p:sp>
      <p:sp>
        <p:nvSpPr>
          <p:cNvPr id="445" name="Google Shape;445;p17"/>
          <p:cNvSpPr txBox="1"/>
          <p:nvPr/>
        </p:nvSpPr>
        <p:spPr>
          <a:xfrm>
            <a:off x="581954" y="2421155"/>
            <a:ext cx="7256284" cy="754347"/>
          </a:xfrm>
          <a:prstGeom prst="rect">
            <a:avLst/>
          </a:prstGeom>
          <a:noFill/>
          <a:ln>
            <a:noFill/>
          </a:ln>
        </p:spPr>
        <p:txBody>
          <a:bodyPr spcFirstLastPara="1" wrap="square" lIns="0" tIns="0" rIns="0" bIns="0" anchor="t" anchorCtr="0">
            <a:spAutoFit/>
          </a:bodyPr>
          <a:lstStyle/>
          <a:p>
            <a:pPr marL="0" marR="0" lvl="0" indent="0" algn="just" rtl="0">
              <a:lnSpc>
                <a:spcPct val="138008"/>
              </a:lnSpc>
              <a:spcBef>
                <a:spcPts val="0"/>
              </a:spcBef>
              <a:spcAft>
                <a:spcPts val="0"/>
              </a:spcAft>
              <a:buNone/>
            </a:pPr>
            <a:r>
              <a:rPr lang="en-US" sz="4499" b="1" i="0" u="none" strike="noStrike" cap="none">
                <a:solidFill>
                  <a:srgbClr val="000000"/>
                </a:solidFill>
                <a:latin typeface="Arial"/>
                <a:ea typeface="Arial"/>
                <a:cs typeface="Arial"/>
                <a:sym typeface="Arial"/>
              </a:rPr>
              <a:t>d. Hệ thống nhân vật </a:t>
            </a:r>
            <a:endParaRPr/>
          </a:p>
        </p:txBody>
      </p:sp>
      <p:sp>
        <p:nvSpPr>
          <p:cNvPr id="446" name="Google Shape;446;p17"/>
          <p:cNvSpPr/>
          <p:nvPr/>
        </p:nvSpPr>
        <p:spPr>
          <a:xfrm>
            <a:off x="581950" y="3511049"/>
            <a:ext cx="12026851" cy="6417784"/>
          </a:xfrm>
          <a:custGeom>
            <a:avLst/>
            <a:gdLst/>
            <a:ahLst/>
            <a:cxnLst/>
            <a:rect l="l" t="t" r="r" b="b"/>
            <a:pathLst>
              <a:path w="16035801" h="7663026" extrusionOk="0">
                <a:moveTo>
                  <a:pt x="0" y="0"/>
                </a:moveTo>
                <a:lnTo>
                  <a:pt x="16035801" y="0"/>
                </a:lnTo>
                <a:lnTo>
                  <a:pt x="16035801" y="7663026"/>
                </a:lnTo>
                <a:lnTo>
                  <a:pt x="0" y="7663026"/>
                </a:lnTo>
                <a:close/>
              </a:path>
            </a:pathLst>
          </a:custGeom>
          <a:solidFill>
            <a:srgbClr val="FEFFFE">
              <a:alpha val="58039"/>
            </a:srgbClr>
          </a:solidFill>
          <a:ln>
            <a:noFill/>
          </a:ln>
        </p:spPr>
      </p:sp>
      <p:sp>
        <p:nvSpPr>
          <p:cNvPr id="447" name="Google Shape;447;p17"/>
          <p:cNvSpPr txBox="1"/>
          <p:nvPr/>
        </p:nvSpPr>
        <p:spPr>
          <a:xfrm>
            <a:off x="614121" y="4726486"/>
            <a:ext cx="11370000" cy="4674300"/>
          </a:xfrm>
          <a:prstGeom prst="rect">
            <a:avLst/>
          </a:prstGeom>
          <a:noFill/>
          <a:ln>
            <a:noFill/>
          </a:ln>
        </p:spPr>
        <p:txBody>
          <a:bodyPr spcFirstLastPara="1" wrap="square" lIns="0" tIns="0" rIns="0" bIns="0" anchor="t" anchorCtr="0">
            <a:spAutoFit/>
          </a:bodyPr>
          <a:lstStyle/>
          <a:p>
            <a:pPr marL="971547" marR="0" lvl="1" indent="-485773" algn="just" rtl="0">
              <a:lnSpc>
                <a:spcPct val="115000"/>
              </a:lnSpc>
              <a:spcBef>
                <a:spcPts val="0"/>
              </a:spcBef>
              <a:spcAft>
                <a:spcPts val="0"/>
              </a:spcAft>
              <a:buClr>
                <a:srgbClr val="000000"/>
              </a:buClr>
              <a:buSzPts val="4499"/>
              <a:buFont typeface="Arial"/>
              <a:buChar char="•"/>
            </a:pPr>
            <a:r>
              <a:rPr lang="en-US" sz="4499" b="0" i="0" u="none" strike="noStrike" cap="none">
                <a:solidFill>
                  <a:srgbClr val="000000"/>
                </a:solidFill>
                <a:latin typeface="Roboto Condensed"/>
                <a:ea typeface="Roboto Condensed"/>
                <a:cs typeface="Roboto Condensed"/>
                <a:sym typeface="Roboto Condensed"/>
              </a:rPr>
              <a:t>Sau hai lần bị bao vây, đơn vị Kiên đã tan nát, vụn ra từng tốp, vừa đánh vừa chạy.</a:t>
            </a:r>
            <a:endParaRPr/>
          </a:p>
          <a:p>
            <a:pPr marL="971547" marR="0" lvl="1" indent="-485773" algn="just" rtl="0">
              <a:lnSpc>
                <a:spcPct val="115000"/>
              </a:lnSpc>
              <a:spcBef>
                <a:spcPts val="0"/>
              </a:spcBef>
              <a:spcAft>
                <a:spcPts val="0"/>
              </a:spcAft>
              <a:buClr>
                <a:srgbClr val="000000"/>
              </a:buClr>
              <a:buSzPts val="4499"/>
              <a:buFont typeface="Arial"/>
              <a:buChar char="•"/>
            </a:pPr>
            <a:r>
              <a:rPr lang="en-US" sz="4499" b="0" i="0" u="none" strike="noStrike" cap="none">
                <a:solidFill>
                  <a:srgbClr val="000000"/>
                </a:solidFill>
                <a:latin typeface="Roboto Condensed"/>
                <a:ea typeface="Roboto Condensed"/>
                <a:cs typeface="Roboto Condensed"/>
                <a:sym typeface="Roboto Condensed"/>
              </a:rPr>
              <a:t>Trên đường tháo thân, nhóm của Kiên gặp một đoàn hai chục cáng thương đi qua, lực lượng này cũng vô cùng tơi tả, sức cùng lực kiệt.</a:t>
            </a:r>
            <a:endParaRPr/>
          </a:p>
        </p:txBody>
      </p:sp>
      <p:sp>
        <p:nvSpPr>
          <p:cNvPr id="448" name="Google Shape;448;p17"/>
          <p:cNvSpPr txBox="1"/>
          <p:nvPr/>
        </p:nvSpPr>
        <p:spPr>
          <a:xfrm>
            <a:off x="1028700" y="3747002"/>
            <a:ext cx="5566683" cy="728091"/>
          </a:xfrm>
          <a:prstGeom prst="rect">
            <a:avLst/>
          </a:prstGeom>
          <a:noFill/>
          <a:ln>
            <a:noFill/>
          </a:ln>
        </p:spPr>
        <p:txBody>
          <a:bodyPr spcFirstLastPara="1" wrap="square" lIns="0" tIns="0" rIns="0" bIns="0" anchor="t" anchorCtr="0">
            <a:spAutoFit/>
          </a:bodyPr>
          <a:lstStyle/>
          <a:p>
            <a:pPr marL="0" marR="0" lvl="0" indent="0" algn="l" rtl="0">
              <a:lnSpc>
                <a:spcPct val="138000"/>
              </a:lnSpc>
              <a:spcBef>
                <a:spcPts val="0"/>
              </a:spcBef>
              <a:spcAft>
                <a:spcPts val="0"/>
              </a:spcAft>
              <a:buNone/>
            </a:pPr>
            <a:r>
              <a:rPr lang="en-US" sz="4400" b="0" i="0" u="none" strike="noStrike" cap="none">
                <a:solidFill>
                  <a:srgbClr val="000000"/>
                </a:solidFill>
                <a:latin typeface="Arial"/>
                <a:ea typeface="Arial"/>
                <a:cs typeface="Arial"/>
                <a:sym typeface="Arial"/>
              </a:rPr>
              <a:t>(1) Nhân vật Kiên</a:t>
            </a:r>
            <a:endParaRPr sz="4400" b="0" i="0" u="none" strike="noStrike" cap="none">
              <a:solidFill>
                <a:srgbClr val="000000"/>
              </a:solidFill>
              <a:latin typeface="Arial"/>
              <a:ea typeface="Arial"/>
              <a:cs typeface="Arial"/>
              <a:sym typeface="Arial"/>
            </a:endParaRPr>
          </a:p>
        </p:txBody>
      </p:sp>
      <p:sp>
        <p:nvSpPr>
          <p:cNvPr id="449" name="Google Shape;449;p17"/>
          <p:cNvSpPr/>
          <p:nvPr/>
        </p:nvSpPr>
        <p:spPr>
          <a:xfrm flipH="1">
            <a:off x="10744541" y="2539713"/>
            <a:ext cx="8595942" cy="7747287"/>
          </a:xfrm>
          <a:custGeom>
            <a:avLst/>
            <a:gdLst/>
            <a:ahLst/>
            <a:cxnLst/>
            <a:rect l="l" t="t" r="r" b="b"/>
            <a:pathLst>
              <a:path w="8595942" h="7747287" extrusionOk="0">
                <a:moveTo>
                  <a:pt x="8595942" y="0"/>
                </a:moveTo>
                <a:lnTo>
                  <a:pt x="0" y="0"/>
                </a:lnTo>
                <a:lnTo>
                  <a:pt x="0" y="7747287"/>
                </a:lnTo>
                <a:lnTo>
                  <a:pt x="8595942" y="7747287"/>
                </a:lnTo>
                <a:lnTo>
                  <a:pt x="8595942" y="0"/>
                </a:lnTo>
                <a:close/>
              </a:path>
            </a:pathLst>
          </a:custGeom>
          <a:blipFill rotWithShape="1">
            <a:blip r:embed="rId9">
              <a:alphaModFix/>
            </a:blip>
            <a:stretch>
              <a:fillRect t="-52860"/>
            </a:stretch>
          </a:blip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5">
                                            <p:txEl>
                                              <p:pRg st="0" end="0"/>
                                            </p:txEl>
                                          </p:spTgt>
                                        </p:tgtEl>
                                        <p:attrNameLst>
                                          <p:attrName>style.visibility</p:attrName>
                                        </p:attrNameLst>
                                      </p:cBhvr>
                                      <p:to>
                                        <p:strVal val="visible"/>
                                      </p:to>
                                    </p:set>
                                    <p:animEffect transition="in" filter="fade">
                                      <p:cBhvr>
                                        <p:cTn id="7" dur="500"/>
                                        <p:tgtEl>
                                          <p:spTgt spid="44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48"/>
                                        </p:tgtEl>
                                        <p:attrNameLst>
                                          <p:attrName>style.visibility</p:attrName>
                                        </p:attrNameLst>
                                      </p:cBhvr>
                                      <p:to>
                                        <p:strVal val="visible"/>
                                      </p:to>
                                    </p:set>
                                    <p:animEffect transition="in" filter="fade">
                                      <p:cBhvr>
                                        <p:cTn id="12" dur="500"/>
                                        <p:tgtEl>
                                          <p:spTgt spid="44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47"/>
                                        </p:tgtEl>
                                        <p:attrNameLst>
                                          <p:attrName>style.visibility</p:attrName>
                                        </p:attrNameLst>
                                      </p:cBhvr>
                                      <p:to>
                                        <p:strVal val="visible"/>
                                      </p:to>
                                    </p:set>
                                    <p:animEffect transition="in" filter="fade">
                                      <p:cBhvr>
                                        <p:cTn id="17" dur="500"/>
                                        <p:tgtEl>
                                          <p:spTgt spid="4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CF3"/>
        </a:solidFill>
        <a:effectLst/>
      </p:bgPr>
    </p:bg>
    <p:spTree>
      <p:nvGrpSpPr>
        <p:cNvPr id="1" name="Shape 457"/>
        <p:cNvGrpSpPr/>
        <p:nvPr/>
      </p:nvGrpSpPr>
      <p:grpSpPr>
        <a:xfrm>
          <a:off x="0" y="0"/>
          <a:ext cx="0" cy="0"/>
          <a:chOff x="0" y="0"/>
          <a:chExt cx="0" cy="0"/>
        </a:xfrm>
      </p:grpSpPr>
      <p:sp>
        <p:nvSpPr>
          <p:cNvPr id="458" name="Google Shape;458;p18"/>
          <p:cNvSpPr/>
          <p:nvPr/>
        </p:nvSpPr>
        <p:spPr>
          <a:xfrm>
            <a:off x="0" y="0"/>
            <a:ext cx="18288006" cy="10287002"/>
          </a:xfrm>
          <a:custGeom>
            <a:avLst/>
            <a:gdLst/>
            <a:ahLst/>
            <a:cxnLst/>
            <a:rect l="l" t="t" r="r" b="b"/>
            <a:pathLst>
              <a:path w="18288006" h="10287002" extrusionOk="0">
                <a:moveTo>
                  <a:pt x="0" y="0"/>
                </a:moveTo>
                <a:lnTo>
                  <a:pt x="18288006" y="0"/>
                </a:lnTo>
                <a:lnTo>
                  <a:pt x="18288006" y="10287002"/>
                </a:lnTo>
                <a:lnTo>
                  <a:pt x="0" y="10287002"/>
                </a:lnTo>
                <a:lnTo>
                  <a:pt x="0" y="0"/>
                </a:lnTo>
                <a:close/>
              </a:path>
            </a:pathLst>
          </a:custGeom>
          <a:blipFill rotWithShape="1">
            <a:blip r:embed="rId3">
              <a:alphaModFix/>
            </a:blip>
            <a:stretch>
              <a:fillRect t="-9243" b="-9243"/>
            </a:stretch>
          </a:blipFill>
          <a:ln>
            <a:noFill/>
          </a:ln>
        </p:spPr>
      </p:sp>
      <p:sp>
        <p:nvSpPr>
          <p:cNvPr id="459" name="Google Shape;459;p18"/>
          <p:cNvSpPr/>
          <p:nvPr/>
        </p:nvSpPr>
        <p:spPr>
          <a:xfrm>
            <a:off x="0" y="9061484"/>
            <a:ext cx="18287742" cy="3359086"/>
          </a:xfrm>
          <a:custGeom>
            <a:avLst/>
            <a:gdLst/>
            <a:ahLst/>
            <a:cxnLst/>
            <a:rect l="l" t="t" r="r" b="b"/>
            <a:pathLst>
              <a:path w="18287742" h="3359086" extrusionOk="0">
                <a:moveTo>
                  <a:pt x="0" y="0"/>
                </a:moveTo>
                <a:lnTo>
                  <a:pt x="18287742" y="0"/>
                </a:lnTo>
                <a:lnTo>
                  <a:pt x="18287742" y="3359086"/>
                </a:lnTo>
                <a:lnTo>
                  <a:pt x="0" y="3359086"/>
                </a:lnTo>
                <a:lnTo>
                  <a:pt x="0" y="0"/>
                </a:lnTo>
                <a:close/>
              </a:path>
            </a:pathLst>
          </a:custGeom>
          <a:blipFill rotWithShape="1">
            <a:blip r:embed="rId4">
              <a:alphaModFix/>
            </a:blip>
            <a:stretch>
              <a:fillRect/>
            </a:stretch>
          </a:blipFill>
          <a:ln>
            <a:noFill/>
          </a:ln>
        </p:spPr>
      </p:sp>
      <p:sp>
        <p:nvSpPr>
          <p:cNvPr id="460" name="Google Shape;460;p18"/>
          <p:cNvSpPr/>
          <p:nvPr/>
        </p:nvSpPr>
        <p:spPr>
          <a:xfrm>
            <a:off x="-959" y="372422"/>
            <a:ext cx="18289923" cy="438321"/>
          </a:xfrm>
          <a:custGeom>
            <a:avLst/>
            <a:gdLst/>
            <a:ahLst/>
            <a:cxnLst/>
            <a:rect l="l" t="t" r="r" b="b"/>
            <a:pathLst>
              <a:path w="18289923" h="438321" extrusionOk="0">
                <a:moveTo>
                  <a:pt x="0" y="0"/>
                </a:moveTo>
                <a:lnTo>
                  <a:pt x="18289924" y="0"/>
                </a:lnTo>
                <a:lnTo>
                  <a:pt x="18289924" y="438320"/>
                </a:lnTo>
                <a:lnTo>
                  <a:pt x="0" y="438320"/>
                </a:lnTo>
                <a:lnTo>
                  <a:pt x="0" y="0"/>
                </a:lnTo>
                <a:close/>
              </a:path>
            </a:pathLst>
          </a:custGeom>
          <a:blipFill rotWithShape="1">
            <a:blip r:embed="rId5">
              <a:alphaModFix/>
            </a:blip>
            <a:stretch>
              <a:fillRect/>
            </a:stretch>
          </a:blipFill>
          <a:ln>
            <a:noFill/>
          </a:ln>
        </p:spPr>
      </p:sp>
      <p:sp>
        <p:nvSpPr>
          <p:cNvPr id="461" name="Google Shape;461;p18"/>
          <p:cNvSpPr txBox="1"/>
          <p:nvPr/>
        </p:nvSpPr>
        <p:spPr>
          <a:xfrm>
            <a:off x="621712" y="791692"/>
            <a:ext cx="6452392" cy="704817"/>
          </a:xfrm>
          <a:prstGeom prst="rect">
            <a:avLst/>
          </a:prstGeom>
          <a:noFill/>
          <a:ln>
            <a:noFill/>
          </a:ln>
        </p:spPr>
        <p:txBody>
          <a:bodyPr spcFirstLastPara="1" wrap="square" lIns="0" tIns="0" rIns="0" bIns="0" anchor="t" anchorCtr="0">
            <a:spAutoFit/>
          </a:bodyPr>
          <a:lstStyle/>
          <a:p>
            <a:pPr marL="0" marR="0" lvl="0" indent="0" algn="just" rtl="0">
              <a:lnSpc>
                <a:spcPct val="120000"/>
              </a:lnSpc>
              <a:spcBef>
                <a:spcPts val="0"/>
              </a:spcBef>
              <a:spcAft>
                <a:spcPts val="0"/>
              </a:spcAft>
              <a:buNone/>
            </a:pPr>
            <a:r>
              <a:rPr lang="en-US" sz="4500" b="1" i="0" u="none" strike="noStrike" cap="none">
                <a:solidFill>
                  <a:srgbClr val="000000"/>
                </a:solidFill>
                <a:latin typeface="Roboto Condensed"/>
                <a:ea typeface="Roboto Condensed"/>
                <a:cs typeface="Roboto Condensed"/>
                <a:sym typeface="Roboto Condensed"/>
              </a:rPr>
              <a:t>3.2. Đọc hiểu chi tiết</a:t>
            </a:r>
            <a:endParaRPr/>
          </a:p>
        </p:txBody>
      </p:sp>
      <p:sp>
        <p:nvSpPr>
          <p:cNvPr id="462" name="Google Shape;462;p18"/>
          <p:cNvSpPr txBox="1"/>
          <p:nvPr/>
        </p:nvSpPr>
        <p:spPr>
          <a:xfrm>
            <a:off x="621712" y="1506348"/>
            <a:ext cx="7256284" cy="754347"/>
          </a:xfrm>
          <a:prstGeom prst="rect">
            <a:avLst/>
          </a:prstGeom>
          <a:noFill/>
          <a:ln>
            <a:noFill/>
          </a:ln>
        </p:spPr>
        <p:txBody>
          <a:bodyPr spcFirstLastPara="1" wrap="square" lIns="0" tIns="0" rIns="0" bIns="0" anchor="t" anchorCtr="0">
            <a:spAutoFit/>
          </a:bodyPr>
          <a:lstStyle/>
          <a:p>
            <a:pPr marL="0" marR="0" lvl="0" indent="0" algn="just" rtl="0">
              <a:lnSpc>
                <a:spcPct val="138008"/>
              </a:lnSpc>
              <a:spcBef>
                <a:spcPts val="0"/>
              </a:spcBef>
              <a:spcAft>
                <a:spcPts val="0"/>
              </a:spcAft>
              <a:buNone/>
            </a:pPr>
            <a:r>
              <a:rPr lang="en-US" sz="4499" b="1" i="0" u="none" strike="noStrike" cap="none">
                <a:solidFill>
                  <a:srgbClr val="000000"/>
                </a:solidFill>
                <a:latin typeface="Arial"/>
                <a:ea typeface="Arial"/>
                <a:cs typeface="Arial"/>
                <a:sym typeface="Arial"/>
              </a:rPr>
              <a:t>d. Hệ thống nhân vật </a:t>
            </a:r>
            <a:endParaRPr/>
          </a:p>
        </p:txBody>
      </p:sp>
      <p:sp>
        <p:nvSpPr>
          <p:cNvPr id="463" name="Google Shape;463;p18"/>
          <p:cNvSpPr txBox="1"/>
          <p:nvPr/>
        </p:nvSpPr>
        <p:spPr>
          <a:xfrm>
            <a:off x="621712" y="2279745"/>
            <a:ext cx="5566683" cy="728091"/>
          </a:xfrm>
          <a:prstGeom prst="rect">
            <a:avLst/>
          </a:prstGeom>
          <a:noFill/>
          <a:ln>
            <a:noFill/>
          </a:ln>
        </p:spPr>
        <p:txBody>
          <a:bodyPr spcFirstLastPara="1" wrap="square" lIns="0" tIns="0" rIns="0" bIns="0" anchor="t" anchorCtr="0">
            <a:spAutoFit/>
          </a:bodyPr>
          <a:lstStyle/>
          <a:p>
            <a:pPr marL="0" marR="0" lvl="0" indent="0" algn="l" rtl="0">
              <a:lnSpc>
                <a:spcPct val="138000"/>
              </a:lnSpc>
              <a:spcBef>
                <a:spcPts val="0"/>
              </a:spcBef>
              <a:spcAft>
                <a:spcPts val="0"/>
              </a:spcAft>
              <a:buNone/>
            </a:pPr>
            <a:r>
              <a:rPr lang="en-US" sz="4400" b="0" i="0" u="none" strike="noStrike" cap="none">
                <a:solidFill>
                  <a:srgbClr val="000000"/>
                </a:solidFill>
                <a:latin typeface="Arial"/>
                <a:ea typeface="Arial"/>
                <a:cs typeface="Arial"/>
                <a:sym typeface="Arial"/>
              </a:rPr>
              <a:t>(1) Nhân vật Kiên</a:t>
            </a:r>
            <a:endParaRPr sz="4400" b="0" i="0" u="none" strike="noStrike" cap="none">
              <a:solidFill>
                <a:srgbClr val="000000"/>
              </a:solidFill>
              <a:latin typeface="Arial"/>
              <a:ea typeface="Arial"/>
              <a:cs typeface="Arial"/>
              <a:sym typeface="Arial"/>
            </a:endParaRPr>
          </a:p>
        </p:txBody>
      </p:sp>
      <p:graphicFrame>
        <p:nvGraphicFramePr>
          <p:cNvPr id="464" name="Google Shape;464;p18"/>
          <p:cNvGraphicFramePr/>
          <p:nvPr/>
        </p:nvGraphicFramePr>
        <p:xfrm>
          <a:off x="621712" y="3265663"/>
          <a:ext cx="3000000" cy="3000000"/>
        </p:xfrm>
        <a:graphic>
          <a:graphicData uri="http://schemas.openxmlformats.org/drawingml/2006/table">
            <a:tbl>
              <a:tblPr>
                <a:noFill/>
                <a:tableStyleId>{C55BAD38-B312-4C6F-9F13-F5050814E462}</a:tableStyleId>
              </a:tblPr>
              <a:tblGrid>
                <a:gridCol w="2773775"/>
                <a:gridCol w="14037350"/>
              </a:tblGrid>
              <a:tr h="1090625">
                <a:tc>
                  <a:txBody>
                    <a:bodyPr/>
                    <a:lstStyle/>
                    <a:p>
                      <a:pPr marL="0" marR="0" lvl="0" indent="0" algn="ctr" rtl="0">
                        <a:lnSpc>
                          <a:spcPct val="115000"/>
                        </a:lnSpc>
                        <a:spcBef>
                          <a:spcPts val="0"/>
                        </a:spcBef>
                        <a:spcAft>
                          <a:spcPts val="0"/>
                        </a:spcAft>
                        <a:buNone/>
                      </a:pPr>
                      <a:r>
                        <a:rPr lang="en-US" sz="3499" b="1" u="none" strike="noStrike" cap="none">
                          <a:solidFill>
                            <a:srgbClr val="FFFFFF"/>
                          </a:solidFill>
                          <a:latin typeface="Roboto Condensed"/>
                          <a:ea typeface="Roboto Condensed"/>
                          <a:cs typeface="Roboto Condensed"/>
                          <a:sym typeface="Roboto Condensed"/>
                        </a:rPr>
                        <a:t>Sự kiện</a:t>
                      </a:r>
                      <a:endParaRPr sz="1100" u="none" strike="noStrike" cap="none"/>
                    </a:p>
                  </a:txBody>
                  <a:tcPr marL="190500" marR="190500" marT="190500" marB="190500"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4C6546"/>
                    </a:solidFill>
                  </a:tcPr>
                </a:tc>
                <a:tc>
                  <a:txBody>
                    <a:bodyPr/>
                    <a:lstStyle/>
                    <a:p>
                      <a:pPr marL="0" marR="0" lvl="0" indent="0" algn="ctr" rtl="0">
                        <a:lnSpc>
                          <a:spcPct val="115000"/>
                        </a:lnSpc>
                        <a:spcBef>
                          <a:spcPts val="0"/>
                        </a:spcBef>
                        <a:spcAft>
                          <a:spcPts val="0"/>
                        </a:spcAft>
                        <a:buNone/>
                      </a:pPr>
                      <a:r>
                        <a:rPr lang="en-US" sz="3499" b="1" u="none" strike="noStrike" cap="none">
                          <a:solidFill>
                            <a:srgbClr val="FFFFFF"/>
                          </a:solidFill>
                          <a:latin typeface="Roboto Condensed"/>
                          <a:ea typeface="Roboto Condensed"/>
                          <a:cs typeface="Roboto Condensed"/>
                          <a:sym typeface="Roboto Condensed"/>
                        </a:rPr>
                        <a:t>Diễn biến tâm lí – hành động</a:t>
                      </a:r>
                      <a:endParaRPr sz="1100" u="none" strike="noStrike" cap="none"/>
                    </a:p>
                  </a:txBody>
                  <a:tcPr marL="190500" marR="190500" marT="190500" marB="190500"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4C6546"/>
                    </a:solidFill>
                  </a:tcPr>
                </a:tc>
              </a:tr>
              <a:tr h="5443525">
                <a:tc>
                  <a:txBody>
                    <a:bodyPr/>
                    <a:lstStyle/>
                    <a:p>
                      <a:pPr marL="0" marR="0" lvl="0" indent="0" algn="ctr" rtl="0">
                        <a:lnSpc>
                          <a:spcPct val="115000"/>
                        </a:lnSpc>
                        <a:spcBef>
                          <a:spcPts val="0"/>
                        </a:spcBef>
                        <a:spcAft>
                          <a:spcPts val="0"/>
                        </a:spcAft>
                        <a:buNone/>
                      </a:pPr>
                      <a:r>
                        <a:rPr lang="en-US" sz="3499" b="1" u="none" strike="noStrike" cap="none">
                          <a:solidFill>
                            <a:srgbClr val="000000"/>
                          </a:solidFill>
                          <a:latin typeface="Roboto Condensed"/>
                          <a:ea typeface="Roboto Condensed"/>
                          <a:cs typeface="Roboto Condensed"/>
                          <a:sym typeface="Roboto Condensed"/>
                        </a:rPr>
                        <a:t>Khi cùng Hoà dò đường</a:t>
                      </a:r>
                      <a:endParaRPr sz="1100" u="none" strike="noStrike" cap="none"/>
                    </a:p>
                  </a:txBody>
                  <a:tcPr marL="190500" marR="190500" marT="190500" marB="190500"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FFCF3"/>
                    </a:solidFill>
                  </a:tcPr>
                </a:tc>
                <a:tc>
                  <a:txBody>
                    <a:bodyPr/>
                    <a:lstStyle/>
                    <a:p>
                      <a:pPr marL="755646" marR="0" lvl="1" indent="-377823" algn="just" rtl="0">
                        <a:lnSpc>
                          <a:spcPct val="115000"/>
                        </a:lnSpc>
                        <a:spcBef>
                          <a:spcPts val="0"/>
                        </a:spcBef>
                        <a:spcAft>
                          <a:spcPts val="0"/>
                        </a:spcAft>
                        <a:buClr>
                          <a:srgbClr val="000000"/>
                        </a:buClr>
                        <a:buSzPts val="3499"/>
                        <a:buFont typeface="Arial"/>
                        <a:buChar char="•"/>
                      </a:pPr>
                      <a:r>
                        <a:rPr lang="en-US" sz="3499" b="1" u="none" strike="noStrike" cap="none">
                          <a:solidFill>
                            <a:srgbClr val="000000"/>
                          </a:solidFill>
                          <a:latin typeface="Roboto Condensed"/>
                          <a:ea typeface="Roboto Condensed"/>
                          <a:cs typeface="Roboto Condensed"/>
                          <a:sym typeface="Roboto Condensed"/>
                        </a:rPr>
                        <a:t>Khi Hòa dẫn đường bị lạc đến Hồ Cá sấu</a:t>
                      </a:r>
                      <a:r>
                        <a:rPr lang="en-US" sz="3499" u="none" strike="noStrike" cap="none">
                          <a:solidFill>
                            <a:srgbClr val="000000"/>
                          </a:solidFill>
                          <a:latin typeface="Roboto Condensed"/>
                          <a:ea typeface="Roboto Condensed"/>
                          <a:cs typeface="Roboto Condensed"/>
                          <a:sym typeface="Roboto Condensed"/>
                        </a:rPr>
                        <a:t>: </a:t>
                      </a:r>
                      <a:r>
                        <a:rPr lang="en-US" sz="3499" i="1" u="none" strike="noStrike" cap="none">
                          <a:solidFill>
                            <a:srgbClr val="000000"/>
                          </a:solidFill>
                          <a:latin typeface="Roboto Condensed"/>
                          <a:ea typeface="Roboto Condensed"/>
                          <a:cs typeface="Roboto Condensed"/>
                          <a:sym typeface="Roboto Condensed"/>
                        </a:rPr>
                        <a:t>Kiên hung dữ, tàn nhẫn dằn giọng, tức giận.</a:t>
                      </a:r>
                      <a:endParaRPr sz="1100" u="none" strike="noStrike" cap="none"/>
                    </a:p>
                    <a:p>
                      <a:pPr marL="0" marR="0" lvl="0" indent="0" algn="just" rtl="0">
                        <a:lnSpc>
                          <a:spcPct val="115000"/>
                        </a:lnSpc>
                        <a:spcBef>
                          <a:spcPts val="0"/>
                        </a:spcBef>
                        <a:spcAft>
                          <a:spcPts val="0"/>
                        </a:spcAft>
                        <a:buNone/>
                      </a:pPr>
                      <a:r>
                        <a:rPr lang="en-US" sz="3499" i="1" u="none" strike="noStrike" cap="none">
                          <a:solidFill>
                            <a:srgbClr val="000000"/>
                          </a:solidFill>
                          <a:latin typeface="Roboto Condensed"/>
                          <a:ea typeface="Roboto Condensed"/>
                          <a:cs typeface="Roboto Condensed"/>
                          <a:sym typeface="Roboto Condensed"/>
                        </a:rPr>
                        <a:t>Không phải lỗi lầm mà là một tội ác!</a:t>
                      </a:r>
                      <a:endParaRPr/>
                    </a:p>
                    <a:p>
                      <a:pPr marL="0" marR="0" lvl="0" indent="0" algn="just" rtl="0">
                        <a:lnSpc>
                          <a:spcPct val="115000"/>
                        </a:lnSpc>
                        <a:spcBef>
                          <a:spcPts val="0"/>
                        </a:spcBef>
                        <a:spcAft>
                          <a:spcPts val="0"/>
                        </a:spcAft>
                        <a:buNone/>
                      </a:pPr>
                      <a:r>
                        <a:rPr lang="en-US" sz="3499" i="1" u="none" strike="noStrike" cap="none">
                          <a:solidFill>
                            <a:srgbClr val="000000"/>
                          </a:solidFill>
                          <a:latin typeface="Roboto Condensed"/>
                          <a:ea typeface="Roboto Condensed"/>
                          <a:cs typeface="Roboto Condensed"/>
                          <a:sym typeface="Roboto Condensed"/>
                        </a:rPr>
                        <a:t>Cần phải xử bắn cô. Hiểu chưa! Nhưng vì đạn chẳng còn nhiều…</a:t>
                      </a:r>
                      <a:endParaRPr/>
                    </a:p>
                    <a:p>
                      <a:pPr marL="0" marR="0" lvl="0" indent="0" algn="just" rtl="0">
                        <a:lnSpc>
                          <a:spcPct val="115000"/>
                        </a:lnSpc>
                        <a:spcBef>
                          <a:spcPts val="0"/>
                        </a:spcBef>
                        <a:spcAft>
                          <a:spcPts val="0"/>
                        </a:spcAft>
                        <a:buNone/>
                      </a:pPr>
                      <a:r>
                        <a:rPr lang="en-US" sz="3499" i="1" u="none" strike="noStrike" cap="none">
                          <a:solidFill>
                            <a:srgbClr val="000000"/>
                          </a:solidFill>
                          <a:latin typeface="Roboto Condensed"/>
                          <a:ea typeface="Roboto Condensed"/>
                          <a:cs typeface="Roboto Condensed"/>
                          <a:sym typeface="Roboto Condensed"/>
                        </a:rPr>
                        <a:t>Cô sẽ cho anh em thương binh tắm bùn chứ?</a:t>
                      </a:r>
                      <a:endParaRPr/>
                    </a:p>
                    <a:p>
                      <a:pPr marL="755646" marR="0" lvl="1" indent="-377823" algn="just" rtl="0">
                        <a:lnSpc>
                          <a:spcPct val="115000"/>
                        </a:lnSpc>
                        <a:spcBef>
                          <a:spcPts val="0"/>
                        </a:spcBef>
                        <a:spcAft>
                          <a:spcPts val="0"/>
                        </a:spcAft>
                        <a:buClr>
                          <a:srgbClr val="000000"/>
                        </a:buClr>
                        <a:buSzPts val="3499"/>
                        <a:buFont typeface="Arial"/>
                        <a:buChar char="•"/>
                      </a:pPr>
                      <a:r>
                        <a:rPr lang="en-US" sz="3499" b="1" u="none" strike="noStrike" cap="none">
                          <a:solidFill>
                            <a:srgbClr val="000000"/>
                          </a:solidFill>
                          <a:latin typeface="Roboto Condensed"/>
                          <a:ea typeface="Roboto Condensed"/>
                          <a:cs typeface="Roboto Condensed"/>
                          <a:sym typeface="Roboto Condensed"/>
                        </a:rPr>
                        <a:t>Khi Hòa tìm đúng đường giao liên đã bỏ hóa</a:t>
                      </a:r>
                      <a:r>
                        <a:rPr lang="en-US" sz="3499" u="none" strike="noStrike" cap="none">
                          <a:solidFill>
                            <a:srgbClr val="000000"/>
                          </a:solidFill>
                          <a:latin typeface="Roboto Condensed"/>
                          <a:ea typeface="Roboto Condensed"/>
                          <a:cs typeface="Roboto Condensed"/>
                          <a:sym typeface="Roboto Condensed"/>
                        </a:rPr>
                        <a:t>: </a:t>
                      </a:r>
                      <a:r>
                        <a:rPr lang="en-US" sz="3499" i="1" u="none" strike="noStrike" cap="none">
                          <a:solidFill>
                            <a:srgbClr val="000000"/>
                          </a:solidFill>
                          <a:latin typeface="Roboto Condensed"/>
                          <a:ea typeface="Roboto Condensed"/>
                          <a:cs typeface="Roboto Condensed"/>
                          <a:sym typeface="Roboto Condensed"/>
                        </a:rPr>
                        <a:t>Kiên muốn khen ngợi cô, muốn xin lỗi vì đã nặng lời nhưng biết nên nói thế nào. </a:t>
                      </a:r>
                      <a:r>
                        <a:rPr lang="en-US" sz="3499" u="none" strike="noStrike" cap="none">
                          <a:solidFill>
                            <a:srgbClr val="000000"/>
                          </a:solidFill>
                          <a:latin typeface="Roboto Condensed"/>
                          <a:ea typeface="Roboto Condensed"/>
                          <a:cs typeface="Roboto Condensed"/>
                          <a:sym typeface="Roboto Condensed"/>
                        </a:rPr>
                        <a:t>Hai người nói chuyện với nhau. Kiên </a:t>
                      </a:r>
                      <a:r>
                        <a:rPr lang="en-US" sz="3499" i="1" u="none" strike="noStrike" cap="none">
                          <a:solidFill>
                            <a:srgbClr val="000000"/>
                          </a:solidFill>
                          <a:latin typeface="Roboto Condensed"/>
                          <a:ea typeface="Roboto Condensed"/>
                          <a:cs typeface="Roboto Condensed"/>
                          <a:sym typeface="Roboto Condensed"/>
                        </a:rPr>
                        <a:t>nói khẽ và quàng tay ôm lấy vai Hòa. </a:t>
                      </a:r>
                      <a:endParaRPr/>
                    </a:p>
                  </a:txBody>
                  <a:tcPr marL="190500" marR="190500" marT="190500" marB="190500">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FFCF3"/>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3">
                                            <p:txEl>
                                              <p:pRg st="0" end="0"/>
                                            </p:txEl>
                                          </p:spTgt>
                                        </p:tgtEl>
                                        <p:attrNameLst>
                                          <p:attrName>style.visibility</p:attrName>
                                        </p:attrNameLst>
                                      </p:cBhvr>
                                      <p:to>
                                        <p:strVal val="visible"/>
                                      </p:to>
                                    </p:set>
                                    <p:animEffect transition="in" filter="fade">
                                      <p:cBhvr>
                                        <p:cTn id="7" dur="500"/>
                                        <p:tgtEl>
                                          <p:spTgt spid="4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64"/>
                                        </p:tgtEl>
                                        <p:attrNameLst>
                                          <p:attrName>style.visibility</p:attrName>
                                        </p:attrNameLst>
                                      </p:cBhvr>
                                      <p:to>
                                        <p:strVal val="visible"/>
                                      </p:to>
                                    </p:set>
                                    <p:animEffect transition="in" filter="fade">
                                      <p:cBhvr>
                                        <p:cTn id="12" dur="500"/>
                                        <p:tgtEl>
                                          <p:spTgt spid="4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CF3"/>
        </a:solidFill>
        <a:effectLst/>
      </p:bgPr>
    </p:bg>
    <p:spTree>
      <p:nvGrpSpPr>
        <p:cNvPr id="1" name="Shape 472"/>
        <p:cNvGrpSpPr/>
        <p:nvPr/>
      </p:nvGrpSpPr>
      <p:grpSpPr>
        <a:xfrm>
          <a:off x="0" y="0"/>
          <a:ext cx="0" cy="0"/>
          <a:chOff x="0" y="0"/>
          <a:chExt cx="0" cy="0"/>
        </a:xfrm>
      </p:grpSpPr>
      <p:sp>
        <p:nvSpPr>
          <p:cNvPr id="473" name="Google Shape;473;p19"/>
          <p:cNvSpPr/>
          <p:nvPr/>
        </p:nvSpPr>
        <p:spPr>
          <a:xfrm>
            <a:off x="0" y="0"/>
            <a:ext cx="18288006" cy="10287002"/>
          </a:xfrm>
          <a:custGeom>
            <a:avLst/>
            <a:gdLst/>
            <a:ahLst/>
            <a:cxnLst/>
            <a:rect l="l" t="t" r="r" b="b"/>
            <a:pathLst>
              <a:path w="18288006" h="10287002" extrusionOk="0">
                <a:moveTo>
                  <a:pt x="0" y="0"/>
                </a:moveTo>
                <a:lnTo>
                  <a:pt x="18288006" y="0"/>
                </a:lnTo>
                <a:lnTo>
                  <a:pt x="18288006" y="10287002"/>
                </a:lnTo>
                <a:lnTo>
                  <a:pt x="0" y="10287002"/>
                </a:lnTo>
                <a:lnTo>
                  <a:pt x="0" y="0"/>
                </a:lnTo>
                <a:close/>
              </a:path>
            </a:pathLst>
          </a:custGeom>
          <a:blipFill rotWithShape="1">
            <a:blip r:embed="rId3">
              <a:alphaModFix/>
            </a:blip>
            <a:stretch>
              <a:fillRect t="-9243" b="-9243"/>
            </a:stretch>
          </a:blipFill>
          <a:ln>
            <a:noFill/>
          </a:ln>
        </p:spPr>
      </p:sp>
      <p:sp>
        <p:nvSpPr>
          <p:cNvPr id="474" name="Google Shape;474;p19"/>
          <p:cNvSpPr/>
          <p:nvPr/>
        </p:nvSpPr>
        <p:spPr>
          <a:xfrm>
            <a:off x="0" y="6025738"/>
            <a:ext cx="18287926" cy="6089996"/>
          </a:xfrm>
          <a:custGeom>
            <a:avLst/>
            <a:gdLst/>
            <a:ahLst/>
            <a:cxnLst/>
            <a:rect l="l" t="t" r="r" b="b"/>
            <a:pathLst>
              <a:path w="18287926" h="6089996" extrusionOk="0">
                <a:moveTo>
                  <a:pt x="0" y="0"/>
                </a:moveTo>
                <a:lnTo>
                  <a:pt x="18287926" y="0"/>
                </a:lnTo>
                <a:lnTo>
                  <a:pt x="18287926" y="6089996"/>
                </a:lnTo>
                <a:lnTo>
                  <a:pt x="0" y="6089996"/>
                </a:lnTo>
                <a:lnTo>
                  <a:pt x="0" y="0"/>
                </a:lnTo>
                <a:close/>
              </a:path>
            </a:pathLst>
          </a:custGeom>
          <a:blipFill rotWithShape="1">
            <a:blip r:embed="rId4">
              <a:alphaModFix/>
            </a:blip>
            <a:stretch>
              <a:fillRect/>
            </a:stretch>
          </a:blipFill>
          <a:ln>
            <a:noFill/>
          </a:ln>
        </p:spPr>
      </p:sp>
      <p:sp>
        <p:nvSpPr>
          <p:cNvPr id="475" name="Google Shape;475;p19"/>
          <p:cNvSpPr/>
          <p:nvPr/>
        </p:nvSpPr>
        <p:spPr>
          <a:xfrm>
            <a:off x="0" y="8756684"/>
            <a:ext cx="18287742" cy="3359086"/>
          </a:xfrm>
          <a:custGeom>
            <a:avLst/>
            <a:gdLst/>
            <a:ahLst/>
            <a:cxnLst/>
            <a:rect l="l" t="t" r="r" b="b"/>
            <a:pathLst>
              <a:path w="18287742" h="3359086" extrusionOk="0">
                <a:moveTo>
                  <a:pt x="0" y="0"/>
                </a:moveTo>
                <a:lnTo>
                  <a:pt x="18287742" y="0"/>
                </a:lnTo>
                <a:lnTo>
                  <a:pt x="18287742" y="3359086"/>
                </a:lnTo>
                <a:lnTo>
                  <a:pt x="0" y="3359086"/>
                </a:lnTo>
                <a:lnTo>
                  <a:pt x="0" y="0"/>
                </a:lnTo>
                <a:close/>
              </a:path>
            </a:pathLst>
          </a:custGeom>
          <a:blipFill rotWithShape="1">
            <a:blip r:embed="rId5">
              <a:alphaModFix/>
            </a:blip>
            <a:stretch>
              <a:fillRect/>
            </a:stretch>
          </a:blipFill>
          <a:ln>
            <a:noFill/>
          </a:ln>
        </p:spPr>
      </p:sp>
      <p:sp>
        <p:nvSpPr>
          <p:cNvPr id="476" name="Google Shape;476;p19"/>
          <p:cNvSpPr/>
          <p:nvPr/>
        </p:nvSpPr>
        <p:spPr>
          <a:xfrm>
            <a:off x="0" y="665026"/>
            <a:ext cx="18287740" cy="248638"/>
          </a:xfrm>
          <a:custGeom>
            <a:avLst/>
            <a:gdLst/>
            <a:ahLst/>
            <a:cxnLst/>
            <a:rect l="l" t="t" r="r" b="b"/>
            <a:pathLst>
              <a:path w="18287740" h="248638" extrusionOk="0">
                <a:moveTo>
                  <a:pt x="0" y="0"/>
                </a:moveTo>
                <a:lnTo>
                  <a:pt x="18287740" y="0"/>
                </a:lnTo>
                <a:lnTo>
                  <a:pt x="18287740" y="248638"/>
                </a:lnTo>
                <a:lnTo>
                  <a:pt x="0" y="248638"/>
                </a:lnTo>
                <a:lnTo>
                  <a:pt x="0" y="0"/>
                </a:lnTo>
                <a:close/>
              </a:path>
            </a:pathLst>
          </a:custGeom>
          <a:blipFill rotWithShape="1">
            <a:blip r:embed="rId6">
              <a:alphaModFix/>
            </a:blip>
            <a:stretch>
              <a:fillRect/>
            </a:stretch>
          </a:blipFill>
          <a:ln>
            <a:noFill/>
          </a:ln>
        </p:spPr>
      </p:sp>
      <p:sp>
        <p:nvSpPr>
          <p:cNvPr id="477" name="Google Shape;477;p19"/>
          <p:cNvSpPr/>
          <p:nvPr/>
        </p:nvSpPr>
        <p:spPr>
          <a:xfrm>
            <a:off x="14257807" y="1207537"/>
            <a:ext cx="2605807" cy="1831298"/>
          </a:xfrm>
          <a:custGeom>
            <a:avLst/>
            <a:gdLst/>
            <a:ahLst/>
            <a:cxnLst/>
            <a:rect l="l" t="t" r="r" b="b"/>
            <a:pathLst>
              <a:path w="2605807" h="1831298" extrusionOk="0">
                <a:moveTo>
                  <a:pt x="0" y="0"/>
                </a:moveTo>
                <a:lnTo>
                  <a:pt x="2605806" y="0"/>
                </a:lnTo>
                <a:lnTo>
                  <a:pt x="2605806" y="1831298"/>
                </a:lnTo>
                <a:lnTo>
                  <a:pt x="0" y="1831298"/>
                </a:lnTo>
                <a:lnTo>
                  <a:pt x="0" y="0"/>
                </a:lnTo>
                <a:close/>
              </a:path>
            </a:pathLst>
          </a:custGeom>
          <a:blipFill rotWithShape="1">
            <a:blip r:embed="rId7">
              <a:alphaModFix/>
            </a:blip>
            <a:stretch>
              <a:fillRect/>
            </a:stretch>
          </a:blipFill>
          <a:ln>
            <a:noFill/>
          </a:ln>
        </p:spPr>
      </p:sp>
      <p:sp>
        <p:nvSpPr>
          <p:cNvPr id="478" name="Google Shape;478;p19"/>
          <p:cNvSpPr/>
          <p:nvPr/>
        </p:nvSpPr>
        <p:spPr>
          <a:xfrm>
            <a:off x="912470" y="3948110"/>
            <a:ext cx="1217974" cy="1218372"/>
          </a:xfrm>
          <a:custGeom>
            <a:avLst/>
            <a:gdLst/>
            <a:ahLst/>
            <a:cxnLst/>
            <a:rect l="l" t="t" r="r" b="b"/>
            <a:pathLst>
              <a:path w="1217974" h="1218372" extrusionOk="0">
                <a:moveTo>
                  <a:pt x="0" y="0"/>
                </a:moveTo>
                <a:lnTo>
                  <a:pt x="1217974" y="0"/>
                </a:lnTo>
                <a:lnTo>
                  <a:pt x="1217974" y="1218372"/>
                </a:lnTo>
                <a:lnTo>
                  <a:pt x="0" y="1218372"/>
                </a:lnTo>
                <a:lnTo>
                  <a:pt x="0" y="0"/>
                </a:lnTo>
                <a:close/>
              </a:path>
            </a:pathLst>
          </a:custGeom>
          <a:blipFill rotWithShape="1">
            <a:blip r:embed="rId8">
              <a:alphaModFix/>
            </a:blip>
            <a:stretch>
              <a:fillRect/>
            </a:stretch>
          </a:blipFill>
          <a:ln>
            <a:noFill/>
          </a:ln>
        </p:spPr>
      </p:sp>
      <p:sp>
        <p:nvSpPr>
          <p:cNvPr id="479" name="Google Shape;479;p19"/>
          <p:cNvSpPr txBox="1"/>
          <p:nvPr/>
        </p:nvSpPr>
        <p:spPr>
          <a:xfrm>
            <a:off x="738311" y="1131337"/>
            <a:ext cx="7256284" cy="754347"/>
          </a:xfrm>
          <a:prstGeom prst="rect">
            <a:avLst/>
          </a:prstGeom>
          <a:noFill/>
          <a:ln>
            <a:noFill/>
          </a:ln>
        </p:spPr>
        <p:txBody>
          <a:bodyPr spcFirstLastPara="1" wrap="square" lIns="0" tIns="0" rIns="0" bIns="0" anchor="t" anchorCtr="0">
            <a:spAutoFit/>
          </a:bodyPr>
          <a:lstStyle/>
          <a:p>
            <a:pPr marL="0" marR="0" lvl="0" indent="0" algn="just" rtl="0">
              <a:lnSpc>
                <a:spcPct val="138008"/>
              </a:lnSpc>
              <a:spcBef>
                <a:spcPts val="0"/>
              </a:spcBef>
              <a:spcAft>
                <a:spcPts val="0"/>
              </a:spcAft>
              <a:buNone/>
            </a:pPr>
            <a:r>
              <a:rPr lang="en-US" sz="4499" b="1" i="0" u="none" strike="noStrike" cap="none">
                <a:solidFill>
                  <a:srgbClr val="000000"/>
                </a:solidFill>
                <a:latin typeface="Arial"/>
                <a:ea typeface="Arial"/>
                <a:cs typeface="Arial"/>
                <a:sym typeface="Arial"/>
              </a:rPr>
              <a:t>d. Hệ thống nhân vật </a:t>
            </a:r>
            <a:endParaRPr/>
          </a:p>
        </p:txBody>
      </p:sp>
      <p:sp>
        <p:nvSpPr>
          <p:cNvPr id="480" name="Google Shape;480;p19"/>
          <p:cNvSpPr txBox="1"/>
          <p:nvPr/>
        </p:nvSpPr>
        <p:spPr>
          <a:xfrm>
            <a:off x="738311" y="1904734"/>
            <a:ext cx="5566683" cy="728091"/>
          </a:xfrm>
          <a:prstGeom prst="rect">
            <a:avLst/>
          </a:prstGeom>
          <a:noFill/>
          <a:ln>
            <a:noFill/>
          </a:ln>
        </p:spPr>
        <p:txBody>
          <a:bodyPr spcFirstLastPara="1" wrap="square" lIns="0" tIns="0" rIns="0" bIns="0" anchor="t" anchorCtr="0">
            <a:spAutoFit/>
          </a:bodyPr>
          <a:lstStyle/>
          <a:p>
            <a:pPr marL="0" marR="0" lvl="0" indent="0" algn="l" rtl="0">
              <a:lnSpc>
                <a:spcPct val="138000"/>
              </a:lnSpc>
              <a:spcBef>
                <a:spcPts val="0"/>
              </a:spcBef>
              <a:spcAft>
                <a:spcPts val="0"/>
              </a:spcAft>
              <a:buNone/>
            </a:pPr>
            <a:r>
              <a:rPr lang="en-US" sz="4400" b="0" i="0" u="none" strike="noStrike" cap="none">
                <a:solidFill>
                  <a:srgbClr val="000000"/>
                </a:solidFill>
                <a:latin typeface="Arial"/>
                <a:ea typeface="Arial"/>
                <a:cs typeface="Arial"/>
                <a:sym typeface="Arial"/>
              </a:rPr>
              <a:t>(1) Nhân vật Kiên</a:t>
            </a:r>
            <a:endParaRPr/>
          </a:p>
        </p:txBody>
      </p:sp>
      <p:graphicFrame>
        <p:nvGraphicFramePr>
          <p:cNvPr id="481" name="Google Shape;481;p19"/>
          <p:cNvGraphicFramePr/>
          <p:nvPr/>
        </p:nvGraphicFramePr>
        <p:xfrm>
          <a:off x="738311" y="2966853"/>
          <a:ext cx="3000000" cy="3000000"/>
        </p:xfrm>
        <a:graphic>
          <a:graphicData uri="http://schemas.openxmlformats.org/drawingml/2006/table">
            <a:tbl>
              <a:tblPr>
                <a:noFill/>
                <a:tableStyleId>{C55BAD38-B312-4C6F-9F13-F5050814E462}</a:tableStyleId>
              </a:tblPr>
              <a:tblGrid>
                <a:gridCol w="2773775"/>
                <a:gridCol w="14037350"/>
              </a:tblGrid>
              <a:tr h="1090625">
                <a:tc>
                  <a:txBody>
                    <a:bodyPr/>
                    <a:lstStyle/>
                    <a:p>
                      <a:pPr marL="0" marR="0" lvl="0" indent="0" algn="ctr" rtl="0">
                        <a:lnSpc>
                          <a:spcPct val="115000"/>
                        </a:lnSpc>
                        <a:spcBef>
                          <a:spcPts val="0"/>
                        </a:spcBef>
                        <a:spcAft>
                          <a:spcPts val="0"/>
                        </a:spcAft>
                        <a:buNone/>
                      </a:pPr>
                      <a:r>
                        <a:rPr lang="en-US" sz="3499" b="1" u="none" strike="noStrike" cap="none">
                          <a:solidFill>
                            <a:srgbClr val="FFFFFF"/>
                          </a:solidFill>
                          <a:latin typeface="Roboto Condensed"/>
                          <a:ea typeface="Roboto Condensed"/>
                          <a:cs typeface="Roboto Condensed"/>
                          <a:sym typeface="Roboto Condensed"/>
                        </a:rPr>
                        <a:t>Sự kiện</a:t>
                      </a:r>
                      <a:endParaRPr sz="1100" u="none" strike="noStrike" cap="none"/>
                    </a:p>
                  </a:txBody>
                  <a:tcPr marL="190500" marR="190500" marT="190500" marB="190500"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4C6546"/>
                    </a:solidFill>
                  </a:tcPr>
                </a:tc>
                <a:tc>
                  <a:txBody>
                    <a:bodyPr/>
                    <a:lstStyle/>
                    <a:p>
                      <a:pPr marL="0" marR="0" lvl="0" indent="0" algn="ctr" rtl="0">
                        <a:lnSpc>
                          <a:spcPct val="115000"/>
                        </a:lnSpc>
                        <a:spcBef>
                          <a:spcPts val="0"/>
                        </a:spcBef>
                        <a:spcAft>
                          <a:spcPts val="0"/>
                        </a:spcAft>
                        <a:buNone/>
                      </a:pPr>
                      <a:r>
                        <a:rPr lang="en-US" sz="3499" b="1" u="none" strike="noStrike" cap="none">
                          <a:solidFill>
                            <a:srgbClr val="FFFFFF"/>
                          </a:solidFill>
                          <a:latin typeface="Roboto Condensed"/>
                          <a:ea typeface="Roboto Condensed"/>
                          <a:cs typeface="Roboto Condensed"/>
                          <a:sym typeface="Roboto Condensed"/>
                        </a:rPr>
                        <a:t>Diễn biến tâm lí – hành động</a:t>
                      </a:r>
                      <a:endParaRPr sz="1100" u="none" strike="noStrike" cap="none"/>
                    </a:p>
                  </a:txBody>
                  <a:tcPr marL="190500" marR="190500" marT="190500" marB="190500"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4C6546"/>
                    </a:solidFill>
                  </a:tcPr>
                </a:tc>
              </a:tr>
              <a:tr h="5443525">
                <a:tc>
                  <a:txBody>
                    <a:bodyPr/>
                    <a:lstStyle/>
                    <a:p>
                      <a:pPr marL="0" marR="0" lvl="0" indent="0" algn="ctr" rtl="0">
                        <a:lnSpc>
                          <a:spcPct val="115000"/>
                        </a:lnSpc>
                        <a:spcBef>
                          <a:spcPts val="0"/>
                        </a:spcBef>
                        <a:spcAft>
                          <a:spcPts val="0"/>
                        </a:spcAft>
                        <a:buNone/>
                      </a:pPr>
                      <a:r>
                        <a:rPr lang="en-US" sz="3499" b="1" u="none" strike="noStrike" cap="none">
                          <a:solidFill>
                            <a:srgbClr val="000000"/>
                          </a:solidFill>
                          <a:latin typeface="Roboto Condensed"/>
                          <a:ea typeface="Roboto Condensed"/>
                          <a:cs typeface="Roboto Condensed"/>
                          <a:sym typeface="Roboto Condensed"/>
                        </a:rPr>
                        <a:t>Gặp lính Mỹ</a:t>
                      </a:r>
                      <a:endParaRPr sz="1100" u="none" strike="noStrike" cap="none"/>
                    </a:p>
                  </a:txBody>
                  <a:tcPr marL="190500" marR="190500" marT="190500" marB="190500"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FFCF3"/>
                    </a:solidFill>
                  </a:tcPr>
                </a:tc>
                <a:tc>
                  <a:txBody>
                    <a:bodyPr/>
                    <a:lstStyle/>
                    <a:p>
                      <a:pPr marL="755646" marR="0" lvl="1" indent="-377823" algn="just" rtl="0">
                        <a:lnSpc>
                          <a:spcPct val="115000"/>
                        </a:lnSpc>
                        <a:spcBef>
                          <a:spcPts val="0"/>
                        </a:spcBef>
                        <a:spcAft>
                          <a:spcPts val="0"/>
                        </a:spcAft>
                        <a:buClr>
                          <a:srgbClr val="000000"/>
                        </a:buClr>
                        <a:buSzPts val="3499"/>
                        <a:buFont typeface="Arial"/>
                        <a:buChar char="•"/>
                      </a:pPr>
                      <a:r>
                        <a:rPr lang="en-US" sz="3499" i="1" u="none" strike="noStrike" cap="none">
                          <a:solidFill>
                            <a:srgbClr val="000000"/>
                          </a:solidFill>
                          <a:latin typeface="Roboto Condensed"/>
                          <a:ea typeface="Roboto Condensed"/>
                          <a:cs typeface="Roboto Condensed"/>
                          <a:sym typeface="Roboto Condensed"/>
                        </a:rPr>
                        <a:t>Kiên sững lại, tái mặt kéo Hòa ngồi thụp xuống.</a:t>
                      </a:r>
                      <a:endParaRPr sz="1100" u="none" strike="noStrike" cap="none"/>
                    </a:p>
                    <a:p>
                      <a:pPr marL="755646" marR="0" lvl="1" indent="-377823" algn="just" rtl="0">
                        <a:lnSpc>
                          <a:spcPct val="115000"/>
                        </a:lnSpc>
                        <a:spcBef>
                          <a:spcPts val="0"/>
                        </a:spcBef>
                        <a:spcAft>
                          <a:spcPts val="0"/>
                        </a:spcAft>
                        <a:buClr>
                          <a:srgbClr val="000000"/>
                        </a:buClr>
                        <a:buSzPts val="3499"/>
                        <a:buFont typeface="Arial"/>
                        <a:buChar char="•"/>
                      </a:pPr>
                      <a:r>
                        <a:rPr lang="en-US" sz="3499" u="none" strike="noStrike" cap="none">
                          <a:solidFill>
                            <a:srgbClr val="000000"/>
                          </a:solidFill>
                          <a:latin typeface="Roboto Condensed"/>
                          <a:ea typeface="Roboto Condensed"/>
                          <a:cs typeface="Roboto Condensed"/>
                          <a:sym typeface="Roboto Condensed"/>
                        </a:rPr>
                        <a:t>Cẩn thận quan sát đám lính Mỹ.</a:t>
                      </a:r>
                      <a:endParaRPr/>
                    </a:p>
                    <a:p>
                      <a:pPr marL="755646" marR="0" lvl="1" indent="-377823" algn="just" rtl="0">
                        <a:lnSpc>
                          <a:spcPct val="115000"/>
                        </a:lnSpc>
                        <a:spcBef>
                          <a:spcPts val="0"/>
                        </a:spcBef>
                        <a:spcAft>
                          <a:spcPts val="0"/>
                        </a:spcAft>
                        <a:buClr>
                          <a:srgbClr val="000000"/>
                        </a:buClr>
                        <a:buSzPts val="3499"/>
                        <a:buFont typeface="Arial"/>
                        <a:buChar char="•"/>
                      </a:pPr>
                      <a:r>
                        <a:rPr lang="en-US" sz="3499" i="1" u="none" strike="noStrike" cap="none">
                          <a:solidFill>
                            <a:srgbClr val="000000"/>
                          </a:solidFill>
                          <a:latin typeface="Roboto Condensed"/>
                          <a:ea typeface="Roboto Condensed"/>
                          <a:cs typeface="Roboto Condensed"/>
                          <a:sym typeface="Roboto Condensed"/>
                        </a:rPr>
                        <a:t>Co rúm người, mắt mở trừng, xiết chặt quả lựu đạn, lòng tê bại, thấp thỏm.</a:t>
                      </a:r>
                      <a:r>
                        <a:rPr lang="en-US" sz="3499" u="none" strike="noStrike" cap="none">
                          <a:solidFill>
                            <a:srgbClr val="000000"/>
                          </a:solidFill>
                          <a:latin typeface="Roboto Condensed"/>
                          <a:ea typeface="Roboto Condensed"/>
                          <a:cs typeface="Roboto Condensed"/>
                          <a:sym typeface="Roboto Condensed"/>
                        </a:rPr>
                        <a:t> </a:t>
                      </a:r>
                      <a:endParaRPr/>
                    </a:p>
                    <a:p>
                      <a:pPr marL="755646" marR="0" lvl="1" indent="-377823" algn="just" rtl="0">
                        <a:lnSpc>
                          <a:spcPct val="115000"/>
                        </a:lnSpc>
                        <a:spcBef>
                          <a:spcPts val="0"/>
                        </a:spcBef>
                        <a:spcAft>
                          <a:spcPts val="0"/>
                        </a:spcAft>
                        <a:buClr>
                          <a:srgbClr val="000000"/>
                        </a:buClr>
                        <a:buSzPts val="3499"/>
                        <a:buFont typeface="Arial"/>
                        <a:buChar char="•"/>
                      </a:pPr>
                      <a:r>
                        <a:rPr lang="en-US" sz="3499" u="none" strike="noStrike" cap="none">
                          <a:solidFill>
                            <a:srgbClr val="000000"/>
                          </a:solidFill>
                          <a:latin typeface="Roboto Condensed"/>
                          <a:ea typeface="Roboto Condensed"/>
                          <a:cs typeface="Roboto Condensed"/>
                          <a:sym typeface="Roboto Condensed"/>
                        </a:rPr>
                        <a:t>Không để ý Hòa đã lẳng lặng trườn xa chỗ anh nấp. </a:t>
                      </a:r>
                      <a:endParaRPr/>
                    </a:p>
                    <a:p>
                      <a:pPr marL="755646" marR="0" lvl="1" indent="-377823" algn="just" rtl="0">
                        <a:lnSpc>
                          <a:spcPct val="115000"/>
                        </a:lnSpc>
                        <a:spcBef>
                          <a:spcPts val="0"/>
                        </a:spcBef>
                        <a:spcAft>
                          <a:spcPts val="0"/>
                        </a:spcAft>
                        <a:buClr>
                          <a:srgbClr val="000000"/>
                        </a:buClr>
                        <a:buSzPts val="3499"/>
                        <a:buFont typeface="Arial"/>
                        <a:buChar char="•"/>
                      </a:pPr>
                      <a:r>
                        <a:rPr lang="en-US" sz="3499" u="none" strike="noStrike" cap="none">
                          <a:solidFill>
                            <a:srgbClr val="000000"/>
                          </a:solidFill>
                          <a:latin typeface="Roboto Condensed"/>
                          <a:ea typeface="Roboto Condensed"/>
                          <a:cs typeface="Roboto Condensed"/>
                          <a:sym typeface="Roboto Condensed"/>
                        </a:rPr>
                        <a:t>Hòa nổ súng đánh lạc hướng lính Mỹ: </a:t>
                      </a:r>
                      <a:r>
                        <a:rPr lang="en-US" sz="3499" i="1" u="none" strike="noStrike" cap="none">
                          <a:solidFill>
                            <a:srgbClr val="000000"/>
                          </a:solidFill>
                          <a:latin typeface="Roboto Condensed"/>
                          <a:ea typeface="Roboto Condensed"/>
                          <a:cs typeface="Roboto Condensed"/>
                          <a:sym typeface="Roboto Condensed"/>
                        </a:rPr>
                        <a:t>nín lặng, gần như nín cả thở; cứ như thế quỳ mãi, náu kín mình sau lùm cây ở bìa rừng; quả lựu đạn vẫn bị giữ lại khư khư trong lòng bàn tay Kiên; lẳng lặng tra lại chốt cho quả u ét. </a:t>
                      </a:r>
                      <a:endParaRPr/>
                    </a:p>
                    <a:p>
                      <a:pPr marL="755646" marR="0" lvl="1" indent="-377823" algn="just" rtl="0">
                        <a:lnSpc>
                          <a:spcPct val="115000"/>
                        </a:lnSpc>
                        <a:spcBef>
                          <a:spcPts val="0"/>
                        </a:spcBef>
                        <a:spcAft>
                          <a:spcPts val="0"/>
                        </a:spcAft>
                        <a:buClr>
                          <a:srgbClr val="000000"/>
                        </a:buClr>
                        <a:buSzPts val="3499"/>
                        <a:buFont typeface="Arial"/>
                        <a:buChar char="•"/>
                      </a:pPr>
                      <a:r>
                        <a:rPr lang="en-US" sz="3499" u="none" strike="noStrike" cap="none">
                          <a:solidFill>
                            <a:srgbClr val="000000"/>
                          </a:solidFill>
                          <a:latin typeface="Roboto Condensed"/>
                          <a:ea typeface="Roboto Condensed"/>
                          <a:cs typeface="Roboto Condensed"/>
                          <a:sym typeface="Roboto Condensed"/>
                        </a:rPr>
                        <a:t>Kiên </a:t>
                      </a:r>
                      <a:r>
                        <a:rPr lang="en-US" sz="3499" i="1" u="none" strike="noStrike" cap="none">
                          <a:solidFill>
                            <a:srgbClr val="000000"/>
                          </a:solidFill>
                          <a:latin typeface="Roboto Condensed"/>
                          <a:ea typeface="Roboto Condensed"/>
                          <a:cs typeface="Roboto Condensed"/>
                          <a:sym typeface="Roboto Condensed"/>
                        </a:rPr>
                        <a:t>êm thấm trở về chỗ khe cạn.</a:t>
                      </a:r>
                      <a:endParaRPr/>
                    </a:p>
                  </a:txBody>
                  <a:tcPr marL="190500" marR="190500" marT="190500" marB="190500">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FFCF3"/>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1"/>
                                        </p:tgtEl>
                                        <p:attrNameLst>
                                          <p:attrName>style.visibility</p:attrName>
                                        </p:attrNameLst>
                                      </p:cBhvr>
                                      <p:to>
                                        <p:strVal val="visible"/>
                                      </p:to>
                                    </p:set>
                                    <p:animEffect transition="in" filter="fade">
                                      <p:cBhvr>
                                        <p:cTn id="7" dur="500"/>
                                        <p:tgtEl>
                                          <p:spTgt spid="4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CF3"/>
        </a:solidFill>
        <a:effectLst/>
      </p:bgPr>
    </p:bg>
    <p:spTree>
      <p:nvGrpSpPr>
        <p:cNvPr id="1" name="Shape 112"/>
        <p:cNvGrpSpPr/>
        <p:nvPr/>
      </p:nvGrpSpPr>
      <p:grpSpPr>
        <a:xfrm>
          <a:off x="0" y="0"/>
          <a:ext cx="0" cy="0"/>
          <a:chOff x="0" y="0"/>
          <a:chExt cx="0" cy="0"/>
        </a:xfrm>
      </p:grpSpPr>
      <p:sp>
        <p:nvSpPr>
          <p:cNvPr id="113" name="Google Shape;113;p2"/>
          <p:cNvSpPr/>
          <p:nvPr/>
        </p:nvSpPr>
        <p:spPr>
          <a:xfrm>
            <a:off x="0" y="0"/>
            <a:ext cx="18288006" cy="10287002"/>
          </a:xfrm>
          <a:custGeom>
            <a:avLst/>
            <a:gdLst/>
            <a:ahLst/>
            <a:cxnLst/>
            <a:rect l="l" t="t" r="r" b="b"/>
            <a:pathLst>
              <a:path w="18288006" h="10287002" extrusionOk="0">
                <a:moveTo>
                  <a:pt x="0" y="0"/>
                </a:moveTo>
                <a:lnTo>
                  <a:pt x="18288006" y="0"/>
                </a:lnTo>
                <a:lnTo>
                  <a:pt x="18288006" y="10287002"/>
                </a:lnTo>
                <a:lnTo>
                  <a:pt x="0" y="10287002"/>
                </a:lnTo>
                <a:lnTo>
                  <a:pt x="0" y="0"/>
                </a:lnTo>
                <a:close/>
              </a:path>
            </a:pathLst>
          </a:custGeom>
          <a:blipFill rotWithShape="1">
            <a:blip r:embed="rId3">
              <a:alphaModFix amt="80000"/>
            </a:blip>
            <a:stretch>
              <a:fillRect t="-9243" b="-9243"/>
            </a:stretch>
          </a:blipFill>
          <a:ln>
            <a:noFill/>
          </a:ln>
        </p:spPr>
      </p:sp>
      <p:sp>
        <p:nvSpPr>
          <p:cNvPr id="114" name="Google Shape;114;p2"/>
          <p:cNvSpPr/>
          <p:nvPr/>
        </p:nvSpPr>
        <p:spPr>
          <a:xfrm>
            <a:off x="-222" y="5929200"/>
            <a:ext cx="18288122" cy="5576990"/>
          </a:xfrm>
          <a:custGeom>
            <a:avLst/>
            <a:gdLst/>
            <a:ahLst/>
            <a:cxnLst/>
            <a:rect l="l" t="t" r="r" b="b"/>
            <a:pathLst>
              <a:path w="18288122" h="5576990" extrusionOk="0">
                <a:moveTo>
                  <a:pt x="0" y="0"/>
                </a:moveTo>
                <a:lnTo>
                  <a:pt x="18288122" y="0"/>
                </a:lnTo>
                <a:lnTo>
                  <a:pt x="18288122" y="5576990"/>
                </a:lnTo>
                <a:lnTo>
                  <a:pt x="0" y="5576990"/>
                </a:lnTo>
                <a:lnTo>
                  <a:pt x="0" y="0"/>
                </a:lnTo>
                <a:close/>
              </a:path>
            </a:pathLst>
          </a:custGeom>
          <a:blipFill rotWithShape="1">
            <a:blip r:embed="rId4">
              <a:alphaModFix/>
            </a:blip>
            <a:stretch>
              <a:fillRect/>
            </a:stretch>
          </a:blipFill>
          <a:ln>
            <a:noFill/>
          </a:ln>
        </p:spPr>
      </p:sp>
      <p:sp>
        <p:nvSpPr>
          <p:cNvPr id="115" name="Google Shape;115;p2"/>
          <p:cNvSpPr/>
          <p:nvPr/>
        </p:nvSpPr>
        <p:spPr>
          <a:xfrm>
            <a:off x="-24" y="8147134"/>
            <a:ext cx="18287742" cy="3359086"/>
          </a:xfrm>
          <a:custGeom>
            <a:avLst/>
            <a:gdLst/>
            <a:ahLst/>
            <a:cxnLst/>
            <a:rect l="l" t="t" r="r" b="b"/>
            <a:pathLst>
              <a:path w="18287742" h="3359086" extrusionOk="0">
                <a:moveTo>
                  <a:pt x="0" y="0"/>
                </a:moveTo>
                <a:lnTo>
                  <a:pt x="18287742" y="0"/>
                </a:lnTo>
                <a:lnTo>
                  <a:pt x="18287742" y="3359086"/>
                </a:lnTo>
                <a:lnTo>
                  <a:pt x="0" y="3359086"/>
                </a:lnTo>
                <a:lnTo>
                  <a:pt x="0" y="0"/>
                </a:lnTo>
                <a:close/>
              </a:path>
            </a:pathLst>
          </a:custGeom>
          <a:blipFill rotWithShape="1">
            <a:blip r:embed="rId5">
              <a:alphaModFix/>
            </a:blip>
            <a:stretch>
              <a:fillRect/>
            </a:stretch>
          </a:blipFill>
          <a:ln>
            <a:noFill/>
          </a:ln>
        </p:spPr>
      </p:sp>
      <p:sp>
        <p:nvSpPr>
          <p:cNvPr id="116" name="Google Shape;116;p2"/>
          <p:cNvSpPr/>
          <p:nvPr/>
        </p:nvSpPr>
        <p:spPr>
          <a:xfrm>
            <a:off x="14581" y="465230"/>
            <a:ext cx="18290487" cy="606288"/>
          </a:xfrm>
          <a:custGeom>
            <a:avLst/>
            <a:gdLst/>
            <a:ahLst/>
            <a:cxnLst/>
            <a:rect l="l" t="t" r="r" b="b"/>
            <a:pathLst>
              <a:path w="18290487" h="606288" extrusionOk="0">
                <a:moveTo>
                  <a:pt x="0" y="0"/>
                </a:moveTo>
                <a:lnTo>
                  <a:pt x="18290486" y="0"/>
                </a:lnTo>
                <a:lnTo>
                  <a:pt x="18290486" y="606288"/>
                </a:lnTo>
                <a:lnTo>
                  <a:pt x="0" y="606288"/>
                </a:lnTo>
                <a:lnTo>
                  <a:pt x="0" y="0"/>
                </a:lnTo>
                <a:close/>
              </a:path>
            </a:pathLst>
          </a:custGeom>
          <a:blipFill rotWithShape="1">
            <a:blip r:embed="rId6">
              <a:alphaModFix/>
            </a:blip>
            <a:stretch>
              <a:fillRect/>
            </a:stretch>
          </a:blipFill>
          <a:ln>
            <a:noFill/>
          </a:ln>
        </p:spPr>
      </p:sp>
      <p:sp>
        <p:nvSpPr>
          <p:cNvPr id="117" name="Google Shape;117;p2"/>
          <p:cNvSpPr/>
          <p:nvPr/>
        </p:nvSpPr>
        <p:spPr>
          <a:xfrm>
            <a:off x="396675" y="2147888"/>
            <a:ext cx="2391367" cy="1546333"/>
          </a:xfrm>
          <a:custGeom>
            <a:avLst/>
            <a:gdLst/>
            <a:ahLst/>
            <a:cxnLst/>
            <a:rect l="l" t="t" r="r" b="b"/>
            <a:pathLst>
              <a:path w="2391367" h="1546333" extrusionOk="0">
                <a:moveTo>
                  <a:pt x="0" y="0"/>
                </a:moveTo>
                <a:lnTo>
                  <a:pt x="2391368" y="0"/>
                </a:lnTo>
                <a:lnTo>
                  <a:pt x="2391368" y="1546332"/>
                </a:lnTo>
                <a:lnTo>
                  <a:pt x="0" y="1546332"/>
                </a:lnTo>
                <a:lnTo>
                  <a:pt x="0" y="0"/>
                </a:lnTo>
                <a:close/>
              </a:path>
            </a:pathLst>
          </a:custGeom>
          <a:blipFill rotWithShape="1">
            <a:blip r:embed="rId7">
              <a:alphaModFix/>
            </a:blip>
            <a:stretch>
              <a:fillRect/>
            </a:stretch>
          </a:blipFill>
          <a:ln>
            <a:noFill/>
          </a:ln>
        </p:spPr>
      </p:sp>
      <p:sp>
        <p:nvSpPr>
          <p:cNvPr id="118" name="Google Shape;118;p2"/>
          <p:cNvSpPr/>
          <p:nvPr/>
        </p:nvSpPr>
        <p:spPr>
          <a:xfrm>
            <a:off x="14282504" y="7209502"/>
            <a:ext cx="700604" cy="456161"/>
          </a:xfrm>
          <a:custGeom>
            <a:avLst/>
            <a:gdLst/>
            <a:ahLst/>
            <a:cxnLst/>
            <a:rect l="l" t="t" r="r" b="b"/>
            <a:pathLst>
              <a:path w="700604" h="456161" extrusionOk="0">
                <a:moveTo>
                  <a:pt x="0" y="0"/>
                </a:moveTo>
                <a:lnTo>
                  <a:pt x="700604" y="0"/>
                </a:lnTo>
                <a:lnTo>
                  <a:pt x="700604" y="456162"/>
                </a:lnTo>
                <a:lnTo>
                  <a:pt x="0" y="456162"/>
                </a:lnTo>
                <a:lnTo>
                  <a:pt x="0" y="0"/>
                </a:lnTo>
                <a:close/>
              </a:path>
            </a:pathLst>
          </a:custGeom>
          <a:blipFill rotWithShape="1">
            <a:blip r:embed="rId8">
              <a:alphaModFix/>
            </a:blip>
            <a:stretch>
              <a:fillRect/>
            </a:stretch>
          </a:blipFill>
          <a:ln>
            <a:noFill/>
          </a:ln>
        </p:spPr>
      </p:sp>
      <p:sp>
        <p:nvSpPr>
          <p:cNvPr id="119" name="Google Shape;119;p2"/>
          <p:cNvSpPr/>
          <p:nvPr/>
        </p:nvSpPr>
        <p:spPr>
          <a:xfrm>
            <a:off x="16816306" y="5415177"/>
            <a:ext cx="885987" cy="514023"/>
          </a:xfrm>
          <a:custGeom>
            <a:avLst/>
            <a:gdLst/>
            <a:ahLst/>
            <a:cxnLst/>
            <a:rect l="l" t="t" r="r" b="b"/>
            <a:pathLst>
              <a:path w="885987" h="514023" extrusionOk="0">
                <a:moveTo>
                  <a:pt x="0" y="0"/>
                </a:moveTo>
                <a:lnTo>
                  <a:pt x="885988" y="0"/>
                </a:lnTo>
                <a:lnTo>
                  <a:pt x="885988" y="514023"/>
                </a:lnTo>
                <a:lnTo>
                  <a:pt x="0" y="514023"/>
                </a:lnTo>
                <a:lnTo>
                  <a:pt x="0" y="0"/>
                </a:lnTo>
                <a:close/>
              </a:path>
            </a:pathLst>
          </a:custGeom>
          <a:blipFill rotWithShape="1">
            <a:blip r:embed="rId9">
              <a:alphaModFix/>
            </a:blip>
            <a:stretch>
              <a:fillRect/>
            </a:stretch>
          </a:blipFill>
          <a:ln>
            <a:noFill/>
          </a:ln>
        </p:spPr>
      </p:sp>
      <p:sp>
        <p:nvSpPr>
          <p:cNvPr id="120" name="Google Shape;120;p2"/>
          <p:cNvSpPr/>
          <p:nvPr/>
        </p:nvSpPr>
        <p:spPr>
          <a:xfrm>
            <a:off x="11229105" y="465230"/>
            <a:ext cx="2278706" cy="884459"/>
          </a:xfrm>
          <a:custGeom>
            <a:avLst/>
            <a:gdLst/>
            <a:ahLst/>
            <a:cxnLst/>
            <a:rect l="l" t="t" r="r" b="b"/>
            <a:pathLst>
              <a:path w="2278706" h="884459" extrusionOk="0">
                <a:moveTo>
                  <a:pt x="0" y="0"/>
                </a:moveTo>
                <a:lnTo>
                  <a:pt x="2278706" y="0"/>
                </a:lnTo>
                <a:lnTo>
                  <a:pt x="2278706" y="884459"/>
                </a:lnTo>
                <a:lnTo>
                  <a:pt x="0" y="884459"/>
                </a:lnTo>
                <a:lnTo>
                  <a:pt x="0" y="0"/>
                </a:lnTo>
                <a:close/>
              </a:path>
            </a:pathLst>
          </a:custGeom>
          <a:blipFill rotWithShape="1">
            <a:blip r:embed="rId10">
              <a:alphaModFix/>
            </a:blip>
            <a:stretch>
              <a:fillRect/>
            </a:stretch>
          </a:blipFill>
          <a:ln>
            <a:noFill/>
          </a:ln>
        </p:spPr>
      </p:sp>
      <p:sp>
        <p:nvSpPr>
          <p:cNvPr id="121" name="Google Shape;121;p2"/>
          <p:cNvSpPr/>
          <p:nvPr/>
        </p:nvSpPr>
        <p:spPr>
          <a:xfrm>
            <a:off x="-344956" y="2579079"/>
            <a:ext cx="7725537" cy="8229600"/>
          </a:xfrm>
          <a:custGeom>
            <a:avLst/>
            <a:gdLst/>
            <a:ahLst/>
            <a:cxnLst/>
            <a:rect l="l" t="t" r="r" b="b"/>
            <a:pathLst>
              <a:path w="7725537" h="8229600" extrusionOk="0">
                <a:moveTo>
                  <a:pt x="0" y="0"/>
                </a:moveTo>
                <a:lnTo>
                  <a:pt x="7725537" y="0"/>
                </a:lnTo>
                <a:lnTo>
                  <a:pt x="7725537" y="8229600"/>
                </a:lnTo>
                <a:lnTo>
                  <a:pt x="0" y="8229600"/>
                </a:lnTo>
                <a:lnTo>
                  <a:pt x="0" y="0"/>
                </a:lnTo>
                <a:close/>
              </a:path>
            </a:pathLst>
          </a:custGeom>
          <a:blipFill rotWithShape="1">
            <a:blip r:embed="rId11">
              <a:alphaModFix/>
            </a:blip>
            <a:stretch>
              <a:fillRect/>
            </a:stretch>
          </a:blipFill>
          <a:ln>
            <a:noFill/>
          </a:ln>
        </p:spPr>
      </p:sp>
      <p:sp>
        <p:nvSpPr>
          <p:cNvPr id="122" name="Google Shape;122;p2"/>
          <p:cNvSpPr txBox="1"/>
          <p:nvPr/>
        </p:nvSpPr>
        <p:spPr>
          <a:xfrm>
            <a:off x="654997" y="911249"/>
            <a:ext cx="9468900" cy="923400"/>
          </a:xfrm>
          <a:prstGeom prst="rect">
            <a:avLst/>
          </a:prstGeom>
          <a:noFill/>
          <a:ln>
            <a:noFill/>
          </a:ln>
        </p:spPr>
        <p:txBody>
          <a:bodyPr spcFirstLastPara="1" wrap="square" lIns="0" tIns="0" rIns="0" bIns="0" anchor="t" anchorCtr="0">
            <a:spAutoFit/>
          </a:bodyPr>
          <a:lstStyle/>
          <a:p>
            <a:pPr marL="0" marR="0" lvl="0" indent="0" algn="just" rtl="0">
              <a:lnSpc>
                <a:spcPct val="163000"/>
              </a:lnSpc>
              <a:spcBef>
                <a:spcPts val="0"/>
              </a:spcBef>
              <a:spcAft>
                <a:spcPts val="0"/>
              </a:spcAft>
              <a:buNone/>
            </a:pPr>
            <a:r>
              <a:rPr lang="en-US" sz="6000" b="1" i="0" u="none" strike="noStrike" cap="none">
                <a:solidFill>
                  <a:srgbClr val="3E4728"/>
                </a:solidFill>
                <a:latin typeface="Fraunces Black"/>
                <a:ea typeface="Fraunces Black"/>
                <a:cs typeface="Fraunces Black"/>
                <a:sym typeface="Fraunces Black"/>
              </a:rPr>
              <a:t>1. TRƯỚC KHI ĐỌC</a:t>
            </a:r>
            <a:endParaRPr/>
          </a:p>
        </p:txBody>
      </p:sp>
      <p:sp>
        <p:nvSpPr>
          <p:cNvPr id="123" name="Google Shape;123;p2"/>
          <p:cNvSpPr txBox="1"/>
          <p:nvPr/>
        </p:nvSpPr>
        <p:spPr>
          <a:xfrm>
            <a:off x="6486378" y="3908906"/>
            <a:ext cx="9485453" cy="3962003"/>
          </a:xfrm>
          <a:prstGeom prst="rect">
            <a:avLst/>
          </a:prstGeom>
          <a:noFill/>
          <a:ln>
            <a:noFill/>
          </a:ln>
        </p:spPr>
        <p:txBody>
          <a:bodyPr spcFirstLastPara="1" wrap="square" lIns="0" tIns="0" rIns="0" bIns="0" anchor="t" anchorCtr="0">
            <a:spAutoFit/>
          </a:bodyPr>
          <a:lstStyle/>
          <a:p>
            <a:pPr marL="971550" marR="0" lvl="1" indent="-485775" algn="just" rtl="0">
              <a:lnSpc>
                <a:spcPct val="114977"/>
              </a:lnSpc>
              <a:spcBef>
                <a:spcPts val="0"/>
              </a:spcBef>
              <a:spcAft>
                <a:spcPts val="0"/>
              </a:spcAft>
              <a:buClr>
                <a:srgbClr val="000000"/>
              </a:buClr>
              <a:buSzPts val="4500"/>
              <a:buFont typeface="Arial"/>
              <a:buChar char="•"/>
            </a:pPr>
            <a:r>
              <a:rPr lang="en-US" sz="4500" b="0" i="0" u="none" strike="noStrike" cap="none">
                <a:solidFill>
                  <a:srgbClr val="000000"/>
                </a:solidFill>
                <a:latin typeface="Roboto Condensed"/>
                <a:ea typeface="Roboto Condensed"/>
                <a:cs typeface="Roboto Condensed"/>
                <a:sym typeface="Roboto Condensed"/>
              </a:rPr>
              <a:t>HS </a:t>
            </a:r>
            <a:r>
              <a:rPr lang="en-US" sz="4500" b="1" i="0" u="none" strike="noStrike" cap="none">
                <a:solidFill>
                  <a:srgbClr val="000000"/>
                </a:solidFill>
                <a:latin typeface="Roboto Condensed"/>
                <a:ea typeface="Roboto Condensed"/>
                <a:cs typeface="Roboto Condensed"/>
                <a:sym typeface="Roboto Condensed"/>
              </a:rPr>
              <a:t>xem trích đoạn</a:t>
            </a:r>
            <a:r>
              <a:rPr lang="en-US" sz="4500" b="0" i="0" u="none" strike="noStrike" cap="none">
                <a:solidFill>
                  <a:srgbClr val="000000"/>
                </a:solidFill>
                <a:latin typeface="Roboto Condensed"/>
                <a:ea typeface="Roboto Condensed"/>
                <a:cs typeface="Roboto Condensed"/>
                <a:sym typeface="Roboto Condensed"/>
              </a:rPr>
              <a:t> để khơi gợi cảm xúc của HS. Chọn một trong hai video.</a:t>
            </a:r>
            <a:endParaRPr/>
          </a:p>
          <a:p>
            <a:pPr marL="971550" marR="0" lvl="1" indent="-485775" algn="just" rtl="0">
              <a:lnSpc>
                <a:spcPct val="114977"/>
              </a:lnSpc>
              <a:spcBef>
                <a:spcPts val="0"/>
              </a:spcBef>
              <a:spcAft>
                <a:spcPts val="0"/>
              </a:spcAft>
              <a:buClr>
                <a:srgbClr val="000000"/>
              </a:buClr>
              <a:buSzPts val="4500"/>
              <a:buFont typeface="Arial"/>
              <a:buChar char="•"/>
            </a:pPr>
            <a:r>
              <a:rPr lang="en-US" sz="4500" b="0" i="0" u="none" strike="noStrike" cap="none">
                <a:solidFill>
                  <a:srgbClr val="000000"/>
                </a:solidFill>
                <a:latin typeface="Roboto Condensed"/>
                <a:ea typeface="Roboto Condensed"/>
                <a:cs typeface="Roboto Condensed"/>
                <a:sym typeface="Roboto Condensed"/>
              </a:rPr>
              <a:t>HS </a:t>
            </a:r>
            <a:r>
              <a:rPr lang="en-US" sz="4500" b="1" i="0" u="none" strike="noStrike" cap="none">
                <a:solidFill>
                  <a:srgbClr val="000000"/>
                </a:solidFill>
                <a:latin typeface="Roboto Condensed"/>
                <a:ea typeface="Roboto Condensed"/>
                <a:cs typeface="Roboto Condensed"/>
                <a:sym typeface="Roboto Condensed"/>
              </a:rPr>
              <a:t>chia suy nghĩ, cảm nhận</a:t>
            </a:r>
            <a:r>
              <a:rPr lang="en-US" sz="4500" b="0" i="0" u="none" strike="noStrike" cap="none">
                <a:solidFill>
                  <a:srgbClr val="000000"/>
                </a:solidFill>
                <a:latin typeface="Roboto Condensed"/>
                <a:ea typeface="Roboto Condensed"/>
                <a:cs typeface="Roboto Condensed"/>
                <a:sym typeface="Roboto Condensed"/>
              </a:rPr>
              <a:t> trong vòng </a:t>
            </a:r>
            <a:r>
              <a:rPr lang="en-US" sz="4500" b="1" i="0" u="none" strike="noStrike" cap="none">
                <a:solidFill>
                  <a:srgbClr val="000000"/>
                </a:solidFill>
                <a:latin typeface="Roboto Condensed"/>
                <a:ea typeface="Roboto Condensed"/>
                <a:cs typeface="Roboto Condensed"/>
                <a:sym typeface="Roboto Condensed"/>
              </a:rPr>
              <a:t>1-2 phút.</a:t>
            </a:r>
            <a:endParaRPr/>
          </a:p>
          <a:p>
            <a:pPr marL="971550" marR="0" lvl="1" indent="-485775" algn="just" rtl="0">
              <a:lnSpc>
                <a:spcPct val="114977"/>
              </a:lnSpc>
              <a:spcBef>
                <a:spcPts val="0"/>
              </a:spcBef>
              <a:spcAft>
                <a:spcPts val="0"/>
              </a:spcAft>
              <a:buClr>
                <a:srgbClr val="000000"/>
              </a:buClr>
              <a:buSzPts val="4500"/>
              <a:buFont typeface="Arial"/>
              <a:buChar char="•"/>
            </a:pPr>
            <a:r>
              <a:rPr lang="en-US" sz="4500" b="0" i="0" u="none" strike="noStrike" cap="none">
                <a:solidFill>
                  <a:srgbClr val="000000"/>
                </a:solidFill>
                <a:latin typeface="Roboto Condensed"/>
                <a:ea typeface="Roboto Condensed"/>
                <a:cs typeface="Roboto Condensed"/>
                <a:sym typeface="Roboto Condensed"/>
              </a:rPr>
              <a:t>Thời gian: 5 phút.</a:t>
            </a:r>
            <a:endParaRPr/>
          </a:p>
        </p:txBody>
      </p:sp>
      <p:sp>
        <p:nvSpPr>
          <p:cNvPr id="124" name="Google Shape;124;p2"/>
          <p:cNvSpPr/>
          <p:nvPr/>
        </p:nvSpPr>
        <p:spPr>
          <a:xfrm>
            <a:off x="6250905" y="1884645"/>
            <a:ext cx="9956387" cy="1682895"/>
          </a:xfrm>
          <a:custGeom>
            <a:avLst/>
            <a:gdLst/>
            <a:ahLst/>
            <a:cxnLst/>
            <a:rect l="l" t="t" r="r" b="b"/>
            <a:pathLst>
              <a:path w="13275183" h="2406796" extrusionOk="0">
                <a:moveTo>
                  <a:pt x="0" y="1203398"/>
                </a:moveTo>
                <a:cubicBezTo>
                  <a:pt x="0" y="538856"/>
                  <a:pt x="244475" y="0"/>
                  <a:pt x="545973" y="0"/>
                </a:cubicBezTo>
                <a:lnTo>
                  <a:pt x="12729210" y="0"/>
                </a:lnTo>
                <a:cubicBezTo>
                  <a:pt x="13030708" y="0"/>
                  <a:pt x="13275183" y="538856"/>
                  <a:pt x="13275183" y="1203398"/>
                </a:cubicBezTo>
                <a:cubicBezTo>
                  <a:pt x="13275183" y="1867940"/>
                  <a:pt x="13030708" y="2406796"/>
                  <a:pt x="12729210" y="2406796"/>
                </a:cubicBezTo>
                <a:lnTo>
                  <a:pt x="545973" y="2406796"/>
                </a:lnTo>
                <a:cubicBezTo>
                  <a:pt x="244475" y="2406796"/>
                  <a:pt x="0" y="1868220"/>
                  <a:pt x="0" y="1203398"/>
                </a:cubicBezTo>
                <a:close/>
              </a:path>
            </a:pathLst>
          </a:custGeom>
          <a:solidFill>
            <a:srgbClr val="3E47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txBox="1"/>
          <p:nvPr/>
        </p:nvSpPr>
        <p:spPr>
          <a:xfrm>
            <a:off x="7271420" y="2275095"/>
            <a:ext cx="7915500" cy="9696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6300" i="0" u="none" strike="noStrike" cap="none">
                <a:solidFill>
                  <a:srgbClr val="FFFFFF"/>
                </a:solidFill>
                <a:latin typeface="Pacifico"/>
                <a:ea typeface="Pacifico"/>
                <a:cs typeface="Pacifico"/>
                <a:sym typeface="Pacifico"/>
              </a:rPr>
              <a:t>Tuổi trẻ và cuộc chiến</a:t>
            </a:r>
            <a:endParaRPr sz="6300" i="0" u="none" strike="noStrike" cap="none">
              <a:solidFill>
                <a:srgbClr val="FFFFFF"/>
              </a:solidFill>
              <a:latin typeface="Pacifico"/>
              <a:ea typeface="Pacifico"/>
              <a:cs typeface="Pacifico"/>
              <a:sym typeface="Pacific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
                                            <p:txEl>
                                              <p:pRg st="0" end="0"/>
                                            </p:txEl>
                                          </p:spTgt>
                                        </p:tgtEl>
                                        <p:attrNameLst>
                                          <p:attrName>style.visibility</p:attrName>
                                        </p:attrNameLst>
                                      </p:cBhvr>
                                      <p:to>
                                        <p:strVal val="visible"/>
                                      </p:to>
                                    </p:set>
                                    <p:animEffect transition="in" filter="fade">
                                      <p:cBhvr>
                                        <p:cTn id="7" dur="500"/>
                                        <p:tgtEl>
                                          <p:spTgt spid="1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5"/>
                                        </p:tgtEl>
                                        <p:attrNameLst>
                                          <p:attrName>style.visibility</p:attrName>
                                        </p:attrNameLst>
                                      </p:cBhvr>
                                      <p:to>
                                        <p:strVal val="visible"/>
                                      </p:to>
                                    </p:set>
                                    <p:animEffect transition="in" filter="fade">
                                      <p:cBhvr>
                                        <p:cTn id="12" dur="500"/>
                                        <p:tgtEl>
                                          <p:spTgt spid="1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3"/>
                                        </p:tgtEl>
                                        <p:attrNameLst>
                                          <p:attrName>style.visibility</p:attrName>
                                        </p:attrNameLst>
                                      </p:cBhvr>
                                      <p:to>
                                        <p:strVal val="visible"/>
                                      </p:to>
                                    </p:set>
                                    <p:animEffect transition="in" filter="fade">
                                      <p:cBhvr>
                                        <p:cTn id="17"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CF3"/>
        </a:solidFill>
        <a:effectLst/>
      </p:bgPr>
    </p:bg>
    <p:spTree>
      <p:nvGrpSpPr>
        <p:cNvPr id="1" name="Shape 489"/>
        <p:cNvGrpSpPr/>
        <p:nvPr/>
      </p:nvGrpSpPr>
      <p:grpSpPr>
        <a:xfrm>
          <a:off x="0" y="0"/>
          <a:ext cx="0" cy="0"/>
          <a:chOff x="0" y="0"/>
          <a:chExt cx="0" cy="0"/>
        </a:xfrm>
      </p:grpSpPr>
      <p:sp>
        <p:nvSpPr>
          <p:cNvPr id="490" name="Google Shape;490;p20"/>
          <p:cNvSpPr/>
          <p:nvPr/>
        </p:nvSpPr>
        <p:spPr>
          <a:xfrm>
            <a:off x="0" y="0"/>
            <a:ext cx="18288006" cy="10287002"/>
          </a:xfrm>
          <a:custGeom>
            <a:avLst/>
            <a:gdLst/>
            <a:ahLst/>
            <a:cxnLst/>
            <a:rect l="l" t="t" r="r" b="b"/>
            <a:pathLst>
              <a:path w="18288006" h="10287002" extrusionOk="0">
                <a:moveTo>
                  <a:pt x="0" y="0"/>
                </a:moveTo>
                <a:lnTo>
                  <a:pt x="18288006" y="0"/>
                </a:lnTo>
                <a:lnTo>
                  <a:pt x="18288006" y="10287002"/>
                </a:lnTo>
                <a:lnTo>
                  <a:pt x="0" y="10287002"/>
                </a:lnTo>
                <a:lnTo>
                  <a:pt x="0" y="0"/>
                </a:lnTo>
                <a:close/>
              </a:path>
            </a:pathLst>
          </a:custGeom>
          <a:blipFill rotWithShape="1">
            <a:blip r:embed="rId3">
              <a:alphaModFix/>
            </a:blip>
            <a:stretch>
              <a:fillRect t="-9243" b="-9243"/>
            </a:stretch>
          </a:blipFill>
          <a:ln>
            <a:noFill/>
          </a:ln>
        </p:spPr>
      </p:sp>
      <p:sp>
        <p:nvSpPr>
          <p:cNvPr id="491" name="Google Shape;491;p20"/>
          <p:cNvSpPr/>
          <p:nvPr/>
        </p:nvSpPr>
        <p:spPr>
          <a:xfrm>
            <a:off x="0" y="6025876"/>
            <a:ext cx="18287926" cy="6089874"/>
          </a:xfrm>
          <a:custGeom>
            <a:avLst/>
            <a:gdLst/>
            <a:ahLst/>
            <a:cxnLst/>
            <a:rect l="l" t="t" r="r" b="b"/>
            <a:pathLst>
              <a:path w="18287926" h="6089874" extrusionOk="0">
                <a:moveTo>
                  <a:pt x="0" y="0"/>
                </a:moveTo>
                <a:lnTo>
                  <a:pt x="18287926" y="0"/>
                </a:lnTo>
                <a:lnTo>
                  <a:pt x="18287926" y="6089874"/>
                </a:lnTo>
                <a:lnTo>
                  <a:pt x="0" y="6089874"/>
                </a:lnTo>
                <a:lnTo>
                  <a:pt x="0" y="0"/>
                </a:lnTo>
                <a:close/>
              </a:path>
            </a:pathLst>
          </a:custGeom>
          <a:blipFill rotWithShape="1">
            <a:blip r:embed="rId4">
              <a:alphaModFix/>
            </a:blip>
            <a:stretch>
              <a:fillRect/>
            </a:stretch>
          </a:blipFill>
          <a:ln>
            <a:noFill/>
          </a:ln>
        </p:spPr>
      </p:sp>
      <p:sp>
        <p:nvSpPr>
          <p:cNvPr id="492" name="Google Shape;492;p20"/>
          <p:cNvSpPr/>
          <p:nvPr/>
        </p:nvSpPr>
        <p:spPr>
          <a:xfrm>
            <a:off x="184" y="8756684"/>
            <a:ext cx="18287742" cy="3359086"/>
          </a:xfrm>
          <a:custGeom>
            <a:avLst/>
            <a:gdLst/>
            <a:ahLst/>
            <a:cxnLst/>
            <a:rect l="l" t="t" r="r" b="b"/>
            <a:pathLst>
              <a:path w="18287742" h="3359086" extrusionOk="0">
                <a:moveTo>
                  <a:pt x="0" y="0"/>
                </a:moveTo>
                <a:lnTo>
                  <a:pt x="18287742" y="0"/>
                </a:lnTo>
                <a:lnTo>
                  <a:pt x="18287742" y="3359086"/>
                </a:lnTo>
                <a:lnTo>
                  <a:pt x="0" y="3359086"/>
                </a:lnTo>
                <a:lnTo>
                  <a:pt x="0" y="0"/>
                </a:lnTo>
                <a:close/>
              </a:path>
            </a:pathLst>
          </a:custGeom>
          <a:blipFill rotWithShape="1">
            <a:blip r:embed="rId5">
              <a:alphaModFix/>
            </a:blip>
            <a:stretch>
              <a:fillRect/>
            </a:stretch>
          </a:blipFill>
          <a:ln>
            <a:noFill/>
          </a:ln>
        </p:spPr>
      </p:sp>
      <p:sp>
        <p:nvSpPr>
          <p:cNvPr id="493" name="Google Shape;493;p20"/>
          <p:cNvSpPr/>
          <p:nvPr/>
        </p:nvSpPr>
        <p:spPr>
          <a:xfrm>
            <a:off x="150" y="554350"/>
            <a:ext cx="18287878" cy="427536"/>
          </a:xfrm>
          <a:custGeom>
            <a:avLst/>
            <a:gdLst/>
            <a:ahLst/>
            <a:cxnLst/>
            <a:rect l="l" t="t" r="r" b="b"/>
            <a:pathLst>
              <a:path w="18287878" h="427536" extrusionOk="0">
                <a:moveTo>
                  <a:pt x="0" y="0"/>
                </a:moveTo>
                <a:lnTo>
                  <a:pt x="18287878" y="0"/>
                </a:lnTo>
                <a:lnTo>
                  <a:pt x="18287878" y="427536"/>
                </a:lnTo>
                <a:lnTo>
                  <a:pt x="0" y="427536"/>
                </a:lnTo>
                <a:lnTo>
                  <a:pt x="0" y="0"/>
                </a:lnTo>
                <a:close/>
              </a:path>
            </a:pathLst>
          </a:custGeom>
          <a:blipFill rotWithShape="1">
            <a:blip r:embed="rId6">
              <a:alphaModFix/>
            </a:blip>
            <a:stretch>
              <a:fillRect/>
            </a:stretch>
          </a:blipFill>
          <a:ln>
            <a:noFill/>
          </a:ln>
        </p:spPr>
      </p:sp>
      <p:sp>
        <p:nvSpPr>
          <p:cNvPr id="494" name="Google Shape;494;p20"/>
          <p:cNvSpPr txBox="1"/>
          <p:nvPr/>
        </p:nvSpPr>
        <p:spPr>
          <a:xfrm>
            <a:off x="738311" y="1131337"/>
            <a:ext cx="7256284" cy="754347"/>
          </a:xfrm>
          <a:prstGeom prst="rect">
            <a:avLst/>
          </a:prstGeom>
          <a:noFill/>
          <a:ln>
            <a:noFill/>
          </a:ln>
        </p:spPr>
        <p:txBody>
          <a:bodyPr spcFirstLastPara="1" wrap="square" lIns="0" tIns="0" rIns="0" bIns="0" anchor="t" anchorCtr="0">
            <a:spAutoFit/>
          </a:bodyPr>
          <a:lstStyle/>
          <a:p>
            <a:pPr marL="0" marR="0" lvl="0" indent="0" algn="just" rtl="0">
              <a:lnSpc>
                <a:spcPct val="138008"/>
              </a:lnSpc>
              <a:spcBef>
                <a:spcPts val="0"/>
              </a:spcBef>
              <a:spcAft>
                <a:spcPts val="0"/>
              </a:spcAft>
              <a:buNone/>
            </a:pPr>
            <a:r>
              <a:rPr lang="en-US" sz="4499" b="1" i="0" u="none" strike="noStrike" cap="none">
                <a:solidFill>
                  <a:srgbClr val="000000"/>
                </a:solidFill>
                <a:latin typeface="Arial"/>
                <a:ea typeface="Arial"/>
                <a:cs typeface="Arial"/>
                <a:sym typeface="Arial"/>
              </a:rPr>
              <a:t>d. Hệ thống nhân vật </a:t>
            </a:r>
            <a:endParaRPr/>
          </a:p>
        </p:txBody>
      </p:sp>
      <p:sp>
        <p:nvSpPr>
          <p:cNvPr id="495" name="Google Shape;495;p20"/>
          <p:cNvSpPr txBox="1"/>
          <p:nvPr/>
        </p:nvSpPr>
        <p:spPr>
          <a:xfrm>
            <a:off x="738311" y="1904734"/>
            <a:ext cx="5566683" cy="728091"/>
          </a:xfrm>
          <a:prstGeom prst="rect">
            <a:avLst/>
          </a:prstGeom>
          <a:noFill/>
          <a:ln>
            <a:noFill/>
          </a:ln>
        </p:spPr>
        <p:txBody>
          <a:bodyPr spcFirstLastPara="1" wrap="square" lIns="0" tIns="0" rIns="0" bIns="0" anchor="t" anchorCtr="0">
            <a:spAutoFit/>
          </a:bodyPr>
          <a:lstStyle/>
          <a:p>
            <a:pPr marL="0" marR="0" lvl="0" indent="0" algn="l" rtl="0">
              <a:lnSpc>
                <a:spcPct val="138000"/>
              </a:lnSpc>
              <a:spcBef>
                <a:spcPts val="0"/>
              </a:spcBef>
              <a:spcAft>
                <a:spcPts val="0"/>
              </a:spcAft>
              <a:buNone/>
            </a:pPr>
            <a:r>
              <a:rPr lang="en-US" sz="4400" b="0" i="0" u="none" strike="noStrike" cap="none">
                <a:solidFill>
                  <a:srgbClr val="000000"/>
                </a:solidFill>
                <a:latin typeface="Arial"/>
                <a:ea typeface="Arial"/>
                <a:cs typeface="Arial"/>
                <a:sym typeface="Arial"/>
              </a:rPr>
              <a:t>(1) Nhân vật Kiên</a:t>
            </a:r>
            <a:endParaRPr/>
          </a:p>
        </p:txBody>
      </p:sp>
      <p:graphicFrame>
        <p:nvGraphicFramePr>
          <p:cNvPr id="496" name="Google Shape;496;p20"/>
          <p:cNvGraphicFramePr/>
          <p:nvPr/>
        </p:nvGraphicFramePr>
        <p:xfrm>
          <a:off x="738311" y="2966853"/>
          <a:ext cx="3000000" cy="3000000"/>
        </p:xfrm>
        <a:graphic>
          <a:graphicData uri="http://schemas.openxmlformats.org/drawingml/2006/table">
            <a:tbl>
              <a:tblPr>
                <a:noFill/>
                <a:tableStyleId>{C55BAD38-B312-4C6F-9F13-F5050814E462}</a:tableStyleId>
              </a:tblPr>
              <a:tblGrid>
                <a:gridCol w="2773775"/>
                <a:gridCol w="14037350"/>
              </a:tblGrid>
              <a:tr h="1187625">
                <a:tc>
                  <a:txBody>
                    <a:bodyPr/>
                    <a:lstStyle/>
                    <a:p>
                      <a:pPr marL="0" marR="0" lvl="0" indent="0" algn="ctr" rtl="0">
                        <a:lnSpc>
                          <a:spcPct val="140010"/>
                        </a:lnSpc>
                        <a:spcBef>
                          <a:spcPts val="0"/>
                        </a:spcBef>
                        <a:spcAft>
                          <a:spcPts val="0"/>
                        </a:spcAft>
                        <a:buNone/>
                      </a:pPr>
                      <a:r>
                        <a:rPr lang="en-US" sz="3999" b="1" u="none" strike="noStrike" cap="none">
                          <a:solidFill>
                            <a:srgbClr val="FFFFFF"/>
                          </a:solidFill>
                          <a:latin typeface="Roboto Condensed"/>
                          <a:ea typeface="Roboto Condensed"/>
                          <a:cs typeface="Roboto Condensed"/>
                          <a:sym typeface="Roboto Condensed"/>
                        </a:rPr>
                        <a:t>Sự kiện</a:t>
                      </a:r>
                      <a:endParaRPr sz="1100" u="none" strike="noStrike" cap="none"/>
                    </a:p>
                  </a:txBody>
                  <a:tcPr marL="190500" marR="190500" marT="190500" marB="190500"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4C6546"/>
                    </a:solidFill>
                  </a:tcPr>
                </a:tc>
                <a:tc>
                  <a:txBody>
                    <a:bodyPr/>
                    <a:lstStyle/>
                    <a:p>
                      <a:pPr marL="0" marR="0" lvl="0" indent="0" algn="ctr" rtl="0">
                        <a:lnSpc>
                          <a:spcPct val="140010"/>
                        </a:lnSpc>
                        <a:spcBef>
                          <a:spcPts val="0"/>
                        </a:spcBef>
                        <a:spcAft>
                          <a:spcPts val="0"/>
                        </a:spcAft>
                        <a:buNone/>
                      </a:pPr>
                      <a:r>
                        <a:rPr lang="en-US" sz="3999" b="1" u="none" strike="noStrike" cap="none">
                          <a:solidFill>
                            <a:srgbClr val="FFFFFF"/>
                          </a:solidFill>
                          <a:latin typeface="Roboto Condensed"/>
                          <a:ea typeface="Roboto Condensed"/>
                          <a:cs typeface="Roboto Condensed"/>
                          <a:sym typeface="Roboto Condensed"/>
                        </a:rPr>
                        <a:t>Diễn biến tâm lí – hành động</a:t>
                      </a:r>
                      <a:endParaRPr sz="1100" u="none" strike="noStrike" cap="none"/>
                    </a:p>
                  </a:txBody>
                  <a:tcPr marL="190500" marR="190500" marT="190500" marB="190500"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4C6546"/>
                    </a:solidFill>
                  </a:tcPr>
                </a:tc>
              </a:tr>
              <a:tr h="4022550">
                <a:tc>
                  <a:txBody>
                    <a:bodyPr/>
                    <a:lstStyle/>
                    <a:p>
                      <a:pPr marL="0" marR="0" lvl="0" indent="0" algn="ctr" rtl="0">
                        <a:lnSpc>
                          <a:spcPct val="140010"/>
                        </a:lnSpc>
                        <a:spcBef>
                          <a:spcPts val="0"/>
                        </a:spcBef>
                        <a:spcAft>
                          <a:spcPts val="0"/>
                        </a:spcAft>
                        <a:buNone/>
                      </a:pPr>
                      <a:r>
                        <a:rPr lang="en-US" sz="3999" b="1" u="none" strike="noStrike" cap="none">
                          <a:solidFill>
                            <a:srgbClr val="000000"/>
                          </a:solidFill>
                          <a:latin typeface="Roboto Condensed"/>
                          <a:ea typeface="Roboto Condensed"/>
                          <a:cs typeface="Roboto Condensed"/>
                          <a:sym typeface="Roboto Condensed"/>
                        </a:rPr>
                        <a:t>Sau sự hi sinh của Hòa</a:t>
                      </a:r>
                      <a:endParaRPr sz="1100" u="none" strike="noStrike" cap="none"/>
                    </a:p>
                  </a:txBody>
                  <a:tcPr marL="190500" marR="190500" marT="190500" marB="190500"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FFCF3"/>
                    </a:solidFill>
                  </a:tcPr>
                </a:tc>
                <a:tc>
                  <a:txBody>
                    <a:bodyPr/>
                    <a:lstStyle/>
                    <a:p>
                      <a:pPr marL="863593" marR="0" lvl="1" indent="-431796" algn="just" rtl="0">
                        <a:lnSpc>
                          <a:spcPct val="140010"/>
                        </a:lnSpc>
                        <a:spcBef>
                          <a:spcPts val="0"/>
                        </a:spcBef>
                        <a:spcAft>
                          <a:spcPts val="0"/>
                        </a:spcAft>
                        <a:buClr>
                          <a:srgbClr val="000000"/>
                        </a:buClr>
                        <a:buSzPts val="3999"/>
                        <a:buFont typeface="Arial"/>
                        <a:buChar char="•"/>
                      </a:pPr>
                      <a:r>
                        <a:rPr lang="en-US" sz="3999" u="none" strike="noStrike" cap="none">
                          <a:solidFill>
                            <a:srgbClr val="000000"/>
                          </a:solidFill>
                          <a:latin typeface="Roboto Condensed"/>
                          <a:ea typeface="Roboto Condensed"/>
                          <a:cs typeface="Roboto Condensed"/>
                          <a:sym typeface="Roboto Condensed"/>
                        </a:rPr>
                        <a:t>Cảm xúc:</a:t>
                      </a:r>
                      <a:r>
                        <a:rPr lang="en-US" sz="3999" i="1" u="none" strike="noStrike" cap="none">
                          <a:solidFill>
                            <a:srgbClr val="000000"/>
                          </a:solidFill>
                          <a:latin typeface="Roboto Condensed"/>
                          <a:ea typeface="Roboto Condensed"/>
                          <a:cs typeface="Roboto Condensed"/>
                          <a:sym typeface="Roboto Condensed"/>
                        </a:rPr>
                        <a:t> đau đớn, sợ hãi, căm hờn, chỉ có nỗi buồn… </a:t>
                      </a:r>
                      <a:r>
                        <a:rPr lang="en-US" sz="3999" u="none" strike="noStrike" cap="none">
                          <a:solidFill>
                            <a:srgbClr val="000000"/>
                          </a:solidFill>
                          <a:latin typeface="Roboto Condensed"/>
                          <a:ea typeface="Roboto Condensed"/>
                          <a:cs typeface="Roboto Condensed"/>
                          <a:sym typeface="Roboto Condensed"/>
                        </a:rPr>
                        <a:t>trước cảnh kinh khủng quá sức chịu đựng ấy. </a:t>
                      </a:r>
                      <a:endParaRPr sz="1100" u="none" strike="noStrike" cap="none"/>
                    </a:p>
                    <a:p>
                      <a:pPr marL="863593" marR="0" lvl="1" indent="-431796" algn="just" rtl="0">
                        <a:lnSpc>
                          <a:spcPct val="140010"/>
                        </a:lnSpc>
                        <a:spcBef>
                          <a:spcPts val="0"/>
                        </a:spcBef>
                        <a:spcAft>
                          <a:spcPts val="0"/>
                        </a:spcAft>
                        <a:buClr>
                          <a:srgbClr val="000000"/>
                        </a:buClr>
                        <a:buSzPts val="3999"/>
                        <a:buFont typeface="Arial"/>
                        <a:buChar char="•"/>
                      </a:pPr>
                      <a:r>
                        <a:rPr lang="en-US" sz="3999" u="none" strike="noStrike" cap="none">
                          <a:solidFill>
                            <a:srgbClr val="000000"/>
                          </a:solidFill>
                          <a:latin typeface="Roboto Condensed"/>
                          <a:ea typeface="Roboto Condensed"/>
                          <a:cs typeface="Roboto Condensed"/>
                          <a:sym typeface="Roboto Condensed"/>
                        </a:rPr>
                        <a:t>Biết ơn sự hi sinh của Hòa.</a:t>
                      </a:r>
                      <a:endParaRPr/>
                    </a:p>
                    <a:p>
                      <a:pPr marL="863593" marR="0" lvl="1" indent="-431796" algn="just" rtl="0">
                        <a:lnSpc>
                          <a:spcPct val="140010"/>
                        </a:lnSpc>
                        <a:spcBef>
                          <a:spcPts val="0"/>
                        </a:spcBef>
                        <a:spcAft>
                          <a:spcPts val="0"/>
                        </a:spcAft>
                        <a:buClr>
                          <a:srgbClr val="000000"/>
                        </a:buClr>
                        <a:buSzPts val="3999"/>
                        <a:buFont typeface="Arial"/>
                        <a:buChar char="•"/>
                      </a:pPr>
                      <a:r>
                        <a:rPr lang="en-US" sz="3999" u="none" strike="noStrike" cap="none">
                          <a:solidFill>
                            <a:srgbClr val="000000"/>
                          </a:solidFill>
                          <a:latin typeface="Roboto Condensed"/>
                          <a:ea typeface="Roboto Condensed"/>
                          <a:cs typeface="Roboto Condensed"/>
                          <a:sym typeface="Roboto Condensed"/>
                        </a:rPr>
                        <a:t>Cảm nhận </a:t>
                      </a:r>
                      <a:r>
                        <a:rPr lang="en-US" sz="3999" i="1" u="none" strike="noStrike" cap="none">
                          <a:solidFill>
                            <a:srgbClr val="000000"/>
                          </a:solidFill>
                          <a:latin typeface="Roboto Condensed"/>
                          <a:ea typeface="Roboto Condensed"/>
                          <a:cs typeface="Roboto Condensed"/>
                          <a:sym typeface="Roboto Condensed"/>
                        </a:rPr>
                        <a:t>bộ mặt gớm guốc</a:t>
                      </a:r>
                      <a:r>
                        <a:rPr lang="en-US" sz="3999" u="none" strike="noStrike" cap="none">
                          <a:solidFill>
                            <a:srgbClr val="000000"/>
                          </a:solidFill>
                          <a:latin typeface="Roboto Condensed"/>
                          <a:ea typeface="Roboto Condensed"/>
                          <a:cs typeface="Roboto Condensed"/>
                          <a:sym typeface="Roboto Condensed"/>
                        </a:rPr>
                        <a:t> của chiến tranh, </a:t>
                      </a:r>
                      <a:r>
                        <a:rPr lang="en-US" sz="3999" i="1" u="none" strike="noStrike" cap="none">
                          <a:solidFill>
                            <a:srgbClr val="000000"/>
                          </a:solidFill>
                          <a:latin typeface="Roboto Condensed"/>
                          <a:ea typeface="Roboto Condensed"/>
                          <a:cs typeface="Roboto Condensed"/>
                          <a:sym typeface="Roboto Condensed"/>
                        </a:rPr>
                        <a:t>cảm nhận lại chiến tranh dưới làn ánh sáng chậm rãi của nỗi buồn.</a:t>
                      </a:r>
                      <a:endParaRPr/>
                    </a:p>
                  </a:txBody>
                  <a:tcPr marL="190500" marR="190500" marT="190500" marB="190500">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FFCF3"/>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6"/>
                                        </p:tgtEl>
                                        <p:attrNameLst>
                                          <p:attrName>style.visibility</p:attrName>
                                        </p:attrNameLst>
                                      </p:cBhvr>
                                      <p:to>
                                        <p:strVal val="visible"/>
                                      </p:to>
                                    </p:set>
                                    <p:animEffect transition="in" filter="fade">
                                      <p:cBhvr>
                                        <p:cTn id="7" dur="500"/>
                                        <p:tgtEl>
                                          <p:spTgt spid="4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CF3"/>
        </a:solidFill>
        <a:effectLst/>
      </p:bgPr>
    </p:bg>
    <p:spTree>
      <p:nvGrpSpPr>
        <p:cNvPr id="1" name="Shape 504"/>
        <p:cNvGrpSpPr/>
        <p:nvPr/>
      </p:nvGrpSpPr>
      <p:grpSpPr>
        <a:xfrm>
          <a:off x="0" y="0"/>
          <a:ext cx="0" cy="0"/>
          <a:chOff x="0" y="0"/>
          <a:chExt cx="0" cy="0"/>
        </a:xfrm>
      </p:grpSpPr>
      <p:sp>
        <p:nvSpPr>
          <p:cNvPr id="505" name="Google Shape;505;p21"/>
          <p:cNvSpPr/>
          <p:nvPr/>
        </p:nvSpPr>
        <p:spPr>
          <a:xfrm>
            <a:off x="0" y="0"/>
            <a:ext cx="18288006" cy="10287002"/>
          </a:xfrm>
          <a:custGeom>
            <a:avLst/>
            <a:gdLst/>
            <a:ahLst/>
            <a:cxnLst/>
            <a:rect l="l" t="t" r="r" b="b"/>
            <a:pathLst>
              <a:path w="18288006" h="10287002" extrusionOk="0">
                <a:moveTo>
                  <a:pt x="0" y="0"/>
                </a:moveTo>
                <a:lnTo>
                  <a:pt x="18288006" y="0"/>
                </a:lnTo>
                <a:lnTo>
                  <a:pt x="18288006" y="10287002"/>
                </a:lnTo>
                <a:lnTo>
                  <a:pt x="0" y="10287002"/>
                </a:lnTo>
                <a:lnTo>
                  <a:pt x="0" y="0"/>
                </a:lnTo>
                <a:close/>
              </a:path>
            </a:pathLst>
          </a:custGeom>
          <a:blipFill rotWithShape="1">
            <a:blip r:embed="rId3">
              <a:alphaModFix amt="80000"/>
            </a:blip>
            <a:stretch>
              <a:fillRect t="-9243" b="-9243"/>
            </a:stretch>
          </a:blipFill>
          <a:ln>
            <a:noFill/>
          </a:ln>
        </p:spPr>
      </p:sp>
      <p:sp>
        <p:nvSpPr>
          <p:cNvPr id="506" name="Google Shape;506;p21"/>
          <p:cNvSpPr/>
          <p:nvPr/>
        </p:nvSpPr>
        <p:spPr>
          <a:xfrm>
            <a:off x="-1650" y="8127320"/>
            <a:ext cx="18287622" cy="4293220"/>
          </a:xfrm>
          <a:custGeom>
            <a:avLst/>
            <a:gdLst/>
            <a:ahLst/>
            <a:cxnLst/>
            <a:rect l="l" t="t" r="r" b="b"/>
            <a:pathLst>
              <a:path w="18287622" h="4293220" extrusionOk="0">
                <a:moveTo>
                  <a:pt x="0" y="0"/>
                </a:moveTo>
                <a:lnTo>
                  <a:pt x="18287622" y="0"/>
                </a:lnTo>
                <a:lnTo>
                  <a:pt x="18287622" y="4293220"/>
                </a:lnTo>
                <a:lnTo>
                  <a:pt x="0" y="4293220"/>
                </a:lnTo>
                <a:lnTo>
                  <a:pt x="0" y="0"/>
                </a:lnTo>
                <a:close/>
              </a:path>
            </a:pathLst>
          </a:custGeom>
          <a:blipFill rotWithShape="1">
            <a:blip r:embed="rId4">
              <a:alphaModFix/>
            </a:blip>
            <a:stretch>
              <a:fillRect/>
            </a:stretch>
          </a:blipFill>
          <a:ln>
            <a:noFill/>
          </a:ln>
        </p:spPr>
      </p:sp>
      <p:sp>
        <p:nvSpPr>
          <p:cNvPr id="507" name="Google Shape;507;p21"/>
          <p:cNvSpPr/>
          <p:nvPr/>
        </p:nvSpPr>
        <p:spPr>
          <a:xfrm>
            <a:off x="0" y="9061460"/>
            <a:ext cx="18287742" cy="3359086"/>
          </a:xfrm>
          <a:custGeom>
            <a:avLst/>
            <a:gdLst/>
            <a:ahLst/>
            <a:cxnLst/>
            <a:rect l="l" t="t" r="r" b="b"/>
            <a:pathLst>
              <a:path w="18287742" h="3359086" extrusionOk="0">
                <a:moveTo>
                  <a:pt x="0" y="0"/>
                </a:moveTo>
                <a:lnTo>
                  <a:pt x="18287742" y="0"/>
                </a:lnTo>
                <a:lnTo>
                  <a:pt x="18287742" y="3359086"/>
                </a:lnTo>
                <a:lnTo>
                  <a:pt x="0" y="3359086"/>
                </a:lnTo>
                <a:lnTo>
                  <a:pt x="0" y="0"/>
                </a:lnTo>
                <a:close/>
              </a:path>
            </a:pathLst>
          </a:custGeom>
          <a:blipFill rotWithShape="1">
            <a:blip r:embed="rId5">
              <a:alphaModFix/>
            </a:blip>
            <a:stretch>
              <a:fillRect/>
            </a:stretch>
          </a:blipFill>
          <a:ln>
            <a:noFill/>
          </a:ln>
        </p:spPr>
      </p:sp>
      <p:sp>
        <p:nvSpPr>
          <p:cNvPr id="508" name="Google Shape;508;p21"/>
          <p:cNvSpPr/>
          <p:nvPr/>
        </p:nvSpPr>
        <p:spPr>
          <a:xfrm>
            <a:off x="14581" y="465230"/>
            <a:ext cx="18290487" cy="606288"/>
          </a:xfrm>
          <a:custGeom>
            <a:avLst/>
            <a:gdLst/>
            <a:ahLst/>
            <a:cxnLst/>
            <a:rect l="l" t="t" r="r" b="b"/>
            <a:pathLst>
              <a:path w="18290487" h="606288" extrusionOk="0">
                <a:moveTo>
                  <a:pt x="0" y="0"/>
                </a:moveTo>
                <a:lnTo>
                  <a:pt x="18290486" y="0"/>
                </a:lnTo>
                <a:lnTo>
                  <a:pt x="18290486" y="606288"/>
                </a:lnTo>
                <a:lnTo>
                  <a:pt x="0" y="606288"/>
                </a:lnTo>
                <a:lnTo>
                  <a:pt x="0" y="0"/>
                </a:lnTo>
                <a:close/>
              </a:path>
            </a:pathLst>
          </a:custGeom>
          <a:blipFill rotWithShape="1">
            <a:blip r:embed="rId6">
              <a:alphaModFix/>
            </a:blip>
            <a:stretch>
              <a:fillRect/>
            </a:stretch>
          </a:blipFill>
          <a:ln>
            <a:noFill/>
          </a:ln>
        </p:spPr>
      </p:sp>
      <p:sp>
        <p:nvSpPr>
          <p:cNvPr id="509" name="Google Shape;509;p21"/>
          <p:cNvSpPr/>
          <p:nvPr/>
        </p:nvSpPr>
        <p:spPr>
          <a:xfrm>
            <a:off x="11813150" y="1245298"/>
            <a:ext cx="2157020" cy="529042"/>
          </a:xfrm>
          <a:custGeom>
            <a:avLst/>
            <a:gdLst/>
            <a:ahLst/>
            <a:cxnLst/>
            <a:rect l="l" t="t" r="r" b="b"/>
            <a:pathLst>
              <a:path w="2157020" h="529042" extrusionOk="0">
                <a:moveTo>
                  <a:pt x="0" y="0"/>
                </a:moveTo>
                <a:lnTo>
                  <a:pt x="2157020" y="0"/>
                </a:lnTo>
                <a:lnTo>
                  <a:pt x="2157020" y="529042"/>
                </a:lnTo>
                <a:lnTo>
                  <a:pt x="0" y="529042"/>
                </a:lnTo>
                <a:lnTo>
                  <a:pt x="0" y="0"/>
                </a:lnTo>
                <a:close/>
              </a:path>
            </a:pathLst>
          </a:custGeom>
          <a:blipFill rotWithShape="1">
            <a:blip r:embed="rId7">
              <a:alphaModFix/>
            </a:blip>
            <a:stretch>
              <a:fillRect/>
            </a:stretch>
          </a:blipFill>
          <a:ln>
            <a:noFill/>
          </a:ln>
        </p:spPr>
      </p:sp>
      <p:sp>
        <p:nvSpPr>
          <p:cNvPr id="510" name="Google Shape;510;p21"/>
          <p:cNvSpPr/>
          <p:nvPr/>
        </p:nvSpPr>
        <p:spPr>
          <a:xfrm>
            <a:off x="359100" y="6575787"/>
            <a:ext cx="1035513" cy="856012"/>
          </a:xfrm>
          <a:custGeom>
            <a:avLst/>
            <a:gdLst/>
            <a:ahLst/>
            <a:cxnLst/>
            <a:rect l="l" t="t" r="r" b="b"/>
            <a:pathLst>
              <a:path w="1035513" h="856012" extrusionOk="0">
                <a:moveTo>
                  <a:pt x="0" y="0"/>
                </a:moveTo>
                <a:lnTo>
                  <a:pt x="1035512" y="0"/>
                </a:lnTo>
                <a:lnTo>
                  <a:pt x="1035512" y="856012"/>
                </a:lnTo>
                <a:lnTo>
                  <a:pt x="0" y="856012"/>
                </a:lnTo>
                <a:lnTo>
                  <a:pt x="0" y="0"/>
                </a:lnTo>
                <a:close/>
              </a:path>
            </a:pathLst>
          </a:custGeom>
          <a:blipFill rotWithShape="1">
            <a:blip r:embed="rId8">
              <a:alphaModFix/>
            </a:blip>
            <a:stretch>
              <a:fillRect/>
            </a:stretch>
          </a:blipFill>
          <a:ln>
            <a:noFill/>
          </a:ln>
        </p:spPr>
      </p:sp>
      <p:sp>
        <p:nvSpPr>
          <p:cNvPr id="511" name="Google Shape;511;p21"/>
          <p:cNvSpPr/>
          <p:nvPr/>
        </p:nvSpPr>
        <p:spPr>
          <a:xfrm>
            <a:off x="16848010" y="5539961"/>
            <a:ext cx="1166501" cy="597969"/>
          </a:xfrm>
          <a:custGeom>
            <a:avLst/>
            <a:gdLst/>
            <a:ahLst/>
            <a:cxnLst/>
            <a:rect l="l" t="t" r="r" b="b"/>
            <a:pathLst>
              <a:path w="1166501" h="597969" extrusionOk="0">
                <a:moveTo>
                  <a:pt x="0" y="0"/>
                </a:moveTo>
                <a:lnTo>
                  <a:pt x="1166502" y="0"/>
                </a:lnTo>
                <a:lnTo>
                  <a:pt x="1166502" y="597970"/>
                </a:lnTo>
                <a:lnTo>
                  <a:pt x="0" y="597970"/>
                </a:lnTo>
                <a:lnTo>
                  <a:pt x="0" y="0"/>
                </a:lnTo>
                <a:close/>
              </a:path>
            </a:pathLst>
          </a:custGeom>
          <a:blipFill rotWithShape="1">
            <a:blip r:embed="rId9">
              <a:alphaModFix/>
            </a:blip>
            <a:stretch>
              <a:fillRect/>
            </a:stretch>
          </a:blipFill>
          <a:ln>
            <a:noFill/>
          </a:ln>
        </p:spPr>
      </p:sp>
      <p:sp>
        <p:nvSpPr>
          <p:cNvPr id="512" name="Google Shape;512;p21"/>
          <p:cNvSpPr txBox="1"/>
          <p:nvPr/>
        </p:nvSpPr>
        <p:spPr>
          <a:xfrm>
            <a:off x="564291" y="1046249"/>
            <a:ext cx="5566683" cy="728091"/>
          </a:xfrm>
          <a:prstGeom prst="rect">
            <a:avLst/>
          </a:prstGeom>
          <a:noFill/>
          <a:ln>
            <a:noFill/>
          </a:ln>
        </p:spPr>
        <p:txBody>
          <a:bodyPr spcFirstLastPara="1" wrap="square" lIns="0" tIns="0" rIns="0" bIns="0" anchor="t" anchorCtr="0">
            <a:spAutoFit/>
          </a:bodyPr>
          <a:lstStyle/>
          <a:p>
            <a:pPr marL="0" marR="0" lvl="0" indent="0" algn="l" rtl="0">
              <a:lnSpc>
                <a:spcPct val="138000"/>
              </a:lnSpc>
              <a:spcBef>
                <a:spcPts val="0"/>
              </a:spcBef>
              <a:spcAft>
                <a:spcPts val="0"/>
              </a:spcAft>
              <a:buNone/>
            </a:pPr>
            <a:r>
              <a:rPr lang="en-US" sz="4400" b="0" i="0" u="none" strike="noStrike" cap="none">
                <a:solidFill>
                  <a:srgbClr val="000000"/>
                </a:solidFill>
                <a:latin typeface="Arial"/>
                <a:ea typeface="Arial"/>
                <a:cs typeface="Arial"/>
                <a:sym typeface="Arial"/>
              </a:rPr>
              <a:t>(1) Nhân vật Kiên</a:t>
            </a:r>
            <a:endParaRPr/>
          </a:p>
        </p:txBody>
      </p:sp>
      <p:sp>
        <p:nvSpPr>
          <p:cNvPr id="513" name="Google Shape;513;p21"/>
          <p:cNvSpPr/>
          <p:nvPr/>
        </p:nvSpPr>
        <p:spPr>
          <a:xfrm>
            <a:off x="564291" y="2014119"/>
            <a:ext cx="16866960" cy="2412740"/>
          </a:xfrm>
          <a:custGeom>
            <a:avLst/>
            <a:gdLst/>
            <a:ahLst/>
            <a:cxnLst/>
            <a:rect l="l" t="t" r="r" b="b"/>
            <a:pathLst>
              <a:path w="22489280" h="3216986" extrusionOk="0">
                <a:moveTo>
                  <a:pt x="0" y="0"/>
                </a:moveTo>
                <a:lnTo>
                  <a:pt x="22489280" y="0"/>
                </a:lnTo>
                <a:lnTo>
                  <a:pt x="22489280" y="3216986"/>
                </a:lnTo>
                <a:lnTo>
                  <a:pt x="0" y="3216986"/>
                </a:lnTo>
                <a:close/>
              </a:path>
            </a:pathLst>
          </a:custGeom>
          <a:solidFill>
            <a:srgbClr val="BEBB7A">
              <a:alpha val="58039"/>
            </a:srgbClr>
          </a:solidFill>
          <a:ln>
            <a:noFill/>
          </a:ln>
        </p:spPr>
      </p:sp>
      <p:sp>
        <p:nvSpPr>
          <p:cNvPr id="514" name="Google Shape;514;p21"/>
          <p:cNvSpPr txBox="1"/>
          <p:nvPr/>
        </p:nvSpPr>
        <p:spPr>
          <a:xfrm>
            <a:off x="1028700" y="2231748"/>
            <a:ext cx="15819300" cy="1846500"/>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None/>
            </a:pPr>
            <a:r>
              <a:rPr lang="en-US" sz="3999" b="0" i="0" u="none" strike="noStrike" cap="none">
                <a:solidFill>
                  <a:srgbClr val="000000"/>
                </a:solidFill>
                <a:latin typeface="Roboto Condensed"/>
                <a:ea typeface="Roboto Condensed"/>
                <a:cs typeface="Roboto Condensed"/>
                <a:sym typeface="Roboto Condensed"/>
              </a:rPr>
              <a:t>Trước sự không ngại hi sinh thân mình để dẫn dụ địch giúp đồng đội sống sót của Hòa, Kiên cũng nhanh chóng hiểu ra cần có người quay về, dẫn đường đưa bao nhiêu đồng đội đang thương binh đang chờ đợi.</a:t>
            </a:r>
            <a:endParaRPr/>
          </a:p>
        </p:txBody>
      </p:sp>
      <p:sp>
        <p:nvSpPr>
          <p:cNvPr id="515" name="Google Shape;515;p21"/>
          <p:cNvSpPr/>
          <p:nvPr/>
        </p:nvSpPr>
        <p:spPr>
          <a:xfrm>
            <a:off x="564300" y="4884025"/>
            <a:ext cx="16866960" cy="4779249"/>
          </a:xfrm>
          <a:custGeom>
            <a:avLst/>
            <a:gdLst/>
            <a:ahLst/>
            <a:cxnLst/>
            <a:rect l="l" t="t" r="r" b="b"/>
            <a:pathLst>
              <a:path w="22489280" h="6309240" extrusionOk="0">
                <a:moveTo>
                  <a:pt x="0" y="0"/>
                </a:moveTo>
                <a:lnTo>
                  <a:pt x="22489280" y="0"/>
                </a:lnTo>
                <a:lnTo>
                  <a:pt x="22489280" y="6309240"/>
                </a:lnTo>
                <a:lnTo>
                  <a:pt x="0" y="6309240"/>
                </a:lnTo>
                <a:close/>
              </a:path>
            </a:pathLst>
          </a:custGeom>
          <a:solidFill>
            <a:srgbClr val="B0D7A7">
              <a:alpha val="58039"/>
            </a:srgbClr>
          </a:solidFill>
          <a:ln>
            <a:noFill/>
          </a:ln>
        </p:spPr>
      </p:sp>
      <p:sp>
        <p:nvSpPr>
          <p:cNvPr id="516" name="Google Shape;516;p21"/>
          <p:cNvSpPr txBox="1"/>
          <p:nvPr/>
        </p:nvSpPr>
        <p:spPr>
          <a:xfrm>
            <a:off x="1028700" y="5143501"/>
            <a:ext cx="15819300" cy="4308900"/>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None/>
            </a:pPr>
            <a:r>
              <a:rPr lang="en-US" sz="3999" b="0" i="0" u="none" strike="noStrike" cap="none">
                <a:solidFill>
                  <a:srgbClr val="000000"/>
                </a:solidFill>
                <a:latin typeface="Roboto Condensed"/>
                <a:ea typeface="Roboto Condensed"/>
                <a:cs typeface="Roboto Condensed"/>
                <a:sym typeface="Roboto Condensed"/>
              </a:rPr>
              <a:t>Kiên là người chính trực, cẩn trọng và luôn nghĩ đến đồng đội. Anh là người sống tình cảm, luôn day dứt, ám ảnh về “nỗi buồn chiến tranh”. Sự hi sinh của Hòa, đó là nỗi mất mát to lớn trong tâm hồn anh, khoảnh khắc mong manh giữa sự sống và cái chết lại càng in đậm hình ảnh cô giao liên dũng cảm trong tâm trí anh. Biết ơn trước sự hi sinh đó, đau đớn trước những sự thật trần trụi của chiến tranh Kiên đã dùng ánh sáng của nỗi buồn khi nhìn về quá khứ để thức tỉnh và cứu rỗi cuộc đời.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4"/>
                                        </p:tgtEl>
                                        <p:attrNameLst>
                                          <p:attrName>style.visibility</p:attrName>
                                        </p:attrNameLst>
                                      </p:cBhvr>
                                      <p:to>
                                        <p:strVal val="visible"/>
                                      </p:to>
                                    </p:set>
                                    <p:animEffect transition="in" filter="fade">
                                      <p:cBhvr>
                                        <p:cTn id="7" dur="500"/>
                                        <p:tgtEl>
                                          <p:spTgt spid="5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6"/>
                                        </p:tgtEl>
                                        <p:attrNameLst>
                                          <p:attrName>style.visibility</p:attrName>
                                        </p:attrNameLst>
                                      </p:cBhvr>
                                      <p:to>
                                        <p:strVal val="visible"/>
                                      </p:to>
                                    </p:set>
                                    <p:animEffect transition="in" filter="fade">
                                      <p:cBhvr>
                                        <p:cTn id="12" dur="500"/>
                                        <p:tgtEl>
                                          <p:spTgt spid="5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CF3"/>
        </a:solidFill>
        <a:effectLst/>
      </p:bgPr>
    </p:bg>
    <p:spTree>
      <p:nvGrpSpPr>
        <p:cNvPr id="1" name="Shape 524"/>
        <p:cNvGrpSpPr/>
        <p:nvPr/>
      </p:nvGrpSpPr>
      <p:grpSpPr>
        <a:xfrm>
          <a:off x="0" y="0"/>
          <a:ext cx="0" cy="0"/>
          <a:chOff x="0" y="0"/>
          <a:chExt cx="0" cy="0"/>
        </a:xfrm>
      </p:grpSpPr>
      <p:sp>
        <p:nvSpPr>
          <p:cNvPr id="525" name="Google Shape;525;p22"/>
          <p:cNvSpPr/>
          <p:nvPr/>
        </p:nvSpPr>
        <p:spPr>
          <a:xfrm>
            <a:off x="0" y="0"/>
            <a:ext cx="18288006" cy="10287002"/>
          </a:xfrm>
          <a:custGeom>
            <a:avLst/>
            <a:gdLst/>
            <a:ahLst/>
            <a:cxnLst/>
            <a:rect l="l" t="t" r="r" b="b"/>
            <a:pathLst>
              <a:path w="18288006" h="10287002" extrusionOk="0">
                <a:moveTo>
                  <a:pt x="0" y="0"/>
                </a:moveTo>
                <a:lnTo>
                  <a:pt x="18288006" y="0"/>
                </a:lnTo>
                <a:lnTo>
                  <a:pt x="18288006" y="10287002"/>
                </a:lnTo>
                <a:lnTo>
                  <a:pt x="0" y="10287002"/>
                </a:lnTo>
                <a:lnTo>
                  <a:pt x="0" y="0"/>
                </a:lnTo>
                <a:close/>
              </a:path>
            </a:pathLst>
          </a:custGeom>
          <a:blipFill rotWithShape="1">
            <a:blip r:embed="rId3">
              <a:alphaModFix/>
            </a:blip>
            <a:stretch>
              <a:fillRect t="-9243" b="-9243"/>
            </a:stretch>
          </a:blipFill>
          <a:ln>
            <a:noFill/>
          </a:ln>
        </p:spPr>
      </p:sp>
      <p:sp>
        <p:nvSpPr>
          <p:cNvPr id="526" name="Google Shape;526;p22"/>
          <p:cNvSpPr/>
          <p:nvPr/>
        </p:nvSpPr>
        <p:spPr>
          <a:xfrm>
            <a:off x="0" y="8842952"/>
            <a:ext cx="18287954" cy="4020192"/>
          </a:xfrm>
          <a:custGeom>
            <a:avLst/>
            <a:gdLst/>
            <a:ahLst/>
            <a:cxnLst/>
            <a:rect l="l" t="t" r="r" b="b"/>
            <a:pathLst>
              <a:path w="18287954" h="4020192" extrusionOk="0">
                <a:moveTo>
                  <a:pt x="0" y="0"/>
                </a:moveTo>
                <a:lnTo>
                  <a:pt x="18287954" y="0"/>
                </a:lnTo>
                <a:lnTo>
                  <a:pt x="18287954" y="4020192"/>
                </a:lnTo>
                <a:lnTo>
                  <a:pt x="0" y="4020192"/>
                </a:lnTo>
                <a:lnTo>
                  <a:pt x="0" y="0"/>
                </a:lnTo>
                <a:close/>
              </a:path>
            </a:pathLst>
          </a:custGeom>
          <a:blipFill rotWithShape="1">
            <a:blip r:embed="rId4">
              <a:alphaModFix/>
            </a:blip>
            <a:stretch>
              <a:fillRect/>
            </a:stretch>
          </a:blipFill>
          <a:ln>
            <a:noFill/>
          </a:ln>
        </p:spPr>
      </p:sp>
      <p:sp>
        <p:nvSpPr>
          <p:cNvPr id="527" name="Google Shape;527;p22"/>
          <p:cNvSpPr/>
          <p:nvPr/>
        </p:nvSpPr>
        <p:spPr>
          <a:xfrm>
            <a:off x="0" y="9367900"/>
            <a:ext cx="18287742" cy="2778224"/>
          </a:xfrm>
          <a:custGeom>
            <a:avLst/>
            <a:gdLst/>
            <a:ahLst/>
            <a:cxnLst/>
            <a:rect l="l" t="t" r="r" b="b"/>
            <a:pathLst>
              <a:path w="18287742" h="2778224" extrusionOk="0">
                <a:moveTo>
                  <a:pt x="0" y="0"/>
                </a:moveTo>
                <a:lnTo>
                  <a:pt x="18287742" y="0"/>
                </a:lnTo>
                <a:lnTo>
                  <a:pt x="18287742" y="2778224"/>
                </a:lnTo>
                <a:lnTo>
                  <a:pt x="0" y="2778224"/>
                </a:lnTo>
                <a:lnTo>
                  <a:pt x="0" y="0"/>
                </a:lnTo>
                <a:close/>
              </a:path>
            </a:pathLst>
          </a:custGeom>
          <a:blipFill rotWithShape="1">
            <a:blip r:embed="rId5">
              <a:alphaModFix/>
            </a:blip>
            <a:stretch>
              <a:fillRect/>
            </a:stretch>
          </a:blipFill>
          <a:ln>
            <a:noFill/>
          </a:ln>
        </p:spPr>
      </p:sp>
      <p:sp>
        <p:nvSpPr>
          <p:cNvPr id="528" name="Google Shape;528;p22"/>
          <p:cNvSpPr/>
          <p:nvPr/>
        </p:nvSpPr>
        <p:spPr>
          <a:xfrm>
            <a:off x="-836" y="535370"/>
            <a:ext cx="18289923" cy="438321"/>
          </a:xfrm>
          <a:custGeom>
            <a:avLst/>
            <a:gdLst/>
            <a:ahLst/>
            <a:cxnLst/>
            <a:rect l="l" t="t" r="r" b="b"/>
            <a:pathLst>
              <a:path w="18289923" h="438321" extrusionOk="0">
                <a:moveTo>
                  <a:pt x="0" y="0"/>
                </a:moveTo>
                <a:lnTo>
                  <a:pt x="18289924" y="0"/>
                </a:lnTo>
                <a:lnTo>
                  <a:pt x="18289924" y="438320"/>
                </a:lnTo>
                <a:lnTo>
                  <a:pt x="0" y="438320"/>
                </a:lnTo>
                <a:lnTo>
                  <a:pt x="0" y="0"/>
                </a:lnTo>
                <a:close/>
              </a:path>
            </a:pathLst>
          </a:custGeom>
          <a:blipFill rotWithShape="1">
            <a:blip r:embed="rId6">
              <a:alphaModFix/>
            </a:blip>
            <a:stretch>
              <a:fillRect/>
            </a:stretch>
          </a:blipFill>
          <a:ln>
            <a:noFill/>
          </a:ln>
        </p:spPr>
      </p:sp>
      <p:sp>
        <p:nvSpPr>
          <p:cNvPr id="529" name="Google Shape;529;p22"/>
          <p:cNvSpPr/>
          <p:nvPr/>
        </p:nvSpPr>
        <p:spPr>
          <a:xfrm>
            <a:off x="7868558" y="4331980"/>
            <a:ext cx="945833" cy="946098"/>
          </a:xfrm>
          <a:custGeom>
            <a:avLst/>
            <a:gdLst/>
            <a:ahLst/>
            <a:cxnLst/>
            <a:rect l="l" t="t" r="r" b="b"/>
            <a:pathLst>
              <a:path w="945833" h="946098" extrusionOk="0">
                <a:moveTo>
                  <a:pt x="0" y="0"/>
                </a:moveTo>
                <a:lnTo>
                  <a:pt x="945834" y="0"/>
                </a:lnTo>
                <a:lnTo>
                  <a:pt x="945834" y="946098"/>
                </a:lnTo>
                <a:lnTo>
                  <a:pt x="0" y="946098"/>
                </a:lnTo>
                <a:lnTo>
                  <a:pt x="0" y="0"/>
                </a:lnTo>
                <a:close/>
              </a:path>
            </a:pathLst>
          </a:custGeom>
          <a:blipFill rotWithShape="1">
            <a:blip r:embed="rId7">
              <a:alphaModFix/>
            </a:blip>
            <a:stretch>
              <a:fillRect/>
            </a:stretch>
          </a:blipFill>
          <a:ln>
            <a:noFill/>
          </a:ln>
        </p:spPr>
      </p:sp>
      <p:sp>
        <p:nvSpPr>
          <p:cNvPr id="530" name="Google Shape;530;p22"/>
          <p:cNvSpPr/>
          <p:nvPr/>
        </p:nvSpPr>
        <p:spPr>
          <a:xfrm>
            <a:off x="15478931" y="1278223"/>
            <a:ext cx="2467166" cy="1883595"/>
          </a:xfrm>
          <a:custGeom>
            <a:avLst/>
            <a:gdLst/>
            <a:ahLst/>
            <a:cxnLst/>
            <a:rect l="l" t="t" r="r" b="b"/>
            <a:pathLst>
              <a:path w="2467166" h="1883595" extrusionOk="0">
                <a:moveTo>
                  <a:pt x="0" y="0"/>
                </a:moveTo>
                <a:lnTo>
                  <a:pt x="2467166" y="0"/>
                </a:lnTo>
                <a:lnTo>
                  <a:pt x="2467166" y="1883594"/>
                </a:lnTo>
                <a:lnTo>
                  <a:pt x="0" y="1883594"/>
                </a:lnTo>
                <a:lnTo>
                  <a:pt x="0" y="0"/>
                </a:lnTo>
                <a:close/>
              </a:path>
            </a:pathLst>
          </a:custGeom>
          <a:blipFill rotWithShape="1">
            <a:blip r:embed="rId8">
              <a:alphaModFix/>
            </a:blip>
            <a:stretch>
              <a:fillRect/>
            </a:stretch>
          </a:blipFill>
          <a:ln>
            <a:noFill/>
          </a:ln>
        </p:spPr>
      </p:sp>
      <p:sp>
        <p:nvSpPr>
          <p:cNvPr id="531" name="Google Shape;531;p22"/>
          <p:cNvSpPr txBox="1"/>
          <p:nvPr/>
        </p:nvSpPr>
        <p:spPr>
          <a:xfrm>
            <a:off x="581954" y="1792538"/>
            <a:ext cx="6452392" cy="704817"/>
          </a:xfrm>
          <a:prstGeom prst="rect">
            <a:avLst/>
          </a:prstGeom>
          <a:noFill/>
          <a:ln>
            <a:noFill/>
          </a:ln>
        </p:spPr>
        <p:txBody>
          <a:bodyPr spcFirstLastPara="1" wrap="square" lIns="0" tIns="0" rIns="0" bIns="0" anchor="t" anchorCtr="0">
            <a:spAutoFit/>
          </a:bodyPr>
          <a:lstStyle/>
          <a:p>
            <a:pPr marL="0" marR="0" lvl="0" indent="0" algn="just" rtl="0">
              <a:lnSpc>
                <a:spcPct val="120000"/>
              </a:lnSpc>
              <a:spcBef>
                <a:spcPts val="0"/>
              </a:spcBef>
              <a:spcAft>
                <a:spcPts val="0"/>
              </a:spcAft>
              <a:buNone/>
            </a:pPr>
            <a:r>
              <a:rPr lang="en-US" sz="4500" b="1" i="0" u="none" strike="noStrike" cap="none">
                <a:solidFill>
                  <a:srgbClr val="000000"/>
                </a:solidFill>
                <a:latin typeface="Roboto Condensed"/>
                <a:ea typeface="Roboto Condensed"/>
                <a:cs typeface="Roboto Condensed"/>
                <a:sym typeface="Roboto Condensed"/>
              </a:rPr>
              <a:t>3.2. Đọc hiểu chi tiết</a:t>
            </a:r>
            <a:endParaRPr/>
          </a:p>
        </p:txBody>
      </p:sp>
      <p:sp>
        <p:nvSpPr>
          <p:cNvPr id="532" name="Google Shape;532;p22"/>
          <p:cNvSpPr txBox="1"/>
          <p:nvPr/>
        </p:nvSpPr>
        <p:spPr>
          <a:xfrm>
            <a:off x="614121" y="866775"/>
            <a:ext cx="9468900" cy="923400"/>
          </a:xfrm>
          <a:prstGeom prst="rect">
            <a:avLst/>
          </a:prstGeom>
          <a:noFill/>
          <a:ln>
            <a:noFill/>
          </a:ln>
        </p:spPr>
        <p:txBody>
          <a:bodyPr spcFirstLastPara="1" wrap="square" lIns="0" tIns="0" rIns="0" bIns="0" anchor="t" anchorCtr="0">
            <a:spAutoFit/>
          </a:bodyPr>
          <a:lstStyle/>
          <a:p>
            <a:pPr marL="0" marR="0" lvl="0" indent="0" algn="just" rtl="0">
              <a:lnSpc>
                <a:spcPct val="163000"/>
              </a:lnSpc>
              <a:spcBef>
                <a:spcPts val="0"/>
              </a:spcBef>
              <a:spcAft>
                <a:spcPts val="0"/>
              </a:spcAft>
              <a:buNone/>
            </a:pPr>
            <a:r>
              <a:rPr lang="en-US" sz="6000" b="1" i="0" u="none" strike="noStrike" cap="none">
                <a:solidFill>
                  <a:srgbClr val="3E4728"/>
                </a:solidFill>
                <a:latin typeface="Fraunces Black"/>
                <a:ea typeface="Fraunces Black"/>
                <a:cs typeface="Fraunces Black"/>
                <a:sym typeface="Fraunces Black"/>
              </a:rPr>
              <a:t>3. KHÁM PHÁ VĂN BẢN</a:t>
            </a:r>
            <a:endParaRPr/>
          </a:p>
        </p:txBody>
      </p:sp>
      <p:sp>
        <p:nvSpPr>
          <p:cNvPr id="533" name="Google Shape;533;p22"/>
          <p:cNvSpPr txBox="1"/>
          <p:nvPr/>
        </p:nvSpPr>
        <p:spPr>
          <a:xfrm>
            <a:off x="581954" y="2421155"/>
            <a:ext cx="7256284" cy="754347"/>
          </a:xfrm>
          <a:prstGeom prst="rect">
            <a:avLst/>
          </a:prstGeom>
          <a:noFill/>
          <a:ln>
            <a:noFill/>
          </a:ln>
        </p:spPr>
        <p:txBody>
          <a:bodyPr spcFirstLastPara="1" wrap="square" lIns="0" tIns="0" rIns="0" bIns="0" anchor="t" anchorCtr="0">
            <a:spAutoFit/>
          </a:bodyPr>
          <a:lstStyle/>
          <a:p>
            <a:pPr marL="0" marR="0" lvl="0" indent="0" algn="just" rtl="0">
              <a:lnSpc>
                <a:spcPct val="138008"/>
              </a:lnSpc>
              <a:spcBef>
                <a:spcPts val="0"/>
              </a:spcBef>
              <a:spcAft>
                <a:spcPts val="0"/>
              </a:spcAft>
              <a:buNone/>
            </a:pPr>
            <a:r>
              <a:rPr lang="en-US" sz="4499" b="1" i="0" u="none" strike="noStrike" cap="none">
                <a:solidFill>
                  <a:srgbClr val="000000"/>
                </a:solidFill>
                <a:latin typeface="Arial"/>
                <a:ea typeface="Arial"/>
                <a:cs typeface="Arial"/>
                <a:sym typeface="Arial"/>
              </a:rPr>
              <a:t>d. Hệ thống nhân vật </a:t>
            </a:r>
            <a:endParaRPr/>
          </a:p>
        </p:txBody>
      </p:sp>
      <p:sp>
        <p:nvSpPr>
          <p:cNvPr id="534" name="Google Shape;534;p22"/>
          <p:cNvSpPr txBox="1"/>
          <p:nvPr/>
        </p:nvSpPr>
        <p:spPr>
          <a:xfrm>
            <a:off x="614121" y="3349243"/>
            <a:ext cx="5566683" cy="728091"/>
          </a:xfrm>
          <a:prstGeom prst="rect">
            <a:avLst/>
          </a:prstGeom>
          <a:noFill/>
          <a:ln>
            <a:noFill/>
          </a:ln>
        </p:spPr>
        <p:txBody>
          <a:bodyPr spcFirstLastPara="1" wrap="square" lIns="0" tIns="0" rIns="0" bIns="0" anchor="t" anchorCtr="0">
            <a:spAutoFit/>
          </a:bodyPr>
          <a:lstStyle/>
          <a:p>
            <a:pPr marL="0" marR="0" lvl="0" indent="0" algn="l" rtl="0">
              <a:lnSpc>
                <a:spcPct val="138000"/>
              </a:lnSpc>
              <a:spcBef>
                <a:spcPts val="0"/>
              </a:spcBef>
              <a:spcAft>
                <a:spcPts val="0"/>
              </a:spcAft>
              <a:buNone/>
            </a:pPr>
            <a:r>
              <a:rPr lang="en-US" sz="4400" b="0" i="0" u="none" strike="noStrike" cap="none">
                <a:solidFill>
                  <a:srgbClr val="000000"/>
                </a:solidFill>
                <a:latin typeface="Arial"/>
                <a:ea typeface="Arial"/>
                <a:cs typeface="Arial"/>
                <a:sym typeface="Arial"/>
              </a:rPr>
              <a:t>(2) Nhân vật Hoà</a:t>
            </a:r>
            <a:endParaRPr sz="4400" b="0" i="0" u="none" strike="noStrike" cap="none">
              <a:solidFill>
                <a:srgbClr val="000000"/>
              </a:solidFill>
              <a:latin typeface="Arial"/>
              <a:ea typeface="Arial"/>
              <a:cs typeface="Arial"/>
              <a:sym typeface="Arial"/>
            </a:endParaRPr>
          </a:p>
        </p:txBody>
      </p:sp>
      <p:sp>
        <p:nvSpPr>
          <p:cNvPr id="535" name="Google Shape;535;p22"/>
          <p:cNvSpPr/>
          <p:nvPr/>
        </p:nvSpPr>
        <p:spPr>
          <a:xfrm flipH="1">
            <a:off x="10292048" y="754530"/>
            <a:ext cx="7997040" cy="10657652"/>
          </a:xfrm>
          <a:custGeom>
            <a:avLst/>
            <a:gdLst/>
            <a:ahLst/>
            <a:cxnLst/>
            <a:rect l="l" t="t" r="r" b="b"/>
            <a:pathLst>
              <a:path w="7997040" h="10657652" extrusionOk="0">
                <a:moveTo>
                  <a:pt x="7997040" y="0"/>
                </a:moveTo>
                <a:lnTo>
                  <a:pt x="0" y="0"/>
                </a:lnTo>
                <a:lnTo>
                  <a:pt x="0" y="10657652"/>
                </a:lnTo>
                <a:lnTo>
                  <a:pt x="7997040" y="10657652"/>
                </a:lnTo>
                <a:lnTo>
                  <a:pt x="7997040" y="0"/>
                </a:lnTo>
                <a:close/>
              </a:path>
            </a:pathLst>
          </a:custGeom>
          <a:blipFill rotWithShape="1">
            <a:blip r:embed="rId9">
              <a:alphaModFix/>
            </a:blip>
            <a:stretch>
              <a:fillRect/>
            </a:stretch>
          </a:blipFill>
          <a:ln>
            <a:noFill/>
          </a:ln>
        </p:spPr>
      </p:sp>
      <p:sp>
        <p:nvSpPr>
          <p:cNvPr id="536" name="Google Shape;536;p22"/>
          <p:cNvSpPr/>
          <p:nvPr/>
        </p:nvSpPr>
        <p:spPr>
          <a:xfrm>
            <a:off x="4832143" y="3002350"/>
            <a:ext cx="7018665" cy="6948478"/>
          </a:xfrm>
          <a:custGeom>
            <a:avLst/>
            <a:gdLst/>
            <a:ahLst/>
            <a:cxnLst/>
            <a:rect l="l" t="t" r="r" b="b"/>
            <a:pathLst>
              <a:path w="7018665" h="6948478" extrusionOk="0">
                <a:moveTo>
                  <a:pt x="0" y="0"/>
                </a:moveTo>
                <a:lnTo>
                  <a:pt x="7018664" y="0"/>
                </a:lnTo>
                <a:lnTo>
                  <a:pt x="7018664" y="6948478"/>
                </a:lnTo>
                <a:lnTo>
                  <a:pt x="0" y="6948478"/>
                </a:lnTo>
                <a:lnTo>
                  <a:pt x="0" y="0"/>
                </a:lnTo>
                <a:close/>
              </a:path>
            </a:pathLst>
          </a:custGeom>
          <a:blipFill rotWithShape="1">
            <a:blip r:embed="rId10">
              <a:alphaModFix/>
            </a:blip>
            <a:stretch>
              <a:fillRect l="-56" r="-57"/>
            </a:stretch>
          </a:blipFill>
          <a:ln>
            <a:noFill/>
          </a:ln>
        </p:spPr>
      </p:sp>
      <p:sp>
        <p:nvSpPr>
          <p:cNvPr id="537" name="Google Shape;537;p22"/>
          <p:cNvSpPr txBox="1"/>
          <p:nvPr/>
        </p:nvSpPr>
        <p:spPr>
          <a:xfrm>
            <a:off x="5349801" y="4426847"/>
            <a:ext cx="5983200" cy="4674300"/>
          </a:xfrm>
          <a:prstGeom prst="rect">
            <a:avLst/>
          </a:prstGeom>
          <a:noFill/>
          <a:ln>
            <a:noFill/>
          </a:ln>
        </p:spPr>
        <p:txBody>
          <a:bodyPr spcFirstLastPara="1" wrap="square" lIns="0" tIns="0" rIns="0" bIns="0" anchor="t" anchorCtr="0">
            <a:spAutoFit/>
          </a:bodyPr>
          <a:lstStyle/>
          <a:p>
            <a:pPr marL="971547" marR="0" lvl="1" indent="-485773" algn="just" rtl="0">
              <a:lnSpc>
                <a:spcPct val="115000"/>
              </a:lnSpc>
              <a:spcBef>
                <a:spcPts val="0"/>
              </a:spcBef>
              <a:spcAft>
                <a:spcPts val="0"/>
              </a:spcAft>
              <a:buClr>
                <a:srgbClr val="000000"/>
              </a:buClr>
              <a:buSzPts val="4499"/>
              <a:buFont typeface="Arial"/>
              <a:buChar char="•"/>
            </a:pPr>
            <a:r>
              <a:rPr lang="en-US" sz="4499" b="0" i="0" u="none" strike="noStrike" cap="none">
                <a:solidFill>
                  <a:srgbClr val="000000"/>
                </a:solidFill>
                <a:latin typeface="Roboto Condensed"/>
                <a:ea typeface="Roboto Condensed"/>
                <a:cs typeface="Roboto Condensed"/>
                <a:sym typeface="Roboto Condensed"/>
              </a:rPr>
              <a:t>Là cô giao liên vùng rừng trũng Ngọc Bơ Rẫy.</a:t>
            </a:r>
            <a:endParaRPr/>
          </a:p>
          <a:p>
            <a:pPr marL="971547" marR="0" lvl="1" indent="-485773" algn="just" rtl="0">
              <a:lnSpc>
                <a:spcPct val="115000"/>
              </a:lnSpc>
              <a:spcBef>
                <a:spcPts val="0"/>
              </a:spcBef>
              <a:spcAft>
                <a:spcPts val="0"/>
              </a:spcAft>
              <a:buClr>
                <a:srgbClr val="000000"/>
              </a:buClr>
              <a:buSzPts val="4499"/>
              <a:buFont typeface="Arial"/>
              <a:buChar char="•"/>
            </a:pPr>
            <a:r>
              <a:rPr lang="en-US" sz="4499" b="0" i="0" u="none" strike="noStrike" cap="none">
                <a:solidFill>
                  <a:srgbClr val="000000"/>
                </a:solidFill>
                <a:latin typeface="Roboto Condensed"/>
                <a:ea typeface="Roboto Condensed"/>
                <a:cs typeface="Roboto Condensed"/>
                <a:sym typeface="Roboto Condensed"/>
              </a:rPr>
              <a:t>Cô không phải gái Thượng mà quê vùng biển Hải Hậu.</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4">
                                            <p:txEl>
                                              <p:pRg st="0" end="0"/>
                                            </p:txEl>
                                          </p:spTgt>
                                        </p:tgtEl>
                                        <p:attrNameLst>
                                          <p:attrName>style.visibility</p:attrName>
                                        </p:attrNameLst>
                                      </p:cBhvr>
                                      <p:to>
                                        <p:strVal val="visible"/>
                                      </p:to>
                                    </p:set>
                                    <p:animEffect transition="in" filter="fade">
                                      <p:cBhvr>
                                        <p:cTn id="7" dur="500"/>
                                        <p:tgtEl>
                                          <p:spTgt spid="5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35"/>
                                        </p:tgtEl>
                                        <p:attrNameLst>
                                          <p:attrName>style.visibility</p:attrName>
                                        </p:attrNameLst>
                                      </p:cBhvr>
                                      <p:to>
                                        <p:strVal val="visible"/>
                                      </p:to>
                                    </p:set>
                                    <p:animEffect transition="in" filter="fade">
                                      <p:cBhvr>
                                        <p:cTn id="12" dur="500"/>
                                        <p:tgtEl>
                                          <p:spTgt spid="53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37"/>
                                        </p:tgtEl>
                                        <p:attrNameLst>
                                          <p:attrName>style.visibility</p:attrName>
                                        </p:attrNameLst>
                                      </p:cBhvr>
                                      <p:to>
                                        <p:strVal val="visible"/>
                                      </p:to>
                                    </p:set>
                                    <p:animEffect transition="in" filter="fade">
                                      <p:cBhvr>
                                        <p:cTn id="17" dur="500"/>
                                        <p:tgtEl>
                                          <p:spTgt spid="537"/>
                                        </p:tgtEl>
                                      </p:cBhvr>
                                    </p:animEffect>
                                  </p:childTnLst>
                                </p:cTn>
                              </p:par>
                              <p:par>
                                <p:cTn id="18" presetID="10" presetClass="entr" presetSubtype="0" fill="hold" nodeType="withEffect">
                                  <p:stCondLst>
                                    <p:cond delay="0"/>
                                  </p:stCondLst>
                                  <p:childTnLst>
                                    <p:set>
                                      <p:cBhvr>
                                        <p:cTn id="19" dur="1" fill="hold">
                                          <p:stCondLst>
                                            <p:cond delay="0"/>
                                          </p:stCondLst>
                                        </p:cTn>
                                        <p:tgtEl>
                                          <p:spTgt spid="536"/>
                                        </p:tgtEl>
                                        <p:attrNameLst>
                                          <p:attrName>style.visibility</p:attrName>
                                        </p:attrNameLst>
                                      </p:cBhvr>
                                      <p:to>
                                        <p:strVal val="visible"/>
                                      </p:to>
                                    </p:set>
                                    <p:animEffect transition="in" filter="fade">
                                      <p:cBhvr>
                                        <p:cTn id="20" dur="500"/>
                                        <p:tgtEl>
                                          <p:spTgt spid="5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CF3"/>
        </a:solidFill>
        <a:effectLst/>
      </p:bgPr>
    </p:bg>
    <p:spTree>
      <p:nvGrpSpPr>
        <p:cNvPr id="1" name="Shape 545"/>
        <p:cNvGrpSpPr/>
        <p:nvPr/>
      </p:nvGrpSpPr>
      <p:grpSpPr>
        <a:xfrm>
          <a:off x="0" y="0"/>
          <a:ext cx="0" cy="0"/>
          <a:chOff x="0" y="0"/>
          <a:chExt cx="0" cy="0"/>
        </a:xfrm>
      </p:grpSpPr>
      <p:sp>
        <p:nvSpPr>
          <p:cNvPr id="546" name="Google Shape;546;p23"/>
          <p:cNvSpPr/>
          <p:nvPr/>
        </p:nvSpPr>
        <p:spPr>
          <a:xfrm>
            <a:off x="0" y="0"/>
            <a:ext cx="18288006" cy="10287002"/>
          </a:xfrm>
          <a:custGeom>
            <a:avLst/>
            <a:gdLst/>
            <a:ahLst/>
            <a:cxnLst/>
            <a:rect l="l" t="t" r="r" b="b"/>
            <a:pathLst>
              <a:path w="18288006" h="10287002" extrusionOk="0">
                <a:moveTo>
                  <a:pt x="0" y="0"/>
                </a:moveTo>
                <a:lnTo>
                  <a:pt x="18288006" y="0"/>
                </a:lnTo>
                <a:lnTo>
                  <a:pt x="18288006" y="10287002"/>
                </a:lnTo>
                <a:lnTo>
                  <a:pt x="0" y="10287002"/>
                </a:lnTo>
                <a:lnTo>
                  <a:pt x="0" y="0"/>
                </a:lnTo>
                <a:close/>
              </a:path>
            </a:pathLst>
          </a:custGeom>
          <a:blipFill rotWithShape="1">
            <a:blip r:embed="rId3">
              <a:alphaModFix/>
            </a:blip>
            <a:stretch>
              <a:fillRect t="-9243" b="-9243"/>
            </a:stretch>
          </a:blipFill>
          <a:ln>
            <a:noFill/>
          </a:ln>
        </p:spPr>
      </p:sp>
      <p:sp>
        <p:nvSpPr>
          <p:cNvPr id="547" name="Google Shape;547;p23"/>
          <p:cNvSpPr/>
          <p:nvPr/>
        </p:nvSpPr>
        <p:spPr>
          <a:xfrm>
            <a:off x="126" y="6330676"/>
            <a:ext cx="18287926" cy="6089874"/>
          </a:xfrm>
          <a:custGeom>
            <a:avLst/>
            <a:gdLst/>
            <a:ahLst/>
            <a:cxnLst/>
            <a:rect l="l" t="t" r="r" b="b"/>
            <a:pathLst>
              <a:path w="18287926" h="6089874" extrusionOk="0">
                <a:moveTo>
                  <a:pt x="0" y="0"/>
                </a:moveTo>
                <a:lnTo>
                  <a:pt x="18287926" y="0"/>
                </a:lnTo>
                <a:lnTo>
                  <a:pt x="18287926" y="6089874"/>
                </a:lnTo>
                <a:lnTo>
                  <a:pt x="0" y="6089874"/>
                </a:lnTo>
                <a:lnTo>
                  <a:pt x="0" y="0"/>
                </a:lnTo>
                <a:close/>
              </a:path>
            </a:pathLst>
          </a:custGeom>
          <a:blipFill rotWithShape="1">
            <a:blip r:embed="rId4">
              <a:alphaModFix/>
            </a:blip>
            <a:stretch>
              <a:fillRect/>
            </a:stretch>
          </a:blipFill>
          <a:ln>
            <a:noFill/>
          </a:ln>
        </p:spPr>
      </p:sp>
      <p:sp>
        <p:nvSpPr>
          <p:cNvPr id="548" name="Google Shape;548;p23"/>
          <p:cNvSpPr/>
          <p:nvPr/>
        </p:nvSpPr>
        <p:spPr>
          <a:xfrm>
            <a:off x="0" y="9061484"/>
            <a:ext cx="18287742" cy="3359086"/>
          </a:xfrm>
          <a:custGeom>
            <a:avLst/>
            <a:gdLst/>
            <a:ahLst/>
            <a:cxnLst/>
            <a:rect l="l" t="t" r="r" b="b"/>
            <a:pathLst>
              <a:path w="18287742" h="3359086" extrusionOk="0">
                <a:moveTo>
                  <a:pt x="0" y="0"/>
                </a:moveTo>
                <a:lnTo>
                  <a:pt x="18287742" y="0"/>
                </a:lnTo>
                <a:lnTo>
                  <a:pt x="18287742" y="3359086"/>
                </a:lnTo>
                <a:lnTo>
                  <a:pt x="0" y="3359086"/>
                </a:lnTo>
                <a:lnTo>
                  <a:pt x="0" y="0"/>
                </a:lnTo>
                <a:close/>
              </a:path>
            </a:pathLst>
          </a:custGeom>
          <a:blipFill rotWithShape="1">
            <a:blip r:embed="rId5">
              <a:alphaModFix/>
            </a:blip>
            <a:stretch>
              <a:fillRect/>
            </a:stretch>
          </a:blipFill>
          <a:ln>
            <a:noFill/>
          </a:ln>
        </p:spPr>
      </p:sp>
      <p:sp>
        <p:nvSpPr>
          <p:cNvPr id="549" name="Google Shape;549;p23"/>
          <p:cNvSpPr/>
          <p:nvPr/>
        </p:nvSpPr>
        <p:spPr>
          <a:xfrm>
            <a:off x="14581" y="465230"/>
            <a:ext cx="18290487" cy="606288"/>
          </a:xfrm>
          <a:custGeom>
            <a:avLst/>
            <a:gdLst/>
            <a:ahLst/>
            <a:cxnLst/>
            <a:rect l="l" t="t" r="r" b="b"/>
            <a:pathLst>
              <a:path w="18290487" h="606288" extrusionOk="0">
                <a:moveTo>
                  <a:pt x="0" y="0"/>
                </a:moveTo>
                <a:lnTo>
                  <a:pt x="18290486" y="0"/>
                </a:lnTo>
                <a:lnTo>
                  <a:pt x="18290486" y="606288"/>
                </a:lnTo>
                <a:lnTo>
                  <a:pt x="0" y="606288"/>
                </a:lnTo>
                <a:lnTo>
                  <a:pt x="0" y="0"/>
                </a:lnTo>
                <a:close/>
              </a:path>
            </a:pathLst>
          </a:custGeom>
          <a:blipFill rotWithShape="1">
            <a:blip r:embed="rId6">
              <a:alphaModFix/>
            </a:blip>
            <a:stretch>
              <a:fillRect/>
            </a:stretch>
          </a:blipFill>
          <a:ln>
            <a:noFill/>
          </a:ln>
        </p:spPr>
      </p:sp>
      <p:sp>
        <p:nvSpPr>
          <p:cNvPr id="550" name="Google Shape;550;p23"/>
          <p:cNvSpPr/>
          <p:nvPr/>
        </p:nvSpPr>
        <p:spPr>
          <a:xfrm>
            <a:off x="448299" y="4407488"/>
            <a:ext cx="981898" cy="982344"/>
          </a:xfrm>
          <a:custGeom>
            <a:avLst/>
            <a:gdLst/>
            <a:ahLst/>
            <a:cxnLst/>
            <a:rect l="l" t="t" r="r" b="b"/>
            <a:pathLst>
              <a:path w="981898" h="982344" extrusionOk="0">
                <a:moveTo>
                  <a:pt x="0" y="0"/>
                </a:moveTo>
                <a:lnTo>
                  <a:pt x="981898" y="0"/>
                </a:lnTo>
                <a:lnTo>
                  <a:pt x="981898" y="982344"/>
                </a:lnTo>
                <a:lnTo>
                  <a:pt x="0" y="982344"/>
                </a:lnTo>
                <a:lnTo>
                  <a:pt x="0" y="0"/>
                </a:lnTo>
                <a:close/>
              </a:path>
            </a:pathLst>
          </a:custGeom>
          <a:blipFill rotWithShape="1">
            <a:blip r:embed="rId7">
              <a:alphaModFix/>
            </a:blip>
            <a:stretch>
              <a:fillRect/>
            </a:stretch>
          </a:blipFill>
          <a:ln>
            <a:noFill/>
          </a:ln>
        </p:spPr>
      </p:sp>
      <p:sp>
        <p:nvSpPr>
          <p:cNvPr id="551" name="Google Shape;551;p23"/>
          <p:cNvSpPr/>
          <p:nvPr/>
        </p:nvSpPr>
        <p:spPr>
          <a:xfrm>
            <a:off x="15318350" y="1688200"/>
            <a:ext cx="2149354" cy="527198"/>
          </a:xfrm>
          <a:custGeom>
            <a:avLst/>
            <a:gdLst/>
            <a:ahLst/>
            <a:cxnLst/>
            <a:rect l="l" t="t" r="r" b="b"/>
            <a:pathLst>
              <a:path w="2149354" h="527198" extrusionOk="0">
                <a:moveTo>
                  <a:pt x="0" y="0"/>
                </a:moveTo>
                <a:lnTo>
                  <a:pt x="2149354" y="0"/>
                </a:lnTo>
                <a:lnTo>
                  <a:pt x="2149354" y="527198"/>
                </a:lnTo>
                <a:lnTo>
                  <a:pt x="0" y="527198"/>
                </a:lnTo>
                <a:lnTo>
                  <a:pt x="0" y="0"/>
                </a:lnTo>
                <a:close/>
              </a:path>
            </a:pathLst>
          </a:custGeom>
          <a:blipFill rotWithShape="1">
            <a:blip r:embed="rId8">
              <a:alphaModFix/>
            </a:blip>
            <a:stretch>
              <a:fillRect/>
            </a:stretch>
          </a:blipFill>
          <a:ln>
            <a:noFill/>
          </a:ln>
        </p:spPr>
      </p:sp>
      <p:sp>
        <p:nvSpPr>
          <p:cNvPr id="552" name="Google Shape;552;p23"/>
          <p:cNvSpPr txBox="1"/>
          <p:nvPr/>
        </p:nvSpPr>
        <p:spPr>
          <a:xfrm>
            <a:off x="614121" y="1718596"/>
            <a:ext cx="7256284" cy="754347"/>
          </a:xfrm>
          <a:prstGeom prst="rect">
            <a:avLst/>
          </a:prstGeom>
          <a:noFill/>
          <a:ln>
            <a:noFill/>
          </a:ln>
        </p:spPr>
        <p:txBody>
          <a:bodyPr spcFirstLastPara="1" wrap="square" lIns="0" tIns="0" rIns="0" bIns="0" anchor="t" anchorCtr="0">
            <a:spAutoFit/>
          </a:bodyPr>
          <a:lstStyle/>
          <a:p>
            <a:pPr marL="0" marR="0" lvl="0" indent="0" algn="just" rtl="0">
              <a:lnSpc>
                <a:spcPct val="138008"/>
              </a:lnSpc>
              <a:spcBef>
                <a:spcPts val="0"/>
              </a:spcBef>
              <a:spcAft>
                <a:spcPts val="0"/>
              </a:spcAft>
              <a:buNone/>
            </a:pPr>
            <a:r>
              <a:rPr lang="en-US" sz="4499" b="1" i="0" u="none" strike="noStrike" cap="none">
                <a:solidFill>
                  <a:srgbClr val="000000"/>
                </a:solidFill>
                <a:latin typeface="Arial"/>
                <a:ea typeface="Arial"/>
                <a:cs typeface="Arial"/>
                <a:sym typeface="Arial"/>
              </a:rPr>
              <a:t>d. Hệ thống nhân vật </a:t>
            </a:r>
            <a:endParaRPr/>
          </a:p>
        </p:txBody>
      </p:sp>
      <p:sp>
        <p:nvSpPr>
          <p:cNvPr id="553" name="Google Shape;553;p23"/>
          <p:cNvSpPr txBox="1"/>
          <p:nvPr/>
        </p:nvSpPr>
        <p:spPr>
          <a:xfrm>
            <a:off x="614121" y="2444368"/>
            <a:ext cx="5566683" cy="728091"/>
          </a:xfrm>
          <a:prstGeom prst="rect">
            <a:avLst/>
          </a:prstGeom>
          <a:noFill/>
          <a:ln>
            <a:noFill/>
          </a:ln>
        </p:spPr>
        <p:txBody>
          <a:bodyPr spcFirstLastPara="1" wrap="square" lIns="0" tIns="0" rIns="0" bIns="0" anchor="t" anchorCtr="0">
            <a:spAutoFit/>
          </a:bodyPr>
          <a:lstStyle/>
          <a:p>
            <a:pPr marL="0" marR="0" lvl="0" indent="0" algn="l" rtl="0">
              <a:lnSpc>
                <a:spcPct val="138000"/>
              </a:lnSpc>
              <a:spcBef>
                <a:spcPts val="0"/>
              </a:spcBef>
              <a:spcAft>
                <a:spcPts val="0"/>
              </a:spcAft>
              <a:buNone/>
            </a:pPr>
            <a:r>
              <a:rPr lang="en-US" sz="4400" b="0" i="0" u="none" strike="noStrike" cap="none">
                <a:solidFill>
                  <a:srgbClr val="000000"/>
                </a:solidFill>
                <a:latin typeface="Arial"/>
                <a:ea typeface="Arial"/>
                <a:cs typeface="Arial"/>
                <a:sym typeface="Arial"/>
              </a:rPr>
              <a:t>(2) Nhân vật Hoà</a:t>
            </a:r>
            <a:endParaRPr/>
          </a:p>
        </p:txBody>
      </p:sp>
      <p:sp>
        <p:nvSpPr>
          <p:cNvPr id="554" name="Google Shape;554;p23"/>
          <p:cNvSpPr txBox="1"/>
          <p:nvPr/>
        </p:nvSpPr>
        <p:spPr>
          <a:xfrm>
            <a:off x="614121" y="1052468"/>
            <a:ext cx="6452392" cy="704817"/>
          </a:xfrm>
          <a:prstGeom prst="rect">
            <a:avLst/>
          </a:prstGeom>
          <a:noFill/>
          <a:ln>
            <a:noFill/>
          </a:ln>
        </p:spPr>
        <p:txBody>
          <a:bodyPr spcFirstLastPara="1" wrap="square" lIns="0" tIns="0" rIns="0" bIns="0" anchor="t" anchorCtr="0">
            <a:spAutoFit/>
          </a:bodyPr>
          <a:lstStyle/>
          <a:p>
            <a:pPr marL="0" marR="0" lvl="0" indent="0" algn="just" rtl="0">
              <a:lnSpc>
                <a:spcPct val="120000"/>
              </a:lnSpc>
              <a:spcBef>
                <a:spcPts val="0"/>
              </a:spcBef>
              <a:spcAft>
                <a:spcPts val="0"/>
              </a:spcAft>
              <a:buNone/>
            </a:pPr>
            <a:r>
              <a:rPr lang="en-US" sz="4500" b="1" i="0" u="none" strike="noStrike" cap="none">
                <a:solidFill>
                  <a:srgbClr val="000000"/>
                </a:solidFill>
                <a:latin typeface="Roboto Condensed"/>
                <a:ea typeface="Roboto Condensed"/>
                <a:cs typeface="Roboto Condensed"/>
                <a:sym typeface="Roboto Condensed"/>
              </a:rPr>
              <a:t>3.2. Đọc hiểu chi tiết</a:t>
            </a:r>
            <a:endParaRPr/>
          </a:p>
        </p:txBody>
      </p:sp>
      <p:graphicFrame>
        <p:nvGraphicFramePr>
          <p:cNvPr id="555" name="Google Shape;555;p23"/>
          <p:cNvGraphicFramePr/>
          <p:nvPr/>
        </p:nvGraphicFramePr>
        <p:xfrm>
          <a:off x="614121" y="3511884"/>
          <a:ext cx="3000000" cy="3000000"/>
        </p:xfrm>
        <a:graphic>
          <a:graphicData uri="http://schemas.openxmlformats.org/drawingml/2006/table">
            <a:tbl>
              <a:tblPr>
                <a:noFill/>
                <a:tableStyleId>{C55BAD38-B312-4C6F-9F13-F5050814E462}</a:tableStyleId>
              </a:tblPr>
              <a:tblGrid>
                <a:gridCol w="2773775"/>
                <a:gridCol w="14037350"/>
              </a:tblGrid>
              <a:tr h="1091125">
                <a:tc>
                  <a:txBody>
                    <a:bodyPr/>
                    <a:lstStyle/>
                    <a:p>
                      <a:pPr marL="0" marR="0" lvl="0" indent="0" algn="ctr" rtl="0">
                        <a:lnSpc>
                          <a:spcPct val="115000"/>
                        </a:lnSpc>
                        <a:spcBef>
                          <a:spcPts val="0"/>
                        </a:spcBef>
                        <a:spcAft>
                          <a:spcPts val="0"/>
                        </a:spcAft>
                        <a:buNone/>
                      </a:pPr>
                      <a:r>
                        <a:rPr lang="en-US" sz="3499" b="1" u="none" strike="noStrike" cap="none">
                          <a:solidFill>
                            <a:srgbClr val="FFFFFF"/>
                          </a:solidFill>
                          <a:latin typeface="Roboto Condensed"/>
                          <a:ea typeface="Roboto Condensed"/>
                          <a:cs typeface="Roboto Condensed"/>
                          <a:sym typeface="Roboto Condensed"/>
                        </a:rPr>
                        <a:t>Sự kiện</a:t>
                      </a:r>
                      <a:endParaRPr sz="1100" u="none" strike="noStrike" cap="none"/>
                    </a:p>
                  </a:txBody>
                  <a:tcPr marL="190500" marR="190500" marT="190500" marB="190500"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4C6546"/>
                    </a:solidFill>
                  </a:tcPr>
                </a:tc>
                <a:tc>
                  <a:txBody>
                    <a:bodyPr/>
                    <a:lstStyle/>
                    <a:p>
                      <a:pPr marL="0" marR="0" lvl="0" indent="0" algn="ctr" rtl="0">
                        <a:lnSpc>
                          <a:spcPct val="115000"/>
                        </a:lnSpc>
                        <a:spcBef>
                          <a:spcPts val="0"/>
                        </a:spcBef>
                        <a:spcAft>
                          <a:spcPts val="0"/>
                        </a:spcAft>
                        <a:buNone/>
                      </a:pPr>
                      <a:r>
                        <a:rPr lang="en-US" sz="3499" b="1" u="none" strike="noStrike" cap="none">
                          <a:solidFill>
                            <a:srgbClr val="FFFFFF"/>
                          </a:solidFill>
                          <a:latin typeface="Roboto Condensed"/>
                          <a:ea typeface="Roboto Condensed"/>
                          <a:cs typeface="Roboto Condensed"/>
                          <a:sym typeface="Roboto Condensed"/>
                        </a:rPr>
                        <a:t>Diễn biến tâm lí – hành động</a:t>
                      </a:r>
                      <a:endParaRPr sz="1100" u="none" strike="noStrike" cap="none"/>
                    </a:p>
                  </a:txBody>
                  <a:tcPr marL="190500" marR="190500" marT="190500" marB="190500"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4C6546"/>
                    </a:solidFill>
                  </a:tcPr>
                </a:tc>
              </a:tr>
              <a:tr h="4823900">
                <a:tc>
                  <a:txBody>
                    <a:bodyPr/>
                    <a:lstStyle/>
                    <a:p>
                      <a:pPr marL="0" marR="0" lvl="0" indent="0" algn="ctr" rtl="0">
                        <a:lnSpc>
                          <a:spcPct val="115000"/>
                        </a:lnSpc>
                        <a:spcBef>
                          <a:spcPts val="0"/>
                        </a:spcBef>
                        <a:spcAft>
                          <a:spcPts val="0"/>
                        </a:spcAft>
                        <a:buNone/>
                      </a:pPr>
                      <a:r>
                        <a:rPr lang="en-US" sz="3499" b="1" u="none" strike="noStrike" cap="none">
                          <a:solidFill>
                            <a:srgbClr val="000000"/>
                          </a:solidFill>
                          <a:latin typeface="Roboto Condensed"/>
                          <a:ea typeface="Roboto Condensed"/>
                          <a:cs typeface="Roboto Condensed"/>
                          <a:sym typeface="Roboto Condensed"/>
                        </a:rPr>
                        <a:t>Khi cùng Kiên dò đường </a:t>
                      </a:r>
                      <a:endParaRPr sz="1100" u="none" strike="noStrike" cap="none"/>
                    </a:p>
                  </a:txBody>
                  <a:tcPr marL="190500" marR="190500" marT="190500" marB="190500"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FFCF3"/>
                    </a:solidFill>
                  </a:tcPr>
                </a:tc>
                <a:tc>
                  <a:txBody>
                    <a:bodyPr/>
                    <a:lstStyle/>
                    <a:p>
                      <a:pPr marL="755646" marR="0" lvl="1" indent="-377823" algn="just" rtl="0">
                        <a:lnSpc>
                          <a:spcPct val="115000"/>
                        </a:lnSpc>
                        <a:spcBef>
                          <a:spcPts val="0"/>
                        </a:spcBef>
                        <a:spcAft>
                          <a:spcPts val="0"/>
                        </a:spcAft>
                        <a:buClr>
                          <a:srgbClr val="000000"/>
                        </a:buClr>
                        <a:buSzPts val="3499"/>
                        <a:buFont typeface="Arial"/>
                        <a:buChar char="•"/>
                      </a:pPr>
                      <a:r>
                        <a:rPr lang="en-US" sz="3499" u="none" strike="noStrike" cap="none">
                          <a:solidFill>
                            <a:srgbClr val="000000"/>
                          </a:solidFill>
                          <a:latin typeface="Roboto Condensed"/>
                          <a:ea typeface="Roboto Condensed"/>
                          <a:cs typeface="Roboto Condensed"/>
                          <a:sym typeface="Roboto Condensed"/>
                        </a:rPr>
                        <a:t>Khi dẫn đường bị lạc đến Hồ Cá sấu: </a:t>
                      </a:r>
                      <a:r>
                        <a:rPr lang="en-US" sz="3499" i="1" u="none" strike="noStrike" cap="none">
                          <a:solidFill>
                            <a:srgbClr val="000000"/>
                          </a:solidFill>
                          <a:latin typeface="Roboto Condensed"/>
                          <a:ea typeface="Roboto Condensed"/>
                          <a:cs typeface="Roboto Condensed"/>
                          <a:sym typeface="Roboto Condensed"/>
                        </a:rPr>
                        <a:t>Cúi mặt xuống, nói nhỏ, giọng run run, cùng cặp mắt ngấn lệ</a:t>
                      </a:r>
                      <a:r>
                        <a:rPr lang="en-US" sz="3499" u="none" strike="noStrike" cap="none">
                          <a:solidFill>
                            <a:srgbClr val="000000"/>
                          </a:solidFill>
                          <a:latin typeface="Roboto Condensed"/>
                          <a:ea typeface="Roboto Condensed"/>
                          <a:cs typeface="Roboto Condensed"/>
                          <a:sym typeface="Roboto Condensed"/>
                        </a:rPr>
                        <a:t>, cô hối lỗi trước việc dẫn sai đường của mình. </a:t>
                      </a:r>
                      <a:endParaRPr sz="1100" u="none" strike="noStrike" cap="none"/>
                    </a:p>
                    <a:p>
                      <a:pPr marL="0" marR="0" lvl="0" indent="0" algn="just" rtl="0">
                        <a:lnSpc>
                          <a:spcPct val="115000"/>
                        </a:lnSpc>
                        <a:spcBef>
                          <a:spcPts val="0"/>
                        </a:spcBef>
                        <a:spcAft>
                          <a:spcPts val="0"/>
                        </a:spcAft>
                        <a:buNone/>
                      </a:pPr>
                      <a:r>
                        <a:rPr lang="en-US" sz="3499" i="1" u="none" strike="noStrike" cap="none">
                          <a:solidFill>
                            <a:srgbClr val="000000"/>
                          </a:solidFill>
                          <a:latin typeface="Roboto Condensed"/>
                          <a:ea typeface="Roboto Condensed"/>
                          <a:cs typeface="Roboto Condensed"/>
                          <a:sym typeface="Roboto Condensed"/>
                        </a:rPr>
                        <a:t>Tôi sẽ chuộc lỗi các đồng chí ạ!</a:t>
                      </a:r>
                      <a:endParaRPr/>
                    </a:p>
                    <a:p>
                      <a:pPr marL="0" marR="0" lvl="0" indent="0" algn="just" rtl="0">
                        <a:lnSpc>
                          <a:spcPct val="115000"/>
                        </a:lnSpc>
                        <a:spcBef>
                          <a:spcPts val="0"/>
                        </a:spcBef>
                        <a:spcAft>
                          <a:spcPts val="0"/>
                        </a:spcAft>
                        <a:buNone/>
                      </a:pPr>
                      <a:r>
                        <a:rPr lang="en-US" sz="3499" i="1" u="none" strike="noStrike" cap="none">
                          <a:solidFill>
                            <a:srgbClr val="000000"/>
                          </a:solidFill>
                          <a:latin typeface="Roboto Condensed"/>
                          <a:ea typeface="Roboto Condensed"/>
                          <a:cs typeface="Roboto Condensed"/>
                          <a:sym typeface="Roboto Condensed"/>
                        </a:rPr>
                        <a:t>Tôi sẽ chuộc tội, tôi xin chuộc tội này… Tôi sẽ tìm thấy đường…</a:t>
                      </a:r>
                      <a:endParaRPr/>
                    </a:p>
                    <a:p>
                      <a:pPr marL="755646" marR="0" lvl="1" indent="-377823" algn="just" rtl="0">
                        <a:lnSpc>
                          <a:spcPct val="115000"/>
                        </a:lnSpc>
                        <a:spcBef>
                          <a:spcPts val="0"/>
                        </a:spcBef>
                        <a:spcAft>
                          <a:spcPts val="0"/>
                        </a:spcAft>
                        <a:buClr>
                          <a:srgbClr val="000000"/>
                        </a:buClr>
                        <a:buSzPts val="3499"/>
                        <a:buFont typeface="Arial"/>
                        <a:buChar char="•"/>
                      </a:pPr>
                      <a:r>
                        <a:rPr lang="en-US" sz="3499" u="none" strike="noStrike" cap="none">
                          <a:solidFill>
                            <a:srgbClr val="000000"/>
                          </a:solidFill>
                          <a:latin typeface="Roboto Condensed"/>
                          <a:ea typeface="Roboto Condensed"/>
                          <a:cs typeface="Roboto Condensed"/>
                          <a:sym typeface="Roboto Condensed"/>
                        </a:rPr>
                        <a:t>Tươi hẳn nét mặt khi nhìn thấy sông Sa Thầy.</a:t>
                      </a:r>
                      <a:endParaRPr/>
                    </a:p>
                    <a:p>
                      <a:pPr marL="755646" marR="0" lvl="1" indent="-377823" algn="just" rtl="0">
                        <a:lnSpc>
                          <a:spcPct val="115000"/>
                        </a:lnSpc>
                        <a:spcBef>
                          <a:spcPts val="0"/>
                        </a:spcBef>
                        <a:spcAft>
                          <a:spcPts val="0"/>
                        </a:spcAft>
                        <a:buClr>
                          <a:srgbClr val="000000"/>
                        </a:buClr>
                        <a:buSzPts val="3499"/>
                        <a:buFont typeface="Arial"/>
                        <a:buChar char="•"/>
                      </a:pPr>
                      <a:r>
                        <a:rPr lang="en-US" sz="3499" i="1" u="none" strike="noStrike" cap="none">
                          <a:solidFill>
                            <a:srgbClr val="000000"/>
                          </a:solidFill>
                          <a:latin typeface="Roboto Condensed"/>
                          <a:ea typeface="Roboto Condensed"/>
                          <a:cs typeface="Roboto Condensed"/>
                          <a:sym typeface="Roboto Condensed"/>
                        </a:rPr>
                        <a:t>Trìu mến, dịu hiền, Hòa từ từ ngả đầu vào vai Kiên</a:t>
                      </a:r>
                      <a:r>
                        <a:rPr lang="en-US" sz="3499" u="none" strike="noStrike" cap="none">
                          <a:solidFill>
                            <a:srgbClr val="000000"/>
                          </a:solidFill>
                          <a:latin typeface="Roboto Condensed"/>
                          <a:ea typeface="Roboto Condensed"/>
                          <a:cs typeface="Roboto Condensed"/>
                          <a:sym typeface="Roboto Condensed"/>
                        </a:rPr>
                        <a:t> khi Kiên quàng tay ôm cô. </a:t>
                      </a:r>
                      <a:endParaRPr/>
                    </a:p>
                  </a:txBody>
                  <a:tcPr marL="190500" marR="190500" marT="190500" marB="190500">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FFCF3"/>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5"/>
                                        </p:tgtEl>
                                        <p:attrNameLst>
                                          <p:attrName>style.visibility</p:attrName>
                                        </p:attrNameLst>
                                      </p:cBhvr>
                                      <p:to>
                                        <p:strVal val="visible"/>
                                      </p:to>
                                    </p:set>
                                    <p:animEffect transition="in" filter="fade">
                                      <p:cBhvr>
                                        <p:cTn id="7" dur="500"/>
                                        <p:tgtEl>
                                          <p:spTgt spid="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CF3"/>
        </a:solidFill>
        <a:effectLst/>
      </p:bgPr>
    </p:bg>
    <p:spTree>
      <p:nvGrpSpPr>
        <p:cNvPr id="1" name="Shape 563"/>
        <p:cNvGrpSpPr/>
        <p:nvPr/>
      </p:nvGrpSpPr>
      <p:grpSpPr>
        <a:xfrm>
          <a:off x="0" y="0"/>
          <a:ext cx="0" cy="0"/>
          <a:chOff x="0" y="0"/>
          <a:chExt cx="0" cy="0"/>
        </a:xfrm>
      </p:grpSpPr>
      <p:sp>
        <p:nvSpPr>
          <p:cNvPr id="564" name="Google Shape;564;p24"/>
          <p:cNvSpPr/>
          <p:nvPr/>
        </p:nvSpPr>
        <p:spPr>
          <a:xfrm>
            <a:off x="0" y="0"/>
            <a:ext cx="18288006" cy="10287002"/>
          </a:xfrm>
          <a:custGeom>
            <a:avLst/>
            <a:gdLst/>
            <a:ahLst/>
            <a:cxnLst/>
            <a:rect l="l" t="t" r="r" b="b"/>
            <a:pathLst>
              <a:path w="18288006" h="10287002" extrusionOk="0">
                <a:moveTo>
                  <a:pt x="0" y="0"/>
                </a:moveTo>
                <a:lnTo>
                  <a:pt x="18288006" y="0"/>
                </a:lnTo>
                <a:lnTo>
                  <a:pt x="18288006" y="10287002"/>
                </a:lnTo>
                <a:lnTo>
                  <a:pt x="0" y="10287002"/>
                </a:lnTo>
                <a:lnTo>
                  <a:pt x="0" y="0"/>
                </a:lnTo>
                <a:close/>
              </a:path>
            </a:pathLst>
          </a:custGeom>
          <a:blipFill rotWithShape="1">
            <a:blip r:embed="rId3">
              <a:alphaModFix/>
            </a:blip>
            <a:stretch>
              <a:fillRect t="-9243" b="-9243"/>
            </a:stretch>
          </a:blipFill>
          <a:ln>
            <a:noFill/>
          </a:ln>
        </p:spPr>
      </p:sp>
      <p:sp>
        <p:nvSpPr>
          <p:cNvPr id="565" name="Google Shape;565;p24"/>
          <p:cNvSpPr/>
          <p:nvPr/>
        </p:nvSpPr>
        <p:spPr>
          <a:xfrm>
            <a:off x="0" y="8842952"/>
            <a:ext cx="18287954" cy="4020192"/>
          </a:xfrm>
          <a:custGeom>
            <a:avLst/>
            <a:gdLst/>
            <a:ahLst/>
            <a:cxnLst/>
            <a:rect l="l" t="t" r="r" b="b"/>
            <a:pathLst>
              <a:path w="18287954" h="4020192" extrusionOk="0">
                <a:moveTo>
                  <a:pt x="0" y="0"/>
                </a:moveTo>
                <a:lnTo>
                  <a:pt x="18287954" y="0"/>
                </a:lnTo>
                <a:lnTo>
                  <a:pt x="18287954" y="4020192"/>
                </a:lnTo>
                <a:lnTo>
                  <a:pt x="0" y="4020192"/>
                </a:lnTo>
                <a:lnTo>
                  <a:pt x="0" y="0"/>
                </a:lnTo>
                <a:close/>
              </a:path>
            </a:pathLst>
          </a:custGeom>
          <a:blipFill rotWithShape="1">
            <a:blip r:embed="rId4">
              <a:alphaModFix/>
            </a:blip>
            <a:stretch>
              <a:fillRect/>
            </a:stretch>
          </a:blipFill>
          <a:ln>
            <a:noFill/>
          </a:ln>
        </p:spPr>
      </p:sp>
      <p:sp>
        <p:nvSpPr>
          <p:cNvPr id="566" name="Google Shape;566;p24"/>
          <p:cNvSpPr/>
          <p:nvPr/>
        </p:nvSpPr>
        <p:spPr>
          <a:xfrm>
            <a:off x="0" y="9367900"/>
            <a:ext cx="18287742" cy="2778224"/>
          </a:xfrm>
          <a:custGeom>
            <a:avLst/>
            <a:gdLst/>
            <a:ahLst/>
            <a:cxnLst/>
            <a:rect l="l" t="t" r="r" b="b"/>
            <a:pathLst>
              <a:path w="18287742" h="2778224" extrusionOk="0">
                <a:moveTo>
                  <a:pt x="0" y="0"/>
                </a:moveTo>
                <a:lnTo>
                  <a:pt x="18287742" y="0"/>
                </a:lnTo>
                <a:lnTo>
                  <a:pt x="18287742" y="2778224"/>
                </a:lnTo>
                <a:lnTo>
                  <a:pt x="0" y="2778224"/>
                </a:lnTo>
                <a:lnTo>
                  <a:pt x="0" y="0"/>
                </a:lnTo>
                <a:close/>
              </a:path>
            </a:pathLst>
          </a:custGeom>
          <a:blipFill rotWithShape="1">
            <a:blip r:embed="rId5">
              <a:alphaModFix/>
            </a:blip>
            <a:stretch>
              <a:fillRect/>
            </a:stretch>
          </a:blipFill>
          <a:ln>
            <a:noFill/>
          </a:ln>
        </p:spPr>
      </p:sp>
      <p:sp>
        <p:nvSpPr>
          <p:cNvPr id="567" name="Google Shape;567;p24"/>
          <p:cNvSpPr/>
          <p:nvPr/>
        </p:nvSpPr>
        <p:spPr>
          <a:xfrm>
            <a:off x="-836" y="535370"/>
            <a:ext cx="18289923" cy="438321"/>
          </a:xfrm>
          <a:custGeom>
            <a:avLst/>
            <a:gdLst/>
            <a:ahLst/>
            <a:cxnLst/>
            <a:rect l="l" t="t" r="r" b="b"/>
            <a:pathLst>
              <a:path w="18289923" h="438321" extrusionOk="0">
                <a:moveTo>
                  <a:pt x="0" y="0"/>
                </a:moveTo>
                <a:lnTo>
                  <a:pt x="18289924" y="0"/>
                </a:lnTo>
                <a:lnTo>
                  <a:pt x="18289924" y="438320"/>
                </a:lnTo>
                <a:lnTo>
                  <a:pt x="0" y="438320"/>
                </a:lnTo>
                <a:lnTo>
                  <a:pt x="0" y="0"/>
                </a:lnTo>
                <a:close/>
              </a:path>
            </a:pathLst>
          </a:custGeom>
          <a:blipFill rotWithShape="1">
            <a:blip r:embed="rId6">
              <a:alphaModFix/>
            </a:blip>
            <a:stretch>
              <a:fillRect/>
            </a:stretch>
          </a:blipFill>
          <a:ln>
            <a:noFill/>
          </a:ln>
        </p:spPr>
      </p:sp>
      <p:sp>
        <p:nvSpPr>
          <p:cNvPr id="568" name="Google Shape;568;p24"/>
          <p:cNvSpPr/>
          <p:nvPr/>
        </p:nvSpPr>
        <p:spPr>
          <a:xfrm>
            <a:off x="8766991" y="1350628"/>
            <a:ext cx="1968023" cy="888011"/>
          </a:xfrm>
          <a:custGeom>
            <a:avLst/>
            <a:gdLst/>
            <a:ahLst/>
            <a:cxnLst/>
            <a:rect l="l" t="t" r="r" b="b"/>
            <a:pathLst>
              <a:path w="1968023" h="888011" extrusionOk="0">
                <a:moveTo>
                  <a:pt x="0" y="0"/>
                </a:moveTo>
                <a:lnTo>
                  <a:pt x="1968024" y="0"/>
                </a:lnTo>
                <a:lnTo>
                  <a:pt x="1968024" y="888010"/>
                </a:lnTo>
                <a:lnTo>
                  <a:pt x="0" y="888010"/>
                </a:lnTo>
                <a:lnTo>
                  <a:pt x="0" y="0"/>
                </a:lnTo>
                <a:close/>
              </a:path>
            </a:pathLst>
          </a:custGeom>
          <a:blipFill rotWithShape="1">
            <a:blip r:embed="rId7">
              <a:alphaModFix/>
            </a:blip>
            <a:stretch>
              <a:fillRect/>
            </a:stretch>
          </a:blipFill>
          <a:ln>
            <a:noFill/>
          </a:ln>
        </p:spPr>
      </p:sp>
      <p:sp>
        <p:nvSpPr>
          <p:cNvPr id="569" name="Google Shape;569;p24"/>
          <p:cNvSpPr txBox="1"/>
          <p:nvPr/>
        </p:nvSpPr>
        <p:spPr>
          <a:xfrm>
            <a:off x="738312" y="1016065"/>
            <a:ext cx="7256284" cy="754347"/>
          </a:xfrm>
          <a:prstGeom prst="rect">
            <a:avLst/>
          </a:prstGeom>
          <a:noFill/>
          <a:ln>
            <a:noFill/>
          </a:ln>
        </p:spPr>
        <p:txBody>
          <a:bodyPr spcFirstLastPara="1" wrap="square" lIns="0" tIns="0" rIns="0" bIns="0" anchor="t" anchorCtr="0">
            <a:spAutoFit/>
          </a:bodyPr>
          <a:lstStyle/>
          <a:p>
            <a:pPr marL="0" marR="0" lvl="0" indent="0" algn="just" rtl="0">
              <a:lnSpc>
                <a:spcPct val="138008"/>
              </a:lnSpc>
              <a:spcBef>
                <a:spcPts val="0"/>
              </a:spcBef>
              <a:spcAft>
                <a:spcPts val="0"/>
              </a:spcAft>
              <a:buNone/>
            </a:pPr>
            <a:r>
              <a:rPr lang="en-US" sz="4499" b="1" i="0" u="none" strike="noStrike" cap="none">
                <a:solidFill>
                  <a:srgbClr val="000000"/>
                </a:solidFill>
                <a:latin typeface="Arial"/>
                <a:ea typeface="Arial"/>
                <a:cs typeface="Arial"/>
                <a:sym typeface="Arial"/>
              </a:rPr>
              <a:t>d. Hệ thống nhân vật </a:t>
            </a:r>
            <a:endParaRPr/>
          </a:p>
        </p:txBody>
      </p:sp>
      <p:sp>
        <p:nvSpPr>
          <p:cNvPr id="570" name="Google Shape;570;p24"/>
          <p:cNvSpPr txBox="1"/>
          <p:nvPr/>
        </p:nvSpPr>
        <p:spPr>
          <a:xfrm>
            <a:off x="738312" y="1741837"/>
            <a:ext cx="5566683" cy="728091"/>
          </a:xfrm>
          <a:prstGeom prst="rect">
            <a:avLst/>
          </a:prstGeom>
          <a:noFill/>
          <a:ln>
            <a:noFill/>
          </a:ln>
        </p:spPr>
        <p:txBody>
          <a:bodyPr spcFirstLastPara="1" wrap="square" lIns="0" tIns="0" rIns="0" bIns="0" anchor="t" anchorCtr="0">
            <a:spAutoFit/>
          </a:bodyPr>
          <a:lstStyle/>
          <a:p>
            <a:pPr marL="0" marR="0" lvl="0" indent="0" algn="l" rtl="0">
              <a:lnSpc>
                <a:spcPct val="138000"/>
              </a:lnSpc>
              <a:spcBef>
                <a:spcPts val="0"/>
              </a:spcBef>
              <a:spcAft>
                <a:spcPts val="0"/>
              </a:spcAft>
              <a:buNone/>
            </a:pPr>
            <a:r>
              <a:rPr lang="en-US" sz="4400" b="0" i="0" u="none" strike="noStrike" cap="none">
                <a:solidFill>
                  <a:srgbClr val="000000"/>
                </a:solidFill>
                <a:latin typeface="Arial"/>
                <a:ea typeface="Arial"/>
                <a:cs typeface="Arial"/>
                <a:sym typeface="Arial"/>
              </a:rPr>
              <a:t>(2) Nhân vật Hoà</a:t>
            </a:r>
            <a:endParaRPr/>
          </a:p>
        </p:txBody>
      </p:sp>
      <p:graphicFrame>
        <p:nvGraphicFramePr>
          <p:cNvPr id="571" name="Google Shape;571;p24"/>
          <p:cNvGraphicFramePr/>
          <p:nvPr/>
        </p:nvGraphicFramePr>
        <p:xfrm>
          <a:off x="738312" y="2809353"/>
          <a:ext cx="3000000" cy="3000000"/>
        </p:xfrm>
        <a:graphic>
          <a:graphicData uri="http://schemas.openxmlformats.org/drawingml/2006/table">
            <a:tbl>
              <a:tblPr>
                <a:noFill/>
                <a:tableStyleId>{C55BAD38-B312-4C6F-9F13-F5050814E462}</a:tableStyleId>
              </a:tblPr>
              <a:tblGrid>
                <a:gridCol w="2773775"/>
                <a:gridCol w="14037350"/>
              </a:tblGrid>
              <a:tr h="1187625">
                <a:tc>
                  <a:txBody>
                    <a:bodyPr/>
                    <a:lstStyle/>
                    <a:p>
                      <a:pPr marL="0" marR="0" lvl="0" indent="0" algn="ctr" rtl="0">
                        <a:lnSpc>
                          <a:spcPct val="140010"/>
                        </a:lnSpc>
                        <a:spcBef>
                          <a:spcPts val="0"/>
                        </a:spcBef>
                        <a:spcAft>
                          <a:spcPts val="0"/>
                        </a:spcAft>
                        <a:buNone/>
                      </a:pPr>
                      <a:r>
                        <a:rPr lang="en-US" sz="3999" b="1" u="none" strike="noStrike" cap="none">
                          <a:solidFill>
                            <a:srgbClr val="FFFFFF"/>
                          </a:solidFill>
                          <a:latin typeface="Roboto Condensed"/>
                          <a:ea typeface="Roboto Condensed"/>
                          <a:cs typeface="Roboto Condensed"/>
                          <a:sym typeface="Roboto Condensed"/>
                        </a:rPr>
                        <a:t>Sự kiện</a:t>
                      </a:r>
                      <a:endParaRPr sz="1100" u="none" strike="noStrike" cap="none"/>
                    </a:p>
                  </a:txBody>
                  <a:tcPr marL="190500" marR="190500" marT="190500" marB="190500"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4C6546"/>
                    </a:solidFill>
                  </a:tcPr>
                </a:tc>
                <a:tc>
                  <a:txBody>
                    <a:bodyPr/>
                    <a:lstStyle/>
                    <a:p>
                      <a:pPr marL="0" marR="0" lvl="0" indent="0" algn="ctr" rtl="0">
                        <a:lnSpc>
                          <a:spcPct val="140010"/>
                        </a:lnSpc>
                        <a:spcBef>
                          <a:spcPts val="0"/>
                        </a:spcBef>
                        <a:spcAft>
                          <a:spcPts val="0"/>
                        </a:spcAft>
                        <a:buNone/>
                      </a:pPr>
                      <a:r>
                        <a:rPr lang="en-US" sz="3999" b="1" u="none" strike="noStrike" cap="none">
                          <a:solidFill>
                            <a:srgbClr val="FFFFFF"/>
                          </a:solidFill>
                          <a:latin typeface="Roboto Condensed"/>
                          <a:ea typeface="Roboto Condensed"/>
                          <a:cs typeface="Roboto Condensed"/>
                          <a:sym typeface="Roboto Condensed"/>
                        </a:rPr>
                        <a:t>Diễn biến tâm lí – hành động</a:t>
                      </a:r>
                      <a:endParaRPr sz="1100" u="none" strike="noStrike" cap="none"/>
                    </a:p>
                  </a:txBody>
                  <a:tcPr marL="190500" marR="190500" marT="190500" marB="190500"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4C6546"/>
                    </a:solidFill>
                  </a:tcPr>
                </a:tc>
              </a:tr>
              <a:tr h="4022550">
                <a:tc>
                  <a:txBody>
                    <a:bodyPr/>
                    <a:lstStyle/>
                    <a:p>
                      <a:pPr marL="0" marR="0" lvl="0" indent="0" algn="ctr" rtl="0">
                        <a:lnSpc>
                          <a:spcPct val="140010"/>
                        </a:lnSpc>
                        <a:spcBef>
                          <a:spcPts val="0"/>
                        </a:spcBef>
                        <a:spcAft>
                          <a:spcPts val="0"/>
                        </a:spcAft>
                        <a:buNone/>
                      </a:pPr>
                      <a:r>
                        <a:rPr lang="en-US" sz="3999" b="1" u="none" strike="noStrike" cap="none">
                          <a:solidFill>
                            <a:srgbClr val="000000"/>
                          </a:solidFill>
                          <a:latin typeface="Roboto Condensed"/>
                          <a:ea typeface="Roboto Condensed"/>
                          <a:cs typeface="Roboto Condensed"/>
                          <a:sym typeface="Roboto Condensed"/>
                        </a:rPr>
                        <a:t>Gặp lính Mỹ</a:t>
                      </a:r>
                      <a:endParaRPr sz="1100" u="none" strike="noStrike" cap="none"/>
                    </a:p>
                  </a:txBody>
                  <a:tcPr marL="190500" marR="190500" marT="190500" marB="190500"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FFCF3"/>
                    </a:solidFill>
                  </a:tcPr>
                </a:tc>
                <a:tc>
                  <a:txBody>
                    <a:bodyPr/>
                    <a:lstStyle/>
                    <a:p>
                      <a:pPr marL="863593" marR="0" lvl="1" indent="-431796" algn="just" rtl="0">
                        <a:lnSpc>
                          <a:spcPct val="140010"/>
                        </a:lnSpc>
                        <a:spcBef>
                          <a:spcPts val="0"/>
                        </a:spcBef>
                        <a:spcAft>
                          <a:spcPts val="0"/>
                        </a:spcAft>
                        <a:buClr>
                          <a:srgbClr val="000000"/>
                        </a:buClr>
                        <a:buSzPts val="3999"/>
                        <a:buFont typeface="Arial"/>
                        <a:buChar char="•"/>
                      </a:pPr>
                      <a:r>
                        <a:rPr lang="en-US" sz="3999" u="none" strike="noStrike" cap="none">
                          <a:solidFill>
                            <a:srgbClr val="000000"/>
                          </a:solidFill>
                          <a:latin typeface="Roboto Condensed"/>
                          <a:ea typeface="Roboto Condensed"/>
                          <a:cs typeface="Roboto Condensed"/>
                          <a:sym typeface="Roboto Condensed"/>
                        </a:rPr>
                        <a:t>Trườn ra xa chỗ Kiên nấp chừng chục bước chân.</a:t>
                      </a:r>
                      <a:endParaRPr sz="1100" u="none" strike="noStrike" cap="none"/>
                    </a:p>
                    <a:p>
                      <a:pPr marL="863593" marR="0" lvl="1" indent="-431796" algn="just" rtl="0">
                        <a:lnSpc>
                          <a:spcPct val="140010"/>
                        </a:lnSpc>
                        <a:spcBef>
                          <a:spcPts val="0"/>
                        </a:spcBef>
                        <a:spcAft>
                          <a:spcPts val="0"/>
                        </a:spcAft>
                        <a:buClr>
                          <a:srgbClr val="000000"/>
                        </a:buClr>
                        <a:buSzPts val="3999"/>
                        <a:buFont typeface="Arial"/>
                        <a:buChar char="•"/>
                      </a:pPr>
                      <a:r>
                        <a:rPr lang="en-US" sz="3999" u="none" strike="noStrike" cap="none">
                          <a:solidFill>
                            <a:srgbClr val="000000"/>
                          </a:solidFill>
                          <a:latin typeface="Roboto Condensed"/>
                          <a:ea typeface="Roboto Condensed"/>
                          <a:cs typeface="Roboto Condensed"/>
                          <a:sym typeface="Roboto Condensed"/>
                        </a:rPr>
                        <a:t>Nổ súng vào con chó béc-giê của lính Mỹ, bắn súng để đánh lạc hướng bọn giặc. </a:t>
                      </a:r>
                      <a:endParaRPr/>
                    </a:p>
                    <a:p>
                      <a:pPr marL="863593" marR="0" lvl="1" indent="-431796" algn="just" rtl="0">
                        <a:lnSpc>
                          <a:spcPct val="140010"/>
                        </a:lnSpc>
                        <a:spcBef>
                          <a:spcPts val="0"/>
                        </a:spcBef>
                        <a:spcAft>
                          <a:spcPts val="0"/>
                        </a:spcAft>
                        <a:buClr>
                          <a:srgbClr val="000000"/>
                        </a:buClr>
                        <a:buSzPts val="3999"/>
                        <a:buFont typeface="Arial"/>
                        <a:buChar char="•"/>
                      </a:pPr>
                      <a:r>
                        <a:rPr lang="en-US" sz="3999" u="none" strike="noStrike" cap="none">
                          <a:solidFill>
                            <a:srgbClr val="000000"/>
                          </a:solidFill>
                          <a:latin typeface="Roboto Condensed"/>
                          <a:ea typeface="Roboto Condensed"/>
                          <a:cs typeface="Roboto Condensed"/>
                          <a:sym typeface="Roboto Condensed"/>
                        </a:rPr>
                        <a:t>Khi bị giặc đuổi theo Hoà cố tình </a:t>
                      </a:r>
                      <a:r>
                        <a:rPr lang="en-US" sz="3999" i="1" u="none" strike="noStrike" cap="none">
                          <a:solidFill>
                            <a:srgbClr val="000000"/>
                          </a:solidFill>
                          <a:latin typeface="Roboto Condensed"/>
                          <a:ea typeface="Roboto Condensed"/>
                          <a:cs typeface="Roboto Condensed"/>
                          <a:sym typeface="Roboto Condensed"/>
                        </a:rPr>
                        <a:t>kéo chúng ra xa Kiên, đồng thời cũng hút chúng lệch khỏi vệt đường có thể dẫn tới khe cạn.</a:t>
                      </a:r>
                      <a:endParaRPr/>
                    </a:p>
                  </a:txBody>
                  <a:tcPr marL="190500" marR="190500" marT="190500" marB="190500">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FFCF3"/>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1"/>
                                        </p:tgtEl>
                                        <p:attrNameLst>
                                          <p:attrName>style.visibility</p:attrName>
                                        </p:attrNameLst>
                                      </p:cBhvr>
                                      <p:to>
                                        <p:strVal val="visible"/>
                                      </p:to>
                                    </p:set>
                                    <p:animEffect transition="in" filter="fade">
                                      <p:cBhvr>
                                        <p:cTn id="7" dur="500"/>
                                        <p:tgtEl>
                                          <p:spTgt spid="5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CF3"/>
        </a:solidFill>
        <a:effectLst/>
      </p:bgPr>
    </p:bg>
    <p:spTree>
      <p:nvGrpSpPr>
        <p:cNvPr id="1" name="Shape 579"/>
        <p:cNvGrpSpPr/>
        <p:nvPr/>
      </p:nvGrpSpPr>
      <p:grpSpPr>
        <a:xfrm>
          <a:off x="0" y="0"/>
          <a:ext cx="0" cy="0"/>
          <a:chOff x="0" y="0"/>
          <a:chExt cx="0" cy="0"/>
        </a:xfrm>
      </p:grpSpPr>
      <p:sp>
        <p:nvSpPr>
          <p:cNvPr id="580" name="Google Shape;580;p25"/>
          <p:cNvSpPr/>
          <p:nvPr/>
        </p:nvSpPr>
        <p:spPr>
          <a:xfrm>
            <a:off x="0" y="0"/>
            <a:ext cx="18288006" cy="10287002"/>
          </a:xfrm>
          <a:custGeom>
            <a:avLst/>
            <a:gdLst/>
            <a:ahLst/>
            <a:cxnLst/>
            <a:rect l="l" t="t" r="r" b="b"/>
            <a:pathLst>
              <a:path w="18288006" h="10287002" extrusionOk="0">
                <a:moveTo>
                  <a:pt x="0" y="0"/>
                </a:moveTo>
                <a:lnTo>
                  <a:pt x="18288006" y="0"/>
                </a:lnTo>
                <a:lnTo>
                  <a:pt x="18288006" y="10287002"/>
                </a:lnTo>
                <a:lnTo>
                  <a:pt x="0" y="10287002"/>
                </a:lnTo>
                <a:lnTo>
                  <a:pt x="0" y="0"/>
                </a:lnTo>
                <a:close/>
              </a:path>
            </a:pathLst>
          </a:custGeom>
          <a:blipFill rotWithShape="1">
            <a:blip r:embed="rId3">
              <a:alphaModFix amt="80000"/>
            </a:blip>
            <a:stretch>
              <a:fillRect t="-9243" b="-9243"/>
            </a:stretch>
          </a:blipFill>
          <a:ln>
            <a:noFill/>
          </a:ln>
        </p:spPr>
      </p:sp>
      <p:sp>
        <p:nvSpPr>
          <p:cNvPr id="581" name="Google Shape;581;p25"/>
          <p:cNvSpPr/>
          <p:nvPr/>
        </p:nvSpPr>
        <p:spPr>
          <a:xfrm>
            <a:off x="12" y="9438954"/>
            <a:ext cx="18287888" cy="874596"/>
          </a:xfrm>
          <a:custGeom>
            <a:avLst/>
            <a:gdLst/>
            <a:ahLst/>
            <a:cxnLst/>
            <a:rect l="l" t="t" r="r" b="b"/>
            <a:pathLst>
              <a:path w="18287888" h="874596" extrusionOk="0">
                <a:moveTo>
                  <a:pt x="0" y="0"/>
                </a:moveTo>
                <a:lnTo>
                  <a:pt x="18287888" y="0"/>
                </a:lnTo>
                <a:lnTo>
                  <a:pt x="18287888" y="874596"/>
                </a:lnTo>
                <a:lnTo>
                  <a:pt x="0" y="874596"/>
                </a:lnTo>
                <a:lnTo>
                  <a:pt x="0" y="0"/>
                </a:lnTo>
                <a:close/>
              </a:path>
            </a:pathLst>
          </a:custGeom>
          <a:blipFill rotWithShape="1">
            <a:blip r:embed="rId4">
              <a:alphaModFix/>
            </a:blip>
            <a:stretch>
              <a:fillRect/>
            </a:stretch>
          </a:blipFill>
          <a:ln>
            <a:noFill/>
          </a:ln>
        </p:spPr>
      </p:sp>
      <p:sp>
        <p:nvSpPr>
          <p:cNvPr id="582" name="Google Shape;582;p25"/>
          <p:cNvSpPr/>
          <p:nvPr/>
        </p:nvSpPr>
        <p:spPr>
          <a:xfrm>
            <a:off x="158" y="9514604"/>
            <a:ext cx="18287742" cy="769522"/>
          </a:xfrm>
          <a:custGeom>
            <a:avLst/>
            <a:gdLst/>
            <a:ahLst/>
            <a:cxnLst/>
            <a:rect l="l" t="t" r="r" b="b"/>
            <a:pathLst>
              <a:path w="18287742" h="769522" extrusionOk="0">
                <a:moveTo>
                  <a:pt x="0" y="0"/>
                </a:moveTo>
                <a:lnTo>
                  <a:pt x="18287742" y="0"/>
                </a:lnTo>
                <a:lnTo>
                  <a:pt x="18287742" y="769522"/>
                </a:lnTo>
                <a:lnTo>
                  <a:pt x="0" y="769522"/>
                </a:lnTo>
                <a:lnTo>
                  <a:pt x="0" y="0"/>
                </a:lnTo>
                <a:close/>
              </a:path>
            </a:pathLst>
          </a:custGeom>
          <a:blipFill rotWithShape="1">
            <a:blip r:embed="rId5">
              <a:alphaModFix/>
            </a:blip>
            <a:stretch>
              <a:fillRect/>
            </a:stretch>
          </a:blipFill>
          <a:ln>
            <a:noFill/>
          </a:ln>
        </p:spPr>
      </p:sp>
      <p:sp>
        <p:nvSpPr>
          <p:cNvPr id="583" name="Google Shape;583;p25"/>
          <p:cNvSpPr/>
          <p:nvPr/>
        </p:nvSpPr>
        <p:spPr>
          <a:xfrm>
            <a:off x="14581" y="465230"/>
            <a:ext cx="18290487" cy="606288"/>
          </a:xfrm>
          <a:custGeom>
            <a:avLst/>
            <a:gdLst/>
            <a:ahLst/>
            <a:cxnLst/>
            <a:rect l="l" t="t" r="r" b="b"/>
            <a:pathLst>
              <a:path w="18290487" h="606288" extrusionOk="0">
                <a:moveTo>
                  <a:pt x="0" y="0"/>
                </a:moveTo>
                <a:lnTo>
                  <a:pt x="18290486" y="0"/>
                </a:lnTo>
                <a:lnTo>
                  <a:pt x="18290486" y="606288"/>
                </a:lnTo>
                <a:lnTo>
                  <a:pt x="0" y="606288"/>
                </a:lnTo>
                <a:lnTo>
                  <a:pt x="0" y="0"/>
                </a:lnTo>
                <a:close/>
              </a:path>
            </a:pathLst>
          </a:custGeom>
          <a:blipFill rotWithShape="1">
            <a:blip r:embed="rId6">
              <a:alphaModFix/>
            </a:blip>
            <a:stretch>
              <a:fillRect/>
            </a:stretch>
          </a:blipFill>
          <a:ln>
            <a:noFill/>
          </a:ln>
        </p:spPr>
      </p:sp>
      <p:sp>
        <p:nvSpPr>
          <p:cNvPr id="584" name="Google Shape;584;p25"/>
          <p:cNvSpPr txBox="1"/>
          <p:nvPr/>
        </p:nvSpPr>
        <p:spPr>
          <a:xfrm>
            <a:off x="710471" y="1722787"/>
            <a:ext cx="5566683" cy="728091"/>
          </a:xfrm>
          <a:prstGeom prst="rect">
            <a:avLst/>
          </a:prstGeom>
          <a:noFill/>
          <a:ln>
            <a:noFill/>
          </a:ln>
        </p:spPr>
        <p:txBody>
          <a:bodyPr spcFirstLastPara="1" wrap="square" lIns="0" tIns="0" rIns="0" bIns="0" anchor="t" anchorCtr="0">
            <a:spAutoFit/>
          </a:bodyPr>
          <a:lstStyle/>
          <a:p>
            <a:pPr marL="0" marR="0" lvl="0" indent="0" algn="l" rtl="0">
              <a:lnSpc>
                <a:spcPct val="138000"/>
              </a:lnSpc>
              <a:spcBef>
                <a:spcPts val="0"/>
              </a:spcBef>
              <a:spcAft>
                <a:spcPts val="0"/>
              </a:spcAft>
              <a:buNone/>
            </a:pPr>
            <a:r>
              <a:rPr lang="en-US" sz="4400" b="0" i="0" u="none" strike="noStrike" cap="none">
                <a:solidFill>
                  <a:srgbClr val="000000"/>
                </a:solidFill>
                <a:latin typeface="Arial"/>
                <a:ea typeface="Arial"/>
                <a:cs typeface="Arial"/>
                <a:sym typeface="Arial"/>
              </a:rPr>
              <a:t>(2) Nhân vật Hoà</a:t>
            </a:r>
            <a:endParaRPr/>
          </a:p>
        </p:txBody>
      </p:sp>
      <p:sp>
        <p:nvSpPr>
          <p:cNvPr id="585" name="Google Shape;585;p25"/>
          <p:cNvSpPr/>
          <p:nvPr/>
        </p:nvSpPr>
        <p:spPr>
          <a:xfrm>
            <a:off x="710475" y="2988825"/>
            <a:ext cx="10767853" cy="6297078"/>
          </a:xfrm>
          <a:custGeom>
            <a:avLst/>
            <a:gdLst/>
            <a:ahLst/>
            <a:cxnLst/>
            <a:rect l="l" t="t" r="r" b="b"/>
            <a:pathLst>
              <a:path w="14357138" h="7871347" extrusionOk="0">
                <a:moveTo>
                  <a:pt x="0" y="0"/>
                </a:moveTo>
                <a:lnTo>
                  <a:pt x="14357138" y="0"/>
                </a:lnTo>
                <a:lnTo>
                  <a:pt x="14357138" y="7871347"/>
                </a:lnTo>
                <a:lnTo>
                  <a:pt x="0" y="7871347"/>
                </a:lnTo>
                <a:close/>
              </a:path>
            </a:pathLst>
          </a:custGeom>
          <a:solidFill>
            <a:srgbClr val="4C6546">
              <a:alpha val="58039"/>
            </a:srgbClr>
          </a:solidFill>
          <a:ln>
            <a:noFill/>
          </a:ln>
        </p:spPr>
      </p:sp>
      <p:sp>
        <p:nvSpPr>
          <p:cNvPr id="586" name="Google Shape;586;p25"/>
          <p:cNvSpPr txBox="1"/>
          <p:nvPr/>
        </p:nvSpPr>
        <p:spPr>
          <a:xfrm>
            <a:off x="1354905" y="3278555"/>
            <a:ext cx="9479100" cy="5678700"/>
          </a:xfrm>
          <a:prstGeom prst="rect">
            <a:avLst/>
          </a:prstGeom>
          <a:noFill/>
          <a:ln>
            <a:noFill/>
          </a:ln>
        </p:spPr>
        <p:txBody>
          <a:bodyPr spcFirstLastPara="1" wrap="square" lIns="0" tIns="0" rIns="0" bIns="0" anchor="t" anchorCtr="0">
            <a:spAutoFit/>
          </a:bodyPr>
          <a:lstStyle/>
          <a:p>
            <a:pPr marL="0" marR="0" lvl="0" indent="0" algn="just" rtl="0">
              <a:lnSpc>
                <a:spcPct val="120004"/>
              </a:lnSpc>
              <a:spcBef>
                <a:spcPts val="0"/>
              </a:spcBef>
              <a:spcAft>
                <a:spcPts val="0"/>
              </a:spcAft>
              <a:buNone/>
            </a:pPr>
            <a:r>
              <a:rPr lang="en-US" sz="4499" b="0" i="0" u="none" strike="noStrike" cap="none">
                <a:solidFill>
                  <a:srgbClr val="FFFFFF"/>
                </a:solidFill>
                <a:latin typeface="Roboto Condensed"/>
                <a:ea typeface="Roboto Condensed"/>
                <a:cs typeface="Roboto Condensed"/>
                <a:sym typeface="Roboto Condensed"/>
              </a:rPr>
              <a:t>Cô gái dũng cảm, kiên cường, thông minh, tình cảm, sẵn sàng hi sinh vì đồng đội. Thái độ dám nhận, dám đương đầu, dám sửa lỗi khi cô bị Kiên chê trách vì dẫn sai đường, là khi cô không tiếc hi sinh thân mình vì đồng đội, không sợ hãi cái chết nơi rừng sâu vực thẳm.</a:t>
            </a:r>
            <a:endParaRPr/>
          </a:p>
        </p:txBody>
      </p:sp>
      <p:sp>
        <p:nvSpPr>
          <p:cNvPr id="587" name="Google Shape;587;p25"/>
          <p:cNvSpPr txBox="1"/>
          <p:nvPr/>
        </p:nvSpPr>
        <p:spPr>
          <a:xfrm>
            <a:off x="738312" y="1016065"/>
            <a:ext cx="7256284" cy="754347"/>
          </a:xfrm>
          <a:prstGeom prst="rect">
            <a:avLst/>
          </a:prstGeom>
          <a:noFill/>
          <a:ln>
            <a:noFill/>
          </a:ln>
        </p:spPr>
        <p:txBody>
          <a:bodyPr spcFirstLastPara="1" wrap="square" lIns="0" tIns="0" rIns="0" bIns="0" anchor="t" anchorCtr="0">
            <a:spAutoFit/>
          </a:bodyPr>
          <a:lstStyle/>
          <a:p>
            <a:pPr marL="0" marR="0" lvl="0" indent="0" algn="just" rtl="0">
              <a:lnSpc>
                <a:spcPct val="138008"/>
              </a:lnSpc>
              <a:spcBef>
                <a:spcPts val="0"/>
              </a:spcBef>
              <a:spcAft>
                <a:spcPts val="0"/>
              </a:spcAft>
              <a:buNone/>
            </a:pPr>
            <a:r>
              <a:rPr lang="en-US" sz="4499" b="1" i="0" u="none" strike="noStrike" cap="none">
                <a:solidFill>
                  <a:srgbClr val="000000"/>
                </a:solidFill>
                <a:latin typeface="Arial"/>
                <a:ea typeface="Arial"/>
                <a:cs typeface="Arial"/>
                <a:sym typeface="Arial"/>
              </a:rPr>
              <a:t>d. Hệ thống nhân vật </a:t>
            </a:r>
            <a:endParaRPr/>
          </a:p>
        </p:txBody>
      </p:sp>
      <p:sp>
        <p:nvSpPr>
          <p:cNvPr id="588" name="Google Shape;588;p25"/>
          <p:cNvSpPr/>
          <p:nvPr/>
        </p:nvSpPr>
        <p:spPr>
          <a:xfrm flipH="1">
            <a:off x="10533256" y="768374"/>
            <a:ext cx="7997040" cy="10657652"/>
          </a:xfrm>
          <a:custGeom>
            <a:avLst/>
            <a:gdLst/>
            <a:ahLst/>
            <a:cxnLst/>
            <a:rect l="l" t="t" r="r" b="b"/>
            <a:pathLst>
              <a:path w="7997040" h="10657652" extrusionOk="0">
                <a:moveTo>
                  <a:pt x="7997039" y="0"/>
                </a:moveTo>
                <a:lnTo>
                  <a:pt x="0" y="0"/>
                </a:lnTo>
                <a:lnTo>
                  <a:pt x="0" y="10657652"/>
                </a:lnTo>
                <a:lnTo>
                  <a:pt x="7997039" y="10657652"/>
                </a:lnTo>
                <a:lnTo>
                  <a:pt x="7997039" y="0"/>
                </a:lnTo>
                <a:close/>
              </a:path>
            </a:pathLst>
          </a:custGeom>
          <a:blipFill rotWithShape="1">
            <a:blip r:embed="rId7">
              <a:alphaModFix/>
            </a:blip>
            <a:stretch>
              <a:fillRect/>
            </a:stretch>
          </a:blip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6"/>
                                        </p:tgtEl>
                                        <p:attrNameLst>
                                          <p:attrName>style.visibility</p:attrName>
                                        </p:attrNameLst>
                                      </p:cBhvr>
                                      <p:to>
                                        <p:strVal val="visible"/>
                                      </p:to>
                                    </p:set>
                                    <p:animEffect transition="in" filter="fade">
                                      <p:cBhvr>
                                        <p:cTn id="7" dur="500"/>
                                        <p:tgtEl>
                                          <p:spTgt spid="5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CF3"/>
        </a:solidFill>
        <a:effectLst/>
      </p:bgPr>
    </p:bg>
    <p:spTree>
      <p:nvGrpSpPr>
        <p:cNvPr id="1" name="Shape 596"/>
        <p:cNvGrpSpPr/>
        <p:nvPr/>
      </p:nvGrpSpPr>
      <p:grpSpPr>
        <a:xfrm>
          <a:off x="0" y="0"/>
          <a:ext cx="0" cy="0"/>
          <a:chOff x="0" y="0"/>
          <a:chExt cx="0" cy="0"/>
        </a:xfrm>
      </p:grpSpPr>
      <p:sp>
        <p:nvSpPr>
          <p:cNvPr id="597" name="Google Shape;597;p26"/>
          <p:cNvSpPr/>
          <p:nvPr/>
        </p:nvSpPr>
        <p:spPr>
          <a:xfrm>
            <a:off x="0" y="0"/>
            <a:ext cx="18288006" cy="10287002"/>
          </a:xfrm>
          <a:custGeom>
            <a:avLst/>
            <a:gdLst/>
            <a:ahLst/>
            <a:cxnLst/>
            <a:rect l="l" t="t" r="r" b="b"/>
            <a:pathLst>
              <a:path w="18288006" h="10287002" extrusionOk="0">
                <a:moveTo>
                  <a:pt x="0" y="0"/>
                </a:moveTo>
                <a:lnTo>
                  <a:pt x="18288006" y="0"/>
                </a:lnTo>
                <a:lnTo>
                  <a:pt x="18288006" y="10287002"/>
                </a:lnTo>
                <a:lnTo>
                  <a:pt x="0" y="10287002"/>
                </a:lnTo>
                <a:lnTo>
                  <a:pt x="0" y="0"/>
                </a:lnTo>
                <a:close/>
              </a:path>
            </a:pathLst>
          </a:custGeom>
          <a:blipFill rotWithShape="1">
            <a:blip r:embed="rId3">
              <a:alphaModFix amt="80000"/>
            </a:blip>
            <a:stretch>
              <a:fillRect t="-9243" b="-9243"/>
            </a:stretch>
          </a:blipFill>
          <a:ln>
            <a:noFill/>
          </a:ln>
        </p:spPr>
      </p:sp>
      <p:sp>
        <p:nvSpPr>
          <p:cNvPr id="598" name="Google Shape;598;p26"/>
          <p:cNvSpPr/>
          <p:nvPr/>
        </p:nvSpPr>
        <p:spPr>
          <a:xfrm>
            <a:off x="29350" y="6118802"/>
            <a:ext cx="18287586" cy="6301692"/>
          </a:xfrm>
          <a:custGeom>
            <a:avLst/>
            <a:gdLst/>
            <a:ahLst/>
            <a:cxnLst/>
            <a:rect l="l" t="t" r="r" b="b"/>
            <a:pathLst>
              <a:path w="18287586" h="6301692" extrusionOk="0">
                <a:moveTo>
                  <a:pt x="0" y="0"/>
                </a:moveTo>
                <a:lnTo>
                  <a:pt x="18287586" y="0"/>
                </a:lnTo>
                <a:lnTo>
                  <a:pt x="18287586" y="6301692"/>
                </a:lnTo>
                <a:lnTo>
                  <a:pt x="0" y="6301692"/>
                </a:lnTo>
                <a:lnTo>
                  <a:pt x="0" y="0"/>
                </a:lnTo>
                <a:close/>
              </a:path>
            </a:pathLst>
          </a:custGeom>
          <a:blipFill rotWithShape="1">
            <a:blip r:embed="rId4">
              <a:alphaModFix/>
            </a:blip>
            <a:stretch>
              <a:fillRect/>
            </a:stretch>
          </a:blipFill>
          <a:ln>
            <a:noFill/>
          </a:ln>
        </p:spPr>
      </p:sp>
      <p:sp>
        <p:nvSpPr>
          <p:cNvPr id="599" name="Google Shape;599;p26"/>
          <p:cNvSpPr/>
          <p:nvPr/>
        </p:nvSpPr>
        <p:spPr>
          <a:xfrm>
            <a:off x="0" y="9051100"/>
            <a:ext cx="18317048" cy="3369472"/>
          </a:xfrm>
          <a:custGeom>
            <a:avLst/>
            <a:gdLst/>
            <a:ahLst/>
            <a:cxnLst/>
            <a:rect l="l" t="t" r="r" b="b"/>
            <a:pathLst>
              <a:path w="18317048" h="3369472" extrusionOk="0">
                <a:moveTo>
                  <a:pt x="0" y="0"/>
                </a:moveTo>
                <a:lnTo>
                  <a:pt x="18317048" y="0"/>
                </a:lnTo>
                <a:lnTo>
                  <a:pt x="18317048" y="3369472"/>
                </a:lnTo>
                <a:lnTo>
                  <a:pt x="0" y="3369472"/>
                </a:lnTo>
                <a:lnTo>
                  <a:pt x="0" y="0"/>
                </a:lnTo>
                <a:close/>
              </a:path>
            </a:pathLst>
          </a:custGeom>
          <a:blipFill rotWithShape="1">
            <a:blip r:embed="rId5">
              <a:alphaModFix/>
            </a:blip>
            <a:stretch>
              <a:fillRect/>
            </a:stretch>
          </a:blipFill>
          <a:ln>
            <a:noFill/>
          </a:ln>
        </p:spPr>
      </p:sp>
      <p:sp>
        <p:nvSpPr>
          <p:cNvPr id="600" name="Google Shape;600;p26"/>
          <p:cNvSpPr/>
          <p:nvPr/>
        </p:nvSpPr>
        <p:spPr>
          <a:xfrm>
            <a:off x="14581" y="465230"/>
            <a:ext cx="18290487" cy="606288"/>
          </a:xfrm>
          <a:custGeom>
            <a:avLst/>
            <a:gdLst/>
            <a:ahLst/>
            <a:cxnLst/>
            <a:rect l="l" t="t" r="r" b="b"/>
            <a:pathLst>
              <a:path w="18290487" h="606288" extrusionOk="0">
                <a:moveTo>
                  <a:pt x="0" y="0"/>
                </a:moveTo>
                <a:lnTo>
                  <a:pt x="18290486" y="0"/>
                </a:lnTo>
                <a:lnTo>
                  <a:pt x="18290486" y="606288"/>
                </a:lnTo>
                <a:lnTo>
                  <a:pt x="0" y="606288"/>
                </a:lnTo>
                <a:lnTo>
                  <a:pt x="0" y="0"/>
                </a:lnTo>
                <a:close/>
              </a:path>
            </a:pathLst>
          </a:custGeom>
          <a:blipFill rotWithShape="1">
            <a:blip r:embed="rId6">
              <a:alphaModFix/>
            </a:blip>
            <a:stretch>
              <a:fillRect/>
            </a:stretch>
          </a:blipFill>
          <a:ln>
            <a:noFill/>
          </a:ln>
        </p:spPr>
      </p:sp>
      <p:sp>
        <p:nvSpPr>
          <p:cNvPr id="601" name="Google Shape;601;p26"/>
          <p:cNvSpPr/>
          <p:nvPr/>
        </p:nvSpPr>
        <p:spPr>
          <a:xfrm>
            <a:off x="2894296" y="3463488"/>
            <a:ext cx="1315784" cy="1315784"/>
          </a:xfrm>
          <a:custGeom>
            <a:avLst/>
            <a:gdLst/>
            <a:ahLst/>
            <a:cxnLst/>
            <a:rect l="l" t="t" r="r" b="b"/>
            <a:pathLst>
              <a:path w="1754378" h="1754378" extrusionOk="0">
                <a:moveTo>
                  <a:pt x="0" y="877189"/>
                </a:moveTo>
                <a:cubicBezTo>
                  <a:pt x="0" y="392684"/>
                  <a:pt x="392684" y="0"/>
                  <a:pt x="877189" y="0"/>
                </a:cubicBezTo>
                <a:cubicBezTo>
                  <a:pt x="1361694" y="0"/>
                  <a:pt x="1754378" y="392684"/>
                  <a:pt x="1754378" y="877189"/>
                </a:cubicBezTo>
                <a:cubicBezTo>
                  <a:pt x="1754378" y="1361694"/>
                  <a:pt x="1361694" y="1754378"/>
                  <a:pt x="877189" y="1754378"/>
                </a:cubicBezTo>
                <a:cubicBezTo>
                  <a:pt x="392684" y="1754378"/>
                  <a:pt x="0" y="1361694"/>
                  <a:pt x="0" y="877189"/>
                </a:cubicBezTo>
                <a:close/>
              </a:path>
            </a:pathLst>
          </a:custGeom>
          <a:solidFill>
            <a:srgbClr val="3E47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6"/>
          <p:cNvSpPr/>
          <p:nvPr/>
        </p:nvSpPr>
        <p:spPr>
          <a:xfrm>
            <a:off x="8515243" y="3463488"/>
            <a:ext cx="1315783" cy="1315784"/>
          </a:xfrm>
          <a:custGeom>
            <a:avLst/>
            <a:gdLst/>
            <a:ahLst/>
            <a:cxnLst/>
            <a:rect l="l" t="t" r="r" b="b"/>
            <a:pathLst>
              <a:path w="1754378" h="1754378" extrusionOk="0">
                <a:moveTo>
                  <a:pt x="0" y="877189"/>
                </a:moveTo>
                <a:cubicBezTo>
                  <a:pt x="0" y="392684"/>
                  <a:pt x="392684" y="0"/>
                  <a:pt x="877189" y="0"/>
                </a:cubicBezTo>
                <a:cubicBezTo>
                  <a:pt x="1361694" y="0"/>
                  <a:pt x="1754378" y="392684"/>
                  <a:pt x="1754378" y="877189"/>
                </a:cubicBezTo>
                <a:cubicBezTo>
                  <a:pt x="1754378" y="1361694"/>
                  <a:pt x="1361694" y="1754378"/>
                  <a:pt x="877189" y="1754378"/>
                </a:cubicBezTo>
                <a:cubicBezTo>
                  <a:pt x="392684" y="1754378"/>
                  <a:pt x="0" y="1361694"/>
                  <a:pt x="0" y="877189"/>
                </a:cubicBezTo>
                <a:close/>
              </a:path>
            </a:pathLst>
          </a:custGeom>
          <a:solidFill>
            <a:srgbClr val="565C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6"/>
          <p:cNvSpPr/>
          <p:nvPr/>
        </p:nvSpPr>
        <p:spPr>
          <a:xfrm>
            <a:off x="14424074" y="3348754"/>
            <a:ext cx="1315783" cy="1315784"/>
          </a:xfrm>
          <a:custGeom>
            <a:avLst/>
            <a:gdLst/>
            <a:ahLst/>
            <a:cxnLst/>
            <a:rect l="l" t="t" r="r" b="b"/>
            <a:pathLst>
              <a:path w="1754378" h="1754378" extrusionOk="0">
                <a:moveTo>
                  <a:pt x="0" y="877189"/>
                </a:moveTo>
                <a:cubicBezTo>
                  <a:pt x="0" y="392684"/>
                  <a:pt x="392684" y="0"/>
                  <a:pt x="877189" y="0"/>
                </a:cubicBezTo>
                <a:cubicBezTo>
                  <a:pt x="1361694" y="0"/>
                  <a:pt x="1754378" y="392684"/>
                  <a:pt x="1754378" y="877189"/>
                </a:cubicBezTo>
                <a:cubicBezTo>
                  <a:pt x="1754378" y="1361694"/>
                  <a:pt x="1361694" y="1754378"/>
                  <a:pt x="877189" y="1754378"/>
                </a:cubicBezTo>
                <a:cubicBezTo>
                  <a:pt x="392684" y="1754378"/>
                  <a:pt x="0" y="1361694"/>
                  <a:pt x="0" y="877189"/>
                </a:cubicBezTo>
                <a:close/>
              </a:path>
            </a:pathLst>
          </a:custGeom>
          <a:solidFill>
            <a:srgbClr val="625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04" name="Google Shape;604;p26"/>
          <p:cNvCxnSpPr/>
          <p:nvPr/>
        </p:nvCxnSpPr>
        <p:spPr>
          <a:xfrm>
            <a:off x="3552196" y="3463489"/>
            <a:ext cx="4963047" cy="657900"/>
          </a:xfrm>
          <a:prstGeom prst="straightConnector1">
            <a:avLst/>
          </a:prstGeom>
          <a:noFill/>
          <a:ln w="9525" cap="rnd" cmpd="sng">
            <a:solidFill>
              <a:srgbClr val="3E4728"/>
            </a:solidFill>
            <a:prstDash val="solid"/>
            <a:round/>
            <a:headEnd type="none" w="sm" len="sm"/>
            <a:tailEnd type="none" w="sm" len="sm"/>
          </a:ln>
        </p:spPr>
      </p:cxnSp>
      <p:cxnSp>
        <p:nvCxnSpPr>
          <p:cNvPr id="605" name="Google Shape;605;p26"/>
          <p:cNvCxnSpPr/>
          <p:nvPr/>
        </p:nvCxnSpPr>
        <p:spPr>
          <a:xfrm>
            <a:off x="9173143" y="3463489"/>
            <a:ext cx="5250931" cy="543165"/>
          </a:xfrm>
          <a:prstGeom prst="straightConnector1">
            <a:avLst/>
          </a:prstGeom>
          <a:noFill/>
          <a:ln w="9525" cap="rnd" cmpd="sng">
            <a:solidFill>
              <a:srgbClr val="3E4728"/>
            </a:solidFill>
            <a:prstDash val="solid"/>
            <a:round/>
            <a:headEnd type="none" w="sm" len="sm"/>
            <a:tailEnd type="none" w="sm" len="sm"/>
          </a:ln>
        </p:spPr>
      </p:cxnSp>
      <p:sp>
        <p:nvSpPr>
          <p:cNvPr id="606" name="Google Shape;606;p26"/>
          <p:cNvSpPr/>
          <p:nvPr/>
        </p:nvSpPr>
        <p:spPr>
          <a:xfrm>
            <a:off x="11215900" y="1407574"/>
            <a:ext cx="1917192" cy="470252"/>
          </a:xfrm>
          <a:custGeom>
            <a:avLst/>
            <a:gdLst/>
            <a:ahLst/>
            <a:cxnLst/>
            <a:rect l="l" t="t" r="r" b="b"/>
            <a:pathLst>
              <a:path w="1917192" h="470252" extrusionOk="0">
                <a:moveTo>
                  <a:pt x="0" y="0"/>
                </a:moveTo>
                <a:lnTo>
                  <a:pt x="1917192" y="0"/>
                </a:lnTo>
                <a:lnTo>
                  <a:pt x="1917192" y="470252"/>
                </a:lnTo>
                <a:lnTo>
                  <a:pt x="0" y="470252"/>
                </a:lnTo>
                <a:lnTo>
                  <a:pt x="0" y="0"/>
                </a:lnTo>
                <a:close/>
              </a:path>
            </a:pathLst>
          </a:custGeom>
          <a:blipFill rotWithShape="1">
            <a:blip r:embed="rId7">
              <a:alphaModFix/>
            </a:blip>
            <a:stretch>
              <a:fillRect/>
            </a:stretch>
          </a:blipFill>
          <a:ln>
            <a:noFill/>
          </a:ln>
        </p:spPr>
      </p:sp>
      <p:sp>
        <p:nvSpPr>
          <p:cNvPr id="607" name="Google Shape;607;p26"/>
          <p:cNvSpPr txBox="1"/>
          <p:nvPr/>
        </p:nvSpPr>
        <p:spPr>
          <a:xfrm>
            <a:off x="14545199" y="3558566"/>
            <a:ext cx="1073550" cy="640875"/>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6000" b="0" i="0" u="none" strike="noStrike" cap="none">
                <a:solidFill>
                  <a:srgbClr val="FFFCF3"/>
                </a:solidFill>
                <a:latin typeface="Lalezar"/>
                <a:ea typeface="Lalezar"/>
                <a:cs typeface="Lalezar"/>
                <a:sym typeface="Lalezar"/>
              </a:rPr>
              <a:t>03</a:t>
            </a:r>
            <a:endParaRPr/>
          </a:p>
        </p:txBody>
      </p:sp>
      <p:sp>
        <p:nvSpPr>
          <p:cNvPr id="608" name="Google Shape;608;p26"/>
          <p:cNvSpPr txBox="1"/>
          <p:nvPr/>
        </p:nvSpPr>
        <p:spPr>
          <a:xfrm>
            <a:off x="3015421" y="3732011"/>
            <a:ext cx="1073550" cy="640875"/>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6000" b="0" i="0" u="none" strike="noStrike" cap="none">
                <a:solidFill>
                  <a:srgbClr val="FFFFFF"/>
                </a:solidFill>
                <a:latin typeface="Lalezar"/>
                <a:ea typeface="Lalezar"/>
                <a:cs typeface="Lalezar"/>
                <a:sym typeface="Lalezar"/>
              </a:rPr>
              <a:t>01</a:t>
            </a:r>
            <a:endParaRPr/>
          </a:p>
        </p:txBody>
      </p:sp>
      <p:sp>
        <p:nvSpPr>
          <p:cNvPr id="609" name="Google Shape;609;p26"/>
          <p:cNvSpPr txBox="1"/>
          <p:nvPr/>
        </p:nvSpPr>
        <p:spPr>
          <a:xfrm>
            <a:off x="8636368" y="3681454"/>
            <a:ext cx="1073550" cy="640875"/>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6000" b="0" i="0" u="none" strike="noStrike" cap="none">
                <a:solidFill>
                  <a:srgbClr val="FFFCF3"/>
                </a:solidFill>
                <a:latin typeface="Lalezar"/>
                <a:ea typeface="Lalezar"/>
                <a:cs typeface="Lalezar"/>
                <a:sym typeface="Lalezar"/>
              </a:rPr>
              <a:t>02</a:t>
            </a:r>
            <a:endParaRPr/>
          </a:p>
        </p:txBody>
      </p:sp>
      <p:sp>
        <p:nvSpPr>
          <p:cNvPr id="610" name="Google Shape;610;p26"/>
          <p:cNvSpPr txBox="1"/>
          <p:nvPr/>
        </p:nvSpPr>
        <p:spPr>
          <a:xfrm>
            <a:off x="581954" y="1792538"/>
            <a:ext cx="6452392" cy="704817"/>
          </a:xfrm>
          <a:prstGeom prst="rect">
            <a:avLst/>
          </a:prstGeom>
          <a:noFill/>
          <a:ln>
            <a:noFill/>
          </a:ln>
        </p:spPr>
        <p:txBody>
          <a:bodyPr spcFirstLastPara="1" wrap="square" lIns="0" tIns="0" rIns="0" bIns="0" anchor="t" anchorCtr="0">
            <a:spAutoFit/>
          </a:bodyPr>
          <a:lstStyle/>
          <a:p>
            <a:pPr marL="0" marR="0" lvl="0" indent="0" algn="just" rtl="0">
              <a:lnSpc>
                <a:spcPct val="120000"/>
              </a:lnSpc>
              <a:spcBef>
                <a:spcPts val="0"/>
              </a:spcBef>
              <a:spcAft>
                <a:spcPts val="0"/>
              </a:spcAft>
              <a:buNone/>
            </a:pPr>
            <a:r>
              <a:rPr lang="en-US" sz="4500" b="1" i="0" u="none" strike="noStrike" cap="none">
                <a:solidFill>
                  <a:srgbClr val="000000"/>
                </a:solidFill>
                <a:latin typeface="Roboto Condensed"/>
                <a:ea typeface="Roboto Condensed"/>
                <a:cs typeface="Roboto Condensed"/>
                <a:sym typeface="Roboto Condensed"/>
              </a:rPr>
              <a:t>3.2. Đọc hiểu chi tiết</a:t>
            </a:r>
            <a:endParaRPr/>
          </a:p>
        </p:txBody>
      </p:sp>
      <p:sp>
        <p:nvSpPr>
          <p:cNvPr id="611" name="Google Shape;611;p26"/>
          <p:cNvSpPr txBox="1"/>
          <p:nvPr/>
        </p:nvSpPr>
        <p:spPr>
          <a:xfrm>
            <a:off x="614121" y="942754"/>
            <a:ext cx="9468900" cy="923400"/>
          </a:xfrm>
          <a:prstGeom prst="rect">
            <a:avLst/>
          </a:prstGeom>
          <a:noFill/>
          <a:ln>
            <a:noFill/>
          </a:ln>
        </p:spPr>
        <p:txBody>
          <a:bodyPr spcFirstLastPara="1" wrap="square" lIns="0" tIns="0" rIns="0" bIns="0" anchor="t" anchorCtr="0">
            <a:spAutoFit/>
          </a:bodyPr>
          <a:lstStyle/>
          <a:p>
            <a:pPr marL="0" marR="0" lvl="0" indent="0" algn="just" rtl="0">
              <a:lnSpc>
                <a:spcPct val="163000"/>
              </a:lnSpc>
              <a:spcBef>
                <a:spcPts val="0"/>
              </a:spcBef>
              <a:spcAft>
                <a:spcPts val="0"/>
              </a:spcAft>
              <a:buNone/>
            </a:pPr>
            <a:r>
              <a:rPr lang="en-US" sz="6000" b="1" i="0" u="none" strike="noStrike" cap="none">
                <a:solidFill>
                  <a:srgbClr val="3E4728"/>
                </a:solidFill>
                <a:latin typeface="Fraunces Black"/>
                <a:ea typeface="Fraunces Black"/>
                <a:cs typeface="Fraunces Black"/>
                <a:sym typeface="Fraunces Black"/>
              </a:rPr>
              <a:t>3. KHÁM PHÁ VĂN BẢN</a:t>
            </a:r>
            <a:endParaRPr/>
          </a:p>
        </p:txBody>
      </p:sp>
      <p:sp>
        <p:nvSpPr>
          <p:cNvPr id="612" name="Google Shape;612;p26"/>
          <p:cNvSpPr txBox="1"/>
          <p:nvPr/>
        </p:nvSpPr>
        <p:spPr>
          <a:xfrm>
            <a:off x="581954" y="2421155"/>
            <a:ext cx="7256284" cy="754347"/>
          </a:xfrm>
          <a:prstGeom prst="rect">
            <a:avLst/>
          </a:prstGeom>
          <a:noFill/>
          <a:ln>
            <a:noFill/>
          </a:ln>
        </p:spPr>
        <p:txBody>
          <a:bodyPr spcFirstLastPara="1" wrap="square" lIns="0" tIns="0" rIns="0" bIns="0" anchor="t" anchorCtr="0">
            <a:spAutoFit/>
          </a:bodyPr>
          <a:lstStyle/>
          <a:p>
            <a:pPr marL="0" marR="0" lvl="0" indent="0" algn="just" rtl="0">
              <a:lnSpc>
                <a:spcPct val="138008"/>
              </a:lnSpc>
              <a:spcBef>
                <a:spcPts val="0"/>
              </a:spcBef>
              <a:spcAft>
                <a:spcPts val="0"/>
              </a:spcAft>
              <a:buNone/>
            </a:pPr>
            <a:r>
              <a:rPr lang="en-US" sz="4499" b="1" i="0" u="none" strike="noStrike" cap="none">
                <a:solidFill>
                  <a:srgbClr val="000000"/>
                </a:solidFill>
                <a:latin typeface="Arial"/>
                <a:ea typeface="Arial"/>
                <a:cs typeface="Arial"/>
                <a:sym typeface="Arial"/>
              </a:rPr>
              <a:t>e. Đặc sắc nghệ thuật</a:t>
            </a:r>
            <a:endParaRPr sz="4499" b="1" i="0" u="none" strike="noStrike" cap="none">
              <a:solidFill>
                <a:srgbClr val="000000"/>
              </a:solidFill>
              <a:latin typeface="Arial"/>
              <a:ea typeface="Arial"/>
              <a:cs typeface="Arial"/>
              <a:sym typeface="Arial"/>
            </a:endParaRPr>
          </a:p>
        </p:txBody>
      </p:sp>
      <p:grpSp>
        <p:nvGrpSpPr>
          <p:cNvPr id="613" name="Google Shape;613;p26"/>
          <p:cNvGrpSpPr/>
          <p:nvPr/>
        </p:nvGrpSpPr>
        <p:grpSpPr>
          <a:xfrm>
            <a:off x="1051367" y="5065038"/>
            <a:ext cx="5001659" cy="4412619"/>
            <a:chOff x="0" y="0"/>
            <a:chExt cx="6668879" cy="5883493"/>
          </a:xfrm>
        </p:grpSpPr>
        <p:sp>
          <p:nvSpPr>
            <p:cNvPr id="614" name="Google Shape;614;p26"/>
            <p:cNvSpPr/>
            <p:nvPr/>
          </p:nvSpPr>
          <p:spPr>
            <a:xfrm>
              <a:off x="0" y="0"/>
              <a:ext cx="6668874" cy="5883493"/>
            </a:xfrm>
            <a:custGeom>
              <a:avLst/>
              <a:gdLst/>
              <a:ahLst/>
              <a:cxnLst/>
              <a:rect l="l" t="t" r="r" b="b"/>
              <a:pathLst>
                <a:path w="6668874" h="5883493" extrusionOk="0">
                  <a:moveTo>
                    <a:pt x="0" y="0"/>
                  </a:moveTo>
                  <a:lnTo>
                    <a:pt x="6668874" y="0"/>
                  </a:lnTo>
                  <a:lnTo>
                    <a:pt x="6668874" y="5883493"/>
                  </a:lnTo>
                  <a:lnTo>
                    <a:pt x="0" y="5883493"/>
                  </a:lnTo>
                  <a:close/>
                </a:path>
              </a:pathLst>
            </a:custGeom>
            <a:solidFill>
              <a:srgbClr val="4C6546">
                <a:alpha val="80000"/>
              </a:srgbClr>
            </a:solidFill>
            <a:ln>
              <a:noFill/>
            </a:ln>
          </p:spPr>
        </p:sp>
        <p:sp>
          <p:nvSpPr>
            <p:cNvPr id="615" name="Google Shape;615;p26"/>
            <p:cNvSpPr txBox="1"/>
            <p:nvPr/>
          </p:nvSpPr>
          <p:spPr>
            <a:xfrm>
              <a:off x="0" y="0"/>
              <a:ext cx="6668879" cy="5883490"/>
            </a:xfrm>
            <a:prstGeom prst="rect">
              <a:avLst/>
            </a:prstGeom>
            <a:noFill/>
            <a:ln>
              <a:noFill/>
            </a:ln>
          </p:spPr>
          <p:txBody>
            <a:bodyPr spcFirstLastPara="1" wrap="square" lIns="50800" tIns="50800" rIns="50800" bIns="50800" anchor="ctr" anchorCtr="0">
              <a:noAutofit/>
            </a:bodyPr>
            <a:lstStyle/>
            <a:p>
              <a:pPr marL="0" marR="0" lvl="0" indent="0" algn="just" rtl="0">
                <a:lnSpc>
                  <a:spcPct val="100000"/>
                </a:lnSpc>
                <a:spcBef>
                  <a:spcPts val="0"/>
                </a:spcBef>
                <a:spcAft>
                  <a:spcPts val="0"/>
                </a:spcAft>
                <a:buNone/>
              </a:pPr>
              <a:r>
                <a:rPr lang="en-US" sz="3499" b="1" i="0" u="none" strike="noStrike" cap="none">
                  <a:solidFill>
                    <a:srgbClr val="FFFCF3"/>
                  </a:solidFill>
                  <a:latin typeface="Roboto Condensed"/>
                  <a:ea typeface="Roboto Condensed"/>
                  <a:cs typeface="Roboto Condensed"/>
                  <a:sym typeface="Roboto Condensed"/>
                </a:rPr>
                <a:t>Tình huống truyện:</a:t>
              </a:r>
              <a:r>
                <a:rPr lang="en-US" sz="3499" b="0" i="0" u="none" strike="noStrike" cap="none">
                  <a:solidFill>
                    <a:srgbClr val="FFFCF3"/>
                  </a:solidFill>
                  <a:latin typeface="Roboto Condensed"/>
                  <a:ea typeface="Roboto Condensed"/>
                  <a:cs typeface="Roboto Condensed"/>
                  <a:sym typeface="Roboto Condensed"/>
                </a:rPr>
                <a:t> Hấp dẫn, đặc sắc, bất ngờ, đưa người đọc đến với nhiều dòng cảm xúc của nhân vật, thể hiện tình đồng chí sắt son, tinh thần đoàn kết cùng nghĩa cử cao đẹp trên chiến trường.</a:t>
              </a:r>
              <a:endParaRPr/>
            </a:p>
          </p:txBody>
        </p:sp>
      </p:grpSp>
      <p:grpSp>
        <p:nvGrpSpPr>
          <p:cNvPr id="616" name="Google Shape;616;p26"/>
          <p:cNvGrpSpPr/>
          <p:nvPr/>
        </p:nvGrpSpPr>
        <p:grpSpPr>
          <a:xfrm>
            <a:off x="6728903" y="5065038"/>
            <a:ext cx="5140149" cy="4412619"/>
            <a:chOff x="0" y="0"/>
            <a:chExt cx="6853532" cy="5883493"/>
          </a:xfrm>
        </p:grpSpPr>
        <p:sp>
          <p:nvSpPr>
            <p:cNvPr id="617" name="Google Shape;617;p26"/>
            <p:cNvSpPr/>
            <p:nvPr/>
          </p:nvSpPr>
          <p:spPr>
            <a:xfrm>
              <a:off x="0" y="0"/>
              <a:ext cx="6853527" cy="5883493"/>
            </a:xfrm>
            <a:custGeom>
              <a:avLst/>
              <a:gdLst/>
              <a:ahLst/>
              <a:cxnLst/>
              <a:rect l="l" t="t" r="r" b="b"/>
              <a:pathLst>
                <a:path w="6853527" h="5883493" extrusionOk="0">
                  <a:moveTo>
                    <a:pt x="0" y="0"/>
                  </a:moveTo>
                  <a:lnTo>
                    <a:pt x="6853527" y="0"/>
                  </a:lnTo>
                  <a:lnTo>
                    <a:pt x="6853527" y="5883493"/>
                  </a:lnTo>
                  <a:lnTo>
                    <a:pt x="0" y="5883493"/>
                  </a:lnTo>
                  <a:close/>
                </a:path>
              </a:pathLst>
            </a:custGeom>
            <a:solidFill>
              <a:srgbClr val="4C6546">
                <a:alpha val="80000"/>
              </a:srgbClr>
            </a:solidFill>
            <a:ln>
              <a:noFill/>
            </a:ln>
          </p:spPr>
        </p:sp>
        <p:sp>
          <p:nvSpPr>
            <p:cNvPr id="618" name="Google Shape;618;p26"/>
            <p:cNvSpPr txBox="1"/>
            <p:nvPr/>
          </p:nvSpPr>
          <p:spPr>
            <a:xfrm>
              <a:off x="0" y="0"/>
              <a:ext cx="6853532" cy="5883490"/>
            </a:xfrm>
            <a:prstGeom prst="rect">
              <a:avLst/>
            </a:prstGeom>
            <a:noFill/>
            <a:ln>
              <a:noFill/>
            </a:ln>
          </p:spPr>
          <p:txBody>
            <a:bodyPr spcFirstLastPara="1" wrap="square" lIns="50800" tIns="50800" rIns="50800" bIns="50800" anchor="ctr" anchorCtr="0">
              <a:noAutofit/>
            </a:bodyPr>
            <a:lstStyle/>
            <a:p>
              <a:pPr marL="0" marR="0" lvl="0" indent="0" algn="just" rtl="0">
                <a:lnSpc>
                  <a:spcPct val="100000"/>
                </a:lnSpc>
                <a:spcBef>
                  <a:spcPts val="0"/>
                </a:spcBef>
                <a:spcAft>
                  <a:spcPts val="0"/>
                </a:spcAft>
                <a:buNone/>
              </a:pPr>
              <a:r>
                <a:rPr lang="en-US" sz="3499" b="1" i="0" u="none" strike="noStrike" cap="none">
                  <a:solidFill>
                    <a:srgbClr val="FFFCF3"/>
                  </a:solidFill>
                  <a:latin typeface="Roboto Condensed"/>
                  <a:ea typeface="Roboto Condensed"/>
                  <a:cs typeface="Roboto Condensed"/>
                  <a:sym typeface="Roboto Condensed"/>
                </a:rPr>
                <a:t>Cách kể chuyện:</a:t>
              </a:r>
              <a:r>
                <a:rPr lang="en-US" sz="3499" b="0" i="0" u="none" strike="noStrike" cap="none">
                  <a:solidFill>
                    <a:srgbClr val="FFFCF3"/>
                  </a:solidFill>
                  <a:latin typeface="Roboto Condensed"/>
                  <a:ea typeface="Roboto Condensed"/>
                  <a:cs typeface="Roboto Condensed"/>
                  <a:sym typeface="Roboto Condensed"/>
                </a:rPr>
                <a:t> kết hợp với điểm nhìn + ngôi kể -&gt; những tình huống tưởng như không liên quan đến nhau, rời rạc, vụn vỡ nhưng khi gần nhau, chúng bổ trợ, bù đắp cho nhau, tạo nên ý nghĩa của tác phẩm.</a:t>
              </a:r>
              <a:endParaRPr/>
            </a:p>
          </p:txBody>
        </p:sp>
      </p:grpSp>
      <p:grpSp>
        <p:nvGrpSpPr>
          <p:cNvPr id="619" name="Google Shape;619;p26"/>
          <p:cNvGrpSpPr/>
          <p:nvPr/>
        </p:nvGrpSpPr>
        <p:grpSpPr>
          <a:xfrm>
            <a:off x="12511900" y="5143500"/>
            <a:ext cx="5140149" cy="4334158"/>
            <a:chOff x="0" y="0"/>
            <a:chExt cx="6853532" cy="5778877"/>
          </a:xfrm>
        </p:grpSpPr>
        <p:sp>
          <p:nvSpPr>
            <p:cNvPr id="620" name="Google Shape;620;p26"/>
            <p:cNvSpPr/>
            <p:nvPr/>
          </p:nvSpPr>
          <p:spPr>
            <a:xfrm>
              <a:off x="0" y="0"/>
              <a:ext cx="6853527" cy="5778877"/>
            </a:xfrm>
            <a:custGeom>
              <a:avLst/>
              <a:gdLst/>
              <a:ahLst/>
              <a:cxnLst/>
              <a:rect l="l" t="t" r="r" b="b"/>
              <a:pathLst>
                <a:path w="6853527" h="5778877" extrusionOk="0">
                  <a:moveTo>
                    <a:pt x="0" y="0"/>
                  </a:moveTo>
                  <a:lnTo>
                    <a:pt x="6853527" y="0"/>
                  </a:lnTo>
                  <a:lnTo>
                    <a:pt x="6853527" y="5778877"/>
                  </a:lnTo>
                  <a:lnTo>
                    <a:pt x="0" y="5778877"/>
                  </a:lnTo>
                  <a:close/>
                </a:path>
              </a:pathLst>
            </a:custGeom>
            <a:solidFill>
              <a:srgbClr val="4C6546">
                <a:alpha val="80000"/>
              </a:srgbClr>
            </a:solidFill>
            <a:ln>
              <a:noFill/>
            </a:ln>
          </p:spPr>
        </p:sp>
        <p:sp>
          <p:nvSpPr>
            <p:cNvPr id="621" name="Google Shape;621;p26"/>
            <p:cNvSpPr txBox="1"/>
            <p:nvPr/>
          </p:nvSpPr>
          <p:spPr>
            <a:xfrm>
              <a:off x="0" y="0"/>
              <a:ext cx="6853532" cy="5778874"/>
            </a:xfrm>
            <a:prstGeom prst="rect">
              <a:avLst/>
            </a:prstGeom>
            <a:noFill/>
            <a:ln>
              <a:noFill/>
            </a:ln>
          </p:spPr>
          <p:txBody>
            <a:bodyPr spcFirstLastPara="1" wrap="square" lIns="50800" tIns="50800" rIns="50800" bIns="50800" anchor="ctr" anchorCtr="0">
              <a:noAutofit/>
            </a:bodyPr>
            <a:lstStyle/>
            <a:p>
              <a:pPr marL="0" marR="0" lvl="0" indent="0" algn="just" rtl="0">
                <a:lnSpc>
                  <a:spcPct val="100000"/>
                </a:lnSpc>
                <a:spcBef>
                  <a:spcPts val="0"/>
                </a:spcBef>
                <a:spcAft>
                  <a:spcPts val="0"/>
                </a:spcAft>
                <a:buNone/>
              </a:pPr>
              <a:r>
                <a:rPr lang="en-US" sz="3499" b="1" i="0" u="none" strike="noStrike" cap="none">
                  <a:solidFill>
                    <a:srgbClr val="FFFCF3"/>
                  </a:solidFill>
                  <a:latin typeface="Roboto Condensed"/>
                  <a:ea typeface="Roboto Condensed"/>
                  <a:cs typeface="Roboto Condensed"/>
                  <a:sym typeface="Roboto Condensed"/>
                </a:rPr>
                <a:t>Bút pháp “dòng ý thức” → </a:t>
              </a:r>
              <a:r>
                <a:rPr lang="en-US" sz="3499" b="0" i="0" u="none" strike="noStrike" cap="none">
                  <a:solidFill>
                    <a:srgbClr val="FFFCF3"/>
                  </a:solidFill>
                  <a:latin typeface="Roboto Condensed"/>
                  <a:ea typeface="Roboto Condensed"/>
                  <a:cs typeface="Roboto Condensed"/>
                  <a:sym typeface="Roboto Condensed"/>
                </a:rPr>
                <a:t>Thể hiện chân thực đời sống nội tâm của nhân vật, nhấn mạnh những giằng xé, sự vật vã của nhân vật Kiên và sự khốc liệt của chiến trường. </a:t>
              </a:r>
              <a:endParaRPr/>
            </a:p>
            <a:p>
              <a:pPr marL="0" marR="0" lvl="0" indent="0" algn="just" rtl="0">
                <a:lnSpc>
                  <a:spcPct val="100000"/>
                </a:lnSpc>
                <a:spcBef>
                  <a:spcPts val="0"/>
                </a:spcBef>
                <a:spcAft>
                  <a:spcPts val="0"/>
                </a:spcAft>
                <a:buNone/>
              </a:pPr>
              <a:endParaRPr sz="3499" b="0" i="0" u="none" strike="noStrike" cap="none">
                <a:solidFill>
                  <a:srgbClr val="FFFCF3"/>
                </a:solidFill>
                <a:latin typeface="Roboto Condensed"/>
                <a:ea typeface="Roboto Condensed"/>
                <a:cs typeface="Roboto Condensed"/>
                <a:sym typeface="Roboto Condensed"/>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2">
                                            <p:txEl>
                                              <p:pRg st="0" end="0"/>
                                            </p:txEl>
                                          </p:spTgt>
                                        </p:tgtEl>
                                        <p:attrNameLst>
                                          <p:attrName>style.visibility</p:attrName>
                                        </p:attrNameLst>
                                      </p:cBhvr>
                                      <p:to>
                                        <p:strVal val="visible"/>
                                      </p:to>
                                    </p:set>
                                    <p:animEffect transition="in" filter="fade">
                                      <p:cBhvr>
                                        <p:cTn id="7" dur="500"/>
                                        <p:tgtEl>
                                          <p:spTgt spid="6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04"/>
                                        </p:tgtEl>
                                        <p:attrNameLst>
                                          <p:attrName>style.visibility</p:attrName>
                                        </p:attrNameLst>
                                      </p:cBhvr>
                                      <p:to>
                                        <p:strVal val="visible"/>
                                      </p:to>
                                    </p:set>
                                    <p:animEffect transition="in" filter="fade">
                                      <p:cBhvr>
                                        <p:cTn id="12" dur="500"/>
                                        <p:tgtEl>
                                          <p:spTgt spid="604"/>
                                        </p:tgtEl>
                                      </p:cBhvr>
                                    </p:animEffect>
                                  </p:childTnLst>
                                </p:cTn>
                              </p:par>
                              <p:par>
                                <p:cTn id="13" presetID="10" presetClass="entr" presetSubtype="0" fill="hold" nodeType="withEffect">
                                  <p:stCondLst>
                                    <p:cond delay="0"/>
                                  </p:stCondLst>
                                  <p:childTnLst>
                                    <p:set>
                                      <p:cBhvr>
                                        <p:cTn id="14" dur="1" fill="hold">
                                          <p:stCondLst>
                                            <p:cond delay="0"/>
                                          </p:stCondLst>
                                        </p:cTn>
                                        <p:tgtEl>
                                          <p:spTgt spid="605"/>
                                        </p:tgtEl>
                                        <p:attrNameLst>
                                          <p:attrName>style.visibility</p:attrName>
                                        </p:attrNameLst>
                                      </p:cBhvr>
                                      <p:to>
                                        <p:strVal val="visible"/>
                                      </p:to>
                                    </p:set>
                                    <p:animEffect transition="in" filter="fade">
                                      <p:cBhvr>
                                        <p:cTn id="15" dur="500"/>
                                        <p:tgtEl>
                                          <p:spTgt spid="605"/>
                                        </p:tgtEl>
                                      </p:cBhvr>
                                    </p:animEffect>
                                  </p:childTnLst>
                                </p:cTn>
                              </p:par>
                              <p:par>
                                <p:cTn id="16" presetID="10" presetClass="entr" presetSubtype="0" fill="hold" nodeType="withEffect">
                                  <p:stCondLst>
                                    <p:cond delay="0"/>
                                  </p:stCondLst>
                                  <p:childTnLst>
                                    <p:set>
                                      <p:cBhvr>
                                        <p:cTn id="17" dur="1" fill="hold">
                                          <p:stCondLst>
                                            <p:cond delay="0"/>
                                          </p:stCondLst>
                                        </p:cTn>
                                        <p:tgtEl>
                                          <p:spTgt spid="607"/>
                                        </p:tgtEl>
                                        <p:attrNameLst>
                                          <p:attrName>style.visibility</p:attrName>
                                        </p:attrNameLst>
                                      </p:cBhvr>
                                      <p:to>
                                        <p:strVal val="visible"/>
                                      </p:to>
                                    </p:set>
                                    <p:animEffect transition="in" filter="fade">
                                      <p:cBhvr>
                                        <p:cTn id="18" dur="500"/>
                                        <p:tgtEl>
                                          <p:spTgt spid="607"/>
                                        </p:tgtEl>
                                      </p:cBhvr>
                                    </p:animEffect>
                                  </p:childTnLst>
                                </p:cTn>
                              </p:par>
                              <p:par>
                                <p:cTn id="19" presetID="10" presetClass="entr" presetSubtype="0" fill="hold" nodeType="withEffect">
                                  <p:stCondLst>
                                    <p:cond delay="0"/>
                                  </p:stCondLst>
                                  <p:childTnLst>
                                    <p:set>
                                      <p:cBhvr>
                                        <p:cTn id="20" dur="1" fill="hold">
                                          <p:stCondLst>
                                            <p:cond delay="0"/>
                                          </p:stCondLst>
                                        </p:cTn>
                                        <p:tgtEl>
                                          <p:spTgt spid="608"/>
                                        </p:tgtEl>
                                        <p:attrNameLst>
                                          <p:attrName>style.visibility</p:attrName>
                                        </p:attrNameLst>
                                      </p:cBhvr>
                                      <p:to>
                                        <p:strVal val="visible"/>
                                      </p:to>
                                    </p:set>
                                    <p:animEffect transition="in" filter="fade">
                                      <p:cBhvr>
                                        <p:cTn id="21" dur="500"/>
                                        <p:tgtEl>
                                          <p:spTgt spid="608"/>
                                        </p:tgtEl>
                                      </p:cBhvr>
                                    </p:animEffect>
                                  </p:childTnLst>
                                </p:cTn>
                              </p:par>
                              <p:par>
                                <p:cTn id="22" presetID="10" presetClass="entr" presetSubtype="0" fill="hold" nodeType="withEffect">
                                  <p:stCondLst>
                                    <p:cond delay="0"/>
                                  </p:stCondLst>
                                  <p:childTnLst>
                                    <p:set>
                                      <p:cBhvr>
                                        <p:cTn id="23" dur="1" fill="hold">
                                          <p:stCondLst>
                                            <p:cond delay="0"/>
                                          </p:stCondLst>
                                        </p:cTn>
                                        <p:tgtEl>
                                          <p:spTgt spid="609"/>
                                        </p:tgtEl>
                                        <p:attrNameLst>
                                          <p:attrName>style.visibility</p:attrName>
                                        </p:attrNameLst>
                                      </p:cBhvr>
                                      <p:to>
                                        <p:strVal val="visible"/>
                                      </p:to>
                                    </p:set>
                                    <p:animEffect transition="in" filter="fade">
                                      <p:cBhvr>
                                        <p:cTn id="24" dur="500"/>
                                        <p:tgtEl>
                                          <p:spTgt spid="60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13"/>
                                        </p:tgtEl>
                                        <p:attrNameLst>
                                          <p:attrName>style.visibility</p:attrName>
                                        </p:attrNameLst>
                                      </p:cBhvr>
                                      <p:to>
                                        <p:strVal val="visible"/>
                                      </p:to>
                                    </p:set>
                                    <p:animEffect transition="in" filter="fade">
                                      <p:cBhvr>
                                        <p:cTn id="29" dur="500"/>
                                        <p:tgtEl>
                                          <p:spTgt spid="61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16"/>
                                        </p:tgtEl>
                                        <p:attrNameLst>
                                          <p:attrName>style.visibility</p:attrName>
                                        </p:attrNameLst>
                                      </p:cBhvr>
                                      <p:to>
                                        <p:strVal val="visible"/>
                                      </p:to>
                                    </p:set>
                                    <p:animEffect transition="in" filter="fade">
                                      <p:cBhvr>
                                        <p:cTn id="34" dur="500"/>
                                        <p:tgtEl>
                                          <p:spTgt spid="61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19"/>
                                        </p:tgtEl>
                                        <p:attrNameLst>
                                          <p:attrName>style.visibility</p:attrName>
                                        </p:attrNameLst>
                                      </p:cBhvr>
                                      <p:to>
                                        <p:strVal val="visible"/>
                                      </p:to>
                                    </p:set>
                                    <p:animEffect transition="in" filter="fade">
                                      <p:cBhvr>
                                        <p:cTn id="39" dur="500"/>
                                        <p:tgtEl>
                                          <p:spTgt spid="6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CF3"/>
        </a:solidFill>
        <a:effectLst/>
      </p:bgPr>
    </p:bg>
    <p:spTree>
      <p:nvGrpSpPr>
        <p:cNvPr id="1" name="Shape 629"/>
        <p:cNvGrpSpPr/>
        <p:nvPr/>
      </p:nvGrpSpPr>
      <p:grpSpPr>
        <a:xfrm>
          <a:off x="0" y="0"/>
          <a:ext cx="0" cy="0"/>
          <a:chOff x="0" y="0"/>
          <a:chExt cx="0" cy="0"/>
        </a:xfrm>
      </p:grpSpPr>
      <p:sp>
        <p:nvSpPr>
          <p:cNvPr id="630" name="Google Shape;630;p27"/>
          <p:cNvSpPr/>
          <p:nvPr/>
        </p:nvSpPr>
        <p:spPr>
          <a:xfrm>
            <a:off x="0" y="0"/>
            <a:ext cx="18288006" cy="10287002"/>
          </a:xfrm>
          <a:custGeom>
            <a:avLst/>
            <a:gdLst/>
            <a:ahLst/>
            <a:cxnLst/>
            <a:rect l="l" t="t" r="r" b="b"/>
            <a:pathLst>
              <a:path w="18288006" h="10287002" extrusionOk="0">
                <a:moveTo>
                  <a:pt x="0" y="0"/>
                </a:moveTo>
                <a:lnTo>
                  <a:pt x="18288006" y="0"/>
                </a:lnTo>
                <a:lnTo>
                  <a:pt x="18288006" y="10287002"/>
                </a:lnTo>
                <a:lnTo>
                  <a:pt x="0" y="10287002"/>
                </a:lnTo>
                <a:lnTo>
                  <a:pt x="0" y="0"/>
                </a:lnTo>
                <a:close/>
              </a:path>
            </a:pathLst>
          </a:custGeom>
          <a:blipFill rotWithShape="1">
            <a:blip r:embed="rId3">
              <a:alphaModFix amt="80000"/>
            </a:blip>
            <a:stretch>
              <a:fillRect t="-9243" b="-9243"/>
            </a:stretch>
          </a:blipFill>
          <a:ln>
            <a:noFill/>
          </a:ln>
        </p:spPr>
      </p:sp>
      <p:sp>
        <p:nvSpPr>
          <p:cNvPr id="631" name="Google Shape;631;p27"/>
          <p:cNvSpPr/>
          <p:nvPr/>
        </p:nvSpPr>
        <p:spPr>
          <a:xfrm>
            <a:off x="0" y="9212796"/>
            <a:ext cx="18287888" cy="1710288"/>
          </a:xfrm>
          <a:custGeom>
            <a:avLst/>
            <a:gdLst/>
            <a:ahLst/>
            <a:cxnLst/>
            <a:rect l="l" t="t" r="r" b="b"/>
            <a:pathLst>
              <a:path w="18287888" h="1710288" extrusionOk="0">
                <a:moveTo>
                  <a:pt x="0" y="0"/>
                </a:moveTo>
                <a:lnTo>
                  <a:pt x="18287888" y="0"/>
                </a:lnTo>
                <a:lnTo>
                  <a:pt x="18287888" y="1710288"/>
                </a:lnTo>
                <a:lnTo>
                  <a:pt x="0" y="1710288"/>
                </a:lnTo>
                <a:lnTo>
                  <a:pt x="0" y="0"/>
                </a:lnTo>
                <a:close/>
              </a:path>
            </a:pathLst>
          </a:custGeom>
          <a:blipFill rotWithShape="1">
            <a:blip r:embed="rId4">
              <a:alphaModFix/>
            </a:blip>
            <a:stretch>
              <a:fillRect/>
            </a:stretch>
          </a:blipFill>
          <a:ln>
            <a:noFill/>
          </a:ln>
        </p:spPr>
      </p:sp>
      <p:sp>
        <p:nvSpPr>
          <p:cNvPr id="632" name="Google Shape;632;p27"/>
          <p:cNvSpPr/>
          <p:nvPr/>
        </p:nvSpPr>
        <p:spPr>
          <a:xfrm>
            <a:off x="0" y="9360728"/>
            <a:ext cx="18287742" cy="1504910"/>
          </a:xfrm>
          <a:custGeom>
            <a:avLst/>
            <a:gdLst/>
            <a:ahLst/>
            <a:cxnLst/>
            <a:rect l="l" t="t" r="r" b="b"/>
            <a:pathLst>
              <a:path w="18287742" h="1504910" extrusionOk="0">
                <a:moveTo>
                  <a:pt x="0" y="0"/>
                </a:moveTo>
                <a:lnTo>
                  <a:pt x="18287742" y="0"/>
                </a:lnTo>
                <a:lnTo>
                  <a:pt x="18287742" y="1504910"/>
                </a:lnTo>
                <a:lnTo>
                  <a:pt x="0" y="1504910"/>
                </a:lnTo>
                <a:lnTo>
                  <a:pt x="0" y="0"/>
                </a:lnTo>
                <a:close/>
              </a:path>
            </a:pathLst>
          </a:custGeom>
          <a:blipFill rotWithShape="1">
            <a:blip r:embed="rId5">
              <a:alphaModFix/>
            </a:blip>
            <a:stretch>
              <a:fillRect/>
            </a:stretch>
          </a:blipFill>
          <a:ln>
            <a:noFill/>
          </a:ln>
        </p:spPr>
      </p:sp>
      <p:sp>
        <p:nvSpPr>
          <p:cNvPr id="633" name="Google Shape;633;p27"/>
          <p:cNvSpPr/>
          <p:nvPr/>
        </p:nvSpPr>
        <p:spPr>
          <a:xfrm>
            <a:off x="14581" y="465230"/>
            <a:ext cx="18290487" cy="606288"/>
          </a:xfrm>
          <a:custGeom>
            <a:avLst/>
            <a:gdLst/>
            <a:ahLst/>
            <a:cxnLst/>
            <a:rect l="l" t="t" r="r" b="b"/>
            <a:pathLst>
              <a:path w="18290487" h="606288" extrusionOk="0">
                <a:moveTo>
                  <a:pt x="0" y="0"/>
                </a:moveTo>
                <a:lnTo>
                  <a:pt x="18290486" y="0"/>
                </a:lnTo>
                <a:lnTo>
                  <a:pt x="18290486" y="606288"/>
                </a:lnTo>
                <a:lnTo>
                  <a:pt x="0" y="606288"/>
                </a:lnTo>
                <a:lnTo>
                  <a:pt x="0" y="0"/>
                </a:lnTo>
                <a:close/>
              </a:path>
            </a:pathLst>
          </a:custGeom>
          <a:blipFill rotWithShape="1">
            <a:blip r:embed="rId6">
              <a:alphaModFix/>
            </a:blip>
            <a:stretch>
              <a:fillRect/>
            </a:stretch>
          </a:blipFill>
          <a:ln>
            <a:noFill/>
          </a:ln>
        </p:spPr>
      </p:sp>
      <p:grpSp>
        <p:nvGrpSpPr>
          <p:cNvPr id="634" name="Google Shape;634;p27"/>
          <p:cNvGrpSpPr/>
          <p:nvPr/>
        </p:nvGrpSpPr>
        <p:grpSpPr>
          <a:xfrm>
            <a:off x="5103295" y="3619969"/>
            <a:ext cx="12646479" cy="2642164"/>
            <a:chOff x="0" y="0"/>
            <a:chExt cx="16861971" cy="3522886"/>
          </a:xfrm>
        </p:grpSpPr>
        <p:sp>
          <p:nvSpPr>
            <p:cNvPr id="635" name="Google Shape;635;p27"/>
            <p:cNvSpPr/>
            <p:nvPr/>
          </p:nvSpPr>
          <p:spPr>
            <a:xfrm>
              <a:off x="0" y="0"/>
              <a:ext cx="16861958" cy="3522886"/>
            </a:xfrm>
            <a:custGeom>
              <a:avLst/>
              <a:gdLst/>
              <a:ahLst/>
              <a:cxnLst/>
              <a:rect l="l" t="t" r="r" b="b"/>
              <a:pathLst>
                <a:path w="16861958" h="3522886" extrusionOk="0">
                  <a:moveTo>
                    <a:pt x="0" y="0"/>
                  </a:moveTo>
                  <a:lnTo>
                    <a:pt x="16861958" y="0"/>
                  </a:lnTo>
                  <a:lnTo>
                    <a:pt x="16861958" y="3522886"/>
                  </a:lnTo>
                  <a:lnTo>
                    <a:pt x="0" y="3522886"/>
                  </a:lnTo>
                  <a:close/>
                </a:path>
              </a:pathLst>
            </a:custGeom>
            <a:solidFill>
              <a:srgbClr val="526246"/>
            </a:solidFill>
            <a:ln>
              <a:noFill/>
            </a:ln>
          </p:spPr>
        </p:sp>
        <p:sp>
          <p:nvSpPr>
            <p:cNvPr id="636" name="Google Shape;636;p27"/>
            <p:cNvSpPr txBox="1"/>
            <p:nvPr/>
          </p:nvSpPr>
          <p:spPr>
            <a:xfrm>
              <a:off x="0" y="0"/>
              <a:ext cx="16861971" cy="3522883"/>
            </a:xfrm>
            <a:prstGeom prst="rect">
              <a:avLst/>
            </a:prstGeom>
            <a:noFill/>
            <a:ln>
              <a:noFill/>
            </a:ln>
          </p:spPr>
          <p:txBody>
            <a:bodyPr spcFirstLastPara="1" wrap="square" lIns="50800" tIns="50800" rIns="50800" bIns="50800" anchor="ctr" anchorCtr="0">
              <a:noAutofit/>
            </a:bodyPr>
            <a:lstStyle/>
            <a:p>
              <a:pPr marL="863599" marR="0" lvl="1" indent="-431800" algn="just" rtl="0">
                <a:lnSpc>
                  <a:spcPct val="100000"/>
                </a:lnSpc>
                <a:spcBef>
                  <a:spcPts val="0"/>
                </a:spcBef>
                <a:spcAft>
                  <a:spcPts val="0"/>
                </a:spcAft>
                <a:buClr>
                  <a:srgbClr val="FFFCF3"/>
                </a:buClr>
                <a:buSzPts val="3999"/>
                <a:buFont typeface="Arial"/>
                <a:buChar char="•"/>
              </a:pPr>
              <a:r>
                <a:rPr lang="en-US" sz="3999" b="0" i="0" u="none" strike="noStrike" cap="none">
                  <a:solidFill>
                    <a:srgbClr val="FFFCF3"/>
                  </a:solidFill>
                  <a:latin typeface="Roboto Condensed"/>
                  <a:ea typeface="Roboto Condensed"/>
                  <a:cs typeface="Roboto Condensed"/>
                  <a:sym typeface="Roboto Condensed"/>
                </a:rPr>
                <a:t> Phản ánh hiện thực chiến tranh tàn khốc - cuộc kháng chiến chống Mỹ cứu nước.</a:t>
              </a:r>
              <a:endParaRPr/>
            </a:p>
            <a:p>
              <a:pPr marL="863599" marR="0" lvl="1" indent="-431800" algn="just" rtl="0">
                <a:lnSpc>
                  <a:spcPct val="100000"/>
                </a:lnSpc>
                <a:spcBef>
                  <a:spcPts val="0"/>
                </a:spcBef>
                <a:spcAft>
                  <a:spcPts val="0"/>
                </a:spcAft>
                <a:buClr>
                  <a:srgbClr val="FFFCF3"/>
                </a:buClr>
                <a:buSzPts val="3999"/>
                <a:buFont typeface="Arial"/>
                <a:buChar char="•"/>
              </a:pPr>
              <a:r>
                <a:rPr lang="en-US" sz="3999" b="0" i="0" u="none" strike="noStrike" cap="none">
                  <a:solidFill>
                    <a:srgbClr val="FFFCF3"/>
                  </a:solidFill>
                  <a:latin typeface="Roboto Condensed"/>
                  <a:ea typeface="Roboto Condensed"/>
                  <a:cs typeface="Roboto Condensed"/>
                  <a:sym typeface="Roboto Condensed"/>
                </a:rPr>
                <a:t>Cảm xúc của nhân vật Kiên được khắc </a:t>
              </a:r>
              <a:r>
                <a:rPr lang="en-US" sz="3999">
                  <a:solidFill>
                    <a:srgbClr val="FFFCF3"/>
                  </a:solidFill>
                  <a:latin typeface="Roboto Condensed"/>
                  <a:ea typeface="Roboto Condensed"/>
                  <a:cs typeface="Roboto Condensed"/>
                  <a:sym typeface="Roboto Condensed"/>
                </a:rPr>
                <a:t>họa</a:t>
              </a:r>
              <a:r>
                <a:rPr lang="en-US" sz="3999" b="0" i="0" u="none" strike="noStrike" cap="none">
                  <a:solidFill>
                    <a:srgbClr val="FFFCF3"/>
                  </a:solidFill>
                  <a:latin typeface="Roboto Condensed"/>
                  <a:ea typeface="Roboto Condensed"/>
                  <a:cs typeface="Roboto Condensed"/>
                  <a:sym typeface="Roboto Condensed"/>
                </a:rPr>
                <a:t> chân thực, tinh tế, đúng với logic tâm lí và những ám ảnh sau chiến tranh. </a:t>
              </a:r>
              <a:endParaRPr/>
            </a:p>
          </p:txBody>
        </p:sp>
      </p:grpSp>
      <p:grpSp>
        <p:nvGrpSpPr>
          <p:cNvPr id="637" name="Google Shape;637;p27"/>
          <p:cNvGrpSpPr/>
          <p:nvPr/>
        </p:nvGrpSpPr>
        <p:grpSpPr>
          <a:xfrm>
            <a:off x="5103295" y="6624081"/>
            <a:ext cx="12646479" cy="3242107"/>
            <a:chOff x="0" y="0"/>
            <a:chExt cx="16861971" cy="4322810"/>
          </a:xfrm>
        </p:grpSpPr>
        <p:sp>
          <p:nvSpPr>
            <p:cNvPr id="638" name="Google Shape;638;p27"/>
            <p:cNvSpPr/>
            <p:nvPr/>
          </p:nvSpPr>
          <p:spPr>
            <a:xfrm>
              <a:off x="0" y="0"/>
              <a:ext cx="16861958" cy="4322810"/>
            </a:xfrm>
            <a:custGeom>
              <a:avLst/>
              <a:gdLst/>
              <a:ahLst/>
              <a:cxnLst/>
              <a:rect l="l" t="t" r="r" b="b"/>
              <a:pathLst>
                <a:path w="16861958" h="4322810" extrusionOk="0">
                  <a:moveTo>
                    <a:pt x="0" y="0"/>
                  </a:moveTo>
                  <a:lnTo>
                    <a:pt x="16861958" y="0"/>
                  </a:lnTo>
                  <a:lnTo>
                    <a:pt x="16861958" y="4322810"/>
                  </a:lnTo>
                  <a:lnTo>
                    <a:pt x="0" y="4322810"/>
                  </a:lnTo>
                  <a:close/>
                </a:path>
              </a:pathLst>
            </a:custGeom>
            <a:solidFill>
              <a:srgbClr val="625E3C"/>
            </a:solidFill>
            <a:ln>
              <a:noFill/>
            </a:ln>
          </p:spPr>
        </p:sp>
        <p:sp>
          <p:nvSpPr>
            <p:cNvPr id="639" name="Google Shape;639;p27"/>
            <p:cNvSpPr txBox="1"/>
            <p:nvPr/>
          </p:nvSpPr>
          <p:spPr>
            <a:xfrm>
              <a:off x="0" y="0"/>
              <a:ext cx="16861971" cy="4322807"/>
            </a:xfrm>
            <a:prstGeom prst="rect">
              <a:avLst/>
            </a:prstGeom>
            <a:noFill/>
            <a:ln>
              <a:noFill/>
            </a:ln>
          </p:spPr>
          <p:txBody>
            <a:bodyPr spcFirstLastPara="1" wrap="square" lIns="50800" tIns="50800" rIns="50800" bIns="50800" anchor="ctr" anchorCtr="0">
              <a:noAutofit/>
            </a:bodyPr>
            <a:lstStyle/>
            <a:p>
              <a:pPr marL="863599" marR="0" lvl="1" indent="-431800" algn="just" rtl="0">
                <a:lnSpc>
                  <a:spcPct val="100000"/>
                </a:lnSpc>
                <a:spcBef>
                  <a:spcPts val="0"/>
                </a:spcBef>
                <a:spcAft>
                  <a:spcPts val="0"/>
                </a:spcAft>
                <a:buClr>
                  <a:srgbClr val="FFFCF3"/>
                </a:buClr>
                <a:buSzPts val="3999"/>
                <a:buFont typeface="Arial"/>
                <a:buChar char="•"/>
              </a:pPr>
              <a:r>
                <a:rPr lang="en-US" sz="3999" b="0" i="0" u="none" strike="noStrike" cap="none">
                  <a:solidFill>
                    <a:srgbClr val="FFFCF3"/>
                  </a:solidFill>
                  <a:latin typeface="Roboto Condensed"/>
                  <a:ea typeface="Roboto Condensed"/>
                  <a:cs typeface="Roboto Condensed"/>
                  <a:sym typeface="Roboto Condensed"/>
                </a:rPr>
                <a:t>Điểm nhìn trần thuật độc đáo khắc hoạ vừa cụ thể vừa khách quan tâm lí nhân </a:t>
              </a:r>
              <a:r>
                <a:rPr lang="en-US" sz="3999">
                  <a:solidFill>
                    <a:srgbClr val="FFFCF3"/>
                  </a:solidFill>
                  <a:latin typeface="Roboto Condensed"/>
                  <a:ea typeface="Roboto Condensed"/>
                  <a:cs typeface="Roboto Condensed"/>
                  <a:sym typeface="Roboto Condensed"/>
                </a:rPr>
                <a:t>vật</a:t>
              </a:r>
              <a:r>
                <a:rPr lang="en-US" sz="3999" b="0" i="0" u="none" strike="noStrike" cap="none">
                  <a:solidFill>
                    <a:srgbClr val="FFFCF3"/>
                  </a:solidFill>
                  <a:latin typeface="Roboto Condensed"/>
                  <a:ea typeface="Roboto Condensed"/>
                  <a:cs typeface="Roboto Condensed"/>
                  <a:sym typeface="Roboto Condensed"/>
                </a:rPr>
                <a:t>.</a:t>
              </a:r>
              <a:endParaRPr/>
            </a:p>
            <a:p>
              <a:pPr marL="863599" marR="0" lvl="1" indent="-431800" algn="just" rtl="0">
                <a:lnSpc>
                  <a:spcPct val="100000"/>
                </a:lnSpc>
                <a:spcBef>
                  <a:spcPts val="0"/>
                </a:spcBef>
                <a:spcAft>
                  <a:spcPts val="0"/>
                </a:spcAft>
                <a:buClr>
                  <a:srgbClr val="FFFCF3"/>
                </a:buClr>
                <a:buSzPts val="3999"/>
                <a:buFont typeface="Arial"/>
                <a:buChar char="•"/>
              </a:pPr>
              <a:r>
                <a:rPr lang="en-US" sz="3999" b="0" i="0" u="none" strike="noStrike" cap="none">
                  <a:solidFill>
                    <a:srgbClr val="FFFCF3"/>
                  </a:solidFill>
                  <a:latin typeface="Roboto Condensed"/>
                  <a:ea typeface="Roboto Condensed"/>
                  <a:cs typeface="Roboto Condensed"/>
                  <a:sym typeface="Roboto Condensed"/>
                </a:rPr>
                <a:t>Bút pháp “dòng ý thức” thể hiện mối quan tâm đặc biệt với trạng thái chuyển động không ngừng và biến hoá phức tạp của toàn bộ ý thức nhân vật. </a:t>
              </a:r>
              <a:endParaRPr/>
            </a:p>
          </p:txBody>
        </p:sp>
      </p:grpSp>
      <p:grpSp>
        <p:nvGrpSpPr>
          <p:cNvPr id="640" name="Google Shape;640;p27"/>
          <p:cNvGrpSpPr/>
          <p:nvPr/>
        </p:nvGrpSpPr>
        <p:grpSpPr>
          <a:xfrm>
            <a:off x="712267" y="4219912"/>
            <a:ext cx="3194058" cy="1442279"/>
            <a:chOff x="0" y="0"/>
            <a:chExt cx="4258745" cy="1923039"/>
          </a:xfrm>
        </p:grpSpPr>
        <p:sp>
          <p:nvSpPr>
            <p:cNvPr id="641" name="Google Shape;641;p27"/>
            <p:cNvSpPr/>
            <p:nvPr/>
          </p:nvSpPr>
          <p:spPr>
            <a:xfrm>
              <a:off x="0" y="0"/>
              <a:ext cx="4258745" cy="1923039"/>
            </a:xfrm>
            <a:custGeom>
              <a:avLst/>
              <a:gdLst/>
              <a:ahLst/>
              <a:cxnLst/>
              <a:rect l="l" t="t" r="r" b="b"/>
              <a:pathLst>
                <a:path w="4258745" h="1923039" extrusionOk="0">
                  <a:moveTo>
                    <a:pt x="0" y="0"/>
                  </a:moveTo>
                  <a:lnTo>
                    <a:pt x="4258745" y="0"/>
                  </a:lnTo>
                  <a:lnTo>
                    <a:pt x="4258745" y="1923039"/>
                  </a:lnTo>
                  <a:lnTo>
                    <a:pt x="0" y="1923039"/>
                  </a:lnTo>
                  <a:close/>
                </a:path>
              </a:pathLst>
            </a:custGeom>
            <a:solidFill>
              <a:srgbClr val="526246"/>
            </a:solidFill>
            <a:ln>
              <a:noFill/>
            </a:ln>
          </p:spPr>
        </p:sp>
        <p:sp>
          <p:nvSpPr>
            <p:cNvPr id="642" name="Google Shape;642;p27"/>
            <p:cNvSpPr txBox="1"/>
            <p:nvPr/>
          </p:nvSpPr>
          <p:spPr>
            <a:xfrm>
              <a:off x="0" y="0"/>
              <a:ext cx="4258707" cy="1923036"/>
            </a:xfrm>
            <a:prstGeom prst="rect">
              <a:avLst/>
            </a:prstGeom>
            <a:noFill/>
            <a:ln>
              <a:noFill/>
            </a:ln>
          </p:spPr>
          <p:txBody>
            <a:bodyPr spcFirstLastPara="1" wrap="square" lIns="50800" tIns="50800" rIns="50800" bIns="50800" anchor="ctr" anchorCtr="0">
              <a:noAutofit/>
            </a:bodyPr>
            <a:lstStyle/>
            <a:p>
              <a:pPr marL="0" marR="0" lvl="0" indent="0" algn="ctr" rtl="0">
                <a:lnSpc>
                  <a:spcPct val="120005"/>
                </a:lnSpc>
                <a:spcBef>
                  <a:spcPts val="0"/>
                </a:spcBef>
                <a:spcAft>
                  <a:spcPts val="0"/>
                </a:spcAft>
                <a:buNone/>
              </a:pPr>
              <a:r>
                <a:rPr lang="en-US" sz="3999" b="1" i="0" u="none" strike="noStrike" cap="none">
                  <a:solidFill>
                    <a:srgbClr val="FFFCF3"/>
                  </a:solidFill>
                  <a:latin typeface="Roboto Condensed"/>
                  <a:ea typeface="Roboto Condensed"/>
                  <a:cs typeface="Roboto Condensed"/>
                  <a:sym typeface="Roboto Condensed"/>
                </a:rPr>
                <a:t>Phong cách </a:t>
              </a:r>
              <a:endParaRPr/>
            </a:p>
            <a:p>
              <a:pPr marL="0" marR="0" lvl="0" indent="0" algn="ctr" rtl="0">
                <a:lnSpc>
                  <a:spcPct val="120005"/>
                </a:lnSpc>
                <a:spcBef>
                  <a:spcPts val="0"/>
                </a:spcBef>
                <a:spcAft>
                  <a:spcPts val="0"/>
                </a:spcAft>
                <a:buNone/>
              </a:pPr>
              <a:r>
                <a:rPr lang="en-US" sz="3999" b="1" i="0" u="none" strike="noStrike" cap="none">
                  <a:solidFill>
                    <a:srgbClr val="FFFCF3"/>
                  </a:solidFill>
                  <a:latin typeface="Roboto Condensed"/>
                  <a:ea typeface="Roboto Condensed"/>
                  <a:cs typeface="Roboto Condensed"/>
                  <a:sym typeface="Roboto Condensed"/>
                </a:rPr>
                <a:t>hiện thực</a:t>
              </a:r>
              <a:endParaRPr sz="3999" b="1" i="0" u="none" strike="noStrike" cap="none">
                <a:solidFill>
                  <a:srgbClr val="FFFCF3"/>
                </a:solidFill>
                <a:latin typeface="Roboto Condensed"/>
                <a:ea typeface="Roboto Condensed"/>
                <a:cs typeface="Roboto Condensed"/>
                <a:sym typeface="Roboto Condensed"/>
              </a:endParaRPr>
            </a:p>
          </p:txBody>
        </p:sp>
      </p:grpSp>
      <p:grpSp>
        <p:nvGrpSpPr>
          <p:cNvPr id="643" name="Google Shape;643;p27"/>
          <p:cNvGrpSpPr/>
          <p:nvPr/>
        </p:nvGrpSpPr>
        <p:grpSpPr>
          <a:xfrm>
            <a:off x="712267" y="7523995"/>
            <a:ext cx="3095912" cy="1442279"/>
            <a:chOff x="0" y="0"/>
            <a:chExt cx="4127883" cy="1923039"/>
          </a:xfrm>
        </p:grpSpPr>
        <p:sp>
          <p:nvSpPr>
            <p:cNvPr id="644" name="Google Shape;644;p27"/>
            <p:cNvSpPr/>
            <p:nvPr/>
          </p:nvSpPr>
          <p:spPr>
            <a:xfrm>
              <a:off x="0" y="0"/>
              <a:ext cx="4127883" cy="1923039"/>
            </a:xfrm>
            <a:custGeom>
              <a:avLst/>
              <a:gdLst/>
              <a:ahLst/>
              <a:cxnLst/>
              <a:rect l="l" t="t" r="r" b="b"/>
              <a:pathLst>
                <a:path w="4127883" h="1923039" extrusionOk="0">
                  <a:moveTo>
                    <a:pt x="0" y="0"/>
                  </a:moveTo>
                  <a:lnTo>
                    <a:pt x="4127883" y="0"/>
                  </a:lnTo>
                  <a:lnTo>
                    <a:pt x="4127883" y="1923039"/>
                  </a:lnTo>
                  <a:lnTo>
                    <a:pt x="0" y="1923039"/>
                  </a:lnTo>
                  <a:close/>
                </a:path>
              </a:pathLst>
            </a:custGeom>
            <a:solidFill>
              <a:srgbClr val="625E3C"/>
            </a:solidFill>
            <a:ln>
              <a:noFill/>
            </a:ln>
          </p:spPr>
        </p:sp>
        <p:sp>
          <p:nvSpPr>
            <p:cNvPr id="645" name="Google Shape;645;p27"/>
            <p:cNvSpPr txBox="1"/>
            <p:nvPr/>
          </p:nvSpPr>
          <p:spPr>
            <a:xfrm>
              <a:off x="0" y="0"/>
              <a:ext cx="4127844" cy="1923036"/>
            </a:xfrm>
            <a:prstGeom prst="rect">
              <a:avLst/>
            </a:prstGeom>
            <a:noFill/>
            <a:ln>
              <a:noFill/>
            </a:ln>
          </p:spPr>
          <p:txBody>
            <a:bodyPr spcFirstLastPara="1" wrap="square" lIns="50800" tIns="50800" rIns="50800" bIns="50800" anchor="ctr" anchorCtr="0">
              <a:noAutofit/>
            </a:bodyPr>
            <a:lstStyle/>
            <a:p>
              <a:pPr marL="0" marR="0" lvl="0" indent="0" algn="ctr" rtl="0">
                <a:lnSpc>
                  <a:spcPct val="120005"/>
                </a:lnSpc>
                <a:spcBef>
                  <a:spcPts val="0"/>
                </a:spcBef>
                <a:spcAft>
                  <a:spcPts val="0"/>
                </a:spcAft>
                <a:buNone/>
              </a:pPr>
              <a:r>
                <a:rPr lang="en-US" sz="3999" b="1" i="0" u="none" strike="noStrike" cap="none">
                  <a:solidFill>
                    <a:srgbClr val="FFFCF3"/>
                  </a:solidFill>
                  <a:latin typeface="Roboto Condensed"/>
                  <a:ea typeface="Roboto Condensed"/>
                  <a:cs typeface="Roboto Condensed"/>
                  <a:sym typeface="Roboto Condensed"/>
                </a:rPr>
                <a:t>Phong cách </a:t>
              </a:r>
              <a:endParaRPr/>
            </a:p>
            <a:p>
              <a:pPr marL="0" marR="0" lvl="0" indent="0" algn="ctr" rtl="0">
                <a:lnSpc>
                  <a:spcPct val="120005"/>
                </a:lnSpc>
                <a:spcBef>
                  <a:spcPts val="0"/>
                </a:spcBef>
                <a:spcAft>
                  <a:spcPts val="0"/>
                </a:spcAft>
                <a:buNone/>
              </a:pPr>
              <a:r>
                <a:rPr lang="en-US" sz="3999" b="1" i="0" u="none" strike="noStrike" cap="none">
                  <a:solidFill>
                    <a:srgbClr val="FFFCF3"/>
                  </a:solidFill>
                  <a:latin typeface="Roboto Condensed"/>
                  <a:ea typeface="Roboto Condensed"/>
                  <a:cs typeface="Roboto Condensed"/>
                  <a:sym typeface="Roboto Condensed"/>
                </a:rPr>
                <a:t>hiện đại</a:t>
              </a:r>
              <a:endParaRPr/>
            </a:p>
          </p:txBody>
        </p:sp>
      </p:grpSp>
      <p:cxnSp>
        <p:nvCxnSpPr>
          <p:cNvPr id="646" name="Google Shape;646;p27"/>
          <p:cNvCxnSpPr/>
          <p:nvPr/>
        </p:nvCxnSpPr>
        <p:spPr>
          <a:xfrm>
            <a:off x="3906297" y="4941050"/>
            <a:ext cx="1196998" cy="0"/>
          </a:xfrm>
          <a:prstGeom prst="straightConnector1">
            <a:avLst/>
          </a:prstGeom>
          <a:noFill/>
          <a:ln w="9525" cap="rnd" cmpd="sng">
            <a:solidFill>
              <a:srgbClr val="3E4728"/>
            </a:solidFill>
            <a:prstDash val="solid"/>
            <a:round/>
            <a:headEnd type="none" w="sm" len="sm"/>
            <a:tailEnd type="none" w="sm" len="sm"/>
          </a:ln>
        </p:spPr>
      </p:cxnSp>
      <p:cxnSp>
        <p:nvCxnSpPr>
          <p:cNvPr id="647" name="Google Shape;647;p27"/>
          <p:cNvCxnSpPr/>
          <p:nvPr/>
        </p:nvCxnSpPr>
        <p:spPr>
          <a:xfrm>
            <a:off x="3808151" y="8245134"/>
            <a:ext cx="1295144" cy="0"/>
          </a:xfrm>
          <a:prstGeom prst="straightConnector1">
            <a:avLst/>
          </a:prstGeom>
          <a:noFill/>
          <a:ln w="9525" cap="rnd" cmpd="sng">
            <a:solidFill>
              <a:srgbClr val="3E4728"/>
            </a:solidFill>
            <a:prstDash val="solid"/>
            <a:round/>
            <a:headEnd type="none" w="sm" len="sm"/>
            <a:tailEnd type="none" w="sm" len="sm"/>
          </a:ln>
        </p:spPr>
      </p:cxnSp>
      <p:sp>
        <p:nvSpPr>
          <p:cNvPr id="648" name="Google Shape;648;p27"/>
          <p:cNvSpPr/>
          <p:nvPr/>
        </p:nvSpPr>
        <p:spPr>
          <a:xfrm>
            <a:off x="9745150" y="1446800"/>
            <a:ext cx="2481902" cy="1016242"/>
          </a:xfrm>
          <a:custGeom>
            <a:avLst/>
            <a:gdLst/>
            <a:ahLst/>
            <a:cxnLst/>
            <a:rect l="l" t="t" r="r" b="b"/>
            <a:pathLst>
              <a:path w="2481902" h="1016242" extrusionOk="0">
                <a:moveTo>
                  <a:pt x="0" y="0"/>
                </a:moveTo>
                <a:lnTo>
                  <a:pt x="2481902" y="0"/>
                </a:lnTo>
                <a:lnTo>
                  <a:pt x="2481902" y="1016242"/>
                </a:lnTo>
                <a:lnTo>
                  <a:pt x="0" y="1016242"/>
                </a:lnTo>
                <a:lnTo>
                  <a:pt x="0" y="0"/>
                </a:lnTo>
                <a:close/>
              </a:path>
            </a:pathLst>
          </a:custGeom>
          <a:blipFill rotWithShape="1">
            <a:blip r:embed="rId7">
              <a:alphaModFix/>
            </a:blip>
            <a:stretch>
              <a:fillRect/>
            </a:stretch>
          </a:blipFill>
          <a:ln>
            <a:noFill/>
          </a:ln>
        </p:spPr>
      </p:sp>
      <p:sp>
        <p:nvSpPr>
          <p:cNvPr id="649" name="Google Shape;649;p27"/>
          <p:cNvSpPr/>
          <p:nvPr/>
        </p:nvSpPr>
        <p:spPr>
          <a:xfrm>
            <a:off x="16965538" y="2827014"/>
            <a:ext cx="784235" cy="783712"/>
          </a:xfrm>
          <a:custGeom>
            <a:avLst/>
            <a:gdLst/>
            <a:ahLst/>
            <a:cxnLst/>
            <a:rect l="l" t="t" r="r" b="b"/>
            <a:pathLst>
              <a:path w="784235" h="783712" extrusionOk="0">
                <a:moveTo>
                  <a:pt x="0" y="0"/>
                </a:moveTo>
                <a:lnTo>
                  <a:pt x="784236" y="0"/>
                </a:lnTo>
                <a:lnTo>
                  <a:pt x="784236" y="783712"/>
                </a:lnTo>
                <a:lnTo>
                  <a:pt x="0" y="783712"/>
                </a:lnTo>
                <a:lnTo>
                  <a:pt x="0" y="0"/>
                </a:lnTo>
                <a:close/>
              </a:path>
            </a:pathLst>
          </a:custGeom>
          <a:blipFill rotWithShape="1">
            <a:blip r:embed="rId8">
              <a:alphaModFix/>
            </a:blip>
            <a:stretch>
              <a:fillRect/>
            </a:stretch>
          </a:blipFill>
          <a:ln>
            <a:noFill/>
          </a:ln>
        </p:spPr>
      </p:sp>
      <p:sp>
        <p:nvSpPr>
          <p:cNvPr id="650" name="Google Shape;650;p27"/>
          <p:cNvSpPr txBox="1"/>
          <p:nvPr/>
        </p:nvSpPr>
        <p:spPr>
          <a:xfrm>
            <a:off x="581954" y="1792538"/>
            <a:ext cx="6452392" cy="704817"/>
          </a:xfrm>
          <a:prstGeom prst="rect">
            <a:avLst/>
          </a:prstGeom>
          <a:noFill/>
          <a:ln>
            <a:noFill/>
          </a:ln>
        </p:spPr>
        <p:txBody>
          <a:bodyPr spcFirstLastPara="1" wrap="square" lIns="0" tIns="0" rIns="0" bIns="0" anchor="t" anchorCtr="0">
            <a:spAutoFit/>
          </a:bodyPr>
          <a:lstStyle/>
          <a:p>
            <a:pPr marL="0" marR="0" lvl="0" indent="0" algn="just" rtl="0">
              <a:lnSpc>
                <a:spcPct val="120000"/>
              </a:lnSpc>
              <a:spcBef>
                <a:spcPts val="0"/>
              </a:spcBef>
              <a:spcAft>
                <a:spcPts val="0"/>
              </a:spcAft>
              <a:buNone/>
            </a:pPr>
            <a:r>
              <a:rPr lang="en-US" sz="4500" b="1" i="0" u="none" strike="noStrike" cap="none">
                <a:solidFill>
                  <a:srgbClr val="000000"/>
                </a:solidFill>
                <a:latin typeface="Roboto Condensed"/>
                <a:ea typeface="Roboto Condensed"/>
                <a:cs typeface="Roboto Condensed"/>
                <a:sym typeface="Roboto Condensed"/>
              </a:rPr>
              <a:t>3.2. Đọc hiểu chi tiết</a:t>
            </a:r>
            <a:endParaRPr/>
          </a:p>
        </p:txBody>
      </p:sp>
      <p:sp>
        <p:nvSpPr>
          <p:cNvPr id="651" name="Google Shape;651;p27"/>
          <p:cNvSpPr txBox="1"/>
          <p:nvPr/>
        </p:nvSpPr>
        <p:spPr>
          <a:xfrm>
            <a:off x="614121" y="942754"/>
            <a:ext cx="9468900" cy="923400"/>
          </a:xfrm>
          <a:prstGeom prst="rect">
            <a:avLst/>
          </a:prstGeom>
          <a:noFill/>
          <a:ln>
            <a:noFill/>
          </a:ln>
        </p:spPr>
        <p:txBody>
          <a:bodyPr spcFirstLastPara="1" wrap="square" lIns="0" tIns="0" rIns="0" bIns="0" anchor="t" anchorCtr="0">
            <a:spAutoFit/>
          </a:bodyPr>
          <a:lstStyle/>
          <a:p>
            <a:pPr marL="0" marR="0" lvl="0" indent="0" algn="just" rtl="0">
              <a:lnSpc>
                <a:spcPct val="163000"/>
              </a:lnSpc>
              <a:spcBef>
                <a:spcPts val="0"/>
              </a:spcBef>
              <a:spcAft>
                <a:spcPts val="0"/>
              </a:spcAft>
              <a:buNone/>
            </a:pPr>
            <a:r>
              <a:rPr lang="en-US" sz="6000" b="1" i="0" u="none" strike="noStrike" cap="none">
                <a:solidFill>
                  <a:srgbClr val="3E4728"/>
                </a:solidFill>
                <a:latin typeface="Fraunces Black"/>
                <a:ea typeface="Fraunces Black"/>
                <a:cs typeface="Fraunces Black"/>
                <a:sym typeface="Fraunces Black"/>
              </a:rPr>
              <a:t>3. KHÁM PHÁ VĂN BẢN</a:t>
            </a:r>
            <a:endParaRPr/>
          </a:p>
        </p:txBody>
      </p:sp>
      <p:sp>
        <p:nvSpPr>
          <p:cNvPr id="652" name="Google Shape;652;p27"/>
          <p:cNvSpPr txBox="1"/>
          <p:nvPr/>
        </p:nvSpPr>
        <p:spPr>
          <a:xfrm>
            <a:off x="581954" y="2421155"/>
            <a:ext cx="15828983" cy="754347"/>
          </a:xfrm>
          <a:prstGeom prst="rect">
            <a:avLst/>
          </a:prstGeom>
          <a:noFill/>
          <a:ln>
            <a:noFill/>
          </a:ln>
        </p:spPr>
        <p:txBody>
          <a:bodyPr spcFirstLastPara="1" wrap="square" lIns="0" tIns="0" rIns="0" bIns="0" anchor="t" anchorCtr="0">
            <a:spAutoFit/>
          </a:bodyPr>
          <a:lstStyle/>
          <a:p>
            <a:pPr marL="0" marR="0" lvl="0" indent="0" algn="just" rtl="0">
              <a:lnSpc>
                <a:spcPct val="138008"/>
              </a:lnSpc>
              <a:spcBef>
                <a:spcPts val="0"/>
              </a:spcBef>
              <a:spcAft>
                <a:spcPts val="0"/>
              </a:spcAft>
              <a:buNone/>
            </a:pPr>
            <a:r>
              <a:rPr lang="en-US" sz="4499" b="1" i="0" u="none" strike="noStrike" cap="none">
                <a:solidFill>
                  <a:srgbClr val="000000"/>
                </a:solidFill>
                <a:latin typeface="Arial"/>
                <a:ea typeface="Arial"/>
                <a:cs typeface="Arial"/>
                <a:sym typeface="Arial"/>
              </a:rPr>
              <a:t>f. Phong cách hiện thực, hiện đại trong tiểu thuyết</a:t>
            </a:r>
            <a:endParaRPr sz="4499" b="1"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52">
                                            <p:txEl>
                                              <p:pRg st="0" end="0"/>
                                            </p:txEl>
                                          </p:spTgt>
                                        </p:tgtEl>
                                        <p:attrNameLst>
                                          <p:attrName>style.visibility</p:attrName>
                                        </p:attrNameLst>
                                      </p:cBhvr>
                                      <p:to>
                                        <p:strVal val="visible"/>
                                      </p:to>
                                    </p:set>
                                    <p:animEffect transition="in" filter="fade">
                                      <p:cBhvr>
                                        <p:cTn id="7" dur="500"/>
                                        <p:tgtEl>
                                          <p:spTgt spid="65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40"/>
                                        </p:tgtEl>
                                        <p:attrNameLst>
                                          <p:attrName>style.visibility</p:attrName>
                                        </p:attrNameLst>
                                      </p:cBhvr>
                                      <p:to>
                                        <p:strVal val="visible"/>
                                      </p:to>
                                    </p:set>
                                    <p:animEffect transition="in" filter="fade">
                                      <p:cBhvr>
                                        <p:cTn id="12" dur="500"/>
                                        <p:tgtEl>
                                          <p:spTgt spid="640"/>
                                        </p:tgtEl>
                                      </p:cBhvr>
                                    </p:animEffect>
                                  </p:childTnLst>
                                </p:cTn>
                              </p:par>
                              <p:par>
                                <p:cTn id="13" presetID="10" presetClass="entr" presetSubtype="0" fill="hold" nodeType="withEffect">
                                  <p:stCondLst>
                                    <p:cond delay="0"/>
                                  </p:stCondLst>
                                  <p:childTnLst>
                                    <p:set>
                                      <p:cBhvr>
                                        <p:cTn id="14" dur="1" fill="hold">
                                          <p:stCondLst>
                                            <p:cond delay="0"/>
                                          </p:stCondLst>
                                        </p:cTn>
                                        <p:tgtEl>
                                          <p:spTgt spid="646"/>
                                        </p:tgtEl>
                                        <p:attrNameLst>
                                          <p:attrName>style.visibility</p:attrName>
                                        </p:attrNameLst>
                                      </p:cBhvr>
                                      <p:to>
                                        <p:strVal val="visible"/>
                                      </p:to>
                                    </p:set>
                                    <p:animEffect transition="in" filter="fade">
                                      <p:cBhvr>
                                        <p:cTn id="15" dur="500"/>
                                        <p:tgtEl>
                                          <p:spTgt spid="646"/>
                                        </p:tgtEl>
                                      </p:cBhvr>
                                    </p:animEffect>
                                  </p:childTnLst>
                                </p:cTn>
                              </p:par>
                              <p:par>
                                <p:cTn id="16" presetID="10" presetClass="entr" presetSubtype="0" fill="hold" nodeType="withEffect">
                                  <p:stCondLst>
                                    <p:cond delay="0"/>
                                  </p:stCondLst>
                                  <p:childTnLst>
                                    <p:set>
                                      <p:cBhvr>
                                        <p:cTn id="17" dur="1" fill="hold">
                                          <p:stCondLst>
                                            <p:cond delay="0"/>
                                          </p:stCondLst>
                                        </p:cTn>
                                        <p:tgtEl>
                                          <p:spTgt spid="634"/>
                                        </p:tgtEl>
                                        <p:attrNameLst>
                                          <p:attrName>style.visibility</p:attrName>
                                        </p:attrNameLst>
                                      </p:cBhvr>
                                      <p:to>
                                        <p:strVal val="visible"/>
                                      </p:to>
                                    </p:set>
                                    <p:animEffect transition="in" filter="fade">
                                      <p:cBhvr>
                                        <p:cTn id="18" dur="500"/>
                                        <p:tgtEl>
                                          <p:spTgt spid="63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37"/>
                                        </p:tgtEl>
                                        <p:attrNameLst>
                                          <p:attrName>style.visibility</p:attrName>
                                        </p:attrNameLst>
                                      </p:cBhvr>
                                      <p:to>
                                        <p:strVal val="visible"/>
                                      </p:to>
                                    </p:set>
                                    <p:animEffect transition="in" filter="fade">
                                      <p:cBhvr>
                                        <p:cTn id="23" dur="500"/>
                                        <p:tgtEl>
                                          <p:spTgt spid="637"/>
                                        </p:tgtEl>
                                      </p:cBhvr>
                                    </p:animEffect>
                                  </p:childTnLst>
                                </p:cTn>
                              </p:par>
                              <p:par>
                                <p:cTn id="24" presetID="10" presetClass="entr" presetSubtype="0" fill="hold" nodeType="withEffect">
                                  <p:stCondLst>
                                    <p:cond delay="0"/>
                                  </p:stCondLst>
                                  <p:childTnLst>
                                    <p:set>
                                      <p:cBhvr>
                                        <p:cTn id="25" dur="1" fill="hold">
                                          <p:stCondLst>
                                            <p:cond delay="0"/>
                                          </p:stCondLst>
                                        </p:cTn>
                                        <p:tgtEl>
                                          <p:spTgt spid="643"/>
                                        </p:tgtEl>
                                        <p:attrNameLst>
                                          <p:attrName>style.visibility</p:attrName>
                                        </p:attrNameLst>
                                      </p:cBhvr>
                                      <p:to>
                                        <p:strVal val="visible"/>
                                      </p:to>
                                    </p:set>
                                    <p:animEffect transition="in" filter="fade">
                                      <p:cBhvr>
                                        <p:cTn id="26" dur="500"/>
                                        <p:tgtEl>
                                          <p:spTgt spid="643"/>
                                        </p:tgtEl>
                                      </p:cBhvr>
                                    </p:animEffect>
                                  </p:childTnLst>
                                </p:cTn>
                              </p:par>
                              <p:par>
                                <p:cTn id="27" presetID="10" presetClass="entr" presetSubtype="0" fill="hold" nodeType="withEffect">
                                  <p:stCondLst>
                                    <p:cond delay="0"/>
                                  </p:stCondLst>
                                  <p:childTnLst>
                                    <p:set>
                                      <p:cBhvr>
                                        <p:cTn id="28" dur="1" fill="hold">
                                          <p:stCondLst>
                                            <p:cond delay="0"/>
                                          </p:stCondLst>
                                        </p:cTn>
                                        <p:tgtEl>
                                          <p:spTgt spid="647"/>
                                        </p:tgtEl>
                                        <p:attrNameLst>
                                          <p:attrName>style.visibility</p:attrName>
                                        </p:attrNameLst>
                                      </p:cBhvr>
                                      <p:to>
                                        <p:strVal val="visible"/>
                                      </p:to>
                                    </p:set>
                                    <p:animEffect transition="in" filter="fade">
                                      <p:cBhvr>
                                        <p:cTn id="29" dur="500"/>
                                        <p:tgtEl>
                                          <p:spTgt spid="6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CF3"/>
        </a:solidFill>
        <a:effectLst/>
      </p:bgPr>
    </p:bg>
    <p:spTree>
      <p:nvGrpSpPr>
        <p:cNvPr id="1" name="Shape 660"/>
        <p:cNvGrpSpPr/>
        <p:nvPr/>
      </p:nvGrpSpPr>
      <p:grpSpPr>
        <a:xfrm>
          <a:off x="0" y="0"/>
          <a:ext cx="0" cy="0"/>
          <a:chOff x="0" y="0"/>
          <a:chExt cx="0" cy="0"/>
        </a:xfrm>
      </p:grpSpPr>
      <p:sp>
        <p:nvSpPr>
          <p:cNvPr id="661" name="Google Shape;661;p28"/>
          <p:cNvSpPr/>
          <p:nvPr/>
        </p:nvSpPr>
        <p:spPr>
          <a:xfrm>
            <a:off x="0" y="0"/>
            <a:ext cx="18288006" cy="10287002"/>
          </a:xfrm>
          <a:custGeom>
            <a:avLst/>
            <a:gdLst/>
            <a:ahLst/>
            <a:cxnLst/>
            <a:rect l="l" t="t" r="r" b="b"/>
            <a:pathLst>
              <a:path w="18288006" h="10287002" extrusionOk="0">
                <a:moveTo>
                  <a:pt x="0" y="0"/>
                </a:moveTo>
                <a:lnTo>
                  <a:pt x="18288006" y="0"/>
                </a:lnTo>
                <a:lnTo>
                  <a:pt x="18288006" y="10287002"/>
                </a:lnTo>
                <a:lnTo>
                  <a:pt x="0" y="10287002"/>
                </a:lnTo>
                <a:lnTo>
                  <a:pt x="0" y="0"/>
                </a:lnTo>
                <a:close/>
              </a:path>
            </a:pathLst>
          </a:custGeom>
          <a:blipFill rotWithShape="1">
            <a:blip r:embed="rId3">
              <a:alphaModFix amt="80000"/>
            </a:blip>
            <a:stretch>
              <a:fillRect t="-9243" b="-9243"/>
            </a:stretch>
          </a:blipFill>
          <a:ln>
            <a:noFill/>
          </a:ln>
        </p:spPr>
      </p:sp>
      <p:sp>
        <p:nvSpPr>
          <p:cNvPr id="662" name="Google Shape;662;p28"/>
          <p:cNvSpPr/>
          <p:nvPr/>
        </p:nvSpPr>
        <p:spPr>
          <a:xfrm>
            <a:off x="0" y="9212796"/>
            <a:ext cx="18287888" cy="1710288"/>
          </a:xfrm>
          <a:custGeom>
            <a:avLst/>
            <a:gdLst/>
            <a:ahLst/>
            <a:cxnLst/>
            <a:rect l="l" t="t" r="r" b="b"/>
            <a:pathLst>
              <a:path w="18287888" h="1710288" extrusionOk="0">
                <a:moveTo>
                  <a:pt x="0" y="0"/>
                </a:moveTo>
                <a:lnTo>
                  <a:pt x="18287888" y="0"/>
                </a:lnTo>
                <a:lnTo>
                  <a:pt x="18287888" y="1710288"/>
                </a:lnTo>
                <a:lnTo>
                  <a:pt x="0" y="1710288"/>
                </a:lnTo>
                <a:lnTo>
                  <a:pt x="0" y="0"/>
                </a:lnTo>
                <a:close/>
              </a:path>
            </a:pathLst>
          </a:custGeom>
          <a:blipFill rotWithShape="1">
            <a:blip r:embed="rId4">
              <a:alphaModFix/>
            </a:blip>
            <a:stretch>
              <a:fillRect/>
            </a:stretch>
          </a:blipFill>
          <a:ln>
            <a:noFill/>
          </a:ln>
        </p:spPr>
      </p:sp>
      <p:sp>
        <p:nvSpPr>
          <p:cNvPr id="663" name="Google Shape;663;p28"/>
          <p:cNvSpPr/>
          <p:nvPr/>
        </p:nvSpPr>
        <p:spPr>
          <a:xfrm>
            <a:off x="0" y="9360728"/>
            <a:ext cx="18287742" cy="1504910"/>
          </a:xfrm>
          <a:custGeom>
            <a:avLst/>
            <a:gdLst/>
            <a:ahLst/>
            <a:cxnLst/>
            <a:rect l="l" t="t" r="r" b="b"/>
            <a:pathLst>
              <a:path w="18287742" h="1504910" extrusionOk="0">
                <a:moveTo>
                  <a:pt x="0" y="0"/>
                </a:moveTo>
                <a:lnTo>
                  <a:pt x="18287742" y="0"/>
                </a:lnTo>
                <a:lnTo>
                  <a:pt x="18287742" y="1504910"/>
                </a:lnTo>
                <a:lnTo>
                  <a:pt x="0" y="1504910"/>
                </a:lnTo>
                <a:lnTo>
                  <a:pt x="0" y="0"/>
                </a:lnTo>
                <a:close/>
              </a:path>
            </a:pathLst>
          </a:custGeom>
          <a:blipFill rotWithShape="1">
            <a:blip r:embed="rId5">
              <a:alphaModFix/>
            </a:blip>
            <a:stretch>
              <a:fillRect/>
            </a:stretch>
          </a:blipFill>
          <a:ln>
            <a:noFill/>
          </a:ln>
        </p:spPr>
      </p:sp>
      <p:sp>
        <p:nvSpPr>
          <p:cNvPr id="664" name="Google Shape;664;p28"/>
          <p:cNvSpPr/>
          <p:nvPr/>
        </p:nvSpPr>
        <p:spPr>
          <a:xfrm>
            <a:off x="14581" y="465230"/>
            <a:ext cx="18290487" cy="606288"/>
          </a:xfrm>
          <a:custGeom>
            <a:avLst/>
            <a:gdLst/>
            <a:ahLst/>
            <a:cxnLst/>
            <a:rect l="l" t="t" r="r" b="b"/>
            <a:pathLst>
              <a:path w="18290487" h="606288" extrusionOk="0">
                <a:moveTo>
                  <a:pt x="0" y="0"/>
                </a:moveTo>
                <a:lnTo>
                  <a:pt x="18290486" y="0"/>
                </a:lnTo>
                <a:lnTo>
                  <a:pt x="18290486" y="606288"/>
                </a:lnTo>
                <a:lnTo>
                  <a:pt x="0" y="606288"/>
                </a:lnTo>
                <a:lnTo>
                  <a:pt x="0" y="0"/>
                </a:lnTo>
                <a:close/>
              </a:path>
            </a:pathLst>
          </a:custGeom>
          <a:blipFill rotWithShape="1">
            <a:blip r:embed="rId6">
              <a:alphaModFix/>
            </a:blip>
            <a:stretch>
              <a:fillRect/>
            </a:stretch>
          </a:blipFill>
          <a:ln>
            <a:noFill/>
          </a:ln>
        </p:spPr>
      </p:sp>
      <p:sp>
        <p:nvSpPr>
          <p:cNvPr id="665" name="Google Shape;665;p28"/>
          <p:cNvSpPr/>
          <p:nvPr/>
        </p:nvSpPr>
        <p:spPr>
          <a:xfrm>
            <a:off x="1208578" y="3172366"/>
            <a:ext cx="1349229" cy="379301"/>
          </a:xfrm>
          <a:custGeom>
            <a:avLst/>
            <a:gdLst/>
            <a:ahLst/>
            <a:cxnLst/>
            <a:rect l="l" t="t" r="r" b="b"/>
            <a:pathLst>
              <a:path w="1349229" h="379301" extrusionOk="0">
                <a:moveTo>
                  <a:pt x="0" y="0"/>
                </a:moveTo>
                <a:lnTo>
                  <a:pt x="1349228" y="0"/>
                </a:lnTo>
                <a:lnTo>
                  <a:pt x="1349228" y="379302"/>
                </a:lnTo>
                <a:lnTo>
                  <a:pt x="0" y="379302"/>
                </a:lnTo>
                <a:lnTo>
                  <a:pt x="0" y="0"/>
                </a:lnTo>
                <a:close/>
              </a:path>
            </a:pathLst>
          </a:custGeom>
          <a:blipFill rotWithShape="1">
            <a:blip r:embed="rId7">
              <a:alphaModFix/>
            </a:blip>
            <a:stretch>
              <a:fillRect/>
            </a:stretch>
          </a:blipFill>
          <a:ln>
            <a:noFill/>
          </a:ln>
        </p:spPr>
      </p:sp>
      <p:sp>
        <p:nvSpPr>
          <p:cNvPr id="666" name="Google Shape;666;p28"/>
          <p:cNvSpPr/>
          <p:nvPr/>
        </p:nvSpPr>
        <p:spPr>
          <a:xfrm>
            <a:off x="16425528" y="6318190"/>
            <a:ext cx="1349229" cy="379301"/>
          </a:xfrm>
          <a:custGeom>
            <a:avLst/>
            <a:gdLst/>
            <a:ahLst/>
            <a:cxnLst/>
            <a:rect l="l" t="t" r="r" b="b"/>
            <a:pathLst>
              <a:path w="1349229" h="379301" extrusionOk="0">
                <a:moveTo>
                  <a:pt x="0" y="0"/>
                </a:moveTo>
                <a:lnTo>
                  <a:pt x="1349228" y="0"/>
                </a:lnTo>
                <a:lnTo>
                  <a:pt x="1349228" y="379302"/>
                </a:lnTo>
                <a:lnTo>
                  <a:pt x="0" y="379302"/>
                </a:lnTo>
                <a:lnTo>
                  <a:pt x="0" y="0"/>
                </a:lnTo>
                <a:close/>
              </a:path>
            </a:pathLst>
          </a:custGeom>
          <a:blipFill rotWithShape="1">
            <a:blip r:embed="rId7">
              <a:alphaModFix/>
            </a:blip>
            <a:stretch>
              <a:fillRect/>
            </a:stretch>
          </a:blipFill>
          <a:ln>
            <a:noFill/>
          </a:ln>
        </p:spPr>
      </p:sp>
      <p:sp>
        <p:nvSpPr>
          <p:cNvPr id="667" name="Google Shape;667;p28"/>
          <p:cNvSpPr/>
          <p:nvPr/>
        </p:nvSpPr>
        <p:spPr>
          <a:xfrm>
            <a:off x="528249" y="6489022"/>
            <a:ext cx="1022151" cy="518329"/>
          </a:xfrm>
          <a:custGeom>
            <a:avLst/>
            <a:gdLst/>
            <a:ahLst/>
            <a:cxnLst/>
            <a:rect l="l" t="t" r="r" b="b"/>
            <a:pathLst>
              <a:path w="1022151" h="518329" extrusionOk="0">
                <a:moveTo>
                  <a:pt x="0" y="0"/>
                </a:moveTo>
                <a:lnTo>
                  <a:pt x="1022150" y="0"/>
                </a:lnTo>
                <a:lnTo>
                  <a:pt x="1022150" y="518328"/>
                </a:lnTo>
                <a:lnTo>
                  <a:pt x="0" y="518328"/>
                </a:lnTo>
                <a:lnTo>
                  <a:pt x="0" y="0"/>
                </a:lnTo>
                <a:close/>
              </a:path>
            </a:pathLst>
          </a:custGeom>
          <a:blipFill rotWithShape="1">
            <a:blip r:embed="rId8">
              <a:alphaModFix/>
            </a:blip>
            <a:stretch>
              <a:fillRect/>
            </a:stretch>
          </a:blipFill>
          <a:ln>
            <a:noFill/>
          </a:ln>
        </p:spPr>
      </p:sp>
      <p:sp>
        <p:nvSpPr>
          <p:cNvPr id="668" name="Google Shape;668;p28"/>
          <p:cNvSpPr/>
          <p:nvPr/>
        </p:nvSpPr>
        <p:spPr>
          <a:xfrm>
            <a:off x="614121" y="3551668"/>
            <a:ext cx="7580489" cy="5513083"/>
          </a:xfrm>
          <a:custGeom>
            <a:avLst/>
            <a:gdLst/>
            <a:ahLst/>
            <a:cxnLst/>
            <a:rect l="l" t="t" r="r" b="b"/>
            <a:pathLst>
              <a:path w="7580489" h="5513083" extrusionOk="0">
                <a:moveTo>
                  <a:pt x="0" y="0"/>
                </a:moveTo>
                <a:lnTo>
                  <a:pt x="7580488" y="0"/>
                </a:lnTo>
                <a:lnTo>
                  <a:pt x="7580488" y="5513082"/>
                </a:lnTo>
                <a:lnTo>
                  <a:pt x="0" y="5513082"/>
                </a:lnTo>
                <a:lnTo>
                  <a:pt x="0" y="0"/>
                </a:lnTo>
                <a:close/>
              </a:path>
            </a:pathLst>
          </a:custGeom>
          <a:blipFill rotWithShape="1">
            <a:blip r:embed="rId9">
              <a:alphaModFix/>
            </a:blip>
            <a:stretch>
              <a:fillRect/>
            </a:stretch>
          </a:blipFill>
          <a:ln>
            <a:noFill/>
          </a:ln>
        </p:spPr>
      </p:sp>
      <p:sp>
        <p:nvSpPr>
          <p:cNvPr id="669" name="Google Shape;669;p28"/>
          <p:cNvSpPr txBox="1"/>
          <p:nvPr/>
        </p:nvSpPr>
        <p:spPr>
          <a:xfrm>
            <a:off x="581954" y="1792538"/>
            <a:ext cx="6452392" cy="704817"/>
          </a:xfrm>
          <a:prstGeom prst="rect">
            <a:avLst/>
          </a:prstGeom>
          <a:noFill/>
          <a:ln>
            <a:noFill/>
          </a:ln>
        </p:spPr>
        <p:txBody>
          <a:bodyPr spcFirstLastPara="1" wrap="square" lIns="0" tIns="0" rIns="0" bIns="0" anchor="t" anchorCtr="0">
            <a:spAutoFit/>
          </a:bodyPr>
          <a:lstStyle/>
          <a:p>
            <a:pPr marL="0" marR="0" lvl="0" indent="0" algn="just" rtl="0">
              <a:lnSpc>
                <a:spcPct val="120000"/>
              </a:lnSpc>
              <a:spcBef>
                <a:spcPts val="0"/>
              </a:spcBef>
              <a:spcAft>
                <a:spcPts val="0"/>
              </a:spcAft>
              <a:buNone/>
            </a:pPr>
            <a:r>
              <a:rPr lang="en-US" sz="4500" b="1" i="0" u="none" strike="noStrike" cap="none">
                <a:solidFill>
                  <a:srgbClr val="000000"/>
                </a:solidFill>
                <a:latin typeface="Roboto Condensed"/>
                <a:ea typeface="Roboto Condensed"/>
                <a:cs typeface="Roboto Condensed"/>
                <a:sym typeface="Roboto Condensed"/>
              </a:rPr>
              <a:t>3.2. Đọc hiểu chi tiết</a:t>
            </a:r>
            <a:endParaRPr/>
          </a:p>
        </p:txBody>
      </p:sp>
      <p:sp>
        <p:nvSpPr>
          <p:cNvPr id="670" name="Google Shape;670;p28"/>
          <p:cNvSpPr txBox="1"/>
          <p:nvPr/>
        </p:nvSpPr>
        <p:spPr>
          <a:xfrm>
            <a:off x="614121" y="714154"/>
            <a:ext cx="9468761" cy="1148715"/>
          </a:xfrm>
          <a:prstGeom prst="rect">
            <a:avLst/>
          </a:prstGeom>
          <a:noFill/>
          <a:ln>
            <a:noFill/>
          </a:ln>
        </p:spPr>
        <p:txBody>
          <a:bodyPr spcFirstLastPara="1" wrap="square" lIns="0" tIns="0" rIns="0" bIns="0" anchor="t" anchorCtr="0">
            <a:spAutoFit/>
          </a:bodyPr>
          <a:lstStyle/>
          <a:p>
            <a:pPr marL="0" marR="0" lvl="0" indent="0" algn="just" rtl="0">
              <a:lnSpc>
                <a:spcPct val="163000"/>
              </a:lnSpc>
              <a:spcBef>
                <a:spcPts val="0"/>
              </a:spcBef>
              <a:spcAft>
                <a:spcPts val="0"/>
              </a:spcAft>
              <a:buNone/>
            </a:pPr>
            <a:r>
              <a:rPr lang="en-US" sz="6000" b="1" i="0" u="none" strike="noStrike" cap="none">
                <a:solidFill>
                  <a:srgbClr val="3E4728"/>
                </a:solidFill>
                <a:latin typeface="Fraunces Black"/>
                <a:ea typeface="Fraunces Black"/>
                <a:cs typeface="Fraunces Black"/>
                <a:sym typeface="Fraunces Black"/>
              </a:rPr>
              <a:t>3. KHÁM PHÁ VĂN BẢN</a:t>
            </a:r>
            <a:endParaRPr/>
          </a:p>
        </p:txBody>
      </p:sp>
      <p:sp>
        <p:nvSpPr>
          <p:cNvPr id="671" name="Google Shape;671;p28"/>
          <p:cNvSpPr txBox="1"/>
          <p:nvPr/>
        </p:nvSpPr>
        <p:spPr>
          <a:xfrm>
            <a:off x="581954" y="2421155"/>
            <a:ext cx="15828983" cy="754347"/>
          </a:xfrm>
          <a:prstGeom prst="rect">
            <a:avLst/>
          </a:prstGeom>
          <a:noFill/>
          <a:ln>
            <a:noFill/>
          </a:ln>
        </p:spPr>
        <p:txBody>
          <a:bodyPr spcFirstLastPara="1" wrap="square" lIns="0" tIns="0" rIns="0" bIns="0" anchor="t" anchorCtr="0">
            <a:spAutoFit/>
          </a:bodyPr>
          <a:lstStyle/>
          <a:p>
            <a:pPr marL="0" marR="0" lvl="0" indent="0" algn="just" rtl="0">
              <a:lnSpc>
                <a:spcPct val="138008"/>
              </a:lnSpc>
              <a:spcBef>
                <a:spcPts val="0"/>
              </a:spcBef>
              <a:spcAft>
                <a:spcPts val="0"/>
              </a:spcAft>
              <a:buNone/>
            </a:pPr>
            <a:r>
              <a:rPr lang="en-US" sz="4499" b="1" i="0" u="none" strike="noStrike" cap="none">
                <a:solidFill>
                  <a:srgbClr val="000000"/>
                </a:solidFill>
                <a:latin typeface="Arial"/>
                <a:ea typeface="Arial"/>
                <a:cs typeface="Arial"/>
                <a:sym typeface="Arial"/>
              </a:rPr>
              <a:t>g. Bài học về cách nghĩ và ứng xử cá nhân</a:t>
            </a:r>
            <a:endParaRPr sz="4499" b="1" i="0" u="none" strike="noStrike" cap="none">
              <a:solidFill>
                <a:srgbClr val="000000"/>
              </a:solidFill>
              <a:latin typeface="Arial"/>
              <a:ea typeface="Arial"/>
              <a:cs typeface="Arial"/>
              <a:sym typeface="Arial"/>
            </a:endParaRPr>
          </a:p>
        </p:txBody>
      </p:sp>
      <p:sp>
        <p:nvSpPr>
          <p:cNvPr id="672" name="Google Shape;672;p28"/>
          <p:cNvSpPr/>
          <p:nvPr/>
        </p:nvSpPr>
        <p:spPr>
          <a:xfrm>
            <a:off x="8496446" y="3511059"/>
            <a:ext cx="8603691" cy="5747269"/>
          </a:xfrm>
          <a:custGeom>
            <a:avLst/>
            <a:gdLst/>
            <a:ahLst/>
            <a:cxnLst/>
            <a:rect l="l" t="t" r="r" b="b"/>
            <a:pathLst>
              <a:path w="11471588" h="7663026" extrusionOk="0">
                <a:moveTo>
                  <a:pt x="0" y="0"/>
                </a:moveTo>
                <a:lnTo>
                  <a:pt x="11471588" y="0"/>
                </a:lnTo>
                <a:lnTo>
                  <a:pt x="11471588" y="7663026"/>
                </a:lnTo>
                <a:lnTo>
                  <a:pt x="0" y="7663026"/>
                </a:lnTo>
                <a:close/>
              </a:path>
            </a:pathLst>
          </a:custGeom>
          <a:solidFill>
            <a:srgbClr val="FEFFFE">
              <a:alpha val="58039"/>
            </a:srgbClr>
          </a:solidFill>
          <a:ln>
            <a:noFill/>
          </a:ln>
        </p:spPr>
      </p:sp>
      <p:sp>
        <p:nvSpPr>
          <p:cNvPr id="673" name="Google Shape;673;p28"/>
          <p:cNvSpPr txBox="1"/>
          <p:nvPr/>
        </p:nvSpPr>
        <p:spPr>
          <a:xfrm>
            <a:off x="8496446" y="3627269"/>
            <a:ext cx="8122200" cy="5470800"/>
          </a:xfrm>
          <a:prstGeom prst="rect">
            <a:avLst/>
          </a:prstGeom>
          <a:noFill/>
          <a:ln>
            <a:noFill/>
          </a:ln>
        </p:spPr>
        <p:txBody>
          <a:bodyPr spcFirstLastPara="1" wrap="square" lIns="0" tIns="0" rIns="0" bIns="0" anchor="t" anchorCtr="0">
            <a:spAutoFit/>
          </a:bodyPr>
          <a:lstStyle/>
          <a:p>
            <a:pPr marL="971547" marR="0" lvl="1" indent="-485773" algn="just" rtl="0">
              <a:lnSpc>
                <a:spcPct val="115000"/>
              </a:lnSpc>
              <a:spcBef>
                <a:spcPts val="0"/>
              </a:spcBef>
              <a:spcAft>
                <a:spcPts val="0"/>
              </a:spcAft>
              <a:buClr>
                <a:srgbClr val="000000"/>
              </a:buClr>
              <a:buSzPts val="4499"/>
              <a:buFont typeface="Arial"/>
              <a:buChar char="•"/>
            </a:pPr>
            <a:r>
              <a:rPr lang="en-US" sz="4499" b="0" i="0" u="none" strike="noStrike" cap="none">
                <a:solidFill>
                  <a:srgbClr val="000000"/>
                </a:solidFill>
                <a:latin typeface="Roboto Condensed"/>
                <a:ea typeface="Roboto Condensed"/>
                <a:cs typeface="Roboto Condensed"/>
                <a:sym typeface="Roboto Condensed"/>
              </a:rPr>
              <a:t>GV phát cho HS 1 thẻ trắng để viết những giá trị được thể hiện qua văn bản. Kĩ thuật free writing (2-3 phút).</a:t>
            </a:r>
            <a:endParaRPr/>
          </a:p>
          <a:p>
            <a:pPr marL="971547" marR="0" lvl="1" indent="-485773" algn="just" rtl="0">
              <a:lnSpc>
                <a:spcPct val="115000"/>
              </a:lnSpc>
              <a:spcBef>
                <a:spcPts val="0"/>
              </a:spcBef>
              <a:spcAft>
                <a:spcPts val="0"/>
              </a:spcAft>
              <a:buClr>
                <a:srgbClr val="000000"/>
              </a:buClr>
              <a:buSzPts val="4499"/>
              <a:buFont typeface="Arial"/>
              <a:buChar char="•"/>
            </a:pPr>
            <a:r>
              <a:rPr lang="en-US" sz="4499" b="0" i="0" u="none" strike="noStrike" cap="none">
                <a:solidFill>
                  <a:srgbClr val="000000"/>
                </a:solidFill>
                <a:latin typeface="Roboto Condensed"/>
                <a:ea typeface="Roboto Condensed"/>
                <a:cs typeface="Roboto Condensed"/>
                <a:sym typeface="Roboto Condensed"/>
              </a:rPr>
              <a:t>(1 phút) Chia sẻ trước lớp những suy nghĩ và cảm nhận trước lớp.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71">
                                            <p:txEl>
                                              <p:pRg st="0" end="0"/>
                                            </p:txEl>
                                          </p:spTgt>
                                        </p:tgtEl>
                                        <p:attrNameLst>
                                          <p:attrName>style.visibility</p:attrName>
                                        </p:attrNameLst>
                                      </p:cBhvr>
                                      <p:to>
                                        <p:strVal val="visible"/>
                                      </p:to>
                                    </p:set>
                                    <p:animEffect transition="in" filter="fade">
                                      <p:cBhvr>
                                        <p:cTn id="7" dur="500"/>
                                        <p:tgtEl>
                                          <p:spTgt spid="6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73"/>
                                        </p:tgtEl>
                                        <p:attrNameLst>
                                          <p:attrName>style.visibility</p:attrName>
                                        </p:attrNameLst>
                                      </p:cBhvr>
                                      <p:to>
                                        <p:strVal val="visible"/>
                                      </p:to>
                                    </p:set>
                                    <p:animEffect transition="in" filter="fade">
                                      <p:cBhvr>
                                        <p:cTn id="12" dur="500"/>
                                        <p:tgtEl>
                                          <p:spTgt spid="6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CF3"/>
        </a:solidFill>
        <a:effectLst/>
      </p:bgPr>
    </p:bg>
    <p:spTree>
      <p:nvGrpSpPr>
        <p:cNvPr id="1" name="Shape 681"/>
        <p:cNvGrpSpPr/>
        <p:nvPr/>
      </p:nvGrpSpPr>
      <p:grpSpPr>
        <a:xfrm>
          <a:off x="0" y="0"/>
          <a:ext cx="0" cy="0"/>
          <a:chOff x="0" y="0"/>
          <a:chExt cx="0" cy="0"/>
        </a:xfrm>
      </p:grpSpPr>
      <p:sp>
        <p:nvSpPr>
          <p:cNvPr id="682" name="Google Shape;682;p29"/>
          <p:cNvSpPr/>
          <p:nvPr/>
        </p:nvSpPr>
        <p:spPr>
          <a:xfrm>
            <a:off x="0" y="0"/>
            <a:ext cx="18288006" cy="10287002"/>
          </a:xfrm>
          <a:custGeom>
            <a:avLst/>
            <a:gdLst/>
            <a:ahLst/>
            <a:cxnLst/>
            <a:rect l="l" t="t" r="r" b="b"/>
            <a:pathLst>
              <a:path w="18288006" h="10287002" extrusionOk="0">
                <a:moveTo>
                  <a:pt x="0" y="0"/>
                </a:moveTo>
                <a:lnTo>
                  <a:pt x="18288006" y="0"/>
                </a:lnTo>
                <a:lnTo>
                  <a:pt x="18288006" y="10287002"/>
                </a:lnTo>
                <a:lnTo>
                  <a:pt x="0" y="10287002"/>
                </a:lnTo>
                <a:lnTo>
                  <a:pt x="0" y="0"/>
                </a:lnTo>
                <a:close/>
              </a:path>
            </a:pathLst>
          </a:custGeom>
          <a:blipFill rotWithShape="1">
            <a:blip r:embed="rId3">
              <a:alphaModFix/>
            </a:blip>
            <a:stretch>
              <a:fillRect t="-9243" b="-9243"/>
            </a:stretch>
          </a:blipFill>
          <a:ln>
            <a:noFill/>
          </a:ln>
        </p:spPr>
      </p:sp>
      <p:sp>
        <p:nvSpPr>
          <p:cNvPr id="683" name="Google Shape;683;p29"/>
          <p:cNvSpPr/>
          <p:nvPr/>
        </p:nvSpPr>
        <p:spPr>
          <a:xfrm>
            <a:off x="0" y="6708508"/>
            <a:ext cx="18287586" cy="6148786"/>
          </a:xfrm>
          <a:custGeom>
            <a:avLst/>
            <a:gdLst/>
            <a:ahLst/>
            <a:cxnLst/>
            <a:rect l="l" t="t" r="r" b="b"/>
            <a:pathLst>
              <a:path w="18287586" h="6148786" extrusionOk="0">
                <a:moveTo>
                  <a:pt x="0" y="0"/>
                </a:moveTo>
                <a:lnTo>
                  <a:pt x="18287586" y="0"/>
                </a:lnTo>
                <a:lnTo>
                  <a:pt x="18287586" y="6148786"/>
                </a:lnTo>
                <a:lnTo>
                  <a:pt x="0" y="6148786"/>
                </a:lnTo>
                <a:lnTo>
                  <a:pt x="0" y="0"/>
                </a:lnTo>
                <a:close/>
              </a:path>
            </a:pathLst>
          </a:custGeom>
          <a:blipFill rotWithShape="1">
            <a:blip r:embed="rId4">
              <a:alphaModFix/>
            </a:blip>
            <a:stretch>
              <a:fillRect/>
            </a:stretch>
          </a:blipFill>
          <a:ln>
            <a:noFill/>
          </a:ln>
        </p:spPr>
      </p:sp>
      <p:sp>
        <p:nvSpPr>
          <p:cNvPr id="684" name="Google Shape;684;p29"/>
          <p:cNvSpPr/>
          <p:nvPr/>
        </p:nvSpPr>
        <p:spPr>
          <a:xfrm>
            <a:off x="0" y="9061484"/>
            <a:ext cx="18287742" cy="3359086"/>
          </a:xfrm>
          <a:custGeom>
            <a:avLst/>
            <a:gdLst/>
            <a:ahLst/>
            <a:cxnLst/>
            <a:rect l="l" t="t" r="r" b="b"/>
            <a:pathLst>
              <a:path w="18287742" h="3359086" extrusionOk="0">
                <a:moveTo>
                  <a:pt x="0" y="0"/>
                </a:moveTo>
                <a:lnTo>
                  <a:pt x="18287742" y="0"/>
                </a:lnTo>
                <a:lnTo>
                  <a:pt x="18287742" y="3359086"/>
                </a:lnTo>
                <a:lnTo>
                  <a:pt x="0" y="3359086"/>
                </a:lnTo>
                <a:lnTo>
                  <a:pt x="0" y="0"/>
                </a:lnTo>
                <a:close/>
              </a:path>
            </a:pathLst>
          </a:custGeom>
          <a:blipFill rotWithShape="1">
            <a:blip r:embed="rId5">
              <a:alphaModFix/>
            </a:blip>
            <a:stretch>
              <a:fillRect/>
            </a:stretch>
          </a:blipFill>
          <a:ln>
            <a:noFill/>
          </a:ln>
        </p:spPr>
      </p:sp>
      <p:sp>
        <p:nvSpPr>
          <p:cNvPr id="685" name="Google Shape;685;p29"/>
          <p:cNvSpPr/>
          <p:nvPr/>
        </p:nvSpPr>
        <p:spPr>
          <a:xfrm>
            <a:off x="0" y="665026"/>
            <a:ext cx="18287740" cy="248638"/>
          </a:xfrm>
          <a:custGeom>
            <a:avLst/>
            <a:gdLst/>
            <a:ahLst/>
            <a:cxnLst/>
            <a:rect l="l" t="t" r="r" b="b"/>
            <a:pathLst>
              <a:path w="18287740" h="248638" extrusionOk="0">
                <a:moveTo>
                  <a:pt x="0" y="0"/>
                </a:moveTo>
                <a:lnTo>
                  <a:pt x="18287740" y="0"/>
                </a:lnTo>
                <a:lnTo>
                  <a:pt x="18287740" y="248638"/>
                </a:lnTo>
                <a:lnTo>
                  <a:pt x="0" y="248638"/>
                </a:lnTo>
                <a:lnTo>
                  <a:pt x="0" y="0"/>
                </a:lnTo>
                <a:close/>
              </a:path>
            </a:pathLst>
          </a:custGeom>
          <a:blipFill rotWithShape="1">
            <a:blip r:embed="rId6">
              <a:alphaModFix/>
            </a:blip>
            <a:stretch>
              <a:fillRect/>
            </a:stretch>
          </a:blipFill>
          <a:ln>
            <a:noFill/>
          </a:ln>
        </p:spPr>
      </p:sp>
      <p:sp>
        <p:nvSpPr>
          <p:cNvPr id="686" name="Google Shape;686;p29"/>
          <p:cNvSpPr/>
          <p:nvPr/>
        </p:nvSpPr>
        <p:spPr>
          <a:xfrm>
            <a:off x="15770731" y="3883523"/>
            <a:ext cx="1364312" cy="690819"/>
          </a:xfrm>
          <a:custGeom>
            <a:avLst/>
            <a:gdLst/>
            <a:ahLst/>
            <a:cxnLst/>
            <a:rect l="l" t="t" r="r" b="b"/>
            <a:pathLst>
              <a:path w="1364312" h="690819" extrusionOk="0">
                <a:moveTo>
                  <a:pt x="0" y="0"/>
                </a:moveTo>
                <a:lnTo>
                  <a:pt x="1364312" y="0"/>
                </a:lnTo>
                <a:lnTo>
                  <a:pt x="1364312" y="690820"/>
                </a:lnTo>
                <a:lnTo>
                  <a:pt x="0" y="690820"/>
                </a:lnTo>
                <a:lnTo>
                  <a:pt x="0" y="0"/>
                </a:lnTo>
                <a:close/>
              </a:path>
            </a:pathLst>
          </a:custGeom>
          <a:blipFill rotWithShape="1">
            <a:blip r:embed="rId7">
              <a:alphaModFix/>
            </a:blip>
            <a:stretch>
              <a:fillRect/>
            </a:stretch>
          </a:blipFill>
          <a:ln>
            <a:noFill/>
          </a:ln>
        </p:spPr>
      </p:sp>
      <p:sp>
        <p:nvSpPr>
          <p:cNvPr id="687" name="Google Shape;687;p29"/>
          <p:cNvSpPr txBox="1"/>
          <p:nvPr/>
        </p:nvSpPr>
        <p:spPr>
          <a:xfrm>
            <a:off x="623904" y="1009650"/>
            <a:ext cx="6452392" cy="704817"/>
          </a:xfrm>
          <a:prstGeom prst="rect">
            <a:avLst/>
          </a:prstGeom>
          <a:noFill/>
          <a:ln>
            <a:noFill/>
          </a:ln>
        </p:spPr>
        <p:txBody>
          <a:bodyPr spcFirstLastPara="1" wrap="square" lIns="0" tIns="0" rIns="0" bIns="0" anchor="t" anchorCtr="0">
            <a:spAutoFit/>
          </a:bodyPr>
          <a:lstStyle/>
          <a:p>
            <a:pPr marL="0" marR="0" lvl="0" indent="0" algn="just" rtl="0">
              <a:lnSpc>
                <a:spcPct val="120000"/>
              </a:lnSpc>
              <a:spcBef>
                <a:spcPts val="0"/>
              </a:spcBef>
              <a:spcAft>
                <a:spcPts val="0"/>
              </a:spcAft>
              <a:buNone/>
            </a:pPr>
            <a:r>
              <a:rPr lang="en-US" sz="4500" b="1" i="0" u="none" strike="noStrike" cap="none">
                <a:solidFill>
                  <a:srgbClr val="000000"/>
                </a:solidFill>
                <a:latin typeface="Roboto Condensed"/>
                <a:ea typeface="Roboto Condensed"/>
                <a:cs typeface="Roboto Condensed"/>
                <a:sym typeface="Roboto Condensed"/>
              </a:rPr>
              <a:t>3.2. Đọc hiểu chi tiết</a:t>
            </a:r>
            <a:endParaRPr/>
          </a:p>
        </p:txBody>
      </p:sp>
      <p:sp>
        <p:nvSpPr>
          <p:cNvPr id="688" name="Google Shape;688;p29"/>
          <p:cNvSpPr txBox="1"/>
          <p:nvPr/>
        </p:nvSpPr>
        <p:spPr>
          <a:xfrm>
            <a:off x="623904" y="1638267"/>
            <a:ext cx="15828983" cy="754347"/>
          </a:xfrm>
          <a:prstGeom prst="rect">
            <a:avLst/>
          </a:prstGeom>
          <a:noFill/>
          <a:ln>
            <a:noFill/>
          </a:ln>
        </p:spPr>
        <p:txBody>
          <a:bodyPr spcFirstLastPara="1" wrap="square" lIns="0" tIns="0" rIns="0" bIns="0" anchor="t" anchorCtr="0">
            <a:spAutoFit/>
          </a:bodyPr>
          <a:lstStyle/>
          <a:p>
            <a:pPr marL="0" marR="0" lvl="0" indent="0" algn="just" rtl="0">
              <a:lnSpc>
                <a:spcPct val="138008"/>
              </a:lnSpc>
              <a:spcBef>
                <a:spcPts val="0"/>
              </a:spcBef>
              <a:spcAft>
                <a:spcPts val="0"/>
              </a:spcAft>
              <a:buNone/>
            </a:pPr>
            <a:r>
              <a:rPr lang="en-US" sz="4499" b="1" i="0" u="none" strike="noStrike" cap="none">
                <a:solidFill>
                  <a:srgbClr val="000000"/>
                </a:solidFill>
                <a:latin typeface="Arial"/>
                <a:ea typeface="Arial"/>
                <a:cs typeface="Arial"/>
                <a:sym typeface="Arial"/>
              </a:rPr>
              <a:t>g. Bài học về cách nghĩ và ứng xử cá nhân</a:t>
            </a:r>
            <a:endParaRPr/>
          </a:p>
        </p:txBody>
      </p:sp>
      <p:grpSp>
        <p:nvGrpSpPr>
          <p:cNvPr id="689" name="Google Shape;689;p29"/>
          <p:cNvGrpSpPr/>
          <p:nvPr/>
        </p:nvGrpSpPr>
        <p:grpSpPr>
          <a:xfrm>
            <a:off x="623904" y="2631777"/>
            <a:ext cx="7637210" cy="7151124"/>
            <a:chOff x="0" y="-57150"/>
            <a:chExt cx="2583798" cy="2419347"/>
          </a:xfrm>
        </p:grpSpPr>
        <p:sp>
          <p:nvSpPr>
            <p:cNvPr id="690" name="Google Shape;690;p29"/>
            <p:cNvSpPr/>
            <p:nvPr/>
          </p:nvSpPr>
          <p:spPr>
            <a:xfrm>
              <a:off x="0" y="0"/>
              <a:ext cx="2583798" cy="2362197"/>
            </a:xfrm>
            <a:custGeom>
              <a:avLst/>
              <a:gdLst/>
              <a:ahLst/>
              <a:cxnLst/>
              <a:rect l="l" t="t" r="r" b="b"/>
              <a:pathLst>
                <a:path w="2583798" h="2362197" extrusionOk="0">
                  <a:moveTo>
                    <a:pt x="51699" y="0"/>
                  </a:moveTo>
                  <a:lnTo>
                    <a:pt x="2532099" y="0"/>
                  </a:lnTo>
                  <a:cubicBezTo>
                    <a:pt x="2560652" y="0"/>
                    <a:pt x="2583798" y="23147"/>
                    <a:pt x="2583798" y="51699"/>
                  </a:cubicBezTo>
                  <a:lnTo>
                    <a:pt x="2583798" y="2310498"/>
                  </a:lnTo>
                  <a:cubicBezTo>
                    <a:pt x="2583798" y="2324209"/>
                    <a:pt x="2578351" y="2337359"/>
                    <a:pt x="2568656" y="2347055"/>
                  </a:cubicBezTo>
                  <a:cubicBezTo>
                    <a:pt x="2558960" y="2356750"/>
                    <a:pt x="2545810" y="2362197"/>
                    <a:pt x="2532099" y="2362197"/>
                  </a:cubicBezTo>
                  <a:lnTo>
                    <a:pt x="51699" y="2362197"/>
                  </a:lnTo>
                  <a:cubicBezTo>
                    <a:pt x="37988" y="2362197"/>
                    <a:pt x="24838" y="2356750"/>
                    <a:pt x="15142" y="2347055"/>
                  </a:cubicBezTo>
                  <a:cubicBezTo>
                    <a:pt x="5447" y="2337359"/>
                    <a:pt x="0" y="2324209"/>
                    <a:pt x="0" y="2310498"/>
                  </a:cubicBezTo>
                  <a:lnTo>
                    <a:pt x="0" y="51699"/>
                  </a:lnTo>
                  <a:cubicBezTo>
                    <a:pt x="0" y="37988"/>
                    <a:pt x="5447" y="24838"/>
                    <a:pt x="15142" y="15142"/>
                  </a:cubicBezTo>
                  <a:cubicBezTo>
                    <a:pt x="24838" y="5447"/>
                    <a:pt x="37988" y="0"/>
                    <a:pt x="51699" y="0"/>
                  </a:cubicBezTo>
                  <a:close/>
                </a:path>
              </a:pathLst>
            </a:custGeom>
            <a:solidFill>
              <a:srgbClr val="FFFFFF"/>
            </a:solidFill>
            <a:ln w="19050" cap="rnd" cmpd="sng">
              <a:solidFill>
                <a:srgbClr val="3E4728"/>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9"/>
            <p:cNvSpPr txBox="1"/>
            <p:nvPr/>
          </p:nvSpPr>
          <p:spPr>
            <a:xfrm>
              <a:off x="0" y="-57150"/>
              <a:ext cx="2583798" cy="2419347"/>
            </a:xfrm>
            <a:prstGeom prst="rect">
              <a:avLst/>
            </a:prstGeom>
            <a:noFill/>
            <a:ln>
              <a:noFill/>
            </a:ln>
          </p:spPr>
          <p:txBody>
            <a:bodyPr spcFirstLastPara="1" wrap="square" lIns="50800" tIns="50800" rIns="50800" bIns="50800" anchor="ctr" anchorCtr="0">
              <a:noAutofit/>
            </a:bodyPr>
            <a:lstStyle/>
            <a:p>
              <a:pPr marL="0" marR="0" lvl="0" indent="0" algn="ctr" rtl="0">
                <a:lnSpc>
                  <a:spcPct val="132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692" name="Google Shape;692;p29"/>
          <p:cNvSpPr txBox="1"/>
          <p:nvPr/>
        </p:nvSpPr>
        <p:spPr>
          <a:xfrm>
            <a:off x="1262157" y="3163193"/>
            <a:ext cx="6279000" cy="6232500"/>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None/>
            </a:pPr>
            <a:r>
              <a:rPr lang="en-US" sz="4499" b="0" i="0" u="none" strike="noStrike" cap="none">
                <a:solidFill>
                  <a:srgbClr val="000000"/>
                </a:solidFill>
                <a:latin typeface="Roboto Condensed"/>
                <a:ea typeface="Roboto Condensed"/>
                <a:cs typeface="Roboto Condensed"/>
                <a:sym typeface="Roboto Condensed"/>
              </a:rPr>
              <a:t>Chiến tranh là sự tàn phá, là sự ghê tởm đến trong lòng, “Chiến tranh với bộ mặt gớm guốc của nó, với những móng vuốt của nó, với những sự thật trần trụi bất nhân nhất của nó”, “bất kì ai trải qua sẽ mãi mãi bị ám ảnh”</a:t>
            </a:r>
            <a:endParaRPr/>
          </a:p>
        </p:txBody>
      </p:sp>
      <p:grpSp>
        <p:nvGrpSpPr>
          <p:cNvPr id="693" name="Google Shape;693;p29"/>
          <p:cNvGrpSpPr/>
          <p:nvPr/>
        </p:nvGrpSpPr>
        <p:grpSpPr>
          <a:xfrm>
            <a:off x="8802856" y="2631777"/>
            <a:ext cx="8778286" cy="7151124"/>
            <a:chOff x="0" y="-57150"/>
            <a:chExt cx="2969844" cy="2419347"/>
          </a:xfrm>
        </p:grpSpPr>
        <p:sp>
          <p:nvSpPr>
            <p:cNvPr id="694" name="Google Shape;694;p29"/>
            <p:cNvSpPr/>
            <p:nvPr/>
          </p:nvSpPr>
          <p:spPr>
            <a:xfrm>
              <a:off x="0" y="0"/>
              <a:ext cx="2969844" cy="2362197"/>
            </a:xfrm>
            <a:custGeom>
              <a:avLst/>
              <a:gdLst/>
              <a:ahLst/>
              <a:cxnLst/>
              <a:rect l="l" t="t" r="r" b="b"/>
              <a:pathLst>
                <a:path w="2969844" h="2362197" extrusionOk="0">
                  <a:moveTo>
                    <a:pt x="44979" y="0"/>
                  </a:moveTo>
                  <a:lnTo>
                    <a:pt x="2924865" y="0"/>
                  </a:lnTo>
                  <a:cubicBezTo>
                    <a:pt x="2949706" y="0"/>
                    <a:pt x="2969844" y="20138"/>
                    <a:pt x="2969844" y="44979"/>
                  </a:cubicBezTo>
                  <a:lnTo>
                    <a:pt x="2969844" y="2317218"/>
                  </a:lnTo>
                  <a:cubicBezTo>
                    <a:pt x="2969844" y="2342059"/>
                    <a:pt x="2949706" y="2362197"/>
                    <a:pt x="2924865" y="2362197"/>
                  </a:cubicBezTo>
                  <a:lnTo>
                    <a:pt x="44979" y="2362197"/>
                  </a:lnTo>
                  <a:cubicBezTo>
                    <a:pt x="20138" y="2362197"/>
                    <a:pt x="0" y="2342059"/>
                    <a:pt x="0" y="2317218"/>
                  </a:cubicBezTo>
                  <a:lnTo>
                    <a:pt x="0" y="44979"/>
                  </a:lnTo>
                  <a:cubicBezTo>
                    <a:pt x="0" y="20138"/>
                    <a:pt x="20138" y="0"/>
                    <a:pt x="44979" y="0"/>
                  </a:cubicBezTo>
                  <a:close/>
                </a:path>
              </a:pathLst>
            </a:custGeom>
            <a:solidFill>
              <a:srgbClr val="FFFFFF"/>
            </a:solidFill>
            <a:ln w="19050" cap="rnd" cmpd="sng">
              <a:solidFill>
                <a:srgbClr val="3E4728"/>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9"/>
            <p:cNvSpPr txBox="1"/>
            <p:nvPr/>
          </p:nvSpPr>
          <p:spPr>
            <a:xfrm>
              <a:off x="0" y="-57150"/>
              <a:ext cx="2969844" cy="2419347"/>
            </a:xfrm>
            <a:prstGeom prst="rect">
              <a:avLst/>
            </a:prstGeom>
            <a:noFill/>
            <a:ln>
              <a:noFill/>
            </a:ln>
          </p:spPr>
          <p:txBody>
            <a:bodyPr spcFirstLastPara="1" wrap="square" lIns="50800" tIns="50800" rIns="50800" bIns="50800" anchor="ctr" anchorCtr="0">
              <a:noAutofit/>
            </a:bodyPr>
            <a:lstStyle/>
            <a:p>
              <a:pPr marL="0" marR="0" lvl="0" indent="0" algn="ctr" rtl="0">
                <a:lnSpc>
                  <a:spcPct val="132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696" name="Google Shape;696;p29"/>
          <p:cNvSpPr txBox="1"/>
          <p:nvPr/>
        </p:nvSpPr>
        <p:spPr>
          <a:xfrm>
            <a:off x="9491790" y="3163193"/>
            <a:ext cx="7643400" cy="6232500"/>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None/>
            </a:pPr>
            <a:r>
              <a:rPr lang="en-US" sz="4499" b="0" i="0" u="none" strike="noStrike" cap="none">
                <a:solidFill>
                  <a:srgbClr val="000000"/>
                </a:solidFill>
                <a:latin typeface="Roboto Condensed"/>
                <a:ea typeface="Roboto Condensed"/>
                <a:cs typeface="Roboto Condensed"/>
                <a:sym typeface="Roboto Condensed"/>
              </a:rPr>
              <a:t>Những người lính, họ không chỉ phải chịu đựng nỗi đau trong thời chiến, mà ngay cả khi hòa bình được lập lại, trong làn sóng vui tươi của công cuộc xây dựng đất nước cũng không thể xóa nhòa những nỗi đau, những ám ảnh luôn thường trực trong tâm hồn người chiến sĩ.</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9"/>
                                        </p:tgtEl>
                                        <p:attrNameLst>
                                          <p:attrName>style.visibility</p:attrName>
                                        </p:attrNameLst>
                                      </p:cBhvr>
                                      <p:to>
                                        <p:strVal val="visible"/>
                                      </p:to>
                                    </p:set>
                                    <p:animEffect transition="in" filter="fade">
                                      <p:cBhvr>
                                        <p:cTn id="7" dur="500"/>
                                        <p:tgtEl>
                                          <p:spTgt spid="689"/>
                                        </p:tgtEl>
                                      </p:cBhvr>
                                    </p:animEffect>
                                  </p:childTnLst>
                                </p:cTn>
                              </p:par>
                              <p:par>
                                <p:cTn id="8" presetID="10" presetClass="entr" presetSubtype="0" fill="hold" nodeType="withEffect">
                                  <p:stCondLst>
                                    <p:cond delay="0"/>
                                  </p:stCondLst>
                                  <p:childTnLst>
                                    <p:set>
                                      <p:cBhvr>
                                        <p:cTn id="9" dur="1" fill="hold">
                                          <p:stCondLst>
                                            <p:cond delay="0"/>
                                          </p:stCondLst>
                                        </p:cTn>
                                        <p:tgtEl>
                                          <p:spTgt spid="692"/>
                                        </p:tgtEl>
                                        <p:attrNameLst>
                                          <p:attrName>style.visibility</p:attrName>
                                        </p:attrNameLst>
                                      </p:cBhvr>
                                      <p:to>
                                        <p:strVal val="visible"/>
                                      </p:to>
                                    </p:set>
                                    <p:animEffect transition="in" filter="fade">
                                      <p:cBhvr>
                                        <p:cTn id="10" dur="500"/>
                                        <p:tgtEl>
                                          <p:spTgt spid="69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96"/>
                                        </p:tgtEl>
                                        <p:attrNameLst>
                                          <p:attrName>style.visibility</p:attrName>
                                        </p:attrNameLst>
                                      </p:cBhvr>
                                      <p:to>
                                        <p:strVal val="visible"/>
                                      </p:to>
                                    </p:set>
                                    <p:animEffect transition="in" filter="fade">
                                      <p:cBhvr>
                                        <p:cTn id="15" dur="500"/>
                                        <p:tgtEl>
                                          <p:spTgt spid="696"/>
                                        </p:tgtEl>
                                      </p:cBhvr>
                                    </p:animEffect>
                                  </p:childTnLst>
                                </p:cTn>
                              </p:par>
                              <p:par>
                                <p:cTn id="16" presetID="10" presetClass="entr" presetSubtype="0" fill="hold" nodeType="withEffect">
                                  <p:stCondLst>
                                    <p:cond delay="0"/>
                                  </p:stCondLst>
                                  <p:childTnLst>
                                    <p:set>
                                      <p:cBhvr>
                                        <p:cTn id="17" dur="1" fill="hold">
                                          <p:stCondLst>
                                            <p:cond delay="0"/>
                                          </p:stCondLst>
                                        </p:cTn>
                                        <p:tgtEl>
                                          <p:spTgt spid="693"/>
                                        </p:tgtEl>
                                        <p:attrNameLst>
                                          <p:attrName>style.visibility</p:attrName>
                                        </p:attrNameLst>
                                      </p:cBhvr>
                                      <p:to>
                                        <p:strVal val="visible"/>
                                      </p:to>
                                    </p:set>
                                    <p:animEffect transition="in" filter="fade">
                                      <p:cBhvr>
                                        <p:cTn id="18" dur="500"/>
                                        <p:tgtEl>
                                          <p:spTgt spid="6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CF3"/>
        </a:solidFill>
        <a:effectLst/>
      </p:bgPr>
    </p:bg>
    <p:spTree>
      <p:nvGrpSpPr>
        <p:cNvPr id="1" name="Shape 133"/>
        <p:cNvGrpSpPr/>
        <p:nvPr/>
      </p:nvGrpSpPr>
      <p:grpSpPr>
        <a:xfrm>
          <a:off x="0" y="0"/>
          <a:ext cx="0" cy="0"/>
          <a:chOff x="0" y="0"/>
          <a:chExt cx="0" cy="0"/>
        </a:xfrm>
      </p:grpSpPr>
      <p:sp>
        <p:nvSpPr>
          <p:cNvPr id="134" name="Google Shape;134;p3"/>
          <p:cNvSpPr/>
          <p:nvPr/>
        </p:nvSpPr>
        <p:spPr>
          <a:xfrm>
            <a:off x="0" y="0"/>
            <a:ext cx="18288006" cy="10287002"/>
          </a:xfrm>
          <a:custGeom>
            <a:avLst/>
            <a:gdLst/>
            <a:ahLst/>
            <a:cxnLst/>
            <a:rect l="l" t="t" r="r" b="b"/>
            <a:pathLst>
              <a:path w="18288006" h="10287002" extrusionOk="0">
                <a:moveTo>
                  <a:pt x="0" y="0"/>
                </a:moveTo>
                <a:lnTo>
                  <a:pt x="18288006" y="0"/>
                </a:lnTo>
                <a:lnTo>
                  <a:pt x="18288006" y="10287002"/>
                </a:lnTo>
                <a:lnTo>
                  <a:pt x="0" y="10287002"/>
                </a:lnTo>
                <a:lnTo>
                  <a:pt x="0" y="0"/>
                </a:lnTo>
                <a:close/>
              </a:path>
            </a:pathLst>
          </a:custGeom>
          <a:blipFill rotWithShape="1">
            <a:blip r:embed="rId3">
              <a:alphaModFix/>
            </a:blip>
            <a:stretch>
              <a:fillRect t="-9243" b="-9243"/>
            </a:stretch>
          </a:blipFill>
          <a:ln>
            <a:noFill/>
          </a:ln>
        </p:spPr>
      </p:sp>
      <p:sp>
        <p:nvSpPr>
          <p:cNvPr id="135" name="Google Shape;135;p3"/>
          <p:cNvSpPr/>
          <p:nvPr/>
        </p:nvSpPr>
        <p:spPr>
          <a:xfrm>
            <a:off x="0" y="6482928"/>
            <a:ext cx="18287926" cy="6089996"/>
          </a:xfrm>
          <a:custGeom>
            <a:avLst/>
            <a:gdLst/>
            <a:ahLst/>
            <a:cxnLst/>
            <a:rect l="l" t="t" r="r" b="b"/>
            <a:pathLst>
              <a:path w="18287926" h="6089996" extrusionOk="0">
                <a:moveTo>
                  <a:pt x="0" y="0"/>
                </a:moveTo>
                <a:lnTo>
                  <a:pt x="18287926" y="0"/>
                </a:lnTo>
                <a:lnTo>
                  <a:pt x="18287926" y="6089996"/>
                </a:lnTo>
                <a:lnTo>
                  <a:pt x="0" y="6089996"/>
                </a:lnTo>
                <a:lnTo>
                  <a:pt x="0" y="0"/>
                </a:lnTo>
                <a:close/>
              </a:path>
            </a:pathLst>
          </a:custGeom>
          <a:blipFill rotWithShape="1">
            <a:blip r:embed="rId4">
              <a:alphaModFix/>
            </a:blip>
            <a:stretch>
              <a:fillRect/>
            </a:stretch>
          </a:blipFill>
          <a:ln>
            <a:noFill/>
          </a:ln>
        </p:spPr>
      </p:sp>
      <p:sp>
        <p:nvSpPr>
          <p:cNvPr id="136" name="Google Shape;136;p3"/>
          <p:cNvSpPr/>
          <p:nvPr/>
        </p:nvSpPr>
        <p:spPr>
          <a:xfrm>
            <a:off x="0" y="9061484"/>
            <a:ext cx="18287742" cy="3359086"/>
          </a:xfrm>
          <a:custGeom>
            <a:avLst/>
            <a:gdLst/>
            <a:ahLst/>
            <a:cxnLst/>
            <a:rect l="l" t="t" r="r" b="b"/>
            <a:pathLst>
              <a:path w="18287742" h="3359086" extrusionOk="0">
                <a:moveTo>
                  <a:pt x="0" y="0"/>
                </a:moveTo>
                <a:lnTo>
                  <a:pt x="18287742" y="0"/>
                </a:lnTo>
                <a:lnTo>
                  <a:pt x="18287742" y="3359086"/>
                </a:lnTo>
                <a:lnTo>
                  <a:pt x="0" y="3359086"/>
                </a:lnTo>
                <a:lnTo>
                  <a:pt x="0" y="0"/>
                </a:lnTo>
                <a:close/>
              </a:path>
            </a:pathLst>
          </a:custGeom>
          <a:blipFill rotWithShape="1">
            <a:blip r:embed="rId5">
              <a:alphaModFix/>
            </a:blip>
            <a:stretch>
              <a:fillRect/>
            </a:stretch>
          </a:blipFill>
          <a:ln>
            <a:noFill/>
          </a:ln>
        </p:spPr>
      </p:sp>
      <p:sp>
        <p:nvSpPr>
          <p:cNvPr id="137" name="Google Shape;137;p3"/>
          <p:cNvSpPr/>
          <p:nvPr/>
        </p:nvSpPr>
        <p:spPr>
          <a:xfrm>
            <a:off x="14581" y="465230"/>
            <a:ext cx="18290487" cy="606288"/>
          </a:xfrm>
          <a:custGeom>
            <a:avLst/>
            <a:gdLst/>
            <a:ahLst/>
            <a:cxnLst/>
            <a:rect l="l" t="t" r="r" b="b"/>
            <a:pathLst>
              <a:path w="18290487" h="606288" extrusionOk="0">
                <a:moveTo>
                  <a:pt x="0" y="0"/>
                </a:moveTo>
                <a:lnTo>
                  <a:pt x="18290486" y="0"/>
                </a:lnTo>
                <a:lnTo>
                  <a:pt x="18290486" y="606288"/>
                </a:lnTo>
                <a:lnTo>
                  <a:pt x="0" y="606288"/>
                </a:lnTo>
                <a:lnTo>
                  <a:pt x="0" y="0"/>
                </a:lnTo>
                <a:close/>
              </a:path>
            </a:pathLst>
          </a:custGeom>
          <a:blipFill rotWithShape="1">
            <a:blip r:embed="rId6">
              <a:alphaModFix/>
            </a:blip>
            <a:stretch>
              <a:fillRect/>
            </a:stretch>
          </a:blipFill>
          <a:ln>
            <a:noFill/>
          </a:ln>
        </p:spPr>
      </p:sp>
      <p:sp>
        <p:nvSpPr>
          <p:cNvPr id="138" name="Google Shape;138;p3"/>
          <p:cNvSpPr/>
          <p:nvPr/>
        </p:nvSpPr>
        <p:spPr>
          <a:xfrm>
            <a:off x="1870279" y="2285307"/>
            <a:ext cx="6452400" cy="3855314"/>
          </a:xfrm>
          <a:custGeom>
            <a:avLst/>
            <a:gdLst/>
            <a:ahLst/>
            <a:cxnLst/>
            <a:rect l="l" t="t" r="r" b="b"/>
            <a:pathLst>
              <a:path w="6452400" h="3855314" extrusionOk="0">
                <a:moveTo>
                  <a:pt x="0" y="0"/>
                </a:moveTo>
                <a:lnTo>
                  <a:pt x="6452400" y="0"/>
                </a:lnTo>
                <a:lnTo>
                  <a:pt x="6452400" y="3855314"/>
                </a:lnTo>
                <a:lnTo>
                  <a:pt x="0" y="3855314"/>
                </a:lnTo>
                <a:lnTo>
                  <a:pt x="0" y="0"/>
                </a:lnTo>
                <a:close/>
              </a:path>
            </a:pathLst>
          </a:custGeom>
          <a:blipFill rotWithShape="1">
            <a:blip r:embed="rId7">
              <a:alphaModFix/>
            </a:blip>
            <a:stretch>
              <a:fillRect/>
            </a:stretch>
          </a:blipFill>
          <a:ln>
            <a:noFill/>
          </a:ln>
        </p:spPr>
      </p:sp>
      <p:sp>
        <p:nvSpPr>
          <p:cNvPr id="139" name="Google Shape;139;p3"/>
          <p:cNvSpPr/>
          <p:nvPr/>
        </p:nvSpPr>
        <p:spPr>
          <a:xfrm>
            <a:off x="15222921" y="768374"/>
            <a:ext cx="1887762" cy="675612"/>
          </a:xfrm>
          <a:custGeom>
            <a:avLst/>
            <a:gdLst/>
            <a:ahLst/>
            <a:cxnLst/>
            <a:rect l="l" t="t" r="r" b="b"/>
            <a:pathLst>
              <a:path w="1887762" h="675612" extrusionOk="0">
                <a:moveTo>
                  <a:pt x="0" y="0"/>
                </a:moveTo>
                <a:lnTo>
                  <a:pt x="1887762" y="0"/>
                </a:lnTo>
                <a:lnTo>
                  <a:pt x="1887762" y="675612"/>
                </a:lnTo>
                <a:lnTo>
                  <a:pt x="0" y="675612"/>
                </a:lnTo>
                <a:lnTo>
                  <a:pt x="0" y="0"/>
                </a:lnTo>
                <a:close/>
              </a:path>
            </a:pathLst>
          </a:custGeom>
          <a:blipFill rotWithShape="1">
            <a:blip r:embed="rId8">
              <a:alphaModFix/>
            </a:blip>
            <a:stretch>
              <a:fillRect/>
            </a:stretch>
          </a:blipFill>
          <a:ln>
            <a:noFill/>
          </a:ln>
        </p:spPr>
      </p:sp>
      <p:sp>
        <p:nvSpPr>
          <p:cNvPr id="140" name="Google Shape;140;p3"/>
          <p:cNvSpPr/>
          <p:nvPr/>
        </p:nvSpPr>
        <p:spPr>
          <a:xfrm>
            <a:off x="2153321" y="4517549"/>
            <a:ext cx="990476" cy="807545"/>
          </a:xfrm>
          <a:custGeom>
            <a:avLst/>
            <a:gdLst/>
            <a:ahLst/>
            <a:cxnLst/>
            <a:rect l="l" t="t" r="r" b="b"/>
            <a:pathLst>
              <a:path w="990476" h="807545" extrusionOk="0">
                <a:moveTo>
                  <a:pt x="0" y="0"/>
                </a:moveTo>
                <a:lnTo>
                  <a:pt x="990476" y="0"/>
                </a:lnTo>
                <a:lnTo>
                  <a:pt x="990476" y="807544"/>
                </a:lnTo>
                <a:lnTo>
                  <a:pt x="0" y="807544"/>
                </a:lnTo>
                <a:lnTo>
                  <a:pt x="0" y="0"/>
                </a:lnTo>
                <a:close/>
              </a:path>
            </a:pathLst>
          </a:custGeom>
          <a:blipFill rotWithShape="1">
            <a:blip r:embed="rId9">
              <a:alphaModFix/>
            </a:blip>
            <a:stretch>
              <a:fillRect/>
            </a:stretch>
          </a:blipFill>
          <a:ln>
            <a:noFill/>
          </a:ln>
        </p:spPr>
      </p:sp>
      <p:sp>
        <p:nvSpPr>
          <p:cNvPr id="141" name="Google Shape;141;p3"/>
          <p:cNvSpPr/>
          <p:nvPr/>
        </p:nvSpPr>
        <p:spPr>
          <a:xfrm>
            <a:off x="2281046" y="2456757"/>
            <a:ext cx="5611698" cy="3176787"/>
          </a:xfrm>
          <a:custGeom>
            <a:avLst/>
            <a:gdLst/>
            <a:ahLst/>
            <a:cxnLst/>
            <a:rect l="l" t="t" r="r" b="b"/>
            <a:pathLst>
              <a:path w="5611698" h="3176787" extrusionOk="0">
                <a:moveTo>
                  <a:pt x="0" y="0"/>
                </a:moveTo>
                <a:lnTo>
                  <a:pt x="5611698" y="0"/>
                </a:lnTo>
                <a:lnTo>
                  <a:pt x="5611698" y="3176787"/>
                </a:lnTo>
                <a:lnTo>
                  <a:pt x="0" y="3176787"/>
                </a:lnTo>
                <a:lnTo>
                  <a:pt x="0" y="0"/>
                </a:lnTo>
                <a:close/>
              </a:path>
            </a:pathLst>
          </a:custGeom>
          <a:blipFill rotWithShape="1">
            <a:blip r:embed="rId10">
              <a:alphaModFix/>
            </a:blip>
            <a:stretch>
              <a:fillRect t="-16168" b="-16313"/>
            </a:stretch>
          </a:blipFill>
          <a:ln>
            <a:noFill/>
          </a:ln>
        </p:spPr>
      </p:sp>
      <p:sp>
        <p:nvSpPr>
          <p:cNvPr id="142" name="Google Shape;142;p3"/>
          <p:cNvSpPr/>
          <p:nvPr/>
        </p:nvSpPr>
        <p:spPr>
          <a:xfrm>
            <a:off x="9714402" y="2285307"/>
            <a:ext cx="6452400" cy="3855314"/>
          </a:xfrm>
          <a:custGeom>
            <a:avLst/>
            <a:gdLst/>
            <a:ahLst/>
            <a:cxnLst/>
            <a:rect l="l" t="t" r="r" b="b"/>
            <a:pathLst>
              <a:path w="6452400" h="3855314" extrusionOk="0">
                <a:moveTo>
                  <a:pt x="0" y="0"/>
                </a:moveTo>
                <a:lnTo>
                  <a:pt x="6452400" y="0"/>
                </a:lnTo>
                <a:lnTo>
                  <a:pt x="6452400" y="3855314"/>
                </a:lnTo>
                <a:lnTo>
                  <a:pt x="0" y="3855314"/>
                </a:lnTo>
                <a:lnTo>
                  <a:pt x="0" y="0"/>
                </a:lnTo>
                <a:close/>
              </a:path>
            </a:pathLst>
          </a:custGeom>
          <a:blipFill rotWithShape="1">
            <a:blip r:embed="rId7">
              <a:alphaModFix/>
            </a:blip>
            <a:stretch>
              <a:fillRect/>
            </a:stretch>
          </a:blipFill>
          <a:ln>
            <a:noFill/>
          </a:ln>
        </p:spPr>
      </p:sp>
      <p:sp>
        <p:nvSpPr>
          <p:cNvPr id="143" name="Google Shape;143;p3"/>
          <p:cNvSpPr/>
          <p:nvPr/>
        </p:nvSpPr>
        <p:spPr>
          <a:xfrm>
            <a:off x="10123759" y="2450810"/>
            <a:ext cx="5658194" cy="3182734"/>
          </a:xfrm>
          <a:custGeom>
            <a:avLst/>
            <a:gdLst/>
            <a:ahLst/>
            <a:cxnLst/>
            <a:rect l="l" t="t" r="r" b="b"/>
            <a:pathLst>
              <a:path w="5658194" h="3182734" extrusionOk="0">
                <a:moveTo>
                  <a:pt x="0" y="0"/>
                </a:moveTo>
                <a:lnTo>
                  <a:pt x="5658194" y="0"/>
                </a:lnTo>
                <a:lnTo>
                  <a:pt x="5658194" y="3182734"/>
                </a:lnTo>
                <a:lnTo>
                  <a:pt x="0" y="3182734"/>
                </a:lnTo>
                <a:lnTo>
                  <a:pt x="0" y="0"/>
                </a:lnTo>
                <a:close/>
              </a:path>
            </a:pathLst>
          </a:custGeom>
          <a:blipFill rotWithShape="1">
            <a:blip r:embed="rId11">
              <a:alphaModFix/>
            </a:blip>
            <a:stretch>
              <a:fillRect/>
            </a:stretch>
          </a:blipFill>
          <a:ln>
            <a:noFill/>
          </a:ln>
        </p:spPr>
      </p:sp>
      <p:sp>
        <p:nvSpPr>
          <p:cNvPr id="144" name="Google Shape;144;p3"/>
          <p:cNvSpPr txBox="1"/>
          <p:nvPr/>
        </p:nvSpPr>
        <p:spPr>
          <a:xfrm>
            <a:off x="5580275" y="1009650"/>
            <a:ext cx="7915500" cy="9234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6000" i="0" u="none" strike="noStrike" cap="none">
                <a:solidFill>
                  <a:schemeClr val="lt1"/>
                </a:solidFill>
                <a:latin typeface="Pacifico"/>
                <a:ea typeface="Pacifico"/>
                <a:cs typeface="Pacifico"/>
                <a:sym typeface="Pacifico"/>
              </a:rPr>
              <a:t>Tuổi trẻ và cuộc chiến</a:t>
            </a:r>
            <a:endParaRPr sz="6000" i="0" u="none" strike="noStrike" cap="none">
              <a:solidFill>
                <a:schemeClr val="lt1"/>
              </a:solidFill>
              <a:latin typeface="Pacifico"/>
              <a:ea typeface="Pacifico"/>
              <a:cs typeface="Pacifico"/>
              <a:sym typeface="Pacifico"/>
            </a:endParaRPr>
          </a:p>
        </p:txBody>
      </p:sp>
      <p:sp>
        <p:nvSpPr>
          <p:cNvPr id="145" name="Google Shape;145;p3"/>
          <p:cNvSpPr/>
          <p:nvPr/>
        </p:nvSpPr>
        <p:spPr>
          <a:xfrm>
            <a:off x="1028700" y="6482925"/>
            <a:ext cx="7937594" cy="3520385"/>
          </a:xfrm>
          <a:custGeom>
            <a:avLst/>
            <a:gdLst/>
            <a:ahLst/>
            <a:cxnLst/>
            <a:rect l="l" t="t" r="r" b="b"/>
            <a:pathLst>
              <a:path w="10583459" h="4203445" extrusionOk="0">
                <a:moveTo>
                  <a:pt x="0" y="2101722"/>
                </a:moveTo>
                <a:cubicBezTo>
                  <a:pt x="0" y="941106"/>
                  <a:pt x="194904" y="0"/>
                  <a:pt x="435270" y="0"/>
                </a:cubicBezTo>
                <a:lnTo>
                  <a:pt x="10148189" y="0"/>
                </a:lnTo>
                <a:cubicBezTo>
                  <a:pt x="10388555" y="0"/>
                  <a:pt x="10583459" y="941106"/>
                  <a:pt x="10583459" y="2101722"/>
                </a:cubicBezTo>
                <a:cubicBezTo>
                  <a:pt x="10583459" y="3262339"/>
                  <a:pt x="10388555" y="4203445"/>
                  <a:pt x="10148189" y="4203445"/>
                </a:cubicBezTo>
                <a:lnTo>
                  <a:pt x="435270" y="4203445"/>
                </a:lnTo>
                <a:cubicBezTo>
                  <a:pt x="194904" y="4203445"/>
                  <a:pt x="0" y="3262828"/>
                  <a:pt x="0" y="2101722"/>
                </a:cubicBezTo>
                <a:close/>
              </a:path>
            </a:pathLst>
          </a:custGeom>
          <a:solidFill>
            <a:srgbClr val="FFFC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
          <p:cNvSpPr txBox="1"/>
          <p:nvPr/>
        </p:nvSpPr>
        <p:spPr>
          <a:xfrm>
            <a:off x="1391633" y="6803810"/>
            <a:ext cx="7132179" cy="1758653"/>
          </a:xfrm>
          <a:prstGeom prst="rect">
            <a:avLst/>
          </a:prstGeom>
          <a:noFill/>
          <a:ln>
            <a:noFill/>
          </a:ln>
        </p:spPr>
        <p:txBody>
          <a:bodyPr spcFirstLastPara="1" wrap="square" lIns="0" tIns="0" rIns="0" bIns="0" anchor="t" anchorCtr="0">
            <a:spAutoFit/>
          </a:bodyPr>
          <a:lstStyle/>
          <a:p>
            <a:pPr marL="0" marR="0" lvl="0" indent="0" algn="just" rtl="0">
              <a:lnSpc>
                <a:spcPct val="115000"/>
              </a:lnSpc>
              <a:spcBef>
                <a:spcPts val="0"/>
              </a:spcBef>
              <a:spcAft>
                <a:spcPts val="0"/>
              </a:spcAft>
              <a:buNone/>
            </a:pPr>
            <a:r>
              <a:rPr lang="en-US" sz="4000" b="0" i="0" u="none" strike="noStrike" cap="none">
                <a:solidFill>
                  <a:srgbClr val="000000"/>
                </a:solidFill>
                <a:latin typeface="Roboto Condensed"/>
                <a:ea typeface="Roboto Condensed"/>
                <a:cs typeface="Roboto Condensed"/>
                <a:sym typeface="Roboto Condensed"/>
              </a:rPr>
              <a:t>Giới thiệu vở kịch “Trái tim người Hà Nội” (lấy cảm hứng từ tiểu thuyết “Nỗi buồn chiến tranh”.</a:t>
            </a:r>
            <a:endParaRPr/>
          </a:p>
        </p:txBody>
      </p:sp>
      <p:sp>
        <p:nvSpPr>
          <p:cNvPr id="147" name="Google Shape;147;p3"/>
          <p:cNvSpPr/>
          <p:nvPr/>
        </p:nvSpPr>
        <p:spPr>
          <a:xfrm>
            <a:off x="9321700" y="6483525"/>
            <a:ext cx="7937594" cy="3519723"/>
          </a:xfrm>
          <a:custGeom>
            <a:avLst/>
            <a:gdLst/>
            <a:ahLst/>
            <a:cxnLst/>
            <a:rect l="l" t="t" r="r" b="b"/>
            <a:pathLst>
              <a:path w="10583459" h="4202654" extrusionOk="0">
                <a:moveTo>
                  <a:pt x="0" y="2101327"/>
                </a:moveTo>
                <a:cubicBezTo>
                  <a:pt x="0" y="940929"/>
                  <a:pt x="194904" y="0"/>
                  <a:pt x="435270" y="0"/>
                </a:cubicBezTo>
                <a:lnTo>
                  <a:pt x="10148189" y="0"/>
                </a:lnTo>
                <a:cubicBezTo>
                  <a:pt x="10388555" y="0"/>
                  <a:pt x="10583459" y="940929"/>
                  <a:pt x="10583459" y="2101327"/>
                </a:cubicBezTo>
                <a:cubicBezTo>
                  <a:pt x="10583459" y="3261725"/>
                  <a:pt x="10388555" y="4202654"/>
                  <a:pt x="10148189" y="4202654"/>
                </a:cubicBezTo>
                <a:lnTo>
                  <a:pt x="435270" y="4202654"/>
                </a:lnTo>
                <a:cubicBezTo>
                  <a:pt x="194904" y="4202654"/>
                  <a:pt x="0" y="3262213"/>
                  <a:pt x="0" y="2101327"/>
                </a:cubicBezTo>
                <a:close/>
              </a:path>
            </a:pathLst>
          </a:custGeom>
          <a:solidFill>
            <a:srgbClr val="FFFC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3"/>
          <p:cNvSpPr txBox="1"/>
          <p:nvPr/>
        </p:nvSpPr>
        <p:spPr>
          <a:xfrm>
            <a:off x="9714402" y="6616871"/>
            <a:ext cx="7074600" cy="3078600"/>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None/>
            </a:pPr>
            <a:r>
              <a:rPr lang="en-US" sz="4000" b="0" i="0" u="none" strike="noStrike" cap="none">
                <a:solidFill>
                  <a:srgbClr val="000000"/>
                </a:solidFill>
                <a:latin typeface="Roboto Condensed"/>
                <a:ea typeface="Roboto Condensed"/>
                <a:cs typeface="Roboto Condensed"/>
                <a:sym typeface="Roboto Condensed"/>
              </a:rPr>
              <a:t>Nêu cảm nhận về những anh lính trẻ trước khi vào chiến trường chống Mĩ khi xem trích đoạn đầu của bộ phim “Mùi cỏ cháy” (Xem từ 7:52 – 12:32)</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4">
                                            <p:txEl>
                                              <p:pRg st="0" end="0"/>
                                            </p:txEl>
                                          </p:spTgt>
                                        </p:tgtEl>
                                        <p:attrNameLst>
                                          <p:attrName>style.visibility</p:attrName>
                                        </p:attrNameLst>
                                      </p:cBhvr>
                                      <p:to>
                                        <p:strVal val="visible"/>
                                      </p:to>
                                    </p:set>
                                    <p:animEffect transition="in" filter="fade">
                                      <p:cBhvr>
                                        <p:cTn id="7" dur="500"/>
                                        <p:tgtEl>
                                          <p:spTgt spid="1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6"/>
                                        </p:tgtEl>
                                        <p:attrNameLst>
                                          <p:attrName>style.visibility</p:attrName>
                                        </p:attrNameLst>
                                      </p:cBhvr>
                                      <p:to>
                                        <p:strVal val="visible"/>
                                      </p:to>
                                    </p:set>
                                    <p:animEffect transition="in" filter="fade">
                                      <p:cBhvr>
                                        <p:cTn id="12" dur="500"/>
                                        <p:tgtEl>
                                          <p:spTgt spid="146"/>
                                        </p:tgtEl>
                                      </p:cBhvr>
                                    </p:animEffect>
                                  </p:childTnLst>
                                </p:cTn>
                              </p:par>
                              <p:par>
                                <p:cTn id="13" presetID="10" presetClass="entr" presetSubtype="0" fill="hold" nodeType="withEffect">
                                  <p:stCondLst>
                                    <p:cond delay="0"/>
                                  </p:stCondLst>
                                  <p:childTnLst>
                                    <p:set>
                                      <p:cBhvr>
                                        <p:cTn id="14" dur="1" fill="hold">
                                          <p:stCondLst>
                                            <p:cond delay="0"/>
                                          </p:stCondLst>
                                        </p:cTn>
                                        <p:tgtEl>
                                          <p:spTgt spid="141"/>
                                        </p:tgtEl>
                                        <p:attrNameLst>
                                          <p:attrName>style.visibility</p:attrName>
                                        </p:attrNameLst>
                                      </p:cBhvr>
                                      <p:to>
                                        <p:strVal val="visible"/>
                                      </p:to>
                                    </p:set>
                                    <p:animEffect transition="in" filter="fade">
                                      <p:cBhvr>
                                        <p:cTn id="15" dur="500"/>
                                        <p:tgtEl>
                                          <p:spTgt spid="141"/>
                                        </p:tgtEl>
                                      </p:cBhvr>
                                    </p:animEffect>
                                  </p:childTnLst>
                                </p:cTn>
                              </p:par>
                              <p:par>
                                <p:cTn id="16" presetID="10" presetClass="entr" presetSubtype="0" fill="hold" nodeType="withEffect">
                                  <p:stCondLst>
                                    <p:cond delay="0"/>
                                  </p:stCondLst>
                                  <p:childTnLst>
                                    <p:set>
                                      <p:cBhvr>
                                        <p:cTn id="17" dur="1" fill="hold">
                                          <p:stCondLst>
                                            <p:cond delay="0"/>
                                          </p:stCondLst>
                                        </p:cTn>
                                        <p:tgtEl>
                                          <p:spTgt spid="138"/>
                                        </p:tgtEl>
                                        <p:attrNameLst>
                                          <p:attrName>style.visibility</p:attrName>
                                        </p:attrNameLst>
                                      </p:cBhvr>
                                      <p:to>
                                        <p:strVal val="visible"/>
                                      </p:to>
                                    </p:set>
                                    <p:animEffect transition="in" filter="fade">
                                      <p:cBhvr>
                                        <p:cTn id="18" dur="500"/>
                                        <p:tgtEl>
                                          <p:spTgt spid="13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48"/>
                                        </p:tgtEl>
                                        <p:attrNameLst>
                                          <p:attrName>style.visibility</p:attrName>
                                        </p:attrNameLst>
                                      </p:cBhvr>
                                      <p:to>
                                        <p:strVal val="visible"/>
                                      </p:to>
                                    </p:set>
                                    <p:animEffect transition="in" filter="fade">
                                      <p:cBhvr>
                                        <p:cTn id="23" dur="500"/>
                                        <p:tgtEl>
                                          <p:spTgt spid="148"/>
                                        </p:tgtEl>
                                      </p:cBhvr>
                                    </p:animEffect>
                                  </p:childTnLst>
                                </p:cTn>
                              </p:par>
                              <p:par>
                                <p:cTn id="24" presetID="10" presetClass="entr" presetSubtype="0" fill="hold" nodeType="withEffect">
                                  <p:stCondLst>
                                    <p:cond delay="0"/>
                                  </p:stCondLst>
                                  <p:childTnLst>
                                    <p:set>
                                      <p:cBhvr>
                                        <p:cTn id="25" dur="1" fill="hold">
                                          <p:stCondLst>
                                            <p:cond delay="0"/>
                                          </p:stCondLst>
                                        </p:cTn>
                                        <p:tgtEl>
                                          <p:spTgt spid="143"/>
                                        </p:tgtEl>
                                        <p:attrNameLst>
                                          <p:attrName>style.visibility</p:attrName>
                                        </p:attrNameLst>
                                      </p:cBhvr>
                                      <p:to>
                                        <p:strVal val="visible"/>
                                      </p:to>
                                    </p:set>
                                    <p:animEffect transition="in" filter="fade">
                                      <p:cBhvr>
                                        <p:cTn id="26" dur="500"/>
                                        <p:tgtEl>
                                          <p:spTgt spid="143"/>
                                        </p:tgtEl>
                                      </p:cBhvr>
                                    </p:animEffect>
                                  </p:childTnLst>
                                </p:cTn>
                              </p:par>
                              <p:par>
                                <p:cTn id="27" presetID="10" presetClass="entr" presetSubtype="0" fill="hold" nodeType="withEffect">
                                  <p:stCondLst>
                                    <p:cond delay="0"/>
                                  </p:stCondLst>
                                  <p:childTnLst>
                                    <p:set>
                                      <p:cBhvr>
                                        <p:cTn id="28" dur="1" fill="hold">
                                          <p:stCondLst>
                                            <p:cond delay="0"/>
                                          </p:stCondLst>
                                        </p:cTn>
                                        <p:tgtEl>
                                          <p:spTgt spid="142"/>
                                        </p:tgtEl>
                                        <p:attrNameLst>
                                          <p:attrName>style.visibility</p:attrName>
                                        </p:attrNameLst>
                                      </p:cBhvr>
                                      <p:to>
                                        <p:strVal val="visible"/>
                                      </p:to>
                                    </p:set>
                                    <p:animEffect transition="in" filter="fade">
                                      <p:cBhvr>
                                        <p:cTn id="29" dur="500"/>
                                        <p:tgtEl>
                                          <p:spTgt spid="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CF3"/>
        </a:solidFill>
        <a:effectLst/>
      </p:bgPr>
    </p:bg>
    <p:spTree>
      <p:nvGrpSpPr>
        <p:cNvPr id="1" name="Shape 704"/>
        <p:cNvGrpSpPr/>
        <p:nvPr/>
      </p:nvGrpSpPr>
      <p:grpSpPr>
        <a:xfrm>
          <a:off x="0" y="0"/>
          <a:ext cx="0" cy="0"/>
          <a:chOff x="0" y="0"/>
          <a:chExt cx="0" cy="0"/>
        </a:xfrm>
      </p:grpSpPr>
      <p:sp>
        <p:nvSpPr>
          <p:cNvPr id="705" name="Google Shape;705;p30"/>
          <p:cNvSpPr/>
          <p:nvPr/>
        </p:nvSpPr>
        <p:spPr>
          <a:xfrm>
            <a:off x="0" y="0"/>
            <a:ext cx="18288006" cy="10287002"/>
          </a:xfrm>
          <a:custGeom>
            <a:avLst/>
            <a:gdLst/>
            <a:ahLst/>
            <a:cxnLst/>
            <a:rect l="l" t="t" r="r" b="b"/>
            <a:pathLst>
              <a:path w="18288006" h="10287002" extrusionOk="0">
                <a:moveTo>
                  <a:pt x="0" y="0"/>
                </a:moveTo>
                <a:lnTo>
                  <a:pt x="18288006" y="0"/>
                </a:lnTo>
                <a:lnTo>
                  <a:pt x="18288006" y="10287002"/>
                </a:lnTo>
                <a:lnTo>
                  <a:pt x="0" y="10287002"/>
                </a:lnTo>
                <a:lnTo>
                  <a:pt x="0" y="0"/>
                </a:lnTo>
                <a:close/>
              </a:path>
            </a:pathLst>
          </a:custGeom>
          <a:blipFill rotWithShape="1">
            <a:blip r:embed="rId3">
              <a:alphaModFix/>
            </a:blip>
            <a:stretch>
              <a:fillRect t="-9243" b="-9243"/>
            </a:stretch>
          </a:blipFill>
          <a:ln>
            <a:noFill/>
          </a:ln>
        </p:spPr>
      </p:sp>
      <p:sp>
        <p:nvSpPr>
          <p:cNvPr id="706" name="Google Shape;706;p30"/>
          <p:cNvSpPr/>
          <p:nvPr/>
        </p:nvSpPr>
        <p:spPr>
          <a:xfrm>
            <a:off x="0" y="9060396"/>
            <a:ext cx="18287888" cy="1710288"/>
          </a:xfrm>
          <a:custGeom>
            <a:avLst/>
            <a:gdLst/>
            <a:ahLst/>
            <a:cxnLst/>
            <a:rect l="l" t="t" r="r" b="b"/>
            <a:pathLst>
              <a:path w="18287888" h="1710288" extrusionOk="0">
                <a:moveTo>
                  <a:pt x="0" y="0"/>
                </a:moveTo>
                <a:lnTo>
                  <a:pt x="18287888" y="0"/>
                </a:lnTo>
                <a:lnTo>
                  <a:pt x="18287888" y="1710288"/>
                </a:lnTo>
                <a:lnTo>
                  <a:pt x="0" y="1710288"/>
                </a:lnTo>
                <a:lnTo>
                  <a:pt x="0" y="0"/>
                </a:lnTo>
                <a:close/>
              </a:path>
            </a:pathLst>
          </a:custGeom>
          <a:blipFill rotWithShape="1">
            <a:blip r:embed="rId4">
              <a:alphaModFix/>
            </a:blip>
            <a:stretch>
              <a:fillRect/>
            </a:stretch>
          </a:blipFill>
          <a:ln>
            <a:noFill/>
          </a:ln>
        </p:spPr>
      </p:sp>
      <p:sp>
        <p:nvSpPr>
          <p:cNvPr id="707" name="Google Shape;707;p30"/>
          <p:cNvSpPr/>
          <p:nvPr/>
        </p:nvSpPr>
        <p:spPr>
          <a:xfrm>
            <a:off x="0" y="9208350"/>
            <a:ext cx="18287742" cy="1562352"/>
          </a:xfrm>
          <a:custGeom>
            <a:avLst/>
            <a:gdLst/>
            <a:ahLst/>
            <a:cxnLst/>
            <a:rect l="l" t="t" r="r" b="b"/>
            <a:pathLst>
              <a:path w="18287742" h="1562352" extrusionOk="0">
                <a:moveTo>
                  <a:pt x="0" y="0"/>
                </a:moveTo>
                <a:lnTo>
                  <a:pt x="18287742" y="0"/>
                </a:lnTo>
                <a:lnTo>
                  <a:pt x="18287742" y="1562352"/>
                </a:lnTo>
                <a:lnTo>
                  <a:pt x="0" y="1562352"/>
                </a:lnTo>
                <a:lnTo>
                  <a:pt x="0" y="0"/>
                </a:lnTo>
                <a:close/>
              </a:path>
            </a:pathLst>
          </a:custGeom>
          <a:blipFill rotWithShape="1">
            <a:blip r:embed="rId5">
              <a:alphaModFix/>
            </a:blip>
            <a:stretch>
              <a:fillRect/>
            </a:stretch>
          </a:blipFill>
          <a:ln>
            <a:noFill/>
          </a:ln>
        </p:spPr>
      </p:sp>
      <p:sp>
        <p:nvSpPr>
          <p:cNvPr id="708" name="Google Shape;708;p30"/>
          <p:cNvSpPr/>
          <p:nvPr/>
        </p:nvSpPr>
        <p:spPr>
          <a:xfrm>
            <a:off x="-836" y="535370"/>
            <a:ext cx="18289923" cy="438321"/>
          </a:xfrm>
          <a:custGeom>
            <a:avLst/>
            <a:gdLst/>
            <a:ahLst/>
            <a:cxnLst/>
            <a:rect l="l" t="t" r="r" b="b"/>
            <a:pathLst>
              <a:path w="18289923" h="438321" extrusionOk="0">
                <a:moveTo>
                  <a:pt x="0" y="0"/>
                </a:moveTo>
                <a:lnTo>
                  <a:pt x="18289924" y="0"/>
                </a:lnTo>
                <a:lnTo>
                  <a:pt x="18289924" y="438320"/>
                </a:lnTo>
                <a:lnTo>
                  <a:pt x="0" y="438320"/>
                </a:lnTo>
                <a:lnTo>
                  <a:pt x="0" y="0"/>
                </a:lnTo>
                <a:close/>
              </a:path>
            </a:pathLst>
          </a:custGeom>
          <a:blipFill rotWithShape="1">
            <a:blip r:embed="rId6">
              <a:alphaModFix/>
            </a:blip>
            <a:stretch>
              <a:fillRect/>
            </a:stretch>
          </a:blipFill>
          <a:ln>
            <a:noFill/>
          </a:ln>
        </p:spPr>
      </p:sp>
      <p:sp>
        <p:nvSpPr>
          <p:cNvPr id="709" name="Google Shape;709;p30"/>
          <p:cNvSpPr/>
          <p:nvPr/>
        </p:nvSpPr>
        <p:spPr>
          <a:xfrm>
            <a:off x="567385" y="4844984"/>
            <a:ext cx="646028" cy="452784"/>
          </a:xfrm>
          <a:custGeom>
            <a:avLst/>
            <a:gdLst/>
            <a:ahLst/>
            <a:cxnLst/>
            <a:rect l="l" t="t" r="r" b="b"/>
            <a:pathLst>
              <a:path w="646028" h="452784" extrusionOk="0">
                <a:moveTo>
                  <a:pt x="0" y="0"/>
                </a:moveTo>
                <a:lnTo>
                  <a:pt x="646028" y="0"/>
                </a:lnTo>
                <a:lnTo>
                  <a:pt x="646028" y="452784"/>
                </a:lnTo>
                <a:lnTo>
                  <a:pt x="0" y="452784"/>
                </a:lnTo>
                <a:lnTo>
                  <a:pt x="0" y="0"/>
                </a:lnTo>
                <a:close/>
              </a:path>
            </a:pathLst>
          </a:custGeom>
          <a:blipFill rotWithShape="1">
            <a:blip r:embed="rId7">
              <a:alphaModFix/>
            </a:blip>
            <a:stretch>
              <a:fillRect/>
            </a:stretch>
          </a:blipFill>
          <a:ln>
            <a:noFill/>
          </a:ln>
        </p:spPr>
      </p:sp>
      <p:grpSp>
        <p:nvGrpSpPr>
          <p:cNvPr id="710" name="Google Shape;710;p30"/>
          <p:cNvGrpSpPr/>
          <p:nvPr/>
        </p:nvGrpSpPr>
        <p:grpSpPr>
          <a:xfrm>
            <a:off x="623904" y="2631777"/>
            <a:ext cx="7637210" cy="3583732"/>
            <a:chOff x="0" y="-57150"/>
            <a:chExt cx="2583798" cy="1212438"/>
          </a:xfrm>
        </p:grpSpPr>
        <p:sp>
          <p:nvSpPr>
            <p:cNvPr id="711" name="Google Shape;711;p30"/>
            <p:cNvSpPr/>
            <p:nvPr/>
          </p:nvSpPr>
          <p:spPr>
            <a:xfrm>
              <a:off x="0" y="0"/>
              <a:ext cx="2583798" cy="1155288"/>
            </a:xfrm>
            <a:custGeom>
              <a:avLst/>
              <a:gdLst/>
              <a:ahLst/>
              <a:cxnLst/>
              <a:rect l="l" t="t" r="r" b="b"/>
              <a:pathLst>
                <a:path w="2583798" h="1155288" extrusionOk="0">
                  <a:moveTo>
                    <a:pt x="51699" y="0"/>
                  </a:moveTo>
                  <a:lnTo>
                    <a:pt x="2532099" y="0"/>
                  </a:lnTo>
                  <a:cubicBezTo>
                    <a:pt x="2560652" y="0"/>
                    <a:pt x="2583798" y="23147"/>
                    <a:pt x="2583798" y="51699"/>
                  </a:cubicBezTo>
                  <a:lnTo>
                    <a:pt x="2583798" y="1103588"/>
                  </a:lnTo>
                  <a:cubicBezTo>
                    <a:pt x="2583798" y="1117300"/>
                    <a:pt x="2578351" y="1130450"/>
                    <a:pt x="2568656" y="1140145"/>
                  </a:cubicBezTo>
                  <a:cubicBezTo>
                    <a:pt x="2558960" y="1149841"/>
                    <a:pt x="2545810" y="1155288"/>
                    <a:pt x="2532099" y="1155288"/>
                  </a:cubicBezTo>
                  <a:lnTo>
                    <a:pt x="51699" y="1155288"/>
                  </a:lnTo>
                  <a:cubicBezTo>
                    <a:pt x="37988" y="1155288"/>
                    <a:pt x="24838" y="1149841"/>
                    <a:pt x="15142" y="1140145"/>
                  </a:cubicBezTo>
                  <a:cubicBezTo>
                    <a:pt x="5447" y="1130450"/>
                    <a:pt x="0" y="1117300"/>
                    <a:pt x="0" y="1103588"/>
                  </a:cubicBezTo>
                  <a:lnTo>
                    <a:pt x="0" y="51699"/>
                  </a:lnTo>
                  <a:cubicBezTo>
                    <a:pt x="0" y="37988"/>
                    <a:pt x="5447" y="24838"/>
                    <a:pt x="15142" y="15142"/>
                  </a:cubicBezTo>
                  <a:cubicBezTo>
                    <a:pt x="24838" y="5447"/>
                    <a:pt x="37988" y="0"/>
                    <a:pt x="51699" y="0"/>
                  </a:cubicBezTo>
                  <a:close/>
                </a:path>
              </a:pathLst>
            </a:custGeom>
            <a:solidFill>
              <a:srgbClr val="FFFFFF"/>
            </a:solidFill>
            <a:ln w="19050" cap="rnd" cmpd="sng">
              <a:solidFill>
                <a:srgbClr val="3E4728"/>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0"/>
            <p:cNvSpPr txBox="1"/>
            <p:nvPr/>
          </p:nvSpPr>
          <p:spPr>
            <a:xfrm>
              <a:off x="0" y="-57150"/>
              <a:ext cx="2583798" cy="1212438"/>
            </a:xfrm>
            <a:prstGeom prst="rect">
              <a:avLst/>
            </a:prstGeom>
            <a:noFill/>
            <a:ln>
              <a:noFill/>
            </a:ln>
          </p:spPr>
          <p:txBody>
            <a:bodyPr spcFirstLastPara="1" wrap="square" lIns="50800" tIns="50800" rIns="50800" bIns="50800" anchor="ctr" anchorCtr="0">
              <a:noAutofit/>
            </a:bodyPr>
            <a:lstStyle/>
            <a:p>
              <a:pPr marL="0" marR="0" lvl="0" indent="0" algn="ctr" rtl="0">
                <a:lnSpc>
                  <a:spcPct val="132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713" name="Google Shape;713;p30"/>
          <p:cNvGrpSpPr/>
          <p:nvPr/>
        </p:nvGrpSpPr>
        <p:grpSpPr>
          <a:xfrm>
            <a:off x="623904" y="6331808"/>
            <a:ext cx="7637210" cy="2728588"/>
            <a:chOff x="0" y="-57150"/>
            <a:chExt cx="2583798" cy="923128"/>
          </a:xfrm>
        </p:grpSpPr>
        <p:sp>
          <p:nvSpPr>
            <p:cNvPr id="714" name="Google Shape;714;p30"/>
            <p:cNvSpPr/>
            <p:nvPr/>
          </p:nvSpPr>
          <p:spPr>
            <a:xfrm>
              <a:off x="0" y="0"/>
              <a:ext cx="2583798" cy="865978"/>
            </a:xfrm>
            <a:custGeom>
              <a:avLst/>
              <a:gdLst/>
              <a:ahLst/>
              <a:cxnLst/>
              <a:rect l="l" t="t" r="r" b="b"/>
              <a:pathLst>
                <a:path w="2583798" h="865978" extrusionOk="0">
                  <a:moveTo>
                    <a:pt x="51699" y="0"/>
                  </a:moveTo>
                  <a:lnTo>
                    <a:pt x="2532099" y="0"/>
                  </a:lnTo>
                  <a:cubicBezTo>
                    <a:pt x="2560652" y="0"/>
                    <a:pt x="2583798" y="23147"/>
                    <a:pt x="2583798" y="51699"/>
                  </a:cubicBezTo>
                  <a:lnTo>
                    <a:pt x="2583798" y="814278"/>
                  </a:lnTo>
                  <a:cubicBezTo>
                    <a:pt x="2583798" y="827990"/>
                    <a:pt x="2578351" y="841140"/>
                    <a:pt x="2568656" y="850835"/>
                  </a:cubicBezTo>
                  <a:cubicBezTo>
                    <a:pt x="2558960" y="860531"/>
                    <a:pt x="2545810" y="865978"/>
                    <a:pt x="2532099" y="865978"/>
                  </a:cubicBezTo>
                  <a:lnTo>
                    <a:pt x="51699" y="865978"/>
                  </a:lnTo>
                  <a:cubicBezTo>
                    <a:pt x="37988" y="865978"/>
                    <a:pt x="24838" y="860531"/>
                    <a:pt x="15142" y="850835"/>
                  </a:cubicBezTo>
                  <a:cubicBezTo>
                    <a:pt x="5447" y="841140"/>
                    <a:pt x="0" y="827990"/>
                    <a:pt x="0" y="814278"/>
                  </a:cubicBezTo>
                  <a:lnTo>
                    <a:pt x="0" y="51699"/>
                  </a:lnTo>
                  <a:cubicBezTo>
                    <a:pt x="0" y="37988"/>
                    <a:pt x="5447" y="24838"/>
                    <a:pt x="15142" y="15142"/>
                  </a:cubicBezTo>
                  <a:cubicBezTo>
                    <a:pt x="24838" y="5447"/>
                    <a:pt x="37988" y="0"/>
                    <a:pt x="51699" y="0"/>
                  </a:cubicBezTo>
                  <a:close/>
                </a:path>
              </a:pathLst>
            </a:custGeom>
            <a:solidFill>
              <a:srgbClr val="FFFFFF"/>
            </a:solidFill>
            <a:ln w="19050" cap="rnd" cmpd="sng">
              <a:solidFill>
                <a:srgbClr val="3E4728"/>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0"/>
            <p:cNvSpPr txBox="1"/>
            <p:nvPr/>
          </p:nvSpPr>
          <p:spPr>
            <a:xfrm>
              <a:off x="0" y="-57150"/>
              <a:ext cx="2583798" cy="923128"/>
            </a:xfrm>
            <a:prstGeom prst="rect">
              <a:avLst/>
            </a:prstGeom>
            <a:noFill/>
            <a:ln>
              <a:noFill/>
            </a:ln>
          </p:spPr>
          <p:txBody>
            <a:bodyPr spcFirstLastPara="1" wrap="square" lIns="50800" tIns="50800" rIns="50800" bIns="50800" anchor="ctr" anchorCtr="0">
              <a:noAutofit/>
            </a:bodyPr>
            <a:lstStyle/>
            <a:p>
              <a:pPr marL="0" marR="0" lvl="0" indent="0" algn="ctr" rtl="0">
                <a:lnSpc>
                  <a:spcPct val="132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716" name="Google Shape;716;p30"/>
          <p:cNvSpPr/>
          <p:nvPr/>
        </p:nvSpPr>
        <p:spPr>
          <a:xfrm>
            <a:off x="8261114" y="2680699"/>
            <a:ext cx="10741747" cy="7640067"/>
          </a:xfrm>
          <a:custGeom>
            <a:avLst/>
            <a:gdLst/>
            <a:ahLst/>
            <a:cxnLst/>
            <a:rect l="l" t="t" r="r" b="b"/>
            <a:pathLst>
              <a:path w="10741747" h="7640067" extrusionOk="0">
                <a:moveTo>
                  <a:pt x="0" y="0"/>
                </a:moveTo>
                <a:lnTo>
                  <a:pt x="10741746" y="0"/>
                </a:lnTo>
                <a:lnTo>
                  <a:pt x="10741746" y="7640067"/>
                </a:lnTo>
                <a:lnTo>
                  <a:pt x="0" y="7640067"/>
                </a:lnTo>
                <a:lnTo>
                  <a:pt x="0" y="0"/>
                </a:lnTo>
                <a:close/>
              </a:path>
            </a:pathLst>
          </a:custGeom>
          <a:blipFill rotWithShape="1">
            <a:blip r:embed="rId8">
              <a:alphaModFix/>
            </a:blip>
            <a:stretch>
              <a:fillRect/>
            </a:stretch>
          </a:blipFill>
          <a:ln>
            <a:noFill/>
          </a:ln>
        </p:spPr>
      </p:sp>
      <p:sp>
        <p:nvSpPr>
          <p:cNvPr id="717" name="Google Shape;717;p30"/>
          <p:cNvSpPr txBox="1"/>
          <p:nvPr/>
        </p:nvSpPr>
        <p:spPr>
          <a:xfrm>
            <a:off x="623904" y="1009650"/>
            <a:ext cx="6452392" cy="704817"/>
          </a:xfrm>
          <a:prstGeom prst="rect">
            <a:avLst/>
          </a:prstGeom>
          <a:noFill/>
          <a:ln>
            <a:noFill/>
          </a:ln>
        </p:spPr>
        <p:txBody>
          <a:bodyPr spcFirstLastPara="1" wrap="square" lIns="0" tIns="0" rIns="0" bIns="0" anchor="t" anchorCtr="0">
            <a:spAutoFit/>
          </a:bodyPr>
          <a:lstStyle/>
          <a:p>
            <a:pPr marL="0" marR="0" lvl="0" indent="0" algn="just" rtl="0">
              <a:lnSpc>
                <a:spcPct val="120000"/>
              </a:lnSpc>
              <a:spcBef>
                <a:spcPts val="0"/>
              </a:spcBef>
              <a:spcAft>
                <a:spcPts val="0"/>
              </a:spcAft>
              <a:buNone/>
            </a:pPr>
            <a:r>
              <a:rPr lang="en-US" sz="4500" b="1" i="0" u="none" strike="noStrike" cap="none">
                <a:solidFill>
                  <a:srgbClr val="000000"/>
                </a:solidFill>
                <a:latin typeface="Roboto Condensed"/>
                <a:ea typeface="Roboto Condensed"/>
                <a:cs typeface="Roboto Condensed"/>
                <a:sym typeface="Roboto Condensed"/>
              </a:rPr>
              <a:t>3.2. Đọc hiểu chi tiết</a:t>
            </a:r>
            <a:endParaRPr/>
          </a:p>
        </p:txBody>
      </p:sp>
      <p:sp>
        <p:nvSpPr>
          <p:cNvPr id="718" name="Google Shape;718;p30"/>
          <p:cNvSpPr txBox="1"/>
          <p:nvPr/>
        </p:nvSpPr>
        <p:spPr>
          <a:xfrm>
            <a:off x="623904" y="1638267"/>
            <a:ext cx="15828983" cy="754347"/>
          </a:xfrm>
          <a:prstGeom prst="rect">
            <a:avLst/>
          </a:prstGeom>
          <a:noFill/>
          <a:ln>
            <a:noFill/>
          </a:ln>
        </p:spPr>
        <p:txBody>
          <a:bodyPr spcFirstLastPara="1" wrap="square" lIns="0" tIns="0" rIns="0" bIns="0" anchor="t" anchorCtr="0">
            <a:spAutoFit/>
          </a:bodyPr>
          <a:lstStyle/>
          <a:p>
            <a:pPr marL="0" marR="0" lvl="0" indent="0" algn="just" rtl="0">
              <a:lnSpc>
                <a:spcPct val="138008"/>
              </a:lnSpc>
              <a:spcBef>
                <a:spcPts val="0"/>
              </a:spcBef>
              <a:spcAft>
                <a:spcPts val="0"/>
              </a:spcAft>
              <a:buNone/>
            </a:pPr>
            <a:r>
              <a:rPr lang="en-US" sz="4499" b="1" i="0" u="none" strike="noStrike" cap="none">
                <a:solidFill>
                  <a:srgbClr val="000000"/>
                </a:solidFill>
                <a:latin typeface="Arial"/>
                <a:ea typeface="Arial"/>
                <a:cs typeface="Arial"/>
                <a:sym typeface="Arial"/>
              </a:rPr>
              <a:t>g. Bài học về cách nghĩ và ứng xử cá nhân</a:t>
            </a:r>
            <a:endParaRPr/>
          </a:p>
        </p:txBody>
      </p:sp>
      <p:sp>
        <p:nvSpPr>
          <p:cNvPr id="719" name="Google Shape;719;p30"/>
          <p:cNvSpPr txBox="1"/>
          <p:nvPr/>
        </p:nvSpPr>
        <p:spPr>
          <a:xfrm>
            <a:off x="1262157" y="3163193"/>
            <a:ext cx="6279000" cy="2769900"/>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None/>
            </a:pPr>
            <a:r>
              <a:rPr lang="en-US" sz="4499" b="0" i="0" u="none" strike="noStrike" cap="none">
                <a:solidFill>
                  <a:srgbClr val="000000"/>
                </a:solidFill>
                <a:latin typeface="Roboto Condensed"/>
                <a:ea typeface="Roboto Condensed"/>
                <a:cs typeface="Roboto Condensed"/>
                <a:sym typeface="Roboto Condensed"/>
              </a:rPr>
              <a:t>Biết ơn thế hệ cha anh đã đổ máu, đã cầm súng để chúng ta được cầm bút trong hòa bình.</a:t>
            </a:r>
            <a:endParaRPr/>
          </a:p>
        </p:txBody>
      </p:sp>
      <p:sp>
        <p:nvSpPr>
          <p:cNvPr id="720" name="Google Shape;720;p30"/>
          <p:cNvSpPr txBox="1"/>
          <p:nvPr/>
        </p:nvSpPr>
        <p:spPr>
          <a:xfrm>
            <a:off x="1312838" y="6987034"/>
            <a:ext cx="6228300" cy="1385100"/>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None/>
            </a:pPr>
            <a:r>
              <a:rPr lang="en-US" sz="4499" b="0" i="0" u="none" strike="noStrike" cap="none">
                <a:solidFill>
                  <a:srgbClr val="000000"/>
                </a:solidFill>
                <a:latin typeface="Roboto Condensed"/>
                <a:ea typeface="Roboto Condensed"/>
                <a:cs typeface="Roboto Condensed"/>
                <a:sym typeface="Roboto Condensed"/>
              </a:rPr>
              <a:t>Trân trọng và trách nhiệm gìn giữ </a:t>
            </a:r>
            <a:r>
              <a:rPr lang="en-US" sz="4499">
                <a:latin typeface="Roboto Condensed"/>
                <a:ea typeface="Roboto Condensed"/>
                <a:cs typeface="Roboto Condensed"/>
                <a:sym typeface="Roboto Condensed"/>
              </a:rPr>
              <a:t>hòa</a:t>
            </a:r>
            <a:r>
              <a:rPr lang="en-US" sz="4499" b="0" i="0" u="none" strike="noStrike" cap="none">
                <a:solidFill>
                  <a:srgbClr val="000000"/>
                </a:solidFill>
                <a:latin typeface="Roboto Condensed"/>
                <a:ea typeface="Roboto Condensed"/>
                <a:cs typeface="Roboto Condensed"/>
                <a:sym typeface="Roboto Condensed"/>
              </a:rPr>
              <a:t> bình.</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9"/>
                                        </p:tgtEl>
                                        <p:attrNameLst>
                                          <p:attrName>style.visibility</p:attrName>
                                        </p:attrNameLst>
                                      </p:cBhvr>
                                      <p:to>
                                        <p:strVal val="visible"/>
                                      </p:to>
                                    </p:set>
                                    <p:animEffect transition="in" filter="fade">
                                      <p:cBhvr>
                                        <p:cTn id="7" dur="500"/>
                                        <p:tgtEl>
                                          <p:spTgt spid="719"/>
                                        </p:tgtEl>
                                      </p:cBhvr>
                                    </p:animEffect>
                                  </p:childTnLst>
                                </p:cTn>
                              </p:par>
                              <p:par>
                                <p:cTn id="8" presetID="10" presetClass="entr" presetSubtype="0" fill="hold" nodeType="withEffect">
                                  <p:stCondLst>
                                    <p:cond delay="0"/>
                                  </p:stCondLst>
                                  <p:childTnLst>
                                    <p:set>
                                      <p:cBhvr>
                                        <p:cTn id="9" dur="1" fill="hold">
                                          <p:stCondLst>
                                            <p:cond delay="0"/>
                                          </p:stCondLst>
                                        </p:cTn>
                                        <p:tgtEl>
                                          <p:spTgt spid="710"/>
                                        </p:tgtEl>
                                        <p:attrNameLst>
                                          <p:attrName>style.visibility</p:attrName>
                                        </p:attrNameLst>
                                      </p:cBhvr>
                                      <p:to>
                                        <p:strVal val="visible"/>
                                      </p:to>
                                    </p:set>
                                    <p:animEffect transition="in" filter="fade">
                                      <p:cBhvr>
                                        <p:cTn id="10" dur="500"/>
                                        <p:tgtEl>
                                          <p:spTgt spid="7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20"/>
                                        </p:tgtEl>
                                        <p:attrNameLst>
                                          <p:attrName>style.visibility</p:attrName>
                                        </p:attrNameLst>
                                      </p:cBhvr>
                                      <p:to>
                                        <p:strVal val="visible"/>
                                      </p:to>
                                    </p:set>
                                    <p:animEffect transition="in" filter="fade">
                                      <p:cBhvr>
                                        <p:cTn id="15" dur="500"/>
                                        <p:tgtEl>
                                          <p:spTgt spid="720"/>
                                        </p:tgtEl>
                                      </p:cBhvr>
                                    </p:animEffect>
                                  </p:childTnLst>
                                </p:cTn>
                              </p:par>
                              <p:par>
                                <p:cTn id="16" presetID="10" presetClass="entr" presetSubtype="0" fill="hold" nodeType="withEffect">
                                  <p:stCondLst>
                                    <p:cond delay="0"/>
                                  </p:stCondLst>
                                  <p:childTnLst>
                                    <p:set>
                                      <p:cBhvr>
                                        <p:cTn id="17" dur="1" fill="hold">
                                          <p:stCondLst>
                                            <p:cond delay="0"/>
                                          </p:stCondLst>
                                        </p:cTn>
                                        <p:tgtEl>
                                          <p:spTgt spid="713"/>
                                        </p:tgtEl>
                                        <p:attrNameLst>
                                          <p:attrName>style.visibility</p:attrName>
                                        </p:attrNameLst>
                                      </p:cBhvr>
                                      <p:to>
                                        <p:strVal val="visible"/>
                                      </p:to>
                                    </p:set>
                                    <p:animEffect transition="in" filter="fade">
                                      <p:cBhvr>
                                        <p:cTn id="18" dur="500"/>
                                        <p:tgtEl>
                                          <p:spTgt spid="7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CF3"/>
        </a:solidFill>
        <a:effectLst/>
      </p:bgPr>
    </p:bg>
    <p:spTree>
      <p:nvGrpSpPr>
        <p:cNvPr id="1" name="Shape 728"/>
        <p:cNvGrpSpPr/>
        <p:nvPr/>
      </p:nvGrpSpPr>
      <p:grpSpPr>
        <a:xfrm>
          <a:off x="0" y="0"/>
          <a:ext cx="0" cy="0"/>
          <a:chOff x="0" y="0"/>
          <a:chExt cx="0" cy="0"/>
        </a:xfrm>
      </p:grpSpPr>
      <p:sp>
        <p:nvSpPr>
          <p:cNvPr id="729" name="Google Shape;729;p31"/>
          <p:cNvSpPr/>
          <p:nvPr/>
        </p:nvSpPr>
        <p:spPr>
          <a:xfrm>
            <a:off x="0" y="0"/>
            <a:ext cx="18288006" cy="10287002"/>
          </a:xfrm>
          <a:custGeom>
            <a:avLst/>
            <a:gdLst/>
            <a:ahLst/>
            <a:cxnLst/>
            <a:rect l="l" t="t" r="r" b="b"/>
            <a:pathLst>
              <a:path w="18288006" h="10287002" extrusionOk="0">
                <a:moveTo>
                  <a:pt x="0" y="0"/>
                </a:moveTo>
                <a:lnTo>
                  <a:pt x="18288006" y="0"/>
                </a:lnTo>
                <a:lnTo>
                  <a:pt x="18288006" y="10287002"/>
                </a:lnTo>
                <a:lnTo>
                  <a:pt x="0" y="10287002"/>
                </a:lnTo>
                <a:lnTo>
                  <a:pt x="0" y="0"/>
                </a:lnTo>
                <a:close/>
              </a:path>
            </a:pathLst>
          </a:custGeom>
          <a:blipFill rotWithShape="1">
            <a:blip r:embed="rId3">
              <a:alphaModFix amt="80000"/>
            </a:blip>
            <a:stretch>
              <a:fillRect t="-9243" b="-9243"/>
            </a:stretch>
          </a:blipFill>
          <a:ln>
            <a:noFill/>
          </a:ln>
        </p:spPr>
      </p:sp>
      <p:sp>
        <p:nvSpPr>
          <p:cNvPr id="730" name="Google Shape;730;p31"/>
          <p:cNvSpPr/>
          <p:nvPr/>
        </p:nvSpPr>
        <p:spPr>
          <a:xfrm>
            <a:off x="0" y="6151302"/>
            <a:ext cx="18288164" cy="5951884"/>
          </a:xfrm>
          <a:custGeom>
            <a:avLst/>
            <a:gdLst/>
            <a:ahLst/>
            <a:cxnLst/>
            <a:rect l="l" t="t" r="r" b="b"/>
            <a:pathLst>
              <a:path w="18288164" h="5951884" extrusionOk="0">
                <a:moveTo>
                  <a:pt x="0" y="0"/>
                </a:moveTo>
                <a:lnTo>
                  <a:pt x="18288164" y="0"/>
                </a:lnTo>
                <a:lnTo>
                  <a:pt x="18288164" y="5951884"/>
                </a:lnTo>
                <a:lnTo>
                  <a:pt x="0" y="5951884"/>
                </a:lnTo>
                <a:lnTo>
                  <a:pt x="0" y="0"/>
                </a:lnTo>
                <a:close/>
              </a:path>
            </a:pathLst>
          </a:custGeom>
          <a:blipFill rotWithShape="1">
            <a:blip r:embed="rId4">
              <a:alphaModFix/>
            </a:blip>
            <a:stretch>
              <a:fillRect/>
            </a:stretch>
          </a:blipFill>
          <a:ln>
            <a:noFill/>
          </a:ln>
        </p:spPr>
      </p:sp>
      <p:sp>
        <p:nvSpPr>
          <p:cNvPr id="731" name="Google Shape;731;p31"/>
          <p:cNvSpPr/>
          <p:nvPr/>
        </p:nvSpPr>
        <p:spPr>
          <a:xfrm>
            <a:off x="0" y="8756684"/>
            <a:ext cx="18287742" cy="3359086"/>
          </a:xfrm>
          <a:custGeom>
            <a:avLst/>
            <a:gdLst/>
            <a:ahLst/>
            <a:cxnLst/>
            <a:rect l="l" t="t" r="r" b="b"/>
            <a:pathLst>
              <a:path w="18287742" h="3359086" extrusionOk="0">
                <a:moveTo>
                  <a:pt x="0" y="0"/>
                </a:moveTo>
                <a:lnTo>
                  <a:pt x="18287742" y="0"/>
                </a:lnTo>
                <a:lnTo>
                  <a:pt x="18287742" y="3359086"/>
                </a:lnTo>
                <a:lnTo>
                  <a:pt x="0" y="3359086"/>
                </a:lnTo>
                <a:lnTo>
                  <a:pt x="0" y="0"/>
                </a:lnTo>
                <a:close/>
              </a:path>
            </a:pathLst>
          </a:custGeom>
          <a:blipFill rotWithShape="1">
            <a:blip r:embed="rId5">
              <a:alphaModFix/>
            </a:blip>
            <a:stretch>
              <a:fillRect/>
            </a:stretch>
          </a:blipFill>
          <a:ln>
            <a:noFill/>
          </a:ln>
        </p:spPr>
      </p:sp>
      <p:sp>
        <p:nvSpPr>
          <p:cNvPr id="732" name="Google Shape;732;p31"/>
          <p:cNvSpPr/>
          <p:nvPr/>
        </p:nvSpPr>
        <p:spPr>
          <a:xfrm>
            <a:off x="0" y="665026"/>
            <a:ext cx="18287740" cy="248638"/>
          </a:xfrm>
          <a:custGeom>
            <a:avLst/>
            <a:gdLst/>
            <a:ahLst/>
            <a:cxnLst/>
            <a:rect l="l" t="t" r="r" b="b"/>
            <a:pathLst>
              <a:path w="18287740" h="248638" extrusionOk="0">
                <a:moveTo>
                  <a:pt x="0" y="0"/>
                </a:moveTo>
                <a:lnTo>
                  <a:pt x="18287740" y="0"/>
                </a:lnTo>
                <a:lnTo>
                  <a:pt x="18287740" y="248638"/>
                </a:lnTo>
                <a:lnTo>
                  <a:pt x="0" y="248638"/>
                </a:lnTo>
                <a:lnTo>
                  <a:pt x="0" y="0"/>
                </a:lnTo>
                <a:close/>
              </a:path>
            </a:pathLst>
          </a:custGeom>
          <a:blipFill rotWithShape="1">
            <a:blip r:embed="rId6">
              <a:alphaModFix/>
            </a:blip>
            <a:stretch>
              <a:fillRect/>
            </a:stretch>
          </a:blipFill>
          <a:ln>
            <a:noFill/>
          </a:ln>
        </p:spPr>
      </p:sp>
      <p:sp>
        <p:nvSpPr>
          <p:cNvPr id="733" name="Google Shape;733;p31"/>
          <p:cNvSpPr/>
          <p:nvPr/>
        </p:nvSpPr>
        <p:spPr>
          <a:xfrm>
            <a:off x="12001226" y="2391897"/>
            <a:ext cx="3534927" cy="1692711"/>
          </a:xfrm>
          <a:custGeom>
            <a:avLst/>
            <a:gdLst/>
            <a:ahLst/>
            <a:cxnLst/>
            <a:rect l="l" t="t" r="r" b="b"/>
            <a:pathLst>
              <a:path w="3534927" h="1692711" extrusionOk="0">
                <a:moveTo>
                  <a:pt x="0" y="0"/>
                </a:moveTo>
                <a:lnTo>
                  <a:pt x="3534928" y="0"/>
                </a:lnTo>
                <a:lnTo>
                  <a:pt x="3534928" y="1692710"/>
                </a:lnTo>
                <a:lnTo>
                  <a:pt x="0" y="1692710"/>
                </a:lnTo>
                <a:lnTo>
                  <a:pt x="0" y="0"/>
                </a:lnTo>
                <a:close/>
              </a:path>
            </a:pathLst>
          </a:custGeom>
          <a:blipFill rotWithShape="1">
            <a:blip r:embed="rId7">
              <a:alphaModFix/>
            </a:blip>
            <a:stretch>
              <a:fillRect/>
            </a:stretch>
          </a:blipFill>
          <a:ln>
            <a:noFill/>
          </a:ln>
        </p:spPr>
      </p:sp>
      <p:sp>
        <p:nvSpPr>
          <p:cNvPr id="734" name="Google Shape;734;p31"/>
          <p:cNvSpPr/>
          <p:nvPr/>
        </p:nvSpPr>
        <p:spPr>
          <a:xfrm>
            <a:off x="8916892" y="6100320"/>
            <a:ext cx="1087026" cy="1087293"/>
          </a:xfrm>
          <a:custGeom>
            <a:avLst/>
            <a:gdLst/>
            <a:ahLst/>
            <a:cxnLst/>
            <a:rect l="l" t="t" r="r" b="b"/>
            <a:pathLst>
              <a:path w="1087026" h="1087293" extrusionOk="0">
                <a:moveTo>
                  <a:pt x="0" y="0"/>
                </a:moveTo>
                <a:lnTo>
                  <a:pt x="1087026" y="0"/>
                </a:lnTo>
                <a:lnTo>
                  <a:pt x="1087026" y="1087292"/>
                </a:lnTo>
                <a:lnTo>
                  <a:pt x="0" y="1087292"/>
                </a:lnTo>
                <a:lnTo>
                  <a:pt x="0" y="0"/>
                </a:lnTo>
                <a:close/>
              </a:path>
            </a:pathLst>
          </a:custGeom>
          <a:blipFill rotWithShape="1">
            <a:blip r:embed="rId8">
              <a:alphaModFix/>
            </a:blip>
            <a:stretch>
              <a:fillRect/>
            </a:stretch>
          </a:blipFill>
          <a:ln>
            <a:noFill/>
          </a:ln>
        </p:spPr>
      </p:sp>
      <p:sp>
        <p:nvSpPr>
          <p:cNvPr id="735" name="Google Shape;735;p31"/>
          <p:cNvSpPr txBox="1"/>
          <p:nvPr/>
        </p:nvSpPr>
        <p:spPr>
          <a:xfrm>
            <a:off x="1028700" y="1082475"/>
            <a:ext cx="6396600" cy="923400"/>
          </a:xfrm>
          <a:prstGeom prst="rect">
            <a:avLst/>
          </a:prstGeom>
          <a:noFill/>
          <a:ln>
            <a:noFill/>
          </a:ln>
        </p:spPr>
        <p:txBody>
          <a:bodyPr spcFirstLastPara="1" wrap="square" lIns="0" tIns="0" rIns="0" bIns="0" anchor="t" anchorCtr="0">
            <a:spAutoFit/>
          </a:bodyPr>
          <a:lstStyle/>
          <a:p>
            <a:pPr marL="0" marR="0" lvl="0" indent="0" algn="just" rtl="0">
              <a:lnSpc>
                <a:spcPct val="163000"/>
              </a:lnSpc>
              <a:spcBef>
                <a:spcPts val="0"/>
              </a:spcBef>
              <a:spcAft>
                <a:spcPts val="0"/>
              </a:spcAft>
              <a:buNone/>
            </a:pPr>
            <a:r>
              <a:rPr lang="en-US" sz="6000" b="1" i="0" u="none" strike="noStrike" cap="none">
                <a:solidFill>
                  <a:srgbClr val="3E4728"/>
                </a:solidFill>
                <a:latin typeface="Fraunces Black"/>
                <a:ea typeface="Fraunces Black"/>
                <a:cs typeface="Fraunces Black"/>
                <a:sym typeface="Fraunces Black"/>
              </a:rPr>
              <a:t>4. LUYỆN TẬP</a:t>
            </a:r>
            <a:endParaRPr/>
          </a:p>
        </p:txBody>
      </p:sp>
      <p:grpSp>
        <p:nvGrpSpPr>
          <p:cNvPr id="736" name="Google Shape;736;p31"/>
          <p:cNvGrpSpPr/>
          <p:nvPr/>
        </p:nvGrpSpPr>
        <p:grpSpPr>
          <a:xfrm>
            <a:off x="728254" y="2014641"/>
            <a:ext cx="16941324" cy="2747165"/>
            <a:chOff x="0" y="-57150"/>
            <a:chExt cx="5731553" cy="929415"/>
          </a:xfrm>
        </p:grpSpPr>
        <p:sp>
          <p:nvSpPr>
            <p:cNvPr id="737" name="Google Shape;737;p31"/>
            <p:cNvSpPr/>
            <p:nvPr/>
          </p:nvSpPr>
          <p:spPr>
            <a:xfrm>
              <a:off x="0" y="0"/>
              <a:ext cx="5731553" cy="872265"/>
            </a:xfrm>
            <a:custGeom>
              <a:avLst/>
              <a:gdLst/>
              <a:ahLst/>
              <a:cxnLst/>
              <a:rect l="l" t="t" r="r" b="b"/>
              <a:pathLst>
                <a:path w="5731553" h="872265" extrusionOk="0">
                  <a:moveTo>
                    <a:pt x="23306" y="0"/>
                  </a:moveTo>
                  <a:lnTo>
                    <a:pt x="5708247" y="0"/>
                  </a:lnTo>
                  <a:cubicBezTo>
                    <a:pt x="5721119" y="0"/>
                    <a:pt x="5731553" y="10435"/>
                    <a:pt x="5731553" y="23306"/>
                  </a:cubicBezTo>
                  <a:lnTo>
                    <a:pt x="5731553" y="848959"/>
                  </a:lnTo>
                  <a:cubicBezTo>
                    <a:pt x="5731553" y="855141"/>
                    <a:pt x="5729098" y="861068"/>
                    <a:pt x="5724727" y="865439"/>
                  </a:cubicBezTo>
                  <a:cubicBezTo>
                    <a:pt x="5720356" y="869810"/>
                    <a:pt x="5714428" y="872265"/>
                    <a:pt x="5708247" y="872265"/>
                  </a:cubicBezTo>
                  <a:lnTo>
                    <a:pt x="23306" y="872265"/>
                  </a:lnTo>
                  <a:cubicBezTo>
                    <a:pt x="17125" y="872265"/>
                    <a:pt x="11197" y="869810"/>
                    <a:pt x="6826" y="865439"/>
                  </a:cubicBezTo>
                  <a:cubicBezTo>
                    <a:pt x="2455" y="861068"/>
                    <a:pt x="0" y="855141"/>
                    <a:pt x="0" y="848959"/>
                  </a:cubicBezTo>
                  <a:lnTo>
                    <a:pt x="0" y="23306"/>
                  </a:lnTo>
                  <a:cubicBezTo>
                    <a:pt x="0" y="17125"/>
                    <a:pt x="2455" y="11197"/>
                    <a:pt x="6826" y="6826"/>
                  </a:cubicBezTo>
                  <a:cubicBezTo>
                    <a:pt x="11197" y="2455"/>
                    <a:pt x="17125" y="0"/>
                    <a:pt x="23306" y="0"/>
                  </a:cubicBezTo>
                  <a:close/>
                </a:path>
              </a:pathLst>
            </a:custGeom>
            <a:solidFill>
              <a:srgbClr val="899A89"/>
            </a:solidFill>
            <a:ln w="19050" cap="rnd" cmpd="sng">
              <a:solidFill>
                <a:srgbClr val="0000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1"/>
            <p:cNvSpPr txBox="1"/>
            <p:nvPr/>
          </p:nvSpPr>
          <p:spPr>
            <a:xfrm>
              <a:off x="0" y="-57150"/>
              <a:ext cx="5731553" cy="929415"/>
            </a:xfrm>
            <a:prstGeom prst="rect">
              <a:avLst/>
            </a:prstGeom>
            <a:noFill/>
            <a:ln>
              <a:noFill/>
            </a:ln>
          </p:spPr>
          <p:txBody>
            <a:bodyPr spcFirstLastPara="1" wrap="square" lIns="50800" tIns="50800" rIns="50800" bIns="50800" anchor="ctr" anchorCtr="0">
              <a:noAutofit/>
            </a:bodyPr>
            <a:lstStyle/>
            <a:p>
              <a:pPr marL="0" marR="0" lvl="0" indent="0" algn="ctr" rtl="0">
                <a:lnSpc>
                  <a:spcPct val="132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739" name="Google Shape;739;p31"/>
          <p:cNvSpPr txBox="1"/>
          <p:nvPr/>
        </p:nvSpPr>
        <p:spPr>
          <a:xfrm>
            <a:off x="767234" y="2368742"/>
            <a:ext cx="16557099" cy="2122170"/>
          </a:xfrm>
          <a:prstGeom prst="rect">
            <a:avLst/>
          </a:prstGeom>
          <a:noFill/>
          <a:ln>
            <a:noFill/>
          </a:ln>
        </p:spPr>
        <p:txBody>
          <a:bodyPr spcFirstLastPara="1" wrap="square" lIns="0" tIns="0" rIns="0" bIns="0" anchor="t" anchorCtr="0">
            <a:spAutoFit/>
          </a:bodyPr>
          <a:lstStyle/>
          <a:p>
            <a:pPr marL="863599" marR="0" lvl="1" indent="-431800" algn="just" rtl="0">
              <a:lnSpc>
                <a:spcPct val="141010"/>
              </a:lnSpc>
              <a:spcBef>
                <a:spcPts val="0"/>
              </a:spcBef>
              <a:spcAft>
                <a:spcPts val="0"/>
              </a:spcAft>
              <a:buClr>
                <a:srgbClr val="FFFFFF"/>
              </a:buClr>
              <a:buSzPts val="3999"/>
              <a:buFont typeface="Arial"/>
              <a:buChar char="•"/>
            </a:pPr>
            <a:r>
              <a:rPr lang="en-US" sz="3999" b="1" i="0" u="none" strike="noStrike" cap="none">
                <a:solidFill>
                  <a:srgbClr val="FFFFFF"/>
                </a:solidFill>
                <a:latin typeface="Roboto Condensed"/>
                <a:ea typeface="Roboto Condensed"/>
                <a:cs typeface="Roboto Condensed"/>
                <a:sym typeface="Roboto Condensed"/>
              </a:rPr>
              <a:t>Hình thức:</a:t>
            </a:r>
            <a:r>
              <a:rPr lang="en-US" sz="3999" b="0" i="0" u="none" strike="noStrike" cap="none">
                <a:solidFill>
                  <a:srgbClr val="FFFFFF"/>
                </a:solidFill>
                <a:latin typeface="Roboto Condensed"/>
                <a:ea typeface="Roboto Condensed"/>
                <a:cs typeface="Roboto Condensed"/>
                <a:sym typeface="Roboto Condensed"/>
              </a:rPr>
              <a:t> HS thực hiện ở nhà, viết vào vở hoặc trả lên trên nhóm lớp (VD: Facebook, Microsoft Teams)</a:t>
            </a:r>
            <a:endParaRPr/>
          </a:p>
          <a:p>
            <a:pPr marL="863599" marR="0" lvl="1" indent="-431800" algn="just" rtl="0">
              <a:lnSpc>
                <a:spcPct val="141010"/>
              </a:lnSpc>
              <a:spcBef>
                <a:spcPts val="0"/>
              </a:spcBef>
              <a:spcAft>
                <a:spcPts val="0"/>
              </a:spcAft>
              <a:buClr>
                <a:srgbClr val="FFFFFF"/>
              </a:buClr>
              <a:buSzPts val="3999"/>
              <a:buFont typeface="Arial"/>
              <a:buChar char="•"/>
            </a:pPr>
            <a:r>
              <a:rPr lang="en-US" sz="3999" b="1" i="0" u="none" strike="noStrike" cap="none">
                <a:solidFill>
                  <a:srgbClr val="FFFFFF"/>
                </a:solidFill>
                <a:latin typeface="Roboto Condensed"/>
                <a:ea typeface="Roboto Condensed"/>
                <a:cs typeface="Roboto Condensed"/>
                <a:sym typeface="Roboto Condensed"/>
              </a:rPr>
              <a:t>Nhiệm vụ:</a:t>
            </a:r>
            <a:r>
              <a:rPr lang="en-US" sz="3999" b="0" i="0" u="none" strike="noStrike" cap="none">
                <a:solidFill>
                  <a:srgbClr val="FFFFFF"/>
                </a:solidFill>
                <a:latin typeface="Roboto Condensed"/>
                <a:ea typeface="Roboto Condensed"/>
                <a:cs typeface="Roboto Condensed"/>
                <a:sym typeface="Roboto Condensed"/>
              </a:rPr>
              <a:t> Suy ngẫm, phản hồi, trả lời các câu hỏi sau:</a:t>
            </a:r>
            <a:endParaRPr/>
          </a:p>
        </p:txBody>
      </p:sp>
      <p:grpSp>
        <p:nvGrpSpPr>
          <p:cNvPr id="740" name="Google Shape;740;p31"/>
          <p:cNvGrpSpPr/>
          <p:nvPr/>
        </p:nvGrpSpPr>
        <p:grpSpPr>
          <a:xfrm>
            <a:off x="181670" y="4773865"/>
            <a:ext cx="5740276" cy="4912292"/>
            <a:chOff x="0" y="-57150"/>
            <a:chExt cx="1942033" cy="1661912"/>
          </a:xfrm>
        </p:grpSpPr>
        <p:sp>
          <p:nvSpPr>
            <p:cNvPr id="741" name="Google Shape;741;p31"/>
            <p:cNvSpPr/>
            <p:nvPr/>
          </p:nvSpPr>
          <p:spPr>
            <a:xfrm>
              <a:off x="0" y="0"/>
              <a:ext cx="1942033" cy="1604762"/>
            </a:xfrm>
            <a:custGeom>
              <a:avLst/>
              <a:gdLst/>
              <a:ahLst/>
              <a:cxnLst/>
              <a:rect l="l" t="t" r="r" b="b"/>
              <a:pathLst>
                <a:path w="1942033" h="1604762" extrusionOk="0">
                  <a:moveTo>
                    <a:pt x="68784" y="0"/>
                  </a:moveTo>
                  <a:lnTo>
                    <a:pt x="1873249" y="0"/>
                  </a:lnTo>
                  <a:cubicBezTo>
                    <a:pt x="1891492" y="0"/>
                    <a:pt x="1908987" y="7247"/>
                    <a:pt x="1921887" y="20146"/>
                  </a:cubicBezTo>
                  <a:cubicBezTo>
                    <a:pt x="1934786" y="33046"/>
                    <a:pt x="1942033" y="50541"/>
                    <a:pt x="1942033" y="68784"/>
                  </a:cubicBezTo>
                  <a:lnTo>
                    <a:pt x="1942033" y="1535978"/>
                  </a:lnTo>
                  <a:cubicBezTo>
                    <a:pt x="1942033" y="1573967"/>
                    <a:pt x="1911237" y="1604762"/>
                    <a:pt x="1873249" y="1604762"/>
                  </a:cubicBezTo>
                  <a:lnTo>
                    <a:pt x="68784" y="1604762"/>
                  </a:lnTo>
                  <a:cubicBezTo>
                    <a:pt x="50541" y="1604762"/>
                    <a:pt x="33046" y="1597515"/>
                    <a:pt x="20146" y="1584616"/>
                  </a:cubicBezTo>
                  <a:cubicBezTo>
                    <a:pt x="7247" y="1571716"/>
                    <a:pt x="0" y="1554221"/>
                    <a:pt x="0" y="1535978"/>
                  </a:cubicBezTo>
                  <a:lnTo>
                    <a:pt x="0" y="68784"/>
                  </a:lnTo>
                  <a:cubicBezTo>
                    <a:pt x="0" y="50541"/>
                    <a:pt x="7247" y="33046"/>
                    <a:pt x="20146" y="20146"/>
                  </a:cubicBezTo>
                  <a:cubicBezTo>
                    <a:pt x="33046" y="7247"/>
                    <a:pt x="50541" y="0"/>
                    <a:pt x="68784" y="0"/>
                  </a:cubicBezTo>
                  <a:close/>
                </a:path>
              </a:pathLst>
            </a:custGeom>
            <a:solidFill>
              <a:srgbClr val="899A89"/>
            </a:solidFill>
            <a:ln w="19050" cap="rnd" cmpd="sng">
              <a:solidFill>
                <a:srgbClr val="0000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1"/>
            <p:cNvSpPr txBox="1"/>
            <p:nvPr/>
          </p:nvSpPr>
          <p:spPr>
            <a:xfrm>
              <a:off x="0" y="-57150"/>
              <a:ext cx="1942033" cy="1661912"/>
            </a:xfrm>
            <a:prstGeom prst="rect">
              <a:avLst/>
            </a:prstGeom>
            <a:noFill/>
            <a:ln>
              <a:noFill/>
            </a:ln>
          </p:spPr>
          <p:txBody>
            <a:bodyPr spcFirstLastPara="1" wrap="square" lIns="50800" tIns="50800" rIns="50800" bIns="50800" anchor="ctr" anchorCtr="0">
              <a:noAutofit/>
            </a:bodyPr>
            <a:lstStyle/>
            <a:p>
              <a:pPr marL="0" marR="0" lvl="0" indent="0" algn="ctr" rtl="0">
                <a:lnSpc>
                  <a:spcPct val="132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743" name="Google Shape;743;p31"/>
          <p:cNvSpPr txBox="1"/>
          <p:nvPr/>
        </p:nvSpPr>
        <p:spPr>
          <a:xfrm>
            <a:off x="719095" y="5146854"/>
            <a:ext cx="4766100" cy="3001500"/>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None/>
            </a:pPr>
            <a:r>
              <a:rPr lang="en-US" sz="3900" b="1" i="0" u="none" strike="noStrike" cap="none">
                <a:solidFill>
                  <a:srgbClr val="FFFFFF"/>
                </a:solidFill>
                <a:latin typeface="Roboto Condensed"/>
                <a:ea typeface="Roboto Condensed"/>
                <a:cs typeface="Roboto Condensed"/>
                <a:sym typeface="Roboto Condensed"/>
              </a:rPr>
              <a:t>Câu 1. </a:t>
            </a:r>
            <a:r>
              <a:rPr lang="en-US" sz="3900" b="0" i="0" u="none" strike="noStrike" cap="none">
                <a:solidFill>
                  <a:srgbClr val="FFFFFF"/>
                </a:solidFill>
                <a:latin typeface="Roboto Condensed"/>
                <a:ea typeface="Roboto Condensed"/>
                <a:cs typeface="Roboto Condensed"/>
                <a:sym typeface="Roboto Condensed"/>
              </a:rPr>
              <a:t>Nêu ấn tượng ban đầu của bạn về nét khác biệt của đoạn trích này so với đoạn trích tiểu thuyết khác đã học?</a:t>
            </a:r>
            <a:endParaRPr/>
          </a:p>
        </p:txBody>
      </p:sp>
      <p:grpSp>
        <p:nvGrpSpPr>
          <p:cNvPr id="744" name="Google Shape;744;p31"/>
          <p:cNvGrpSpPr/>
          <p:nvPr/>
        </p:nvGrpSpPr>
        <p:grpSpPr>
          <a:xfrm>
            <a:off x="6273517" y="4773865"/>
            <a:ext cx="5740276" cy="4912292"/>
            <a:chOff x="0" y="-57150"/>
            <a:chExt cx="1942033" cy="1661912"/>
          </a:xfrm>
        </p:grpSpPr>
        <p:sp>
          <p:nvSpPr>
            <p:cNvPr id="745" name="Google Shape;745;p31"/>
            <p:cNvSpPr/>
            <p:nvPr/>
          </p:nvSpPr>
          <p:spPr>
            <a:xfrm>
              <a:off x="0" y="0"/>
              <a:ext cx="1942033" cy="1604762"/>
            </a:xfrm>
            <a:custGeom>
              <a:avLst/>
              <a:gdLst/>
              <a:ahLst/>
              <a:cxnLst/>
              <a:rect l="l" t="t" r="r" b="b"/>
              <a:pathLst>
                <a:path w="1942033" h="1604762" extrusionOk="0">
                  <a:moveTo>
                    <a:pt x="68784" y="0"/>
                  </a:moveTo>
                  <a:lnTo>
                    <a:pt x="1873249" y="0"/>
                  </a:lnTo>
                  <a:cubicBezTo>
                    <a:pt x="1891492" y="0"/>
                    <a:pt x="1908987" y="7247"/>
                    <a:pt x="1921887" y="20146"/>
                  </a:cubicBezTo>
                  <a:cubicBezTo>
                    <a:pt x="1934786" y="33046"/>
                    <a:pt x="1942033" y="50541"/>
                    <a:pt x="1942033" y="68784"/>
                  </a:cubicBezTo>
                  <a:lnTo>
                    <a:pt x="1942033" y="1535978"/>
                  </a:lnTo>
                  <a:cubicBezTo>
                    <a:pt x="1942033" y="1573967"/>
                    <a:pt x="1911237" y="1604762"/>
                    <a:pt x="1873249" y="1604762"/>
                  </a:cubicBezTo>
                  <a:lnTo>
                    <a:pt x="68784" y="1604762"/>
                  </a:lnTo>
                  <a:cubicBezTo>
                    <a:pt x="50541" y="1604762"/>
                    <a:pt x="33046" y="1597515"/>
                    <a:pt x="20146" y="1584616"/>
                  </a:cubicBezTo>
                  <a:cubicBezTo>
                    <a:pt x="7247" y="1571716"/>
                    <a:pt x="0" y="1554221"/>
                    <a:pt x="0" y="1535978"/>
                  </a:cubicBezTo>
                  <a:lnTo>
                    <a:pt x="0" y="68784"/>
                  </a:lnTo>
                  <a:cubicBezTo>
                    <a:pt x="0" y="50541"/>
                    <a:pt x="7247" y="33046"/>
                    <a:pt x="20146" y="20146"/>
                  </a:cubicBezTo>
                  <a:cubicBezTo>
                    <a:pt x="33046" y="7247"/>
                    <a:pt x="50541" y="0"/>
                    <a:pt x="68784" y="0"/>
                  </a:cubicBezTo>
                  <a:close/>
                </a:path>
              </a:pathLst>
            </a:custGeom>
            <a:solidFill>
              <a:srgbClr val="899A89"/>
            </a:solidFill>
            <a:ln w="19050" cap="rnd" cmpd="sng">
              <a:solidFill>
                <a:srgbClr val="0000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1"/>
            <p:cNvSpPr txBox="1"/>
            <p:nvPr/>
          </p:nvSpPr>
          <p:spPr>
            <a:xfrm>
              <a:off x="0" y="-57150"/>
              <a:ext cx="1942033" cy="1661912"/>
            </a:xfrm>
            <a:prstGeom prst="rect">
              <a:avLst/>
            </a:prstGeom>
            <a:noFill/>
            <a:ln>
              <a:noFill/>
            </a:ln>
          </p:spPr>
          <p:txBody>
            <a:bodyPr spcFirstLastPara="1" wrap="square" lIns="50800" tIns="50800" rIns="50800" bIns="50800" anchor="ctr" anchorCtr="0">
              <a:noAutofit/>
            </a:bodyPr>
            <a:lstStyle/>
            <a:p>
              <a:pPr marL="0" marR="0" lvl="0" indent="0" algn="ctr" rtl="0">
                <a:lnSpc>
                  <a:spcPct val="132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747" name="Google Shape;747;p31"/>
          <p:cNvSpPr txBox="1"/>
          <p:nvPr/>
        </p:nvSpPr>
        <p:spPr>
          <a:xfrm>
            <a:off x="6810942" y="5146854"/>
            <a:ext cx="4766100" cy="3601800"/>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None/>
            </a:pPr>
            <a:r>
              <a:rPr lang="en-US" sz="3900" b="1" i="0" u="none" strike="noStrike" cap="none">
                <a:solidFill>
                  <a:srgbClr val="FFFFFF"/>
                </a:solidFill>
                <a:latin typeface="Roboto Condensed"/>
                <a:ea typeface="Roboto Condensed"/>
                <a:cs typeface="Roboto Condensed"/>
                <a:sym typeface="Roboto Condensed"/>
              </a:rPr>
              <a:t>Câu 2. </a:t>
            </a:r>
            <a:r>
              <a:rPr lang="en-US" sz="3900" b="0" i="0" u="none" strike="noStrike" cap="none">
                <a:solidFill>
                  <a:srgbClr val="FFFFFF"/>
                </a:solidFill>
                <a:latin typeface="Roboto Condensed"/>
                <a:ea typeface="Roboto Condensed"/>
                <a:cs typeface="Roboto Condensed"/>
                <a:sym typeface="Roboto Condensed"/>
              </a:rPr>
              <a:t>Qua đoạn trích, bạn hiểu như thế nào về ý nghĩa của sự nhớ lại đối với tinh thần của một con người?</a:t>
            </a:r>
            <a:endParaRPr/>
          </a:p>
          <a:p>
            <a:pPr marL="0" marR="0" lvl="0" indent="0" algn="just" rtl="0">
              <a:lnSpc>
                <a:spcPct val="100000"/>
              </a:lnSpc>
              <a:spcBef>
                <a:spcPts val="0"/>
              </a:spcBef>
              <a:spcAft>
                <a:spcPts val="0"/>
              </a:spcAft>
              <a:buNone/>
            </a:pPr>
            <a:endParaRPr sz="3900" b="0" i="0" u="none" strike="noStrike" cap="none">
              <a:solidFill>
                <a:srgbClr val="FFFFFF"/>
              </a:solidFill>
              <a:latin typeface="Roboto Condensed"/>
              <a:ea typeface="Roboto Condensed"/>
              <a:cs typeface="Roboto Condensed"/>
              <a:sym typeface="Roboto Condensed"/>
            </a:endParaRPr>
          </a:p>
        </p:txBody>
      </p:sp>
      <p:grpSp>
        <p:nvGrpSpPr>
          <p:cNvPr id="748" name="Google Shape;748;p31"/>
          <p:cNvGrpSpPr/>
          <p:nvPr/>
        </p:nvGrpSpPr>
        <p:grpSpPr>
          <a:xfrm>
            <a:off x="12366218" y="4773865"/>
            <a:ext cx="5740276" cy="4912292"/>
            <a:chOff x="0" y="-57150"/>
            <a:chExt cx="1942033" cy="1661912"/>
          </a:xfrm>
        </p:grpSpPr>
        <p:sp>
          <p:nvSpPr>
            <p:cNvPr id="749" name="Google Shape;749;p31"/>
            <p:cNvSpPr/>
            <p:nvPr/>
          </p:nvSpPr>
          <p:spPr>
            <a:xfrm>
              <a:off x="0" y="0"/>
              <a:ext cx="1942033" cy="1604762"/>
            </a:xfrm>
            <a:custGeom>
              <a:avLst/>
              <a:gdLst/>
              <a:ahLst/>
              <a:cxnLst/>
              <a:rect l="l" t="t" r="r" b="b"/>
              <a:pathLst>
                <a:path w="1942033" h="1604762" extrusionOk="0">
                  <a:moveTo>
                    <a:pt x="68784" y="0"/>
                  </a:moveTo>
                  <a:lnTo>
                    <a:pt x="1873249" y="0"/>
                  </a:lnTo>
                  <a:cubicBezTo>
                    <a:pt x="1891492" y="0"/>
                    <a:pt x="1908987" y="7247"/>
                    <a:pt x="1921887" y="20146"/>
                  </a:cubicBezTo>
                  <a:cubicBezTo>
                    <a:pt x="1934786" y="33046"/>
                    <a:pt x="1942033" y="50541"/>
                    <a:pt x="1942033" y="68784"/>
                  </a:cubicBezTo>
                  <a:lnTo>
                    <a:pt x="1942033" y="1535978"/>
                  </a:lnTo>
                  <a:cubicBezTo>
                    <a:pt x="1942033" y="1573967"/>
                    <a:pt x="1911237" y="1604762"/>
                    <a:pt x="1873249" y="1604762"/>
                  </a:cubicBezTo>
                  <a:lnTo>
                    <a:pt x="68784" y="1604762"/>
                  </a:lnTo>
                  <a:cubicBezTo>
                    <a:pt x="50541" y="1604762"/>
                    <a:pt x="33046" y="1597515"/>
                    <a:pt x="20146" y="1584616"/>
                  </a:cubicBezTo>
                  <a:cubicBezTo>
                    <a:pt x="7247" y="1571716"/>
                    <a:pt x="0" y="1554221"/>
                    <a:pt x="0" y="1535978"/>
                  </a:cubicBezTo>
                  <a:lnTo>
                    <a:pt x="0" y="68784"/>
                  </a:lnTo>
                  <a:cubicBezTo>
                    <a:pt x="0" y="50541"/>
                    <a:pt x="7247" y="33046"/>
                    <a:pt x="20146" y="20146"/>
                  </a:cubicBezTo>
                  <a:cubicBezTo>
                    <a:pt x="33046" y="7247"/>
                    <a:pt x="50541" y="0"/>
                    <a:pt x="68784" y="0"/>
                  </a:cubicBezTo>
                  <a:close/>
                </a:path>
              </a:pathLst>
            </a:custGeom>
            <a:solidFill>
              <a:srgbClr val="899A89"/>
            </a:solidFill>
            <a:ln w="19050" cap="rnd" cmpd="sng">
              <a:solidFill>
                <a:srgbClr val="0000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1"/>
            <p:cNvSpPr txBox="1"/>
            <p:nvPr/>
          </p:nvSpPr>
          <p:spPr>
            <a:xfrm>
              <a:off x="0" y="-57150"/>
              <a:ext cx="1942033" cy="1661912"/>
            </a:xfrm>
            <a:prstGeom prst="rect">
              <a:avLst/>
            </a:prstGeom>
            <a:noFill/>
            <a:ln>
              <a:noFill/>
            </a:ln>
          </p:spPr>
          <p:txBody>
            <a:bodyPr spcFirstLastPara="1" wrap="square" lIns="50800" tIns="50800" rIns="50800" bIns="50800" anchor="ctr" anchorCtr="0">
              <a:noAutofit/>
            </a:bodyPr>
            <a:lstStyle/>
            <a:p>
              <a:pPr marL="0" marR="0" lvl="0" indent="0" algn="ctr" rtl="0">
                <a:lnSpc>
                  <a:spcPct val="132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751" name="Google Shape;751;p31"/>
          <p:cNvSpPr txBox="1"/>
          <p:nvPr/>
        </p:nvSpPr>
        <p:spPr>
          <a:xfrm>
            <a:off x="12903642" y="5146854"/>
            <a:ext cx="4766100" cy="4202100"/>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None/>
            </a:pPr>
            <a:r>
              <a:rPr lang="en-US" sz="3900" b="1" i="0" u="none" strike="noStrike" cap="none">
                <a:solidFill>
                  <a:srgbClr val="FFFFFF"/>
                </a:solidFill>
                <a:latin typeface="Roboto Condensed"/>
                <a:ea typeface="Roboto Condensed"/>
                <a:cs typeface="Roboto Condensed"/>
                <a:sym typeface="Roboto Condensed"/>
              </a:rPr>
              <a:t>Câu 3.  </a:t>
            </a:r>
            <a:r>
              <a:rPr lang="en-US" sz="3900" b="0" i="0" u="none" strike="noStrike" cap="none">
                <a:solidFill>
                  <a:srgbClr val="FFFFFF"/>
                </a:solidFill>
                <a:latin typeface="Roboto Condensed"/>
                <a:ea typeface="Roboto Condensed"/>
                <a:cs typeface="Roboto Condensed"/>
                <a:sym typeface="Roboto Condensed"/>
              </a:rPr>
              <a:t>Khái quát cách đọc hiểu thể loại tiểu thuyết bằng hình thức sơ đồ tư duy. Có thể làm trên ứng dụng vẽ sơ đồ tư duy. </a:t>
            </a:r>
            <a:endParaRPr/>
          </a:p>
          <a:p>
            <a:pPr marL="0" marR="0" lvl="0" indent="0" algn="just" rtl="0">
              <a:lnSpc>
                <a:spcPct val="100000"/>
              </a:lnSpc>
              <a:spcBef>
                <a:spcPts val="0"/>
              </a:spcBef>
              <a:spcAft>
                <a:spcPts val="0"/>
              </a:spcAft>
              <a:buNone/>
            </a:pPr>
            <a:r>
              <a:rPr lang="en-US" sz="3900" b="0" i="0" u="sng" strike="noStrike" cap="none">
                <a:solidFill>
                  <a:srgbClr val="FFFFFF"/>
                </a:solidFill>
                <a:latin typeface="Roboto Condensed"/>
                <a:ea typeface="Roboto Condensed"/>
                <a:cs typeface="Roboto Condensed"/>
                <a:sym typeface="Roboto Condensed"/>
                <a:hlinkClick r:id="rId9">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https://xmind.ai</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35">
                                            <p:txEl>
                                              <p:pRg st="0" end="0"/>
                                            </p:txEl>
                                          </p:spTgt>
                                        </p:tgtEl>
                                        <p:attrNameLst>
                                          <p:attrName>style.visibility</p:attrName>
                                        </p:attrNameLst>
                                      </p:cBhvr>
                                      <p:to>
                                        <p:strVal val="visible"/>
                                      </p:to>
                                    </p:set>
                                    <p:animEffect transition="in" filter="fade">
                                      <p:cBhvr>
                                        <p:cTn id="7" dur="500"/>
                                        <p:tgtEl>
                                          <p:spTgt spid="7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39"/>
                                        </p:tgtEl>
                                        <p:attrNameLst>
                                          <p:attrName>style.visibility</p:attrName>
                                        </p:attrNameLst>
                                      </p:cBhvr>
                                      <p:to>
                                        <p:strVal val="visible"/>
                                      </p:to>
                                    </p:set>
                                    <p:animEffect transition="in" filter="fade">
                                      <p:cBhvr>
                                        <p:cTn id="12" dur="500"/>
                                        <p:tgtEl>
                                          <p:spTgt spid="739"/>
                                        </p:tgtEl>
                                      </p:cBhvr>
                                    </p:animEffect>
                                  </p:childTnLst>
                                </p:cTn>
                              </p:par>
                              <p:par>
                                <p:cTn id="13" presetID="10" presetClass="entr" presetSubtype="0" fill="hold" nodeType="withEffect">
                                  <p:stCondLst>
                                    <p:cond delay="0"/>
                                  </p:stCondLst>
                                  <p:childTnLst>
                                    <p:set>
                                      <p:cBhvr>
                                        <p:cTn id="14" dur="1" fill="hold">
                                          <p:stCondLst>
                                            <p:cond delay="0"/>
                                          </p:stCondLst>
                                        </p:cTn>
                                        <p:tgtEl>
                                          <p:spTgt spid="736"/>
                                        </p:tgtEl>
                                        <p:attrNameLst>
                                          <p:attrName>style.visibility</p:attrName>
                                        </p:attrNameLst>
                                      </p:cBhvr>
                                      <p:to>
                                        <p:strVal val="visible"/>
                                      </p:to>
                                    </p:set>
                                    <p:animEffect transition="in" filter="fade">
                                      <p:cBhvr>
                                        <p:cTn id="15" dur="500"/>
                                        <p:tgtEl>
                                          <p:spTgt spid="73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43"/>
                                        </p:tgtEl>
                                        <p:attrNameLst>
                                          <p:attrName>style.visibility</p:attrName>
                                        </p:attrNameLst>
                                      </p:cBhvr>
                                      <p:to>
                                        <p:strVal val="visible"/>
                                      </p:to>
                                    </p:set>
                                    <p:animEffect transition="in" filter="fade">
                                      <p:cBhvr>
                                        <p:cTn id="20" dur="500"/>
                                        <p:tgtEl>
                                          <p:spTgt spid="743"/>
                                        </p:tgtEl>
                                      </p:cBhvr>
                                    </p:animEffect>
                                  </p:childTnLst>
                                </p:cTn>
                              </p:par>
                              <p:par>
                                <p:cTn id="21" presetID="10" presetClass="entr" presetSubtype="0" fill="hold" nodeType="withEffect">
                                  <p:stCondLst>
                                    <p:cond delay="0"/>
                                  </p:stCondLst>
                                  <p:childTnLst>
                                    <p:set>
                                      <p:cBhvr>
                                        <p:cTn id="22" dur="1" fill="hold">
                                          <p:stCondLst>
                                            <p:cond delay="0"/>
                                          </p:stCondLst>
                                        </p:cTn>
                                        <p:tgtEl>
                                          <p:spTgt spid="740"/>
                                        </p:tgtEl>
                                        <p:attrNameLst>
                                          <p:attrName>style.visibility</p:attrName>
                                        </p:attrNameLst>
                                      </p:cBhvr>
                                      <p:to>
                                        <p:strVal val="visible"/>
                                      </p:to>
                                    </p:set>
                                    <p:animEffect transition="in" filter="fade">
                                      <p:cBhvr>
                                        <p:cTn id="23" dur="500"/>
                                        <p:tgtEl>
                                          <p:spTgt spid="74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47"/>
                                        </p:tgtEl>
                                        <p:attrNameLst>
                                          <p:attrName>style.visibility</p:attrName>
                                        </p:attrNameLst>
                                      </p:cBhvr>
                                      <p:to>
                                        <p:strVal val="visible"/>
                                      </p:to>
                                    </p:set>
                                    <p:animEffect transition="in" filter="fade">
                                      <p:cBhvr>
                                        <p:cTn id="28" dur="500"/>
                                        <p:tgtEl>
                                          <p:spTgt spid="747"/>
                                        </p:tgtEl>
                                      </p:cBhvr>
                                    </p:animEffect>
                                  </p:childTnLst>
                                </p:cTn>
                              </p:par>
                              <p:par>
                                <p:cTn id="29" presetID="10" presetClass="entr" presetSubtype="0" fill="hold" nodeType="withEffect">
                                  <p:stCondLst>
                                    <p:cond delay="0"/>
                                  </p:stCondLst>
                                  <p:childTnLst>
                                    <p:set>
                                      <p:cBhvr>
                                        <p:cTn id="30" dur="1" fill="hold">
                                          <p:stCondLst>
                                            <p:cond delay="0"/>
                                          </p:stCondLst>
                                        </p:cTn>
                                        <p:tgtEl>
                                          <p:spTgt spid="744"/>
                                        </p:tgtEl>
                                        <p:attrNameLst>
                                          <p:attrName>style.visibility</p:attrName>
                                        </p:attrNameLst>
                                      </p:cBhvr>
                                      <p:to>
                                        <p:strVal val="visible"/>
                                      </p:to>
                                    </p:set>
                                    <p:animEffect transition="in" filter="fade">
                                      <p:cBhvr>
                                        <p:cTn id="31" dur="500"/>
                                        <p:tgtEl>
                                          <p:spTgt spid="74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751"/>
                                        </p:tgtEl>
                                        <p:attrNameLst>
                                          <p:attrName>style.visibility</p:attrName>
                                        </p:attrNameLst>
                                      </p:cBhvr>
                                      <p:to>
                                        <p:strVal val="visible"/>
                                      </p:to>
                                    </p:set>
                                    <p:animEffect transition="in" filter="fade">
                                      <p:cBhvr>
                                        <p:cTn id="36" dur="500"/>
                                        <p:tgtEl>
                                          <p:spTgt spid="751"/>
                                        </p:tgtEl>
                                      </p:cBhvr>
                                    </p:animEffect>
                                  </p:childTnLst>
                                </p:cTn>
                              </p:par>
                              <p:par>
                                <p:cTn id="37" presetID="10" presetClass="entr" presetSubtype="0" fill="hold" nodeType="withEffect">
                                  <p:stCondLst>
                                    <p:cond delay="0"/>
                                  </p:stCondLst>
                                  <p:childTnLst>
                                    <p:set>
                                      <p:cBhvr>
                                        <p:cTn id="38" dur="1" fill="hold">
                                          <p:stCondLst>
                                            <p:cond delay="0"/>
                                          </p:stCondLst>
                                        </p:cTn>
                                        <p:tgtEl>
                                          <p:spTgt spid="748"/>
                                        </p:tgtEl>
                                        <p:attrNameLst>
                                          <p:attrName>style.visibility</p:attrName>
                                        </p:attrNameLst>
                                      </p:cBhvr>
                                      <p:to>
                                        <p:strVal val="visible"/>
                                      </p:to>
                                    </p:set>
                                    <p:animEffect transition="in" filter="fade">
                                      <p:cBhvr>
                                        <p:cTn id="39" dur="500"/>
                                        <p:tgtEl>
                                          <p:spTgt spid="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CF3"/>
        </a:solidFill>
        <a:effectLst/>
      </p:bgPr>
    </p:bg>
    <p:spTree>
      <p:nvGrpSpPr>
        <p:cNvPr id="1" name="Shape 759"/>
        <p:cNvGrpSpPr/>
        <p:nvPr/>
      </p:nvGrpSpPr>
      <p:grpSpPr>
        <a:xfrm>
          <a:off x="0" y="0"/>
          <a:ext cx="0" cy="0"/>
          <a:chOff x="0" y="0"/>
          <a:chExt cx="0" cy="0"/>
        </a:xfrm>
      </p:grpSpPr>
      <p:sp>
        <p:nvSpPr>
          <p:cNvPr id="760" name="Google Shape;760;p32"/>
          <p:cNvSpPr/>
          <p:nvPr/>
        </p:nvSpPr>
        <p:spPr>
          <a:xfrm>
            <a:off x="0" y="0"/>
            <a:ext cx="18288006" cy="10287002"/>
          </a:xfrm>
          <a:custGeom>
            <a:avLst/>
            <a:gdLst/>
            <a:ahLst/>
            <a:cxnLst/>
            <a:rect l="l" t="t" r="r" b="b"/>
            <a:pathLst>
              <a:path w="18288006" h="10287002" extrusionOk="0">
                <a:moveTo>
                  <a:pt x="0" y="0"/>
                </a:moveTo>
                <a:lnTo>
                  <a:pt x="18288006" y="0"/>
                </a:lnTo>
                <a:lnTo>
                  <a:pt x="18288006" y="10287002"/>
                </a:lnTo>
                <a:lnTo>
                  <a:pt x="0" y="10287002"/>
                </a:lnTo>
                <a:lnTo>
                  <a:pt x="0" y="0"/>
                </a:lnTo>
                <a:close/>
              </a:path>
            </a:pathLst>
          </a:custGeom>
          <a:blipFill rotWithShape="1">
            <a:blip r:embed="rId3">
              <a:alphaModFix amt="80000"/>
            </a:blip>
            <a:stretch>
              <a:fillRect t="-9243" b="-9243"/>
            </a:stretch>
          </a:blipFill>
          <a:ln>
            <a:noFill/>
          </a:ln>
        </p:spPr>
      </p:sp>
      <p:sp>
        <p:nvSpPr>
          <p:cNvPr id="761" name="Google Shape;761;p32"/>
          <p:cNvSpPr/>
          <p:nvPr/>
        </p:nvSpPr>
        <p:spPr>
          <a:xfrm>
            <a:off x="0" y="6739630"/>
            <a:ext cx="18287746" cy="5376138"/>
          </a:xfrm>
          <a:custGeom>
            <a:avLst/>
            <a:gdLst/>
            <a:ahLst/>
            <a:cxnLst/>
            <a:rect l="l" t="t" r="r" b="b"/>
            <a:pathLst>
              <a:path w="18287746" h="5376138" extrusionOk="0">
                <a:moveTo>
                  <a:pt x="0" y="0"/>
                </a:moveTo>
                <a:lnTo>
                  <a:pt x="18287746" y="0"/>
                </a:lnTo>
                <a:lnTo>
                  <a:pt x="18287746" y="5376138"/>
                </a:lnTo>
                <a:lnTo>
                  <a:pt x="0" y="5376138"/>
                </a:lnTo>
                <a:lnTo>
                  <a:pt x="0" y="0"/>
                </a:lnTo>
                <a:close/>
              </a:path>
            </a:pathLst>
          </a:custGeom>
          <a:blipFill rotWithShape="1">
            <a:blip r:embed="rId4">
              <a:alphaModFix/>
            </a:blip>
            <a:stretch>
              <a:fillRect/>
            </a:stretch>
          </a:blipFill>
          <a:ln>
            <a:noFill/>
          </a:ln>
        </p:spPr>
      </p:sp>
      <p:sp>
        <p:nvSpPr>
          <p:cNvPr id="762" name="Google Shape;762;p32"/>
          <p:cNvSpPr/>
          <p:nvPr/>
        </p:nvSpPr>
        <p:spPr>
          <a:xfrm>
            <a:off x="0" y="8756684"/>
            <a:ext cx="18287742" cy="3359086"/>
          </a:xfrm>
          <a:custGeom>
            <a:avLst/>
            <a:gdLst/>
            <a:ahLst/>
            <a:cxnLst/>
            <a:rect l="l" t="t" r="r" b="b"/>
            <a:pathLst>
              <a:path w="18287742" h="3359086" extrusionOk="0">
                <a:moveTo>
                  <a:pt x="0" y="0"/>
                </a:moveTo>
                <a:lnTo>
                  <a:pt x="18287742" y="0"/>
                </a:lnTo>
                <a:lnTo>
                  <a:pt x="18287742" y="3359086"/>
                </a:lnTo>
                <a:lnTo>
                  <a:pt x="0" y="3359086"/>
                </a:lnTo>
                <a:lnTo>
                  <a:pt x="0" y="0"/>
                </a:lnTo>
                <a:close/>
              </a:path>
            </a:pathLst>
          </a:custGeom>
          <a:blipFill rotWithShape="1">
            <a:blip r:embed="rId5">
              <a:alphaModFix/>
            </a:blip>
            <a:stretch>
              <a:fillRect/>
            </a:stretch>
          </a:blipFill>
          <a:ln>
            <a:noFill/>
          </a:ln>
        </p:spPr>
      </p:sp>
      <p:sp>
        <p:nvSpPr>
          <p:cNvPr id="763" name="Google Shape;763;p32"/>
          <p:cNvSpPr/>
          <p:nvPr/>
        </p:nvSpPr>
        <p:spPr>
          <a:xfrm>
            <a:off x="-836" y="535370"/>
            <a:ext cx="18289923" cy="438321"/>
          </a:xfrm>
          <a:custGeom>
            <a:avLst/>
            <a:gdLst/>
            <a:ahLst/>
            <a:cxnLst/>
            <a:rect l="l" t="t" r="r" b="b"/>
            <a:pathLst>
              <a:path w="18289923" h="438321" extrusionOk="0">
                <a:moveTo>
                  <a:pt x="0" y="0"/>
                </a:moveTo>
                <a:lnTo>
                  <a:pt x="18289924" y="0"/>
                </a:lnTo>
                <a:lnTo>
                  <a:pt x="18289924" y="438320"/>
                </a:lnTo>
                <a:lnTo>
                  <a:pt x="0" y="438320"/>
                </a:lnTo>
                <a:lnTo>
                  <a:pt x="0" y="0"/>
                </a:lnTo>
                <a:close/>
              </a:path>
            </a:pathLst>
          </a:custGeom>
          <a:blipFill rotWithShape="1">
            <a:blip r:embed="rId6">
              <a:alphaModFix/>
            </a:blip>
            <a:stretch>
              <a:fillRect/>
            </a:stretch>
          </a:blipFill>
          <a:ln>
            <a:noFill/>
          </a:ln>
        </p:spPr>
      </p:sp>
      <p:sp>
        <p:nvSpPr>
          <p:cNvPr id="764" name="Google Shape;764;p32"/>
          <p:cNvSpPr/>
          <p:nvPr/>
        </p:nvSpPr>
        <p:spPr>
          <a:xfrm>
            <a:off x="7708050" y="1727974"/>
            <a:ext cx="1914078" cy="783742"/>
          </a:xfrm>
          <a:custGeom>
            <a:avLst/>
            <a:gdLst/>
            <a:ahLst/>
            <a:cxnLst/>
            <a:rect l="l" t="t" r="r" b="b"/>
            <a:pathLst>
              <a:path w="1914078" h="783742" extrusionOk="0">
                <a:moveTo>
                  <a:pt x="0" y="0"/>
                </a:moveTo>
                <a:lnTo>
                  <a:pt x="1914078" y="0"/>
                </a:lnTo>
                <a:lnTo>
                  <a:pt x="1914078" y="783742"/>
                </a:lnTo>
                <a:lnTo>
                  <a:pt x="0" y="783742"/>
                </a:lnTo>
                <a:lnTo>
                  <a:pt x="0" y="0"/>
                </a:lnTo>
                <a:close/>
              </a:path>
            </a:pathLst>
          </a:custGeom>
          <a:blipFill rotWithShape="1">
            <a:blip r:embed="rId7">
              <a:alphaModFix/>
            </a:blip>
            <a:stretch>
              <a:fillRect/>
            </a:stretch>
          </a:blipFill>
          <a:ln>
            <a:noFill/>
          </a:ln>
        </p:spPr>
      </p:sp>
      <p:sp>
        <p:nvSpPr>
          <p:cNvPr id="765" name="Google Shape;765;p32"/>
          <p:cNvSpPr/>
          <p:nvPr/>
        </p:nvSpPr>
        <p:spPr>
          <a:xfrm>
            <a:off x="16244916" y="2769900"/>
            <a:ext cx="1336132" cy="327728"/>
          </a:xfrm>
          <a:custGeom>
            <a:avLst/>
            <a:gdLst/>
            <a:ahLst/>
            <a:cxnLst/>
            <a:rect l="l" t="t" r="r" b="b"/>
            <a:pathLst>
              <a:path w="1336132" h="327728" extrusionOk="0">
                <a:moveTo>
                  <a:pt x="0" y="0"/>
                </a:moveTo>
                <a:lnTo>
                  <a:pt x="1336132" y="0"/>
                </a:lnTo>
                <a:lnTo>
                  <a:pt x="1336132" y="327728"/>
                </a:lnTo>
                <a:lnTo>
                  <a:pt x="0" y="327728"/>
                </a:lnTo>
                <a:lnTo>
                  <a:pt x="0" y="0"/>
                </a:lnTo>
                <a:close/>
              </a:path>
            </a:pathLst>
          </a:custGeom>
          <a:blipFill rotWithShape="1">
            <a:blip r:embed="rId8">
              <a:alphaModFix/>
            </a:blip>
            <a:stretch>
              <a:fillRect/>
            </a:stretch>
          </a:blipFill>
          <a:ln>
            <a:noFill/>
          </a:ln>
        </p:spPr>
      </p:sp>
      <p:sp>
        <p:nvSpPr>
          <p:cNvPr id="766" name="Google Shape;766;p32"/>
          <p:cNvSpPr/>
          <p:nvPr/>
        </p:nvSpPr>
        <p:spPr>
          <a:xfrm>
            <a:off x="743174" y="3631728"/>
            <a:ext cx="1374057" cy="576571"/>
          </a:xfrm>
          <a:custGeom>
            <a:avLst/>
            <a:gdLst/>
            <a:ahLst/>
            <a:cxnLst/>
            <a:rect l="l" t="t" r="r" b="b"/>
            <a:pathLst>
              <a:path w="1374057" h="576571" extrusionOk="0">
                <a:moveTo>
                  <a:pt x="0" y="0"/>
                </a:moveTo>
                <a:lnTo>
                  <a:pt x="1374056" y="0"/>
                </a:lnTo>
                <a:lnTo>
                  <a:pt x="1374056" y="576572"/>
                </a:lnTo>
                <a:lnTo>
                  <a:pt x="0" y="576572"/>
                </a:lnTo>
                <a:lnTo>
                  <a:pt x="0" y="0"/>
                </a:lnTo>
                <a:close/>
              </a:path>
            </a:pathLst>
          </a:custGeom>
          <a:blipFill rotWithShape="1">
            <a:blip r:embed="rId9">
              <a:alphaModFix/>
            </a:blip>
            <a:stretch>
              <a:fillRect/>
            </a:stretch>
          </a:blipFill>
          <a:ln>
            <a:noFill/>
          </a:ln>
        </p:spPr>
      </p:sp>
      <p:grpSp>
        <p:nvGrpSpPr>
          <p:cNvPr id="767" name="Google Shape;767;p32"/>
          <p:cNvGrpSpPr/>
          <p:nvPr/>
        </p:nvGrpSpPr>
        <p:grpSpPr>
          <a:xfrm>
            <a:off x="568353" y="1677256"/>
            <a:ext cx="13493741" cy="8329297"/>
            <a:chOff x="0" y="-57150"/>
            <a:chExt cx="4565162" cy="2817943"/>
          </a:xfrm>
        </p:grpSpPr>
        <p:sp>
          <p:nvSpPr>
            <p:cNvPr id="768" name="Google Shape;768;p32"/>
            <p:cNvSpPr/>
            <p:nvPr/>
          </p:nvSpPr>
          <p:spPr>
            <a:xfrm>
              <a:off x="0" y="0"/>
              <a:ext cx="4565162" cy="2760793"/>
            </a:xfrm>
            <a:custGeom>
              <a:avLst/>
              <a:gdLst/>
              <a:ahLst/>
              <a:cxnLst/>
              <a:rect l="l" t="t" r="r" b="b"/>
              <a:pathLst>
                <a:path w="4565162" h="2760793" extrusionOk="0">
                  <a:moveTo>
                    <a:pt x="29261" y="0"/>
                  </a:moveTo>
                  <a:lnTo>
                    <a:pt x="4535901" y="0"/>
                  </a:lnTo>
                  <a:cubicBezTo>
                    <a:pt x="4543662" y="0"/>
                    <a:pt x="4551105" y="3083"/>
                    <a:pt x="4556592" y="8570"/>
                  </a:cubicBezTo>
                  <a:cubicBezTo>
                    <a:pt x="4562080" y="14058"/>
                    <a:pt x="4565162" y="21500"/>
                    <a:pt x="4565162" y="29261"/>
                  </a:cubicBezTo>
                  <a:lnTo>
                    <a:pt x="4565162" y="2731532"/>
                  </a:lnTo>
                  <a:cubicBezTo>
                    <a:pt x="4565162" y="2747693"/>
                    <a:pt x="4552062" y="2760793"/>
                    <a:pt x="4535901" y="2760793"/>
                  </a:cubicBezTo>
                  <a:lnTo>
                    <a:pt x="29261" y="2760793"/>
                  </a:lnTo>
                  <a:cubicBezTo>
                    <a:pt x="13101" y="2760793"/>
                    <a:pt x="0" y="2747693"/>
                    <a:pt x="0" y="2731532"/>
                  </a:cubicBezTo>
                  <a:lnTo>
                    <a:pt x="0" y="29261"/>
                  </a:lnTo>
                  <a:cubicBezTo>
                    <a:pt x="0" y="13101"/>
                    <a:pt x="13101" y="0"/>
                    <a:pt x="29261" y="0"/>
                  </a:cubicBezTo>
                  <a:close/>
                </a:path>
              </a:pathLst>
            </a:custGeom>
            <a:solidFill>
              <a:srgbClr val="899A89"/>
            </a:solidFill>
            <a:ln w="19050" cap="rnd" cmpd="sng">
              <a:solidFill>
                <a:srgbClr val="0000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2"/>
            <p:cNvSpPr txBox="1"/>
            <p:nvPr/>
          </p:nvSpPr>
          <p:spPr>
            <a:xfrm>
              <a:off x="0" y="-57150"/>
              <a:ext cx="4565162" cy="2817943"/>
            </a:xfrm>
            <a:prstGeom prst="rect">
              <a:avLst/>
            </a:prstGeom>
            <a:noFill/>
            <a:ln>
              <a:noFill/>
            </a:ln>
          </p:spPr>
          <p:txBody>
            <a:bodyPr spcFirstLastPara="1" wrap="square" lIns="50800" tIns="50800" rIns="50800" bIns="50800" anchor="ctr" anchorCtr="0">
              <a:noAutofit/>
            </a:bodyPr>
            <a:lstStyle/>
            <a:p>
              <a:pPr marL="0" marR="0" lvl="0" indent="0" algn="ctr" rtl="0">
                <a:lnSpc>
                  <a:spcPct val="132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770" name="Google Shape;770;p32"/>
          <p:cNvSpPr txBox="1"/>
          <p:nvPr/>
        </p:nvSpPr>
        <p:spPr>
          <a:xfrm>
            <a:off x="1105777" y="2323910"/>
            <a:ext cx="12116400" cy="7203600"/>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None/>
            </a:pPr>
            <a:r>
              <a:rPr lang="en-US" sz="3900" b="1" i="0" u="none" strike="noStrike" cap="none">
                <a:solidFill>
                  <a:srgbClr val="FFFFFF"/>
                </a:solidFill>
                <a:latin typeface="Roboto Condensed"/>
                <a:ea typeface="Roboto Condensed"/>
                <a:cs typeface="Roboto Condensed"/>
                <a:sym typeface="Roboto Condensed"/>
              </a:rPr>
              <a:t>Câu 1. </a:t>
            </a:r>
            <a:r>
              <a:rPr lang="en-US" sz="3900" b="0" i="0" u="none" strike="noStrike" cap="none">
                <a:solidFill>
                  <a:srgbClr val="FFFFFF"/>
                </a:solidFill>
                <a:latin typeface="Roboto Condensed"/>
                <a:ea typeface="Roboto Condensed"/>
                <a:cs typeface="Roboto Condensed"/>
                <a:sym typeface="Roboto Condensed"/>
              </a:rPr>
              <a:t>Những ấn tượng có thể có khi đọc trích đoạn: </a:t>
            </a:r>
            <a:endParaRPr/>
          </a:p>
          <a:p>
            <a:pPr marL="842010" marR="0" lvl="1" indent="-421005" algn="just" rtl="0">
              <a:lnSpc>
                <a:spcPct val="100000"/>
              </a:lnSpc>
              <a:spcBef>
                <a:spcPts val="0"/>
              </a:spcBef>
              <a:spcAft>
                <a:spcPts val="0"/>
              </a:spcAft>
              <a:buClr>
                <a:srgbClr val="FFFFFF"/>
              </a:buClr>
              <a:buSzPts val="3900"/>
              <a:buFont typeface="Arial"/>
              <a:buChar char="•"/>
            </a:pPr>
            <a:r>
              <a:rPr lang="en-US" sz="3900" b="0" i="0" u="none" strike="noStrike" cap="none">
                <a:solidFill>
                  <a:srgbClr val="FFFFFF"/>
                </a:solidFill>
                <a:latin typeface="Roboto Condensed"/>
                <a:ea typeface="Roboto Condensed"/>
                <a:cs typeface="Roboto Condensed"/>
                <a:sym typeface="Roboto Condensed"/>
              </a:rPr>
              <a:t>Trong đoạn trích này, tập trung khắc họa nỗi đau và mất mát qua trải nghiệm cá nhân của nhân vật chính đó là nhân vật Kiên. Cảm xúc này thường được truyền đạt qua những chi tiết về thời chiến, những mất mát cá nhân và nỗi đau trong chiến tranh.</a:t>
            </a:r>
            <a:endParaRPr/>
          </a:p>
          <a:p>
            <a:pPr marL="842010" marR="0" lvl="1" indent="-421005" algn="just" rtl="0">
              <a:lnSpc>
                <a:spcPct val="100000"/>
              </a:lnSpc>
              <a:spcBef>
                <a:spcPts val="0"/>
              </a:spcBef>
              <a:spcAft>
                <a:spcPts val="0"/>
              </a:spcAft>
              <a:buClr>
                <a:srgbClr val="FFFFFF"/>
              </a:buClr>
              <a:buSzPts val="3900"/>
              <a:buFont typeface="Arial"/>
              <a:buChar char="•"/>
            </a:pPr>
            <a:r>
              <a:rPr lang="en-US" sz="3900" b="0" i="0" u="none" strike="noStrike" cap="none">
                <a:solidFill>
                  <a:srgbClr val="FFFFFF"/>
                </a:solidFill>
                <a:latin typeface="Roboto Condensed"/>
                <a:ea typeface="Roboto Condensed"/>
                <a:cs typeface="Roboto Condensed"/>
                <a:sym typeface="Roboto Condensed"/>
              </a:rPr>
              <a:t>Các điểm nhìn được triển khai từ quan điểm của nhân vật Kiên để kể câu chuyện.</a:t>
            </a:r>
            <a:endParaRPr/>
          </a:p>
          <a:p>
            <a:pPr marL="842010" marR="0" lvl="1" indent="-421005" algn="just" rtl="0">
              <a:lnSpc>
                <a:spcPct val="100000"/>
              </a:lnSpc>
              <a:spcBef>
                <a:spcPts val="0"/>
              </a:spcBef>
              <a:spcAft>
                <a:spcPts val="0"/>
              </a:spcAft>
              <a:buClr>
                <a:srgbClr val="FFFFFF"/>
              </a:buClr>
              <a:buSzPts val="3900"/>
              <a:buFont typeface="Arial"/>
              <a:buChar char="•"/>
            </a:pPr>
            <a:r>
              <a:rPr lang="en-US" sz="3900" b="0" i="0" u="none" strike="noStrike" cap="none">
                <a:solidFill>
                  <a:srgbClr val="FFFFFF"/>
                </a:solidFill>
                <a:latin typeface="Roboto Condensed"/>
                <a:ea typeface="Roboto Condensed"/>
                <a:cs typeface="Roboto Condensed"/>
                <a:sym typeface="Roboto Condensed"/>
              </a:rPr>
              <a:t>Câu chuyện được tái hiện từ quá khứ đến thực tại rồi nhân vật bộc lộ cảm xúc, suy nghĩ của mình về quá khứ. </a:t>
            </a:r>
            <a:endParaRPr/>
          </a:p>
          <a:p>
            <a:pPr marL="842010" marR="0" lvl="1" indent="-421005" algn="just" rtl="0">
              <a:lnSpc>
                <a:spcPct val="100000"/>
              </a:lnSpc>
              <a:spcBef>
                <a:spcPts val="0"/>
              </a:spcBef>
              <a:spcAft>
                <a:spcPts val="0"/>
              </a:spcAft>
              <a:buClr>
                <a:srgbClr val="FFFFFF"/>
              </a:buClr>
              <a:buSzPts val="3900"/>
              <a:buFont typeface="Arial"/>
              <a:buChar char="•"/>
            </a:pPr>
            <a:r>
              <a:rPr lang="en-US" sz="3900" b="0" i="0" u="none" strike="noStrike" cap="none">
                <a:solidFill>
                  <a:srgbClr val="FFFFFF"/>
                </a:solidFill>
                <a:latin typeface="Roboto Condensed"/>
                <a:ea typeface="Roboto Condensed"/>
                <a:cs typeface="Roboto Condensed"/>
                <a:sym typeface="Roboto Condensed"/>
              </a:rPr>
              <a:t>Câu chuyện có những tác động mạnh tới suy nghĩ, cảm nhận của người đọc.</a:t>
            </a:r>
            <a:endParaRPr/>
          </a:p>
        </p:txBody>
      </p:sp>
      <p:sp>
        <p:nvSpPr>
          <p:cNvPr id="771" name="Google Shape;771;p32"/>
          <p:cNvSpPr/>
          <p:nvPr/>
        </p:nvSpPr>
        <p:spPr>
          <a:xfrm>
            <a:off x="12637115" y="283321"/>
            <a:ext cx="2364758" cy="2525777"/>
          </a:xfrm>
          <a:custGeom>
            <a:avLst/>
            <a:gdLst/>
            <a:ahLst/>
            <a:cxnLst/>
            <a:rect l="l" t="t" r="r" b="b"/>
            <a:pathLst>
              <a:path w="2364758" h="2525777" extrusionOk="0">
                <a:moveTo>
                  <a:pt x="0" y="0"/>
                </a:moveTo>
                <a:lnTo>
                  <a:pt x="2364758" y="0"/>
                </a:lnTo>
                <a:lnTo>
                  <a:pt x="2364758" y="2525776"/>
                </a:lnTo>
                <a:lnTo>
                  <a:pt x="0" y="2525776"/>
                </a:lnTo>
                <a:lnTo>
                  <a:pt x="0" y="0"/>
                </a:lnTo>
                <a:close/>
              </a:path>
            </a:pathLst>
          </a:custGeom>
          <a:blipFill rotWithShape="1">
            <a:blip r:embed="rId10">
              <a:alphaModFix/>
            </a:blip>
            <a:stretch>
              <a:fillRect/>
            </a:stretch>
          </a:blipFill>
          <a:ln>
            <a:noFill/>
          </a:ln>
        </p:spPr>
      </p:sp>
      <p:sp>
        <p:nvSpPr>
          <p:cNvPr id="772" name="Google Shape;772;p32"/>
          <p:cNvSpPr/>
          <p:nvPr/>
        </p:nvSpPr>
        <p:spPr>
          <a:xfrm>
            <a:off x="13465325" y="3381187"/>
            <a:ext cx="5559181" cy="6905815"/>
          </a:xfrm>
          <a:custGeom>
            <a:avLst/>
            <a:gdLst/>
            <a:ahLst/>
            <a:cxnLst/>
            <a:rect l="l" t="t" r="r" b="b"/>
            <a:pathLst>
              <a:path w="5559181" h="6905815" extrusionOk="0">
                <a:moveTo>
                  <a:pt x="0" y="0"/>
                </a:moveTo>
                <a:lnTo>
                  <a:pt x="5559182" y="0"/>
                </a:lnTo>
                <a:lnTo>
                  <a:pt x="5559182" y="6905815"/>
                </a:lnTo>
                <a:lnTo>
                  <a:pt x="0" y="6905815"/>
                </a:lnTo>
                <a:lnTo>
                  <a:pt x="0" y="0"/>
                </a:lnTo>
                <a:close/>
              </a:path>
            </a:pathLst>
          </a:custGeom>
          <a:blipFill rotWithShape="1">
            <a:blip r:embed="rId11">
              <a:alphaModFix/>
            </a:blip>
            <a:stretch>
              <a:fillRect/>
            </a:stretch>
          </a:blipFill>
          <a:ln>
            <a:noFill/>
          </a:ln>
        </p:spPr>
      </p:sp>
      <p:sp>
        <p:nvSpPr>
          <p:cNvPr id="773" name="Google Shape;773;p32"/>
          <p:cNvSpPr txBox="1"/>
          <p:nvPr/>
        </p:nvSpPr>
        <p:spPr>
          <a:xfrm>
            <a:off x="743174" y="926065"/>
            <a:ext cx="6396600" cy="923400"/>
          </a:xfrm>
          <a:prstGeom prst="rect">
            <a:avLst/>
          </a:prstGeom>
          <a:noFill/>
          <a:ln>
            <a:noFill/>
          </a:ln>
        </p:spPr>
        <p:txBody>
          <a:bodyPr spcFirstLastPara="1" wrap="square" lIns="0" tIns="0" rIns="0" bIns="0" anchor="t" anchorCtr="0">
            <a:spAutoFit/>
          </a:bodyPr>
          <a:lstStyle/>
          <a:p>
            <a:pPr marL="0" marR="0" lvl="0" indent="0" algn="just" rtl="0">
              <a:lnSpc>
                <a:spcPct val="163000"/>
              </a:lnSpc>
              <a:spcBef>
                <a:spcPts val="0"/>
              </a:spcBef>
              <a:spcAft>
                <a:spcPts val="0"/>
              </a:spcAft>
              <a:buNone/>
            </a:pPr>
            <a:r>
              <a:rPr lang="en-US" sz="6000" b="1" i="0" u="none" strike="noStrike" cap="none">
                <a:solidFill>
                  <a:srgbClr val="3E4728"/>
                </a:solidFill>
                <a:latin typeface="Fraunces Black"/>
                <a:ea typeface="Fraunces Black"/>
                <a:cs typeface="Fraunces Black"/>
                <a:sym typeface="Fraunces Black"/>
              </a:rPr>
              <a:t>4. LUYỆN TẬP</a:t>
            </a:r>
            <a:endParaRPr/>
          </a:p>
        </p:txBody>
      </p:sp>
      <p:sp>
        <p:nvSpPr>
          <p:cNvPr id="774" name="Google Shape;774;p32"/>
          <p:cNvSpPr txBox="1"/>
          <p:nvPr/>
        </p:nvSpPr>
        <p:spPr>
          <a:xfrm>
            <a:off x="13193126" y="1128031"/>
            <a:ext cx="1252735" cy="599943"/>
          </a:xfrm>
          <a:prstGeom prst="rect">
            <a:avLst/>
          </a:prstGeom>
          <a:noFill/>
          <a:ln>
            <a:noFill/>
          </a:ln>
        </p:spPr>
        <p:txBody>
          <a:bodyPr spcFirstLastPara="1" wrap="square" lIns="0" tIns="0" rIns="0" bIns="0" anchor="t" anchorCtr="0">
            <a:spAutoFit/>
          </a:bodyPr>
          <a:lstStyle/>
          <a:p>
            <a:pPr marL="0" marR="0" lvl="0" indent="0" algn="just" rtl="0">
              <a:lnSpc>
                <a:spcPct val="120005"/>
              </a:lnSpc>
              <a:spcBef>
                <a:spcPts val="0"/>
              </a:spcBef>
              <a:spcAft>
                <a:spcPts val="0"/>
              </a:spcAft>
              <a:buNone/>
            </a:pPr>
            <a:r>
              <a:rPr lang="en-US" sz="3999" b="1" i="0" u="none" strike="noStrike" cap="none">
                <a:solidFill>
                  <a:srgbClr val="000000"/>
                </a:solidFill>
                <a:latin typeface="Roboto Condensed"/>
                <a:ea typeface="Roboto Condensed"/>
                <a:cs typeface="Roboto Condensed"/>
                <a:sym typeface="Roboto Condensed"/>
              </a:rPr>
              <a:t>Gợi ý</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70"/>
                                        </p:tgtEl>
                                        <p:attrNameLst>
                                          <p:attrName>style.visibility</p:attrName>
                                        </p:attrNameLst>
                                      </p:cBhvr>
                                      <p:to>
                                        <p:strVal val="visible"/>
                                      </p:to>
                                    </p:set>
                                    <p:animEffect transition="in" filter="fade">
                                      <p:cBhvr>
                                        <p:cTn id="7" dur="500"/>
                                        <p:tgtEl>
                                          <p:spTgt spid="770"/>
                                        </p:tgtEl>
                                      </p:cBhvr>
                                    </p:animEffect>
                                  </p:childTnLst>
                                </p:cTn>
                              </p:par>
                              <p:par>
                                <p:cTn id="8" presetID="10" presetClass="entr" presetSubtype="0" fill="hold" nodeType="withEffect">
                                  <p:stCondLst>
                                    <p:cond delay="0"/>
                                  </p:stCondLst>
                                  <p:childTnLst>
                                    <p:set>
                                      <p:cBhvr>
                                        <p:cTn id="9" dur="1" fill="hold">
                                          <p:stCondLst>
                                            <p:cond delay="0"/>
                                          </p:stCondLst>
                                        </p:cTn>
                                        <p:tgtEl>
                                          <p:spTgt spid="767"/>
                                        </p:tgtEl>
                                        <p:attrNameLst>
                                          <p:attrName>style.visibility</p:attrName>
                                        </p:attrNameLst>
                                      </p:cBhvr>
                                      <p:to>
                                        <p:strVal val="visible"/>
                                      </p:to>
                                    </p:set>
                                    <p:animEffect transition="in" filter="fade">
                                      <p:cBhvr>
                                        <p:cTn id="10" dur="500"/>
                                        <p:tgtEl>
                                          <p:spTgt spid="767"/>
                                        </p:tgtEl>
                                      </p:cBhvr>
                                    </p:animEffect>
                                  </p:childTnLst>
                                </p:cTn>
                              </p:par>
                              <p:par>
                                <p:cTn id="11" presetID="10" presetClass="entr" presetSubtype="0" fill="hold" nodeType="withEffect">
                                  <p:stCondLst>
                                    <p:cond delay="0"/>
                                  </p:stCondLst>
                                  <p:childTnLst>
                                    <p:set>
                                      <p:cBhvr>
                                        <p:cTn id="12" dur="1" fill="hold">
                                          <p:stCondLst>
                                            <p:cond delay="0"/>
                                          </p:stCondLst>
                                        </p:cTn>
                                        <p:tgtEl>
                                          <p:spTgt spid="774"/>
                                        </p:tgtEl>
                                        <p:attrNameLst>
                                          <p:attrName>style.visibility</p:attrName>
                                        </p:attrNameLst>
                                      </p:cBhvr>
                                      <p:to>
                                        <p:strVal val="visible"/>
                                      </p:to>
                                    </p:set>
                                    <p:animEffect transition="in" filter="fade">
                                      <p:cBhvr>
                                        <p:cTn id="13" dur="500"/>
                                        <p:tgtEl>
                                          <p:spTgt spid="774"/>
                                        </p:tgtEl>
                                      </p:cBhvr>
                                    </p:animEffect>
                                  </p:childTnLst>
                                </p:cTn>
                              </p:par>
                              <p:par>
                                <p:cTn id="14" presetID="10" presetClass="entr" presetSubtype="0" fill="hold" nodeType="withEffect">
                                  <p:stCondLst>
                                    <p:cond delay="0"/>
                                  </p:stCondLst>
                                  <p:childTnLst>
                                    <p:set>
                                      <p:cBhvr>
                                        <p:cTn id="15" dur="1" fill="hold">
                                          <p:stCondLst>
                                            <p:cond delay="0"/>
                                          </p:stCondLst>
                                        </p:cTn>
                                        <p:tgtEl>
                                          <p:spTgt spid="771"/>
                                        </p:tgtEl>
                                        <p:attrNameLst>
                                          <p:attrName>style.visibility</p:attrName>
                                        </p:attrNameLst>
                                      </p:cBhvr>
                                      <p:to>
                                        <p:strVal val="visible"/>
                                      </p:to>
                                    </p:set>
                                    <p:animEffect transition="in" filter="fade">
                                      <p:cBhvr>
                                        <p:cTn id="16" dur="500"/>
                                        <p:tgtEl>
                                          <p:spTgt spid="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CF3"/>
        </a:solidFill>
        <a:effectLst/>
      </p:bgPr>
    </p:bg>
    <p:spTree>
      <p:nvGrpSpPr>
        <p:cNvPr id="1" name="Shape 782"/>
        <p:cNvGrpSpPr/>
        <p:nvPr/>
      </p:nvGrpSpPr>
      <p:grpSpPr>
        <a:xfrm>
          <a:off x="0" y="0"/>
          <a:ext cx="0" cy="0"/>
          <a:chOff x="0" y="0"/>
          <a:chExt cx="0" cy="0"/>
        </a:xfrm>
      </p:grpSpPr>
      <p:sp>
        <p:nvSpPr>
          <p:cNvPr id="783" name="Google Shape;783;p33"/>
          <p:cNvSpPr/>
          <p:nvPr/>
        </p:nvSpPr>
        <p:spPr>
          <a:xfrm>
            <a:off x="0" y="0"/>
            <a:ext cx="18288006" cy="10287002"/>
          </a:xfrm>
          <a:custGeom>
            <a:avLst/>
            <a:gdLst/>
            <a:ahLst/>
            <a:cxnLst/>
            <a:rect l="l" t="t" r="r" b="b"/>
            <a:pathLst>
              <a:path w="18288006" h="10287002" extrusionOk="0">
                <a:moveTo>
                  <a:pt x="0" y="0"/>
                </a:moveTo>
                <a:lnTo>
                  <a:pt x="18288006" y="0"/>
                </a:lnTo>
                <a:lnTo>
                  <a:pt x="18288006" y="10287002"/>
                </a:lnTo>
                <a:lnTo>
                  <a:pt x="0" y="10287002"/>
                </a:lnTo>
                <a:lnTo>
                  <a:pt x="0" y="0"/>
                </a:lnTo>
                <a:close/>
              </a:path>
            </a:pathLst>
          </a:custGeom>
          <a:blipFill rotWithShape="1">
            <a:blip r:embed="rId3">
              <a:alphaModFix amt="80000"/>
            </a:blip>
            <a:stretch>
              <a:fillRect t="-9243" b="-9243"/>
            </a:stretch>
          </a:blipFill>
          <a:ln>
            <a:noFill/>
          </a:ln>
        </p:spPr>
      </p:sp>
      <p:sp>
        <p:nvSpPr>
          <p:cNvPr id="784" name="Google Shape;784;p33"/>
          <p:cNvSpPr/>
          <p:nvPr/>
        </p:nvSpPr>
        <p:spPr>
          <a:xfrm>
            <a:off x="5304" y="7120264"/>
            <a:ext cx="18288046" cy="5311198"/>
          </a:xfrm>
          <a:custGeom>
            <a:avLst/>
            <a:gdLst/>
            <a:ahLst/>
            <a:cxnLst/>
            <a:rect l="l" t="t" r="r" b="b"/>
            <a:pathLst>
              <a:path w="18288046" h="5311198" extrusionOk="0">
                <a:moveTo>
                  <a:pt x="0" y="0"/>
                </a:moveTo>
                <a:lnTo>
                  <a:pt x="18288046" y="0"/>
                </a:lnTo>
                <a:lnTo>
                  <a:pt x="18288046" y="5311198"/>
                </a:lnTo>
                <a:lnTo>
                  <a:pt x="0" y="5311198"/>
                </a:lnTo>
                <a:lnTo>
                  <a:pt x="0" y="0"/>
                </a:lnTo>
                <a:close/>
              </a:path>
            </a:pathLst>
          </a:custGeom>
          <a:blipFill rotWithShape="1">
            <a:blip r:embed="rId4">
              <a:alphaModFix/>
            </a:blip>
            <a:stretch>
              <a:fillRect/>
            </a:stretch>
          </a:blipFill>
          <a:ln>
            <a:noFill/>
          </a:ln>
        </p:spPr>
      </p:sp>
      <p:sp>
        <p:nvSpPr>
          <p:cNvPr id="785" name="Google Shape;785;p33"/>
          <p:cNvSpPr/>
          <p:nvPr/>
        </p:nvSpPr>
        <p:spPr>
          <a:xfrm>
            <a:off x="126" y="9072384"/>
            <a:ext cx="18287742" cy="3359086"/>
          </a:xfrm>
          <a:custGeom>
            <a:avLst/>
            <a:gdLst/>
            <a:ahLst/>
            <a:cxnLst/>
            <a:rect l="l" t="t" r="r" b="b"/>
            <a:pathLst>
              <a:path w="18287742" h="3359086" extrusionOk="0">
                <a:moveTo>
                  <a:pt x="0" y="0"/>
                </a:moveTo>
                <a:lnTo>
                  <a:pt x="18287742" y="0"/>
                </a:lnTo>
                <a:lnTo>
                  <a:pt x="18287742" y="3359086"/>
                </a:lnTo>
                <a:lnTo>
                  <a:pt x="0" y="3359086"/>
                </a:lnTo>
                <a:lnTo>
                  <a:pt x="0" y="0"/>
                </a:lnTo>
                <a:close/>
              </a:path>
            </a:pathLst>
          </a:custGeom>
          <a:blipFill rotWithShape="1">
            <a:blip r:embed="rId5">
              <a:alphaModFix/>
            </a:blip>
            <a:stretch>
              <a:fillRect/>
            </a:stretch>
          </a:blipFill>
          <a:ln>
            <a:noFill/>
          </a:ln>
        </p:spPr>
      </p:sp>
      <p:sp>
        <p:nvSpPr>
          <p:cNvPr id="786" name="Google Shape;786;p33"/>
          <p:cNvSpPr/>
          <p:nvPr/>
        </p:nvSpPr>
        <p:spPr>
          <a:xfrm>
            <a:off x="0" y="665026"/>
            <a:ext cx="18287740" cy="248638"/>
          </a:xfrm>
          <a:custGeom>
            <a:avLst/>
            <a:gdLst/>
            <a:ahLst/>
            <a:cxnLst/>
            <a:rect l="l" t="t" r="r" b="b"/>
            <a:pathLst>
              <a:path w="18287740" h="248638" extrusionOk="0">
                <a:moveTo>
                  <a:pt x="0" y="0"/>
                </a:moveTo>
                <a:lnTo>
                  <a:pt x="18287740" y="0"/>
                </a:lnTo>
                <a:lnTo>
                  <a:pt x="18287740" y="248638"/>
                </a:lnTo>
                <a:lnTo>
                  <a:pt x="0" y="248638"/>
                </a:lnTo>
                <a:lnTo>
                  <a:pt x="0" y="0"/>
                </a:lnTo>
                <a:close/>
              </a:path>
            </a:pathLst>
          </a:custGeom>
          <a:blipFill rotWithShape="1">
            <a:blip r:embed="rId6">
              <a:alphaModFix/>
            </a:blip>
            <a:stretch>
              <a:fillRect/>
            </a:stretch>
          </a:blipFill>
          <a:ln>
            <a:noFill/>
          </a:ln>
        </p:spPr>
      </p:sp>
      <p:sp>
        <p:nvSpPr>
          <p:cNvPr id="787" name="Google Shape;787;p33"/>
          <p:cNvSpPr/>
          <p:nvPr/>
        </p:nvSpPr>
        <p:spPr>
          <a:xfrm>
            <a:off x="16631866" y="3014229"/>
            <a:ext cx="970651" cy="970839"/>
          </a:xfrm>
          <a:custGeom>
            <a:avLst/>
            <a:gdLst/>
            <a:ahLst/>
            <a:cxnLst/>
            <a:rect l="l" t="t" r="r" b="b"/>
            <a:pathLst>
              <a:path w="970651" h="970839" extrusionOk="0">
                <a:moveTo>
                  <a:pt x="0" y="0"/>
                </a:moveTo>
                <a:lnTo>
                  <a:pt x="970650" y="0"/>
                </a:lnTo>
                <a:lnTo>
                  <a:pt x="970650" y="970840"/>
                </a:lnTo>
                <a:lnTo>
                  <a:pt x="0" y="970840"/>
                </a:lnTo>
                <a:lnTo>
                  <a:pt x="0" y="0"/>
                </a:lnTo>
                <a:close/>
              </a:path>
            </a:pathLst>
          </a:custGeom>
          <a:blipFill rotWithShape="1">
            <a:blip r:embed="rId7">
              <a:alphaModFix/>
            </a:blip>
            <a:stretch>
              <a:fillRect/>
            </a:stretch>
          </a:blipFill>
          <a:ln>
            <a:noFill/>
          </a:ln>
        </p:spPr>
      </p:sp>
      <p:sp>
        <p:nvSpPr>
          <p:cNvPr id="788" name="Google Shape;788;p33"/>
          <p:cNvSpPr/>
          <p:nvPr/>
        </p:nvSpPr>
        <p:spPr>
          <a:xfrm>
            <a:off x="10108540" y="1334129"/>
            <a:ext cx="970651" cy="970839"/>
          </a:xfrm>
          <a:custGeom>
            <a:avLst/>
            <a:gdLst/>
            <a:ahLst/>
            <a:cxnLst/>
            <a:rect l="l" t="t" r="r" b="b"/>
            <a:pathLst>
              <a:path w="970651" h="970839" extrusionOk="0">
                <a:moveTo>
                  <a:pt x="0" y="0"/>
                </a:moveTo>
                <a:lnTo>
                  <a:pt x="970650" y="0"/>
                </a:lnTo>
                <a:lnTo>
                  <a:pt x="970650" y="970840"/>
                </a:lnTo>
                <a:lnTo>
                  <a:pt x="0" y="970840"/>
                </a:lnTo>
                <a:lnTo>
                  <a:pt x="0" y="0"/>
                </a:lnTo>
                <a:close/>
              </a:path>
            </a:pathLst>
          </a:custGeom>
          <a:blipFill rotWithShape="1">
            <a:blip r:embed="rId7">
              <a:alphaModFix/>
            </a:blip>
            <a:stretch>
              <a:fillRect/>
            </a:stretch>
          </a:blipFill>
          <a:ln>
            <a:noFill/>
          </a:ln>
        </p:spPr>
      </p:sp>
      <p:sp>
        <p:nvSpPr>
          <p:cNvPr id="789" name="Google Shape;789;p33"/>
          <p:cNvSpPr/>
          <p:nvPr/>
        </p:nvSpPr>
        <p:spPr>
          <a:xfrm>
            <a:off x="1440020" y="5013847"/>
            <a:ext cx="923207" cy="923524"/>
          </a:xfrm>
          <a:custGeom>
            <a:avLst/>
            <a:gdLst/>
            <a:ahLst/>
            <a:cxnLst/>
            <a:rect l="l" t="t" r="r" b="b"/>
            <a:pathLst>
              <a:path w="923207" h="923524" extrusionOk="0">
                <a:moveTo>
                  <a:pt x="0" y="0"/>
                </a:moveTo>
                <a:lnTo>
                  <a:pt x="923206" y="0"/>
                </a:lnTo>
                <a:lnTo>
                  <a:pt x="923206" y="923524"/>
                </a:lnTo>
                <a:lnTo>
                  <a:pt x="0" y="923524"/>
                </a:lnTo>
                <a:lnTo>
                  <a:pt x="0" y="0"/>
                </a:lnTo>
                <a:close/>
              </a:path>
            </a:pathLst>
          </a:custGeom>
          <a:blipFill rotWithShape="1">
            <a:blip r:embed="rId8">
              <a:alphaModFix/>
            </a:blip>
            <a:stretch>
              <a:fillRect/>
            </a:stretch>
          </a:blipFill>
          <a:ln>
            <a:noFill/>
          </a:ln>
        </p:spPr>
      </p:sp>
      <p:grpSp>
        <p:nvGrpSpPr>
          <p:cNvPr id="790" name="Google Shape;790;p33"/>
          <p:cNvGrpSpPr/>
          <p:nvPr/>
        </p:nvGrpSpPr>
        <p:grpSpPr>
          <a:xfrm>
            <a:off x="3237878" y="2136045"/>
            <a:ext cx="14548073" cy="7596979"/>
            <a:chOff x="0" y="-57150"/>
            <a:chExt cx="4921861" cy="2570187"/>
          </a:xfrm>
        </p:grpSpPr>
        <p:sp>
          <p:nvSpPr>
            <p:cNvPr id="791" name="Google Shape;791;p33"/>
            <p:cNvSpPr/>
            <p:nvPr/>
          </p:nvSpPr>
          <p:spPr>
            <a:xfrm>
              <a:off x="0" y="0"/>
              <a:ext cx="4921861" cy="2513037"/>
            </a:xfrm>
            <a:custGeom>
              <a:avLst/>
              <a:gdLst/>
              <a:ahLst/>
              <a:cxnLst/>
              <a:rect l="l" t="t" r="r" b="b"/>
              <a:pathLst>
                <a:path w="4921861" h="2513037" extrusionOk="0">
                  <a:moveTo>
                    <a:pt x="27140" y="0"/>
                  </a:moveTo>
                  <a:lnTo>
                    <a:pt x="4894721" y="0"/>
                  </a:lnTo>
                  <a:cubicBezTo>
                    <a:pt x="4901919" y="0"/>
                    <a:pt x="4908822" y="2859"/>
                    <a:pt x="4913912" y="7949"/>
                  </a:cubicBezTo>
                  <a:cubicBezTo>
                    <a:pt x="4919001" y="13039"/>
                    <a:pt x="4921861" y="19942"/>
                    <a:pt x="4921861" y="27140"/>
                  </a:cubicBezTo>
                  <a:lnTo>
                    <a:pt x="4921861" y="2485897"/>
                  </a:lnTo>
                  <a:cubicBezTo>
                    <a:pt x="4921861" y="2493095"/>
                    <a:pt x="4919001" y="2499998"/>
                    <a:pt x="4913912" y="2505088"/>
                  </a:cubicBezTo>
                  <a:cubicBezTo>
                    <a:pt x="4908822" y="2510178"/>
                    <a:pt x="4901919" y="2513037"/>
                    <a:pt x="4894721" y="2513037"/>
                  </a:cubicBezTo>
                  <a:lnTo>
                    <a:pt x="27140" y="2513037"/>
                  </a:lnTo>
                  <a:cubicBezTo>
                    <a:pt x="19942" y="2513037"/>
                    <a:pt x="13039" y="2510178"/>
                    <a:pt x="7949" y="2505088"/>
                  </a:cubicBezTo>
                  <a:cubicBezTo>
                    <a:pt x="2859" y="2499998"/>
                    <a:pt x="0" y="2493095"/>
                    <a:pt x="0" y="2485897"/>
                  </a:cubicBezTo>
                  <a:lnTo>
                    <a:pt x="0" y="27140"/>
                  </a:lnTo>
                  <a:cubicBezTo>
                    <a:pt x="0" y="19942"/>
                    <a:pt x="2859" y="13039"/>
                    <a:pt x="7949" y="7949"/>
                  </a:cubicBezTo>
                  <a:cubicBezTo>
                    <a:pt x="13039" y="2859"/>
                    <a:pt x="19942" y="0"/>
                    <a:pt x="27140" y="0"/>
                  </a:cubicBezTo>
                  <a:close/>
                </a:path>
              </a:pathLst>
            </a:custGeom>
            <a:solidFill>
              <a:srgbClr val="899A89"/>
            </a:solidFill>
            <a:ln w="19050" cap="rnd" cmpd="sng">
              <a:solidFill>
                <a:srgbClr val="0000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3"/>
            <p:cNvSpPr txBox="1"/>
            <p:nvPr/>
          </p:nvSpPr>
          <p:spPr>
            <a:xfrm>
              <a:off x="0" y="-57150"/>
              <a:ext cx="4921861" cy="2570187"/>
            </a:xfrm>
            <a:prstGeom prst="rect">
              <a:avLst/>
            </a:prstGeom>
            <a:noFill/>
            <a:ln>
              <a:noFill/>
            </a:ln>
          </p:spPr>
          <p:txBody>
            <a:bodyPr spcFirstLastPara="1" wrap="square" lIns="50800" tIns="50800" rIns="50800" bIns="50800" anchor="ctr" anchorCtr="0">
              <a:noAutofit/>
            </a:bodyPr>
            <a:lstStyle/>
            <a:p>
              <a:pPr marL="0" marR="0" lvl="0" indent="0" algn="ctr" rtl="0">
                <a:lnSpc>
                  <a:spcPct val="132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793" name="Google Shape;793;p33"/>
          <p:cNvSpPr txBox="1"/>
          <p:nvPr/>
        </p:nvSpPr>
        <p:spPr>
          <a:xfrm>
            <a:off x="3595694" y="2682349"/>
            <a:ext cx="13832400" cy="6603300"/>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None/>
            </a:pPr>
            <a:r>
              <a:rPr lang="en-US" sz="3900" b="1" i="0" u="none" strike="noStrike" cap="none">
                <a:solidFill>
                  <a:srgbClr val="FFFFFF"/>
                </a:solidFill>
                <a:latin typeface="Roboto Condensed"/>
                <a:ea typeface="Roboto Condensed"/>
                <a:cs typeface="Roboto Condensed"/>
                <a:sym typeface="Roboto Condensed"/>
              </a:rPr>
              <a:t>Câu 2.  </a:t>
            </a:r>
            <a:endParaRPr/>
          </a:p>
          <a:p>
            <a:pPr marL="842010" marR="0" lvl="1" indent="-421005" algn="just" rtl="0">
              <a:lnSpc>
                <a:spcPct val="100000"/>
              </a:lnSpc>
              <a:spcBef>
                <a:spcPts val="0"/>
              </a:spcBef>
              <a:spcAft>
                <a:spcPts val="0"/>
              </a:spcAft>
              <a:buClr>
                <a:srgbClr val="FFFFFF"/>
              </a:buClr>
              <a:buSzPts val="3900"/>
              <a:buFont typeface="Arial"/>
              <a:buChar char="•"/>
            </a:pPr>
            <a:r>
              <a:rPr lang="en-US" sz="3900" b="0" i="0" u="none" strike="noStrike" cap="none">
                <a:solidFill>
                  <a:srgbClr val="FFFFFF"/>
                </a:solidFill>
                <a:latin typeface="Roboto Condensed"/>
                <a:ea typeface="Roboto Condensed"/>
                <a:cs typeface="Roboto Condensed"/>
                <a:sym typeface="Roboto Condensed"/>
              </a:rPr>
              <a:t>Sự hồi tưởng (nhớ lại) trong đoạn trích không chỉ là việc đơn thuần tái hiện lại quá khứ mà còn mang theo một ý nghĩa sâu sắc về tinh thần con người và hành trình tìm kiếm ý nghĩa của cuộc sống.</a:t>
            </a:r>
            <a:endParaRPr/>
          </a:p>
          <a:p>
            <a:pPr marL="842010" marR="0" lvl="1" indent="-421005" algn="just" rtl="0">
              <a:lnSpc>
                <a:spcPct val="100000"/>
              </a:lnSpc>
              <a:spcBef>
                <a:spcPts val="0"/>
              </a:spcBef>
              <a:spcAft>
                <a:spcPts val="0"/>
              </a:spcAft>
              <a:buClr>
                <a:srgbClr val="FFFFFF"/>
              </a:buClr>
              <a:buSzPts val="3900"/>
              <a:buFont typeface="Arial"/>
              <a:buChar char="•"/>
            </a:pPr>
            <a:r>
              <a:rPr lang="en-US" sz="3900" b="0" i="0" u="none" strike="noStrike" cap="none">
                <a:solidFill>
                  <a:srgbClr val="FFFFFF"/>
                </a:solidFill>
                <a:latin typeface="Roboto Condensed"/>
                <a:ea typeface="Roboto Condensed"/>
                <a:cs typeface="Roboto Condensed"/>
                <a:sym typeface="Roboto Condensed"/>
              </a:rPr>
              <a:t>Sự nhớ lại giúp cho con người tái hiện được kí ức, được sống trong những kỉ niệm huy hoàng thời quá khứ từ đó có thể nhận ra những giá trị, niềm tin và định hình bản thân mình giống như cách nhân vật Kiên dùng kí ức đau buồn làm nguồn động lực.</a:t>
            </a:r>
            <a:endParaRPr/>
          </a:p>
          <a:p>
            <a:pPr marL="842010" marR="0" lvl="1" indent="-421005" algn="just" rtl="0">
              <a:lnSpc>
                <a:spcPct val="100000"/>
              </a:lnSpc>
              <a:spcBef>
                <a:spcPts val="0"/>
              </a:spcBef>
              <a:spcAft>
                <a:spcPts val="0"/>
              </a:spcAft>
              <a:buClr>
                <a:srgbClr val="FFFFFF"/>
              </a:buClr>
              <a:buSzPts val="3900"/>
              <a:buFont typeface="Arial"/>
              <a:buChar char="•"/>
            </a:pPr>
            <a:r>
              <a:rPr lang="en-US" sz="3900" b="0" i="0" u="none" strike="noStrike" cap="none">
                <a:solidFill>
                  <a:srgbClr val="FFFFFF"/>
                </a:solidFill>
                <a:latin typeface="Roboto Condensed"/>
                <a:ea typeface="Roboto Condensed"/>
                <a:cs typeface="Roboto Condensed"/>
                <a:sym typeface="Roboto Condensed"/>
              </a:rPr>
              <a:t>Sự nhớ lại giúp mở rộng và phong phú hóa trải nghiệm của con người. Những kí ức và hình ảnh từ quá khứ là nguồn cảm hứng và học hỏi không ngừng cho cuộc sống hiện tại và tương lai.</a:t>
            </a:r>
            <a:endParaRPr/>
          </a:p>
        </p:txBody>
      </p:sp>
      <p:sp>
        <p:nvSpPr>
          <p:cNvPr id="794" name="Google Shape;794;p33"/>
          <p:cNvSpPr/>
          <p:nvPr/>
        </p:nvSpPr>
        <p:spPr>
          <a:xfrm>
            <a:off x="15237758" y="488453"/>
            <a:ext cx="2364758" cy="2525777"/>
          </a:xfrm>
          <a:custGeom>
            <a:avLst/>
            <a:gdLst/>
            <a:ahLst/>
            <a:cxnLst/>
            <a:rect l="l" t="t" r="r" b="b"/>
            <a:pathLst>
              <a:path w="2364758" h="2525777" extrusionOk="0">
                <a:moveTo>
                  <a:pt x="0" y="0"/>
                </a:moveTo>
                <a:lnTo>
                  <a:pt x="2364758" y="0"/>
                </a:lnTo>
                <a:lnTo>
                  <a:pt x="2364758" y="2525776"/>
                </a:lnTo>
                <a:lnTo>
                  <a:pt x="0" y="2525776"/>
                </a:lnTo>
                <a:lnTo>
                  <a:pt x="0" y="0"/>
                </a:lnTo>
                <a:close/>
              </a:path>
            </a:pathLst>
          </a:custGeom>
          <a:blipFill rotWithShape="1">
            <a:blip r:embed="rId9">
              <a:alphaModFix/>
            </a:blip>
            <a:stretch>
              <a:fillRect/>
            </a:stretch>
          </a:blipFill>
          <a:ln>
            <a:noFill/>
          </a:ln>
        </p:spPr>
      </p:sp>
      <p:sp>
        <p:nvSpPr>
          <p:cNvPr id="795" name="Google Shape;795;p33"/>
          <p:cNvSpPr/>
          <p:nvPr/>
        </p:nvSpPr>
        <p:spPr>
          <a:xfrm>
            <a:off x="0" y="4830253"/>
            <a:ext cx="3478676" cy="5456747"/>
          </a:xfrm>
          <a:custGeom>
            <a:avLst/>
            <a:gdLst/>
            <a:ahLst/>
            <a:cxnLst/>
            <a:rect l="l" t="t" r="r" b="b"/>
            <a:pathLst>
              <a:path w="3478676" h="5456747" extrusionOk="0">
                <a:moveTo>
                  <a:pt x="0" y="0"/>
                </a:moveTo>
                <a:lnTo>
                  <a:pt x="3478676" y="0"/>
                </a:lnTo>
                <a:lnTo>
                  <a:pt x="3478676" y="5456747"/>
                </a:lnTo>
                <a:lnTo>
                  <a:pt x="0" y="5456747"/>
                </a:lnTo>
                <a:lnTo>
                  <a:pt x="0" y="0"/>
                </a:lnTo>
                <a:close/>
              </a:path>
            </a:pathLst>
          </a:custGeom>
          <a:blipFill rotWithShape="1">
            <a:blip r:embed="rId10">
              <a:alphaModFix/>
            </a:blip>
            <a:stretch>
              <a:fillRect/>
            </a:stretch>
          </a:blipFill>
          <a:ln>
            <a:noFill/>
          </a:ln>
        </p:spPr>
      </p:sp>
      <p:sp>
        <p:nvSpPr>
          <p:cNvPr id="796" name="Google Shape;796;p33"/>
          <p:cNvSpPr/>
          <p:nvPr/>
        </p:nvSpPr>
        <p:spPr>
          <a:xfrm rot="-2850067">
            <a:off x="-113" y="3422733"/>
            <a:ext cx="3657470" cy="1124672"/>
          </a:xfrm>
          <a:custGeom>
            <a:avLst/>
            <a:gdLst/>
            <a:ahLst/>
            <a:cxnLst/>
            <a:rect l="l" t="t" r="r" b="b"/>
            <a:pathLst>
              <a:path w="3657470" h="1124672" extrusionOk="0">
                <a:moveTo>
                  <a:pt x="0" y="0"/>
                </a:moveTo>
                <a:lnTo>
                  <a:pt x="3657470" y="0"/>
                </a:lnTo>
                <a:lnTo>
                  <a:pt x="3657470" y="1124672"/>
                </a:lnTo>
                <a:lnTo>
                  <a:pt x="0" y="1124672"/>
                </a:lnTo>
                <a:lnTo>
                  <a:pt x="0" y="0"/>
                </a:lnTo>
                <a:close/>
              </a:path>
            </a:pathLst>
          </a:custGeom>
          <a:blipFill rotWithShape="1">
            <a:blip r:embed="rId11">
              <a:alphaModFix/>
            </a:blip>
            <a:stretch>
              <a:fillRect/>
            </a:stretch>
          </a:blipFill>
          <a:ln>
            <a:noFill/>
          </a:ln>
        </p:spPr>
      </p:sp>
      <p:sp>
        <p:nvSpPr>
          <p:cNvPr id="797" name="Google Shape;797;p33"/>
          <p:cNvSpPr txBox="1"/>
          <p:nvPr/>
        </p:nvSpPr>
        <p:spPr>
          <a:xfrm>
            <a:off x="743174" y="926065"/>
            <a:ext cx="6396600" cy="923400"/>
          </a:xfrm>
          <a:prstGeom prst="rect">
            <a:avLst/>
          </a:prstGeom>
          <a:noFill/>
          <a:ln>
            <a:noFill/>
          </a:ln>
        </p:spPr>
        <p:txBody>
          <a:bodyPr spcFirstLastPara="1" wrap="square" lIns="0" tIns="0" rIns="0" bIns="0" anchor="t" anchorCtr="0">
            <a:spAutoFit/>
          </a:bodyPr>
          <a:lstStyle/>
          <a:p>
            <a:pPr marL="0" marR="0" lvl="0" indent="0" algn="just" rtl="0">
              <a:lnSpc>
                <a:spcPct val="163000"/>
              </a:lnSpc>
              <a:spcBef>
                <a:spcPts val="0"/>
              </a:spcBef>
              <a:spcAft>
                <a:spcPts val="0"/>
              </a:spcAft>
              <a:buNone/>
            </a:pPr>
            <a:r>
              <a:rPr lang="en-US" sz="6000" b="1" i="0" u="none" strike="noStrike" cap="none">
                <a:solidFill>
                  <a:srgbClr val="3E4728"/>
                </a:solidFill>
                <a:latin typeface="Fraunces Black"/>
                <a:ea typeface="Fraunces Black"/>
                <a:cs typeface="Fraunces Black"/>
                <a:sym typeface="Fraunces Black"/>
              </a:rPr>
              <a:t>4. LUYỆN TẬP</a:t>
            </a:r>
            <a:endParaRPr/>
          </a:p>
        </p:txBody>
      </p:sp>
      <p:sp>
        <p:nvSpPr>
          <p:cNvPr id="798" name="Google Shape;798;p33"/>
          <p:cNvSpPr txBox="1"/>
          <p:nvPr/>
        </p:nvSpPr>
        <p:spPr>
          <a:xfrm>
            <a:off x="15793770" y="1333163"/>
            <a:ext cx="1252735" cy="599943"/>
          </a:xfrm>
          <a:prstGeom prst="rect">
            <a:avLst/>
          </a:prstGeom>
          <a:noFill/>
          <a:ln>
            <a:noFill/>
          </a:ln>
        </p:spPr>
        <p:txBody>
          <a:bodyPr spcFirstLastPara="1" wrap="square" lIns="0" tIns="0" rIns="0" bIns="0" anchor="t" anchorCtr="0">
            <a:spAutoFit/>
          </a:bodyPr>
          <a:lstStyle/>
          <a:p>
            <a:pPr marL="0" marR="0" lvl="0" indent="0" algn="just" rtl="0">
              <a:lnSpc>
                <a:spcPct val="120005"/>
              </a:lnSpc>
              <a:spcBef>
                <a:spcPts val="0"/>
              </a:spcBef>
              <a:spcAft>
                <a:spcPts val="0"/>
              </a:spcAft>
              <a:buNone/>
            </a:pPr>
            <a:r>
              <a:rPr lang="en-US" sz="3999" b="1" i="0" u="none" strike="noStrike" cap="none">
                <a:solidFill>
                  <a:srgbClr val="000000"/>
                </a:solidFill>
                <a:latin typeface="Roboto Condensed"/>
                <a:ea typeface="Roboto Condensed"/>
                <a:cs typeface="Roboto Condensed"/>
                <a:sym typeface="Roboto Condensed"/>
              </a:rPr>
              <a:t>Gợi ý</a:t>
            </a:r>
            <a:endParaRPr sz="3999" b="1" i="0" u="none" strike="noStrike" cap="none">
              <a:solidFill>
                <a:srgbClr val="000000"/>
              </a:solidFill>
              <a:latin typeface="Roboto Condensed"/>
              <a:ea typeface="Roboto Condensed"/>
              <a:cs typeface="Roboto Condensed"/>
              <a:sym typeface="Roboto Condens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95"/>
                                        </p:tgtEl>
                                        <p:attrNameLst>
                                          <p:attrName>style.visibility</p:attrName>
                                        </p:attrNameLst>
                                      </p:cBhvr>
                                      <p:to>
                                        <p:strVal val="visible"/>
                                      </p:to>
                                    </p:set>
                                    <p:animEffect transition="in" filter="fade">
                                      <p:cBhvr>
                                        <p:cTn id="7" dur="500"/>
                                        <p:tgtEl>
                                          <p:spTgt spid="795"/>
                                        </p:tgtEl>
                                      </p:cBhvr>
                                    </p:animEffect>
                                  </p:childTnLst>
                                </p:cTn>
                              </p:par>
                              <p:par>
                                <p:cTn id="8" presetID="10" presetClass="entr" presetSubtype="0" fill="hold" nodeType="withEffect">
                                  <p:stCondLst>
                                    <p:cond delay="0"/>
                                  </p:stCondLst>
                                  <p:childTnLst>
                                    <p:set>
                                      <p:cBhvr>
                                        <p:cTn id="9" dur="1" fill="hold">
                                          <p:stCondLst>
                                            <p:cond delay="0"/>
                                          </p:stCondLst>
                                        </p:cTn>
                                        <p:tgtEl>
                                          <p:spTgt spid="796"/>
                                        </p:tgtEl>
                                        <p:attrNameLst>
                                          <p:attrName>style.visibility</p:attrName>
                                        </p:attrNameLst>
                                      </p:cBhvr>
                                      <p:to>
                                        <p:strVal val="visible"/>
                                      </p:to>
                                    </p:set>
                                    <p:animEffect transition="in" filter="fade">
                                      <p:cBhvr>
                                        <p:cTn id="10" dur="500"/>
                                        <p:tgtEl>
                                          <p:spTgt spid="79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98"/>
                                        </p:tgtEl>
                                        <p:attrNameLst>
                                          <p:attrName>style.visibility</p:attrName>
                                        </p:attrNameLst>
                                      </p:cBhvr>
                                      <p:to>
                                        <p:strVal val="visible"/>
                                      </p:to>
                                    </p:set>
                                    <p:animEffect transition="in" filter="fade">
                                      <p:cBhvr>
                                        <p:cTn id="15" dur="500"/>
                                        <p:tgtEl>
                                          <p:spTgt spid="798"/>
                                        </p:tgtEl>
                                      </p:cBhvr>
                                    </p:animEffect>
                                  </p:childTnLst>
                                </p:cTn>
                              </p:par>
                              <p:par>
                                <p:cTn id="16" presetID="10" presetClass="entr" presetSubtype="0" fill="hold" nodeType="withEffect">
                                  <p:stCondLst>
                                    <p:cond delay="0"/>
                                  </p:stCondLst>
                                  <p:childTnLst>
                                    <p:set>
                                      <p:cBhvr>
                                        <p:cTn id="17" dur="1" fill="hold">
                                          <p:stCondLst>
                                            <p:cond delay="0"/>
                                          </p:stCondLst>
                                        </p:cTn>
                                        <p:tgtEl>
                                          <p:spTgt spid="794"/>
                                        </p:tgtEl>
                                        <p:attrNameLst>
                                          <p:attrName>style.visibility</p:attrName>
                                        </p:attrNameLst>
                                      </p:cBhvr>
                                      <p:to>
                                        <p:strVal val="visible"/>
                                      </p:to>
                                    </p:set>
                                    <p:animEffect transition="in" filter="fade">
                                      <p:cBhvr>
                                        <p:cTn id="18" dur="500"/>
                                        <p:tgtEl>
                                          <p:spTgt spid="79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93"/>
                                        </p:tgtEl>
                                        <p:attrNameLst>
                                          <p:attrName>style.visibility</p:attrName>
                                        </p:attrNameLst>
                                      </p:cBhvr>
                                      <p:to>
                                        <p:strVal val="visible"/>
                                      </p:to>
                                    </p:set>
                                    <p:animEffect transition="in" filter="fade">
                                      <p:cBhvr>
                                        <p:cTn id="23" dur="500"/>
                                        <p:tgtEl>
                                          <p:spTgt spid="793"/>
                                        </p:tgtEl>
                                      </p:cBhvr>
                                    </p:animEffect>
                                  </p:childTnLst>
                                </p:cTn>
                              </p:par>
                              <p:par>
                                <p:cTn id="24" presetID="10" presetClass="entr" presetSubtype="0" fill="hold" nodeType="withEffect">
                                  <p:stCondLst>
                                    <p:cond delay="0"/>
                                  </p:stCondLst>
                                  <p:childTnLst>
                                    <p:set>
                                      <p:cBhvr>
                                        <p:cTn id="25" dur="1" fill="hold">
                                          <p:stCondLst>
                                            <p:cond delay="0"/>
                                          </p:stCondLst>
                                        </p:cTn>
                                        <p:tgtEl>
                                          <p:spTgt spid="790"/>
                                        </p:tgtEl>
                                        <p:attrNameLst>
                                          <p:attrName>style.visibility</p:attrName>
                                        </p:attrNameLst>
                                      </p:cBhvr>
                                      <p:to>
                                        <p:strVal val="visible"/>
                                      </p:to>
                                    </p:set>
                                    <p:animEffect transition="in" filter="fade">
                                      <p:cBhvr>
                                        <p:cTn id="26" dur="500"/>
                                        <p:tgtEl>
                                          <p:spTgt spid="7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CF3"/>
        </a:solidFill>
        <a:effectLst/>
      </p:bgPr>
    </p:bg>
    <p:spTree>
      <p:nvGrpSpPr>
        <p:cNvPr id="1" name="Shape 806"/>
        <p:cNvGrpSpPr/>
        <p:nvPr/>
      </p:nvGrpSpPr>
      <p:grpSpPr>
        <a:xfrm>
          <a:off x="0" y="0"/>
          <a:ext cx="0" cy="0"/>
          <a:chOff x="0" y="0"/>
          <a:chExt cx="0" cy="0"/>
        </a:xfrm>
      </p:grpSpPr>
      <p:sp>
        <p:nvSpPr>
          <p:cNvPr id="807" name="Google Shape;807;p34"/>
          <p:cNvSpPr/>
          <p:nvPr/>
        </p:nvSpPr>
        <p:spPr>
          <a:xfrm>
            <a:off x="0" y="0"/>
            <a:ext cx="18288006" cy="10287002"/>
          </a:xfrm>
          <a:custGeom>
            <a:avLst/>
            <a:gdLst/>
            <a:ahLst/>
            <a:cxnLst/>
            <a:rect l="l" t="t" r="r" b="b"/>
            <a:pathLst>
              <a:path w="18288006" h="10287002" extrusionOk="0">
                <a:moveTo>
                  <a:pt x="0" y="0"/>
                </a:moveTo>
                <a:lnTo>
                  <a:pt x="18288006" y="0"/>
                </a:lnTo>
                <a:lnTo>
                  <a:pt x="18288006" y="10287002"/>
                </a:lnTo>
                <a:lnTo>
                  <a:pt x="0" y="10287002"/>
                </a:lnTo>
                <a:lnTo>
                  <a:pt x="0" y="0"/>
                </a:lnTo>
                <a:close/>
              </a:path>
            </a:pathLst>
          </a:custGeom>
          <a:blipFill rotWithShape="1">
            <a:blip r:embed="rId3">
              <a:alphaModFix amt="80000"/>
            </a:blip>
            <a:stretch>
              <a:fillRect t="-9243" b="-9243"/>
            </a:stretch>
          </a:blipFill>
          <a:ln>
            <a:noFill/>
          </a:ln>
        </p:spPr>
      </p:sp>
      <p:sp>
        <p:nvSpPr>
          <p:cNvPr id="808" name="Google Shape;808;p34"/>
          <p:cNvSpPr/>
          <p:nvPr/>
        </p:nvSpPr>
        <p:spPr>
          <a:xfrm>
            <a:off x="-1650" y="8599880"/>
            <a:ext cx="18290230" cy="3820624"/>
          </a:xfrm>
          <a:custGeom>
            <a:avLst/>
            <a:gdLst/>
            <a:ahLst/>
            <a:cxnLst/>
            <a:rect l="l" t="t" r="r" b="b"/>
            <a:pathLst>
              <a:path w="18290230" h="3820624" extrusionOk="0">
                <a:moveTo>
                  <a:pt x="0" y="0"/>
                </a:moveTo>
                <a:lnTo>
                  <a:pt x="18290230" y="0"/>
                </a:lnTo>
                <a:lnTo>
                  <a:pt x="18290230" y="3820624"/>
                </a:lnTo>
                <a:lnTo>
                  <a:pt x="0" y="3820624"/>
                </a:lnTo>
                <a:lnTo>
                  <a:pt x="0" y="0"/>
                </a:lnTo>
                <a:close/>
              </a:path>
            </a:pathLst>
          </a:custGeom>
          <a:blipFill rotWithShape="1">
            <a:blip r:embed="rId4">
              <a:alphaModFix/>
            </a:blip>
            <a:stretch>
              <a:fillRect/>
            </a:stretch>
          </a:blipFill>
          <a:ln>
            <a:noFill/>
          </a:ln>
        </p:spPr>
      </p:sp>
      <p:sp>
        <p:nvSpPr>
          <p:cNvPr id="809" name="Google Shape;809;p34"/>
          <p:cNvSpPr/>
          <p:nvPr/>
        </p:nvSpPr>
        <p:spPr>
          <a:xfrm>
            <a:off x="0" y="9061460"/>
            <a:ext cx="18287742" cy="3359086"/>
          </a:xfrm>
          <a:custGeom>
            <a:avLst/>
            <a:gdLst/>
            <a:ahLst/>
            <a:cxnLst/>
            <a:rect l="l" t="t" r="r" b="b"/>
            <a:pathLst>
              <a:path w="18287742" h="3359086" extrusionOk="0">
                <a:moveTo>
                  <a:pt x="0" y="0"/>
                </a:moveTo>
                <a:lnTo>
                  <a:pt x="18287742" y="0"/>
                </a:lnTo>
                <a:lnTo>
                  <a:pt x="18287742" y="3359086"/>
                </a:lnTo>
                <a:lnTo>
                  <a:pt x="0" y="3359086"/>
                </a:lnTo>
                <a:lnTo>
                  <a:pt x="0" y="0"/>
                </a:lnTo>
                <a:close/>
              </a:path>
            </a:pathLst>
          </a:custGeom>
          <a:blipFill rotWithShape="1">
            <a:blip r:embed="rId5">
              <a:alphaModFix/>
            </a:blip>
            <a:stretch>
              <a:fillRect/>
            </a:stretch>
          </a:blipFill>
          <a:ln>
            <a:noFill/>
          </a:ln>
        </p:spPr>
      </p:sp>
      <p:sp>
        <p:nvSpPr>
          <p:cNvPr id="810" name="Google Shape;810;p34"/>
          <p:cNvSpPr/>
          <p:nvPr/>
        </p:nvSpPr>
        <p:spPr>
          <a:xfrm>
            <a:off x="0" y="665026"/>
            <a:ext cx="18287740" cy="248638"/>
          </a:xfrm>
          <a:custGeom>
            <a:avLst/>
            <a:gdLst/>
            <a:ahLst/>
            <a:cxnLst/>
            <a:rect l="l" t="t" r="r" b="b"/>
            <a:pathLst>
              <a:path w="18287740" h="248638" extrusionOk="0">
                <a:moveTo>
                  <a:pt x="0" y="0"/>
                </a:moveTo>
                <a:lnTo>
                  <a:pt x="18287740" y="0"/>
                </a:lnTo>
                <a:lnTo>
                  <a:pt x="18287740" y="248638"/>
                </a:lnTo>
                <a:lnTo>
                  <a:pt x="0" y="248638"/>
                </a:lnTo>
                <a:lnTo>
                  <a:pt x="0" y="0"/>
                </a:lnTo>
                <a:close/>
              </a:path>
            </a:pathLst>
          </a:custGeom>
          <a:blipFill rotWithShape="1">
            <a:blip r:embed="rId6">
              <a:alphaModFix/>
            </a:blip>
            <a:stretch>
              <a:fillRect/>
            </a:stretch>
          </a:blipFill>
          <a:ln>
            <a:noFill/>
          </a:ln>
        </p:spPr>
      </p:sp>
      <p:sp>
        <p:nvSpPr>
          <p:cNvPr id="811" name="Google Shape;811;p34"/>
          <p:cNvSpPr/>
          <p:nvPr/>
        </p:nvSpPr>
        <p:spPr>
          <a:xfrm>
            <a:off x="12464765" y="1031252"/>
            <a:ext cx="2277166" cy="814928"/>
          </a:xfrm>
          <a:custGeom>
            <a:avLst/>
            <a:gdLst/>
            <a:ahLst/>
            <a:cxnLst/>
            <a:rect l="l" t="t" r="r" b="b"/>
            <a:pathLst>
              <a:path w="2277166" h="814928" extrusionOk="0">
                <a:moveTo>
                  <a:pt x="0" y="0"/>
                </a:moveTo>
                <a:lnTo>
                  <a:pt x="2277166" y="0"/>
                </a:lnTo>
                <a:lnTo>
                  <a:pt x="2277166" y="814928"/>
                </a:lnTo>
                <a:lnTo>
                  <a:pt x="0" y="814928"/>
                </a:lnTo>
                <a:lnTo>
                  <a:pt x="0" y="0"/>
                </a:lnTo>
                <a:close/>
              </a:path>
            </a:pathLst>
          </a:custGeom>
          <a:blipFill rotWithShape="1">
            <a:blip r:embed="rId7">
              <a:alphaModFix/>
            </a:blip>
            <a:stretch>
              <a:fillRect/>
            </a:stretch>
          </a:blipFill>
          <a:ln>
            <a:noFill/>
          </a:ln>
        </p:spPr>
      </p:sp>
      <p:sp>
        <p:nvSpPr>
          <p:cNvPr id="812" name="Google Shape;812;p34"/>
          <p:cNvSpPr/>
          <p:nvPr/>
        </p:nvSpPr>
        <p:spPr>
          <a:xfrm>
            <a:off x="16662704" y="6228375"/>
            <a:ext cx="1007064" cy="1006658"/>
          </a:xfrm>
          <a:custGeom>
            <a:avLst/>
            <a:gdLst/>
            <a:ahLst/>
            <a:cxnLst/>
            <a:rect l="l" t="t" r="r" b="b"/>
            <a:pathLst>
              <a:path w="1007064" h="1006658" extrusionOk="0">
                <a:moveTo>
                  <a:pt x="0" y="0"/>
                </a:moveTo>
                <a:lnTo>
                  <a:pt x="1007064" y="0"/>
                </a:lnTo>
                <a:lnTo>
                  <a:pt x="1007064" y="1006658"/>
                </a:lnTo>
                <a:lnTo>
                  <a:pt x="0" y="1006658"/>
                </a:lnTo>
                <a:lnTo>
                  <a:pt x="0" y="0"/>
                </a:lnTo>
                <a:close/>
              </a:path>
            </a:pathLst>
          </a:custGeom>
          <a:blipFill rotWithShape="1">
            <a:blip r:embed="rId8">
              <a:alphaModFix/>
            </a:blip>
            <a:stretch>
              <a:fillRect/>
            </a:stretch>
          </a:blipFill>
          <a:ln>
            <a:noFill/>
          </a:ln>
        </p:spPr>
      </p:sp>
      <p:grpSp>
        <p:nvGrpSpPr>
          <p:cNvPr id="813" name="Google Shape;813;p34"/>
          <p:cNvGrpSpPr/>
          <p:nvPr/>
        </p:nvGrpSpPr>
        <p:grpSpPr>
          <a:xfrm>
            <a:off x="752260" y="2056190"/>
            <a:ext cx="6706832" cy="7202110"/>
            <a:chOff x="0" y="-57150"/>
            <a:chExt cx="2269036" cy="2436597"/>
          </a:xfrm>
        </p:grpSpPr>
        <p:sp>
          <p:nvSpPr>
            <p:cNvPr id="814" name="Google Shape;814;p34"/>
            <p:cNvSpPr/>
            <p:nvPr/>
          </p:nvSpPr>
          <p:spPr>
            <a:xfrm>
              <a:off x="0" y="0"/>
              <a:ext cx="2269036" cy="2379447"/>
            </a:xfrm>
            <a:custGeom>
              <a:avLst/>
              <a:gdLst/>
              <a:ahLst/>
              <a:cxnLst/>
              <a:rect l="l" t="t" r="r" b="b"/>
              <a:pathLst>
                <a:path w="2269036" h="2379447" extrusionOk="0">
                  <a:moveTo>
                    <a:pt x="58871" y="0"/>
                  </a:moveTo>
                  <a:lnTo>
                    <a:pt x="2210165" y="0"/>
                  </a:lnTo>
                  <a:cubicBezTo>
                    <a:pt x="2225778" y="0"/>
                    <a:pt x="2240752" y="6202"/>
                    <a:pt x="2251793" y="17243"/>
                  </a:cubicBezTo>
                  <a:cubicBezTo>
                    <a:pt x="2262833" y="28283"/>
                    <a:pt x="2269036" y="43257"/>
                    <a:pt x="2269036" y="58871"/>
                  </a:cubicBezTo>
                  <a:lnTo>
                    <a:pt x="2269036" y="2320576"/>
                  </a:lnTo>
                  <a:cubicBezTo>
                    <a:pt x="2269036" y="2336189"/>
                    <a:pt x="2262833" y="2351163"/>
                    <a:pt x="2251793" y="2362204"/>
                  </a:cubicBezTo>
                  <a:cubicBezTo>
                    <a:pt x="2240752" y="2373244"/>
                    <a:pt x="2225778" y="2379447"/>
                    <a:pt x="2210165" y="2379447"/>
                  </a:cubicBezTo>
                  <a:lnTo>
                    <a:pt x="58871" y="2379447"/>
                  </a:lnTo>
                  <a:cubicBezTo>
                    <a:pt x="43257" y="2379447"/>
                    <a:pt x="28283" y="2373244"/>
                    <a:pt x="17243" y="2362204"/>
                  </a:cubicBezTo>
                  <a:cubicBezTo>
                    <a:pt x="6202" y="2351163"/>
                    <a:pt x="0" y="2336189"/>
                    <a:pt x="0" y="2320576"/>
                  </a:cubicBezTo>
                  <a:lnTo>
                    <a:pt x="0" y="58871"/>
                  </a:lnTo>
                  <a:cubicBezTo>
                    <a:pt x="0" y="43257"/>
                    <a:pt x="6202" y="28283"/>
                    <a:pt x="17243" y="17243"/>
                  </a:cubicBezTo>
                  <a:cubicBezTo>
                    <a:pt x="28283" y="6202"/>
                    <a:pt x="43257" y="0"/>
                    <a:pt x="58871" y="0"/>
                  </a:cubicBezTo>
                  <a:close/>
                </a:path>
              </a:pathLst>
            </a:custGeom>
            <a:solidFill>
              <a:srgbClr val="899A89"/>
            </a:solidFill>
            <a:ln w="19050" cap="rnd" cmpd="sng">
              <a:solidFill>
                <a:srgbClr val="0000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4"/>
            <p:cNvSpPr txBox="1"/>
            <p:nvPr/>
          </p:nvSpPr>
          <p:spPr>
            <a:xfrm>
              <a:off x="0" y="-57150"/>
              <a:ext cx="2269036" cy="2436597"/>
            </a:xfrm>
            <a:prstGeom prst="rect">
              <a:avLst/>
            </a:prstGeom>
            <a:noFill/>
            <a:ln>
              <a:noFill/>
            </a:ln>
          </p:spPr>
          <p:txBody>
            <a:bodyPr spcFirstLastPara="1" wrap="square" lIns="50800" tIns="50800" rIns="50800" bIns="50800" anchor="ctr" anchorCtr="0">
              <a:noAutofit/>
            </a:bodyPr>
            <a:lstStyle/>
            <a:p>
              <a:pPr marL="0" marR="0" lvl="0" indent="0" algn="ctr" rtl="0">
                <a:lnSpc>
                  <a:spcPct val="132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816" name="Google Shape;816;p34"/>
          <p:cNvSpPr/>
          <p:nvPr/>
        </p:nvSpPr>
        <p:spPr>
          <a:xfrm>
            <a:off x="7831334" y="2678694"/>
            <a:ext cx="9838434" cy="4775380"/>
          </a:xfrm>
          <a:custGeom>
            <a:avLst/>
            <a:gdLst/>
            <a:ahLst/>
            <a:cxnLst/>
            <a:rect l="l" t="t" r="r" b="b"/>
            <a:pathLst>
              <a:path w="9838434" h="4775380" extrusionOk="0">
                <a:moveTo>
                  <a:pt x="0" y="0"/>
                </a:moveTo>
                <a:lnTo>
                  <a:pt x="9838434" y="0"/>
                </a:lnTo>
                <a:lnTo>
                  <a:pt x="9838434" y="4775380"/>
                </a:lnTo>
                <a:lnTo>
                  <a:pt x="0" y="4775380"/>
                </a:lnTo>
                <a:lnTo>
                  <a:pt x="0" y="0"/>
                </a:lnTo>
                <a:close/>
              </a:path>
            </a:pathLst>
          </a:custGeom>
          <a:blipFill rotWithShape="1">
            <a:blip r:embed="rId9">
              <a:alphaModFix/>
            </a:blip>
            <a:stretch>
              <a:fillRect/>
            </a:stretch>
          </a:blipFill>
          <a:ln>
            <a:noFill/>
          </a:ln>
        </p:spPr>
      </p:sp>
      <p:sp>
        <p:nvSpPr>
          <p:cNvPr id="817" name="Google Shape;817;p34"/>
          <p:cNvSpPr txBox="1"/>
          <p:nvPr/>
        </p:nvSpPr>
        <p:spPr>
          <a:xfrm>
            <a:off x="743174" y="1154665"/>
            <a:ext cx="6396600" cy="923400"/>
          </a:xfrm>
          <a:prstGeom prst="rect">
            <a:avLst/>
          </a:prstGeom>
          <a:noFill/>
          <a:ln>
            <a:noFill/>
          </a:ln>
        </p:spPr>
        <p:txBody>
          <a:bodyPr spcFirstLastPara="1" wrap="square" lIns="0" tIns="0" rIns="0" bIns="0" anchor="t" anchorCtr="0">
            <a:spAutoFit/>
          </a:bodyPr>
          <a:lstStyle/>
          <a:p>
            <a:pPr marL="0" marR="0" lvl="0" indent="0" algn="just" rtl="0">
              <a:lnSpc>
                <a:spcPct val="163000"/>
              </a:lnSpc>
              <a:spcBef>
                <a:spcPts val="0"/>
              </a:spcBef>
              <a:spcAft>
                <a:spcPts val="0"/>
              </a:spcAft>
              <a:buNone/>
            </a:pPr>
            <a:r>
              <a:rPr lang="en-US" sz="6000" b="1" i="0" u="none" strike="noStrike" cap="none">
                <a:solidFill>
                  <a:srgbClr val="3E4728"/>
                </a:solidFill>
                <a:latin typeface="Fraunces Black"/>
                <a:ea typeface="Fraunces Black"/>
                <a:cs typeface="Fraunces Black"/>
                <a:sym typeface="Fraunces Black"/>
              </a:rPr>
              <a:t>4. LUYỆN TẬP</a:t>
            </a:r>
            <a:endParaRPr/>
          </a:p>
        </p:txBody>
      </p:sp>
      <p:sp>
        <p:nvSpPr>
          <p:cNvPr id="818" name="Google Shape;818;p34"/>
          <p:cNvSpPr txBox="1"/>
          <p:nvPr/>
        </p:nvSpPr>
        <p:spPr>
          <a:xfrm>
            <a:off x="1110077" y="2592969"/>
            <a:ext cx="6029700" cy="5470800"/>
          </a:xfrm>
          <a:prstGeom prst="rect">
            <a:avLst/>
          </a:prstGeom>
          <a:noFill/>
          <a:ln>
            <a:noFill/>
          </a:ln>
        </p:spPr>
        <p:txBody>
          <a:bodyPr spcFirstLastPara="1" wrap="square" lIns="0" tIns="0" rIns="0" bIns="0" anchor="t" anchorCtr="0">
            <a:spAutoFit/>
          </a:bodyPr>
          <a:lstStyle/>
          <a:p>
            <a:pPr marL="0" marR="0" lvl="0" indent="0" algn="just" rtl="0">
              <a:lnSpc>
                <a:spcPct val="115000"/>
              </a:lnSpc>
              <a:spcBef>
                <a:spcPts val="0"/>
              </a:spcBef>
              <a:spcAft>
                <a:spcPts val="0"/>
              </a:spcAft>
              <a:buNone/>
            </a:pPr>
            <a:r>
              <a:rPr lang="en-US" sz="4499" b="1" i="0" u="none" strike="noStrike" cap="none">
                <a:solidFill>
                  <a:srgbClr val="FFFFFF"/>
                </a:solidFill>
                <a:latin typeface="Roboto Condensed"/>
                <a:ea typeface="Roboto Condensed"/>
                <a:cs typeface="Roboto Condensed"/>
                <a:sym typeface="Roboto Condensed"/>
              </a:rPr>
              <a:t>Câu 3.  </a:t>
            </a:r>
            <a:endParaRPr/>
          </a:p>
          <a:p>
            <a:pPr marL="971547" marR="0" lvl="1" indent="-485773" algn="just" rtl="0">
              <a:lnSpc>
                <a:spcPct val="115000"/>
              </a:lnSpc>
              <a:spcBef>
                <a:spcPts val="0"/>
              </a:spcBef>
              <a:spcAft>
                <a:spcPts val="0"/>
              </a:spcAft>
              <a:buClr>
                <a:srgbClr val="FFFFFF"/>
              </a:buClr>
              <a:buSzPts val="4499"/>
              <a:buFont typeface="Arial"/>
              <a:buChar char="•"/>
            </a:pPr>
            <a:r>
              <a:rPr lang="en-US" sz="4499" b="0" i="0" u="none" strike="noStrike" cap="none">
                <a:solidFill>
                  <a:srgbClr val="FFFFFF"/>
                </a:solidFill>
                <a:latin typeface="Roboto Condensed"/>
                <a:ea typeface="Roboto Condensed"/>
                <a:cs typeface="Roboto Condensed"/>
                <a:sym typeface="Roboto Condensed"/>
              </a:rPr>
              <a:t>Khái quát cách đọc hiểu thể loại tiểu thuyết bằng hình thức sơ đồ tư duy. Có thể làm trên ứng dụng vẽ sơ đồ tư duy. </a:t>
            </a:r>
            <a:endParaRPr/>
          </a:p>
        </p:txBody>
      </p:sp>
      <p:sp>
        <p:nvSpPr>
          <p:cNvPr id="819" name="Google Shape;819;p34"/>
          <p:cNvSpPr txBox="1"/>
          <p:nvPr/>
        </p:nvSpPr>
        <p:spPr>
          <a:xfrm>
            <a:off x="1110077" y="8006154"/>
            <a:ext cx="4765980" cy="617982"/>
          </a:xfrm>
          <a:prstGeom prst="rect">
            <a:avLst/>
          </a:prstGeom>
          <a:noFill/>
          <a:ln>
            <a:noFill/>
          </a:ln>
        </p:spPr>
        <p:txBody>
          <a:bodyPr spcFirstLastPara="1" wrap="square" lIns="0" tIns="0" rIns="0" bIns="0" anchor="t" anchorCtr="0">
            <a:spAutoFit/>
          </a:bodyPr>
          <a:lstStyle/>
          <a:p>
            <a:pPr marL="0" marR="0" lvl="0" indent="0" algn="just" rtl="0">
              <a:lnSpc>
                <a:spcPct val="126000"/>
              </a:lnSpc>
              <a:spcBef>
                <a:spcPts val="0"/>
              </a:spcBef>
              <a:spcAft>
                <a:spcPts val="0"/>
              </a:spcAft>
              <a:buNone/>
            </a:pPr>
            <a:r>
              <a:rPr lang="en-US" sz="3900" b="0" i="0" u="sng" strike="noStrike" cap="none">
                <a:solidFill>
                  <a:srgbClr val="FFFFFF"/>
                </a:solidFill>
                <a:latin typeface="Roboto Condensed"/>
                <a:ea typeface="Roboto Condensed"/>
                <a:cs typeface="Roboto Condensed"/>
                <a:sym typeface="Roboto Condensed"/>
                <a:hlinkClick r:id="rId10">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https://xmind.ai</a:t>
            </a:r>
            <a:endParaRPr/>
          </a:p>
        </p:txBody>
      </p:sp>
      <p:sp>
        <p:nvSpPr>
          <p:cNvPr id="820" name="Google Shape;820;p34"/>
          <p:cNvSpPr/>
          <p:nvPr/>
        </p:nvSpPr>
        <p:spPr>
          <a:xfrm>
            <a:off x="15640710" y="1031252"/>
            <a:ext cx="2364758" cy="2525777"/>
          </a:xfrm>
          <a:custGeom>
            <a:avLst/>
            <a:gdLst/>
            <a:ahLst/>
            <a:cxnLst/>
            <a:rect l="l" t="t" r="r" b="b"/>
            <a:pathLst>
              <a:path w="2364758" h="2525777" extrusionOk="0">
                <a:moveTo>
                  <a:pt x="0" y="0"/>
                </a:moveTo>
                <a:lnTo>
                  <a:pt x="2364759" y="0"/>
                </a:lnTo>
                <a:lnTo>
                  <a:pt x="2364759" y="2525777"/>
                </a:lnTo>
                <a:lnTo>
                  <a:pt x="0" y="2525777"/>
                </a:lnTo>
                <a:lnTo>
                  <a:pt x="0" y="0"/>
                </a:lnTo>
                <a:close/>
              </a:path>
            </a:pathLst>
          </a:custGeom>
          <a:blipFill rotWithShape="1">
            <a:blip r:embed="rId11">
              <a:alphaModFix/>
            </a:blip>
            <a:stretch>
              <a:fillRect/>
            </a:stretch>
          </a:blipFill>
          <a:ln>
            <a:noFill/>
          </a:ln>
        </p:spPr>
      </p:sp>
      <p:sp>
        <p:nvSpPr>
          <p:cNvPr id="821" name="Google Shape;821;p34"/>
          <p:cNvSpPr txBox="1"/>
          <p:nvPr/>
        </p:nvSpPr>
        <p:spPr>
          <a:xfrm>
            <a:off x="16196722" y="1875963"/>
            <a:ext cx="1252735" cy="599943"/>
          </a:xfrm>
          <a:prstGeom prst="rect">
            <a:avLst/>
          </a:prstGeom>
          <a:noFill/>
          <a:ln>
            <a:noFill/>
          </a:ln>
        </p:spPr>
        <p:txBody>
          <a:bodyPr spcFirstLastPara="1" wrap="square" lIns="0" tIns="0" rIns="0" bIns="0" anchor="t" anchorCtr="0">
            <a:spAutoFit/>
          </a:bodyPr>
          <a:lstStyle/>
          <a:p>
            <a:pPr marL="0" marR="0" lvl="0" indent="0" algn="just" rtl="0">
              <a:lnSpc>
                <a:spcPct val="120005"/>
              </a:lnSpc>
              <a:spcBef>
                <a:spcPts val="0"/>
              </a:spcBef>
              <a:spcAft>
                <a:spcPts val="0"/>
              </a:spcAft>
              <a:buNone/>
            </a:pPr>
            <a:r>
              <a:rPr lang="en-US" sz="3999" b="1" i="0" u="none" strike="noStrike" cap="none">
                <a:solidFill>
                  <a:srgbClr val="000000"/>
                </a:solidFill>
                <a:latin typeface="Roboto Condensed"/>
                <a:ea typeface="Roboto Condensed"/>
                <a:cs typeface="Roboto Condensed"/>
                <a:sym typeface="Roboto Condensed"/>
              </a:rPr>
              <a:t>Gợi ý</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8"/>
                                        </p:tgtEl>
                                        <p:attrNameLst>
                                          <p:attrName>style.visibility</p:attrName>
                                        </p:attrNameLst>
                                      </p:cBhvr>
                                      <p:to>
                                        <p:strVal val="visible"/>
                                      </p:to>
                                    </p:set>
                                    <p:animEffect transition="in" filter="fade">
                                      <p:cBhvr>
                                        <p:cTn id="7" dur="500"/>
                                        <p:tgtEl>
                                          <p:spTgt spid="818"/>
                                        </p:tgtEl>
                                      </p:cBhvr>
                                    </p:animEffect>
                                  </p:childTnLst>
                                </p:cTn>
                              </p:par>
                              <p:par>
                                <p:cTn id="8" presetID="10" presetClass="entr" presetSubtype="0" fill="hold" nodeType="withEffect">
                                  <p:stCondLst>
                                    <p:cond delay="0"/>
                                  </p:stCondLst>
                                  <p:childTnLst>
                                    <p:set>
                                      <p:cBhvr>
                                        <p:cTn id="9" dur="1" fill="hold">
                                          <p:stCondLst>
                                            <p:cond delay="0"/>
                                          </p:stCondLst>
                                        </p:cTn>
                                        <p:tgtEl>
                                          <p:spTgt spid="813"/>
                                        </p:tgtEl>
                                        <p:attrNameLst>
                                          <p:attrName>style.visibility</p:attrName>
                                        </p:attrNameLst>
                                      </p:cBhvr>
                                      <p:to>
                                        <p:strVal val="visible"/>
                                      </p:to>
                                    </p:set>
                                    <p:animEffect transition="in" filter="fade">
                                      <p:cBhvr>
                                        <p:cTn id="10" dur="500"/>
                                        <p:tgtEl>
                                          <p:spTgt spid="813"/>
                                        </p:tgtEl>
                                      </p:cBhvr>
                                    </p:animEffect>
                                  </p:childTnLst>
                                </p:cTn>
                              </p:par>
                              <p:par>
                                <p:cTn id="11" presetID="10" presetClass="entr" presetSubtype="0" fill="hold" nodeType="withEffect">
                                  <p:stCondLst>
                                    <p:cond delay="0"/>
                                  </p:stCondLst>
                                  <p:childTnLst>
                                    <p:set>
                                      <p:cBhvr>
                                        <p:cTn id="12" dur="1" fill="hold">
                                          <p:stCondLst>
                                            <p:cond delay="0"/>
                                          </p:stCondLst>
                                        </p:cTn>
                                        <p:tgtEl>
                                          <p:spTgt spid="819"/>
                                        </p:tgtEl>
                                        <p:attrNameLst>
                                          <p:attrName>style.visibility</p:attrName>
                                        </p:attrNameLst>
                                      </p:cBhvr>
                                      <p:to>
                                        <p:strVal val="visible"/>
                                      </p:to>
                                    </p:set>
                                    <p:animEffect transition="in" filter="fade">
                                      <p:cBhvr>
                                        <p:cTn id="13" dur="500"/>
                                        <p:tgtEl>
                                          <p:spTgt spid="81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16"/>
                                        </p:tgtEl>
                                        <p:attrNameLst>
                                          <p:attrName>style.visibility</p:attrName>
                                        </p:attrNameLst>
                                      </p:cBhvr>
                                      <p:to>
                                        <p:strVal val="visible"/>
                                      </p:to>
                                    </p:set>
                                    <p:animEffect transition="in" filter="fade">
                                      <p:cBhvr>
                                        <p:cTn id="18" dur="500"/>
                                        <p:tgtEl>
                                          <p:spTgt spid="816"/>
                                        </p:tgtEl>
                                      </p:cBhvr>
                                    </p:animEffect>
                                  </p:childTnLst>
                                </p:cTn>
                              </p:par>
                              <p:par>
                                <p:cTn id="19" presetID="10" presetClass="entr" presetSubtype="0" fill="hold" nodeType="withEffect">
                                  <p:stCondLst>
                                    <p:cond delay="0"/>
                                  </p:stCondLst>
                                  <p:childTnLst>
                                    <p:set>
                                      <p:cBhvr>
                                        <p:cTn id="20" dur="1" fill="hold">
                                          <p:stCondLst>
                                            <p:cond delay="0"/>
                                          </p:stCondLst>
                                        </p:cTn>
                                        <p:tgtEl>
                                          <p:spTgt spid="821"/>
                                        </p:tgtEl>
                                        <p:attrNameLst>
                                          <p:attrName>style.visibility</p:attrName>
                                        </p:attrNameLst>
                                      </p:cBhvr>
                                      <p:to>
                                        <p:strVal val="visible"/>
                                      </p:to>
                                    </p:set>
                                    <p:animEffect transition="in" filter="fade">
                                      <p:cBhvr>
                                        <p:cTn id="21" dur="500"/>
                                        <p:tgtEl>
                                          <p:spTgt spid="821"/>
                                        </p:tgtEl>
                                      </p:cBhvr>
                                    </p:animEffect>
                                  </p:childTnLst>
                                </p:cTn>
                              </p:par>
                              <p:par>
                                <p:cTn id="22" presetID="10" presetClass="entr" presetSubtype="0" fill="hold" nodeType="withEffect">
                                  <p:stCondLst>
                                    <p:cond delay="0"/>
                                  </p:stCondLst>
                                  <p:childTnLst>
                                    <p:set>
                                      <p:cBhvr>
                                        <p:cTn id="23" dur="1" fill="hold">
                                          <p:stCondLst>
                                            <p:cond delay="0"/>
                                          </p:stCondLst>
                                        </p:cTn>
                                        <p:tgtEl>
                                          <p:spTgt spid="820"/>
                                        </p:tgtEl>
                                        <p:attrNameLst>
                                          <p:attrName>style.visibility</p:attrName>
                                        </p:attrNameLst>
                                      </p:cBhvr>
                                      <p:to>
                                        <p:strVal val="visible"/>
                                      </p:to>
                                    </p:set>
                                    <p:animEffect transition="in" filter="fade">
                                      <p:cBhvr>
                                        <p:cTn id="24" dur="500"/>
                                        <p:tgtEl>
                                          <p:spTgt spid="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CF3"/>
        </a:solidFill>
        <a:effectLst/>
      </p:bgPr>
    </p:bg>
    <p:spTree>
      <p:nvGrpSpPr>
        <p:cNvPr id="1" name="Shape 829"/>
        <p:cNvGrpSpPr/>
        <p:nvPr/>
      </p:nvGrpSpPr>
      <p:grpSpPr>
        <a:xfrm>
          <a:off x="0" y="0"/>
          <a:ext cx="0" cy="0"/>
          <a:chOff x="0" y="0"/>
          <a:chExt cx="0" cy="0"/>
        </a:xfrm>
      </p:grpSpPr>
      <p:sp>
        <p:nvSpPr>
          <p:cNvPr id="830" name="Google Shape;830;p35"/>
          <p:cNvSpPr/>
          <p:nvPr/>
        </p:nvSpPr>
        <p:spPr>
          <a:xfrm>
            <a:off x="0" y="0"/>
            <a:ext cx="18288006" cy="10287002"/>
          </a:xfrm>
          <a:custGeom>
            <a:avLst/>
            <a:gdLst/>
            <a:ahLst/>
            <a:cxnLst/>
            <a:rect l="l" t="t" r="r" b="b"/>
            <a:pathLst>
              <a:path w="18288006" h="10287002" extrusionOk="0">
                <a:moveTo>
                  <a:pt x="0" y="0"/>
                </a:moveTo>
                <a:lnTo>
                  <a:pt x="18288006" y="0"/>
                </a:lnTo>
                <a:lnTo>
                  <a:pt x="18288006" y="10287002"/>
                </a:lnTo>
                <a:lnTo>
                  <a:pt x="0" y="10287002"/>
                </a:lnTo>
                <a:lnTo>
                  <a:pt x="0" y="0"/>
                </a:lnTo>
                <a:close/>
              </a:path>
            </a:pathLst>
          </a:custGeom>
          <a:blipFill rotWithShape="1">
            <a:blip r:embed="rId3">
              <a:alphaModFix/>
            </a:blip>
            <a:stretch>
              <a:fillRect t="-9243" b="-9243"/>
            </a:stretch>
          </a:blipFill>
          <a:ln>
            <a:noFill/>
          </a:ln>
        </p:spPr>
      </p:sp>
      <p:sp>
        <p:nvSpPr>
          <p:cNvPr id="831" name="Google Shape;831;p35"/>
          <p:cNvSpPr/>
          <p:nvPr/>
        </p:nvSpPr>
        <p:spPr>
          <a:xfrm>
            <a:off x="-15424" y="6330576"/>
            <a:ext cx="18287926" cy="6089996"/>
          </a:xfrm>
          <a:custGeom>
            <a:avLst/>
            <a:gdLst/>
            <a:ahLst/>
            <a:cxnLst/>
            <a:rect l="l" t="t" r="r" b="b"/>
            <a:pathLst>
              <a:path w="18287926" h="6089996" extrusionOk="0">
                <a:moveTo>
                  <a:pt x="0" y="0"/>
                </a:moveTo>
                <a:lnTo>
                  <a:pt x="18287926" y="0"/>
                </a:lnTo>
                <a:lnTo>
                  <a:pt x="18287926" y="6089996"/>
                </a:lnTo>
                <a:lnTo>
                  <a:pt x="0" y="6089996"/>
                </a:lnTo>
                <a:lnTo>
                  <a:pt x="0" y="0"/>
                </a:lnTo>
                <a:close/>
              </a:path>
            </a:pathLst>
          </a:custGeom>
          <a:blipFill rotWithShape="1">
            <a:blip r:embed="rId4">
              <a:alphaModFix/>
            </a:blip>
            <a:stretch>
              <a:fillRect/>
            </a:stretch>
          </a:blipFill>
          <a:ln>
            <a:noFill/>
          </a:ln>
        </p:spPr>
      </p:sp>
      <p:sp>
        <p:nvSpPr>
          <p:cNvPr id="832" name="Google Shape;832;p35"/>
          <p:cNvSpPr/>
          <p:nvPr/>
        </p:nvSpPr>
        <p:spPr>
          <a:xfrm>
            <a:off x="0" y="9061484"/>
            <a:ext cx="18287742" cy="3359086"/>
          </a:xfrm>
          <a:custGeom>
            <a:avLst/>
            <a:gdLst/>
            <a:ahLst/>
            <a:cxnLst/>
            <a:rect l="l" t="t" r="r" b="b"/>
            <a:pathLst>
              <a:path w="18287742" h="3359086" extrusionOk="0">
                <a:moveTo>
                  <a:pt x="0" y="0"/>
                </a:moveTo>
                <a:lnTo>
                  <a:pt x="18287742" y="0"/>
                </a:lnTo>
                <a:lnTo>
                  <a:pt x="18287742" y="3359086"/>
                </a:lnTo>
                <a:lnTo>
                  <a:pt x="0" y="3359086"/>
                </a:lnTo>
                <a:lnTo>
                  <a:pt x="0" y="0"/>
                </a:lnTo>
                <a:close/>
              </a:path>
            </a:pathLst>
          </a:custGeom>
          <a:blipFill rotWithShape="1">
            <a:blip r:embed="rId5">
              <a:alphaModFix/>
            </a:blip>
            <a:stretch>
              <a:fillRect/>
            </a:stretch>
          </a:blipFill>
          <a:ln>
            <a:noFill/>
          </a:ln>
        </p:spPr>
      </p:sp>
      <p:sp>
        <p:nvSpPr>
          <p:cNvPr id="833" name="Google Shape;833;p35"/>
          <p:cNvSpPr/>
          <p:nvPr/>
        </p:nvSpPr>
        <p:spPr>
          <a:xfrm>
            <a:off x="14581" y="465230"/>
            <a:ext cx="18290487" cy="606288"/>
          </a:xfrm>
          <a:custGeom>
            <a:avLst/>
            <a:gdLst/>
            <a:ahLst/>
            <a:cxnLst/>
            <a:rect l="l" t="t" r="r" b="b"/>
            <a:pathLst>
              <a:path w="18290487" h="606288" extrusionOk="0">
                <a:moveTo>
                  <a:pt x="0" y="0"/>
                </a:moveTo>
                <a:lnTo>
                  <a:pt x="18290486" y="0"/>
                </a:lnTo>
                <a:lnTo>
                  <a:pt x="18290486" y="606288"/>
                </a:lnTo>
                <a:lnTo>
                  <a:pt x="0" y="606288"/>
                </a:lnTo>
                <a:lnTo>
                  <a:pt x="0" y="0"/>
                </a:lnTo>
                <a:close/>
              </a:path>
            </a:pathLst>
          </a:custGeom>
          <a:blipFill rotWithShape="1">
            <a:blip r:embed="rId6">
              <a:alphaModFix/>
            </a:blip>
            <a:stretch>
              <a:fillRect/>
            </a:stretch>
          </a:blipFill>
          <a:ln>
            <a:noFill/>
          </a:ln>
        </p:spPr>
      </p:sp>
      <p:sp>
        <p:nvSpPr>
          <p:cNvPr id="834" name="Google Shape;834;p35"/>
          <p:cNvSpPr/>
          <p:nvPr/>
        </p:nvSpPr>
        <p:spPr>
          <a:xfrm>
            <a:off x="-1661" y="461340"/>
            <a:ext cx="18290487" cy="606288"/>
          </a:xfrm>
          <a:custGeom>
            <a:avLst/>
            <a:gdLst/>
            <a:ahLst/>
            <a:cxnLst/>
            <a:rect l="l" t="t" r="r" b="b"/>
            <a:pathLst>
              <a:path w="18290487" h="606288" extrusionOk="0">
                <a:moveTo>
                  <a:pt x="0" y="0"/>
                </a:moveTo>
                <a:lnTo>
                  <a:pt x="18290486" y="0"/>
                </a:lnTo>
                <a:lnTo>
                  <a:pt x="18290486" y="606288"/>
                </a:lnTo>
                <a:lnTo>
                  <a:pt x="0" y="606288"/>
                </a:lnTo>
                <a:lnTo>
                  <a:pt x="0" y="0"/>
                </a:lnTo>
                <a:close/>
              </a:path>
            </a:pathLst>
          </a:custGeom>
          <a:blipFill rotWithShape="1">
            <a:blip r:embed="rId6">
              <a:alphaModFix/>
            </a:blip>
            <a:stretch>
              <a:fillRect/>
            </a:stretch>
          </a:blipFill>
          <a:ln>
            <a:noFill/>
          </a:ln>
        </p:spPr>
      </p:sp>
      <p:sp>
        <p:nvSpPr>
          <p:cNvPr id="835" name="Google Shape;835;p35"/>
          <p:cNvSpPr/>
          <p:nvPr/>
        </p:nvSpPr>
        <p:spPr>
          <a:xfrm>
            <a:off x="12556207" y="1824505"/>
            <a:ext cx="844575" cy="845024"/>
          </a:xfrm>
          <a:custGeom>
            <a:avLst/>
            <a:gdLst/>
            <a:ahLst/>
            <a:cxnLst/>
            <a:rect l="l" t="t" r="r" b="b"/>
            <a:pathLst>
              <a:path w="844575" h="845024" extrusionOk="0">
                <a:moveTo>
                  <a:pt x="0" y="0"/>
                </a:moveTo>
                <a:lnTo>
                  <a:pt x="844576" y="0"/>
                </a:lnTo>
                <a:lnTo>
                  <a:pt x="844576" y="845024"/>
                </a:lnTo>
                <a:lnTo>
                  <a:pt x="0" y="845024"/>
                </a:lnTo>
                <a:lnTo>
                  <a:pt x="0" y="0"/>
                </a:lnTo>
                <a:close/>
              </a:path>
            </a:pathLst>
          </a:custGeom>
          <a:blipFill rotWithShape="1">
            <a:blip r:embed="rId7">
              <a:alphaModFix/>
            </a:blip>
            <a:stretch>
              <a:fillRect/>
            </a:stretch>
          </a:blipFill>
          <a:ln>
            <a:noFill/>
          </a:ln>
        </p:spPr>
      </p:sp>
      <p:sp>
        <p:nvSpPr>
          <p:cNvPr id="836" name="Google Shape;836;p35"/>
          <p:cNvSpPr/>
          <p:nvPr/>
        </p:nvSpPr>
        <p:spPr>
          <a:xfrm>
            <a:off x="10088291" y="7569803"/>
            <a:ext cx="613715" cy="571648"/>
          </a:xfrm>
          <a:custGeom>
            <a:avLst/>
            <a:gdLst/>
            <a:ahLst/>
            <a:cxnLst/>
            <a:rect l="l" t="t" r="r" b="b"/>
            <a:pathLst>
              <a:path w="613715" h="571648" extrusionOk="0">
                <a:moveTo>
                  <a:pt x="0" y="0"/>
                </a:moveTo>
                <a:lnTo>
                  <a:pt x="613714" y="0"/>
                </a:lnTo>
                <a:lnTo>
                  <a:pt x="613714" y="571648"/>
                </a:lnTo>
                <a:lnTo>
                  <a:pt x="0" y="571648"/>
                </a:lnTo>
                <a:lnTo>
                  <a:pt x="0" y="0"/>
                </a:lnTo>
                <a:close/>
              </a:path>
            </a:pathLst>
          </a:custGeom>
          <a:blipFill rotWithShape="1">
            <a:blip r:embed="rId8">
              <a:alphaModFix/>
            </a:blip>
            <a:stretch>
              <a:fillRect/>
            </a:stretch>
          </a:blipFill>
          <a:ln>
            <a:noFill/>
          </a:ln>
        </p:spPr>
      </p:sp>
      <p:sp>
        <p:nvSpPr>
          <p:cNvPr id="837" name="Google Shape;837;p35"/>
          <p:cNvSpPr/>
          <p:nvPr/>
        </p:nvSpPr>
        <p:spPr>
          <a:xfrm>
            <a:off x="574940" y="3264658"/>
            <a:ext cx="643727" cy="486628"/>
          </a:xfrm>
          <a:custGeom>
            <a:avLst/>
            <a:gdLst/>
            <a:ahLst/>
            <a:cxnLst/>
            <a:rect l="l" t="t" r="r" b="b"/>
            <a:pathLst>
              <a:path w="643727" h="486628" extrusionOk="0">
                <a:moveTo>
                  <a:pt x="0" y="0"/>
                </a:moveTo>
                <a:lnTo>
                  <a:pt x="643726" y="0"/>
                </a:lnTo>
                <a:lnTo>
                  <a:pt x="643726" y="486628"/>
                </a:lnTo>
                <a:lnTo>
                  <a:pt x="0" y="486628"/>
                </a:lnTo>
                <a:lnTo>
                  <a:pt x="0" y="0"/>
                </a:lnTo>
                <a:close/>
              </a:path>
            </a:pathLst>
          </a:custGeom>
          <a:blipFill rotWithShape="1">
            <a:blip r:embed="rId9">
              <a:alphaModFix/>
            </a:blip>
            <a:stretch>
              <a:fillRect/>
            </a:stretch>
          </a:blipFill>
          <a:ln>
            <a:noFill/>
          </a:ln>
        </p:spPr>
      </p:sp>
      <p:sp>
        <p:nvSpPr>
          <p:cNvPr id="838" name="Google Shape;838;p35"/>
          <p:cNvSpPr/>
          <p:nvPr/>
        </p:nvSpPr>
        <p:spPr>
          <a:xfrm>
            <a:off x="743174" y="1771214"/>
            <a:ext cx="7375779" cy="8229600"/>
          </a:xfrm>
          <a:custGeom>
            <a:avLst/>
            <a:gdLst/>
            <a:ahLst/>
            <a:cxnLst/>
            <a:rect l="l" t="t" r="r" b="b"/>
            <a:pathLst>
              <a:path w="7375779" h="8229600" extrusionOk="0">
                <a:moveTo>
                  <a:pt x="0" y="0"/>
                </a:moveTo>
                <a:lnTo>
                  <a:pt x="7375779" y="0"/>
                </a:lnTo>
                <a:lnTo>
                  <a:pt x="7375779" y="8229600"/>
                </a:lnTo>
                <a:lnTo>
                  <a:pt x="0" y="8229600"/>
                </a:lnTo>
                <a:lnTo>
                  <a:pt x="0" y="0"/>
                </a:lnTo>
                <a:close/>
              </a:path>
            </a:pathLst>
          </a:custGeom>
          <a:blipFill rotWithShape="1">
            <a:blip r:embed="rId10">
              <a:alphaModFix/>
            </a:blip>
            <a:stretch>
              <a:fillRect/>
            </a:stretch>
          </a:blipFill>
          <a:ln>
            <a:noFill/>
          </a:ln>
        </p:spPr>
      </p:sp>
      <p:sp>
        <p:nvSpPr>
          <p:cNvPr id="839" name="Google Shape;839;p35"/>
          <p:cNvSpPr/>
          <p:nvPr/>
        </p:nvSpPr>
        <p:spPr>
          <a:xfrm flipH="1">
            <a:off x="9777998" y="2247017"/>
            <a:ext cx="8809399" cy="8027565"/>
          </a:xfrm>
          <a:custGeom>
            <a:avLst/>
            <a:gdLst/>
            <a:ahLst/>
            <a:cxnLst/>
            <a:rect l="l" t="t" r="r" b="b"/>
            <a:pathLst>
              <a:path w="8809399" h="8027565" extrusionOk="0">
                <a:moveTo>
                  <a:pt x="8809399" y="0"/>
                </a:moveTo>
                <a:lnTo>
                  <a:pt x="0" y="0"/>
                </a:lnTo>
                <a:lnTo>
                  <a:pt x="0" y="8027565"/>
                </a:lnTo>
                <a:lnTo>
                  <a:pt x="8809399" y="8027565"/>
                </a:lnTo>
                <a:lnTo>
                  <a:pt x="8809399" y="0"/>
                </a:lnTo>
                <a:close/>
              </a:path>
            </a:pathLst>
          </a:custGeom>
          <a:blipFill rotWithShape="1">
            <a:blip r:embed="rId11">
              <a:alphaModFix/>
            </a:blip>
            <a:stretch>
              <a:fillRect/>
            </a:stretch>
          </a:blipFill>
          <a:ln>
            <a:noFill/>
          </a:ln>
        </p:spPr>
      </p:sp>
      <p:sp>
        <p:nvSpPr>
          <p:cNvPr id="840" name="Google Shape;840;p35"/>
          <p:cNvSpPr txBox="1"/>
          <p:nvPr/>
        </p:nvSpPr>
        <p:spPr>
          <a:xfrm>
            <a:off x="743174" y="926065"/>
            <a:ext cx="6396600" cy="923400"/>
          </a:xfrm>
          <a:prstGeom prst="rect">
            <a:avLst/>
          </a:prstGeom>
          <a:noFill/>
          <a:ln>
            <a:noFill/>
          </a:ln>
        </p:spPr>
        <p:txBody>
          <a:bodyPr spcFirstLastPara="1" wrap="square" lIns="0" tIns="0" rIns="0" bIns="0" anchor="t" anchorCtr="0">
            <a:spAutoFit/>
          </a:bodyPr>
          <a:lstStyle/>
          <a:p>
            <a:pPr marL="0" marR="0" lvl="0" indent="0" algn="just" rtl="0">
              <a:lnSpc>
                <a:spcPct val="163000"/>
              </a:lnSpc>
              <a:spcBef>
                <a:spcPts val="0"/>
              </a:spcBef>
              <a:spcAft>
                <a:spcPts val="0"/>
              </a:spcAft>
              <a:buNone/>
            </a:pPr>
            <a:r>
              <a:rPr lang="en-US" sz="6000" b="1" i="0" u="none" strike="noStrike" cap="none">
                <a:solidFill>
                  <a:srgbClr val="3E4728"/>
                </a:solidFill>
                <a:latin typeface="Fraunces Black"/>
                <a:ea typeface="Fraunces Black"/>
                <a:cs typeface="Fraunces Black"/>
                <a:sym typeface="Fraunces Black"/>
              </a:rPr>
              <a:t>5. VẬN DỤNG</a:t>
            </a:r>
            <a:endParaRPr/>
          </a:p>
        </p:txBody>
      </p:sp>
      <p:sp>
        <p:nvSpPr>
          <p:cNvPr id="841" name="Google Shape;841;p35"/>
          <p:cNvSpPr txBox="1"/>
          <p:nvPr/>
        </p:nvSpPr>
        <p:spPr>
          <a:xfrm>
            <a:off x="1155025" y="3236075"/>
            <a:ext cx="6396600" cy="6155400"/>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None/>
            </a:pPr>
            <a:r>
              <a:rPr lang="en-US" sz="3999" b="1" i="0" u="none" strike="noStrike" cap="none">
                <a:solidFill>
                  <a:srgbClr val="000000"/>
                </a:solidFill>
                <a:latin typeface="Roboto Condensed"/>
                <a:ea typeface="Roboto Condensed"/>
                <a:cs typeface="Roboto Condensed"/>
                <a:sym typeface="Roboto Condensed"/>
              </a:rPr>
              <a:t>Nhiệm vụ 1</a:t>
            </a:r>
            <a:endParaRPr/>
          </a:p>
          <a:p>
            <a:pPr marL="863599" marR="0" lvl="1" indent="-431800" algn="just" rtl="0">
              <a:lnSpc>
                <a:spcPct val="100000"/>
              </a:lnSpc>
              <a:spcBef>
                <a:spcPts val="0"/>
              </a:spcBef>
              <a:spcAft>
                <a:spcPts val="0"/>
              </a:spcAft>
              <a:buClr>
                <a:srgbClr val="000000"/>
              </a:buClr>
              <a:buSzPts val="3999"/>
              <a:buFont typeface="Arial"/>
              <a:buChar char="•"/>
            </a:pPr>
            <a:r>
              <a:rPr lang="en-US" sz="3999" b="0" i="0" u="none" strike="noStrike" cap="none">
                <a:solidFill>
                  <a:srgbClr val="000000"/>
                </a:solidFill>
                <a:latin typeface="Roboto Condensed"/>
                <a:ea typeface="Roboto Condensed"/>
                <a:cs typeface="Roboto Condensed"/>
                <a:sym typeface="Roboto Condensed"/>
              </a:rPr>
              <a:t>Suy ngẫm, bàn luận: “Chiến tranh” – hai tiếng ấy đã gợi cho bạn những ấn tượng, suy nghĩ gì?</a:t>
            </a:r>
            <a:endParaRPr/>
          </a:p>
          <a:p>
            <a:pPr marL="863599" marR="0" lvl="1" indent="-431800" algn="just" rtl="0">
              <a:lnSpc>
                <a:spcPct val="100000"/>
              </a:lnSpc>
              <a:spcBef>
                <a:spcPts val="0"/>
              </a:spcBef>
              <a:spcAft>
                <a:spcPts val="0"/>
              </a:spcAft>
              <a:buClr>
                <a:srgbClr val="000000"/>
              </a:buClr>
              <a:buSzPts val="3999"/>
              <a:buFont typeface="Arial"/>
              <a:buChar char="•"/>
            </a:pPr>
            <a:r>
              <a:rPr lang="en-US" sz="3999" b="0" i="0" u="none" strike="noStrike" cap="none">
                <a:solidFill>
                  <a:srgbClr val="000000"/>
                </a:solidFill>
                <a:latin typeface="Roboto Condensed"/>
                <a:ea typeface="Roboto Condensed"/>
                <a:cs typeface="Roboto Condensed"/>
                <a:sym typeface="Roboto Condensed"/>
              </a:rPr>
              <a:t>Hình thức: bài luận khoảng 600 chữ.</a:t>
            </a:r>
            <a:endParaRPr/>
          </a:p>
          <a:p>
            <a:pPr marL="863599" marR="0" lvl="1" indent="-431800" algn="just" rtl="0">
              <a:lnSpc>
                <a:spcPct val="100000"/>
              </a:lnSpc>
              <a:spcBef>
                <a:spcPts val="0"/>
              </a:spcBef>
              <a:spcAft>
                <a:spcPts val="0"/>
              </a:spcAft>
              <a:buClr>
                <a:srgbClr val="000000"/>
              </a:buClr>
              <a:buSzPts val="3999"/>
              <a:buFont typeface="Arial"/>
              <a:buChar char="•"/>
            </a:pPr>
            <a:r>
              <a:rPr lang="en-US" sz="3999" b="0" i="0" u="none" strike="noStrike" cap="none">
                <a:solidFill>
                  <a:srgbClr val="000000"/>
                </a:solidFill>
                <a:latin typeface="Roboto Condensed"/>
                <a:ea typeface="Roboto Condensed"/>
                <a:cs typeface="Roboto Condensed"/>
                <a:sym typeface="Roboto Condensed"/>
              </a:rPr>
              <a:t>Buổi sau báo cáo sản phẩm. HS gửi lên padlet/ google classroom</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40">
                                            <p:txEl>
                                              <p:pRg st="0" end="0"/>
                                            </p:txEl>
                                          </p:spTgt>
                                        </p:tgtEl>
                                        <p:attrNameLst>
                                          <p:attrName>style.visibility</p:attrName>
                                        </p:attrNameLst>
                                      </p:cBhvr>
                                      <p:to>
                                        <p:strVal val="visible"/>
                                      </p:to>
                                    </p:set>
                                    <p:animEffect transition="in" filter="fade">
                                      <p:cBhvr>
                                        <p:cTn id="7" dur="500"/>
                                        <p:tgtEl>
                                          <p:spTgt spid="8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41"/>
                                        </p:tgtEl>
                                        <p:attrNameLst>
                                          <p:attrName>style.visibility</p:attrName>
                                        </p:attrNameLst>
                                      </p:cBhvr>
                                      <p:to>
                                        <p:strVal val="visible"/>
                                      </p:to>
                                    </p:set>
                                    <p:animEffect transition="in" filter="fade">
                                      <p:cBhvr>
                                        <p:cTn id="12" dur="500"/>
                                        <p:tgtEl>
                                          <p:spTgt spid="841"/>
                                        </p:tgtEl>
                                      </p:cBhvr>
                                    </p:animEffect>
                                  </p:childTnLst>
                                </p:cTn>
                              </p:par>
                              <p:par>
                                <p:cTn id="13" presetID="10" presetClass="entr" presetSubtype="0" fill="hold" nodeType="withEffect">
                                  <p:stCondLst>
                                    <p:cond delay="0"/>
                                  </p:stCondLst>
                                  <p:childTnLst>
                                    <p:set>
                                      <p:cBhvr>
                                        <p:cTn id="14" dur="1" fill="hold">
                                          <p:stCondLst>
                                            <p:cond delay="0"/>
                                          </p:stCondLst>
                                        </p:cTn>
                                        <p:tgtEl>
                                          <p:spTgt spid="838"/>
                                        </p:tgtEl>
                                        <p:attrNameLst>
                                          <p:attrName>style.visibility</p:attrName>
                                        </p:attrNameLst>
                                      </p:cBhvr>
                                      <p:to>
                                        <p:strVal val="visible"/>
                                      </p:to>
                                    </p:set>
                                    <p:animEffect transition="in" filter="fade">
                                      <p:cBhvr>
                                        <p:cTn id="15" dur="500"/>
                                        <p:tgtEl>
                                          <p:spTgt spid="8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CF3"/>
        </a:solidFill>
        <a:effectLst/>
      </p:bgPr>
    </p:bg>
    <p:spTree>
      <p:nvGrpSpPr>
        <p:cNvPr id="1" name="Shape 849"/>
        <p:cNvGrpSpPr/>
        <p:nvPr/>
      </p:nvGrpSpPr>
      <p:grpSpPr>
        <a:xfrm>
          <a:off x="0" y="0"/>
          <a:ext cx="0" cy="0"/>
          <a:chOff x="0" y="0"/>
          <a:chExt cx="0" cy="0"/>
        </a:xfrm>
      </p:grpSpPr>
      <p:sp>
        <p:nvSpPr>
          <p:cNvPr id="850" name="Google Shape;850;p36"/>
          <p:cNvSpPr/>
          <p:nvPr/>
        </p:nvSpPr>
        <p:spPr>
          <a:xfrm>
            <a:off x="0" y="0"/>
            <a:ext cx="18288006" cy="10287002"/>
          </a:xfrm>
          <a:custGeom>
            <a:avLst/>
            <a:gdLst/>
            <a:ahLst/>
            <a:cxnLst/>
            <a:rect l="l" t="t" r="r" b="b"/>
            <a:pathLst>
              <a:path w="18288006" h="10287002" extrusionOk="0">
                <a:moveTo>
                  <a:pt x="0" y="0"/>
                </a:moveTo>
                <a:lnTo>
                  <a:pt x="18288006" y="0"/>
                </a:lnTo>
                <a:lnTo>
                  <a:pt x="18288006" y="10287002"/>
                </a:lnTo>
                <a:lnTo>
                  <a:pt x="0" y="10287002"/>
                </a:lnTo>
                <a:lnTo>
                  <a:pt x="0" y="0"/>
                </a:lnTo>
                <a:close/>
              </a:path>
            </a:pathLst>
          </a:custGeom>
          <a:blipFill rotWithShape="1">
            <a:blip r:embed="rId3">
              <a:alphaModFix/>
            </a:blip>
            <a:stretch>
              <a:fillRect t="-9243" b="-9243"/>
            </a:stretch>
          </a:blipFill>
          <a:ln>
            <a:noFill/>
          </a:ln>
        </p:spPr>
      </p:sp>
      <p:sp>
        <p:nvSpPr>
          <p:cNvPr id="851" name="Google Shape;851;p36"/>
          <p:cNvSpPr/>
          <p:nvPr/>
        </p:nvSpPr>
        <p:spPr>
          <a:xfrm>
            <a:off x="0" y="8441388"/>
            <a:ext cx="18290352" cy="3979142"/>
          </a:xfrm>
          <a:custGeom>
            <a:avLst/>
            <a:gdLst/>
            <a:ahLst/>
            <a:cxnLst/>
            <a:rect l="l" t="t" r="r" b="b"/>
            <a:pathLst>
              <a:path w="18290352" h="3979142" extrusionOk="0">
                <a:moveTo>
                  <a:pt x="0" y="0"/>
                </a:moveTo>
                <a:lnTo>
                  <a:pt x="18290352" y="0"/>
                </a:lnTo>
                <a:lnTo>
                  <a:pt x="18290352" y="3979142"/>
                </a:lnTo>
                <a:lnTo>
                  <a:pt x="0" y="3979142"/>
                </a:lnTo>
                <a:lnTo>
                  <a:pt x="0" y="0"/>
                </a:lnTo>
                <a:close/>
              </a:path>
            </a:pathLst>
          </a:custGeom>
          <a:blipFill rotWithShape="1">
            <a:blip r:embed="rId4">
              <a:alphaModFix/>
            </a:blip>
            <a:stretch>
              <a:fillRect/>
            </a:stretch>
          </a:blipFill>
          <a:ln>
            <a:noFill/>
          </a:ln>
        </p:spPr>
      </p:sp>
      <p:sp>
        <p:nvSpPr>
          <p:cNvPr id="852" name="Google Shape;852;p36"/>
          <p:cNvSpPr/>
          <p:nvPr/>
        </p:nvSpPr>
        <p:spPr>
          <a:xfrm>
            <a:off x="0" y="9061460"/>
            <a:ext cx="18287742" cy="3359086"/>
          </a:xfrm>
          <a:custGeom>
            <a:avLst/>
            <a:gdLst/>
            <a:ahLst/>
            <a:cxnLst/>
            <a:rect l="l" t="t" r="r" b="b"/>
            <a:pathLst>
              <a:path w="18287742" h="3359086" extrusionOk="0">
                <a:moveTo>
                  <a:pt x="0" y="0"/>
                </a:moveTo>
                <a:lnTo>
                  <a:pt x="18287742" y="0"/>
                </a:lnTo>
                <a:lnTo>
                  <a:pt x="18287742" y="3359086"/>
                </a:lnTo>
                <a:lnTo>
                  <a:pt x="0" y="3359086"/>
                </a:lnTo>
                <a:lnTo>
                  <a:pt x="0" y="0"/>
                </a:lnTo>
                <a:close/>
              </a:path>
            </a:pathLst>
          </a:custGeom>
          <a:blipFill rotWithShape="1">
            <a:blip r:embed="rId5">
              <a:alphaModFix/>
            </a:blip>
            <a:stretch>
              <a:fillRect/>
            </a:stretch>
          </a:blipFill>
          <a:ln>
            <a:noFill/>
          </a:ln>
        </p:spPr>
      </p:sp>
      <p:sp>
        <p:nvSpPr>
          <p:cNvPr id="853" name="Google Shape;853;p36"/>
          <p:cNvSpPr/>
          <p:nvPr/>
        </p:nvSpPr>
        <p:spPr>
          <a:xfrm>
            <a:off x="14581" y="465230"/>
            <a:ext cx="18290487" cy="606288"/>
          </a:xfrm>
          <a:custGeom>
            <a:avLst/>
            <a:gdLst/>
            <a:ahLst/>
            <a:cxnLst/>
            <a:rect l="l" t="t" r="r" b="b"/>
            <a:pathLst>
              <a:path w="18290487" h="606288" extrusionOk="0">
                <a:moveTo>
                  <a:pt x="0" y="0"/>
                </a:moveTo>
                <a:lnTo>
                  <a:pt x="18290486" y="0"/>
                </a:lnTo>
                <a:lnTo>
                  <a:pt x="18290486" y="606288"/>
                </a:lnTo>
                <a:lnTo>
                  <a:pt x="0" y="606288"/>
                </a:lnTo>
                <a:lnTo>
                  <a:pt x="0" y="0"/>
                </a:lnTo>
                <a:close/>
              </a:path>
            </a:pathLst>
          </a:custGeom>
          <a:blipFill rotWithShape="1">
            <a:blip r:embed="rId6">
              <a:alphaModFix/>
            </a:blip>
            <a:stretch>
              <a:fillRect/>
            </a:stretch>
          </a:blipFill>
          <a:ln>
            <a:noFill/>
          </a:ln>
        </p:spPr>
      </p:sp>
      <p:sp>
        <p:nvSpPr>
          <p:cNvPr id="854" name="Google Shape;854;p36"/>
          <p:cNvSpPr/>
          <p:nvPr/>
        </p:nvSpPr>
        <p:spPr>
          <a:xfrm>
            <a:off x="16138400" y="6576181"/>
            <a:ext cx="1674731" cy="457107"/>
          </a:xfrm>
          <a:custGeom>
            <a:avLst/>
            <a:gdLst/>
            <a:ahLst/>
            <a:cxnLst/>
            <a:rect l="l" t="t" r="r" b="b"/>
            <a:pathLst>
              <a:path w="1674731" h="457107" extrusionOk="0">
                <a:moveTo>
                  <a:pt x="0" y="0"/>
                </a:moveTo>
                <a:lnTo>
                  <a:pt x="1674730" y="0"/>
                </a:lnTo>
                <a:lnTo>
                  <a:pt x="1674730" y="457108"/>
                </a:lnTo>
                <a:lnTo>
                  <a:pt x="0" y="457108"/>
                </a:lnTo>
                <a:lnTo>
                  <a:pt x="0" y="0"/>
                </a:lnTo>
                <a:close/>
              </a:path>
            </a:pathLst>
          </a:custGeom>
          <a:blipFill rotWithShape="1">
            <a:blip r:embed="rId7">
              <a:alphaModFix/>
            </a:blip>
            <a:stretch>
              <a:fillRect/>
            </a:stretch>
          </a:blipFill>
          <a:ln>
            <a:noFill/>
          </a:ln>
        </p:spPr>
      </p:sp>
      <p:sp>
        <p:nvSpPr>
          <p:cNvPr id="855" name="Google Shape;855;p36"/>
          <p:cNvSpPr txBox="1"/>
          <p:nvPr/>
        </p:nvSpPr>
        <p:spPr>
          <a:xfrm>
            <a:off x="743174" y="1002265"/>
            <a:ext cx="6396600" cy="923400"/>
          </a:xfrm>
          <a:prstGeom prst="rect">
            <a:avLst/>
          </a:prstGeom>
          <a:noFill/>
          <a:ln>
            <a:noFill/>
          </a:ln>
        </p:spPr>
        <p:txBody>
          <a:bodyPr spcFirstLastPara="1" wrap="square" lIns="0" tIns="0" rIns="0" bIns="0" anchor="t" anchorCtr="0">
            <a:spAutoFit/>
          </a:bodyPr>
          <a:lstStyle/>
          <a:p>
            <a:pPr marL="0" marR="0" lvl="0" indent="0" algn="just" rtl="0">
              <a:lnSpc>
                <a:spcPct val="163000"/>
              </a:lnSpc>
              <a:spcBef>
                <a:spcPts val="0"/>
              </a:spcBef>
              <a:spcAft>
                <a:spcPts val="0"/>
              </a:spcAft>
              <a:buNone/>
            </a:pPr>
            <a:r>
              <a:rPr lang="en-US" sz="6000" b="1" i="0" u="none" strike="noStrike" cap="none">
                <a:solidFill>
                  <a:srgbClr val="3E4728"/>
                </a:solidFill>
                <a:latin typeface="Fraunces Black"/>
                <a:ea typeface="Fraunces Black"/>
                <a:cs typeface="Fraunces Black"/>
                <a:sym typeface="Fraunces Black"/>
              </a:rPr>
              <a:t>5. VẬN DỤNG</a:t>
            </a:r>
            <a:endParaRPr/>
          </a:p>
        </p:txBody>
      </p:sp>
      <p:grpSp>
        <p:nvGrpSpPr>
          <p:cNvPr id="856" name="Google Shape;856;p36"/>
          <p:cNvGrpSpPr/>
          <p:nvPr/>
        </p:nvGrpSpPr>
        <p:grpSpPr>
          <a:xfrm>
            <a:off x="743174" y="1782031"/>
            <a:ext cx="16721227" cy="8031698"/>
            <a:chOff x="0" y="-57150"/>
            <a:chExt cx="5657090" cy="2717267"/>
          </a:xfrm>
        </p:grpSpPr>
        <p:sp>
          <p:nvSpPr>
            <p:cNvPr id="857" name="Google Shape;857;p36"/>
            <p:cNvSpPr/>
            <p:nvPr/>
          </p:nvSpPr>
          <p:spPr>
            <a:xfrm>
              <a:off x="0" y="0"/>
              <a:ext cx="5657090" cy="2660117"/>
            </a:xfrm>
            <a:custGeom>
              <a:avLst/>
              <a:gdLst/>
              <a:ahLst/>
              <a:cxnLst/>
              <a:rect l="l" t="t" r="r" b="b"/>
              <a:pathLst>
                <a:path w="5657090" h="2660117" extrusionOk="0">
                  <a:moveTo>
                    <a:pt x="23613" y="0"/>
                  </a:moveTo>
                  <a:lnTo>
                    <a:pt x="5633477" y="0"/>
                  </a:lnTo>
                  <a:cubicBezTo>
                    <a:pt x="5639740" y="0"/>
                    <a:pt x="5645746" y="2488"/>
                    <a:pt x="5650174" y="6916"/>
                  </a:cubicBezTo>
                  <a:cubicBezTo>
                    <a:pt x="5654603" y="11344"/>
                    <a:pt x="5657090" y="17350"/>
                    <a:pt x="5657090" y="23613"/>
                  </a:cubicBezTo>
                  <a:lnTo>
                    <a:pt x="5657090" y="2636504"/>
                  </a:lnTo>
                  <a:cubicBezTo>
                    <a:pt x="5657090" y="2649545"/>
                    <a:pt x="5646519" y="2660117"/>
                    <a:pt x="5633477" y="2660117"/>
                  </a:cubicBezTo>
                  <a:lnTo>
                    <a:pt x="23613" y="2660117"/>
                  </a:lnTo>
                  <a:cubicBezTo>
                    <a:pt x="10572" y="2660117"/>
                    <a:pt x="0" y="2649545"/>
                    <a:pt x="0" y="2636504"/>
                  </a:cubicBezTo>
                  <a:lnTo>
                    <a:pt x="0" y="23613"/>
                  </a:lnTo>
                  <a:cubicBezTo>
                    <a:pt x="0" y="10572"/>
                    <a:pt x="10572" y="0"/>
                    <a:pt x="23613" y="0"/>
                  </a:cubicBezTo>
                  <a:close/>
                </a:path>
              </a:pathLst>
            </a:custGeom>
            <a:solidFill>
              <a:srgbClr val="FFFDDF"/>
            </a:solidFill>
            <a:ln w="19050" cap="rnd" cmpd="sng">
              <a:solidFill>
                <a:srgbClr val="0000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6"/>
            <p:cNvSpPr txBox="1"/>
            <p:nvPr/>
          </p:nvSpPr>
          <p:spPr>
            <a:xfrm>
              <a:off x="0" y="-57150"/>
              <a:ext cx="5657090" cy="2717267"/>
            </a:xfrm>
            <a:prstGeom prst="rect">
              <a:avLst/>
            </a:prstGeom>
            <a:noFill/>
            <a:ln>
              <a:noFill/>
            </a:ln>
          </p:spPr>
          <p:txBody>
            <a:bodyPr spcFirstLastPara="1" wrap="square" lIns="50800" tIns="50800" rIns="50800" bIns="50800" anchor="ctr" anchorCtr="0">
              <a:noAutofit/>
            </a:bodyPr>
            <a:lstStyle/>
            <a:p>
              <a:pPr marL="0" marR="0" lvl="0" indent="0" algn="ctr" rtl="0">
                <a:lnSpc>
                  <a:spcPct val="132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859" name="Google Shape;859;p36"/>
          <p:cNvSpPr txBox="1"/>
          <p:nvPr/>
        </p:nvSpPr>
        <p:spPr>
          <a:xfrm>
            <a:off x="1100376" y="2333931"/>
            <a:ext cx="15875400" cy="6834300"/>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None/>
            </a:pPr>
            <a:r>
              <a:rPr lang="en-US" sz="3700" b="1" i="0" u="none" strike="noStrike" cap="none">
                <a:solidFill>
                  <a:srgbClr val="000000"/>
                </a:solidFill>
                <a:latin typeface="Roboto Condensed"/>
                <a:ea typeface="Roboto Condensed"/>
                <a:cs typeface="Roboto Condensed"/>
                <a:sym typeface="Roboto Condensed"/>
              </a:rPr>
              <a:t>Nhiệm vụ 2</a:t>
            </a:r>
            <a:endParaRPr/>
          </a:p>
          <a:p>
            <a:pPr marL="798831" marR="0" lvl="1" indent="-399415" algn="just" rtl="0">
              <a:lnSpc>
                <a:spcPct val="100000"/>
              </a:lnSpc>
              <a:spcBef>
                <a:spcPts val="0"/>
              </a:spcBef>
              <a:spcAft>
                <a:spcPts val="0"/>
              </a:spcAft>
              <a:buClr>
                <a:srgbClr val="000000"/>
              </a:buClr>
              <a:buSzPts val="3700"/>
              <a:buFont typeface="Arial"/>
              <a:buChar char="•"/>
            </a:pPr>
            <a:r>
              <a:rPr lang="en-US" sz="3700" b="0" i="0" u="none" strike="noStrike" cap="none">
                <a:solidFill>
                  <a:srgbClr val="000000"/>
                </a:solidFill>
                <a:latin typeface="Roboto Condensed"/>
                <a:ea typeface="Roboto Condensed"/>
                <a:cs typeface="Roboto Condensed"/>
                <a:sym typeface="Roboto Condensed"/>
              </a:rPr>
              <a:t>HS luyện đọc văn bản cùng thể loại </a:t>
            </a:r>
            <a:r>
              <a:rPr lang="en-US" sz="3700" b="0" i="1" u="none" strike="noStrike" cap="none">
                <a:solidFill>
                  <a:srgbClr val="000000"/>
                </a:solidFill>
                <a:latin typeface="Roboto Condensed"/>
                <a:ea typeface="Roboto Condensed"/>
                <a:cs typeface="Roboto Condensed"/>
                <a:sym typeface="Roboto Condensed"/>
              </a:rPr>
              <a:t>Đêm trăng và cây sồi</a:t>
            </a:r>
            <a:r>
              <a:rPr lang="en-US" sz="3700" b="0" i="0" u="none" strike="noStrike" cap="none">
                <a:solidFill>
                  <a:srgbClr val="000000"/>
                </a:solidFill>
                <a:latin typeface="Roboto Condensed"/>
                <a:ea typeface="Roboto Condensed"/>
                <a:cs typeface="Roboto Condensed"/>
                <a:sym typeface="Roboto Condensed"/>
              </a:rPr>
              <a:t> (Trích </a:t>
            </a:r>
            <a:r>
              <a:rPr lang="en-US" sz="3700" b="0" i="1" u="none" strike="noStrike" cap="none">
                <a:solidFill>
                  <a:srgbClr val="000000"/>
                </a:solidFill>
                <a:latin typeface="Roboto Condensed"/>
                <a:ea typeface="Roboto Condensed"/>
                <a:cs typeface="Roboto Condensed"/>
                <a:sym typeface="Roboto Condensed"/>
              </a:rPr>
              <a:t>Chiến tranh và hòa bình</a:t>
            </a:r>
            <a:r>
              <a:rPr lang="en-US" sz="3700" b="0" i="0" u="none" strike="noStrike" cap="none">
                <a:solidFill>
                  <a:srgbClr val="000000"/>
                </a:solidFill>
                <a:latin typeface="Roboto Condensed"/>
                <a:ea typeface="Roboto Condensed"/>
                <a:cs typeface="Roboto Condensed"/>
                <a:sym typeface="Roboto Condensed"/>
              </a:rPr>
              <a:t>)</a:t>
            </a:r>
            <a:endParaRPr/>
          </a:p>
          <a:p>
            <a:pPr marL="798831" marR="0" lvl="1" indent="-399415" algn="just" rtl="0">
              <a:lnSpc>
                <a:spcPct val="100000"/>
              </a:lnSpc>
              <a:spcBef>
                <a:spcPts val="0"/>
              </a:spcBef>
              <a:spcAft>
                <a:spcPts val="0"/>
              </a:spcAft>
              <a:buClr>
                <a:srgbClr val="000000"/>
              </a:buClr>
              <a:buSzPts val="3700"/>
              <a:buFont typeface="Arial"/>
              <a:buChar char="•"/>
            </a:pPr>
            <a:r>
              <a:rPr lang="en-US" sz="3700" b="0" i="0" u="none" strike="noStrike" cap="none">
                <a:solidFill>
                  <a:srgbClr val="000000"/>
                </a:solidFill>
                <a:latin typeface="Roboto Condensed"/>
                <a:ea typeface="Roboto Condensed"/>
                <a:cs typeface="Roboto Condensed"/>
                <a:sym typeface="Roboto Condensed"/>
              </a:rPr>
              <a:t>Nhiệm vụ của nhóm HS là phân tích trích đoạn dựa vào các mục:</a:t>
            </a:r>
            <a:endParaRPr/>
          </a:p>
          <a:p>
            <a:pPr marL="0" marR="0" lvl="0" indent="0" algn="just" rtl="0">
              <a:lnSpc>
                <a:spcPct val="100000"/>
              </a:lnSpc>
              <a:spcBef>
                <a:spcPts val="0"/>
              </a:spcBef>
              <a:spcAft>
                <a:spcPts val="0"/>
              </a:spcAft>
              <a:buNone/>
            </a:pPr>
            <a:r>
              <a:rPr lang="en-US" sz="3700" b="0" i="0" u="none" strike="noStrike" cap="none">
                <a:solidFill>
                  <a:srgbClr val="000000"/>
                </a:solidFill>
                <a:latin typeface="Roboto Condensed"/>
                <a:ea typeface="Roboto Condensed"/>
                <a:cs typeface="Roboto Condensed"/>
                <a:sym typeface="Roboto Condensed"/>
              </a:rPr>
              <a:t>a. Thông tin về tác giả, tóm tắt tiểu thuyết</a:t>
            </a:r>
            <a:endParaRPr sz="3700" b="0" i="0" u="none" strike="noStrike" cap="none">
              <a:solidFill>
                <a:srgbClr val="000000"/>
              </a:solidFill>
              <a:latin typeface="Roboto Condensed"/>
              <a:ea typeface="Roboto Condensed"/>
              <a:cs typeface="Roboto Condensed"/>
              <a:sym typeface="Roboto Condensed"/>
            </a:endParaRPr>
          </a:p>
          <a:p>
            <a:pPr marL="0" marR="0" lvl="0" indent="0" algn="just" rtl="0">
              <a:lnSpc>
                <a:spcPct val="100000"/>
              </a:lnSpc>
              <a:spcBef>
                <a:spcPts val="0"/>
              </a:spcBef>
              <a:spcAft>
                <a:spcPts val="0"/>
              </a:spcAft>
              <a:buNone/>
            </a:pPr>
            <a:r>
              <a:rPr lang="en-US" sz="3700" b="0" i="0" u="none" strike="noStrike" cap="none">
                <a:solidFill>
                  <a:srgbClr val="000000"/>
                </a:solidFill>
                <a:latin typeface="Roboto Condensed"/>
                <a:ea typeface="Roboto Condensed"/>
                <a:cs typeface="Roboto Condensed"/>
                <a:sym typeface="Roboto Condensed"/>
              </a:rPr>
              <a:t>b. Ngôi kể, điểm nhìn, bối cảnh, tình huống truyện trong đoạn trích. </a:t>
            </a:r>
            <a:endParaRPr/>
          </a:p>
          <a:p>
            <a:pPr marL="0" marR="0" lvl="0" indent="0" algn="just" rtl="0">
              <a:lnSpc>
                <a:spcPct val="100000"/>
              </a:lnSpc>
              <a:spcBef>
                <a:spcPts val="0"/>
              </a:spcBef>
              <a:spcAft>
                <a:spcPts val="0"/>
              </a:spcAft>
              <a:buNone/>
            </a:pPr>
            <a:r>
              <a:rPr lang="en-US" sz="3700" b="0" i="0" u="none" strike="noStrike" cap="none">
                <a:solidFill>
                  <a:srgbClr val="000000"/>
                </a:solidFill>
                <a:latin typeface="Roboto Condensed"/>
                <a:ea typeface="Roboto Condensed"/>
                <a:cs typeface="Roboto Condensed"/>
                <a:sym typeface="Roboto Condensed"/>
              </a:rPr>
              <a:t>c. Nhân vật “An-đrây” (Những</a:t>
            </a:r>
            <a:r>
              <a:rPr lang="en-US" sz="3700" b="1" i="0" u="none" strike="noStrike" cap="none">
                <a:solidFill>
                  <a:srgbClr val="000000"/>
                </a:solidFill>
                <a:latin typeface="Roboto Condensed"/>
                <a:ea typeface="Roboto Condensed"/>
                <a:cs typeface="Roboto Condensed"/>
                <a:sym typeface="Roboto Condensed"/>
              </a:rPr>
              <a:t> trải nghiệm</a:t>
            </a:r>
            <a:r>
              <a:rPr lang="en-US" sz="3700" b="0" i="0" u="none" strike="noStrike" cap="none">
                <a:solidFill>
                  <a:srgbClr val="000000"/>
                </a:solidFill>
                <a:latin typeface="Roboto Condensed"/>
                <a:ea typeface="Roboto Condensed"/>
                <a:cs typeface="Roboto Condensed"/>
                <a:sym typeface="Roboto Condensed"/>
              </a:rPr>
              <a:t> của nhân vật về thiên nhiên, không gian; Những </a:t>
            </a:r>
            <a:r>
              <a:rPr lang="en-US" sz="3700" b="1" i="0" u="none" strike="noStrike" cap="none">
                <a:solidFill>
                  <a:srgbClr val="000000"/>
                </a:solidFill>
                <a:latin typeface="Roboto Condensed"/>
                <a:ea typeface="Roboto Condensed"/>
                <a:cs typeface="Roboto Condensed"/>
                <a:sym typeface="Roboto Condensed"/>
              </a:rPr>
              <a:t>chiêm nghiệm, triết lí</a:t>
            </a:r>
            <a:r>
              <a:rPr lang="en-US" sz="3700" b="0" i="0" u="none" strike="noStrike" cap="none">
                <a:solidFill>
                  <a:srgbClr val="000000"/>
                </a:solidFill>
                <a:latin typeface="Roboto Condensed"/>
                <a:ea typeface="Roboto Condensed"/>
                <a:cs typeface="Roboto Condensed"/>
                <a:sym typeface="Roboto Condensed"/>
              </a:rPr>
              <a:t> về cuộc sống)</a:t>
            </a:r>
            <a:endParaRPr/>
          </a:p>
          <a:p>
            <a:pPr marL="0" marR="0" lvl="0" indent="0" algn="just" rtl="0">
              <a:lnSpc>
                <a:spcPct val="100000"/>
              </a:lnSpc>
              <a:spcBef>
                <a:spcPts val="0"/>
              </a:spcBef>
              <a:spcAft>
                <a:spcPts val="0"/>
              </a:spcAft>
              <a:buNone/>
            </a:pPr>
            <a:r>
              <a:rPr lang="en-US" sz="3700" b="0" i="0" u="none" strike="noStrike" cap="none">
                <a:solidFill>
                  <a:srgbClr val="000000"/>
                </a:solidFill>
                <a:latin typeface="Roboto Condensed"/>
                <a:ea typeface="Roboto Condensed"/>
                <a:cs typeface="Roboto Condensed"/>
                <a:sym typeface="Roboto Condensed"/>
              </a:rPr>
              <a:t>d. Nhân vật “Na-ta-sa” (Những</a:t>
            </a:r>
            <a:r>
              <a:rPr lang="en-US" sz="3700" b="1" i="0" u="none" strike="noStrike" cap="none">
                <a:solidFill>
                  <a:srgbClr val="000000"/>
                </a:solidFill>
                <a:latin typeface="Roboto Condensed"/>
                <a:ea typeface="Roboto Condensed"/>
                <a:cs typeface="Roboto Condensed"/>
                <a:sym typeface="Roboto Condensed"/>
              </a:rPr>
              <a:t> cảm xúc của nhân vật </a:t>
            </a:r>
            <a:r>
              <a:rPr lang="en-US" sz="3700" b="0" i="0" u="none" strike="noStrike" cap="none">
                <a:solidFill>
                  <a:srgbClr val="000000"/>
                </a:solidFill>
                <a:latin typeface="Roboto Condensed"/>
                <a:ea typeface="Roboto Condensed"/>
                <a:cs typeface="Roboto Condensed"/>
                <a:sym typeface="Roboto Condensed"/>
              </a:rPr>
              <a:t>trong đêm trăng)</a:t>
            </a:r>
            <a:endParaRPr/>
          </a:p>
          <a:p>
            <a:pPr marL="0" marR="0" lvl="0" indent="0" algn="just" rtl="0">
              <a:lnSpc>
                <a:spcPct val="100000"/>
              </a:lnSpc>
              <a:spcBef>
                <a:spcPts val="0"/>
              </a:spcBef>
              <a:spcAft>
                <a:spcPts val="0"/>
              </a:spcAft>
              <a:buNone/>
            </a:pPr>
            <a:r>
              <a:rPr lang="en-US" sz="3700" b="0" i="0" u="none" strike="noStrike" cap="none">
                <a:solidFill>
                  <a:srgbClr val="000000"/>
                </a:solidFill>
                <a:latin typeface="Roboto Condensed"/>
                <a:ea typeface="Roboto Condensed"/>
                <a:cs typeface="Roboto Condensed"/>
                <a:sym typeface="Roboto Condensed"/>
              </a:rPr>
              <a:t>e. Cảnh đêm trăng và cây sồi già. Đặc sắc nghệ thuật, phong cách hiện thực trong tiểu thuyết. </a:t>
            </a:r>
            <a:endParaRPr/>
          </a:p>
          <a:p>
            <a:pPr marL="798831" marR="0" lvl="1" indent="-399415" algn="just" rtl="0">
              <a:lnSpc>
                <a:spcPct val="100000"/>
              </a:lnSpc>
              <a:spcBef>
                <a:spcPts val="0"/>
              </a:spcBef>
              <a:spcAft>
                <a:spcPts val="0"/>
              </a:spcAft>
              <a:buClr>
                <a:srgbClr val="000000"/>
              </a:buClr>
              <a:buSzPts val="3700"/>
              <a:buFont typeface="Arial"/>
              <a:buChar char="•"/>
            </a:pPr>
            <a:r>
              <a:rPr lang="en-US" sz="3700" b="0" i="0" u="none" strike="noStrike" cap="none">
                <a:solidFill>
                  <a:srgbClr val="000000"/>
                </a:solidFill>
                <a:latin typeface="Roboto Condensed"/>
                <a:ea typeface="Roboto Condensed"/>
                <a:cs typeface="Roboto Condensed"/>
                <a:sym typeface="Roboto Condensed"/>
              </a:rPr>
              <a:t>Trình bày dưới hình thức Poster (sử dụng Canva) và in bài làm ra khổ A1 hoặc A0.</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59"/>
                                        </p:tgtEl>
                                        <p:attrNameLst>
                                          <p:attrName>style.visibility</p:attrName>
                                        </p:attrNameLst>
                                      </p:cBhvr>
                                      <p:to>
                                        <p:strVal val="visible"/>
                                      </p:to>
                                    </p:set>
                                    <p:animEffect transition="in" filter="fade">
                                      <p:cBhvr>
                                        <p:cTn id="7" dur="500"/>
                                        <p:tgtEl>
                                          <p:spTgt spid="859"/>
                                        </p:tgtEl>
                                      </p:cBhvr>
                                    </p:animEffect>
                                  </p:childTnLst>
                                </p:cTn>
                              </p:par>
                              <p:par>
                                <p:cTn id="8" presetID="10" presetClass="entr" presetSubtype="0" fill="hold" nodeType="withEffect">
                                  <p:stCondLst>
                                    <p:cond delay="0"/>
                                  </p:stCondLst>
                                  <p:childTnLst>
                                    <p:set>
                                      <p:cBhvr>
                                        <p:cTn id="9" dur="1" fill="hold">
                                          <p:stCondLst>
                                            <p:cond delay="0"/>
                                          </p:stCondLst>
                                        </p:cTn>
                                        <p:tgtEl>
                                          <p:spTgt spid="856"/>
                                        </p:tgtEl>
                                        <p:attrNameLst>
                                          <p:attrName>style.visibility</p:attrName>
                                        </p:attrNameLst>
                                      </p:cBhvr>
                                      <p:to>
                                        <p:strVal val="visible"/>
                                      </p:to>
                                    </p:set>
                                    <p:animEffect transition="in" filter="fade">
                                      <p:cBhvr>
                                        <p:cTn id="10" dur="500"/>
                                        <p:tgtEl>
                                          <p:spTgt spid="8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CF3"/>
        </a:solidFill>
        <a:effectLst/>
      </p:bgPr>
    </p:bg>
    <p:spTree>
      <p:nvGrpSpPr>
        <p:cNvPr id="1" name="Shape 867"/>
        <p:cNvGrpSpPr/>
        <p:nvPr/>
      </p:nvGrpSpPr>
      <p:grpSpPr>
        <a:xfrm>
          <a:off x="0" y="0"/>
          <a:ext cx="0" cy="0"/>
          <a:chOff x="0" y="0"/>
          <a:chExt cx="0" cy="0"/>
        </a:xfrm>
      </p:grpSpPr>
      <p:sp>
        <p:nvSpPr>
          <p:cNvPr id="868" name="Google Shape;868;p37"/>
          <p:cNvSpPr/>
          <p:nvPr/>
        </p:nvSpPr>
        <p:spPr>
          <a:xfrm>
            <a:off x="0" y="0"/>
            <a:ext cx="18288006" cy="10287002"/>
          </a:xfrm>
          <a:custGeom>
            <a:avLst/>
            <a:gdLst/>
            <a:ahLst/>
            <a:cxnLst/>
            <a:rect l="l" t="t" r="r" b="b"/>
            <a:pathLst>
              <a:path w="18288006" h="10287002" extrusionOk="0">
                <a:moveTo>
                  <a:pt x="0" y="0"/>
                </a:moveTo>
                <a:lnTo>
                  <a:pt x="18288006" y="0"/>
                </a:lnTo>
                <a:lnTo>
                  <a:pt x="18288006" y="10287002"/>
                </a:lnTo>
                <a:lnTo>
                  <a:pt x="0" y="10287002"/>
                </a:lnTo>
                <a:lnTo>
                  <a:pt x="0" y="0"/>
                </a:lnTo>
                <a:close/>
              </a:path>
            </a:pathLst>
          </a:custGeom>
          <a:blipFill rotWithShape="1">
            <a:blip r:embed="rId3">
              <a:alphaModFix/>
            </a:blip>
            <a:stretch>
              <a:fillRect t="-9243" b="-9243"/>
            </a:stretch>
          </a:blipFill>
          <a:ln>
            <a:noFill/>
          </a:ln>
        </p:spPr>
      </p:sp>
      <p:sp>
        <p:nvSpPr>
          <p:cNvPr id="869" name="Google Shape;869;p37"/>
          <p:cNvSpPr/>
          <p:nvPr/>
        </p:nvSpPr>
        <p:spPr>
          <a:xfrm>
            <a:off x="0" y="9060396"/>
            <a:ext cx="18287888" cy="1710288"/>
          </a:xfrm>
          <a:custGeom>
            <a:avLst/>
            <a:gdLst/>
            <a:ahLst/>
            <a:cxnLst/>
            <a:rect l="l" t="t" r="r" b="b"/>
            <a:pathLst>
              <a:path w="18287888" h="1710288" extrusionOk="0">
                <a:moveTo>
                  <a:pt x="0" y="0"/>
                </a:moveTo>
                <a:lnTo>
                  <a:pt x="18287888" y="0"/>
                </a:lnTo>
                <a:lnTo>
                  <a:pt x="18287888" y="1710288"/>
                </a:lnTo>
                <a:lnTo>
                  <a:pt x="0" y="1710288"/>
                </a:lnTo>
                <a:lnTo>
                  <a:pt x="0" y="0"/>
                </a:lnTo>
                <a:close/>
              </a:path>
            </a:pathLst>
          </a:custGeom>
          <a:blipFill rotWithShape="1">
            <a:blip r:embed="rId4">
              <a:alphaModFix/>
            </a:blip>
            <a:stretch>
              <a:fillRect/>
            </a:stretch>
          </a:blipFill>
          <a:ln>
            <a:noFill/>
          </a:ln>
        </p:spPr>
      </p:sp>
      <p:sp>
        <p:nvSpPr>
          <p:cNvPr id="870" name="Google Shape;870;p37"/>
          <p:cNvSpPr/>
          <p:nvPr/>
        </p:nvSpPr>
        <p:spPr>
          <a:xfrm>
            <a:off x="0" y="9208350"/>
            <a:ext cx="18287742" cy="1562352"/>
          </a:xfrm>
          <a:custGeom>
            <a:avLst/>
            <a:gdLst/>
            <a:ahLst/>
            <a:cxnLst/>
            <a:rect l="l" t="t" r="r" b="b"/>
            <a:pathLst>
              <a:path w="18287742" h="1562352" extrusionOk="0">
                <a:moveTo>
                  <a:pt x="0" y="0"/>
                </a:moveTo>
                <a:lnTo>
                  <a:pt x="18287742" y="0"/>
                </a:lnTo>
                <a:lnTo>
                  <a:pt x="18287742" y="1562352"/>
                </a:lnTo>
                <a:lnTo>
                  <a:pt x="0" y="1562352"/>
                </a:lnTo>
                <a:lnTo>
                  <a:pt x="0" y="0"/>
                </a:lnTo>
                <a:close/>
              </a:path>
            </a:pathLst>
          </a:custGeom>
          <a:blipFill rotWithShape="1">
            <a:blip r:embed="rId5">
              <a:alphaModFix/>
            </a:blip>
            <a:stretch>
              <a:fillRect/>
            </a:stretch>
          </a:blipFill>
          <a:ln>
            <a:noFill/>
          </a:ln>
        </p:spPr>
      </p:sp>
      <p:sp>
        <p:nvSpPr>
          <p:cNvPr id="871" name="Google Shape;871;p37"/>
          <p:cNvSpPr/>
          <p:nvPr/>
        </p:nvSpPr>
        <p:spPr>
          <a:xfrm>
            <a:off x="0" y="665026"/>
            <a:ext cx="18287740" cy="248638"/>
          </a:xfrm>
          <a:custGeom>
            <a:avLst/>
            <a:gdLst/>
            <a:ahLst/>
            <a:cxnLst/>
            <a:rect l="l" t="t" r="r" b="b"/>
            <a:pathLst>
              <a:path w="18287740" h="248638" extrusionOk="0">
                <a:moveTo>
                  <a:pt x="0" y="0"/>
                </a:moveTo>
                <a:lnTo>
                  <a:pt x="18287740" y="0"/>
                </a:lnTo>
                <a:lnTo>
                  <a:pt x="18287740" y="248638"/>
                </a:lnTo>
                <a:lnTo>
                  <a:pt x="0" y="248638"/>
                </a:lnTo>
                <a:lnTo>
                  <a:pt x="0" y="0"/>
                </a:lnTo>
                <a:close/>
              </a:path>
            </a:pathLst>
          </a:custGeom>
          <a:blipFill rotWithShape="1">
            <a:blip r:embed="rId6">
              <a:alphaModFix/>
            </a:blip>
            <a:stretch>
              <a:fillRect/>
            </a:stretch>
          </a:blipFill>
          <a:ln>
            <a:noFill/>
          </a:ln>
        </p:spPr>
      </p:sp>
      <p:sp>
        <p:nvSpPr>
          <p:cNvPr id="872" name="Google Shape;872;p37"/>
          <p:cNvSpPr txBox="1"/>
          <p:nvPr/>
        </p:nvSpPr>
        <p:spPr>
          <a:xfrm>
            <a:off x="4951428" y="2811336"/>
            <a:ext cx="8385150" cy="1971642"/>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13000" b="0" i="0" u="none" strike="noStrike" cap="none">
                <a:solidFill>
                  <a:srgbClr val="191919"/>
                </a:solidFill>
                <a:latin typeface="Lalezar"/>
                <a:ea typeface="Lalezar"/>
                <a:cs typeface="Lalezar"/>
                <a:sym typeface="Lalezar"/>
              </a:rPr>
              <a:t>Cảm ơn</a:t>
            </a:r>
            <a:endParaRPr/>
          </a:p>
        </p:txBody>
      </p:sp>
      <p:sp>
        <p:nvSpPr>
          <p:cNvPr id="873" name="Google Shape;873;p37"/>
          <p:cNvSpPr/>
          <p:nvPr/>
        </p:nvSpPr>
        <p:spPr>
          <a:xfrm>
            <a:off x="1016126" y="2104447"/>
            <a:ext cx="3534927" cy="1692711"/>
          </a:xfrm>
          <a:custGeom>
            <a:avLst/>
            <a:gdLst/>
            <a:ahLst/>
            <a:cxnLst/>
            <a:rect l="l" t="t" r="r" b="b"/>
            <a:pathLst>
              <a:path w="3534927" h="1692711" extrusionOk="0">
                <a:moveTo>
                  <a:pt x="0" y="0"/>
                </a:moveTo>
                <a:lnTo>
                  <a:pt x="3534928" y="0"/>
                </a:lnTo>
                <a:lnTo>
                  <a:pt x="3534928" y="1692710"/>
                </a:lnTo>
                <a:lnTo>
                  <a:pt x="0" y="1692710"/>
                </a:lnTo>
                <a:lnTo>
                  <a:pt x="0" y="0"/>
                </a:lnTo>
                <a:close/>
              </a:path>
            </a:pathLst>
          </a:custGeom>
          <a:blipFill rotWithShape="1">
            <a:blip r:embed="rId7">
              <a:alphaModFix/>
            </a:blip>
            <a:stretch>
              <a:fillRect/>
            </a:stretch>
          </a:blipFill>
          <a:ln>
            <a:noFill/>
          </a:ln>
        </p:spPr>
      </p:sp>
      <p:sp>
        <p:nvSpPr>
          <p:cNvPr id="874" name="Google Shape;874;p37"/>
          <p:cNvSpPr/>
          <p:nvPr/>
        </p:nvSpPr>
        <p:spPr>
          <a:xfrm>
            <a:off x="15871574" y="7741777"/>
            <a:ext cx="1352704" cy="426438"/>
          </a:xfrm>
          <a:custGeom>
            <a:avLst/>
            <a:gdLst/>
            <a:ahLst/>
            <a:cxnLst/>
            <a:rect l="l" t="t" r="r" b="b"/>
            <a:pathLst>
              <a:path w="1352704" h="426438" extrusionOk="0">
                <a:moveTo>
                  <a:pt x="0" y="0"/>
                </a:moveTo>
                <a:lnTo>
                  <a:pt x="1352704" y="0"/>
                </a:lnTo>
                <a:lnTo>
                  <a:pt x="1352704" y="426438"/>
                </a:lnTo>
                <a:lnTo>
                  <a:pt x="0" y="426438"/>
                </a:lnTo>
                <a:lnTo>
                  <a:pt x="0" y="0"/>
                </a:lnTo>
                <a:close/>
              </a:path>
            </a:pathLst>
          </a:custGeom>
          <a:blipFill rotWithShape="1">
            <a:blip r:embed="rId8">
              <a:alphaModFix/>
            </a:blip>
            <a:stretch>
              <a:fillRect/>
            </a:stretch>
          </a:blipFill>
          <a:ln>
            <a:noFill/>
          </a:ln>
        </p:spPr>
      </p:sp>
      <p:sp>
        <p:nvSpPr>
          <p:cNvPr id="875" name="Google Shape;875;p37"/>
          <p:cNvSpPr/>
          <p:nvPr/>
        </p:nvSpPr>
        <p:spPr>
          <a:xfrm>
            <a:off x="2712256" y="6249851"/>
            <a:ext cx="1205299" cy="402297"/>
          </a:xfrm>
          <a:custGeom>
            <a:avLst/>
            <a:gdLst/>
            <a:ahLst/>
            <a:cxnLst/>
            <a:rect l="l" t="t" r="r" b="b"/>
            <a:pathLst>
              <a:path w="1205299" h="402297" extrusionOk="0">
                <a:moveTo>
                  <a:pt x="0" y="0"/>
                </a:moveTo>
                <a:lnTo>
                  <a:pt x="1205298" y="0"/>
                </a:lnTo>
                <a:lnTo>
                  <a:pt x="1205298" y="402296"/>
                </a:lnTo>
                <a:lnTo>
                  <a:pt x="0" y="402296"/>
                </a:lnTo>
                <a:lnTo>
                  <a:pt x="0" y="0"/>
                </a:lnTo>
                <a:close/>
              </a:path>
            </a:pathLst>
          </a:custGeom>
          <a:blipFill rotWithShape="1">
            <a:blip r:embed="rId9">
              <a:alphaModFix/>
            </a:blip>
            <a:stretch>
              <a:fillRect/>
            </a:stretch>
          </a:blipFill>
          <a:ln>
            <a:noFill/>
          </a:ln>
        </p:spPr>
      </p:sp>
      <p:sp>
        <p:nvSpPr>
          <p:cNvPr id="876" name="Google Shape;876;p37"/>
          <p:cNvSpPr/>
          <p:nvPr/>
        </p:nvSpPr>
        <p:spPr>
          <a:xfrm>
            <a:off x="7226440" y="4610967"/>
            <a:ext cx="3835125" cy="3277767"/>
          </a:xfrm>
          <a:custGeom>
            <a:avLst/>
            <a:gdLst/>
            <a:ahLst/>
            <a:cxnLst/>
            <a:rect l="l" t="t" r="r" b="b"/>
            <a:pathLst>
              <a:path w="3835125" h="3277767" extrusionOk="0">
                <a:moveTo>
                  <a:pt x="0" y="0"/>
                </a:moveTo>
                <a:lnTo>
                  <a:pt x="3835126" y="0"/>
                </a:lnTo>
                <a:lnTo>
                  <a:pt x="3835126" y="3277767"/>
                </a:lnTo>
                <a:lnTo>
                  <a:pt x="0" y="3277767"/>
                </a:lnTo>
                <a:lnTo>
                  <a:pt x="0" y="0"/>
                </a:lnTo>
                <a:close/>
              </a:path>
            </a:pathLst>
          </a:custGeom>
          <a:blipFill rotWithShape="1">
            <a:blip r:embed="rId10">
              <a:alphaModFix/>
            </a:blip>
            <a:stretch>
              <a:fillRect t="-2197" b="-2196"/>
            </a:stretch>
          </a:blipFill>
          <a:ln>
            <a:noFill/>
          </a:ln>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CF3"/>
        </a:solidFill>
        <a:effectLst/>
      </p:bgPr>
    </p:bg>
    <p:spTree>
      <p:nvGrpSpPr>
        <p:cNvPr id="1" name="Shape 156"/>
        <p:cNvGrpSpPr/>
        <p:nvPr/>
      </p:nvGrpSpPr>
      <p:grpSpPr>
        <a:xfrm>
          <a:off x="0" y="0"/>
          <a:ext cx="0" cy="0"/>
          <a:chOff x="0" y="0"/>
          <a:chExt cx="0" cy="0"/>
        </a:xfrm>
      </p:grpSpPr>
      <p:sp>
        <p:nvSpPr>
          <p:cNvPr id="157" name="Google Shape;157;p4"/>
          <p:cNvSpPr/>
          <p:nvPr/>
        </p:nvSpPr>
        <p:spPr>
          <a:xfrm>
            <a:off x="0" y="0"/>
            <a:ext cx="18288006" cy="10287002"/>
          </a:xfrm>
          <a:custGeom>
            <a:avLst/>
            <a:gdLst/>
            <a:ahLst/>
            <a:cxnLst/>
            <a:rect l="l" t="t" r="r" b="b"/>
            <a:pathLst>
              <a:path w="18288006" h="10287002" extrusionOk="0">
                <a:moveTo>
                  <a:pt x="0" y="0"/>
                </a:moveTo>
                <a:lnTo>
                  <a:pt x="18288006" y="0"/>
                </a:lnTo>
                <a:lnTo>
                  <a:pt x="18288006" y="10287002"/>
                </a:lnTo>
                <a:lnTo>
                  <a:pt x="0" y="10287002"/>
                </a:lnTo>
                <a:lnTo>
                  <a:pt x="0" y="0"/>
                </a:lnTo>
                <a:close/>
              </a:path>
            </a:pathLst>
          </a:custGeom>
          <a:blipFill rotWithShape="1">
            <a:blip r:embed="rId3">
              <a:alphaModFix/>
            </a:blip>
            <a:stretch>
              <a:fillRect t="-9243" b="-9243"/>
            </a:stretch>
          </a:blipFill>
          <a:ln>
            <a:noFill/>
          </a:ln>
        </p:spPr>
      </p:sp>
      <p:sp>
        <p:nvSpPr>
          <p:cNvPr id="158" name="Google Shape;158;p4"/>
          <p:cNvSpPr/>
          <p:nvPr/>
        </p:nvSpPr>
        <p:spPr>
          <a:xfrm>
            <a:off x="0" y="9212796"/>
            <a:ext cx="18287888" cy="1710288"/>
          </a:xfrm>
          <a:custGeom>
            <a:avLst/>
            <a:gdLst/>
            <a:ahLst/>
            <a:cxnLst/>
            <a:rect l="l" t="t" r="r" b="b"/>
            <a:pathLst>
              <a:path w="18287888" h="1710288" extrusionOk="0">
                <a:moveTo>
                  <a:pt x="0" y="0"/>
                </a:moveTo>
                <a:lnTo>
                  <a:pt x="18287888" y="0"/>
                </a:lnTo>
                <a:lnTo>
                  <a:pt x="18287888" y="1710288"/>
                </a:lnTo>
                <a:lnTo>
                  <a:pt x="0" y="1710288"/>
                </a:lnTo>
                <a:lnTo>
                  <a:pt x="0" y="0"/>
                </a:lnTo>
                <a:close/>
              </a:path>
            </a:pathLst>
          </a:custGeom>
          <a:blipFill rotWithShape="1">
            <a:blip r:embed="rId4">
              <a:alphaModFix/>
            </a:blip>
            <a:stretch>
              <a:fillRect/>
            </a:stretch>
          </a:blipFill>
          <a:ln>
            <a:noFill/>
          </a:ln>
        </p:spPr>
      </p:sp>
      <p:sp>
        <p:nvSpPr>
          <p:cNvPr id="159" name="Google Shape;159;p4"/>
          <p:cNvSpPr/>
          <p:nvPr/>
        </p:nvSpPr>
        <p:spPr>
          <a:xfrm>
            <a:off x="0" y="9360728"/>
            <a:ext cx="18287742" cy="1504910"/>
          </a:xfrm>
          <a:custGeom>
            <a:avLst/>
            <a:gdLst/>
            <a:ahLst/>
            <a:cxnLst/>
            <a:rect l="l" t="t" r="r" b="b"/>
            <a:pathLst>
              <a:path w="18287742" h="1504910" extrusionOk="0">
                <a:moveTo>
                  <a:pt x="0" y="0"/>
                </a:moveTo>
                <a:lnTo>
                  <a:pt x="18287742" y="0"/>
                </a:lnTo>
                <a:lnTo>
                  <a:pt x="18287742" y="1504910"/>
                </a:lnTo>
                <a:lnTo>
                  <a:pt x="0" y="1504910"/>
                </a:lnTo>
                <a:lnTo>
                  <a:pt x="0" y="0"/>
                </a:lnTo>
                <a:close/>
              </a:path>
            </a:pathLst>
          </a:custGeom>
          <a:blipFill rotWithShape="1">
            <a:blip r:embed="rId5">
              <a:alphaModFix/>
            </a:blip>
            <a:stretch>
              <a:fillRect/>
            </a:stretch>
          </a:blipFill>
          <a:ln>
            <a:noFill/>
          </a:ln>
        </p:spPr>
      </p:sp>
      <p:sp>
        <p:nvSpPr>
          <p:cNvPr id="160" name="Google Shape;160;p4"/>
          <p:cNvSpPr/>
          <p:nvPr/>
        </p:nvSpPr>
        <p:spPr>
          <a:xfrm>
            <a:off x="14581" y="293917"/>
            <a:ext cx="18290487" cy="606288"/>
          </a:xfrm>
          <a:custGeom>
            <a:avLst/>
            <a:gdLst/>
            <a:ahLst/>
            <a:cxnLst/>
            <a:rect l="l" t="t" r="r" b="b"/>
            <a:pathLst>
              <a:path w="18290487" h="606288" extrusionOk="0">
                <a:moveTo>
                  <a:pt x="0" y="0"/>
                </a:moveTo>
                <a:lnTo>
                  <a:pt x="18290486" y="0"/>
                </a:lnTo>
                <a:lnTo>
                  <a:pt x="18290486" y="606288"/>
                </a:lnTo>
                <a:lnTo>
                  <a:pt x="0" y="606288"/>
                </a:lnTo>
                <a:lnTo>
                  <a:pt x="0" y="0"/>
                </a:lnTo>
                <a:close/>
              </a:path>
            </a:pathLst>
          </a:custGeom>
          <a:blipFill rotWithShape="1">
            <a:blip r:embed="rId6">
              <a:alphaModFix/>
            </a:blip>
            <a:stretch>
              <a:fillRect/>
            </a:stretch>
          </a:blipFill>
          <a:ln>
            <a:noFill/>
          </a:ln>
        </p:spPr>
      </p:sp>
      <p:sp>
        <p:nvSpPr>
          <p:cNvPr id="161" name="Google Shape;161;p4"/>
          <p:cNvSpPr/>
          <p:nvPr/>
        </p:nvSpPr>
        <p:spPr>
          <a:xfrm>
            <a:off x="160538" y="8020152"/>
            <a:ext cx="950012" cy="1080218"/>
          </a:xfrm>
          <a:custGeom>
            <a:avLst/>
            <a:gdLst/>
            <a:ahLst/>
            <a:cxnLst/>
            <a:rect l="l" t="t" r="r" b="b"/>
            <a:pathLst>
              <a:path w="950012" h="1080218" extrusionOk="0">
                <a:moveTo>
                  <a:pt x="0" y="0"/>
                </a:moveTo>
                <a:lnTo>
                  <a:pt x="950012" y="0"/>
                </a:lnTo>
                <a:lnTo>
                  <a:pt x="950012" y="1080218"/>
                </a:lnTo>
                <a:lnTo>
                  <a:pt x="0" y="1080218"/>
                </a:lnTo>
                <a:lnTo>
                  <a:pt x="0" y="0"/>
                </a:lnTo>
                <a:close/>
              </a:path>
            </a:pathLst>
          </a:custGeom>
          <a:blipFill rotWithShape="1">
            <a:blip r:embed="rId7">
              <a:alphaModFix/>
            </a:blip>
            <a:stretch>
              <a:fillRect/>
            </a:stretch>
          </a:blipFill>
          <a:ln>
            <a:noFill/>
          </a:ln>
        </p:spPr>
      </p:sp>
      <p:sp>
        <p:nvSpPr>
          <p:cNvPr id="162" name="Google Shape;162;p4"/>
          <p:cNvSpPr/>
          <p:nvPr/>
        </p:nvSpPr>
        <p:spPr>
          <a:xfrm>
            <a:off x="15638984" y="8108059"/>
            <a:ext cx="1026621" cy="1026621"/>
          </a:xfrm>
          <a:custGeom>
            <a:avLst/>
            <a:gdLst/>
            <a:ahLst/>
            <a:cxnLst/>
            <a:rect l="l" t="t" r="r" b="b"/>
            <a:pathLst>
              <a:path w="1026621" h="1026621" extrusionOk="0">
                <a:moveTo>
                  <a:pt x="0" y="0"/>
                </a:moveTo>
                <a:lnTo>
                  <a:pt x="1026622" y="0"/>
                </a:lnTo>
                <a:lnTo>
                  <a:pt x="1026622" y="1026622"/>
                </a:lnTo>
                <a:lnTo>
                  <a:pt x="0" y="1026622"/>
                </a:lnTo>
                <a:lnTo>
                  <a:pt x="0" y="0"/>
                </a:lnTo>
                <a:close/>
              </a:path>
            </a:pathLst>
          </a:custGeom>
          <a:blipFill rotWithShape="1">
            <a:blip r:embed="rId8">
              <a:alphaModFix/>
            </a:blip>
            <a:stretch>
              <a:fillRect/>
            </a:stretch>
          </a:blipFill>
          <a:ln>
            <a:noFill/>
          </a:ln>
        </p:spPr>
      </p:sp>
      <p:sp>
        <p:nvSpPr>
          <p:cNvPr id="163" name="Google Shape;163;p4"/>
          <p:cNvSpPr/>
          <p:nvPr/>
        </p:nvSpPr>
        <p:spPr>
          <a:xfrm>
            <a:off x="11297877" y="1128805"/>
            <a:ext cx="790188" cy="1114977"/>
          </a:xfrm>
          <a:custGeom>
            <a:avLst/>
            <a:gdLst/>
            <a:ahLst/>
            <a:cxnLst/>
            <a:rect l="l" t="t" r="r" b="b"/>
            <a:pathLst>
              <a:path w="790188" h="1114977" extrusionOk="0">
                <a:moveTo>
                  <a:pt x="0" y="0"/>
                </a:moveTo>
                <a:lnTo>
                  <a:pt x="790188" y="0"/>
                </a:lnTo>
                <a:lnTo>
                  <a:pt x="790188" y="1114976"/>
                </a:lnTo>
                <a:lnTo>
                  <a:pt x="0" y="1114976"/>
                </a:lnTo>
                <a:lnTo>
                  <a:pt x="0" y="0"/>
                </a:lnTo>
                <a:close/>
              </a:path>
            </a:pathLst>
          </a:custGeom>
          <a:blipFill rotWithShape="1">
            <a:blip r:embed="rId9">
              <a:alphaModFix/>
            </a:blip>
            <a:stretch>
              <a:fillRect/>
            </a:stretch>
          </a:blipFill>
          <a:ln>
            <a:noFill/>
          </a:ln>
        </p:spPr>
      </p:sp>
      <p:sp>
        <p:nvSpPr>
          <p:cNvPr id="164" name="Google Shape;164;p4"/>
          <p:cNvSpPr txBox="1"/>
          <p:nvPr/>
        </p:nvSpPr>
        <p:spPr>
          <a:xfrm>
            <a:off x="851600" y="740185"/>
            <a:ext cx="9468900" cy="923400"/>
          </a:xfrm>
          <a:prstGeom prst="rect">
            <a:avLst/>
          </a:prstGeom>
          <a:noFill/>
          <a:ln>
            <a:noFill/>
          </a:ln>
        </p:spPr>
        <p:txBody>
          <a:bodyPr spcFirstLastPara="1" wrap="square" lIns="0" tIns="0" rIns="0" bIns="0" anchor="t" anchorCtr="0">
            <a:spAutoFit/>
          </a:bodyPr>
          <a:lstStyle/>
          <a:p>
            <a:pPr marL="0" marR="0" lvl="0" indent="0" algn="just" rtl="0">
              <a:lnSpc>
                <a:spcPct val="163000"/>
              </a:lnSpc>
              <a:spcBef>
                <a:spcPts val="0"/>
              </a:spcBef>
              <a:spcAft>
                <a:spcPts val="0"/>
              </a:spcAft>
              <a:buNone/>
            </a:pPr>
            <a:r>
              <a:rPr lang="en-US" sz="6000" b="1" i="0" u="none" strike="noStrike" cap="none">
                <a:solidFill>
                  <a:srgbClr val="3E4728"/>
                </a:solidFill>
                <a:latin typeface="Fraunces Black"/>
                <a:ea typeface="Fraunces Black"/>
                <a:cs typeface="Fraunces Black"/>
                <a:sym typeface="Fraunces Black"/>
              </a:rPr>
              <a:t>2. ĐỌC VĂN BẢN</a:t>
            </a:r>
            <a:endParaRPr/>
          </a:p>
        </p:txBody>
      </p:sp>
      <p:graphicFrame>
        <p:nvGraphicFramePr>
          <p:cNvPr id="165" name="Google Shape;165;p4"/>
          <p:cNvGraphicFramePr/>
          <p:nvPr/>
        </p:nvGraphicFramePr>
        <p:xfrm>
          <a:off x="851600" y="1714826"/>
          <a:ext cx="16407700" cy="7748100"/>
        </p:xfrm>
        <a:graphic>
          <a:graphicData uri="http://schemas.openxmlformats.org/drawingml/2006/table">
            <a:tbl>
              <a:tblPr>
                <a:noFill/>
                <a:tableStyleId>{C55BAD38-B312-4C6F-9F13-F5050814E462}</a:tableStyleId>
              </a:tblPr>
              <a:tblGrid>
                <a:gridCol w="12098175"/>
                <a:gridCol w="2049550"/>
                <a:gridCol w="2259975"/>
              </a:tblGrid>
              <a:tr h="1075850">
                <a:tc>
                  <a:txBody>
                    <a:bodyPr/>
                    <a:lstStyle/>
                    <a:p>
                      <a:pPr marL="0" marR="0" lvl="0" indent="0" algn="ctr" rtl="0">
                        <a:lnSpc>
                          <a:spcPct val="120000"/>
                        </a:lnSpc>
                        <a:spcBef>
                          <a:spcPts val="0"/>
                        </a:spcBef>
                        <a:spcAft>
                          <a:spcPts val="0"/>
                        </a:spcAft>
                        <a:buNone/>
                      </a:pPr>
                      <a:r>
                        <a:rPr lang="en-US" sz="3800" b="1" u="none" strike="noStrike" cap="none">
                          <a:solidFill>
                            <a:srgbClr val="FFFBF3"/>
                          </a:solidFill>
                          <a:latin typeface="Roboto Condensed"/>
                          <a:ea typeface="Roboto Condensed"/>
                          <a:cs typeface="Roboto Condensed"/>
                          <a:sym typeface="Roboto Condensed"/>
                        </a:rPr>
                        <a:t>Tiêu chí</a:t>
                      </a:r>
                      <a:endParaRPr sz="1100" u="none" strike="noStrike" cap="none"/>
                    </a:p>
                  </a:txBody>
                  <a:tcPr marL="57150" marR="57150" marT="57150" marB="57150" anchor="ctr">
                    <a:lnL w="28575" cap="flat" cmpd="sng">
                      <a:solidFill>
                        <a:srgbClr val="3E1F1F"/>
                      </a:solidFill>
                      <a:prstDash val="solid"/>
                      <a:round/>
                      <a:headEnd type="none" w="sm" len="sm"/>
                      <a:tailEnd type="none" w="sm" len="sm"/>
                    </a:lnL>
                    <a:lnR w="28575" cap="flat" cmpd="sng">
                      <a:solidFill>
                        <a:srgbClr val="3E1F1F"/>
                      </a:solidFill>
                      <a:prstDash val="solid"/>
                      <a:round/>
                      <a:headEnd type="none" w="sm" len="sm"/>
                      <a:tailEnd type="none" w="sm" len="sm"/>
                    </a:lnR>
                    <a:lnT w="28575" cap="flat" cmpd="sng">
                      <a:solidFill>
                        <a:srgbClr val="3E1F1F"/>
                      </a:solidFill>
                      <a:prstDash val="solid"/>
                      <a:round/>
                      <a:headEnd type="none" w="sm" len="sm"/>
                      <a:tailEnd type="none" w="sm" len="sm"/>
                    </a:lnT>
                    <a:lnB w="28575" cap="flat" cmpd="sng">
                      <a:solidFill>
                        <a:srgbClr val="3E1F1F"/>
                      </a:solidFill>
                      <a:prstDash val="solid"/>
                      <a:round/>
                      <a:headEnd type="none" w="sm" len="sm"/>
                      <a:tailEnd type="none" w="sm" len="sm"/>
                    </a:lnB>
                    <a:solidFill>
                      <a:srgbClr val="62603A"/>
                    </a:solidFill>
                  </a:tcPr>
                </a:tc>
                <a:tc>
                  <a:txBody>
                    <a:bodyPr/>
                    <a:lstStyle/>
                    <a:p>
                      <a:pPr marL="0" marR="0" lvl="0" indent="0" algn="ctr" rtl="0">
                        <a:lnSpc>
                          <a:spcPct val="120000"/>
                        </a:lnSpc>
                        <a:spcBef>
                          <a:spcPts val="0"/>
                        </a:spcBef>
                        <a:spcAft>
                          <a:spcPts val="0"/>
                        </a:spcAft>
                        <a:buNone/>
                      </a:pPr>
                      <a:r>
                        <a:rPr lang="en-US" sz="3800" b="1" u="none" strike="noStrike" cap="none">
                          <a:solidFill>
                            <a:srgbClr val="FFFBF3"/>
                          </a:solidFill>
                          <a:latin typeface="Roboto Condensed"/>
                          <a:ea typeface="Roboto Condensed"/>
                          <a:cs typeface="Roboto Condensed"/>
                          <a:sym typeface="Roboto Condensed"/>
                        </a:rPr>
                        <a:t>Có</a:t>
                      </a:r>
                      <a:endParaRPr sz="1100" u="none" strike="noStrike" cap="none"/>
                    </a:p>
                  </a:txBody>
                  <a:tcPr marL="57150" marR="57150" marT="57150" marB="57150" anchor="ctr">
                    <a:lnL w="28575" cap="flat" cmpd="sng">
                      <a:solidFill>
                        <a:srgbClr val="3E1F1F"/>
                      </a:solidFill>
                      <a:prstDash val="solid"/>
                      <a:round/>
                      <a:headEnd type="none" w="sm" len="sm"/>
                      <a:tailEnd type="none" w="sm" len="sm"/>
                    </a:lnL>
                    <a:lnR w="28575" cap="flat" cmpd="sng">
                      <a:solidFill>
                        <a:srgbClr val="3E1F1F"/>
                      </a:solidFill>
                      <a:prstDash val="solid"/>
                      <a:round/>
                      <a:headEnd type="none" w="sm" len="sm"/>
                      <a:tailEnd type="none" w="sm" len="sm"/>
                    </a:lnR>
                    <a:lnT w="28575" cap="flat" cmpd="sng">
                      <a:solidFill>
                        <a:srgbClr val="3E1F1F"/>
                      </a:solidFill>
                      <a:prstDash val="solid"/>
                      <a:round/>
                      <a:headEnd type="none" w="sm" len="sm"/>
                      <a:tailEnd type="none" w="sm" len="sm"/>
                    </a:lnT>
                    <a:lnB w="28575" cap="flat" cmpd="sng">
                      <a:solidFill>
                        <a:srgbClr val="3E1F1F"/>
                      </a:solidFill>
                      <a:prstDash val="solid"/>
                      <a:round/>
                      <a:headEnd type="none" w="sm" len="sm"/>
                      <a:tailEnd type="none" w="sm" len="sm"/>
                    </a:lnB>
                    <a:solidFill>
                      <a:srgbClr val="62603A"/>
                    </a:solidFill>
                  </a:tcPr>
                </a:tc>
                <a:tc>
                  <a:txBody>
                    <a:bodyPr/>
                    <a:lstStyle/>
                    <a:p>
                      <a:pPr marL="0" marR="0" lvl="0" indent="0" algn="ctr" rtl="0">
                        <a:lnSpc>
                          <a:spcPct val="120000"/>
                        </a:lnSpc>
                        <a:spcBef>
                          <a:spcPts val="0"/>
                        </a:spcBef>
                        <a:spcAft>
                          <a:spcPts val="0"/>
                        </a:spcAft>
                        <a:buNone/>
                      </a:pPr>
                      <a:r>
                        <a:rPr lang="en-US" sz="3800" b="1" u="none" strike="noStrike" cap="none">
                          <a:solidFill>
                            <a:srgbClr val="FFFBF3"/>
                          </a:solidFill>
                          <a:latin typeface="Roboto Condensed"/>
                          <a:ea typeface="Roboto Condensed"/>
                          <a:cs typeface="Roboto Condensed"/>
                          <a:sym typeface="Roboto Condensed"/>
                        </a:rPr>
                        <a:t>Không</a:t>
                      </a:r>
                      <a:endParaRPr sz="1100" u="none" strike="noStrike" cap="none"/>
                    </a:p>
                  </a:txBody>
                  <a:tcPr marL="57150" marR="57150" marT="57150" marB="57150" anchor="ctr">
                    <a:lnL w="28575" cap="flat" cmpd="sng">
                      <a:solidFill>
                        <a:srgbClr val="3E1F1F"/>
                      </a:solidFill>
                      <a:prstDash val="solid"/>
                      <a:round/>
                      <a:headEnd type="none" w="sm" len="sm"/>
                      <a:tailEnd type="none" w="sm" len="sm"/>
                    </a:lnL>
                    <a:lnR w="28575" cap="flat" cmpd="sng">
                      <a:solidFill>
                        <a:srgbClr val="3E1F1F"/>
                      </a:solidFill>
                      <a:prstDash val="solid"/>
                      <a:round/>
                      <a:headEnd type="none" w="sm" len="sm"/>
                      <a:tailEnd type="none" w="sm" len="sm"/>
                    </a:lnR>
                    <a:lnT w="28575" cap="flat" cmpd="sng">
                      <a:solidFill>
                        <a:srgbClr val="3E1F1F"/>
                      </a:solidFill>
                      <a:prstDash val="solid"/>
                      <a:round/>
                      <a:headEnd type="none" w="sm" len="sm"/>
                      <a:tailEnd type="none" w="sm" len="sm"/>
                    </a:lnT>
                    <a:lnB w="28575" cap="flat" cmpd="sng">
                      <a:solidFill>
                        <a:srgbClr val="3E1F1F"/>
                      </a:solidFill>
                      <a:prstDash val="solid"/>
                      <a:round/>
                      <a:headEnd type="none" w="sm" len="sm"/>
                      <a:tailEnd type="none" w="sm" len="sm"/>
                    </a:lnB>
                    <a:solidFill>
                      <a:srgbClr val="62603A"/>
                    </a:solidFill>
                  </a:tcPr>
                </a:tc>
              </a:tr>
              <a:tr h="1122625">
                <a:tc>
                  <a:txBody>
                    <a:bodyPr/>
                    <a:lstStyle/>
                    <a:p>
                      <a:pPr marL="0" marR="0" lvl="0" indent="0" algn="l" rtl="0">
                        <a:lnSpc>
                          <a:spcPct val="120000"/>
                        </a:lnSpc>
                        <a:spcBef>
                          <a:spcPts val="0"/>
                        </a:spcBef>
                        <a:spcAft>
                          <a:spcPts val="0"/>
                        </a:spcAft>
                        <a:buNone/>
                      </a:pPr>
                      <a:r>
                        <a:rPr lang="en-US" sz="3800" u="none" strike="noStrike" cap="none">
                          <a:solidFill>
                            <a:srgbClr val="000000"/>
                          </a:solidFill>
                          <a:latin typeface="Roboto Condensed"/>
                          <a:ea typeface="Roboto Condensed"/>
                          <a:cs typeface="Roboto Condensed"/>
                          <a:sym typeface="Roboto Condensed"/>
                        </a:rPr>
                        <a:t>Đọc trôi chảy, không bỏ từ, thêm từ.</a:t>
                      </a:r>
                      <a:endParaRPr sz="1100" u="none" strike="noStrike" cap="none"/>
                    </a:p>
                  </a:txBody>
                  <a:tcPr marL="57150" marR="57150" marT="57150" marB="57150" anchor="ctr">
                    <a:lnL w="28575" cap="flat" cmpd="sng">
                      <a:solidFill>
                        <a:srgbClr val="3E1F1F"/>
                      </a:solidFill>
                      <a:prstDash val="solid"/>
                      <a:round/>
                      <a:headEnd type="none" w="sm" len="sm"/>
                      <a:tailEnd type="none" w="sm" len="sm"/>
                    </a:lnL>
                    <a:lnR w="28575" cap="flat" cmpd="sng">
                      <a:solidFill>
                        <a:srgbClr val="3E1F1F"/>
                      </a:solidFill>
                      <a:prstDash val="solid"/>
                      <a:round/>
                      <a:headEnd type="none" w="sm" len="sm"/>
                      <a:tailEnd type="none" w="sm" len="sm"/>
                    </a:lnR>
                    <a:lnT w="28575" cap="flat" cmpd="sng">
                      <a:solidFill>
                        <a:srgbClr val="3E1F1F"/>
                      </a:solidFill>
                      <a:prstDash val="solid"/>
                      <a:round/>
                      <a:headEnd type="none" w="sm" len="sm"/>
                      <a:tailEnd type="none" w="sm" len="sm"/>
                    </a:lnT>
                    <a:lnB w="28575" cap="flat" cmpd="sng">
                      <a:solidFill>
                        <a:srgbClr val="3E1F1F"/>
                      </a:solidFill>
                      <a:prstDash val="solid"/>
                      <a:round/>
                      <a:headEnd type="none" w="sm" len="sm"/>
                      <a:tailEnd type="none" w="sm" len="sm"/>
                    </a:lnB>
                    <a:solidFill>
                      <a:srgbClr val="EFF0EF"/>
                    </a:solidFill>
                  </a:tcPr>
                </a:tc>
                <a:tc>
                  <a:txBody>
                    <a:bodyPr/>
                    <a:lstStyle/>
                    <a:p>
                      <a:pPr marL="0" marR="0" lvl="0" indent="0" algn="l" rtl="0">
                        <a:lnSpc>
                          <a:spcPct val="483636"/>
                        </a:lnSpc>
                        <a:spcBef>
                          <a:spcPts val="0"/>
                        </a:spcBef>
                        <a:spcAft>
                          <a:spcPts val="0"/>
                        </a:spcAft>
                        <a:buNone/>
                      </a:pPr>
                      <a:endParaRPr sz="1100" u="none" strike="noStrike" cap="none"/>
                    </a:p>
                  </a:txBody>
                  <a:tcPr marL="57150" marR="57150" marT="57150" marB="57150" anchor="ctr">
                    <a:lnL w="28575" cap="flat" cmpd="sng">
                      <a:solidFill>
                        <a:srgbClr val="3E1F1F"/>
                      </a:solidFill>
                      <a:prstDash val="solid"/>
                      <a:round/>
                      <a:headEnd type="none" w="sm" len="sm"/>
                      <a:tailEnd type="none" w="sm" len="sm"/>
                    </a:lnL>
                    <a:lnR w="28575" cap="flat" cmpd="sng">
                      <a:solidFill>
                        <a:srgbClr val="3E1F1F"/>
                      </a:solidFill>
                      <a:prstDash val="solid"/>
                      <a:round/>
                      <a:headEnd type="none" w="sm" len="sm"/>
                      <a:tailEnd type="none" w="sm" len="sm"/>
                    </a:lnR>
                    <a:lnT w="28575" cap="flat" cmpd="sng">
                      <a:solidFill>
                        <a:srgbClr val="3E1F1F"/>
                      </a:solidFill>
                      <a:prstDash val="solid"/>
                      <a:round/>
                      <a:headEnd type="none" w="sm" len="sm"/>
                      <a:tailEnd type="none" w="sm" len="sm"/>
                    </a:lnT>
                    <a:lnB w="28575" cap="flat" cmpd="sng">
                      <a:solidFill>
                        <a:srgbClr val="3E1F1F"/>
                      </a:solidFill>
                      <a:prstDash val="solid"/>
                      <a:round/>
                      <a:headEnd type="none" w="sm" len="sm"/>
                      <a:tailEnd type="none" w="sm" len="sm"/>
                    </a:lnB>
                    <a:solidFill>
                      <a:srgbClr val="EFF0EF"/>
                    </a:solidFill>
                  </a:tcPr>
                </a:tc>
                <a:tc>
                  <a:txBody>
                    <a:bodyPr/>
                    <a:lstStyle/>
                    <a:p>
                      <a:pPr marL="0" marR="0" lvl="0" indent="0" algn="l" rtl="0">
                        <a:lnSpc>
                          <a:spcPct val="483636"/>
                        </a:lnSpc>
                        <a:spcBef>
                          <a:spcPts val="0"/>
                        </a:spcBef>
                        <a:spcAft>
                          <a:spcPts val="0"/>
                        </a:spcAft>
                        <a:buNone/>
                      </a:pPr>
                      <a:endParaRPr sz="1100" u="none" strike="noStrike" cap="none"/>
                    </a:p>
                  </a:txBody>
                  <a:tcPr marL="57150" marR="57150" marT="57150" marB="57150" anchor="ctr">
                    <a:lnL w="28575" cap="flat" cmpd="sng">
                      <a:solidFill>
                        <a:srgbClr val="3E1F1F"/>
                      </a:solidFill>
                      <a:prstDash val="solid"/>
                      <a:round/>
                      <a:headEnd type="none" w="sm" len="sm"/>
                      <a:tailEnd type="none" w="sm" len="sm"/>
                    </a:lnL>
                    <a:lnR w="28575" cap="flat" cmpd="sng">
                      <a:solidFill>
                        <a:srgbClr val="3E1F1F"/>
                      </a:solidFill>
                      <a:prstDash val="solid"/>
                      <a:round/>
                      <a:headEnd type="none" w="sm" len="sm"/>
                      <a:tailEnd type="none" w="sm" len="sm"/>
                    </a:lnR>
                    <a:lnT w="28575" cap="flat" cmpd="sng">
                      <a:solidFill>
                        <a:srgbClr val="3E1F1F"/>
                      </a:solidFill>
                      <a:prstDash val="solid"/>
                      <a:round/>
                      <a:headEnd type="none" w="sm" len="sm"/>
                      <a:tailEnd type="none" w="sm" len="sm"/>
                    </a:lnT>
                    <a:lnB w="28575" cap="flat" cmpd="sng">
                      <a:solidFill>
                        <a:srgbClr val="3E1F1F"/>
                      </a:solidFill>
                      <a:prstDash val="solid"/>
                      <a:round/>
                      <a:headEnd type="none" w="sm" len="sm"/>
                      <a:tailEnd type="none" w="sm" len="sm"/>
                    </a:lnB>
                    <a:solidFill>
                      <a:srgbClr val="EFF0EF"/>
                    </a:solidFill>
                  </a:tcPr>
                </a:tc>
              </a:tr>
              <a:tr h="2213500">
                <a:tc>
                  <a:txBody>
                    <a:bodyPr/>
                    <a:lstStyle/>
                    <a:p>
                      <a:pPr marL="0" marR="0" lvl="0" indent="0" algn="l" rtl="0">
                        <a:lnSpc>
                          <a:spcPct val="120000"/>
                        </a:lnSpc>
                        <a:spcBef>
                          <a:spcPts val="0"/>
                        </a:spcBef>
                        <a:spcAft>
                          <a:spcPts val="0"/>
                        </a:spcAft>
                        <a:buNone/>
                      </a:pPr>
                      <a:r>
                        <a:rPr lang="en-US" sz="3800" u="none" strike="noStrike" cap="none">
                          <a:solidFill>
                            <a:srgbClr val="000000"/>
                          </a:solidFill>
                          <a:latin typeface="Roboto Condensed"/>
                          <a:ea typeface="Roboto Condensed"/>
                          <a:cs typeface="Roboto Condensed"/>
                          <a:sym typeface="Roboto Condensed"/>
                        </a:rPr>
                        <a:t>Đọc to, rõ bảo đảm trong không gian lớp học, cả lớp cùng nghe được.</a:t>
                      </a:r>
                      <a:endParaRPr sz="1100" u="none" strike="noStrike" cap="none"/>
                    </a:p>
                  </a:txBody>
                  <a:tcPr marL="57150" marR="57150" marT="57150" marB="57150" anchor="ctr">
                    <a:lnL w="28575" cap="flat" cmpd="sng">
                      <a:solidFill>
                        <a:srgbClr val="3E1F1F"/>
                      </a:solidFill>
                      <a:prstDash val="solid"/>
                      <a:round/>
                      <a:headEnd type="none" w="sm" len="sm"/>
                      <a:tailEnd type="none" w="sm" len="sm"/>
                    </a:lnL>
                    <a:lnR w="28575" cap="flat" cmpd="sng">
                      <a:solidFill>
                        <a:srgbClr val="3E1F1F"/>
                      </a:solidFill>
                      <a:prstDash val="solid"/>
                      <a:round/>
                      <a:headEnd type="none" w="sm" len="sm"/>
                      <a:tailEnd type="none" w="sm" len="sm"/>
                    </a:lnR>
                    <a:lnT w="28575" cap="flat" cmpd="sng">
                      <a:solidFill>
                        <a:srgbClr val="3E1F1F"/>
                      </a:solidFill>
                      <a:prstDash val="solid"/>
                      <a:round/>
                      <a:headEnd type="none" w="sm" len="sm"/>
                      <a:tailEnd type="none" w="sm" len="sm"/>
                    </a:lnT>
                    <a:lnB w="28575" cap="flat" cmpd="sng">
                      <a:solidFill>
                        <a:srgbClr val="3E1F1F"/>
                      </a:solidFill>
                      <a:prstDash val="solid"/>
                      <a:round/>
                      <a:headEnd type="none" w="sm" len="sm"/>
                      <a:tailEnd type="none" w="sm" len="sm"/>
                    </a:lnB>
                    <a:solidFill>
                      <a:srgbClr val="EFF0EF"/>
                    </a:solidFill>
                  </a:tcPr>
                </a:tc>
                <a:tc>
                  <a:txBody>
                    <a:bodyPr/>
                    <a:lstStyle/>
                    <a:p>
                      <a:pPr marL="0" marR="0" lvl="0" indent="0" algn="l" rtl="0">
                        <a:lnSpc>
                          <a:spcPct val="483636"/>
                        </a:lnSpc>
                        <a:spcBef>
                          <a:spcPts val="0"/>
                        </a:spcBef>
                        <a:spcAft>
                          <a:spcPts val="0"/>
                        </a:spcAft>
                        <a:buNone/>
                      </a:pPr>
                      <a:endParaRPr sz="1100" u="none" strike="noStrike" cap="none"/>
                    </a:p>
                  </a:txBody>
                  <a:tcPr marL="57150" marR="57150" marT="57150" marB="57150" anchor="ctr">
                    <a:lnL w="28575" cap="flat" cmpd="sng">
                      <a:solidFill>
                        <a:srgbClr val="3E1F1F"/>
                      </a:solidFill>
                      <a:prstDash val="solid"/>
                      <a:round/>
                      <a:headEnd type="none" w="sm" len="sm"/>
                      <a:tailEnd type="none" w="sm" len="sm"/>
                    </a:lnL>
                    <a:lnR w="28575" cap="flat" cmpd="sng">
                      <a:solidFill>
                        <a:srgbClr val="3E1F1F"/>
                      </a:solidFill>
                      <a:prstDash val="solid"/>
                      <a:round/>
                      <a:headEnd type="none" w="sm" len="sm"/>
                      <a:tailEnd type="none" w="sm" len="sm"/>
                    </a:lnR>
                    <a:lnT w="28575" cap="flat" cmpd="sng">
                      <a:solidFill>
                        <a:srgbClr val="3E1F1F"/>
                      </a:solidFill>
                      <a:prstDash val="solid"/>
                      <a:round/>
                      <a:headEnd type="none" w="sm" len="sm"/>
                      <a:tailEnd type="none" w="sm" len="sm"/>
                    </a:lnT>
                    <a:lnB w="28575" cap="flat" cmpd="sng">
                      <a:solidFill>
                        <a:srgbClr val="3E1F1F"/>
                      </a:solidFill>
                      <a:prstDash val="solid"/>
                      <a:round/>
                      <a:headEnd type="none" w="sm" len="sm"/>
                      <a:tailEnd type="none" w="sm" len="sm"/>
                    </a:lnB>
                    <a:solidFill>
                      <a:srgbClr val="EFF0EF"/>
                    </a:solidFill>
                  </a:tcPr>
                </a:tc>
                <a:tc>
                  <a:txBody>
                    <a:bodyPr/>
                    <a:lstStyle/>
                    <a:p>
                      <a:pPr marL="0" marR="0" lvl="0" indent="0" algn="l" rtl="0">
                        <a:lnSpc>
                          <a:spcPct val="483636"/>
                        </a:lnSpc>
                        <a:spcBef>
                          <a:spcPts val="0"/>
                        </a:spcBef>
                        <a:spcAft>
                          <a:spcPts val="0"/>
                        </a:spcAft>
                        <a:buNone/>
                      </a:pPr>
                      <a:endParaRPr sz="1100" u="none" strike="noStrike" cap="none"/>
                    </a:p>
                  </a:txBody>
                  <a:tcPr marL="57150" marR="57150" marT="57150" marB="57150" anchor="ctr">
                    <a:lnL w="28575" cap="flat" cmpd="sng">
                      <a:solidFill>
                        <a:srgbClr val="3E1F1F"/>
                      </a:solidFill>
                      <a:prstDash val="solid"/>
                      <a:round/>
                      <a:headEnd type="none" w="sm" len="sm"/>
                      <a:tailEnd type="none" w="sm" len="sm"/>
                    </a:lnL>
                    <a:lnR w="28575" cap="flat" cmpd="sng">
                      <a:solidFill>
                        <a:srgbClr val="3E1F1F"/>
                      </a:solidFill>
                      <a:prstDash val="solid"/>
                      <a:round/>
                      <a:headEnd type="none" w="sm" len="sm"/>
                      <a:tailEnd type="none" w="sm" len="sm"/>
                    </a:lnR>
                    <a:lnT w="28575" cap="flat" cmpd="sng">
                      <a:solidFill>
                        <a:srgbClr val="3E1F1F"/>
                      </a:solidFill>
                      <a:prstDash val="solid"/>
                      <a:round/>
                      <a:headEnd type="none" w="sm" len="sm"/>
                      <a:tailEnd type="none" w="sm" len="sm"/>
                    </a:lnT>
                    <a:lnB w="28575" cap="flat" cmpd="sng">
                      <a:solidFill>
                        <a:srgbClr val="3E1F1F"/>
                      </a:solidFill>
                      <a:prstDash val="solid"/>
                      <a:round/>
                      <a:headEnd type="none" w="sm" len="sm"/>
                      <a:tailEnd type="none" w="sm" len="sm"/>
                    </a:lnB>
                    <a:solidFill>
                      <a:srgbClr val="EFF0EF"/>
                    </a:solidFill>
                  </a:tcPr>
                </a:tc>
              </a:tr>
              <a:tr h="1122625">
                <a:tc>
                  <a:txBody>
                    <a:bodyPr/>
                    <a:lstStyle/>
                    <a:p>
                      <a:pPr marL="0" marR="0" lvl="0" indent="0" algn="l" rtl="0">
                        <a:lnSpc>
                          <a:spcPct val="120000"/>
                        </a:lnSpc>
                        <a:spcBef>
                          <a:spcPts val="0"/>
                        </a:spcBef>
                        <a:spcAft>
                          <a:spcPts val="0"/>
                        </a:spcAft>
                        <a:buNone/>
                      </a:pPr>
                      <a:r>
                        <a:rPr lang="en-US" sz="3800" u="none" strike="noStrike" cap="none">
                          <a:solidFill>
                            <a:srgbClr val="000000"/>
                          </a:solidFill>
                          <a:latin typeface="Roboto Condensed"/>
                          <a:ea typeface="Roboto Condensed"/>
                          <a:cs typeface="Roboto Condensed"/>
                          <a:sym typeface="Roboto Condensed"/>
                        </a:rPr>
                        <a:t>Tốc độ đọc phù hợp.</a:t>
                      </a:r>
                      <a:endParaRPr sz="1100" u="none" strike="noStrike" cap="none"/>
                    </a:p>
                  </a:txBody>
                  <a:tcPr marL="57150" marR="57150" marT="57150" marB="57150" anchor="ctr">
                    <a:lnL w="28575" cap="flat" cmpd="sng">
                      <a:solidFill>
                        <a:srgbClr val="3E1F1F"/>
                      </a:solidFill>
                      <a:prstDash val="solid"/>
                      <a:round/>
                      <a:headEnd type="none" w="sm" len="sm"/>
                      <a:tailEnd type="none" w="sm" len="sm"/>
                    </a:lnL>
                    <a:lnR w="28575" cap="flat" cmpd="sng">
                      <a:solidFill>
                        <a:srgbClr val="3E1F1F"/>
                      </a:solidFill>
                      <a:prstDash val="solid"/>
                      <a:round/>
                      <a:headEnd type="none" w="sm" len="sm"/>
                      <a:tailEnd type="none" w="sm" len="sm"/>
                    </a:lnR>
                    <a:lnT w="28575" cap="flat" cmpd="sng">
                      <a:solidFill>
                        <a:srgbClr val="3E1F1F"/>
                      </a:solidFill>
                      <a:prstDash val="solid"/>
                      <a:round/>
                      <a:headEnd type="none" w="sm" len="sm"/>
                      <a:tailEnd type="none" w="sm" len="sm"/>
                    </a:lnT>
                    <a:lnB w="28575" cap="flat" cmpd="sng">
                      <a:solidFill>
                        <a:srgbClr val="3E1F1F"/>
                      </a:solidFill>
                      <a:prstDash val="solid"/>
                      <a:round/>
                      <a:headEnd type="none" w="sm" len="sm"/>
                      <a:tailEnd type="none" w="sm" len="sm"/>
                    </a:lnB>
                    <a:solidFill>
                      <a:srgbClr val="EFF0EF"/>
                    </a:solidFill>
                  </a:tcPr>
                </a:tc>
                <a:tc>
                  <a:txBody>
                    <a:bodyPr/>
                    <a:lstStyle/>
                    <a:p>
                      <a:pPr marL="0" marR="0" lvl="0" indent="0" algn="l" rtl="0">
                        <a:lnSpc>
                          <a:spcPct val="483636"/>
                        </a:lnSpc>
                        <a:spcBef>
                          <a:spcPts val="0"/>
                        </a:spcBef>
                        <a:spcAft>
                          <a:spcPts val="0"/>
                        </a:spcAft>
                        <a:buNone/>
                      </a:pPr>
                      <a:endParaRPr sz="1100" u="none" strike="noStrike" cap="none"/>
                    </a:p>
                  </a:txBody>
                  <a:tcPr marL="57150" marR="57150" marT="57150" marB="57150" anchor="ctr">
                    <a:lnL w="28575" cap="flat" cmpd="sng">
                      <a:solidFill>
                        <a:srgbClr val="3E1F1F"/>
                      </a:solidFill>
                      <a:prstDash val="solid"/>
                      <a:round/>
                      <a:headEnd type="none" w="sm" len="sm"/>
                      <a:tailEnd type="none" w="sm" len="sm"/>
                    </a:lnL>
                    <a:lnR w="28575" cap="flat" cmpd="sng">
                      <a:solidFill>
                        <a:srgbClr val="3E1F1F"/>
                      </a:solidFill>
                      <a:prstDash val="solid"/>
                      <a:round/>
                      <a:headEnd type="none" w="sm" len="sm"/>
                      <a:tailEnd type="none" w="sm" len="sm"/>
                    </a:lnR>
                    <a:lnT w="28575" cap="flat" cmpd="sng">
                      <a:solidFill>
                        <a:srgbClr val="3E1F1F"/>
                      </a:solidFill>
                      <a:prstDash val="solid"/>
                      <a:round/>
                      <a:headEnd type="none" w="sm" len="sm"/>
                      <a:tailEnd type="none" w="sm" len="sm"/>
                    </a:lnT>
                    <a:lnB w="28575" cap="flat" cmpd="sng">
                      <a:solidFill>
                        <a:srgbClr val="3E1F1F"/>
                      </a:solidFill>
                      <a:prstDash val="solid"/>
                      <a:round/>
                      <a:headEnd type="none" w="sm" len="sm"/>
                      <a:tailEnd type="none" w="sm" len="sm"/>
                    </a:lnB>
                    <a:solidFill>
                      <a:srgbClr val="EFF0EF"/>
                    </a:solidFill>
                  </a:tcPr>
                </a:tc>
                <a:tc>
                  <a:txBody>
                    <a:bodyPr/>
                    <a:lstStyle/>
                    <a:p>
                      <a:pPr marL="0" marR="0" lvl="0" indent="0" algn="l" rtl="0">
                        <a:lnSpc>
                          <a:spcPct val="483636"/>
                        </a:lnSpc>
                        <a:spcBef>
                          <a:spcPts val="0"/>
                        </a:spcBef>
                        <a:spcAft>
                          <a:spcPts val="0"/>
                        </a:spcAft>
                        <a:buNone/>
                      </a:pPr>
                      <a:endParaRPr sz="1100" u="none" strike="noStrike" cap="none"/>
                    </a:p>
                  </a:txBody>
                  <a:tcPr marL="57150" marR="57150" marT="57150" marB="57150" anchor="ctr">
                    <a:lnL w="28575" cap="flat" cmpd="sng">
                      <a:solidFill>
                        <a:srgbClr val="3E1F1F"/>
                      </a:solidFill>
                      <a:prstDash val="solid"/>
                      <a:round/>
                      <a:headEnd type="none" w="sm" len="sm"/>
                      <a:tailEnd type="none" w="sm" len="sm"/>
                    </a:lnL>
                    <a:lnR w="28575" cap="flat" cmpd="sng">
                      <a:solidFill>
                        <a:srgbClr val="3E1F1F"/>
                      </a:solidFill>
                      <a:prstDash val="solid"/>
                      <a:round/>
                      <a:headEnd type="none" w="sm" len="sm"/>
                      <a:tailEnd type="none" w="sm" len="sm"/>
                    </a:lnR>
                    <a:lnT w="28575" cap="flat" cmpd="sng">
                      <a:solidFill>
                        <a:srgbClr val="3E1F1F"/>
                      </a:solidFill>
                      <a:prstDash val="solid"/>
                      <a:round/>
                      <a:headEnd type="none" w="sm" len="sm"/>
                      <a:tailEnd type="none" w="sm" len="sm"/>
                    </a:lnT>
                    <a:lnB w="28575" cap="flat" cmpd="sng">
                      <a:solidFill>
                        <a:srgbClr val="3E1F1F"/>
                      </a:solidFill>
                      <a:prstDash val="solid"/>
                      <a:round/>
                      <a:headEnd type="none" w="sm" len="sm"/>
                      <a:tailEnd type="none" w="sm" len="sm"/>
                    </a:lnB>
                    <a:solidFill>
                      <a:srgbClr val="EFF0EF"/>
                    </a:solidFill>
                  </a:tcPr>
                </a:tc>
              </a:tr>
              <a:tr h="2213500">
                <a:tc>
                  <a:txBody>
                    <a:bodyPr/>
                    <a:lstStyle/>
                    <a:p>
                      <a:pPr marL="0" marR="0" lvl="0" indent="0" algn="l" rtl="0">
                        <a:lnSpc>
                          <a:spcPct val="120000"/>
                        </a:lnSpc>
                        <a:spcBef>
                          <a:spcPts val="0"/>
                        </a:spcBef>
                        <a:spcAft>
                          <a:spcPts val="0"/>
                        </a:spcAft>
                        <a:buNone/>
                      </a:pPr>
                      <a:r>
                        <a:rPr lang="en-US" sz="3800" u="none" strike="noStrike" cap="none">
                          <a:solidFill>
                            <a:srgbClr val="000000"/>
                          </a:solidFill>
                          <a:latin typeface="Roboto Condensed"/>
                          <a:ea typeface="Roboto Condensed"/>
                          <a:cs typeface="Roboto Condensed"/>
                          <a:sym typeface="Roboto Condensed"/>
                        </a:rPr>
                        <a:t>Sử dụng giọng điệu khác nhau để thể hiện được cảm xúc của nhân vật.</a:t>
                      </a:r>
                      <a:endParaRPr sz="1100" u="none" strike="noStrike" cap="none"/>
                    </a:p>
                  </a:txBody>
                  <a:tcPr marL="57150" marR="57150" marT="57150" marB="57150" anchor="ctr">
                    <a:lnL w="28575" cap="flat" cmpd="sng">
                      <a:solidFill>
                        <a:srgbClr val="3E1F1F"/>
                      </a:solidFill>
                      <a:prstDash val="solid"/>
                      <a:round/>
                      <a:headEnd type="none" w="sm" len="sm"/>
                      <a:tailEnd type="none" w="sm" len="sm"/>
                    </a:lnL>
                    <a:lnR w="28575" cap="flat" cmpd="sng">
                      <a:solidFill>
                        <a:srgbClr val="3E1F1F"/>
                      </a:solidFill>
                      <a:prstDash val="solid"/>
                      <a:round/>
                      <a:headEnd type="none" w="sm" len="sm"/>
                      <a:tailEnd type="none" w="sm" len="sm"/>
                    </a:lnR>
                    <a:lnT w="28575" cap="flat" cmpd="sng">
                      <a:solidFill>
                        <a:srgbClr val="3E1F1F"/>
                      </a:solidFill>
                      <a:prstDash val="solid"/>
                      <a:round/>
                      <a:headEnd type="none" w="sm" len="sm"/>
                      <a:tailEnd type="none" w="sm" len="sm"/>
                    </a:lnT>
                    <a:lnB w="28575" cap="flat" cmpd="sng">
                      <a:solidFill>
                        <a:srgbClr val="3E1F1F"/>
                      </a:solidFill>
                      <a:prstDash val="solid"/>
                      <a:round/>
                      <a:headEnd type="none" w="sm" len="sm"/>
                      <a:tailEnd type="none" w="sm" len="sm"/>
                    </a:lnB>
                    <a:solidFill>
                      <a:srgbClr val="EFF0EF"/>
                    </a:solidFill>
                  </a:tcPr>
                </a:tc>
                <a:tc>
                  <a:txBody>
                    <a:bodyPr/>
                    <a:lstStyle/>
                    <a:p>
                      <a:pPr marL="0" marR="0" lvl="0" indent="0" algn="l" rtl="0">
                        <a:lnSpc>
                          <a:spcPct val="483636"/>
                        </a:lnSpc>
                        <a:spcBef>
                          <a:spcPts val="0"/>
                        </a:spcBef>
                        <a:spcAft>
                          <a:spcPts val="0"/>
                        </a:spcAft>
                        <a:buNone/>
                      </a:pPr>
                      <a:endParaRPr sz="1100" u="none" strike="noStrike" cap="none"/>
                    </a:p>
                  </a:txBody>
                  <a:tcPr marL="57150" marR="57150" marT="57150" marB="57150" anchor="ctr">
                    <a:lnL w="28575" cap="flat" cmpd="sng">
                      <a:solidFill>
                        <a:srgbClr val="3E1F1F"/>
                      </a:solidFill>
                      <a:prstDash val="solid"/>
                      <a:round/>
                      <a:headEnd type="none" w="sm" len="sm"/>
                      <a:tailEnd type="none" w="sm" len="sm"/>
                    </a:lnL>
                    <a:lnR w="28575" cap="flat" cmpd="sng">
                      <a:solidFill>
                        <a:srgbClr val="3E1F1F"/>
                      </a:solidFill>
                      <a:prstDash val="solid"/>
                      <a:round/>
                      <a:headEnd type="none" w="sm" len="sm"/>
                      <a:tailEnd type="none" w="sm" len="sm"/>
                    </a:lnR>
                    <a:lnT w="28575" cap="flat" cmpd="sng">
                      <a:solidFill>
                        <a:srgbClr val="3E1F1F"/>
                      </a:solidFill>
                      <a:prstDash val="solid"/>
                      <a:round/>
                      <a:headEnd type="none" w="sm" len="sm"/>
                      <a:tailEnd type="none" w="sm" len="sm"/>
                    </a:lnT>
                    <a:lnB w="28575" cap="flat" cmpd="sng">
                      <a:solidFill>
                        <a:srgbClr val="3E1F1F"/>
                      </a:solidFill>
                      <a:prstDash val="solid"/>
                      <a:round/>
                      <a:headEnd type="none" w="sm" len="sm"/>
                      <a:tailEnd type="none" w="sm" len="sm"/>
                    </a:lnB>
                    <a:solidFill>
                      <a:srgbClr val="EFF0EF"/>
                    </a:solidFill>
                  </a:tcPr>
                </a:tc>
                <a:tc>
                  <a:txBody>
                    <a:bodyPr/>
                    <a:lstStyle/>
                    <a:p>
                      <a:pPr marL="0" marR="0" lvl="0" indent="0" algn="l" rtl="0">
                        <a:lnSpc>
                          <a:spcPct val="483636"/>
                        </a:lnSpc>
                        <a:spcBef>
                          <a:spcPts val="0"/>
                        </a:spcBef>
                        <a:spcAft>
                          <a:spcPts val="0"/>
                        </a:spcAft>
                        <a:buNone/>
                      </a:pPr>
                      <a:endParaRPr sz="1100" u="none" strike="noStrike" cap="none"/>
                    </a:p>
                  </a:txBody>
                  <a:tcPr marL="57150" marR="57150" marT="57150" marB="57150" anchor="ctr">
                    <a:lnL w="28575" cap="flat" cmpd="sng">
                      <a:solidFill>
                        <a:srgbClr val="3E1F1F"/>
                      </a:solidFill>
                      <a:prstDash val="solid"/>
                      <a:round/>
                      <a:headEnd type="none" w="sm" len="sm"/>
                      <a:tailEnd type="none" w="sm" len="sm"/>
                    </a:lnL>
                    <a:lnR w="28575" cap="flat" cmpd="sng">
                      <a:solidFill>
                        <a:srgbClr val="3E1F1F"/>
                      </a:solidFill>
                      <a:prstDash val="solid"/>
                      <a:round/>
                      <a:headEnd type="none" w="sm" len="sm"/>
                      <a:tailEnd type="none" w="sm" len="sm"/>
                    </a:lnR>
                    <a:lnT w="28575" cap="flat" cmpd="sng">
                      <a:solidFill>
                        <a:srgbClr val="3E1F1F"/>
                      </a:solidFill>
                      <a:prstDash val="solid"/>
                      <a:round/>
                      <a:headEnd type="none" w="sm" len="sm"/>
                      <a:tailEnd type="none" w="sm" len="sm"/>
                    </a:lnT>
                    <a:lnB w="28575" cap="flat" cmpd="sng">
                      <a:solidFill>
                        <a:srgbClr val="3E1F1F"/>
                      </a:solidFill>
                      <a:prstDash val="solid"/>
                      <a:round/>
                      <a:headEnd type="none" w="sm" len="sm"/>
                      <a:tailEnd type="none" w="sm" len="sm"/>
                    </a:lnB>
                    <a:solidFill>
                      <a:srgbClr val="EFF0EF"/>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4">
                                            <p:txEl>
                                              <p:pRg st="0" end="0"/>
                                            </p:txEl>
                                          </p:spTgt>
                                        </p:tgtEl>
                                        <p:attrNameLst>
                                          <p:attrName>style.visibility</p:attrName>
                                        </p:attrNameLst>
                                      </p:cBhvr>
                                      <p:to>
                                        <p:strVal val="visible"/>
                                      </p:to>
                                    </p:set>
                                    <p:animEffect transition="in" filter="fade">
                                      <p:cBhvr>
                                        <p:cTn id="7" dur="500"/>
                                        <p:tgtEl>
                                          <p:spTgt spid="16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5"/>
                                        </p:tgtEl>
                                        <p:attrNameLst>
                                          <p:attrName>style.visibility</p:attrName>
                                        </p:attrNameLst>
                                      </p:cBhvr>
                                      <p:to>
                                        <p:strVal val="visible"/>
                                      </p:to>
                                    </p:set>
                                    <p:animEffect transition="in" filter="fade">
                                      <p:cBhvr>
                                        <p:cTn id="12" dur="500"/>
                                        <p:tgtEl>
                                          <p:spTgt spid="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CF3"/>
        </a:solidFill>
        <a:effectLst/>
      </p:bgPr>
    </p:bg>
    <p:spTree>
      <p:nvGrpSpPr>
        <p:cNvPr id="1" name="Shape 173"/>
        <p:cNvGrpSpPr/>
        <p:nvPr/>
      </p:nvGrpSpPr>
      <p:grpSpPr>
        <a:xfrm>
          <a:off x="0" y="0"/>
          <a:ext cx="0" cy="0"/>
          <a:chOff x="0" y="0"/>
          <a:chExt cx="0" cy="0"/>
        </a:xfrm>
      </p:grpSpPr>
      <p:sp>
        <p:nvSpPr>
          <p:cNvPr id="174" name="Google Shape;174;p5"/>
          <p:cNvSpPr/>
          <p:nvPr/>
        </p:nvSpPr>
        <p:spPr>
          <a:xfrm>
            <a:off x="0" y="0"/>
            <a:ext cx="18288006" cy="10287002"/>
          </a:xfrm>
          <a:custGeom>
            <a:avLst/>
            <a:gdLst/>
            <a:ahLst/>
            <a:cxnLst/>
            <a:rect l="l" t="t" r="r" b="b"/>
            <a:pathLst>
              <a:path w="18288006" h="10287002" extrusionOk="0">
                <a:moveTo>
                  <a:pt x="0" y="0"/>
                </a:moveTo>
                <a:lnTo>
                  <a:pt x="18288006" y="0"/>
                </a:lnTo>
                <a:lnTo>
                  <a:pt x="18288006" y="10287002"/>
                </a:lnTo>
                <a:lnTo>
                  <a:pt x="0" y="10287002"/>
                </a:lnTo>
                <a:lnTo>
                  <a:pt x="0" y="0"/>
                </a:lnTo>
                <a:close/>
              </a:path>
            </a:pathLst>
          </a:custGeom>
          <a:blipFill rotWithShape="1">
            <a:blip r:embed="rId3">
              <a:alphaModFix/>
            </a:blip>
            <a:stretch>
              <a:fillRect t="-9243" b="-9243"/>
            </a:stretch>
          </a:blipFill>
          <a:ln>
            <a:noFill/>
          </a:ln>
        </p:spPr>
      </p:sp>
      <p:sp>
        <p:nvSpPr>
          <p:cNvPr id="175" name="Google Shape;175;p5"/>
          <p:cNvSpPr/>
          <p:nvPr/>
        </p:nvSpPr>
        <p:spPr>
          <a:xfrm>
            <a:off x="350" y="6873336"/>
            <a:ext cx="18287524" cy="5311198"/>
          </a:xfrm>
          <a:custGeom>
            <a:avLst/>
            <a:gdLst/>
            <a:ahLst/>
            <a:cxnLst/>
            <a:rect l="l" t="t" r="r" b="b"/>
            <a:pathLst>
              <a:path w="18287524" h="5311198" extrusionOk="0">
                <a:moveTo>
                  <a:pt x="0" y="0"/>
                </a:moveTo>
                <a:lnTo>
                  <a:pt x="18287524" y="0"/>
                </a:lnTo>
                <a:lnTo>
                  <a:pt x="18287524" y="5311198"/>
                </a:lnTo>
                <a:lnTo>
                  <a:pt x="0" y="5311198"/>
                </a:lnTo>
                <a:lnTo>
                  <a:pt x="0" y="0"/>
                </a:lnTo>
                <a:close/>
              </a:path>
            </a:pathLst>
          </a:custGeom>
          <a:blipFill rotWithShape="1">
            <a:blip r:embed="rId4">
              <a:alphaModFix/>
            </a:blip>
            <a:stretch>
              <a:fillRect/>
            </a:stretch>
          </a:blipFill>
          <a:ln>
            <a:noFill/>
          </a:ln>
        </p:spPr>
      </p:sp>
      <p:sp>
        <p:nvSpPr>
          <p:cNvPr id="176" name="Google Shape;176;p5"/>
          <p:cNvSpPr/>
          <p:nvPr/>
        </p:nvSpPr>
        <p:spPr>
          <a:xfrm>
            <a:off x="0" y="8900602"/>
            <a:ext cx="18287742" cy="3215138"/>
          </a:xfrm>
          <a:custGeom>
            <a:avLst/>
            <a:gdLst/>
            <a:ahLst/>
            <a:cxnLst/>
            <a:rect l="l" t="t" r="r" b="b"/>
            <a:pathLst>
              <a:path w="18287742" h="3215138" extrusionOk="0">
                <a:moveTo>
                  <a:pt x="0" y="0"/>
                </a:moveTo>
                <a:lnTo>
                  <a:pt x="18287742" y="0"/>
                </a:lnTo>
                <a:lnTo>
                  <a:pt x="18287742" y="3215138"/>
                </a:lnTo>
                <a:lnTo>
                  <a:pt x="0" y="3215138"/>
                </a:lnTo>
                <a:lnTo>
                  <a:pt x="0" y="0"/>
                </a:lnTo>
                <a:close/>
              </a:path>
            </a:pathLst>
          </a:custGeom>
          <a:blipFill rotWithShape="1">
            <a:blip r:embed="rId5">
              <a:alphaModFix/>
            </a:blip>
            <a:stretch>
              <a:fillRect/>
            </a:stretch>
          </a:blipFill>
          <a:ln>
            <a:noFill/>
          </a:ln>
        </p:spPr>
      </p:sp>
      <p:sp>
        <p:nvSpPr>
          <p:cNvPr id="177" name="Google Shape;177;p5"/>
          <p:cNvSpPr/>
          <p:nvPr/>
        </p:nvSpPr>
        <p:spPr>
          <a:xfrm>
            <a:off x="0" y="665026"/>
            <a:ext cx="18287740" cy="248638"/>
          </a:xfrm>
          <a:custGeom>
            <a:avLst/>
            <a:gdLst/>
            <a:ahLst/>
            <a:cxnLst/>
            <a:rect l="l" t="t" r="r" b="b"/>
            <a:pathLst>
              <a:path w="18287740" h="248638" extrusionOk="0">
                <a:moveTo>
                  <a:pt x="0" y="0"/>
                </a:moveTo>
                <a:lnTo>
                  <a:pt x="18287740" y="0"/>
                </a:lnTo>
                <a:lnTo>
                  <a:pt x="18287740" y="248638"/>
                </a:lnTo>
                <a:lnTo>
                  <a:pt x="0" y="248638"/>
                </a:lnTo>
                <a:lnTo>
                  <a:pt x="0" y="0"/>
                </a:lnTo>
                <a:close/>
              </a:path>
            </a:pathLst>
          </a:custGeom>
          <a:blipFill rotWithShape="1">
            <a:blip r:embed="rId6">
              <a:alphaModFix/>
            </a:blip>
            <a:stretch>
              <a:fillRect/>
            </a:stretch>
          </a:blipFill>
          <a:ln>
            <a:noFill/>
          </a:ln>
        </p:spPr>
      </p:sp>
      <p:sp>
        <p:nvSpPr>
          <p:cNvPr id="178" name="Google Shape;178;p5"/>
          <p:cNvSpPr/>
          <p:nvPr/>
        </p:nvSpPr>
        <p:spPr>
          <a:xfrm>
            <a:off x="14828676" y="2121900"/>
            <a:ext cx="2300574" cy="941996"/>
          </a:xfrm>
          <a:custGeom>
            <a:avLst/>
            <a:gdLst/>
            <a:ahLst/>
            <a:cxnLst/>
            <a:rect l="l" t="t" r="r" b="b"/>
            <a:pathLst>
              <a:path w="2300574" h="941996" extrusionOk="0">
                <a:moveTo>
                  <a:pt x="0" y="0"/>
                </a:moveTo>
                <a:lnTo>
                  <a:pt x="2300574" y="0"/>
                </a:lnTo>
                <a:lnTo>
                  <a:pt x="2300574" y="941996"/>
                </a:lnTo>
                <a:lnTo>
                  <a:pt x="0" y="941996"/>
                </a:lnTo>
                <a:lnTo>
                  <a:pt x="0" y="0"/>
                </a:lnTo>
                <a:close/>
              </a:path>
            </a:pathLst>
          </a:custGeom>
          <a:blipFill rotWithShape="1">
            <a:blip r:embed="rId7">
              <a:alphaModFix/>
            </a:blip>
            <a:stretch>
              <a:fillRect/>
            </a:stretch>
          </a:blipFill>
          <a:ln>
            <a:noFill/>
          </a:ln>
        </p:spPr>
      </p:sp>
      <p:sp>
        <p:nvSpPr>
          <p:cNvPr id="179" name="Google Shape;179;p5"/>
          <p:cNvSpPr/>
          <p:nvPr/>
        </p:nvSpPr>
        <p:spPr>
          <a:xfrm>
            <a:off x="14409017" y="1864382"/>
            <a:ext cx="2609374" cy="2610041"/>
          </a:xfrm>
          <a:custGeom>
            <a:avLst/>
            <a:gdLst/>
            <a:ahLst/>
            <a:cxnLst/>
            <a:rect l="l" t="t" r="r" b="b"/>
            <a:pathLst>
              <a:path w="3479165" h="3480054" extrusionOk="0">
                <a:moveTo>
                  <a:pt x="0" y="1740027"/>
                </a:moveTo>
                <a:cubicBezTo>
                  <a:pt x="0" y="779018"/>
                  <a:pt x="778891" y="0"/>
                  <a:pt x="1739646" y="0"/>
                </a:cubicBezTo>
                <a:cubicBezTo>
                  <a:pt x="2700401" y="0"/>
                  <a:pt x="3479165" y="779018"/>
                  <a:pt x="3479165" y="1740027"/>
                </a:cubicBezTo>
                <a:cubicBezTo>
                  <a:pt x="3479165" y="2701036"/>
                  <a:pt x="2700401" y="3480054"/>
                  <a:pt x="1739646" y="3480054"/>
                </a:cubicBezTo>
                <a:cubicBezTo>
                  <a:pt x="778891" y="3480054"/>
                  <a:pt x="0" y="2701036"/>
                  <a:pt x="0" y="1740027"/>
                </a:cubicBezTo>
                <a:close/>
              </a:path>
            </a:pathLst>
          </a:custGeom>
          <a:solidFill>
            <a:srgbClr val="3E47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5"/>
          <p:cNvSpPr txBox="1"/>
          <p:nvPr/>
        </p:nvSpPr>
        <p:spPr>
          <a:xfrm>
            <a:off x="614121" y="973185"/>
            <a:ext cx="9468761" cy="1148715"/>
          </a:xfrm>
          <a:prstGeom prst="rect">
            <a:avLst/>
          </a:prstGeom>
          <a:noFill/>
          <a:ln>
            <a:noFill/>
          </a:ln>
        </p:spPr>
        <p:txBody>
          <a:bodyPr spcFirstLastPara="1" wrap="square" lIns="0" tIns="0" rIns="0" bIns="0" anchor="t" anchorCtr="0">
            <a:spAutoFit/>
          </a:bodyPr>
          <a:lstStyle/>
          <a:p>
            <a:pPr marL="0" marR="0" lvl="0" indent="0" algn="just" rtl="0">
              <a:lnSpc>
                <a:spcPct val="163000"/>
              </a:lnSpc>
              <a:spcBef>
                <a:spcPts val="0"/>
              </a:spcBef>
              <a:spcAft>
                <a:spcPts val="0"/>
              </a:spcAft>
              <a:buNone/>
            </a:pPr>
            <a:r>
              <a:rPr lang="en-US" sz="6000" b="1" i="0" u="none" strike="noStrike" cap="none">
                <a:solidFill>
                  <a:srgbClr val="3E4728"/>
                </a:solidFill>
                <a:latin typeface="Fraunces Black"/>
                <a:ea typeface="Fraunces Black"/>
                <a:cs typeface="Fraunces Black"/>
                <a:sym typeface="Fraunces Black"/>
              </a:rPr>
              <a:t>3. KHÁM PHÁ VĂN BẢN</a:t>
            </a:r>
            <a:endParaRPr/>
          </a:p>
        </p:txBody>
      </p:sp>
      <p:sp>
        <p:nvSpPr>
          <p:cNvPr id="181" name="Google Shape;181;p5"/>
          <p:cNvSpPr txBox="1"/>
          <p:nvPr/>
        </p:nvSpPr>
        <p:spPr>
          <a:xfrm>
            <a:off x="14409017" y="2811533"/>
            <a:ext cx="1874748" cy="495201"/>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3200" b="0" i="0" u="none" strike="noStrike" cap="none">
                <a:solidFill>
                  <a:srgbClr val="FFFCF3"/>
                </a:solidFill>
                <a:latin typeface="Lato"/>
                <a:ea typeface="Lato"/>
                <a:cs typeface="Lato"/>
                <a:sym typeface="Lato"/>
              </a:rPr>
              <a:t>PHT</a:t>
            </a:r>
            <a:endParaRPr/>
          </a:p>
        </p:txBody>
      </p:sp>
      <p:sp>
        <p:nvSpPr>
          <p:cNvPr id="182" name="Google Shape;182;p5"/>
          <p:cNvSpPr txBox="1"/>
          <p:nvPr/>
        </p:nvSpPr>
        <p:spPr>
          <a:xfrm>
            <a:off x="614121" y="2116208"/>
            <a:ext cx="6452392" cy="704850"/>
          </a:xfrm>
          <a:prstGeom prst="rect">
            <a:avLst/>
          </a:prstGeom>
          <a:noFill/>
          <a:ln>
            <a:noFill/>
          </a:ln>
        </p:spPr>
        <p:txBody>
          <a:bodyPr spcFirstLastPara="1" wrap="square" lIns="0" tIns="0" rIns="0" bIns="0" anchor="t" anchorCtr="0">
            <a:spAutoFit/>
          </a:bodyPr>
          <a:lstStyle/>
          <a:p>
            <a:pPr marL="0" marR="0" lvl="0" indent="0" algn="just" rtl="0">
              <a:lnSpc>
                <a:spcPct val="120000"/>
              </a:lnSpc>
              <a:spcBef>
                <a:spcPts val="0"/>
              </a:spcBef>
              <a:spcAft>
                <a:spcPts val="0"/>
              </a:spcAft>
              <a:buNone/>
            </a:pPr>
            <a:r>
              <a:rPr lang="en-US" sz="4500" b="1" i="0" u="none" strike="noStrike" cap="none">
                <a:solidFill>
                  <a:srgbClr val="000000"/>
                </a:solidFill>
                <a:latin typeface="Roboto Condensed"/>
                <a:ea typeface="Roboto Condensed"/>
                <a:cs typeface="Roboto Condensed"/>
                <a:sym typeface="Roboto Condensed"/>
              </a:rPr>
              <a:t>3.1. Tìm hiểu chung</a:t>
            </a:r>
            <a:endParaRPr sz="4500" b="1" i="0" u="none" strike="noStrike" cap="none">
              <a:solidFill>
                <a:srgbClr val="000000"/>
              </a:solidFill>
              <a:latin typeface="Roboto Condensed"/>
              <a:ea typeface="Roboto Condensed"/>
              <a:cs typeface="Roboto Condensed"/>
              <a:sym typeface="Roboto Condensed"/>
            </a:endParaRPr>
          </a:p>
        </p:txBody>
      </p:sp>
      <p:sp>
        <p:nvSpPr>
          <p:cNvPr id="183" name="Google Shape;183;p5"/>
          <p:cNvSpPr/>
          <p:nvPr/>
        </p:nvSpPr>
        <p:spPr>
          <a:xfrm>
            <a:off x="339792" y="2830583"/>
            <a:ext cx="6726729" cy="6726729"/>
          </a:xfrm>
          <a:custGeom>
            <a:avLst/>
            <a:gdLst/>
            <a:ahLst/>
            <a:cxnLst/>
            <a:rect l="l" t="t" r="r" b="b"/>
            <a:pathLst>
              <a:path w="9216009" h="9216009" extrusionOk="0">
                <a:moveTo>
                  <a:pt x="0" y="4607941"/>
                </a:moveTo>
                <a:cubicBezTo>
                  <a:pt x="0" y="2063115"/>
                  <a:pt x="2063115" y="0"/>
                  <a:pt x="4607941" y="0"/>
                </a:cubicBezTo>
                <a:cubicBezTo>
                  <a:pt x="7152767" y="0"/>
                  <a:pt x="9216009" y="2063115"/>
                  <a:pt x="9216009" y="4607941"/>
                </a:cubicBezTo>
                <a:cubicBezTo>
                  <a:pt x="9216009" y="7152767"/>
                  <a:pt x="7152894" y="9216009"/>
                  <a:pt x="4607941" y="9216009"/>
                </a:cubicBezTo>
                <a:cubicBezTo>
                  <a:pt x="2062988" y="9216009"/>
                  <a:pt x="0" y="7152894"/>
                  <a:pt x="0" y="4607941"/>
                </a:cubicBezTo>
                <a:close/>
              </a:path>
            </a:pathLst>
          </a:custGeom>
          <a:solidFill>
            <a:srgbClr val="FEFFFE">
              <a:alpha val="345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5"/>
          <p:cNvSpPr txBox="1"/>
          <p:nvPr/>
        </p:nvSpPr>
        <p:spPr>
          <a:xfrm>
            <a:off x="1324458" y="3852729"/>
            <a:ext cx="4757400" cy="4863900"/>
          </a:xfrm>
          <a:prstGeom prst="rect">
            <a:avLst/>
          </a:prstGeom>
          <a:noFill/>
          <a:ln>
            <a:noFill/>
          </a:ln>
        </p:spPr>
        <p:txBody>
          <a:bodyPr spcFirstLastPara="1" wrap="square" lIns="0" tIns="0" rIns="0" bIns="0" anchor="t" anchorCtr="0">
            <a:spAutoFit/>
          </a:bodyPr>
          <a:lstStyle/>
          <a:p>
            <a:pPr marL="0" marR="0" lvl="0" indent="0" algn="just" rtl="0">
              <a:lnSpc>
                <a:spcPct val="115000"/>
              </a:lnSpc>
              <a:spcBef>
                <a:spcPts val="0"/>
              </a:spcBef>
              <a:spcAft>
                <a:spcPts val="0"/>
              </a:spcAft>
              <a:buNone/>
            </a:pPr>
            <a:r>
              <a:rPr lang="en-US" sz="4000" b="0" i="0" u="none" strike="noStrike" cap="none">
                <a:solidFill>
                  <a:srgbClr val="000000"/>
                </a:solidFill>
                <a:latin typeface="Roboto Condensed"/>
                <a:ea typeface="Roboto Condensed"/>
                <a:cs typeface="Roboto Condensed"/>
                <a:sym typeface="Roboto Condensed"/>
              </a:rPr>
              <a:t>GV hỏi – đáp những thông tin chính về tác giả và tác phẩm để kiểm tra phần tìm hiểu ở nhà của HS. PHT được giao từ tiết học trước. (PHT)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0">
                                            <p:txEl>
                                              <p:pRg st="0" end="0"/>
                                            </p:txEl>
                                          </p:spTgt>
                                        </p:tgtEl>
                                        <p:attrNameLst>
                                          <p:attrName>style.visibility</p:attrName>
                                        </p:attrNameLst>
                                      </p:cBhvr>
                                      <p:to>
                                        <p:strVal val="visible"/>
                                      </p:to>
                                    </p:set>
                                    <p:animEffect transition="in" filter="fade">
                                      <p:cBhvr>
                                        <p:cTn id="7" dur="500"/>
                                        <p:tgtEl>
                                          <p:spTgt spid="18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2">
                                            <p:txEl>
                                              <p:pRg st="0" end="0"/>
                                            </p:txEl>
                                          </p:spTgt>
                                        </p:tgtEl>
                                        <p:attrNameLst>
                                          <p:attrName>style.visibility</p:attrName>
                                        </p:attrNameLst>
                                      </p:cBhvr>
                                      <p:to>
                                        <p:strVal val="visible"/>
                                      </p:to>
                                    </p:set>
                                    <p:animEffect transition="in" filter="fade">
                                      <p:cBhvr>
                                        <p:cTn id="12" dur="500"/>
                                        <p:tgtEl>
                                          <p:spTgt spid="18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4"/>
                                        </p:tgtEl>
                                        <p:attrNameLst>
                                          <p:attrName>style.visibility</p:attrName>
                                        </p:attrNameLst>
                                      </p:cBhvr>
                                      <p:to>
                                        <p:strVal val="visible"/>
                                      </p:to>
                                    </p:set>
                                    <p:animEffect transition="in" filter="fade">
                                      <p:cBhvr>
                                        <p:cTn id="17" dur="500"/>
                                        <p:tgtEl>
                                          <p:spTgt spid="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CF3"/>
        </a:solidFill>
        <a:effectLst/>
      </p:bgPr>
    </p:bg>
    <p:spTree>
      <p:nvGrpSpPr>
        <p:cNvPr id="1" name="Shape 192"/>
        <p:cNvGrpSpPr/>
        <p:nvPr/>
      </p:nvGrpSpPr>
      <p:grpSpPr>
        <a:xfrm>
          <a:off x="0" y="0"/>
          <a:ext cx="0" cy="0"/>
          <a:chOff x="0" y="0"/>
          <a:chExt cx="0" cy="0"/>
        </a:xfrm>
      </p:grpSpPr>
      <p:sp>
        <p:nvSpPr>
          <p:cNvPr id="193" name="Google Shape;193;p6"/>
          <p:cNvSpPr/>
          <p:nvPr/>
        </p:nvSpPr>
        <p:spPr>
          <a:xfrm>
            <a:off x="0" y="0"/>
            <a:ext cx="18288006" cy="10287002"/>
          </a:xfrm>
          <a:custGeom>
            <a:avLst/>
            <a:gdLst/>
            <a:ahLst/>
            <a:cxnLst/>
            <a:rect l="l" t="t" r="r" b="b"/>
            <a:pathLst>
              <a:path w="18288006" h="10287002" extrusionOk="0">
                <a:moveTo>
                  <a:pt x="0" y="0"/>
                </a:moveTo>
                <a:lnTo>
                  <a:pt x="18288006" y="0"/>
                </a:lnTo>
                <a:lnTo>
                  <a:pt x="18288006" y="10287002"/>
                </a:lnTo>
                <a:lnTo>
                  <a:pt x="0" y="10287002"/>
                </a:lnTo>
                <a:lnTo>
                  <a:pt x="0" y="0"/>
                </a:lnTo>
                <a:close/>
              </a:path>
            </a:pathLst>
          </a:custGeom>
          <a:blipFill rotWithShape="1">
            <a:blip r:embed="rId3">
              <a:alphaModFix/>
            </a:blip>
            <a:stretch>
              <a:fillRect t="-9243" b="-9243"/>
            </a:stretch>
          </a:blipFill>
          <a:ln>
            <a:noFill/>
          </a:ln>
        </p:spPr>
      </p:sp>
      <p:sp>
        <p:nvSpPr>
          <p:cNvPr id="194" name="Google Shape;194;p6"/>
          <p:cNvSpPr/>
          <p:nvPr/>
        </p:nvSpPr>
        <p:spPr>
          <a:xfrm>
            <a:off x="-1100" y="7117650"/>
            <a:ext cx="18290350" cy="4388534"/>
          </a:xfrm>
          <a:custGeom>
            <a:avLst/>
            <a:gdLst/>
            <a:ahLst/>
            <a:cxnLst/>
            <a:rect l="l" t="t" r="r" b="b"/>
            <a:pathLst>
              <a:path w="18290350" h="4388534" extrusionOk="0">
                <a:moveTo>
                  <a:pt x="0" y="0"/>
                </a:moveTo>
                <a:lnTo>
                  <a:pt x="18290350" y="0"/>
                </a:lnTo>
                <a:lnTo>
                  <a:pt x="18290350" y="4388534"/>
                </a:lnTo>
                <a:lnTo>
                  <a:pt x="0" y="4388534"/>
                </a:lnTo>
                <a:lnTo>
                  <a:pt x="0" y="0"/>
                </a:lnTo>
                <a:close/>
              </a:path>
            </a:pathLst>
          </a:custGeom>
          <a:blipFill rotWithShape="1">
            <a:blip r:embed="rId4">
              <a:alphaModFix/>
            </a:blip>
            <a:stretch>
              <a:fillRect/>
            </a:stretch>
          </a:blipFill>
          <a:ln>
            <a:noFill/>
          </a:ln>
        </p:spPr>
      </p:sp>
      <p:sp>
        <p:nvSpPr>
          <p:cNvPr id="195" name="Google Shape;195;p6"/>
          <p:cNvSpPr/>
          <p:nvPr/>
        </p:nvSpPr>
        <p:spPr>
          <a:xfrm>
            <a:off x="434" y="8147134"/>
            <a:ext cx="18287742" cy="3359086"/>
          </a:xfrm>
          <a:custGeom>
            <a:avLst/>
            <a:gdLst/>
            <a:ahLst/>
            <a:cxnLst/>
            <a:rect l="l" t="t" r="r" b="b"/>
            <a:pathLst>
              <a:path w="18287742" h="3359086" extrusionOk="0">
                <a:moveTo>
                  <a:pt x="0" y="0"/>
                </a:moveTo>
                <a:lnTo>
                  <a:pt x="18287742" y="0"/>
                </a:lnTo>
                <a:lnTo>
                  <a:pt x="18287742" y="3359086"/>
                </a:lnTo>
                <a:lnTo>
                  <a:pt x="0" y="3359086"/>
                </a:lnTo>
                <a:lnTo>
                  <a:pt x="0" y="0"/>
                </a:lnTo>
                <a:close/>
              </a:path>
            </a:pathLst>
          </a:custGeom>
          <a:blipFill rotWithShape="1">
            <a:blip r:embed="rId5">
              <a:alphaModFix/>
            </a:blip>
            <a:stretch>
              <a:fillRect/>
            </a:stretch>
          </a:blipFill>
          <a:ln>
            <a:noFill/>
          </a:ln>
        </p:spPr>
      </p:sp>
      <p:sp>
        <p:nvSpPr>
          <p:cNvPr id="196" name="Google Shape;196;p6"/>
          <p:cNvSpPr/>
          <p:nvPr/>
        </p:nvSpPr>
        <p:spPr>
          <a:xfrm>
            <a:off x="14581" y="465230"/>
            <a:ext cx="18290487" cy="606288"/>
          </a:xfrm>
          <a:custGeom>
            <a:avLst/>
            <a:gdLst/>
            <a:ahLst/>
            <a:cxnLst/>
            <a:rect l="l" t="t" r="r" b="b"/>
            <a:pathLst>
              <a:path w="18290487" h="606288" extrusionOk="0">
                <a:moveTo>
                  <a:pt x="0" y="0"/>
                </a:moveTo>
                <a:lnTo>
                  <a:pt x="18290486" y="0"/>
                </a:lnTo>
                <a:lnTo>
                  <a:pt x="18290486" y="606288"/>
                </a:lnTo>
                <a:lnTo>
                  <a:pt x="0" y="606288"/>
                </a:lnTo>
                <a:lnTo>
                  <a:pt x="0" y="0"/>
                </a:lnTo>
                <a:close/>
              </a:path>
            </a:pathLst>
          </a:custGeom>
          <a:blipFill rotWithShape="1">
            <a:blip r:embed="rId6">
              <a:alphaModFix/>
            </a:blip>
            <a:stretch>
              <a:fillRect/>
            </a:stretch>
          </a:blipFill>
          <a:ln>
            <a:noFill/>
          </a:ln>
        </p:spPr>
      </p:sp>
      <p:sp>
        <p:nvSpPr>
          <p:cNvPr id="197" name="Google Shape;197;p6"/>
          <p:cNvSpPr/>
          <p:nvPr/>
        </p:nvSpPr>
        <p:spPr>
          <a:xfrm>
            <a:off x="10627478" y="-177898"/>
            <a:ext cx="2788386" cy="1286257"/>
          </a:xfrm>
          <a:custGeom>
            <a:avLst/>
            <a:gdLst/>
            <a:ahLst/>
            <a:cxnLst/>
            <a:rect l="l" t="t" r="r" b="b"/>
            <a:pathLst>
              <a:path w="2788386" h="1286257" extrusionOk="0">
                <a:moveTo>
                  <a:pt x="0" y="0"/>
                </a:moveTo>
                <a:lnTo>
                  <a:pt x="2788386" y="0"/>
                </a:lnTo>
                <a:lnTo>
                  <a:pt x="2788386" y="1286256"/>
                </a:lnTo>
                <a:lnTo>
                  <a:pt x="0" y="1286256"/>
                </a:lnTo>
                <a:lnTo>
                  <a:pt x="0" y="0"/>
                </a:lnTo>
                <a:close/>
              </a:path>
            </a:pathLst>
          </a:custGeom>
          <a:blipFill rotWithShape="1">
            <a:blip r:embed="rId7">
              <a:alphaModFix/>
            </a:blip>
            <a:stretch>
              <a:fillRect/>
            </a:stretch>
          </a:blipFill>
          <a:ln>
            <a:noFill/>
          </a:ln>
        </p:spPr>
      </p:sp>
      <p:sp>
        <p:nvSpPr>
          <p:cNvPr id="198" name="Google Shape;198;p6"/>
          <p:cNvSpPr/>
          <p:nvPr/>
        </p:nvSpPr>
        <p:spPr>
          <a:xfrm>
            <a:off x="14599778" y="3803403"/>
            <a:ext cx="2240052" cy="1448453"/>
          </a:xfrm>
          <a:custGeom>
            <a:avLst/>
            <a:gdLst/>
            <a:ahLst/>
            <a:cxnLst/>
            <a:rect l="l" t="t" r="r" b="b"/>
            <a:pathLst>
              <a:path w="2240052" h="1448453" extrusionOk="0">
                <a:moveTo>
                  <a:pt x="0" y="0"/>
                </a:moveTo>
                <a:lnTo>
                  <a:pt x="2240052" y="0"/>
                </a:lnTo>
                <a:lnTo>
                  <a:pt x="2240052" y="1448454"/>
                </a:lnTo>
                <a:lnTo>
                  <a:pt x="0" y="1448454"/>
                </a:lnTo>
                <a:lnTo>
                  <a:pt x="0" y="0"/>
                </a:lnTo>
                <a:close/>
              </a:path>
            </a:pathLst>
          </a:custGeom>
          <a:blipFill rotWithShape="1">
            <a:blip r:embed="rId8">
              <a:alphaModFix/>
            </a:blip>
            <a:stretch>
              <a:fillRect/>
            </a:stretch>
          </a:blipFill>
          <a:ln>
            <a:noFill/>
          </a:ln>
        </p:spPr>
      </p:sp>
      <p:sp>
        <p:nvSpPr>
          <p:cNvPr id="199" name="Google Shape;199;p6"/>
          <p:cNvSpPr/>
          <p:nvPr/>
        </p:nvSpPr>
        <p:spPr>
          <a:xfrm>
            <a:off x="-13850" y="2830583"/>
            <a:ext cx="5362351" cy="7579755"/>
          </a:xfrm>
          <a:custGeom>
            <a:avLst/>
            <a:gdLst/>
            <a:ahLst/>
            <a:cxnLst/>
            <a:rect l="l" t="t" r="r" b="b"/>
            <a:pathLst>
              <a:path w="5362351" h="7579755" extrusionOk="0">
                <a:moveTo>
                  <a:pt x="0" y="0"/>
                </a:moveTo>
                <a:lnTo>
                  <a:pt x="5362351" y="0"/>
                </a:lnTo>
                <a:lnTo>
                  <a:pt x="5362351" y="7579756"/>
                </a:lnTo>
                <a:lnTo>
                  <a:pt x="0" y="7579756"/>
                </a:lnTo>
                <a:lnTo>
                  <a:pt x="0" y="0"/>
                </a:lnTo>
                <a:close/>
              </a:path>
            </a:pathLst>
          </a:custGeom>
          <a:blipFill rotWithShape="1">
            <a:blip r:embed="rId9">
              <a:alphaModFix/>
            </a:blip>
            <a:stretch>
              <a:fillRect/>
            </a:stretch>
          </a:blipFill>
          <a:ln>
            <a:noFill/>
          </a:ln>
        </p:spPr>
      </p:sp>
      <p:sp>
        <p:nvSpPr>
          <p:cNvPr id="200" name="Google Shape;200;p6"/>
          <p:cNvSpPr txBox="1"/>
          <p:nvPr/>
        </p:nvSpPr>
        <p:spPr>
          <a:xfrm>
            <a:off x="614121" y="973185"/>
            <a:ext cx="9468761" cy="1148715"/>
          </a:xfrm>
          <a:prstGeom prst="rect">
            <a:avLst/>
          </a:prstGeom>
          <a:noFill/>
          <a:ln>
            <a:noFill/>
          </a:ln>
        </p:spPr>
        <p:txBody>
          <a:bodyPr spcFirstLastPara="1" wrap="square" lIns="0" tIns="0" rIns="0" bIns="0" anchor="t" anchorCtr="0">
            <a:spAutoFit/>
          </a:bodyPr>
          <a:lstStyle/>
          <a:p>
            <a:pPr marL="0" marR="0" lvl="0" indent="0" algn="just" rtl="0">
              <a:lnSpc>
                <a:spcPct val="163000"/>
              </a:lnSpc>
              <a:spcBef>
                <a:spcPts val="0"/>
              </a:spcBef>
              <a:spcAft>
                <a:spcPts val="0"/>
              </a:spcAft>
              <a:buNone/>
            </a:pPr>
            <a:r>
              <a:rPr lang="en-US" sz="6000" b="1" i="0" u="none" strike="noStrike" cap="none">
                <a:solidFill>
                  <a:srgbClr val="3E4728"/>
                </a:solidFill>
                <a:latin typeface="Fraunces Black"/>
                <a:ea typeface="Fraunces Black"/>
                <a:cs typeface="Fraunces Black"/>
                <a:sym typeface="Fraunces Black"/>
              </a:rPr>
              <a:t>3. KHÁM PHÁ VĂN BẢN</a:t>
            </a:r>
            <a:endParaRPr/>
          </a:p>
        </p:txBody>
      </p:sp>
      <p:sp>
        <p:nvSpPr>
          <p:cNvPr id="201" name="Google Shape;201;p6"/>
          <p:cNvSpPr txBox="1"/>
          <p:nvPr/>
        </p:nvSpPr>
        <p:spPr>
          <a:xfrm>
            <a:off x="614121" y="2116208"/>
            <a:ext cx="6452392" cy="704850"/>
          </a:xfrm>
          <a:prstGeom prst="rect">
            <a:avLst/>
          </a:prstGeom>
          <a:noFill/>
          <a:ln>
            <a:noFill/>
          </a:ln>
        </p:spPr>
        <p:txBody>
          <a:bodyPr spcFirstLastPara="1" wrap="square" lIns="0" tIns="0" rIns="0" bIns="0" anchor="t" anchorCtr="0">
            <a:spAutoFit/>
          </a:bodyPr>
          <a:lstStyle/>
          <a:p>
            <a:pPr marL="0" marR="0" lvl="0" indent="0" algn="just" rtl="0">
              <a:lnSpc>
                <a:spcPct val="120000"/>
              </a:lnSpc>
              <a:spcBef>
                <a:spcPts val="0"/>
              </a:spcBef>
              <a:spcAft>
                <a:spcPts val="0"/>
              </a:spcAft>
              <a:buNone/>
            </a:pPr>
            <a:r>
              <a:rPr lang="en-US" sz="4500" b="1" i="0" u="none" strike="noStrike" cap="none">
                <a:solidFill>
                  <a:srgbClr val="000000"/>
                </a:solidFill>
                <a:latin typeface="Roboto Condensed"/>
                <a:ea typeface="Roboto Condensed"/>
                <a:cs typeface="Roboto Condensed"/>
                <a:sym typeface="Roboto Condensed"/>
              </a:rPr>
              <a:t>3.1. Tìm hiểu chung</a:t>
            </a:r>
            <a:endParaRPr/>
          </a:p>
        </p:txBody>
      </p:sp>
      <p:sp>
        <p:nvSpPr>
          <p:cNvPr id="202" name="Google Shape;202;p6"/>
          <p:cNvSpPr/>
          <p:nvPr/>
        </p:nvSpPr>
        <p:spPr>
          <a:xfrm>
            <a:off x="5857075" y="3075400"/>
            <a:ext cx="11798363" cy="7043851"/>
          </a:xfrm>
          <a:custGeom>
            <a:avLst/>
            <a:gdLst/>
            <a:ahLst/>
            <a:cxnLst/>
            <a:rect l="l" t="t" r="r" b="b"/>
            <a:pathLst>
              <a:path w="15731151" h="9001727" extrusionOk="0">
                <a:moveTo>
                  <a:pt x="0" y="0"/>
                </a:moveTo>
                <a:lnTo>
                  <a:pt x="15731151" y="0"/>
                </a:lnTo>
                <a:lnTo>
                  <a:pt x="15731151" y="9001727"/>
                </a:lnTo>
                <a:lnTo>
                  <a:pt x="0" y="9001727"/>
                </a:lnTo>
                <a:close/>
              </a:path>
            </a:pathLst>
          </a:custGeom>
          <a:solidFill>
            <a:srgbClr val="F8F8F8">
              <a:alpha val="89803"/>
            </a:srgbClr>
          </a:solidFill>
          <a:ln>
            <a:noFill/>
          </a:ln>
        </p:spPr>
      </p:sp>
      <p:sp>
        <p:nvSpPr>
          <p:cNvPr id="203" name="Google Shape;203;p6"/>
          <p:cNvSpPr txBox="1"/>
          <p:nvPr/>
        </p:nvSpPr>
        <p:spPr>
          <a:xfrm>
            <a:off x="6083274" y="3317177"/>
            <a:ext cx="3999608" cy="754347"/>
          </a:xfrm>
          <a:prstGeom prst="rect">
            <a:avLst/>
          </a:prstGeom>
          <a:noFill/>
          <a:ln>
            <a:noFill/>
          </a:ln>
        </p:spPr>
        <p:txBody>
          <a:bodyPr spcFirstLastPara="1" wrap="square" lIns="0" tIns="0" rIns="0" bIns="0" anchor="t" anchorCtr="0">
            <a:spAutoFit/>
          </a:bodyPr>
          <a:lstStyle/>
          <a:p>
            <a:pPr marL="0" marR="0" lvl="0" indent="0" algn="just" rtl="0">
              <a:lnSpc>
                <a:spcPct val="138008"/>
              </a:lnSpc>
              <a:spcBef>
                <a:spcPts val="0"/>
              </a:spcBef>
              <a:spcAft>
                <a:spcPts val="0"/>
              </a:spcAft>
              <a:buNone/>
            </a:pPr>
            <a:r>
              <a:rPr lang="en-US" sz="4499" b="1" i="0" u="none" strike="noStrike" cap="none">
                <a:solidFill>
                  <a:srgbClr val="000000"/>
                </a:solidFill>
                <a:latin typeface="Arial"/>
                <a:ea typeface="Arial"/>
                <a:cs typeface="Arial"/>
                <a:sym typeface="Arial"/>
              </a:rPr>
              <a:t>a. Tác giả</a:t>
            </a:r>
            <a:endParaRPr sz="4499" b="1" i="0" u="none" strike="noStrike" cap="none">
              <a:solidFill>
                <a:srgbClr val="000000"/>
              </a:solidFill>
              <a:latin typeface="Arial"/>
              <a:ea typeface="Arial"/>
              <a:cs typeface="Arial"/>
              <a:sym typeface="Arial"/>
            </a:endParaRPr>
          </a:p>
        </p:txBody>
      </p:sp>
      <p:sp>
        <p:nvSpPr>
          <p:cNvPr id="204" name="Google Shape;204;p6"/>
          <p:cNvSpPr txBox="1"/>
          <p:nvPr/>
        </p:nvSpPr>
        <p:spPr>
          <a:xfrm>
            <a:off x="6237724" y="4134544"/>
            <a:ext cx="10539000" cy="5470800"/>
          </a:xfrm>
          <a:prstGeom prst="rect">
            <a:avLst/>
          </a:prstGeom>
          <a:noFill/>
          <a:ln>
            <a:noFill/>
          </a:ln>
        </p:spPr>
        <p:txBody>
          <a:bodyPr spcFirstLastPara="1" wrap="square" lIns="0" tIns="0" rIns="0" bIns="0" anchor="t" anchorCtr="0">
            <a:spAutoFit/>
          </a:bodyPr>
          <a:lstStyle/>
          <a:p>
            <a:pPr marL="971547" marR="0" lvl="1" indent="-485774" algn="just" rtl="0">
              <a:lnSpc>
                <a:spcPct val="115000"/>
              </a:lnSpc>
              <a:spcBef>
                <a:spcPts val="0"/>
              </a:spcBef>
              <a:spcAft>
                <a:spcPts val="0"/>
              </a:spcAft>
              <a:buClr>
                <a:srgbClr val="000000"/>
              </a:buClr>
              <a:buSzPts val="4499"/>
              <a:buFont typeface="Arial"/>
              <a:buChar char="•"/>
            </a:pPr>
            <a:r>
              <a:rPr lang="en-US" sz="4499" b="1" i="0" u="none" strike="noStrike" cap="none">
                <a:solidFill>
                  <a:srgbClr val="000000"/>
                </a:solidFill>
                <a:latin typeface="Roboto Condensed"/>
                <a:ea typeface="Roboto Condensed"/>
                <a:cs typeface="Roboto Condensed"/>
                <a:sym typeface="Roboto Condensed"/>
              </a:rPr>
              <a:t>Bảo Ninh</a:t>
            </a:r>
            <a:r>
              <a:rPr lang="en-US" sz="4499" b="0" i="0" u="none" strike="noStrike" cap="none">
                <a:solidFill>
                  <a:srgbClr val="000000"/>
                </a:solidFill>
                <a:latin typeface="Roboto Condensed"/>
                <a:ea typeface="Roboto Condensed"/>
                <a:cs typeface="Roboto Condensed"/>
                <a:sym typeface="Roboto Condensed"/>
              </a:rPr>
              <a:t> (tên thật là Hoàng Ấu Phương, sinh năm 1952).</a:t>
            </a:r>
            <a:endParaRPr/>
          </a:p>
          <a:p>
            <a:pPr marL="971547" marR="0" lvl="1" indent="-485774" algn="just" rtl="0">
              <a:lnSpc>
                <a:spcPct val="115000"/>
              </a:lnSpc>
              <a:spcBef>
                <a:spcPts val="0"/>
              </a:spcBef>
              <a:spcAft>
                <a:spcPts val="0"/>
              </a:spcAft>
              <a:buClr>
                <a:srgbClr val="000000"/>
              </a:buClr>
              <a:buSzPts val="4499"/>
              <a:buFont typeface="Arial"/>
              <a:buChar char="•"/>
            </a:pPr>
            <a:r>
              <a:rPr lang="en-US" sz="4499" b="1" i="0" u="none" strike="noStrike" cap="none">
                <a:solidFill>
                  <a:srgbClr val="000000"/>
                </a:solidFill>
                <a:latin typeface="Roboto Condensed"/>
                <a:ea typeface="Roboto Condensed"/>
                <a:cs typeface="Roboto Condensed"/>
                <a:sym typeface="Roboto Condensed"/>
              </a:rPr>
              <a:t>Cuộc đời</a:t>
            </a:r>
            <a:endParaRPr sz="4499" b="1" i="0" u="none" strike="noStrike" cap="none">
              <a:solidFill>
                <a:srgbClr val="000000"/>
              </a:solidFill>
              <a:latin typeface="Roboto Condensed"/>
              <a:ea typeface="Roboto Condensed"/>
              <a:cs typeface="Roboto Condensed"/>
              <a:sym typeface="Roboto Condensed"/>
            </a:endParaRPr>
          </a:p>
          <a:p>
            <a:pPr marL="0" marR="0" lvl="0" indent="0" algn="just" rtl="0">
              <a:lnSpc>
                <a:spcPct val="115000"/>
              </a:lnSpc>
              <a:spcBef>
                <a:spcPts val="0"/>
              </a:spcBef>
              <a:spcAft>
                <a:spcPts val="0"/>
              </a:spcAft>
              <a:buNone/>
            </a:pPr>
            <a:r>
              <a:rPr lang="en-US" sz="4499" b="0" i="0" u="none" strike="noStrike" cap="none">
                <a:solidFill>
                  <a:srgbClr val="000000"/>
                </a:solidFill>
                <a:latin typeface="Roboto Condensed"/>
                <a:ea typeface="Roboto Condensed"/>
                <a:cs typeface="Roboto Condensed"/>
                <a:sym typeface="Roboto Condensed"/>
              </a:rPr>
              <a:t>- Thuộc thế hệ nhà văn trưởng thành trong giai đoạn kháng chiến chống Mỹ.</a:t>
            </a:r>
            <a:endParaRPr/>
          </a:p>
          <a:p>
            <a:pPr marL="0" marR="0" lvl="0" indent="0" algn="just" rtl="0">
              <a:lnSpc>
                <a:spcPct val="115000"/>
              </a:lnSpc>
              <a:spcBef>
                <a:spcPts val="0"/>
              </a:spcBef>
              <a:spcAft>
                <a:spcPts val="0"/>
              </a:spcAft>
              <a:buNone/>
            </a:pPr>
            <a:r>
              <a:rPr lang="en-US" sz="4499" b="0" i="0" u="none" strike="noStrike" cap="none">
                <a:solidFill>
                  <a:srgbClr val="000000"/>
                </a:solidFill>
                <a:latin typeface="Roboto Condensed"/>
                <a:ea typeface="Roboto Condensed"/>
                <a:cs typeface="Roboto Condensed"/>
                <a:sym typeface="Roboto Condensed"/>
              </a:rPr>
              <a:t>- Từng tham gia, làm bộ đội và chiến đấu trên chiến trường từ năm 1969 đến năm 1975.</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9"/>
                                        </p:tgtEl>
                                        <p:attrNameLst>
                                          <p:attrName>style.visibility</p:attrName>
                                        </p:attrNameLst>
                                      </p:cBhvr>
                                      <p:to>
                                        <p:strVal val="visible"/>
                                      </p:to>
                                    </p:set>
                                    <p:animEffect transition="in" filter="fade">
                                      <p:cBhvr>
                                        <p:cTn id="7" dur="500"/>
                                        <p:tgtEl>
                                          <p:spTgt spid="19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3"/>
                                        </p:tgtEl>
                                        <p:attrNameLst>
                                          <p:attrName>style.visibility</p:attrName>
                                        </p:attrNameLst>
                                      </p:cBhvr>
                                      <p:to>
                                        <p:strVal val="visible"/>
                                      </p:to>
                                    </p:set>
                                    <p:animEffect transition="in" filter="fade">
                                      <p:cBhvr>
                                        <p:cTn id="12" dur="500"/>
                                        <p:tgtEl>
                                          <p:spTgt spid="20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4"/>
                                        </p:tgtEl>
                                        <p:attrNameLst>
                                          <p:attrName>style.visibility</p:attrName>
                                        </p:attrNameLst>
                                      </p:cBhvr>
                                      <p:to>
                                        <p:strVal val="visible"/>
                                      </p:to>
                                    </p:set>
                                    <p:animEffect transition="in" filter="fade">
                                      <p:cBhvr>
                                        <p:cTn id="17" dur="5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CF3"/>
        </a:solidFill>
        <a:effectLst/>
      </p:bgPr>
    </p:bg>
    <p:spTree>
      <p:nvGrpSpPr>
        <p:cNvPr id="1" name="Shape 212"/>
        <p:cNvGrpSpPr/>
        <p:nvPr/>
      </p:nvGrpSpPr>
      <p:grpSpPr>
        <a:xfrm>
          <a:off x="0" y="0"/>
          <a:ext cx="0" cy="0"/>
          <a:chOff x="0" y="0"/>
          <a:chExt cx="0" cy="0"/>
        </a:xfrm>
      </p:grpSpPr>
      <p:sp>
        <p:nvSpPr>
          <p:cNvPr id="213" name="Google Shape;213;p7"/>
          <p:cNvSpPr/>
          <p:nvPr/>
        </p:nvSpPr>
        <p:spPr>
          <a:xfrm>
            <a:off x="0" y="0"/>
            <a:ext cx="18288006" cy="10287002"/>
          </a:xfrm>
          <a:custGeom>
            <a:avLst/>
            <a:gdLst/>
            <a:ahLst/>
            <a:cxnLst/>
            <a:rect l="l" t="t" r="r" b="b"/>
            <a:pathLst>
              <a:path w="18288006" h="10287002" extrusionOk="0">
                <a:moveTo>
                  <a:pt x="0" y="0"/>
                </a:moveTo>
                <a:lnTo>
                  <a:pt x="18288006" y="0"/>
                </a:lnTo>
                <a:lnTo>
                  <a:pt x="18288006" y="10287002"/>
                </a:lnTo>
                <a:lnTo>
                  <a:pt x="0" y="10287002"/>
                </a:lnTo>
                <a:lnTo>
                  <a:pt x="0" y="0"/>
                </a:lnTo>
                <a:close/>
              </a:path>
            </a:pathLst>
          </a:custGeom>
          <a:blipFill rotWithShape="1">
            <a:blip r:embed="rId3">
              <a:alphaModFix/>
            </a:blip>
            <a:stretch>
              <a:fillRect t="-9243" b="-9243"/>
            </a:stretch>
          </a:blipFill>
          <a:ln>
            <a:noFill/>
          </a:ln>
        </p:spPr>
      </p:sp>
      <p:sp>
        <p:nvSpPr>
          <p:cNvPr id="214" name="Google Shape;214;p7"/>
          <p:cNvSpPr/>
          <p:nvPr/>
        </p:nvSpPr>
        <p:spPr>
          <a:xfrm>
            <a:off x="126" y="6025776"/>
            <a:ext cx="18287926" cy="6089996"/>
          </a:xfrm>
          <a:custGeom>
            <a:avLst/>
            <a:gdLst/>
            <a:ahLst/>
            <a:cxnLst/>
            <a:rect l="l" t="t" r="r" b="b"/>
            <a:pathLst>
              <a:path w="18287926" h="6089996" extrusionOk="0">
                <a:moveTo>
                  <a:pt x="0" y="0"/>
                </a:moveTo>
                <a:lnTo>
                  <a:pt x="18287926" y="0"/>
                </a:lnTo>
                <a:lnTo>
                  <a:pt x="18287926" y="6089996"/>
                </a:lnTo>
                <a:lnTo>
                  <a:pt x="0" y="6089996"/>
                </a:lnTo>
                <a:lnTo>
                  <a:pt x="0" y="0"/>
                </a:lnTo>
                <a:close/>
              </a:path>
            </a:pathLst>
          </a:custGeom>
          <a:blipFill rotWithShape="1">
            <a:blip r:embed="rId4">
              <a:alphaModFix/>
            </a:blip>
            <a:stretch>
              <a:fillRect/>
            </a:stretch>
          </a:blipFill>
          <a:ln>
            <a:noFill/>
          </a:ln>
        </p:spPr>
      </p:sp>
      <p:sp>
        <p:nvSpPr>
          <p:cNvPr id="215" name="Google Shape;215;p7"/>
          <p:cNvSpPr/>
          <p:nvPr/>
        </p:nvSpPr>
        <p:spPr>
          <a:xfrm>
            <a:off x="0" y="8756684"/>
            <a:ext cx="18287742" cy="3359086"/>
          </a:xfrm>
          <a:custGeom>
            <a:avLst/>
            <a:gdLst/>
            <a:ahLst/>
            <a:cxnLst/>
            <a:rect l="l" t="t" r="r" b="b"/>
            <a:pathLst>
              <a:path w="18287742" h="3359086" extrusionOk="0">
                <a:moveTo>
                  <a:pt x="0" y="0"/>
                </a:moveTo>
                <a:lnTo>
                  <a:pt x="18287742" y="0"/>
                </a:lnTo>
                <a:lnTo>
                  <a:pt x="18287742" y="3359086"/>
                </a:lnTo>
                <a:lnTo>
                  <a:pt x="0" y="3359086"/>
                </a:lnTo>
                <a:lnTo>
                  <a:pt x="0" y="0"/>
                </a:lnTo>
                <a:close/>
              </a:path>
            </a:pathLst>
          </a:custGeom>
          <a:blipFill rotWithShape="1">
            <a:blip r:embed="rId5">
              <a:alphaModFix/>
            </a:blip>
            <a:stretch>
              <a:fillRect/>
            </a:stretch>
          </a:blipFill>
          <a:ln>
            <a:noFill/>
          </a:ln>
        </p:spPr>
      </p:sp>
      <p:sp>
        <p:nvSpPr>
          <p:cNvPr id="216" name="Google Shape;216;p7"/>
          <p:cNvSpPr/>
          <p:nvPr/>
        </p:nvSpPr>
        <p:spPr>
          <a:xfrm>
            <a:off x="-836" y="535370"/>
            <a:ext cx="18289923" cy="438321"/>
          </a:xfrm>
          <a:custGeom>
            <a:avLst/>
            <a:gdLst/>
            <a:ahLst/>
            <a:cxnLst/>
            <a:rect l="l" t="t" r="r" b="b"/>
            <a:pathLst>
              <a:path w="18289923" h="438321" extrusionOk="0">
                <a:moveTo>
                  <a:pt x="0" y="0"/>
                </a:moveTo>
                <a:lnTo>
                  <a:pt x="18289924" y="0"/>
                </a:lnTo>
                <a:lnTo>
                  <a:pt x="18289924" y="438320"/>
                </a:lnTo>
                <a:lnTo>
                  <a:pt x="0" y="438320"/>
                </a:lnTo>
                <a:lnTo>
                  <a:pt x="0" y="0"/>
                </a:lnTo>
                <a:close/>
              </a:path>
            </a:pathLst>
          </a:custGeom>
          <a:blipFill rotWithShape="1">
            <a:blip r:embed="rId6">
              <a:alphaModFix/>
            </a:blip>
            <a:stretch>
              <a:fillRect/>
            </a:stretch>
          </a:blipFill>
          <a:ln>
            <a:noFill/>
          </a:ln>
        </p:spPr>
      </p:sp>
      <p:sp>
        <p:nvSpPr>
          <p:cNvPr id="217" name="Google Shape;217;p7"/>
          <p:cNvSpPr/>
          <p:nvPr/>
        </p:nvSpPr>
        <p:spPr>
          <a:xfrm>
            <a:off x="7734500" y="2570652"/>
            <a:ext cx="2310784" cy="566794"/>
          </a:xfrm>
          <a:custGeom>
            <a:avLst/>
            <a:gdLst/>
            <a:ahLst/>
            <a:cxnLst/>
            <a:rect l="l" t="t" r="r" b="b"/>
            <a:pathLst>
              <a:path w="2310784" h="566794" extrusionOk="0">
                <a:moveTo>
                  <a:pt x="0" y="0"/>
                </a:moveTo>
                <a:lnTo>
                  <a:pt x="2310784" y="0"/>
                </a:lnTo>
                <a:lnTo>
                  <a:pt x="2310784" y="566794"/>
                </a:lnTo>
                <a:lnTo>
                  <a:pt x="0" y="566794"/>
                </a:lnTo>
                <a:lnTo>
                  <a:pt x="0" y="0"/>
                </a:lnTo>
                <a:close/>
              </a:path>
            </a:pathLst>
          </a:custGeom>
          <a:blipFill rotWithShape="1">
            <a:blip r:embed="rId7">
              <a:alphaModFix/>
            </a:blip>
            <a:stretch>
              <a:fillRect/>
            </a:stretch>
          </a:blipFill>
          <a:ln>
            <a:noFill/>
          </a:ln>
        </p:spPr>
      </p:sp>
      <p:sp>
        <p:nvSpPr>
          <p:cNvPr id="218" name="Google Shape;218;p7"/>
          <p:cNvSpPr/>
          <p:nvPr/>
        </p:nvSpPr>
        <p:spPr>
          <a:xfrm>
            <a:off x="1007081" y="3137448"/>
            <a:ext cx="2028943" cy="865748"/>
          </a:xfrm>
          <a:custGeom>
            <a:avLst/>
            <a:gdLst/>
            <a:ahLst/>
            <a:cxnLst/>
            <a:rect l="l" t="t" r="r" b="b"/>
            <a:pathLst>
              <a:path w="2028943" h="865748" extrusionOk="0">
                <a:moveTo>
                  <a:pt x="0" y="0"/>
                </a:moveTo>
                <a:lnTo>
                  <a:pt x="2028942" y="0"/>
                </a:lnTo>
                <a:lnTo>
                  <a:pt x="2028942" y="865748"/>
                </a:lnTo>
                <a:lnTo>
                  <a:pt x="0" y="865748"/>
                </a:lnTo>
                <a:lnTo>
                  <a:pt x="0" y="0"/>
                </a:lnTo>
                <a:close/>
              </a:path>
            </a:pathLst>
          </a:custGeom>
          <a:blipFill rotWithShape="1">
            <a:blip r:embed="rId8">
              <a:alphaModFix/>
            </a:blip>
            <a:stretch>
              <a:fillRect/>
            </a:stretch>
          </a:blipFill>
          <a:ln>
            <a:noFill/>
          </a:ln>
        </p:spPr>
      </p:sp>
      <p:sp>
        <p:nvSpPr>
          <p:cNvPr id="219" name="Google Shape;219;p7"/>
          <p:cNvSpPr/>
          <p:nvPr/>
        </p:nvSpPr>
        <p:spPr>
          <a:xfrm>
            <a:off x="9383601" y="7070037"/>
            <a:ext cx="1334808" cy="332673"/>
          </a:xfrm>
          <a:custGeom>
            <a:avLst/>
            <a:gdLst/>
            <a:ahLst/>
            <a:cxnLst/>
            <a:rect l="l" t="t" r="r" b="b"/>
            <a:pathLst>
              <a:path w="1334808" h="332673" extrusionOk="0">
                <a:moveTo>
                  <a:pt x="0" y="0"/>
                </a:moveTo>
                <a:lnTo>
                  <a:pt x="1334808" y="0"/>
                </a:lnTo>
                <a:lnTo>
                  <a:pt x="1334808" y="332672"/>
                </a:lnTo>
                <a:lnTo>
                  <a:pt x="0" y="332672"/>
                </a:lnTo>
                <a:lnTo>
                  <a:pt x="0" y="0"/>
                </a:lnTo>
                <a:close/>
              </a:path>
            </a:pathLst>
          </a:custGeom>
          <a:blipFill rotWithShape="1">
            <a:blip r:embed="rId9">
              <a:alphaModFix/>
            </a:blip>
            <a:stretch>
              <a:fillRect/>
            </a:stretch>
          </a:blipFill>
          <a:ln>
            <a:noFill/>
          </a:ln>
        </p:spPr>
      </p:sp>
      <p:sp>
        <p:nvSpPr>
          <p:cNvPr id="220" name="Google Shape;220;p7"/>
          <p:cNvSpPr/>
          <p:nvPr/>
        </p:nvSpPr>
        <p:spPr>
          <a:xfrm>
            <a:off x="13650482" y="2095036"/>
            <a:ext cx="3207331" cy="2056819"/>
          </a:xfrm>
          <a:custGeom>
            <a:avLst/>
            <a:gdLst/>
            <a:ahLst/>
            <a:cxnLst/>
            <a:rect l="l" t="t" r="r" b="b"/>
            <a:pathLst>
              <a:path w="3207331" h="2056819" extrusionOk="0">
                <a:moveTo>
                  <a:pt x="0" y="0"/>
                </a:moveTo>
                <a:lnTo>
                  <a:pt x="3207332" y="0"/>
                </a:lnTo>
                <a:lnTo>
                  <a:pt x="3207332" y="2056820"/>
                </a:lnTo>
                <a:lnTo>
                  <a:pt x="0" y="2056820"/>
                </a:lnTo>
                <a:lnTo>
                  <a:pt x="0" y="0"/>
                </a:lnTo>
                <a:close/>
              </a:path>
            </a:pathLst>
          </a:custGeom>
          <a:blipFill rotWithShape="1">
            <a:blip r:embed="rId10">
              <a:alphaModFix/>
            </a:blip>
            <a:stretch>
              <a:fillRect/>
            </a:stretch>
          </a:blipFill>
          <a:ln>
            <a:noFill/>
          </a:ln>
        </p:spPr>
      </p:sp>
      <p:sp>
        <p:nvSpPr>
          <p:cNvPr id="221" name="Google Shape;221;p7"/>
          <p:cNvSpPr txBox="1"/>
          <p:nvPr/>
        </p:nvSpPr>
        <p:spPr>
          <a:xfrm>
            <a:off x="642450" y="1009650"/>
            <a:ext cx="6452392" cy="704817"/>
          </a:xfrm>
          <a:prstGeom prst="rect">
            <a:avLst/>
          </a:prstGeom>
          <a:noFill/>
          <a:ln>
            <a:noFill/>
          </a:ln>
        </p:spPr>
        <p:txBody>
          <a:bodyPr spcFirstLastPara="1" wrap="square" lIns="0" tIns="0" rIns="0" bIns="0" anchor="t" anchorCtr="0">
            <a:spAutoFit/>
          </a:bodyPr>
          <a:lstStyle/>
          <a:p>
            <a:pPr marL="0" marR="0" lvl="0" indent="0" algn="just" rtl="0">
              <a:lnSpc>
                <a:spcPct val="120000"/>
              </a:lnSpc>
              <a:spcBef>
                <a:spcPts val="0"/>
              </a:spcBef>
              <a:spcAft>
                <a:spcPts val="0"/>
              </a:spcAft>
              <a:buNone/>
            </a:pPr>
            <a:r>
              <a:rPr lang="en-US" sz="4500" b="1" i="0" u="none" strike="noStrike" cap="none">
                <a:solidFill>
                  <a:srgbClr val="000000"/>
                </a:solidFill>
                <a:latin typeface="Roboto Condensed"/>
                <a:ea typeface="Roboto Condensed"/>
                <a:cs typeface="Roboto Condensed"/>
                <a:sym typeface="Roboto Condensed"/>
              </a:rPr>
              <a:t>3.1. Tìm hiểu chung</a:t>
            </a:r>
            <a:endParaRPr/>
          </a:p>
        </p:txBody>
      </p:sp>
      <p:sp>
        <p:nvSpPr>
          <p:cNvPr id="222" name="Google Shape;222;p7"/>
          <p:cNvSpPr/>
          <p:nvPr/>
        </p:nvSpPr>
        <p:spPr>
          <a:xfrm>
            <a:off x="642450" y="1950174"/>
            <a:ext cx="14886314" cy="7847348"/>
          </a:xfrm>
          <a:custGeom>
            <a:avLst/>
            <a:gdLst/>
            <a:ahLst/>
            <a:cxnLst/>
            <a:rect l="l" t="t" r="r" b="b"/>
            <a:pathLst>
              <a:path w="19848419" h="10463132" extrusionOk="0">
                <a:moveTo>
                  <a:pt x="0" y="0"/>
                </a:moveTo>
                <a:lnTo>
                  <a:pt x="19848419" y="0"/>
                </a:lnTo>
                <a:lnTo>
                  <a:pt x="19848419" y="10463132"/>
                </a:lnTo>
                <a:lnTo>
                  <a:pt x="0" y="10463132"/>
                </a:lnTo>
                <a:close/>
              </a:path>
            </a:pathLst>
          </a:custGeom>
          <a:solidFill>
            <a:srgbClr val="F8F8F8">
              <a:alpha val="89803"/>
            </a:srgbClr>
          </a:solidFill>
          <a:ln>
            <a:noFill/>
          </a:ln>
        </p:spPr>
      </p:sp>
      <p:sp>
        <p:nvSpPr>
          <p:cNvPr id="223" name="Google Shape;223;p7"/>
          <p:cNvSpPr txBox="1"/>
          <p:nvPr/>
        </p:nvSpPr>
        <p:spPr>
          <a:xfrm>
            <a:off x="1007081" y="3175546"/>
            <a:ext cx="13512000" cy="6234000"/>
          </a:xfrm>
          <a:prstGeom prst="rect">
            <a:avLst/>
          </a:prstGeom>
          <a:noFill/>
          <a:ln>
            <a:noFill/>
          </a:ln>
        </p:spPr>
        <p:txBody>
          <a:bodyPr spcFirstLastPara="1" wrap="square" lIns="0" tIns="0" rIns="0" bIns="0" anchor="t" anchorCtr="0">
            <a:spAutoFit/>
          </a:bodyPr>
          <a:lstStyle/>
          <a:p>
            <a:pPr marL="971550" marR="0" lvl="1" indent="-485775" algn="just" rtl="0">
              <a:lnSpc>
                <a:spcPct val="100000"/>
              </a:lnSpc>
              <a:spcBef>
                <a:spcPts val="0"/>
              </a:spcBef>
              <a:spcAft>
                <a:spcPts val="0"/>
              </a:spcAft>
              <a:buClr>
                <a:srgbClr val="000000"/>
              </a:buClr>
              <a:buSzPts val="4500"/>
              <a:buFont typeface="Arial"/>
              <a:buChar char="•"/>
            </a:pPr>
            <a:r>
              <a:rPr lang="en-US" sz="4500" b="1" i="0" u="none" strike="noStrike" cap="none">
                <a:solidFill>
                  <a:srgbClr val="000000"/>
                </a:solidFill>
                <a:latin typeface="Roboto Condensed"/>
                <a:ea typeface="Roboto Condensed"/>
                <a:cs typeface="Roboto Condensed"/>
                <a:sym typeface="Roboto Condensed"/>
              </a:rPr>
              <a:t>Sự nghiệp</a:t>
            </a:r>
            <a:endParaRPr sz="4500" b="1" i="0" u="none" strike="noStrike" cap="none">
              <a:solidFill>
                <a:srgbClr val="000000"/>
              </a:solidFill>
              <a:latin typeface="Roboto Condensed"/>
              <a:ea typeface="Roboto Condensed"/>
              <a:cs typeface="Roboto Condensed"/>
              <a:sym typeface="Roboto Condensed"/>
            </a:endParaRPr>
          </a:p>
          <a:p>
            <a:pPr marL="0" marR="0" lvl="0" indent="0" algn="just" rtl="0">
              <a:lnSpc>
                <a:spcPct val="100000"/>
              </a:lnSpc>
              <a:spcBef>
                <a:spcPts val="0"/>
              </a:spcBef>
              <a:spcAft>
                <a:spcPts val="0"/>
              </a:spcAft>
              <a:buNone/>
            </a:pPr>
            <a:r>
              <a:rPr lang="en-US" sz="4500" b="0" i="0" u="none" strike="noStrike" cap="none">
                <a:solidFill>
                  <a:srgbClr val="000000"/>
                </a:solidFill>
                <a:latin typeface="Roboto Condensed"/>
                <a:ea typeface="Roboto Condensed"/>
                <a:cs typeface="Roboto Condensed"/>
                <a:sym typeface="Roboto Condensed"/>
              </a:rPr>
              <a:t>- </a:t>
            </a:r>
            <a:r>
              <a:rPr lang="en-US" sz="4500" b="1" i="0" u="none" strike="noStrike" cap="none">
                <a:solidFill>
                  <a:srgbClr val="000000"/>
                </a:solidFill>
                <a:latin typeface="Roboto Condensed"/>
                <a:ea typeface="Roboto Condensed"/>
                <a:cs typeface="Roboto Condensed"/>
                <a:sym typeface="Roboto Condensed"/>
              </a:rPr>
              <a:t>Phong cách nghệ thuật:</a:t>
            </a:r>
            <a:endParaRPr/>
          </a:p>
          <a:p>
            <a:pPr marL="0" marR="0" lvl="0" indent="0" algn="just" rtl="0">
              <a:lnSpc>
                <a:spcPct val="100000"/>
              </a:lnSpc>
              <a:spcBef>
                <a:spcPts val="0"/>
              </a:spcBef>
              <a:spcAft>
                <a:spcPts val="0"/>
              </a:spcAft>
              <a:buNone/>
            </a:pPr>
            <a:r>
              <a:rPr lang="en-US" sz="4500" b="0" i="0" u="none" strike="noStrike" cap="none">
                <a:solidFill>
                  <a:srgbClr val="000000"/>
                </a:solidFill>
                <a:latin typeface="Roboto Condensed"/>
                <a:ea typeface="Roboto Condensed"/>
                <a:cs typeface="Roboto Condensed"/>
                <a:sym typeface="Roboto Condensed"/>
              </a:rPr>
              <a:t>+ Thường viết về người lính và cuộc sống của con người trong chiến tranh.</a:t>
            </a:r>
            <a:endParaRPr/>
          </a:p>
          <a:p>
            <a:pPr marL="0" marR="0" lvl="0" indent="0" algn="just" rtl="0">
              <a:lnSpc>
                <a:spcPct val="100000"/>
              </a:lnSpc>
              <a:spcBef>
                <a:spcPts val="0"/>
              </a:spcBef>
              <a:spcAft>
                <a:spcPts val="0"/>
              </a:spcAft>
              <a:buNone/>
            </a:pPr>
            <a:r>
              <a:rPr lang="en-US" sz="4500" b="0" i="0" u="none" strike="noStrike" cap="none">
                <a:solidFill>
                  <a:srgbClr val="000000"/>
                </a:solidFill>
                <a:latin typeface="Roboto Condensed"/>
                <a:ea typeface="Roboto Condensed"/>
                <a:cs typeface="Roboto Condensed"/>
                <a:sym typeface="Roboto Condensed"/>
              </a:rPr>
              <a:t>+ Biệt tài miêu tả: miêu tả chi tiết, tỉ mỉ đến “đau nhói” những vết thương của chiến tranh.</a:t>
            </a:r>
            <a:endParaRPr/>
          </a:p>
          <a:p>
            <a:pPr marL="0" marR="0" lvl="0" indent="0" algn="just" rtl="0">
              <a:lnSpc>
                <a:spcPct val="100000"/>
              </a:lnSpc>
              <a:spcBef>
                <a:spcPts val="0"/>
              </a:spcBef>
              <a:spcAft>
                <a:spcPts val="0"/>
              </a:spcAft>
              <a:buNone/>
            </a:pPr>
            <a:r>
              <a:rPr lang="en-US" sz="4500" b="0" i="0" u="none" strike="noStrike" cap="none">
                <a:solidFill>
                  <a:srgbClr val="000000"/>
                </a:solidFill>
                <a:latin typeface="Roboto Condensed"/>
                <a:ea typeface="Roboto Condensed"/>
                <a:cs typeface="Roboto Condensed"/>
                <a:sym typeface="Roboto Condensed"/>
              </a:rPr>
              <a:t>+ Ngôn ngữ phong phú, chọn lọc kĩ càng và chính xác.</a:t>
            </a:r>
            <a:endParaRPr/>
          </a:p>
          <a:p>
            <a:pPr marL="0" marR="0" lvl="0" indent="0" algn="just" rtl="0">
              <a:lnSpc>
                <a:spcPct val="100000"/>
              </a:lnSpc>
              <a:spcBef>
                <a:spcPts val="0"/>
              </a:spcBef>
              <a:spcAft>
                <a:spcPts val="0"/>
              </a:spcAft>
              <a:buNone/>
            </a:pPr>
            <a:r>
              <a:rPr lang="en-US" sz="4500" b="0" i="0" u="none" strike="noStrike" cap="none">
                <a:solidFill>
                  <a:srgbClr val="000000"/>
                </a:solidFill>
                <a:latin typeface="Roboto Condensed"/>
                <a:ea typeface="Roboto Condensed"/>
                <a:cs typeface="Roboto Condensed"/>
                <a:sym typeface="Roboto Condensed"/>
              </a:rPr>
              <a:t>- </a:t>
            </a:r>
            <a:r>
              <a:rPr lang="en-US" sz="4500" b="1" i="0" u="none" strike="noStrike" cap="none">
                <a:solidFill>
                  <a:srgbClr val="000000"/>
                </a:solidFill>
                <a:latin typeface="Roboto Condensed"/>
                <a:ea typeface="Roboto Condensed"/>
                <a:cs typeface="Roboto Condensed"/>
                <a:sym typeface="Roboto Condensed"/>
              </a:rPr>
              <a:t>Tác phẩm tiêu biểu:</a:t>
            </a:r>
            <a:r>
              <a:rPr lang="en-US" sz="4500" b="0" i="0" u="none" strike="noStrike" cap="none">
                <a:solidFill>
                  <a:srgbClr val="000000"/>
                </a:solidFill>
                <a:latin typeface="Roboto Condensed"/>
                <a:ea typeface="Roboto Condensed"/>
                <a:cs typeface="Roboto Condensed"/>
                <a:sym typeface="Roboto Condensed"/>
              </a:rPr>
              <a:t> </a:t>
            </a:r>
            <a:r>
              <a:rPr lang="en-US" sz="4500" b="0" i="1" u="none" strike="noStrike" cap="none">
                <a:solidFill>
                  <a:srgbClr val="000000"/>
                </a:solidFill>
                <a:latin typeface="Roboto Condensed"/>
                <a:ea typeface="Roboto Condensed"/>
                <a:cs typeface="Roboto Condensed"/>
                <a:sym typeface="Roboto Condensed"/>
              </a:rPr>
              <a:t>Nỗi buồn chiến tranh</a:t>
            </a:r>
            <a:r>
              <a:rPr lang="en-US" sz="4500" b="0" i="0" u="none" strike="noStrike" cap="none">
                <a:solidFill>
                  <a:srgbClr val="000000"/>
                </a:solidFill>
                <a:latin typeface="Roboto Condensed"/>
                <a:ea typeface="Roboto Condensed"/>
                <a:cs typeface="Roboto Condensed"/>
                <a:sym typeface="Roboto Condensed"/>
              </a:rPr>
              <a:t>, </a:t>
            </a:r>
            <a:r>
              <a:rPr lang="en-US" sz="4500" b="0" i="1" u="none" strike="noStrike" cap="none">
                <a:solidFill>
                  <a:srgbClr val="000000"/>
                </a:solidFill>
                <a:latin typeface="Roboto Condensed"/>
                <a:ea typeface="Roboto Condensed"/>
                <a:cs typeface="Roboto Condensed"/>
                <a:sym typeface="Roboto Condensed"/>
              </a:rPr>
              <a:t>Truyện ngắn Bảo Ninh</a:t>
            </a:r>
            <a:r>
              <a:rPr lang="en-US" sz="4500" b="0" i="0" u="none" strike="noStrike" cap="none">
                <a:solidFill>
                  <a:srgbClr val="000000"/>
                </a:solidFill>
                <a:latin typeface="Roboto Condensed"/>
                <a:ea typeface="Roboto Condensed"/>
                <a:cs typeface="Roboto Condensed"/>
                <a:sym typeface="Roboto Condensed"/>
              </a:rPr>
              <a:t>, </a:t>
            </a:r>
            <a:r>
              <a:rPr lang="en-US" sz="4500" b="0" i="1" u="none" strike="noStrike" cap="none">
                <a:solidFill>
                  <a:srgbClr val="000000"/>
                </a:solidFill>
                <a:latin typeface="Roboto Condensed"/>
                <a:ea typeface="Roboto Condensed"/>
                <a:cs typeface="Roboto Condensed"/>
                <a:sym typeface="Roboto Condensed"/>
              </a:rPr>
              <a:t>Chuyện xưa kết đi, được chưa?</a:t>
            </a:r>
            <a:r>
              <a:rPr lang="en-US" sz="4500" b="0" i="0" u="none" strike="noStrike" cap="none">
                <a:solidFill>
                  <a:srgbClr val="000000"/>
                </a:solidFill>
                <a:latin typeface="Roboto Condensed"/>
                <a:ea typeface="Roboto Condensed"/>
                <a:cs typeface="Roboto Condensed"/>
                <a:sym typeface="Roboto Condensed"/>
              </a:rPr>
              <a:t>, T</a:t>
            </a:r>
            <a:r>
              <a:rPr lang="en-US" sz="4500" b="0" i="1" u="none" strike="noStrike" cap="none">
                <a:solidFill>
                  <a:srgbClr val="000000"/>
                </a:solidFill>
                <a:latin typeface="Roboto Condensed"/>
                <a:ea typeface="Roboto Condensed"/>
                <a:cs typeface="Roboto Condensed"/>
                <a:sym typeface="Roboto Condensed"/>
              </a:rPr>
              <a:t>ạp bút Bảo Ninh</a:t>
            </a:r>
            <a:r>
              <a:rPr lang="en-US" sz="4500" b="0" i="0" u="none" strike="noStrike" cap="none">
                <a:solidFill>
                  <a:srgbClr val="000000"/>
                </a:solidFill>
                <a:latin typeface="Roboto Condensed"/>
                <a:ea typeface="Roboto Condensed"/>
                <a:cs typeface="Roboto Condensed"/>
                <a:sym typeface="Roboto Condensed"/>
              </a:rPr>
              <a:t>, …</a:t>
            </a:r>
            <a:endParaRPr/>
          </a:p>
        </p:txBody>
      </p:sp>
      <p:sp>
        <p:nvSpPr>
          <p:cNvPr id="224" name="Google Shape;224;p7"/>
          <p:cNvSpPr/>
          <p:nvPr/>
        </p:nvSpPr>
        <p:spPr>
          <a:xfrm>
            <a:off x="11664179" y="-104970"/>
            <a:ext cx="7179939" cy="5100538"/>
          </a:xfrm>
          <a:custGeom>
            <a:avLst/>
            <a:gdLst/>
            <a:ahLst/>
            <a:cxnLst/>
            <a:rect l="l" t="t" r="r" b="b"/>
            <a:pathLst>
              <a:path w="7179939" h="5100538" extrusionOk="0">
                <a:moveTo>
                  <a:pt x="0" y="0"/>
                </a:moveTo>
                <a:lnTo>
                  <a:pt x="7179938" y="0"/>
                </a:lnTo>
                <a:lnTo>
                  <a:pt x="7179938" y="5100538"/>
                </a:lnTo>
                <a:lnTo>
                  <a:pt x="0" y="5100538"/>
                </a:lnTo>
                <a:lnTo>
                  <a:pt x="0" y="0"/>
                </a:lnTo>
                <a:close/>
              </a:path>
            </a:pathLst>
          </a:custGeom>
          <a:blipFill rotWithShape="1">
            <a:blip r:embed="rId11">
              <a:alphaModFix/>
            </a:blip>
            <a:stretch>
              <a:fillRect t="-64809" r="-64896"/>
            </a:stretch>
          </a:blipFill>
          <a:ln>
            <a:noFill/>
          </a:ln>
        </p:spPr>
      </p:sp>
      <p:sp>
        <p:nvSpPr>
          <p:cNvPr id="225" name="Google Shape;225;p7"/>
          <p:cNvSpPr txBox="1"/>
          <p:nvPr/>
        </p:nvSpPr>
        <p:spPr>
          <a:xfrm>
            <a:off x="1039366" y="2216699"/>
            <a:ext cx="3936000" cy="692400"/>
          </a:xfrm>
          <a:prstGeom prst="rect">
            <a:avLst/>
          </a:prstGeom>
          <a:noFill/>
          <a:ln>
            <a:noFill/>
          </a:ln>
        </p:spPr>
        <p:txBody>
          <a:bodyPr spcFirstLastPara="1" wrap="square" lIns="0" tIns="0" rIns="0" bIns="0" anchor="t" anchorCtr="0">
            <a:spAutoFit/>
          </a:bodyPr>
          <a:lstStyle/>
          <a:p>
            <a:pPr marL="0" marR="0" lvl="0" indent="0" algn="just" rtl="0">
              <a:lnSpc>
                <a:spcPct val="138008"/>
              </a:lnSpc>
              <a:spcBef>
                <a:spcPts val="0"/>
              </a:spcBef>
              <a:spcAft>
                <a:spcPts val="0"/>
              </a:spcAft>
              <a:buNone/>
            </a:pPr>
            <a:r>
              <a:rPr lang="en-US" sz="4499" b="1" i="0" u="none" strike="noStrike" cap="none">
                <a:solidFill>
                  <a:srgbClr val="000000"/>
                </a:solidFill>
                <a:latin typeface="Arial"/>
                <a:ea typeface="Arial"/>
                <a:cs typeface="Arial"/>
                <a:sym typeface="Arial"/>
              </a:rPr>
              <a:t>a. Tác giả</a:t>
            </a:r>
            <a:endParaRPr sz="4499" b="1" i="0" u="none" strike="noStrike" cap="none">
              <a:solidFill>
                <a:srgbClr val="000000"/>
              </a:solidFill>
              <a:latin typeface="Arial"/>
              <a:ea typeface="Arial"/>
              <a:cs typeface="Arial"/>
              <a:sym typeface="Arial"/>
            </a:endParaRPr>
          </a:p>
        </p:txBody>
      </p:sp>
      <p:sp>
        <p:nvSpPr>
          <p:cNvPr id="226" name="Google Shape;226;p7"/>
          <p:cNvSpPr/>
          <p:nvPr/>
        </p:nvSpPr>
        <p:spPr>
          <a:xfrm flipH="1">
            <a:off x="14519086" y="4693495"/>
            <a:ext cx="4062736" cy="5742732"/>
          </a:xfrm>
          <a:custGeom>
            <a:avLst/>
            <a:gdLst/>
            <a:ahLst/>
            <a:cxnLst/>
            <a:rect l="l" t="t" r="r" b="b"/>
            <a:pathLst>
              <a:path w="4062736" h="5742732" extrusionOk="0">
                <a:moveTo>
                  <a:pt x="4062736" y="0"/>
                </a:moveTo>
                <a:lnTo>
                  <a:pt x="0" y="0"/>
                </a:lnTo>
                <a:lnTo>
                  <a:pt x="0" y="5742732"/>
                </a:lnTo>
                <a:lnTo>
                  <a:pt x="4062736" y="5742732"/>
                </a:lnTo>
                <a:lnTo>
                  <a:pt x="4062736" y="0"/>
                </a:lnTo>
                <a:close/>
              </a:path>
            </a:pathLst>
          </a:custGeom>
          <a:blipFill rotWithShape="1">
            <a:blip r:embed="rId12">
              <a:alphaModFix/>
            </a:blip>
            <a:stretch>
              <a:fillRect/>
            </a:stretch>
          </a:blipFill>
          <a:ln>
            <a:noFill/>
          </a:ln>
        </p:spPr>
      </p:sp>
      <p:sp>
        <p:nvSpPr>
          <p:cNvPr id="227" name="Google Shape;227;p7"/>
          <p:cNvSpPr/>
          <p:nvPr/>
        </p:nvSpPr>
        <p:spPr>
          <a:xfrm>
            <a:off x="11425509" y="535370"/>
            <a:ext cx="477339" cy="1017735"/>
          </a:xfrm>
          <a:custGeom>
            <a:avLst/>
            <a:gdLst/>
            <a:ahLst/>
            <a:cxnLst/>
            <a:rect l="l" t="t" r="r" b="b"/>
            <a:pathLst>
              <a:path w="477339" h="1017735" extrusionOk="0">
                <a:moveTo>
                  <a:pt x="0" y="0"/>
                </a:moveTo>
                <a:lnTo>
                  <a:pt x="477339" y="0"/>
                </a:lnTo>
                <a:lnTo>
                  <a:pt x="477339" y="1017735"/>
                </a:lnTo>
                <a:lnTo>
                  <a:pt x="0" y="1017735"/>
                </a:lnTo>
                <a:lnTo>
                  <a:pt x="0" y="0"/>
                </a:lnTo>
                <a:close/>
              </a:path>
            </a:pathLst>
          </a:custGeom>
          <a:blipFill rotWithShape="1">
            <a:blip r:embed="rId13">
              <a:alphaModFix/>
            </a:blip>
            <a:stretch>
              <a:fillRect/>
            </a:stretch>
          </a:blip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3"/>
                                        </p:tgtEl>
                                        <p:attrNameLst>
                                          <p:attrName>style.visibility</p:attrName>
                                        </p:attrNameLst>
                                      </p:cBhvr>
                                      <p:to>
                                        <p:strVal val="visible"/>
                                      </p:to>
                                    </p:set>
                                    <p:animEffect transition="in" filter="fade">
                                      <p:cBhvr>
                                        <p:cTn id="7" dur="500"/>
                                        <p:tgtEl>
                                          <p:spTgt spid="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CF3"/>
        </a:solidFill>
        <a:effectLst/>
      </p:bgPr>
    </p:bg>
    <p:spTree>
      <p:nvGrpSpPr>
        <p:cNvPr id="1" name="Shape 235"/>
        <p:cNvGrpSpPr/>
        <p:nvPr/>
      </p:nvGrpSpPr>
      <p:grpSpPr>
        <a:xfrm>
          <a:off x="0" y="0"/>
          <a:ext cx="0" cy="0"/>
          <a:chOff x="0" y="0"/>
          <a:chExt cx="0" cy="0"/>
        </a:xfrm>
      </p:grpSpPr>
      <p:sp>
        <p:nvSpPr>
          <p:cNvPr id="236" name="Google Shape;236;p8"/>
          <p:cNvSpPr/>
          <p:nvPr/>
        </p:nvSpPr>
        <p:spPr>
          <a:xfrm>
            <a:off x="0" y="0"/>
            <a:ext cx="18288006" cy="10287002"/>
          </a:xfrm>
          <a:custGeom>
            <a:avLst/>
            <a:gdLst/>
            <a:ahLst/>
            <a:cxnLst/>
            <a:rect l="l" t="t" r="r" b="b"/>
            <a:pathLst>
              <a:path w="18288006" h="10287002" extrusionOk="0">
                <a:moveTo>
                  <a:pt x="0" y="0"/>
                </a:moveTo>
                <a:lnTo>
                  <a:pt x="18288006" y="0"/>
                </a:lnTo>
                <a:lnTo>
                  <a:pt x="18288006" y="10287002"/>
                </a:lnTo>
                <a:lnTo>
                  <a:pt x="0" y="10287002"/>
                </a:lnTo>
                <a:lnTo>
                  <a:pt x="0" y="0"/>
                </a:lnTo>
                <a:close/>
              </a:path>
            </a:pathLst>
          </a:custGeom>
          <a:blipFill rotWithShape="1">
            <a:blip r:embed="rId3">
              <a:alphaModFix/>
            </a:blip>
            <a:stretch>
              <a:fillRect t="-9243" b="-9243"/>
            </a:stretch>
          </a:blipFill>
          <a:ln>
            <a:noFill/>
          </a:ln>
        </p:spPr>
      </p:sp>
      <p:sp>
        <p:nvSpPr>
          <p:cNvPr id="237" name="Google Shape;237;p8"/>
          <p:cNvSpPr/>
          <p:nvPr/>
        </p:nvSpPr>
        <p:spPr>
          <a:xfrm>
            <a:off x="300" y="5814050"/>
            <a:ext cx="18287586" cy="6301692"/>
          </a:xfrm>
          <a:custGeom>
            <a:avLst/>
            <a:gdLst/>
            <a:ahLst/>
            <a:cxnLst/>
            <a:rect l="l" t="t" r="r" b="b"/>
            <a:pathLst>
              <a:path w="18287586" h="6301692" extrusionOk="0">
                <a:moveTo>
                  <a:pt x="0" y="0"/>
                </a:moveTo>
                <a:lnTo>
                  <a:pt x="18287586" y="0"/>
                </a:lnTo>
                <a:lnTo>
                  <a:pt x="18287586" y="6301692"/>
                </a:lnTo>
                <a:lnTo>
                  <a:pt x="0" y="6301692"/>
                </a:lnTo>
                <a:lnTo>
                  <a:pt x="0" y="0"/>
                </a:lnTo>
                <a:close/>
              </a:path>
            </a:pathLst>
          </a:custGeom>
          <a:blipFill rotWithShape="1">
            <a:blip r:embed="rId4">
              <a:alphaModFix/>
            </a:blip>
            <a:stretch>
              <a:fillRect/>
            </a:stretch>
          </a:blipFill>
          <a:ln>
            <a:noFill/>
          </a:ln>
        </p:spPr>
      </p:sp>
      <p:sp>
        <p:nvSpPr>
          <p:cNvPr id="238" name="Google Shape;238;p8"/>
          <p:cNvSpPr/>
          <p:nvPr/>
        </p:nvSpPr>
        <p:spPr>
          <a:xfrm>
            <a:off x="0" y="665026"/>
            <a:ext cx="18287740" cy="248638"/>
          </a:xfrm>
          <a:custGeom>
            <a:avLst/>
            <a:gdLst/>
            <a:ahLst/>
            <a:cxnLst/>
            <a:rect l="l" t="t" r="r" b="b"/>
            <a:pathLst>
              <a:path w="18287740" h="248638" extrusionOk="0">
                <a:moveTo>
                  <a:pt x="0" y="0"/>
                </a:moveTo>
                <a:lnTo>
                  <a:pt x="18287740" y="0"/>
                </a:lnTo>
                <a:lnTo>
                  <a:pt x="18287740" y="248638"/>
                </a:lnTo>
                <a:lnTo>
                  <a:pt x="0" y="248638"/>
                </a:lnTo>
                <a:lnTo>
                  <a:pt x="0" y="0"/>
                </a:lnTo>
                <a:close/>
              </a:path>
            </a:pathLst>
          </a:custGeom>
          <a:blipFill rotWithShape="1">
            <a:blip r:embed="rId5">
              <a:alphaModFix/>
            </a:blip>
            <a:stretch>
              <a:fillRect/>
            </a:stretch>
          </a:blipFill>
          <a:ln>
            <a:noFill/>
          </a:ln>
        </p:spPr>
      </p:sp>
      <p:sp>
        <p:nvSpPr>
          <p:cNvPr id="239" name="Google Shape;239;p8"/>
          <p:cNvSpPr/>
          <p:nvPr/>
        </p:nvSpPr>
        <p:spPr>
          <a:xfrm>
            <a:off x="14068660" y="1299774"/>
            <a:ext cx="3338236" cy="1793099"/>
          </a:xfrm>
          <a:custGeom>
            <a:avLst/>
            <a:gdLst/>
            <a:ahLst/>
            <a:cxnLst/>
            <a:rect l="l" t="t" r="r" b="b"/>
            <a:pathLst>
              <a:path w="3338236" h="1793099" extrusionOk="0">
                <a:moveTo>
                  <a:pt x="0" y="0"/>
                </a:moveTo>
                <a:lnTo>
                  <a:pt x="3338236" y="0"/>
                </a:lnTo>
                <a:lnTo>
                  <a:pt x="3338236" y="1793100"/>
                </a:lnTo>
                <a:lnTo>
                  <a:pt x="0" y="1793100"/>
                </a:lnTo>
                <a:lnTo>
                  <a:pt x="0" y="0"/>
                </a:lnTo>
                <a:close/>
              </a:path>
            </a:pathLst>
          </a:custGeom>
          <a:blipFill rotWithShape="1">
            <a:blip r:embed="rId6">
              <a:alphaModFix/>
            </a:blip>
            <a:stretch>
              <a:fillRect/>
            </a:stretch>
          </a:blipFill>
          <a:ln>
            <a:noFill/>
          </a:ln>
        </p:spPr>
      </p:sp>
      <p:sp>
        <p:nvSpPr>
          <p:cNvPr id="240" name="Google Shape;240;p8"/>
          <p:cNvSpPr/>
          <p:nvPr/>
        </p:nvSpPr>
        <p:spPr>
          <a:xfrm>
            <a:off x="11431525" y="4293951"/>
            <a:ext cx="1168432" cy="472410"/>
          </a:xfrm>
          <a:custGeom>
            <a:avLst/>
            <a:gdLst/>
            <a:ahLst/>
            <a:cxnLst/>
            <a:rect l="l" t="t" r="r" b="b"/>
            <a:pathLst>
              <a:path w="1168432" h="472410" extrusionOk="0">
                <a:moveTo>
                  <a:pt x="0" y="0"/>
                </a:moveTo>
                <a:lnTo>
                  <a:pt x="1168432" y="0"/>
                </a:lnTo>
                <a:lnTo>
                  <a:pt x="1168432" y="472410"/>
                </a:lnTo>
                <a:lnTo>
                  <a:pt x="0" y="472410"/>
                </a:lnTo>
                <a:lnTo>
                  <a:pt x="0" y="0"/>
                </a:lnTo>
                <a:close/>
              </a:path>
            </a:pathLst>
          </a:custGeom>
          <a:blipFill rotWithShape="1">
            <a:blip r:embed="rId7">
              <a:alphaModFix/>
            </a:blip>
            <a:stretch>
              <a:fillRect/>
            </a:stretch>
          </a:blipFill>
          <a:ln>
            <a:noFill/>
          </a:ln>
        </p:spPr>
      </p:sp>
      <p:grpSp>
        <p:nvGrpSpPr>
          <p:cNvPr id="241" name="Google Shape;241;p8"/>
          <p:cNvGrpSpPr/>
          <p:nvPr/>
        </p:nvGrpSpPr>
        <p:grpSpPr>
          <a:xfrm>
            <a:off x="12218470" y="2694772"/>
            <a:ext cx="5494107" cy="7092197"/>
            <a:chOff x="0" y="0"/>
            <a:chExt cx="1934210" cy="2496820"/>
          </a:xfrm>
        </p:grpSpPr>
        <p:sp>
          <p:nvSpPr>
            <p:cNvPr id="242" name="Google Shape;242;p8"/>
            <p:cNvSpPr/>
            <p:nvPr/>
          </p:nvSpPr>
          <p:spPr>
            <a:xfrm>
              <a:off x="0" y="31750"/>
              <a:ext cx="1934210" cy="2346960"/>
            </a:xfrm>
            <a:custGeom>
              <a:avLst/>
              <a:gdLst/>
              <a:ahLst/>
              <a:cxnLst/>
              <a:rect l="l" t="t" r="r" b="b"/>
              <a:pathLst>
                <a:path w="1934210" h="2346960" extrusionOk="0">
                  <a:moveTo>
                    <a:pt x="1934210" y="2346960"/>
                  </a:moveTo>
                  <a:lnTo>
                    <a:pt x="15240" y="2259330"/>
                  </a:lnTo>
                  <a:lnTo>
                    <a:pt x="0" y="74930"/>
                  </a:lnTo>
                  <a:lnTo>
                    <a:pt x="1934210" y="0"/>
                  </a:lnTo>
                  <a:close/>
                </a:path>
              </a:pathLst>
            </a:custGeom>
            <a:solidFill>
              <a:srgbClr val="BFBFBF"/>
            </a:solidFill>
            <a:ln>
              <a:noFill/>
            </a:ln>
          </p:spPr>
        </p:sp>
        <p:sp>
          <p:nvSpPr>
            <p:cNvPr id="243" name="Google Shape;243;p8"/>
            <p:cNvSpPr/>
            <p:nvPr/>
          </p:nvSpPr>
          <p:spPr>
            <a:xfrm>
              <a:off x="1789430" y="1270"/>
              <a:ext cx="125730" cy="2494280"/>
            </a:xfrm>
            <a:custGeom>
              <a:avLst/>
              <a:gdLst/>
              <a:ahLst/>
              <a:cxnLst/>
              <a:rect l="l" t="t" r="r" b="b"/>
              <a:pathLst>
                <a:path w="125730" h="2494280" extrusionOk="0">
                  <a:moveTo>
                    <a:pt x="0" y="2494280"/>
                  </a:moveTo>
                  <a:lnTo>
                    <a:pt x="125730" y="2373630"/>
                  </a:lnTo>
                  <a:lnTo>
                    <a:pt x="125730" y="31750"/>
                  </a:lnTo>
                  <a:lnTo>
                    <a:pt x="0" y="0"/>
                  </a:lnTo>
                  <a:close/>
                </a:path>
              </a:pathLst>
            </a:custGeom>
            <a:solidFill>
              <a:srgbClr val="FAFAFA"/>
            </a:solidFill>
            <a:ln>
              <a:noFill/>
            </a:ln>
          </p:spPr>
        </p:sp>
        <p:sp>
          <p:nvSpPr>
            <p:cNvPr id="244" name="Google Shape;244;p8"/>
            <p:cNvSpPr/>
            <p:nvPr/>
          </p:nvSpPr>
          <p:spPr>
            <a:xfrm>
              <a:off x="0" y="0"/>
              <a:ext cx="1812290" cy="2496820"/>
            </a:xfrm>
            <a:custGeom>
              <a:avLst/>
              <a:gdLst/>
              <a:ahLst/>
              <a:cxnLst/>
              <a:rect l="l" t="t" r="r" b="b"/>
              <a:pathLst>
                <a:path w="1812290" h="2496820" extrusionOk="0">
                  <a:moveTo>
                    <a:pt x="1812290" y="2496820"/>
                  </a:moveTo>
                  <a:lnTo>
                    <a:pt x="0" y="2404110"/>
                  </a:lnTo>
                  <a:lnTo>
                    <a:pt x="0" y="92710"/>
                  </a:lnTo>
                  <a:lnTo>
                    <a:pt x="1812290" y="0"/>
                  </a:lnTo>
                  <a:close/>
                </a:path>
              </a:pathLst>
            </a:custGeom>
            <a:solidFill>
              <a:srgbClr val="E9E9E9"/>
            </a:solidFill>
            <a:ln>
              <a:noFill/>
            </a:ln>
          </p:spPr>
        </p:sp>
        <p:sp>
          <p:nvSpPr>
            <p:cNvPr id="245" name="Google Shape;245;p8"/>
            <p:cNvSpPr/>
            <p:nvPr/>
          </p:nvSpPr>
          <p:spPr>
            <a:xfrm>
              <a:off x="31750" y="88900"/>
              <a:ext cx="31750" cy="2319020"/>
            </a:xfrm>
            <a:custGeom>
              <a:avLst/>
              <a:gdLst/>
              <a:ahLst/>
              <a:cxnLst/>
              <a:rect l="l" t="t" r="r" b="b"/>
              <a:pathLst>
                <a:path w="31750" h="2319020" extrusionOk="0">
                  <a:moveTo>
                    <a:pt x="31750" y="2319020"/>
                  </a:moveTo>
                  <a:lnTo>
                    <a:pt x="0" y="2316480"/>
                  </a:lnTo>
                  <a:lnTo>
                    <a:pt x="0" y="2540"/>
                  </a:lnTo>
                  <a:lnTo>
                    <a:pt x="31750" y="0"/>
                  </a:lnTo>
                  <a:close/>
                </a:path>
              </a:pathLst>
            </a:custGeom>
            <a:solidFill>
              <a:srgbClr val="CCCCCC"/>
            </a:solidFill>
            <a:ln>
              <a:noFill/>
            </a:ln>
          </p:spPr>
        </p:sp>
        <p:sp>
          <p:nvSpPr>
            <p:cNvPr id="246" name="Google Shape;246;p8"/>
            <p:cNvSpPr/>
            <p:nvPr/>
          </p:nvSpPr>
          <p:spPr>
            <a:xfrm>
              <a:off x="114300" y="54610"/>
              <a:ext cx="1637030" cy="2387600"/>
            </a:xfrm>
            <a:custGeom>
              <a:avLst/>
              <a:gdLst/>
              <a:ahLst/>
              <a:cxnLst/>
              <a:rect l="l" t="t" r="r" b="b"/>
              <a:pathLst>
                <a:path w="1637030" h="2387600" extrusionOk="0">
                  <a:moveTo>
                    <a:pt x="1637030" y="2387600"/>
                  </a:moveTo>
                  <a:lnTo>
                    <a:pt x="0" y="2307590"/>
                  </a:lnTo>
                  <a:lnTo>
                    <a:pt x="0" y="80010"/>
                  </a:lnTo>
                  <a:lnTo>
                    <a:pt x="1637030" y="0"/>
                  </a:lnTo>
                  <a:close/>
                </a:path>
              </a:pathLst>
            </a:custGeom>
            <a:blipFill rotWithShape="1">
              <a:blip r:embed="rId8">
                <a:alphaModFix/>
              </a:blip>
              <a:stretch>
                <a:fillRect t="-958" b="-958"/>
              </a:stretch>
            </a:blipFill>
            <a:ln>
              <a:noFill/>
            </a:ln>
          </p:spPr>
        </p:sp>
      </p:grpSp>
      <p:sp>
        <p:nvSpPr>
          <p:cNvPr id="247" name="Google Shape;247;p8"/>
          <p:cNvSpPr txBox="1"/>
          <p:nvPr/>
        </p:nvSpPr>
        <p:spPr>
          <a:xfrm>
            <a:off x="614121" y="790575"/>
            <a:ext cx="9468761" cy="1148715"/>
          </a:xfrm>
          <a:prstGeom prst="rect">
            <a:avLst/>
          </a:prstGeom>
          <a:noFill/>
          <a:ln>
            <a:noFill/>
          </a:ln>
        </p:spPr>
        <p:txBody>
          <a:bodyPr spcFirstLastPara="1" wrap="square" lIns="0" tIns="0" rIns="0" bIns="0" anchor="t" anchorCtr="0">
            <a:spAutoFit/>
          </a:bodyPr>
          <a:lstStyle/>
          <a:p>
            <a:pPr marL="0" marR="0" lvl="0" indent="0" algn="just" rtl="0">
              <a:lnSpc>
                <a:spcPct val="163000"/>
              </a:lnSpc>
              <a:spcBef>
                <a:spcPts val="0"/>
              </a:spcBef>
              <a:spcAft>
                <a:spcPts val="0"/>
              </a:spcAft>
              <a:buNone/>
            </a:pPr>
            <a:r>
              <a:rPr lang="en-US" sz="6000" b="1" i="0" u="none" strike="noStrike" cap="none">
                <a:solidFill>
                  <a:srgbClr val="3E4728"/>
                </a:solidFill>
                <a:latin typeface="Fraunces Black"/>
                <a:ea typeface="Fraunces Black"/>
                <a:cs typeface="Fraunces Black"/>
                <a:sym typeface="Fraunces Black"/>
              </a:rPr>
              <a:t>3. KHÁM PHÁ VĂN BẢN</a:t>
            </a:r>
            <a:endParaRPr/>
          </a:p>
        </p:txBody>
      </p:sp>
      <p:sp>
        <p:nvSpPr>
          <p:cNvPr id="248" name="Google Shape;248;p8"/>
          <p:cNvSpPr txBox="1"/>
          <p:nvPr/>
        </p:nvSpPr>
        <p:spPr>
          <a:xfrm>
            <a:off x="614121" y="1920240"/>
            <a:ext cx="6452392" cy="704817"/>
          </a:xfrm>
          <a:prstGeom prst="rect">
            <a:avLst/>
          </a:prstGeom>
          <a:noFill/>
          <a:ln>
            <a:noFill/>
          </a:ln>
        </p:spPr>
        <p:txBody>
          <a:bodyPr spcFirstLastPara="1" wrap="square" lIns="0" tIns="0" rIns="0" bIns="0" anchor="t" anchorCtr="0">
            <a:spAutoFit/>
          </a:bodyPr>
          <a:lstStyle/>
          <a:p>
            <a:pPr marL="0" marR="0" lvl="0" indent="0" algn="just" rtl="0">
              <a:lnSpc>
                <a:spcPct val="120000"/>
              </a:lnSpc>
              <a:spcBef>
                <a:spcPts val="0"/>
              </a:spcBef>
              <a:spcAft>
                <a:spcPts val="0"/>
              </a:spcAft>
              <a:buNone/>
            </a:pPr>
            <a:r>
              <a:rPr lang="en-US" sz="4500" b="1" i="0" u="none" strike="noStrike" cap="none">
                <a:solidFill>
                  <a:srgbClr val="000000"/>
                </a:solidFill>
                <a:latin typeface="Roboto Condensed"/>
                <a:ea typeface="Roboto Condensed"/>
                <a:cs typeface="Roboto Condensed"/>
                <a:sym typeface="Roboto Condensed"/>
              </a:rPr>
              <a:t>3.1. Tìm hiểu chung</a:t>
            </a:r>
            <a:endParaRPr/>
          </a:p>
        </p:txBody>
      </p:sp>
      <p:sp>
        <p:nvSpPr>
          <p:cNvPr id="249" name="Google Shape;249;p8"/>
          <p:cNvSpPr txBox="1"/>
          <p:nvPr/>
        </p:nvSpPr>
        <p:spPr>
          <a:xfrm>
            <a:off x="584216" y="2528052"/>
            <a:ext cx="11431525" cy="754347"/>
          </a:xfrm>
          <a:prstGeom prst="rect">
            <a:avLst/>
          </a:prstGeom>
          <a:noFill/>
          <a:ln>
            <a:noFill/>
          </a:ln>
        </p:spPr>
        <p:txBody>
          <a:bodyPr spcFirstLastPara="1" wrap="square" lIns="0" tIns="0" rIns="0" bIns="0" anchor="t" anchorCtr="0">
            <a:spAutoFit/>
          </a:bodyPr>
          <a:lstStyle/>
          <a:p>
            <a:pPr marL="0" marR="0" lvl="0" indent="0" algn="just" rtl="0">
              <a:lnSpc>
                <a:spcPct val="138008"/>
              </a:lnSpc>
              <a:spcBef>
                <a:spcPts val="0"/>
              </a:spcBef>
              <a:spcAft>
                <a:spcPts val="0"/>
              </a:spcAft>
              <a:buNone/>
            </a:pPr>
            <a:r>
              <a:rPr lang="en-US" sz="4499" b="1" i="0" u="none" strike="noStrike" cap="none">
                <a:solidFill>
                  <a:srgbClr val="000000"/>
                </a:solidFill>
                <a:latin typeface="Arial"/>
                <a:ea typeface="Arial"/>
                <a:cs typeface="Arial"/>
                <a:sym typeface="Arial"/>
              </a:rPr>
              <a:t>b. Tác phẩm “Nỗi buồn chiến tranh”</a:t>
            </a:r>
            <a:endParaRPr/>
          </a:p>
        </p:txBody>
      </p:sp>
      <p:sp>
        <p:nvSpPr>
          <p:cNvPr id="250" name="Google Shape;250;p8"/>
          <p:cNvSpPr/>
          <p:nvPr/>
        </p:nvSpPr>
        <p:spPr>
          <a:xfrm>
            <a:off x="614121" y="3512847"/>
            <a:ext cx="11401607" cy="1017259"/>
          </a:xfrm>
          <a:custGeom>
            <a:avLst/>
            <a:gdLst/>
            <a:ahLst/>
            <a:cxnLst/>
            <a:rect l="l" t="t" r="r" b="b"/>
            <a:pathLst>
              <a:path w="15202142" h="1356345" extrusionOk="0">
                <a:moveTo>
                  <a:pt x="0" y="678172"/>
                </a:moveTo>
                <a:cubicBezTo>
                  <a:pt x="0" y="303671"/>
                  <a:pt x="279962" y="0"/>
                  <a:pt x="625224" y="0"/>
                </a:cubicBezTo>
                <a:lnTo>
                  <a:pt x="14576918" y="0"/>
                </a:lnTo>
                <a:cubicBezTo>
                  <a:pt x="14922179" y="0"/>
                  <a:pt x="15202142" y="303671"/>
                  <a:pt x="15202142" y="678172"/>
                </a:cubicBezTo>
                <a:cubicBezTo>
                  <a:pt x="15202142" y="1052674"/>
                  <a:pt x="14922179" y="1356345"/>
                  <a:pt x="14576918" y="1356345"/>
                </a:cubicBezTo>
                <a:lnTo>
                  <a:pt x="625224" y="1356345"/>
                </a:lnTo>
                <a:cubicBezTo>
                  <a:pt x="279962" y="1356345"/>
                  <a:pt x="0" y="1052831"/>
                  <a:pt x="0" y="678172"/>
                </a:cubicBezTo>
                <a:close/>
              </a:path>
            </a:pathLst>
          </a:custGeom>
          <a:solidFill>
            <a:srgbClr val="3E47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8"/>
          <p:cNvSpPr txBox="1"/>
          <p:nvPr/>
        </p:nvSpPr>
        <p:spPr>
          <a:xfrm>
            <a:off x="1357826" y="3731904"/>
            <a:ext cx="7981350" cy="599943"/>
          </a:xfrm>
          <a:prstGeom prst="rect">
            <a:avLst/>
          </a:prstGeom>
          <a:noFill/>
          <a:ln>
            <a:noFill/>
          </a:ln>
        </p:spPr>
        <p:txBody>
          <a:bodyPr spcFirstLastPara="1" wrap="square" lIns="0" tIns="0" rIns="0" bIns="0" anchor="t" anchorCtr="0">
            <a:spAutoFit/>
          </a:bodyPr>
          <a:lstStyle/>
          <a:p>
            <a:pPr marL="0" marR="0" lvl="0" indent="0" algn="just" rtl="0">
              <a:lnSpc>
                <a:spcPct val="120005"/>
              </a:lnSpc>
              <a:spcBef>
                <a:spcPts val="0"/>
              </a:spcBef>
              <a:spcAft>
                <a:spcPts val="0"/>
              </a:spcAft>
              <a:buNone/>
            </a:pPr>
            <a:r>
              <a:rPr lang="en-US" sz="3999" b="1" i="0" u="none" strike="noStrike" cap="none">
                <a:solidFill>
                  <a:srgbClr val="FFFCF3"/>
                </a:solidFill>
                <a:latin typeface="Roboto Condensed"/>
                <a:ea typeface="Roboto Condensed"/>
                <a:cs typeface="Roboto Condensed"/>
                <a:sym typeface="Roboto Condensed"/>
              </a:rPr>
              <a:t>Thể loại:</a:t>
            </a:r>
            <a:r>
              <a:rPr lang="en-US" sz="3999" b="0" i="0" u="none" strike="noStrike" cap="none">
                <a:solidFill>
                  <a:srgbClr val="FFFCF3"/>
                </a:solidFill>
                <a:latin typeface="Roboto Condensed"/>
                <a:ea typeface="Roboto Condensed"/>
                <a:cs typeface="Roboto Condensed"/>
                <a:sym typeface="Roboto Condensed"/>
              </a:rPr>
              <a:t> Tiểu thuyết</a:t>
            </a:r>
            <a:endParaRPr sz="3999" b="0" i="0" u="none" strike="noStrike" cap="none">
              <a:solidFill>
                <a:srgbClr val="FFFCF3"/>
              </a:solidFill>
              <a:latin typeface="Roboto Condensed"/>
              <a:ea typeface="Roboto Condensed"/>
              <a:cs typeface="Roboto Condensed"/>
              <a:sym typeface="Roboto Condensed"/>
            </a:endParaRPr>
          </a:p>
        </p:txBody>
      </p:sp>
      <p:sp>
        <p:nvSpPr>
          <p:cNvPr id="252" name="Google Shape;252;p8"/>
          <p:cNvSpPr/>
          <p:nvPr/>
        </p:nvSpPr>
        <p:spPr>
          <a:xfrm>
            <a:off x="614121" y="4766361"/>
            <a:ext cx="11401607" cy="1017259"/>
          </a:xfrm>
          <a:custGeom>
            <a:avLst/>
            <a:gdLst/>
            <a:ahLst/>
            <a:cxnLst/>
            <a:rect l="l" t="t" r="r" b="b"/>
            <a:pathLst>
              <a:path w="15202142" h="1356345" extrusionOk="0">
                <a:moveTo>
                  <a:pt x="0" y="678172"/>
                </a:moveTo>
                <a:cubicBezTo>
                  <a:pt x="0" y="303671"/>
                  <a:pt x="279962" y="0"/>
                  <a:pt x="625224" y="0"/>
                </a:cubicBezTo>
                <a:lnTo>
                  <a:pt x="14576918" y="0"/>
                </a:lnTo>
                <a:cubicBezTo>
                  <a:pt x="14922179" y="0"/>
                  <a:pt x="15202142" y="303671"/>
                  <a:pt x="15202142" y="678172"/>
                </a:cubicBezTo>
                <a:cubicBezTo>
                  <a:pt x="15202142" y="1052674"/>
                  <a:pt x="14922179" y="1356345"/>
                  <a:pt x="14576918" y="1356345"/>
                </a:cubicBezTo>
                <a:lnTo>
                  <a:pt x="625224" y="1356345"/>
                </a:lnTo>
                <a:cubicBezTo>
                  <a:pt x="279962" y="1356345"/>
                  <a:pt x="0" y="1052831"/>
                  <a:pt x="0" y="678172"/>
                </a:cubicBezTo>
                <a:close/>
              </a:path>
            </a:pathLst>
          </a:custGeom>
          <a:solidFill>
            <a:srgbClr val="3E47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8"/>
          <p:cNvSpPr txBox="1"/>
          <p:nvPr/>
        </p:nvSpPr>
        <p:spPr>
          <a:xfrm>
            <a:off x="1357826" y="4985418"/>
            <a:ext cx="7981350" cy="599943"/>
          </a:xfrm>
          <a:prstGeom prst="rect">
            <a:avLst/>
          </a:prstGeom>
          <a:noFill/>
          <a:ln>
            <a:noFill/>
          </a:ln>
        </p:spPr>
        <p:txBody>
          <a:bodyPr spcFirstLastPara="1" wrap="square" lIns="0" tIns="0" rIns="0" bIns="0" anchor="t" anchorCtr="0">
            <a:spAutoFit/>
          </a:bodyPr>
          <a:lstStyle/>
          <a:p>
            <a:pPr marL="0" marR="0" lvl="0" indent="0" algn="just" rtl="0">
              <a:lnSpc>
                <a:spcPct val="120005"/>
              </a:lnSpc>
              <a:spcBef>
                <a:spcPts val="0"/>
              </a:spcBef>
              <a:spcAft>
                <a:spcPts val="0"/>
              </a:spcAft>
              <a:buNone/>
            </a:pPr>
            <a:r>
              <a:rPr lang="en-US" sz="3999" b="1" i="0" u="none" strike="noStrike" cap="none">
                <a:solidFill>
                  <a:srgbClr val="FFFCF3"/>
                </a:solidFill>
                <a:latin typeface="Roboto Condensed"/>
                <a:ea typeface="Roboto Condensed"/>
                <a:cs typeface="Roboto Condensed"/>
                <a:sym typeface="Roboto Condensed"/>
              </a:rPr>
              <a:t>Nội dung: </a:t>
            </a:r>
            <a:r>
              <a:rPr lang="en-US" sz="3999" b="0" i="0" u="none" strike="noStrike" cap="none">
                <a:solidFill>
                  <a:srgbClr val="FFFCF3"/>
                </a:solidFill>
                <a:latin typeface="Roboto Condensed"/>
                <a:ea typeface="Roboto Condensed"/>
                <a:cs typeface="Roboto Condensed"/>
                <a:sym typeface="Roboto Condensed"/>
              </a:rPr>
              <a:t>SGK</a:t>
            </a:r>
            <a:endParaRPr/>
          </a:p>
        </p:txBody>
      </p:sp>
      <p:sp>
        <p:nvSpPr>
          <p:cNvPr id="254" name="Google Shape;254;p8"/>
          <p:cNvSpPr/>
          <p:nvPr/>
        </p:nvSpPr>
        <p:spPr>
          <a:xfrm>
            <a:off x="614121" y="6021795"/>
            <a:ext cx="11401607" cy="3764987"/>
          </a:xfrm>
          <a:custGeom>
            <a:avLst/>
            <a:gdLst/>
            <a:ahLst/>
            <a:cxnLst/>
            <a:rect l="l" t="t" r="r" b="b"/>
            <a:pathLst>
              <a:path w="15202142" h="5019983" extrusionOk="0">
                <a:moveTo>
                  <a:pt x="0" y="2509992"/>
                </a:moveTo>
                <a:cubicBezTo>
                  <a:pt x="0" y="1123920"/>
                  <a:pt x="279962" y="0"/>
                  <a:pt x="625224" y="0"/>
                </a:cubicBezTo>
                <a:lnTo>
                  <a:pt x="14576918" y="0"/>
                </a:lnTo>
                <a:cubicBezTo>
                  <a:pt x="14922179" y="0"/>
                  <a:pt x="15202142" y="1123920"/>
                  <a:pt x="15202142" y="2509992"/>
                </a:cubicBezTo>
                <a:cubicBezTo>
                  <a:pt x="15202142" y="3896063"/>
                  <a:pt x="14922179" y="5019983"/>
                  <a:pt x="14576918" y="5019983"/>
                </a:cubicBezTo>
                <a:lnTo>
                  <a:pt x="625224" y="5019983"/>
                </a:lnTo>
                <a:cubicBezTo>
                  <a:pt x="279962" y="5019983"/>
                  <a:pt x="0" y="3896646"/>
                  <a:pt x="0" y="2509992"/>
                </a:cubicBezTo>
                <a:close/>
              </a:path>
            </a:pathLst>
          </a:custGeom>
          <a:solidFill>
            <a:srgbClr val="3E47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8"/>
          <p:cNvSpPr txBox="1"/>
          <p:nvPr/>
        </p:nvSpPr>
        <p:spPr>
          <a:xfrm>
            <a:off x="1162520" y="6212295"/>
            <a:ext cx="10269000" cy="3447000"/>
          </a:xfrm>
          <a:prstGeom prst="rect">
            <a:avLst/>
          </a:prstGeom>
          <a:noFill/>
          <a:ln>
            <a:noFill/>
          </a:ln>
        </p:spPr>
        <p:txBody>
          <a:bodyPr spcFirstLastPara="1" wrap="square" lIns="0" tIns="0" rIns="0" bIns="0" anchor="t" anchorCtr="0">
            <a:spAutoFit/>
          </a:bodyPr>
          <a:lstStyle/>
          <a:p>
            <a:pPr marL="0" marR="0" lvl="0" indent="0" algn="just" rtl="0">
              <a:lnSpc>
                <a:spcPct val="115000"/>
              </a:lnSpc>
              <a:spcBef>
                <a:spcPts val="0"/>
              </a:spcBef>
              <a:spcAft>
                <a:spcPts val="0"/>
              </a:spcAft>
              <a:buNone/>
            </a:pPr>
            <a:r>
              <a:rPr lang="en-US" sz="3999" b="1" i="0" u="none" strike="noStrike" cap="none">
                <a:solidFill>
                  <a:srgbClr val="FFFCF3"/>
                </a:solidFill>
                <a:latin typeface="Roboto Condensed"/>
                <a:ea typeface="Roboto Condensed"/>
                <a:cs typeface="Roboto Condensed"/>
                <a:sym typeface="Roboto Condensed"/>
              </a:rPr>
              <a:t>Giải thưởng: </a:t>
            </a:r>
            <a:r>
              <a:rPr lang="en-US" sz="3999" b="0" i="0" u="none" strike="noStrike" cap="none">
                <a:solidFill>
                  <a:srgbClr val="FFFCF3"/>
                </a:solidFill>
                <a:latin typeface="Roboto Condensed"/>
                <a:ea typeface="Roboto Condensed"/>
                <a:cs typeface="Roboto Condensed"/>
                <a:sym typeface="Roboto Condensed"/>
              </a:rPr>
              <a:t>Tác phẩm này cũng đã được chuyển ngữ và giới thiệu ở 18 quốc gia trên thế giới. Vào tháng 8 năm 2016, nhà văn Bảo Ninh với tác phẩm Nỗi buồn chiến tranh vừa được nhận giải thưởng văn học Sim Hun của Hàn Quốc.</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9">
                                            <p:txEl>
                                              <p:pRg st="0" end="0"/>
                                            </p:txEl>
                                          </p:spTgt>
                                        </p:tgtEl>
                                        <p:attrNameLst>
                                          <p:attrName>style.visibility</p:attrName>
                                        </p:attrNameLst>
                                      </p:cBhvr>
                                      <p:to>
                                        <p:strVal val="visible"/>
                                      </p:to>
                                    </p:set>
                                    <p:animEffect transition="in" filter="fade">
                                      <p:cBhvr>
                                        <p:cTn id="7" dur="500"/>
                                        <p:tgtEl>
                                          <p:spTgt spid="24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1"/>
                                        </p:tgtEl>
                                        <p:attrNameLst>
                                          <p:attrName>style.visibility</p:attrName>
                                        </p:attrNameLst>
                                      </p:cBhvr>
                                      <p:to>
                                        <p:strVal val="visible"/>
                                      </p:to>
                                    </p:set>
                                    <p:animEffect transition="in" filter="fade">
                                      <p:cBhvr>
                                        <p:cTn id="12" dur="500"/>
                                        <p:tgtEl>
                                          <p:spTgt spid="24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1"/>
                                        </p:tgtEl>
                                        <p:attrNameLst>
                                          <p:attrName>style.visibility</p:attrName>
                                        </p:attrNameLst>
                                      </p:cBhvr>
                                      <p:to>
                                        <p:strVal val="visible"/>
                                      </p:to>
                                    </p:set>
                                    <p:animEffect transition="in" filter="fade">
                                      <p:cBhvr>
                                        <p:cTn id="17" dur="500"/>
                                        <p:tgtEl>
                                          <p:spTgt spid="25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3"/>
                                        </p:tgtEl>
                                        <p:attrNameLst>
                                          <p:attrName>style.visibility</p:attrName>
                                        </p:attrNameLst>
                                      </p:cBhvr>
                                      <p:to>
                                        <p:strVal val="visible"/>
                                      </p:to>
                                    </p:set>
                                    <p:animEffect transition="in" filter="fade">
                                      <p:cBhvr>
                                        <p:cTn id="22" dur="500"/>
                                        <p:tgtEl>
                                          <p:spTgt spid="25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5"/>
                                        </p:tgtEl>
                                        <p:attrNameLst>
                                          <p:attrName>style.visibility</p:attrName>
                                        </p:attrNameLst>
                                      </p:cBhvr>
                                      <p:to>
                                        <p:strVal val="visible"/>
                                      </p:to>
                                    </p:set>
                                    <p:animEffect transition="in" filter="fade">
                                      <p:cBhvr>
                                        <p:cTn id="27" dur="500"/>
                                        <p:tgtEl>
                                          <p:spTgt spid="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CF3"/>
        </a:solidFill>
        <a:effectLst/>
      </p:bgPr>
    </p:bg>
    <p:spTree>
      <p:nvGrpSpPr>
        <p:cNvPr id="1" name="Shape 263"/>
        <p:cNvGrpSpPr/>
        <p:nvPr/>
      </p:nvGrpSpPr>
      <p:grpSpPr>
        <a:xfrm>
          <a:off x="0" y="0"/>
          <a:ext cx="0" cy="0"/>
          <a:chOff x="0" y="0"/>
          <a:chExt cx="0" cy="0"/>
        </a:xfrm>
      </p:grpSpPr>
      <p:sp>
        <p:nvSpPr>
          <p:cNvPr id="264" name="Google Shape;264;p9"/>
          <p:cNvSpPr/>
          <p:nvPr/>
        </p:nvSpPr>
        <p:spPr>
          <a:xfrm>
            <a:off x="0" y="0"/>
            <a:ext cx="18288006" cy="10287002"/>
          </a:xfrm>
          <a:custGeom>
            <a:avLst/>
            <a:gdLst/>
            <a:ahLst/>
            <a:cxnLst/>
            <a:rect l="l" t="t" r="r" b="b"/>
            <a:pathLst>
              <a:path w="18288006" h="10287002" extrusionOk="0">
                <a:moveTo>
                  <a:pt x="0" y="0"/>
                </a:moveTo>
                <a:lnTo>
                  <a:pt x="18288006" y="0"/>
                </a:lnTo>
                <a:lnTo>
                  <a:pt x="18288006" y="10287002"/>
                </a:lnTo>
                <a:lnTo>
                  <a:pt x="0" y="10287002"/>
                </a:lnTo>
                <a:lnTo>
                  <a:pt x="0" y="0"/>
                </a:lnTo>
                <a:close/>
              </a:path>
            </a:pathLst>
          </a:custGeom>
          <a:blipFill rotWithShape="1">
            <a:blip r:embed="rId3">
              <a:alphaModFix amt="80000"/>
            </a:blip>
            <a:stretch>
              <a:fillRect t="-9243" b="-9243"/>
            </a:stretch>
          </a:blipFill>
          <a:ln>
            <a:noFill/>
          </a:ln>
        </p:spPr>
      </p:sp>
      <p:sp>
        <p:nvSpPr>
          <p:cNvPr id="265" name="Google Shape;265;p9"/>
          <p:cNvSpPr/>
          <p:nvPr/>
        </p:nvSpPr>
        <p:spPr>
          <a:xfrm>
            <a:off x="0" y="8701600"/>
            <a:ext cx="18287742" cy="3359086"/>
          </a:xfrm>
          <a:custGeom>
            <a:avLst/>
            <a:gdLst/>
            <a:ahLst/>
            <a:cxnLst/>
            <a:rect l="l" t="t" r="r" b="b"/>
            <a:pathLst>
              <a:path w="18287742" h="3359086" extrusionOk="0">
                <a:moveTo>
                  <a:pt x="0" y="0"/>
                </a:moveTo>
                <a:lnTo>
                  <a:pt x="18287742" y="0"/>
                </a:lnTo>
                <a:lnTo>
                  <a:pt x="18287742" y="3359086"/>
                </a:lnTo>
                <a:lnTo>
                  <a:pt x="0" y="3359086"/>
                </a:lnTo>
                <a:lnTo>
                  <a:pt x="0" y="0"/>
                </a:lnTo>
                <a:close/>
              </a:path>
            </a:pathLst>
          </a:custGeom>
          <a:blipFill rotWithShape="1">
            <a:blip r:embed="rId4">
              <a:alphaModFix/>
            </a:blip>
            <a:stretch>
              <a:fillRect/>
            </a:stretch>
          </a:blipFill>
          <a:ln>
            <a:noFill/>
          </a:ln>
        </p:spPr>
      </p:sp>
      <p:sp>
        <p:nvSpPr>
          <p:cNvPr id="266" name="Google Shape;266;p9"/>
          <p:cNvSpPr/>
          <p:nvPr/>
        </p:nvSpPr>
        <p:spPr>
          <a:xfrm>
            <a:off x="0" y="7837090"/>
            <a:ext cx="18287740" cy="4387908"/>
          </a:xfrm>
          <a:custGeom>
            <a:avLst/>
            <a:gdLst/>
            <a:ahLst/>
            <a:cxnLst/>
            <a:rect l="l" t="t" r="r" b="b"/>
            <a:pathLst>
              <a:path w="18287740" h="4387908" extrusionOk="0">
                <a:moveTo>
                  <a:pt x="0" y="0"/>
                </a:moveTo>
                <a:lnTo>
                  <a:pt x="18287740" y="0"/>
                </a:lnTo>
                <a:lnTo>
                  <a:pt x="18287740" y="4387908"/>
                </a:lnTo>
                <a:lnTo>
                  <a:pt x="0" y="4387908"/>
                </a:lnTo>
                <a:lnTo>
                  <a:pt x="0" y="0"/>
                </a:lnTo>
                <a:close/>
              </a:path>
            </a:pathLst>
          </a:custGeom>
          <a:blipFill rotWithShape="1">
            <a:blip r:embed="rId5">
              <a:alphaModFix/>
            </a:blip>
            <a:stretch>
              <a:fillRect/>
            </a:stretch>
          </a:blipFill>
          <a:ln>
            <a:noFill/>
          </a:ln>
        </p:spPr>
      </p:sp>
      <p:sp>
        <p:nvSpPr>
          <p:cNvPr id="267" name="Google Shape;267;p9"/>
          <p:cNvSpPr/>
          <p:nvPr/>
        </p:nvSpPr>
        <p:spPr>
          <a:xfrm>
            <a:off x="-836" y="535370"/>
            <a:ext cx="18289923" cy="438321"/>
          </a:xfrm>
          <a:custGeom>
            <a:avLst/>
            <a:gdLst/>
            <a:ahLst/>
            <a:cxnLst/>
            <a:rect l="l" t="t" r="r" b="b"/>
            <a:pathLst>
              <a:path w="18289923" h="438321" extrusionOk="0">
                <a:moveTo>
                  <a:pt x="0" y="0"/>
                </a:moveTo>
                <a:lnTo>
                  <a:pt x="18289924" y="0"/>
                </a:lnTo>
                <a:lnTo>
                  <a:pt x="18289924" y="438320"/>
                </a:lnTo>
                <a:lnTo>
                  <a:pt x="0" y="438320"/>
                </a:lnTo>
                <a:lnTo>
                  <a:pt x="0" y="0"/>
                </a:lnTo>
                <a:close/>
              </a:path>
            </a:pathLst>
          </a:custGeom>
          <a:blipFill rotWithShape="1">
            <a:blip r:embed="rId6">
              <a:alphaModFix/>
            </a:blip>
            <a:stretch>
              <a:fillRect/>
            </a:stretch>
          </a:blipFill>
          <a:ln>
            <a:noFill/>
          </a:ln>
        </p:spPr>
      </p:sp>
      <p:sp>
        <p:nvSpPr>
          <p:cNvPr id="268" name="Google Shape;268;p9"/>
          <p:cNvSpPr/>
          <p:nvPr/>
        </p:nvSpPr>
        <p:spPr>
          <a:xfrm>
            <a:off x="885456" y="4312942"/>
            <a:ext cx="2065399" cy="1426618"/>
          </a:xfrm>
          <a:custGeom>
            <a:avLst/>
            <a:gdLst/>
            <a:ahLst/>
            <a:cxnLst/>
            <a:rect l="l" t="t" r="r" b="b"/>
            <a:pathLst>
              <a:path w="2065399" h="1426618" extrusionOk="0">
                <a:moveTo>
                  <a:pt x="0" y="0"/>
                </a:moveTo>
                <a:lnTo>
                  <a:pt x="2065400" y="0"/>
                </a:lnTo>
                <a:lnTo>
                  <a:pt x="2065400" y="1426618"/>
                </a:lnTo>
                <a:lnTo>
                  <a:pt x="0" y="1426618"/>
                </a:lnTo>
                <a:lnTo>
                  <a:pt x="0" y="0"/>
                </a:lnTo>
                <a:close/>
              </a:path>
            </a:pathLst>
          </a:custGeom>
          <a:blipFill rotWithShape="1">
            <a:blip r:embed="rId7">
              <a:alphaModFix/>
            </a:blip>
            <a:stretch>
              <a:fillRect/>
            </a:stretch>
          </a:blipFill>
          <a:ln>
            <a:noFill/>
          </a:ln>
        </p:spPr>
      </p:sp>
      <p:sp>
        <p:nvSpPr>
          <p:cNvPr id="269" name="Google Shape;269;p9"/>
          <p:cNvSpPr/>
          <p:nvPr/>
        </p:nvSpPr>
        <p:spPr>
          <a:xfrm>
            <a:off x="14976769" y="1581818"/>
            <a:ext cx="2020611" cy="1000430"/>
          </a:xfrm>
          <a:custGeom>
            <a:avLst/>
            <a:gdLst/>
            <a:ahLst/>
            <a:cxnLst/>
            <a:rect l="l" t="t" r="r" b="b"/>
            <a:pathLst>
              <a:path w="2020611" h="1000430" extrusionOk="0">
                <a:moveTo>
                  <a:pt x="0" y="0"/>
                </a:moveTo>
                <a:lnTo>
                  <a:pt x="2020610" y="0"/>
                </a:lnTo>
                <a:lnTo>
                  <a:pt x="2020610" y="1000430"/>
                </a:lnTo>
                <a:lnTo>
                  <a:pt x="0" y="1000430"/>
                </a:lnTo>
                <a:lnTo>
                  <a:pt x="0" y="0"/>
                </a:lnTo>
                <a:close/>
              </a:path>
            </a:pathLst>
          </a:custGeom>
          <a:blipFill rotWithShape="1">
            <a:blip r:embed="rId8">
              <a:alphaModFix/>
            </a:blip>
            <a:stretch>
              <a:fillRect/>
            </a:stretch>
          </a:blipFill>
          <a:ln>
            <a:noFill/>
          </a:ln>
        </p:spPr>
      </p:sp>
      <p:sp>
        <p:nvSpPr>
          <p:cNvPr id="270" name="Google Shape;270;p9"/>
          <p:cNvSpPr/>
          <p:nvPr/>
        </p:nvSpPr>
        <p:spPr>
          <a:xfrm>
            <a:off x="614121" y="3535735"/>
            <a:ext cx="9730286" cy="1198644"/>
          </a:xfrm>
          <a:custGeom>
            <a:avLst/>
            <a:gdLst/>
            <a:ahLst/>
            <a:cxnLst/>
            <a:rect l="l" t="t" r="r" b="b"/>
            <a:pathLst>
              <a:path w="12973714" h="1598193" extrusionOk="0">
                <a:moveTo>
                  <a:pt x="0" y="0"/>
                </a:moveTo>
                <a:lnTo>
                  <a:pt x="12973714" y="0"/>
                </a:lnTo>
                <a:lnTo>
                  <a:pt x="12973714" y="1598193"/>
                </a:lnTo>
                <a:lnTo>
                  <a:pt x="0" y="1598193"/>
                </a:lnTo>
                <a:close/>
              </a:path>
            </a:pathLst>
          </a:custGeom>
          <a:solidFill>
            <a:srgbClr val="4C6546">
              <a:alpha val="58039"/>
            </a:srgbClr>
          </a:solidFill>
          <a:ln>
            <a:noFill/>
          </a:ln>
        </p:spPr>
      </p:sp>
      <p:sp>
        <p:nvSpPr>
          <p:cNvPr id="271" name="Google Shape;271;p9"/>
          <p:cNvSpPr/>
          <p:nvPr/>
        </p:nvSpPr>
        <p:spPr>
          <a:xfrm flipH="1">
            <a:off x="9143870" y="1028700"/>
            <a:ext cx="9143870" cy="9142502"/>
          </a:xfrm>
          <a:custGeom>
            <a:avLst/>
            <a:gdLst/>
            <a:ahLst/>
            <a:cxnLst/>
            <a:rect l="l" t="t" r="r" b="b"/>
            <a:pathLst>
              <a:path w="9143870" h="9142502" extrusionOk="0">
                <a:moveTo>
                  <a:pt x="9143870" y="0"/>
                </a:moveTo>
                <a:lnTo>
                  <a:pt x="0" y="0"/>
                </a:lnTo>
                <a:lnTo>
                  <a:pt x="0" y="9142502"/>
                </a:lnTo>
                <a:lnTo>
                  <a:pt x="9143870" y="9142502"/>
                </a:lnTo>
                <a:lnTo>
                  <a:pt x="9143870" y="0"/>
                </a:lnTo>
                <a:close/>
              </a:path>
            </a:pathLst>
          </a:custGeom>
          <a:blipFill rotWithShape="1">
            <a:blip r:embed="rId9">
              <a:alphaModFix/>
            </a:blip>
            <a:stretch>
              <a:fillRect t="-58112" r="-11987"/>
            </a:stretch>
          </a:blipFill>
          <a:ln>
            <a:noFill/>
          </a:ln>
        </p:spPr>
      </p:sp>
      <p:sp>
        <p:nvSpPr>
          <p:cNvPr id="272" name="Google Shape;272;p9"/>
          <p:cNvSpPr txBox="1"/>
          <p:nvPr/>
        </p:nvSpPr>
        <p:spPr>
          <a:xfrm>
            <a:off x="614121" y="1019175"/>
            <a:ext cx="9468900" cy="923400"/>
          </a:xfrm>
          <a:prstGeom prst="rect">
            <a:avLst/>
          </a:prstGeom>
          <a:noFill/>
          <a:ln>
            <a:noFill/>
          </a:ln>
        </p:spPr>
        <p:txBody>
          <a:bodyPr spcFirstLastPara="1" wrap="square" lIns="0" tIns="0" rIns="0" bIns="0" anchor="t" anchorCtr="0">
            <a:spAutoFit/>
          </a:bodyPr>
          <a:lstStyle/>
          <a:p>
            <a:pPr marL="0" marR="0" lvl="0" indent="0" algn="just" rtl="0">
              <a:lnSpc>
                <a:spcPct val="163000"/>
              </a:lnSpc>
              <a:spcBef>
                <a:spcPts val="0"/>
              </a:spcBef>
              <a:spcAft>
                <a:spcPts val="0"/>
              </a:spcAft>
              <a:buNone/>
            </a:pPr>
            <a:r>
              <a:rPr lang="en-US" sz="6000" b="1" i="0" u="none" strike="noStrike" cap="none">
                <a:solidFill>
                  <a:srgbClr val="3E4728"/>
                </a:solidFill>
                <a:latin typeface="Fraunces Black"/>
                <a:ea typeface="Fraunces Black"/>
                <a:cs typeface="Fraunces Black"/>
                <a:sym typeface="Fraunces Black"/>
              </a:rPr>
              <a:t>3. KHÁM PHÁ VĂN BẢN</a:t>
            </a:r>
            <a:endParaRPr/>
          </a:p>
        </p:txBody>
      </p:sp>
      <p:sp>
        <p:nvSpPr>
          <p:cNvPr id="273" name="Google Shape;273;p9"/>
          <p:cNvSpPr txBox="1"/>
          <p:nvPr/>
        </p:nvSpPr>
        <p:spPr>
          <a:xfrm>
            <a:off x="614121" y="1920240"/>
            <a:ext cx="6452392" cy="704850"/>
          </a:xfrm>
          <a:prstGeom prst="rect">
            <a:avLst/>
          </a:prstGeom>
          <a:noFill/>
          <a:ln>
            <a:noFill/>
          </a:ln>
        </p:spPr>
        <p:txBody>
          <a:bodyPr spcFirstLastPara="1" wrap="square" lIns="0" tIns="0" rIns="0" bIns="0" anchor="t" anchorCtr="0">
            <a:spAutoFit/>
          </a:bodyPr>
          <a:lstStyle/>
          <a:p>
            <a:pPr marL="0" marR="0" lvl="0" indent="0" algn="just" rtl="0">
              <a:lnSpc>
                <a:spcPct val="120000"/>
              </a:lnSpc>
              <a:spcBef>
                <a:spcPts val="0"/>
              </a:spcBef>
              <a:spcAft>
                <a:spcPts val="0"/>
              </a:spcAft>
              <a:buNone/>
            </a:pPr>
            <a:r>
              <a:rPr lang="en-US" sz="4500" b="1" i="0" u="none" strike="noStrike" cap="none">
                <a:solidFill>
                  <a:srgbClr val="000000"/>
                </a:solidFill>
                <a:latin typeface="Roboto Condensed"/>
                <a:ea typeface="Roboto Condensed"/>
                <a:cs typeface="Roboto Condensed"/>
                <a:sym typeface="Roboto Condensed"/>
              </a:rPr>
              <a:t>3.1. Tìm hiểu chung</a:t>
            </a:r>
            <a:endParaRPr/>
          </a:p>
        </p:txBody>
      </p:sp>
      <p:sp>
        <p:nvSpPr>
          <p:cNvPr id="274" name="Google Shape;274;p9"/>
          <p:cNvSpPr txBox="1"/>
          <p:nvPr/>
        </p:nvSpPr>
        <p:spPr>
          <a:xfrm>
            <a:off x="584216" y="2604252"/>
            <a:ext cx="11431500" cy="692400"/>
          </a:xfrm>
          <a:prstGeom prst="rect">
            <a:avLst/>
          </a:prstGeom>
          <a:noFill/>
          <a:ln>
            <a:noFill/>
          </a:ln>
        </p:spPr>
        <p:txBody>
          <a:bodyPr spcFirstLastPara="1" wrap="square" lIns="0" tIns="0" rIns="0" bIns="0" anchor="t" anchorCtr="0">
            <a:spAutoFit/>
          </a:bodyPr>
          <a:lstStyle/>
          <a:p>
            <a:pPr marL="0" marR="0" lvl="0" indent="0" algn="just" rtl="0">
              <a:lnSpc>
                <a:spcPct val="138008"/>
              </a:lnSpc>
              <a:spcBef>
                <a:spcPts val="0"/>
              </a:spcBef>
              <a:spcAft>
                <a:spcPts val="0"/>
              </a:spcAft>
              <a:buNone/>
            </a:pPr>
            <a:r>
              <a:rPr lang="en-US" sz="4499" b="1" i="0" u="none" strike="noStrike" cap="none">
                <a:solidFill>
                  <a:srgbClr val="000000"/>
                </a:solidFill>
                <a:latin typeface="Arial"/>
                <a:ea typeface="Arial"/>
                <a:cs typeface="Arial"/>
                <a:sym typeface="Arial"/>
              </a:rPr>
              <a:t>c. Đoạn trích “Ánh sáng cứu rỗi”</a:t>
            </a:r>
            <a:endParaRPr/>
          </a:p>
        </p:txBody>
      </p:sp>
      <p:sp>
        <p:nvSpPr>
          <p:cNvPr id="275" name="Google Shape;275;p9"/>
          <p:cNvSpPr txBox="1"/>
          <p:nvPr/>
        </p:nvSpPr>
        <p:spPr>
          <a:xfrm>
            <a:off x="971021" y="3732049"/>
            <a:ext cx="8759815" cy="599943"/>
          </a:xfrm>
          <a:prstGeom prst="rect">
            <a:avLst/>
          </a:prstGeom>
          <a:noFill/>
          <a:ln>
            <a:noFill/>
          </a:ln>
        </p:spPr>
        <p:txBody>
          <a:bodyPr spcFirstLastPara="1" wrap="square" lIns="0" tIns="0" rIns="0" bIns="0" anchor="t" anchorCtr="0">
            <a:spAutoFit/>
          </a:bodyPr>
          <a:lstStyle/>
          <a:p>
            <a:pPr marL="0" marR="0" lvl="0" indent="0" algn="just" rtl="0">
              <a:lnSpc>
                <a:spcPct val="120005"/>
              </a:lnSpc>
              <a:spcBef>
                <a:spcPts val="0"/>
              </a:spcBef>
              <a:spcAft>
                <a:spcPts val="0"/>
              </a:spcAft>
              <a:buNone/>
            </a:pPr>
            <a:r>
              <a:rPr lang="en-US" sz="3999" b="1" i="0" u="none" strike="noStrike" cap="none">
                <a:solidFill>
                  <a:srgbClr val="FFFCF3"/>
                </a:solidFill>
                <a:latin typeface="Roboto Condensed"/>
                <a:ea typeface="Roboto Condensed"/>
                <a:cs typeface="Roboto Condensed"/>
                <a:sym typeface="Roboto Condensed"/>
              </a:rPr>
              <a:t>Xuất xứ:</a:t>
            </a:r>
            <a:r>
              <a:rPr lang="en-US" sz="3999" b="0" i="0" u="none" strike="noStrike" cap="none">
                <a:solidFill>
                  <a:srgbClr val="FFFCF3"/>
                </a:solidFill>
                <a:latin typeface="Roboto Condensed"/>
                <a:ea typeface="Roboto Condensed"/>
                <a:cs typeface="Roboto Condensed"/>
                <a:sym typeface="Roboto Condensed"/>
              </a:rPr>
              <a:t> Rút từ cuốn </a:t>
            </a:r>
            <a:r>
              <a:rPr lang="en-US" sz="3999" b="0" i="1" u="none" strike="noStrike" cap="none">
                <a:solidFill>
                  <a:srgbClr val="FFFCF3"/>
                </a:solidFill>
                <a:latin typeface="Roboto Condensed"/>
                <a:ea typeface="Roboto Condensed"/>
                <a:cs typeface="Roboto Condensed"/>
                <a:sym typeface="Roboto Condensed"/>
              </a:rPr>
              <a:t>Nỗi buồn chiến tranh</a:t>
            </a:r>
            <a:r>
              <a:rPr lang="en-US" sz="3999" b="0" i="0" u="none" strike="noStrike" cap="none">
                <a:solidFill>
                  <a:srgbClr val="FFFCF3"/>
                </a:solidFill>
                <a:latin typeface="Roboto Condensed"/>
                <a:ea typeface="Roboto Condensed"/>
                <a:cs typeface="Roboto Condensed"/>
                <a:sym typeface="Roboto Condensed"/>
              </a:rPr>
              <a:t>. </a:t>
            </a:r>
            <a:endParaRPr/>
          </a:p>
        </p:txBody>
      </p:sp>
      <p:sp>
        <p:nvSpPr>
          <p:cNvPr id="276" name="Google Shape;276;p9"/>
          <p:cNvSpPr/>
          <p:nvPr/>
        </p:nvSpPr>
        <p:spPr>
          <a:xfrm>
            <a:off x="614125" y="5182025"/>
            <a:ext cx="16645170" cy="4837211"/>
          </a:xfrm>
          <a:custGeom>
            <a:avLst/>
            <a:gdLst/>
            <a:ahLst/>
            <a:cxnLst/>
            <a:rect l="l" t="t" r="r" b="b"/>
            <a:pathLst>
              <a:path w="22193560" h="5435069" extrusionOk="0">
                <a:moveTo>
                  <a:pt x="0" y="0"/>
                </a:moveTo>
                <a:lnTo>
                  <a:pt x="22193560" y="0"/>
                </a:lnTo>
                <a:lnTo>
                  <a:pt x="22193560" y="5435069"/>
                </a:lnTo>
                <a:lnTo>
                  <a:pt x="0" y="5435069"/>
                </a:lnTo>
                <a:close/>
              </a:path>
            </a:pathLst>
          </a:custGeom>
          <a:solidFill>
            <a:srgbClr val="4C6546">
              <a:alpha val="58039"/>
            </a:srgbClr>
          </a:solidFill>
          <a:ln>
            <a:noFill/>
          </a:ln>
        </p:spPr>
      </p:sp>
      <p:sp>
        <p:nvSpPr>
          <p:cNvPr id="277" name="Google Shape;277;p9"/>
          <p:cNvSpPr txBox="1"/>
          <p:nvPr/>
        </p:nvSpPr>
        <p:spPr>
          <a:xfrm>
            <a:off x="885456" y="5401102"/>
            <a:ext cx="15870600" cy="4155000"/>
          </a:xfrm>
          <a:prstGeom prst="rect">
            <a:avLst/>
          </a:prstGeom>
          <a:noFill/>
          <a:ln>
            <a:noFill/>
          </a:ln>
        </p:spPr>
        <p:txBody>
          <a:bodyPr spcFirstLastPara="1" wrap="square" lIns="0" tIns="0" rIns="0" bIns="0" anchor="t" anchorCtr="0">
            <a:spAutoFit/>
          </a:bodyPr>
          <a:lstStyle/>
          <a:p>
            <a:pPr marL="0" marR="0" lvl="0" indent="0" algn="just" rtl="0">
              <a:lnSpc>
                <a:spcPct val="115000"/>
              </a:lnSpc>
              <a:spcBef>
                <a:spcPts val="0"/>
              </a:spcBef>
              <a:spcAft>
                <a:spcPts val="0"/>
              </a:spcAft>
              <a:buNone/>
            </a:pPr>
            <a:r>
              <a:rPr lang="en-US" sz="3999" b="1" i="0" u="none" strike="noStrike" cap="none">
                <a:solidFill>
                  <a:srgbClr val="FFFCF3"/>
                </a:solidFill>
                <a:latin typeface="Roboto Condensed"/>
                <a:ea typeface="Roboto Condensed"/>
                <a:cs typeface="Roboto Condensed"/>
                <a:sym typeface="Roboto Condensed"/>
              </a:rPr>
              <a:t>Nội dung chính: </a:t>
            </a:r>
            <a:r>
              <a:rPr lang="en-US" sz="3999" b="0" i="0" u="none" strike="noStrike" cap="none">
                <a:solidFill>
                  <a:srgbClr val="FFFCF3"/>
                </a:solidFill>
                <a:latin typeface="Roboto Condensed"/>
                <a:ea typeface="Roboto Condensed"/>
                <a:cs typeface="Roboto Condensed"/>
                <a:sym typeface="Roboto Condensed"/>
              </a:rPr>
              <a:t>Đoạn trích kể về câu chuyện thời chiến tranh với hai nhân vật chính là Kiên và Hòa đang dẫn đoàn tải thương vượt qua vũng trũng dưới chân Ngọc Bơ Rấy tìm đường đến sông Sa Thầy. Họ đã gặp một toán lính Mỹ. Hoà đã dũng cảm đánh lạc hướng toán lĩnh Mỹ hơn chục tên để Kiên và mọi người an toàn. Sự kiện ấy đã khiến cho Kiên và Hòa rời xa nhau mãi mãi để rồi khiến Kiên trở nên day dứt, đau khổ khi nhớ về quá khứ.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4">
                                            <p:txEl>
                                              <p:pRg st="0" end="0"/>
                                            </p:txEl>
                                          </p:spTgt>
                                        </p:tgtEl>
                                        <p:attrNameLst>
                                          <p:attrName>style.visibility</p:attrName>
                                        </p:attrNameLst>
                                      </p:cBhvr>
                                      <p:to>
                                        <p:strVal val="visible"/>
                                      </p:to>
                                    </p:set>
                                    <p:animEffect transition="in" filter="fade">
                                      <p:cBhvr>
                                        <p:cTn id="7" dur="500"/>
                                        <p:tgtEl>
                                          <p:spTgt spid="2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5"/>
                                        </p:tgtEl>
                                        <p:attrNameLst>
                                          <p:attrName>style.visibility</p:attrName>
                                        </p:attrNameLst>
                                      </p:cBhvr>
                                      <p:to>
                                        <p:strVal val="visible"/>
                                      </p:to>
                                    </p:set>
                                    <p:animEffect transition="in" filter="fade">
                                      <p:cBhvr>
                                        <p:cTn id="12" dur="500"/>
                                        <p:tgtEl>
                                          <p:spTgt spid="27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7"/>
                                        </p:tgtEl>
                                        <p:attrNameLst>
                                          <p:attrName>style.visibility</p:attrName>
                                        </p:attrNameLst>
                                      </p:cBhvr>
                                      <p:to>
                                        <p:strVal val="visible"/>
                                      </p:to>
                                    </p:set>
                                    <p:animEffect transition="in" filter="fade">
                                      <p:cBhvr>
                                        <p:cTn id="17" dur="500"/>
                                        <p:tgtEl>
                                          <p:spTgt spid="2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3616</Words>
  <Application>Microsoft Office PowerPoint</Application>
  <PresentationFormat>Custom</PresentationFormat>
  <Paragraphs>335</Paragraphs>
  <Slides>37</Slides>
  <Notes>37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Arial</vt:lpstr>
      <vt:lpstr>Fraunces Black</vt:lpstr>
      <vt:lpstr>Lalezar</vt:lpstr>
      <vt:lpstr>Roboto Condensed</vt:lpstr>
      <vt:lpstr>Saira Stencil One</vt:lpstr>
      <vt:lpstr>Pacifico</vt:lpstr>
      <vt:lpstr>Calibri</vt:lpstr>
      <vt:lpstr>Lato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 Thi Khanh Ly</dc:creator>
  <cp:lastModifiedBy>Nguyen Thi Khanh Ly</cp:lastModifiedBy>
  <cp:revision>2</cp:revision>
  <dcterms:created xsi:type="dcterms:W3CDTF">2006-08-16T00:00:00Z</dcterms:created>
  <dcterms:modified xsi:type="dcterms:W3CDTF">2025-03-12T07:45:33Z</dcterms:modified>
</cp:coreProperties>
</file>