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26" r:id="rId2"/>
    <p:sldId id="371" r:id="rId3"/>
    <p:sldId id="329" r:id="rId4"/>
    <p:sldId id="335" r:id="rId5"/>
    <p:sldId id="3318" r:id="rId6"/>
    <p:sldId id="3395" r:id="rId7"/>
    <p:sldId id="3388" r:id="rId8"/>
    <p:sldId id="3382" r:id="rId9"/>
    <p:sldId id="3390" r:id="rId10"/>
    <p:sldId id="3397" r:id="rId11"/>
    <p:sldId id="3398" r:id="rId12"/>
    <p:sldId id="3371" r:id="rId13"/>
    <p:sldId id="332" r:id="rId14"/>
    <p:sldId id="3401" r:id="rId15"/>
    <p:sldId id="340" r:id="rId16"/>
    <p:sldId id="3400" r:id="rId17"/>
    <p:sldId id="3403" r:id="rId18"/>
    <p:sldId id="3370" r:id="rId19"/>
    <p:sldId id="3404" r:id="rId20"/>
    <p:sldId id="353" r:id="rId21"/>
    <p:sldId id="3402" r:id="rId22"/>
    <p:sldId id="375" r:id="rId23"/>
    <p:sldId id="3366" r:id="rId24"/>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61" d="100"/>
          <a:sy n="61" d="100"/>
        </p:scale>
        <p:origin x="166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7F2EE-E4A8-4AF8-82DC-A79268D5847A}" type="datetimeFigureOut">
              <a:rPr lang="vi-VN" smtClean="0"/>
              <a:t>17/08/2023</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0A83E-4DFF-4BB9-87EE-49C62CADFD10}" type="slidenum">
              <a:rPr lang="vi-VN" smtClean="0"/>
              <a:t>‹#›</a:t>
            </a:fld>
            <a:endParaRPr lang="vi-VN"/>
          </a:p>
        </p:txBody>
      </p:sp>
    </p:spTree>
    <p:extLst>
      <p:ext uri="{BB962C8B-B14F-4D97-AF65-F5344CB8AC3E}">
        <p14:creationId xmlns:p14="http://schemas.microsoft.com/office/powerpoint/2010/main" val="2560288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a:extLst>
              <a:ext uri="{FF2B5EF4-FFF2-40B4-BE49-F238E27FC236}">
                <a16:creationId xmlns:a16="http://schemas.microsoft.com/office/drawing/2014/main" id="{7F629757-6DD8-4FEC-8D44-1F8B17C83CC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备注占位符 2">
            <a:extLst>
              <a:ext uri="{FF2B5EF4-FFF2-40B4-BE49-F238E27FC236}">
                <a16:creationId xmlns:a16="http://schemas.microsoft.com/office/drawing/2014/main" id="{DA5DB823-D0A1-42D7-A968-AB7C479F9A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15" name="灯片编号占位符 3">
            <a:extLst>
              <a:ext uri="{FF2B5EF4-FFF2-40B4-BE49-F238E27FC236}">
                <a16:creationId xmlns:a16="http://schemas.microsoft.com/office/drawing/2014/main" id="{2888988B-0BA1-4DD0-9EEB-D058ED85B5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fld id="{A155AE67-637C-4705-8102-E2E5F621244D}" type="slidenum">
              <a:rPr lang="zh-CN" altLang="en-US"/>
              <a:pPr/>
              <a:t>5</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a:extLst>
              <a:ext uri="{FF2B5EF4-FFF2-40B4-BE49-F238E27FC236}">
                <a16:creationId xmlns:a16="http://schemas.microsoft.com/office/drawing/2014/main" id="{C73E5A28-3E37-4A8C-A6AC-BCA5DAEB641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备注占位符 2">
            <a:extLst>
              <a:ext uri="{FF2B5EF4-FFF2-40B4-BE49-F238E27FC236}">
                <a16:creationId xmlns:a16="http://schemas.microsoft.com/office/drawing/2014/main" id="{46D05ADA-5142-486F-9529-4BED984483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63" name="灯片编号占位符 3">
            <a:extLst>
              <a:ext uri="{FF2B5EF4-FFF2-40B4-BE49-F238E27FC236}">
                <a16:creationId xmlns:a16="http://schemas.microsoft.com/office/drawing/2014/main" id="{D8E4D59E-3C61-4589-9237-836ADCEE38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fld id="{3CB1A4AB-0D01-480D-A9D1-7F47DBAF8DF9}" type="slidenum">
              <a:rPr lang="zh-CN" altLang="en-US"/>
              <a:pPr/>
              <a:t>7</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a:extLst>
              <a:ext uri="{FF2B5EF4-FFF2-40B4-BE49-F238E27FC236}">
                <a16:creationId xmlns:a16="http://schemas.microsoft.com/office/drawing/2014/main" id="{2E4D73F4-1A3E-4C11-9870-76B338E7E62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备注占位符 2">
            <a:extLst>
              <a:ext uri="{FF2B5EF4-FFF2-40B4-BE49-F238E27FC236}">
                <a16:creationId xmlns:a16="http://schemas.microsoft.com/office/drawing/2014/main" id="{A42BC565-025C-465C-A12D-EEEEE21306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8435" name="灯片编号占位符 3">
            <a:extLst>
              <a:ext uri="{FF2B5EF4-FFF2-40B4-BE49-F238E27FC236}">
                <a16:creationId xmlns:a16="http://schemas.microsoft.com/office/drawing/2014/main" id="{8061BD47-5817-497F-BA8B-A8CED208E1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fld id="{B7F497F5-54A7-4E84-9FCA-C4EF69256789}" type="slidenum">
              <a:rPr lang="zh-CN" altLang="en-US"/>
              <a:pPr/>
              <a:t>8</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a:extLst>
              <a:ext uri="{FF2B5EF4-FFF2-40B4-BE49-F238E27FC236}">
                <a16:creationId xmlns:a16="http://schemas.microsoft.com/office/drawing/2014/main" id="{B5B8BF0B-689D-4AD2-BB19-B48B778C9B3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备注占位符 2">
            <a:extLst>
              <a:ext uri="{FF2B5EF4-FFF2-40B4-BE49-F238E27FC236}">
                <a16:creationId xmlns:a16="http://schemas.microsoft.com/office/drawing/2014/main" id="{C023E1B6-B936-44C1-AB5E-A69499C50D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7651" name="灯片编号占位符 3">
            <a:extLst>
              <a:ext uri="{FF2B5EF4-FFF2-40B4-BE49-F238E27FC236}">
                <a16:creationId xmlns:a16="http://schemas.microsoft.com/office/drawing/2014/main" id="{5E67EECC-EB79-4FCA-87E0-C76AE76624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fld id="{45FBF42A-3593-488C-BD15-C54EAFFD4460}" type="slidenum">
              <a:rPr lang="zh-CN" altLang="en-US"/>
              <a:pPr/>
              <a:t>12</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a:extLst>
              <a:ext uri="{FF2B5EF4-FFF2-40B4-BE49-F238E27FC236}">
                <a16:creationId xmlns:a16="http://schemas.microsoft.com/office/drawing/2014/main" id="{7F629757-6DD8-4FEC-8D44-1F8B17C83CC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备注占位符 2">
            <a:extLst>
              <a:ext uri="{FF2B5EF4-FFF2-40B4-BE49-F238E27FC236}">
                <a16:creationId xmlns:a16="http://schemas.microsoft.com/office/drawing/2014/main" id="{DA5DB823-D0A1-42D7-A968-AB7C479F9A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15" name="灯片编号占位符 3">
            <a:extLst>
              <a:ext uri="{FF2B5EF4-FFF2-40B4-BE49-F238E27FC236}">
                <a16:creationId xmlns:a16="http://schemas.microsoft.com/office/drawing/2014/main" id="{2888988B-0BA1-4DD0-9EEB-D058ED85B5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fld id="{A155AE67-637C-4705-8102-E2E5F621244D}" type="slidenum">
              <a:rPr lang="zh-CN" altLang="en-US"/>
              <a:pPr/>
              <a:t>14</a:t>
            </a:fld>
            <a:endParaRPr lang="en-US" altLang="zh-CN"/>
          </a:p>
        </p:txBody>
      </p:sp>
    </p:spTree>
    <p:extLst>
      <p:ext uri="{BB962C8B-B14F-4D97-AF65-F5344CB8AC3E}">
        <p14:creationId xmlns:p14="http://schemas.microsoft.com/office/powerpoint/2010/main" val="1007168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a:extLst>
              <a:ext uri="{FF2B5EF4-FFF2-40B4-BE49-F238E27FC236}">
                <a16:creationId xmlns:a16="http://schemas.microsoft.com/office/drawing/2014/main" id="{012978C8-6FFD-41CC-B9DD-BC0A9B72D36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备注占位符 2">
            <a:extLst>
              <a:ext uri="{FF2B5EF4-FFF2-40B4-BE49-F238E27FC236}">
                <a16:creationId xmlns:a16="http://schemas.microsoft.com/office/drawing/2014/main" id="{0A6109A9-7D4F-4E45-BFA0-B90A6EF30B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819" name="灯片编号占位符 3">
            <a:extLst>
              <a:ext uri="{FF2B5EF4-FFF2-40B4-BE49-F238E27FC236}">
                <a16:creationId xmlns:a16="http://schemas.microsoft.com/office/drawing/2014/main" id="{509C1763-88DE-46EF-97CD-C2937D2AE4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fld id="{A96AD463-0C95-4343-ADFC-9A51AFF16BB1}" type="slidenum">
              <a:rPr lang="zh-CN" altLang="en-US"/>
              <a:pPr/>
              <a:t>18</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a:extLst>
              <a:ext uri="{FF2B5EF4-FFF2-40B4-BE49-F238E27FC236}">
                <a16:creationId xmlns:a16="http://schemas.microsoft.com/office/drawing/2014/main" id="{E3F0CB20-90D9-4996-9B60-642CE9E3843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备注占位符 2">
            <a:extLst>
              <a:ext uri="{FF2B5EF4-FFF2-40B4-BE49-F238E27FC236}">
                <a16:creationId xmlns:a16="http://schemas.microsoft.com/office/drawing/2014/main" id="{9EA46030-B443-43F4-825F-5A10016AD7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8915" name="灯片编号占位符 3">
            <a:extLst>
              <a:ext uri="{FF2B5EF4-FFF2-40B4-BE49-F238E27FC236}">
                <a16:creationId xmlns:a16="http://schemas.microsoft.com/office/drawing/2014/main" id="{0111B9BE-E62D-466B-88E5-05583060F3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fld id="{6EC76041-9E76-45F2-ABC9-65AFCEB84BA6}" type="slidenum">
              <a:rPr lang="zh-CN" altLang="en-US"/>
              <a:pPr/>
              <a:t>19</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a:extLst>
              <a:ext uri="{FF2B5EF4-FFF2-40B4-BE49-F238E27FC236}">
                <a16:creationId xmlns:a16="http://schemas.microsoft.com/office/drawing/2014/main" id="{2F7D468E-4436-424E-9BDF-1AC305C72A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a:extLst>
              <a:ext uri="{FF2B5EF4-FFF2-40B4-BE49-F238E27FC236}">
                <a16:creationId xmlns:a16="http://schemas.microsoft.com/office/drawing/2014/main" id="{12BA49C4-E8B1-44A8-95C0-6328BD439E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9700" name="灯片编号占位符 3">
            <a:extLst>
              <a:ext uri="{FF2B5EF4-FFF2-40B4-BE49-F238E27FC236}">
                <a16:creationId xmlns:a16="http://schemas.microsoft.com/office/drawing/2014/main" id="{5ED0ED18-5C12-4FE9-8466-E3D6876B69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42D8FC-E7BC-45E1-9C51-46B67CBE5A92}" type="slidenum">
              <a:rPr lang="zh-CN" altLang="en-US"/>
              <a:pPr/>
              <a:t>20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a:extLst>
              <a:ext uri="{FF2B5EF4-FFF2-40B4-BE49-F238E27FC236}">
                <a16:creationId xmlns:a16="http://schemas.microsoft.com/office/drawing/2014/main" id="{C6376543-C90B-45DA-86FA-D743E6B0FE7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备注占位符 2">
            <a:extLst>
              <a:ext uri="{FF2B5EF4-FFF2-40B4-BE49-F238E27FC236}">
                <a16:creationId xmlns:a16="http://schemas.microsoft.com/office/drawing/2014/main" id="{35898DDF-DE01-489E-A614-1D17212921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0963" name="灯片编号占位符 3">
            <a:extLst>
              <a:ext uri="{FF2B5EF4-FFF2-40B4-BE49-F238E27FC236}">
                <a16:creationId xmlns:a16="http://schemas.microsoft.com/office/drawing/2014/main" id="{F6EA88CF-50D4-4554-9F3F-42DE2903F9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fld id="{BFCDD39C-56BC-4F4B-B47F-39A06D1318D5}" type="slidenum">
              <a:rPr lang="zh-CN" altLang="en-US"/>
              <a:pPr/>
              <a:t>23</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9ED71A-D51E-417C-B8AE-3DDA1EDB42F1}"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CCDFA-A960-43EB-AFFD-693151CB3D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9ED71A-D51E-417C-B8AE-3DDA1EDB42F1}"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CCDFA-A960-43EB-AFFD-693151CB3D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9ED71A-D51E-417C-B8AE-3DDA1EDB42F1}"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CCDFA-A960-43EB-AFFD-693151CB3D2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56113"/>
          </a:xfrm>
        </p:spPr>
        <p:txBody>
          <a:bodyPr/>
          <a:lstStyle/>
          <a:p>
            <a:pPr lvl="0"/>
            <a:endParaRPr lang="en-US" noProof="0"/>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7F3DE2A4-45DD-408F-A7F6-CD95B86463E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311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2" name="Rounded Rectangle 6">
            <a:extLst>
              <a:ext uri="{FF2B5EF4-FFF2-40B4-BE49-F238E27FC236}">
                <a16:creationId xmlns:a16="http://schemas.microsoft.com/office/drawing/2014/main" id="{D3E0D9E3-AB75-4075-A727-1B23DADE2B95}"/>
              </a:ext>
            </a:extLst>
          </p:cNvPr>
          <p:cNvSpPr/>
          <p:nvPr userDrawn="1"/>
        </p:nvSpPr>
        <p:spPr>
          <a:xfrm>
            <a:off x="3483958" y="6244357"/>
            <a:ext cx="2176084" cy="52688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a:t>GVTH: LÊ VĂN DIÊN</a:t>
            </a:r>
            <a:endParaRPr lang="vi-VN" sz="1600" b="1">
              <a:latin typeface="Calibri" panose="020F0502020204030204" pitchFamily="34" charset="0"/>
            </a:endParaRPr>
          </a:p>
        </p:txBody>
      </p:sp>
      <p:pic>
        <p:nvPicPr>
          <p:cNvPr id="3" name="图片 10">
            <a:extLst>
              <a:ext uri="{FF2B5EF4-FFF2-40B4-BE49-F238E27FC236}">
                <a16:creationId xmlns:a16="http://schemas.microsoft.com/office/drawing/2014/main" id="{19B6F3B6-9D12-4043-9142-625CCD4CAF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2">
            <a:extLst>
              <a:ext uri="{FF2B5EF4-FFF2-40B4-BE49-F238E27FC236}">
                <a16:creationId xmlns:a16="http://schemas.microsoft.com/office/drawing/2014/main" id="{64A57B38-C934-4447-B054-BB8D9B0D2B9E}"/>
              </a:ext>
            </a:extLst>
          </p:cNvPr>
          <p:cNvSpPr>
            <a:spLocks noGrp="1"/>
          </p:cNvSpPr>
          <p:nvPr>
            <p:ph type="dt" sz="half" idx="10"/>
          </p:nvPr>
        </p:nvSpPr>
        <p:spPr/>
        <p:txBody>
          <a:bodyPr/>
          <a:lstStyle>
            <a:lvl1pPr>
              <a:defRPr/>
            </a:lvl1pPr>
          </a:lstStyle>
          <a:p>
            <a:pPr>
              <a:defRPr/>
            </a:pPr>
            <a:fld id="{038E412D-CFC3-4892-BD92-377F44DD5EB8}" type="datetimeFigureOut">
              <a:rPr lang="zh-CN" altLang="en-US"/>
              <a:pPr>
                <a:defRPr/>
              </a:pPr>
              <a:t>2023/8/17</a:t>
            </a:fld>
            <a:endParaRPr lang="zh-CN" altLang="en-US"/>
          </a:p>
        </p:txBody>
      </p:sp>
      <p:sp>
        <p:nvSpPr>
          <p:cNvPr id="5" name="页脚占位符 3">
            <a:extLst>
              <a:ext uri="{FF2B5EF4-FFF2-40B4-BE49-F238E27FC236}">
                <a16:creationId xmlns:a16="http://schemas.microsoft.com/office/drawing/2014/main" id="{D293D79C-6854-491B-8DB4-D11205CC558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6214412-A5BB-4623-9AA1-E26D0B43F0CF}"/>
              </a:ext>
            </a:extLst>
          </p:cNvPr>
          <p:cNvSpPr>
            <a:spLocks noGrp="1"/>
          </p:cNvSpPr>
          <p:nvPr>
            <p:ph type="sldNum" sz="quarter" idx="12"/>
          </p:nvPr>
        </p:nvSpPr>
        <p:spPr/>
        <p:txBody>
          <a:bodyPr/>
          <a:lstStyle>
            <a:lvl1pPr>
              <a:defRPr/>
            </a:lvl1pPr>
          </a:lstStyle>
          <a:p>
            <a:fld id="{AA9B1982-F7A5-40B8-A78E-897978BA66E2}" type="slidenum">
              <a:rPr lang="zh-CN" altLang="en-US"/>
              <a:pPr/>
              <a:t>‹#›</a:t>
            </a:fld>
            <a:endParaRPr lang="en-US" altLang="zh-CN"/>
          </a:p>
        </p:txBody>
      </p:sp>
    </p:spTree>
    <p:extLst>
      <p:ext uri="{BB962C8B-B14F-4D97-AF65-F5344CB8AC3E}">
        <p14:creationId xmlns:p14="http://schemas.microsoft.com/office/powerpoint/2010/main" val="346400459"/>
      </p:ext>
    </p:extLst>
  </p:cSld>
  <p:clrMapOvr>
    <a:masterClrMapping/>
  </p:clrMapOvr>
  <p:transition spd="slow" advClick="0" advTm="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474703"/>
      </p:ext>
    </p:extLst>
  </p:cSld>
  <p:clrMapOvr>
    <a:masterClrMapping/>
  </p:clrMapOvr>
  <p:transition spd="slow" advClick="0" advTm="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55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9ED71A-D51E-417C-B8AE-3DDA1EDB42F1}"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CCDFA-A960-43EB-AFFD-693151CB3D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9ED71A-D51E-417C-B8AE-3DDA1EDB42F1}"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CCDFA-A960-43EB-AFFD-693151CB3D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9ED71A-D51E-417C-B8AE-3DDA1EDB42F1}" type="datetimeFigureOut">
              <a:rPr lang="en-US" smtClean="0"/>
              <a:pPr/>
              <a:t>17/8/2023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CCDFA-A960-43EB-AFFD-693151CB3D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9ED71A-D51E-417C-B8AE-3DDA1EDB42F1}" type="datetimeFigureOut">
              <a:rPr lang="en-US" smtClean="0"/>
              <a:pPr/>
              <a:t>17/8/2023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BCCDFA-A960-43EB-AFFD-693151CB3D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9ED71A-D51E-417C-B8AE-3DDA1EDB42F1}" type="datetimeFigureOut">
              <a:rPr lang="en-US" smtClean="0"/>
              <a:pPr/>
              <a:t>17/8/2023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BCCDFA-A960-43EB-AFFD-693151CB3D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ED71A-D51E-417C-B8AE-3DDA1EDB42F1}" type="datetimeFigureOut">
              <a:rPr lang="en-US" smtClean="0"/>
              <a:pPr/>
              <a:t>17/8/2023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BCCDFA-A960-43EB-AFFD-693151CB3D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9ED71A-D51E-417C-B8AE-3DDA1EDB42F1}" type="datetimeFigureOut">
              <a:rPr lang="en-US" smtClean="0"/>
              <a:pPr/>
              <a:t>17/8/2023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CCDFA-A960-43EB-AFFD-693151CB3D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9ED71A-D51E-417C-B8AE-3DDA1EDB42F1}" type="datetimeFigureOut">
              <a:rPr lang="en-US" smtClean="0"/>
              <a:pPr/>
              <a:t>17/8/2023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CCDFA-A960-43EB-AFFD-693151CB3D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ED71A-D51E-417C-B8AE-3DDA1EDB42F1}" type="datetimeFigureOut">
              <a:rPr lang="en-US" smtClean="0"/>
              <a:pPr/>
              <a:t>17/8/2023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CCDFA-A960-43EB-AFFD-693151CB3D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9.jpeg"/><Relationship Id="rId5" Type="http://schemas.openxmlformats.org/officeDocument/2006/relationships/notesSlide" Target="../notesSlides/notesSlide5.xml"/><Relationship Id="rId4"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jpeg"/><Relationship Id="rId5" Type="http://schemas.openxmlformats.org/officeDocument/2006/relationships/notesSlide" Target="../notesSlides/notesSlide1.xml"/><Relationship Id="rId4"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2"/>
          <p:cNvSpPr>
            <a:spLocks noChangeArrowheads="1"/>
          </p:cNvSpPr>
          <p:nvPr/>
        </p:nvSpPr>
        <p:spPr bwMode="auto">
          <a:xfrm>
            <a:off x="3733800" y="208052"/>
            <a:ext cx="1676400" cy="609600"/>
          </a:xfrm>
          <a:prstGeom prst="ellipse">
            <a:avLst/>
          </a:prstGeom>
          <a:solidFill>
            <a:srgbClr val="FFFF00"/>
          </a:solidFill>
          <a:ln w="38100">
            <a:solidFill>
              <a:srgbClr val="FF9933"/>
            </a:solidFill>
            <a:round/>
            <a:headEnd/>
            <a:tailEnd/>
          </a:ln>
        </p:spPr>
        <p:txBody>
          <a:bodyPr wrap="none" anchor="ctr"/>
          <a:lstStyle/>
          <a:p>
            <a:pPr algn="ctr"/>
            <a:r>
              <a:rPr lang="en-US" sz="3200" b="1" u="sng" dirty="0">
                <a:solidFill>
                  <a:srgbClr val="000066"/>
                </a:solidFill>
                <a:latin typeface="Times New Roman" pitchFamily="18" charset="0"/>
                <a:cs typeface="Times New Roman" pitchFamily="18" charset="0"/>
              </a:rPr>
              <a:t>BÀI 12</a:t>
            </a:r>
          </a:p>
        </p:txBody>
      </p:sp>
      <p:sp>
        <p:nvSpPr>
          <p:cNvPr id="6147" name="WordArt 5"/>
          <p:cNvSpPr>
            <a:spLocks noChangeArrowheads="1" noChangeShapeType="1" noTextEdit="1"/>
          </p:cNvSpPr>
          <p:nvPr/>
        </p:nvSpPr>
        <p:spPr bwMode="auto">
          <a:xfrm>
            <a:off x="457200" y="1066800"/>
            <a:ext cx="8534400" cy="990600"/>
          </a:xfrm>
          <a:prstGeom prst="rect">
            <a:avLst/>
          </a:prstGeom>
        </p:spPr>
        <p:txBody>
          <a:bodyPr wrap="none" fromWordArt="1">
            <a:prstTxWarp prst="textPlain">
              <a:avLst>
                <a:gd name="adj" fmla="val 50000"/>
              </a:avLst>
            </a:prstTxWarp>
          </a:bodyPr>
          <a:lstStyle/>
          <a:p>
            <a:pPr algn="ctr"/>
            <a:r>
              <a:rPr lang="en-US" sz="2800" b="1" kern="10" dirty="0">
                <a:ln w="19050">
                  <a:solidFill>
                    <a:srgbClr val="FFFF00"/>
                  </a:solidFill>
                  <a:round/>
                  <a:headEnd/>
                  <a:tailEnd/>
                </a:ln>
                <a:solidFill>
                  <a:srgbClr val="C00000"/>
                </a:solidFill>
                <a:effectLst>
                  <a:outerShdw dist="35921" dir="2700000" algn="ctr" rotWithShape="0">
                    <a:srgbClr val="0000CC"/>
                  </a:outerShdw>
                </a:effectLst>
                <a:latin typeface="Times New Roman" pitchFamily="18" charset="0"/>
                <a:cs typeface="Times New Roman" pitchFamily="18" charset="0"/>
              </a:rPr>
              <a:t>QUYỀN BÌNH ĐẲNG GIỮA CÁC DÂN TỘC,TÔN GIÁO</a:t>
            </a:r>
          </a:p>
        </p:txBody>
      </p:sp>
      <p:pic>
        <p:nvPicPr>
          <p:cNvPr id="5" name="Picture 4" descr="247267909_ddca549757.jpg"/>
          <p:cNvPicPr>
            <a:picLocks noChangeAspect="1"/>
          </p:cNvPicPr>
          <p:nvPr/>
        </p:nvPicPr>
        <p:blipFill>
          <a:blip r:embed="rId2"/>
          <a:stretch>
            <a:fillRect/>
          </a:stretch>
        </p:blipFill>
        <p:spPr>
          <a:xfrm>
            <a:off x="1447800" y="2362200"/>
            <a:ext cx="6350000" cy="42291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47"/>
                                        </p:tgtEl>
                                        <p:attrNameLst>
                                          <p:attrName>style.visibility</p:attrName>
                                        </p:attrNameLst>
                                      </p:cBhvr>
                                      <p:to>
                                        <p:strVal val="visible"/>
                                      </p:to>
                                    </p:set>
                                    <p:animEffect transition="in" filter="fade">
                                      <p:cBhvr>
                                        <p:cTn id="14" dur="1000"/>
                                        <p:tgtEl>
                                          <p:spTgt spid="6147"/>
                                        </p:tgtEl>
                                      </p:cBhvr>
                                    </p:animEffect>
                                    <p:anim calcmode="lin" valueType="num">
                                      <p:cBhvr>
                                        <p:cTn id="15" dur="1000" fill="hold"/>
                                        <p:tgtEl>
                                          <p:spTgt spid="6147"/>
                                        </p:tgtEl>
                                        <p:attrNameLst>
                                          <p:attrName>ppt_x</p:attrName>
                                        </p:attrNameLst>
                                      </p:cBhvr>
                                      <p:tavLst>
                                        <p:tav tm="0">
                                          <p:val>
                                            <p:strVal val="#ppt_x"/>
                                          </p:val>
                                        </p:tav>
                                        <p:tav tm="100000">
                                          <p:val>
                                            <p:strVal val="#ppt_x"/>
                                          </p:val>
                                        </p:tav>
                                      </p:tavLst>
                                    </p:anim>
                                    <p:anim calcmode="lin" valueType="num">
                                      <p:cBhvr>
                                        <p:cTn id="16"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4">
            <a:extLst>
              <a:ext uri="{FF2B5EF4-FFF2-40B4-BE49-F238E27FC236}">
                <a16:creationId xmlns:a16="http://schemas.microsoft.com/office/drawing/2014/main" id="{6C13B8D7-510A-4401-813E-9237252A0243}"/>
              </a:ext>
            </a:extLst>
          </p:cNvPr>
          <p:cNvSpPr/>
          <p:nvPr/>
        </p:nvSpPr>
        <p:spPr>
          <a:xfrm>
            <a:off x="0" y="1053719"/>
            <a:ext cx="160310" cy="417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anchor="ctr"/>
          <a:lstStyle/>
          <a:p>
            <a:pPr algn="ctr" defTabSz="685658">
              <a:defRPr/>
            </a:pPr>
            <a:endParaRPr lang="zh-CN" altLang="en-US" sz="1400" dirty="0">
              <a:solidFill>
                <a:srgbClr val="E7E6E6">
                  <a:lumMod val="50000"/>
                </a:srgbClr>
              </a:solidFill>
              <a:cs typeface="+mn-ea"/>
              <a:sym typeface="+mn-lt"/>
            </a:endParaRPr>
          </a:p>
        </p:txBody>
      </p:sp>
      <p:sp>
        <p:nvSpPr>
          <p:cNvPr id="10" name="Rounded Rectangle 9">
            <a:extLst>
              <a:ext uri="{FF2B5EF4-FFF2-40B4-BE49-F238E27FC236}">
                <a16:creationId xmlns:a16="http://schemas.microsoft.com/office/drawing/2014/main" id="{21FD5FE0-5069-41EE-9C47-000610A99C57}"/>
              </a:ext>
            </a:extLst>
          </p:cNvPr>
          <p:cNvSpPr/>
          <p:nvPr/>
        </p:nvSpPr>
        <p:spPr>
          <a:xfrm>
            <a:off x="3168100" y="2204457"/>
            <a:ext cx="4860081" cy="100788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r>
              <a:rPr lang="en-US" altLang="vi-VN" sz="2000" dirty="0" err="1">
                <a:solidFill>
                  <a:srgbClr val="004236"/>
                </a:solidFill>
                <a:latin typeface="Arial" panose="020B0604020202020204" pitchFamily="34" charset="0"/>
              </a:rPr>
              <a:t>Tham</a:t>
            </a:r>
            <a:r>
              <a:rPr lang="en-US" altLang="vi-VN" sz="2000" dirty="0">
                <a:solidFill>
                  <a:srgbClr val="004236"/>
                </a:solidFill>
                <a:latin typeface="Arial" panose="020B0604020202020204" pitchFamily="34" charset="0"/>
              </a:rPr>
              <a:t> </a:t>
            </a:r>
            <a:r>
              <a:rPr lang="en-US" altLang="vi-VN" sz="2000" dirty="0" err="1">
                <a:solidFill>
                  <a:srgbClr val="004236"/>
                </a:solidFill>
                <a:latin typeface="Arial" panose="020B0604020202020204" pitchFamily="34" charset="0"/>
              </a:rPr>
              <a:t>gia</a:t>
            </a:r>
            <a:r>
              <a:rPr lang="en-US" altLang="vi-VN" sz="2000" dirty="0">
                <a:solidFill>
                  <a:srgbClr val="004236"/>
                </a:solidFill>
                <a:latin typeface="Arial" panose="020B0604020202020204" pitchFamily="34" charset="0"/>
              </a:rPr>
              <a:t> </a:t>
            </a:r>
            <a:r>
              <a:rPr lang="en-US" altLang="vi-VN" sz="2000" dirty="0" err="1">
                <a:solidFill>
                  <a:srgbClr val="004236"/>
                </a:solidFill>
                <a:latin typeface="Arial" panose="020B0604020202020204" pitchFamily="34" charset="0"/>
              </a:rPr>
              <a:t>vào</a:t>
            </a:r>
            <a:r>
              <a:rPr lang="en-US" altLang="vi-VN" sz="2000" dirty="0">
                <a:solidFill>
                  <a:srgbClr val="004236"/>
                </a:solidFill>
                <a:latin typeface="Arial" panose="020B0604020202020204" pitchFamily="34" charset="0"/>
              </a:rPr>
              <a:t> </a:t>
            </a:r>
            <a:r>
              <a:rPr lang="en-US" altLang="vi-VN" sz="2000" dirty="0" err="1">
                <a:solidFill>
                  <a:srgbClr val="004236"/>
                </a:solidFill>
                <a:latin typeface="Arial" panose="020B0604020202020204" pitchFamily="34" charset="0"/>
              </a:rPr>
              <a:t>các</a:t>
            </a:r>
            <a:r>
              <a:rPr lang="en-US" altLang="vi-VN" sz="2000" dirty="0">
                <a:solidFill>
                  <a:srgbClr val="004236"/>
                </a:solidFill>
                <a:latin typeface="Arial" panose="020B0604020202020204" pitchFamily="34" charset="0"/>
              </a:rPr>
              <a:t> </a:t>
            </a:r>
            <a:r>
              <a:rPr lang="en-US" altLang="vi-VN" sz="2000" dirty="0" err="1">
                <a:solidFill>
                  <a:srgbClr val="004236"/>
                </a:solidFill>
                <a:latin typeface="Arial" panose="020B0604020202020204" pitchFamily="34" charset="0"/>
              </a:rPr>
              <a:t>thành</a:t>
            </a:r>
            <a:r>
              <a:rPr lang="en-US" altLang="vi-VN" sz="2000" dirty="0">
                <a:solidFill>
                  <a:srgbClr val="004236"/>
                </a:solidFill>
                <a:latin typeface="Arial" panose="020B0604020202020204" pitchFamily="34" charset="0"/>
              </a:rPr>
              <a:t> </a:t>
            </a:r>
            <a:r>
              <a:rPr lang="en-US" altLang="vi-VN" sz="2000" dirty="0" err="1">
                <a:solidFill>
                  <a:srgbClr val="004236"/>
                </a:solidFill>
                <a:latin typeface="Arial" panose="020B0604020202020204" pitchFamily="34" charset="0"/>
              </a:rPr>
              <a:t>phần</a:t>
            </a:r>
            <a:r>
              <a:rPr lang="en-US" altLang="vi-VN" sz="2000" dirty="0">
                <a:solidFill>
                  <a:srgbClr val="004236"/>
                </a:solidFill>
                <a:latin typeface="Arial" panose="020B0604020202020204" pitchFamily="34" charset="0"/>
              </a:rPr>
              <a:t> </a:t>
            </a:r>
            <a:r>
              <a:rPr lang="en-US" altLang="vi-VN" sz="2000" dirty="0" err="1">
                <a:solidFill>
                  <a:srgbClr val="004236"/>
                </a:solidFill>
                <a:latin typeface="Arial" panose="020B0604020202020204" pitchFamily="34" charset="0"/>
              </a:rPr>
              <a:t>kinh</a:t>
            </a:r>
            <a:r>
              <a:rPr lang="en-US" altLang="vi-VN" sz="2000" dirty="0">
                <a:solidFill>
                  <a:srgbClr val="004236"/>
                </a:solidFill>
                <a:latin typeface="Arial" panose="020B0604020202020204" pitchFamily="34" charset="0"/>
              </a:rPr>
              <a:t> </a:t>
            </a:r>
            <a:r>
              <a:rPr lang="en-US" altLang="vi-VN" sz="2000" dirty="0" err="1">
                <a:solidFill>
                  <a:srgbClr val="004236"/>
                </a:solidFill>
                <a:latin typeface="Arial" panose="020B0604020202020204" pitchFamily="34" charset="0"/>
              </a:rPr>
              <a:t>tế</a:t>
            </a:r>
            <a:endParaRPr lang="vi-VN" altLang="vi-VN" sz="2000" dirty="0">
              <a:solidFill>
                <a:srgbClr val="004236"/>
              </a:solidFill>
              <a:latin typeface="Arial" panose="020B0604020202020204" pitchFamily="34" charset="0"/>
            </a:endParaRPr>
          </a:p>
        </p:txBody>
      </p:sp>
      <p:sp>
        <p:nvSpPr>
          <p:cNvPr id="11" name="Rounded Rectangle 10">
            <a:extLst>
              <a:ext uri="{FF2B5EF4-FFF2-40B4-BE49-F238E27FC236}">
                <a16:creationId xmlns:a16="http://schemas.microsoft.com/office/drawing/2014/main" id="{57B19438-5128-4580-B9B9-047AC31B2EB9}"/>
              </a:ext>
            </a:extLst>
          </p:cNvPr>
          <p:cNvSpPr/>
          <p:nvPr/>
        </p:nvSpPr>
        <p:spPr>
          <a:xfrm>
            <a:off x="3168100" y="3645657"/>
            <a:ext cx="4860081" cy="93487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r>
              <a:rPr lang="en-US" altLang="vi-VN" sz="2000" dirty="0">
                <a:solidFill>
                  <a:srgbClr val="004236"/>
                </a:solidFill>
                <a:latin typeface="Arial" panose="020B0604020202020204" pitchFamily="34" charset="0"/>
              </a:rPr>
              <a:t>Đ</a:t>
            </a:r>
            <a:r>
              <a:rPr lang="vi-VN" altLang="vi-VN" sz="2000" dirty="0">
                <a:solidFill>
                  <a:srgbClr val="004236"/>
                </a:solidFill>
                <a:latin typeface="Arial" panose="020B0604020202020204" pitchFamily="34" charset="0"/>
              </a:rPr>
              <a:t>ược tạo cơ hội, điều kiện để phát triển kinh tế</a:t>
            </a:r>
          </a:p>
        </p:txBody>
      </p:sp>
      <p:cxnSp>
        <p:nvCxnSpPr>
          <p:cNvPr id="14" name="Straight Arrow Connector 13">
            <a:extLst>
              <a:ext uri="{FF2B5EF4-FFF2-40B4-BE49-F238E27FC236}">
                <a16:creationId xmlns:a16="http://schemas.microsoft.com/office/drawing/2014/main" id="{9FC6CCF0-4A20-4AB0-882F-61746BCE9C32}"/>
              </a:ext>
            </a:extLst>
          </p:cNvPr>
          <p:cNvCxnSpPr>
            <a:endCxn id="10" idx="1"/>
          </p:cNvCxnSpPr>
          <p:nvPr/>
        </p:nvCxnSpPr>
        <p:spPr>
          <a:xfrm flipV="1">
            <a:off x="2447500" y="2853631"/>
            <a:ext cx="720600" cy="576163"/>
          </a:xfrm>
          <a:prstGeom prst="straightConnector1">
            <a:avLst/>
          </a:prstGeom>
          <a:ln w="19050">
            <a:solidFill>
              <a:srgbClr val="00423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9E1CFCB-7272-4EB2-ACDB-F7D9FD061053}"/>
              </a:ext>
            </a:extLst>
          </p:cNvPr>
          <p:cNvCxnSpPr>
            <a:endCxn id="11" idx="1"/>
          </p:cNvCxnSpPr>
          <p:nvPr/>
        </p:nvCxnSpPr>
        <p:spPr>
          <a:xfrm>
            <a:off x="2447500" y="3429794"/>
            <a:ext cx="720600" cy="574575"/>
          </a:xfrm>
          <a:prstGeom prst="straightConnector1">
            <a:avLst/>
          </a:prstGeom>
          <a:ln w="19050">
            <a:solidFill>
              <a:srgbClr val="004236"/>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D4D9EDFA-DF29-4E39-BDF3-F3E0004B00A4}"/>
              </a:ext>
            </a:extLst>
          </p:cNvPr>
          <p:cNvSpPr/>
          <p:nvPr/>
        </p:nvSpPr>
        <p:spPr>
          <a:xfrm>
            <a:off x="841229" y="2996482"/>
            <a:ext cx="1571352" cy="7920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r>
              <a:rPr lang="en-US" altLang="zh-CN" b="1" dirty="0">
                <a:solidFill>
                  <a:srgbClr val="004236"/>
                </a:solidFill>
                <a:ea typeface="Microsoft YaHei" panose="020B0503020204020204" pitchFamily="34" charset="-122"/>
              </a:rPr>
              <a:t>VỀ </a:t>
            </a:r>
          </a:p>
          <a:p>
            <a:pPr algn="ctr"/>
            <a:r>
              <a:rPr lang="en-US" altLang="zh-CN" b="1" dirty="0">
                <a:solidFill>
                  <a:srgbClr val="004236"/>
                </a:solidFill>
                <a:ea typeface="Microsoft YaHei" panose="020B0503020204020204" pitchFamily="34" charset="-122"/>
              </a:rPr>
              <a:t>KINH TẾ</a:t>
            </a:r>
            <a:endParaRPr lang="zh-CN" altLang="en-US" b="1" dirty="0">
              <a:solidFill>
                <a:srgbClr val="004236"/>
              </a:solidFill>
              <a:ea typeface="Microsoft YaHei" panose="020B0503020204020204" pitchFamily="34" charset="-122"/>
            </a:endParaRP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4">
            <a:extLst>
              <a:ext uri="{FF2B5EF4-FFF2-40B4-BE49-F238E27FC236}">
                <a16:creationId xmlns:a16="http://schemas.microsoft.com/office/drawing/2014/main" id="{2AF92600-8D03-43DD-9A79-AB13A4A0A6BC}"/>
              </a:ext>
            </a:extLst>
          </p:cNvPr>
          <p:cNvSpPr/>
          <p:nvPr/>
        </p:nvSpPr>
        <p:spPr>
          <a:xfrm>
            <a:off x="0" y="1053719"/>
            <a:ext cx="160310" cy="417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anchor="ctr"/>
          <a:lstStyle/>
          <a:p>
            <a:pPr algn="ctr" defTabSz="685658">
              <a:defRPr/>
            </a:pPr>
            <a:endParaRPr lang="zh-CN" altLang="en-US" sz="1400" dirty="0">
              <a:solidFill>
                <a:srgbClr val="E7E6E6">
                  <a:lumMod val="50000"/>
                </a:srgbClr>
              </a:solidFill>
              <a:cs typeface="+mn-ea"/>
              <a:sym typeface="+mn-lt"/>
            </a:endParaRPr>
          </a:p>
        </p:txBody>
      </p:sp>
      <p:sp>
        <p:nvSpPr>
          <p:cNvPr id="10" name="Rounded Rectangle 9">
            <a:extLst>
              <a:ext uri="{FF2B5EF4-FFF2-40B4-BE49-F238E27FC236}">
                <a16:creationId xmlns:a16="http://schemas.microsoft.com/office/drawing/2014/main" id="{43EC36AD-46FE-411B-A510-769CD4ACBF18}"/>
              </a:ext>
            </a:extLst>
          </p:cNvPr>
          <p:cNvSpPr/>
          <p:nvPr/>
        </p:nvSpPr>
        <p:spPr>
          <a:xfrm>
            <a:off x="3096675" y="2133031"/>
            <a:ext cx="4931506" cy="122375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just"/>
            <a:r>
              <a:rPr lang="en-US" altLang="vi-VN" sz="2000" dirty="0" err="1">
                <a:solidFill>
                  <a:srgbClr val="004236"/>
                </a:solidFill>
              </a:rPr>
              <a:t>Có</a:t>
            </a:r>
            <a:r>
              <a:rPr lang="en-US" altLang="vi-VN" sz="2000" dirty="0">
                <a:solidFill>
                  <a:srgbClr val="004236"/>
                </a:solidFill>
              </a:rPr>
              <a:t> </a:t>
            </a:r>
            <a:r>
              <a:rPr lang="en-US" altLang="vi-VN" sz="2000" dirty="0" err="1">
                <a:solidFill>
                  <a:srgbClr val="004236"/>
                </a:solidFill>
              </a:rPr>
              <a:t>quyền</a:t>
            </a:r>
            <a:r>
              <a:rPr lang="en-US" altLang="vi-VN" sz="2000" dirty="0">
                <a:solidFill>
                  <a:srgbClr val="004236"/>
                </a:solidFill>
              </a:rPr>
              <a:t> </a:t>
            </a:r>
            <a:r>
              <a:rPr lang="en-US" altLang="vi-VN" sz="2000" dirty="0" err="1">
                <a:solidFill>
                  <a:srgbClr val="004236"/>
                </a:solidFill>
              </a:rPr>
              <a:t>dùng</a:t>
            </a:r>
            <a:r>
              <a:rPr lang="en-US" altLang="vi-VN" sz="2000" dirty="0">
                <a:solidFill>
                  <a:srgbClr val="004236"/>
                </a:solidFill>
              </a:rPr>
              <a:t> </a:t>
            </a:r>
            <a:r>
              <a:rPr lang="en-US" altLang="vi-VN" sz="2000" dirty="0" err="1">
                <a:solidFill>
                  <a:srgbClr val="004236"/>
                </a:solidFill>
              </a:rPr>
              <a:t>tiếng</a:t>
            </a:r>
            <a:r>
              <a:rPr lang="en-US" altLang="vi-VN" sz="2000" dirty="0">
                <a:solidFill>
                  <a:srgbClr val="004236"/>
                </a:solidFill>
              </a:rPr>
              <a:t> </a:t>
            </a:r>
            <a:r>
              <a:rPr lang="en-US" altLang="vi-VN" sz="2000" dirty="0" err="1">
                <a:solidFill>
                  <a:srgbClr val="004236"/>
                </a:solidFill>
              </a:rPr>
              <a:t>nói</a:t>
            </a:r>
            <a:r>
              <a:rPr lang="en-US" altLang="vi-VN" sz="2000" dirty="0">
                <a:solidFill>
                  <a:srgbClr val="004236"/>
                </a:solidFill>
              </a:rPr>
              <a:t>, </a:t>
            </a:r>
            <a:r>
              <a:rPr lang="en-US" altLang="vi-VN" sz="2000" dirty="0" err="1">
                <a:solidFill>
                  <a:srgbClr val="004236"/>
                </a:solidFill>
              </a:rPr>
              <a:t>chữ</a:t>
            </a:r>
            <a:r>
              <a:rPr lang="en-US" altLang="vi-VN" sz="2000" dirty="0">
                <a:solidFill>
                  <a:srgbClr val="004236"/>
                </a:solidFill>
              </a:rPr>
              <a:t> </a:t>
            </a:r>
            <a:r>
              <a:rPr lang="en-US" altLang="vi-VN" sz="2000" dirty="0" err="1">
                <a:solidFill>
                  <a:srgbClr val="004236"/>
                </a:solidFill>
              </a:rPr>
              <a:t>viết</a:t>
            </a:r>
            <a:r>
              <a:rPr lang="en-US" altLang="vi-VN" sz="2000" dirty="0">
                <a:solidFill>
                  <a:srgbClr val="004236"/>
                </a:solidFill>
              </a:rPr>
              <a:t> </a:t>
            </a:r>
            <a:r>
              <a:rPr lang="en-US" altLang="vi-VN" sz="2000" dirty="0" err="1">
                <a:solidFill>
                  <a:srgbClr val="004236"/>
                </a:solidFill>
              </a:rPr>
              <a:t>của</a:t>
            </a:r>
            <a:r>
              <a:rPr lang="en-US" altLang="vi-VN" sz="2000" dirty="0">
                <a:solidFill>
                  <a:srgbClr val="004236"/>
                </a:solidFill>
              </a:rPr>
              <a:t> </a:t>
            </a:r>
            <a:r>
              <a:rPr lang="en-US" altLang="vi-VN" sz="2000" dirty="0" err="1">
                <a:solidFill>
                  <a:srgbClr val="004236"/>
                </a:solidFill>
              </a:rPr>
              <a:t>mình</a:t>
            </a:r>
            <a:r>
              <a:rPr lang="en-US" altLang="vi-VN" sz="2000" dirty="0">
                <a:solidFill>
                  <a:srgbClr val="004236"/>
                </a:solidFill>
              </a:rPr>
              <a:t>. </a:t>
            </a:r>
          </a:p>
          <a:p>
            <a:pPr algn="just"/>
            <a:r>
              <a:rPr lang="en-US" altLang="vi-VN" sz="2000" dirty="0" err="1">
                <a:solidFill>
                  <a:srgbClr val="004236"/>
                </a:solidFill>
                <a:latin typeface="Arial" panose="020B0604020202020204" pitchFamily="34" charset="0"/>
              </a:rPr>
              <a:t>Giữ</a:t>
            </a:r>
            <a:r>
              <a:rPr lang="en-US" altLang="vi-VN" sz="2000" dirty="0">
                <a:solidFill>
                  <a:srgbClr val="004236"/>
                </a:solidFill>
                <a:latin typeface="Arial" panose="020B0604020202020204" pitchFamily="34" charset="0"/>
              </a:rPr>
              <a:t> </a:t>
            </a:r>
            <a:r>
              <a:rPr lang="en-US" altLang="vi-VN" sz="2000" dirty="0" err="1">
                <a:solidFill>
                  <a:srgbClr val="004236"/>
                </a:solidFill>
                <a:latin typeface="Arial" panose="020B0604020202020204" pitchFamily="34" charset="0"/>
              </a:rPr>
              <a:t>gìn</a:t>
            </a:r>
            <a:r>
              <a:rPr lang="en-US" altLang="vi-VN" sz="2000" dirty="0">
                <a:solidFill>
                  <a:srgbClr val="004236"/>
                </a:solidFill>
                <a:latin typeface="Arial" panose="020B0604020202020204" pitchFamily="34" charset="0"/>
              </a:rPr>
              <a:t>, </a:t>
            </a:r>
            <a:r>
              <a:rPr lang="en-US" altLang="vi-VN" sz="2000" dirty="0" err="1">
                <a:solidFill>
                  <a:srgbClr val="004236"/>
                </a:solidFill>
                <a:latin typeface="Arial" panose="020B0604020202020204" pitchFamily="34" charset="0"/>
              </a:rPr>
              <a:t>phát</a:t>
            </a:r>
            <a:r>
              <a:rPr lang="en-US" altLang="vi-VN" sz="2000" dirty="0">
                <a:solidFill>
                  <a:srgbClr val="004236"/>
                </a:solidFill>
                <a:latin typeface="Arial" panose="020B0604020202020204" pitchFamily="34" charset="0"/>
              </a:rPr>
              <a:t> </a:t>
            </a:r>
            <a:r>
              <a:rPr lang="en-US" altLang="vi-VN" sz="2000" dirty="0" err="1">
                <a:solidFill>
                  <a:srgbClr val="004236"/>
                </a:solidFill>
                <a:latin typeface="Arial" panose="020B0604020202020204" pitchFamily="34" charset="0"/>
              </a:rPr>
              <a:t>huy</a:t>
            </a:r>
            <a:r>
              <a:rPr lang="en-US" altLang="vi-VN" sz="2000" dirty="0">
                <a:solidFill>
                  <a:srgbClr val="004236"/>
                </a:solidFill>
                <a:latin typeface="Arial" panose="020B0604020202020204" pitchFamily="34" charset="0"/>
              </a:rPr>
              <a:t> </a:t>
            </a:r>
            <a:r>
              <a:rPr lang="en-US" altLang="vi-VN" sz="2000" dirty="0" err="1">
                <a:solidFill>
                  <a:srgbClr val="004236"/>
                </a:solidFill>
                <a:latin typeface="Arial" panose="020B0604020202020204" pitchFamily="34" charset="0"/>
              </a:rPr>
              <a:t>phong</a:t>
            </a:r>
            <a:r>
              <a:rPr lang="en-US" altLang="vi-VN" sz="2000" dirty="0">
                <a:solidFill>
                  <a:srgbClr val="004236"/>
                </a:solidFill>
                <a:latin typeface="Arial" panose="020B0604020202020204" pitchFamily="34" charset="0"/>
              </a:rPr>
              <a:t> </a:t>
            </a:r>
            <a:r>
              <a:rPr lang="en-US" altLang="vi-VN" sz="2000" dirty="0" err="1">
                <a:solidFill>
                  <a:srgbClr val="004236"/>
                </a:solidFill>
                <a:latin typeface="Arial" panose="020B0604020202020204" pitchFamily="34" charset="0"/>
              </a:rPr>
              <a:t>tục</a:t>
            </a:r>
            <a:r>
              <a:rPr lang="en-US" altLang="vi-VN" sz="2000" dirty="0">
                <a:solidFill>
                  <a:srgbClr val="004236"/>
                </a:solidFill>
                <a:latin typeface="Arial" panose="020B0604020202020204" pitchFamily="34" charset="0"/>
              </a:rPr>
              <a:t> </a:t>
            </a:r>
            <a:r>
              <a:rPr lang="en-US" altLang="vi-VN" sz="2000" dirty="0" err="1">
                <a:solidFill>
                  <a:srgbClr val="004236"/>
                </a:solidFill>
                <a:latin typeface="Arial" panose="020B0604020202020204" pitchFamily="34" charset="0"/>
              </a:rPr>
              <a:t>tập</a:t>
            </a:r>
            <a:r>
              <a:rPr lang="en-US" altLang="vi-VN" sz="2000" dirty="0">
                <a:solidFill>
                  <a:srgbClr val="004236"/>
                </a:solidFill>
                <a:latin typeface="Arial" panose="020B0604020202020204" pitchFamily="34" charset="0"/>
              </a:rPr>
              <a:t> </a:t>
            </a:r>
            <a:r>
              <a:rPr lang="en-US" altLang="vi-VN" sz="2000" dirty="0" err="1">
                <a:solidFill>
                  <a:srgbClr val="004236"/>
                </a:solidFill>
                <a:latin typeface="Arial" panose="020B0604020202020204" pitchFamily="34" charset="0"/>
              </a:rPr>
              <a:t>quán</a:t>
            </a:r>
            <a:endParaRPr lang="vi-VN" altLang="vi-VN" sz="2000" dirty="0">
              <a:solidFill>
                <a:srgbClr val="004236"/>
              </a:solidFill>
              <a:latin typeface="Arial" panose="020B0604020202020204" pitchFamily="34" charset="0"/>
            </a:endParaRPr>
          </a:p>
        </p:txBody>
      </p:sp>
      <p:sp>
        <p:nvSpPr>
          <p:cNvPr id="11" name="Rounded Rectangle 10">
            <a:extLst>
              <a:ext uri="{FF2B5EF4-FFF2-40B4-BE49-F238E27FC236}">
                <a16:creationId xmlns:a16="http://schemas.microsoft.com/office/drawing/2014/main" id="{6921D6C2-3D94-4216-972C-BE6E591F5BAE}"/>
              </a:ext>
            </a:extLst>
          </p:cNvPr>
          <p:cNvSpPr/>
          <p:nvPr/>
        </p:nvSpPr>
        <p:spPr>
          <a:xfrm>
            <a:off x="3096675" y="3572645"/>
            <a:ext cx="4931506" cy="108089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r>
              <a:rPr lang="en-US" altLang="vi-VN" sz="2000" dirty="0">
                <a:solidFill>
                  <a:srgbClr val="004236"/>
                </a:solidFill>
              </a:rPr>
              <a:t> </a:t>
            </a:r>
            <a:r>
              <a:rPr lang="en-US" altLang="vi-VN" sz="2000" dirty="0" err="1">
                <a:solidFill>
                  <a:srgbClr val="004236"/>
                </a:solidFill>
              </a:rPr>
              <a:t>Cơ</a:t>
            </a:r>
            <a:r>
              <a:rPr lang="en-US" altLang="vi-VN" sz="2000" dirty="0">
                <a:solidFill>
                  <a:srgbClr val="004236"/>
                </a:solidFill>
              </a:rPr>
              <a:t> </a:t>
            </a:r>
            <a:r>
              <a:rPr lang="en-US" altLang="vi-VN" sz="2000" dirty="0" err="1">
                <a:solidFill>
                  <a:srgbClr val="004236"/>
                </a:solidFill>
              </a:rPr>
              <a:t>hội</a:t>
            </a:r>
            <a:r>
              <a:rPr lang="en-US" altLang="vi-VN" sz="2000" dirty="0">
                <a:solidFill>
                  <a:srgbClr val="004236"/>
                </a:solidFill>
              </a:rPr>
              <a:t> </a:t>
            </a:r>
            <a:r>
              <a:rPr lang="en-US" altLang="vi-VN" sz="2000" dirty="0" err="1">
                <a:solidFill>
                  <a:srgbClr val="004236"/>
                </a:solidFill>
              </a:rPr>
              <a:t>học</a:t>
            </a:r>
            <a:r>
              <a:rPr lang="en-US" altLang="vi-VN" sz="2000" dirty="0">
                <a:solidFill>
                  <a:srgbClr val="004236"/>
                </a:solidFill>
              </a:rPr>
              <a:t> </a:t>
            </a:r>
            <a:r>
              <a:rPr lang="en-US" altLang="vi-VN" sz="2000" dirty="0" err="1">
                <a:solidFill>
                  <a:srgbClr val="004236"/>
                </a:solidFill>
              </a:rPr>
              <a:t>tập</a:t>
            </a:r>
            <a:r>
              <a:rPr lang="en-US" altLang="vi-VN" sz="2000" dirty="0">
                <a:solidFill>
                  <a:srgbClr val="004236"/>
                </a:solidFill>
              </a:rPr>
              <a:t> </a:t>
            </a:r>
            <a:r>
              <a:rPr lang="en-US" altLang="vi-VN" sz="2000" dirty="0" err="1">
                <a:solidFill>
                  <a:srgbClr val="004236"/>
                </a:solidFill>
              </a:rPr>
              <a:t>và</a:t>
            </a:r>
            <a:r>
              <a:rPr lang="en-US" altLang="vi-VN" sz="2000" dirty="0">
                <a:solidFill>
                  <a:srgbClr val="004236"/>
                </a:solidFill>
              </a:rPr>
              <a:t> </a:t>
            </a:r>
            <a:r>
              <a:rPr lang="en-US" altLang="vi-VN" sz="2000" dirty="0" err="1">
                <a:solidFill>
                  <a:srgbClr val="004236"/>
                </a:solidFill>
              </a:rPr>
              <a:t>bình</a:t>
            </a:r>
            <a:r>
              <a:rPr lang="en-US" altLang="vi-VN" sz="2000" dirty="0">
                <a:solidFill>
                  <a:srgbClr val="004236"/>
                </a:solidFill>
              </a:rPr>
              <a:t> </a:t>
            </a:r>
            <a:r>
              <a:rPr lang="en-US" altLang="vi-VN" sz="2000" dirty="0" err="1">
                <a:solidFill>
                  <a:srgbClr val="004236"/>
                </a:solidFill>
              </a:rPr>
              <a:t>đẳng</a:t>
            </a:r>
            <a:r>
              <a:rPr lang="en-US" altLang="vi-VN" sz="2000" dirty="0">
                <a:solidFill>
                  <a:srgbClr val="004236"/>
                </a:solidFill>
              </a:rPr>
              <a:t> </a:t>
            </a:r>
            <a:r>
              <a:rPr lang="en-US" altLang="vi-VN" sz="2000" dirty="0" err="1">
                <a:solidFill>
                  <a:srgbClr val="004236"/>
                </a:solidFill>
              </a:rPr>
              <a:t>trong</a:t>
            </a:r>
            <a:r>
              <a:rPr lang="en-US" altLang="vi-VN" sz="2000" dirty="0">
                <a:solidFill>
                  <a:srgbClr val="004236"/>
                </a:solidFill>
              </a:rPr>
              <a:t> </a:t>
            </a:r>
            <a:r>
              <a:rPr lang="en-US" altLang="vi-VN" sz="2000" dirty="0" err="1">
                <a:solidFill>
                  <a:srgbClr val="004236"/>
                </a:solidFill>
              </a:rPr>
              <a:t>giáo</a:t>
            </a:r>
            <a:r>
              <a:rPr lang="en-US" altLang="vi-VN" sz="2000" dirty="0">
                <a:solidFill>
                  <a:srgbClr val="004236"/>
                </a:solidFill>
              </a:rPr>
              <a:t> </a:t>
            </a:r>
            <a:r>
              <a:rPr lang="en-US" altLang="vi-VN" sz="2000" dirty="0" err="1">
                <a:solidFill>
                  <a:srgbClr val="004236"/>
                </a:solidFill>
              </a:rPr>
              <a:t>dục</a:t>
            </a:r>
            <a:r>
              <a:rPr lang="en-US" altLang="vi-VN" sz="2000" dirty="0">
                <a:solidFill>
                  <a:srgbClr val="004236"/>
                </a:solidFill>
              </a:rPr>
              <a:t>.</a:t>
            </a:r>
            <a:endParaRPr lang="vi-VN" altLang="vi-VN" sz="2000" dirty="0">
              <a:solidFill>
                <a:srgbClr val="004236"/>
              </a:solidFill>
              <a:latin typeface="Arial" panose="020B0604020202020204" pitchFamily="34" charset="0"/>
            </a:endParaRPr>
          </a:p>
        </p:txBody>
      </p:sp>
      <p:cxnSp>
        <p:nvCxnSpPr>
          <p:cNvPr id="14" name="Straight Arrow Connector 13">
            <a:extLst>
              <a:ext uri="{FF2B5EF4-FFF2-40B4-BE49-F238E27FC236}">
                <a16:creationId xmlns:a16="http://schemas.microsoft.com/office/drawing/2014/main" id="{0DD02EED-195B-47FB-8CAA-1EA903DD0F94}"/>
              </a:ext>
            </a:extLst>
          </p:cNvPr>
          <p:cNvCxnSpPr>
            <a:endCxn id="10" idx="1"/>
          </p:cNvCxnSpPr>
          <p:nvPr/>
        </p:nvCxnSpPr>
        <p:spPr>
          <a:xfrm flipV="1">
            <a:off x="2376076" y="2780619"/>
            <a:ext cx="720600" cy="576163"/>
          </a:xfrm>
          <a:prstGeom prst="straightConnector1">
            <a:avLst/>
          </a:prstGeom>
          <a:ln w="19050">
            <a:solidFill>
              <a:srgbClr val="00423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3F83C20-3F1B-4561-8F9D-0E89433925A2}"/>
              </a:ext>
            </a:extLst>
          </p:cNvPr>
          <p:cNvCxnSpPr>
            <a:endCxn id="11" idx="1"/>
          </p:cNvCxnSpPr>
          <p:nvPr/>
        </p:nvCxnSpPr>
        <p:spPr>
          <a:xfrm>
            <a:off x="2376076" y="3356782"/>
            <a:ext cx="720600" cy="576162"/>
          </a:xfrm>
          <a:prstGeom prst="straightConnector1">
            <a:avLst/>
          </a:prstGeom>
          <a:ln w="19050">
            <a:solidFill>
              <a:srgbClr val="004236"/>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41A39974-436B-4B76-A149-FB1EC961AE37}"/>
              </a:ext>
            </a:extLst>
          </p:cNvPr>
          <p:cNvSpPr/>
          <p:nvPr/>
        </p:nvSpPr>
        <p:spPr>
          <a:xfrm>
            <a:off x="769804" y="2782206"/>
            <a:ext cx="1606271" cy="10078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r>
              <a:rPr lang="en-US" altLang="zh-CN" b="1" dirty="0">
                <a:solidFill>
                  <a:srgbClr val="004236"/>
                </a:solidFill>
                <a:ea typeface="Microsoft YaHei" panose="020B0503020204020204" pitchFamily="34" charset="-122"/>
              </a:rPr>
              <a:t>VỀ </a:t>
            </a:r>
          </a:p>
          <a:p>
            <a:pPr algn="ctr"/>
            <a:r>
              <a:rPr lang="en-US" altLang="zh-CN" b="1" dirty="0">
                <a:solidFill>
                  <a:srgbClr val="004236"/>
                </a:solidFill>
                <a:ea typeface="Microsoft YaHei" panose="020B0503020204020204" pitchFamily="34" charset="-122"/>
              </a:rPr>
              <a:t>VĂN HÓA, GIÁO DỤC</a:t>
            </a:r>
            <a:endParaRPr lang="zh-CN" altLang="en-US" b="1" dirty="0">
              <a:solidFill>
                <a:srgbClr val="004236"/>
              </a:solidFill>
              <a:ea typeface="Microsoft YaHei" panose="020B0503020204020204" pitchFamily="34" charset="-122"/>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7">
            <a:extLst>
              <a:ext uri="{FF2B5EF4-FFF2-40B4-BE49-F238E27FC236}">
                <a16:creationId xmlns:a16="http://schemas.microsoft.com/office/drawing/2014/main" id="{AD384431-0E98-4CA2-AEA0-C526A7D69E41}"/>
              </a:ext>
            </a:extLst>
          </p:cNvPr>
          <p:cNvSpPr>
            <a:spLocks noChangeShapeType="1"/>
          </p:cNvSpPr>
          <p:nvPr/>
        </p:nvSpPr>
        <p:spPr bwMode="auto">
          <a:xfrm>
            <a:off x="4574381" y="2648880"/>
            <a:ext cx="0" cy="868211"/>
          </a:xfrm>
          <a:prstGeom prst="line">
            <a:avLst/>
          </a:prstGeom>
          <a:noFill/>
          <a:ln w="38100">
            <a:solidFill>
              <a:srgbClr val="004236"/>
            </a:solidFill>
            <a:miter lim="800000"/>
            <a:headEnd/>
            <a:tailEnd/>
          </a:ln>
          <a:extLst>
            <a:ext uri="{909E8E84-426E-40DD-AFC4-6F175D3DCCD1}">
              <a14:hiddenFill xmlns:a14="http://schemas.microsoft.com/office/drawing/2010/main">
                <a:noFill/>
              </a14:hiddenFill>
            </a:ext>
          </a:extLst>
        </p:spPr>
        <p:txBody>
          <a:bodyPr lIns="68582" tIns="34291" rIns="68582" bIns="34291"/>
          <a:lstStyle/>
          <a:p>
            <a:endParaRPr lang="vi-VN"/>
          </a:p>
        </p:txBody>
      </p:sp>
      <p:sp>
        <p:nvSpPr>
          <p:cNvPr id="20" name="Oval 8">
            <a:extLst>
              <a:ext uri="{FF2B5EF4-FFF2-40B4-BE49-F238E27FC236}">
                <a16:creationId xmlns:a16="http://schemas.microsoft.com/office/drawing/2014/main" id="{4880F5F0-D9DA-4B9B-B65F-3DB129643056}"/>
              </a:ext>
            </a:extLst>
          </p:cNvPr>
          <p:cNvSpPr>
            <a:spLocks noChangeArrowheads="1"/>
          </p:cNvSpPr>
          <p:nvPr/>
        </p:nvSpPr>
        <p:spPr bwMode="auto">
          <a:xfrm>
            <a:off x="4466450" y="3509155"/>
            <a:ext cx="214276" cy="214275"/>
          </a:xfrm>
          <a:prstGeom prst="ellipse">
            <a:avLst/>
          </a:prstGeom>
          <a:solidFill>
            <a:srgbClr val="004236"/>
          </a:solidFill>
          <a:ln w="9525">
            <a:solidFill>
              <a:srgbClr val="004236"/>
            </a:solidFill>
            <a:round/>
            <a:headEnd/>
            <a:tailEnd/>
          </a:ln>
        </p:spPr>
        <p:txBody>
          <a:bodyPr lIns="68582" tIns="34291" rIns="68582" bIns="34291"/>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endParaRPr lang="zh-CN" altLang="en-US" sz="1000"/>
          </a:p>
        </p:txBody>
      </p:sp>
      <p:sp>
        <p:nvSpPr>
          <p:cNvPr id="22" name="Oval 10">
            <a:extLst>
              <a:ext uri="{FF2B5EF4-FFF2-40B4-BE49-F238E27FC236}">
                <a16:creationId xmlns:a16="http://schemas.microsoft.com/office/drawing/2014/main" id="{367B2BE8-6E15-42CA-BFD7-C25916C93FB0}"/>
              </a:ext>
            </a:extLst>
          </p:cNvPr>
          <p:cNvSpPr>
            <a:spLocks noChangeArrowheads="1"/>
          </p:cNvSpPr>
          <p:nvPr/>
        </p:nvSpPr>
        <p:spPr bwMode="auto">
          <a:xfrm>
            <a:off x="7355198" y="3509155"/>
            <a:ext cx="212688" cy="2142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2" tIns="34291" rIns="68582" bIns="34291"/>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endParaRPr lang="zh-CN" altLang="en-US" sz="1000"/>
          </a:p>
        </p:txBody>
      </p:sp>
      <p:sp>
        <p:nvSpPr>
          <p:cNvPr id="24" name="Oval 12">
            <a:extLst>
              <a:ext uri="{FF2B5EF4-FFF2-40B4-BE49-F238E27FC236}">
                <a16:creationId xmlns:a16="http://schemas.microsoft.com/office/drawing/2014/main" id="{3627CFC9-0A41-49B1-B2C3-DFC0631C3AE6}"/>
              </a:ext>
            </a:extLst>
          </p:cNvPr>
          <p:cNvSpPr>
            <a:spLocks noChangeArrowheads="1"/>
          </p:cNvSpPr>
          <p:nvPr/>
        </p:nvSpPr>
        <p:spPr bwMode="auto">
          <a:xfrm>
            <a:off x="1576114" y="3517091"/>
            <a:ext cx="214275" cy="21268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2" tIns="34291" rIns="68582" bIns="34291"/>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endParaRPr lang="zh-CN" altLang="en-US" sz="1000"/>
          </a:p>
        </p:txBody>
      </p:sp>
      <p:sp>
        <p:nvSpPr>
          <p:cNvPr id="25" name="Freeform 13">
            <a:extLst>
              <a:ext uri="{FF2B5EF4-FFF2-40B4-BE49-F238E27FC236}">
                <a16:creationId xmlns:a16="http://schemas.microsoft.com/office/drawing/2014/main" id="{AD3816E3-2AE2-4F04-AB48-B0EFA08F9EFD}"/>
              </a:ext>
            </a:extLst>
          </p:cNvPr>
          <p:cNvSpPr>
            <a:spLocks/>
          </p:cNvSpPr>
          <p:nvPr/>
        </p:nvSpPr>
        <p:spPr bwMode="auto">
          <a:xfrm>
            <a:off x="1677696" y="2856805"/>
            <a:ext cx="2880812" cy="661873"/>
          </a:xfrm>
          <a:custGeom>
            <a:avLst/>
            <a:gdLst>
              <a:gd name="T0" fmla="*/ 0 w 1895"/>
              <a:gd name="T1" fmla="*/ 662432 h 355"/>
              <a:gd name="T2" fmla="*/ 0 w 1895"/>
              <a:gd name="T3" fmla="*/ 222055 h 355"/>
              <a:gd name="T4" fmla="*/ 101852 w 1895"/>
              <a:gd name="T5" fmla="*/ 100764 h 355"/>
              <a:gd name="T6" fmla="*/ 2775852 w 1895"/>
              <a:gd name="T7" fmla="*/ 100764 h 355"/>
              <a:gd name="T8" fmla="*/ 2880745 w 1895"/>
              <a:gd name="T9" fmla="*/ 0 h 355"/>
              <a:gd name="T10" fmla="*/ 0 60000 65536"/>
              <a:gd name="T11" fmla="*/ 0 60000 65536"/>
              <a:gd name="T12" fmla="*/ 0 60000 65536"/>
              <a:gd name="T13" fmla="*/ 0 60000 65536"/>
              <a:gd name="T14" fmla="*/ 0 60000 65536"/>
              <a:gd name="T15" fmla="*/ 0 w 1895"/>
              <a:gd name="T16" fmla="*/ 0 h 355"/>
              <a:gd name="T17" fmla="*/ 1895 w 1895"/>
              <a:gd name="T18" fmla="*/ 355 h 355"/>
            </a:gdLst>
            <a:ahLst/>
            <a:cxnLst>
              <a:cxn ang="T10">
                <a:pos x="T0" y="T1"/>
              </a:cxn>
              <a:cxn ang="T11">
                <a:pos x="T2" y="T3"/>
              </a:cxn>
              <a:cxn ang="T12">
                <a:pos x="T4" y="T5"/>
              </a:cxn>
              <a:cxn ang="T13">
                <a:pos x="T6" y="T7"/>
              </a:cxn>
              <a:cxn ang="T14">
                <a:pos x="T8" y="T9"/>
              </a:cxn>
            </a:cxnLst>
            <a:rect l="T15" t="T16" r="T17" b="T18"/>
            <a:pathLst>
              <a:path w="1895" h="355">
                <a:moveTo>
                  <a:pt x="0" y="355"/>
                </a:moveTo>
                <a:cubicBezTo>
                  <a:pt x="0" y="119"/>
                  <a:pt x="0" y="119"/>
                  <a:pt x="0" y="119"/>
                </a:cubicBezTo>
                <a:cubicBezTo>
                  <a:pt x="0" y="119"/>
                  <a:pt x="1" y="55"/>
                  <a:pt x="67" y="54"/>
                </a:cubicBezTo>
                <a:cubicBezTo>
                  <a:pt x="1826" y="54"/>
                  <a:pt x="1826" y="54"/>
                  <a:pt x="1826" y="54"/>
                </a:cubicBezTo>
                <a:cubicBezTo>
                  <a:pt x="1856" y="54"/>
                  <a:pt x="1884" y="26"/>
                  <a:pt x="1895" y="0"/>
                </a:cubicBezTo>
              </a:path>
            </a:pathLst>
          </a:custGeom>
          <a:noFill/>
          <a:ln w="381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2" tIns="34291" rIns="68582" bIns="34291"/>
          <a:lstStyle/>
          <a:p>
            <a:endParaRPr lang="vi-VN"/>
          </a:p>
        </p:txBody>
      </p:sp>
      <p:sp>
        <p:nvSpPr>
          <p:cNvPr id="27" name="Freeform 15">
            <a:extLst>
              <a:ext uri="{FF2B5EF4-FFF2-40B4-BE49-F238E27FC236}">
                <a16:creationId xmlns:a16="http://schemas.microsoft.com/office/drawing/2014/main" id="{7FF4F1B2-43B6-440B-A2D1-7F6A67E0F89A}"/>
              </a:ext>
            </a:extLst>
          </p:cNvPr>
          <p:cNvSpPr>
            <a:spLocks/>
          </p:cNvSpPr>
          <p:nvPr/>
        </p:nvSpPr>
        <p:spPr bwMode="auto">
          <a:xfrm>
            <a:off x="4574381" y="2853631"/>
            <a:ext cx="2879225" cy="663460"/>
          </a:xfrm>
          <a:custGeom>
            <a:avLst/>
            <a:gdLst>
              <a:gd name="T0" fmla="*/ 2878814 w 1894"/>
              <a:gd name="T1" fmla="*/ 662432 h 355"/>
              <a:gd name="T2" fmla="*/ 2878814 w 1894"/>
              <a:gd name="T3" fmla="*/ 222055 h 355"/>
              <a:gd name="T4" fmla="*/ 2778496 w 1894"/>
              <a:gd name="T5" fmla="*/ 100764 h 355"/>
              <a:gd name="T6" fmla="*/ 103358 w 1894"/>
              <a:gd name="T7" fmla="*/ 100764 h 355"/>
              <a:gd name="T8" fmla="*/ 0 w 1894"/>
              <a:gd name="T9" fmla="*/ 0 h 355"/>
              <a:gd name="T10" fmla="*/ 0 60000 65536"/>
              <a:gd name="T11" fmla="*/ 0 60000 65536"/>
              <a:gd name="T12" fmla="*/ 0 60000 65536"/>
              <a:gd name="T13" fmla="*/ 0 60000 65536"/>
              <a:gd name="T14" fmla="*/ 0 60000 65536"/>
              <a:gd name="T15" fmla="*/ 0 w 1894"/>
              <a:gd name="T16" fmla="*/ 0 h 355"/>
              <a:gd name="T17" fmla="*/ 1894 w 1894"/>
              <a:gd name="T18" fmla="*/ 355 h 355"/>
            </a:gdLst>
            <a:ahLst/>
            <a:cxnLst>
              <a:cxn ang="T10">
                <a:pos x="T0" y="T1"/>
              </a:cxn>
              <a:cxn ang="T11">
                <a:pos x="T2" y="T3"/>
              </a:cxn>
              <a:cxn ang="T12">
                <a:pos x="T4" y="T5"/>
              </a:cxn>
              <a:cxn ang="T13">
                <a:pos x="T6" y="T7"/>
              </a:cxn>
              <a:cxn ang="T14">
                <a:pos x="T8" y="T9"/>
              </a:cxn>
            </a:cxnLst>
            <a:rect l="T15" t="T16" r="T17" b="T18"/>
            <a:pathLst>
              <a:path w="1894" h="355">
                <a:moveTo>
                  <a:pt x="1894" y="355"/>
                </a:moveTo>
                <a:cubicBezTo>
                  <a:pt x="1894" y="119"/>
                  <a:pt x="1894" y="119"/>
                  <a:pt x="1894" y="119"/>
                </a:cubicBezTo>
                <a:cubicBezTo>
                  <a:pt x="1894" y="119"/>
                  <a:pt x="1893" y="55"/>
                  <a:pt x="1828" y="54"/>
                </a:cubicBezTo>
                <a:cubicBezTo>
                  <a:pt x="68" y="54"/>
                  <a:pt x="68" y="54"/>
                  <a:pt x="68" y="54"/>
                </a:cubicBezTo>
                <a:cubicBezTo>
                  <a:pt x="38" y="54"/>
                  <a:pt x="10" y="26"/>
                  <a:pt x="0" y="0"/>
                </a:cubicBezTo>
              </a:path>
            </a:pathLst>
          </a:custGeom>
          <a:noFill/>
          <a:ln w="381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2" tIns="34291" rIns="68582" bIns="34291"/>
          <a:lstStyle/>
          <a:p>
            <a:endParaRPr lang="vi-VN"/>
          </a:p>
        </p:txBody>
      </p:sp>
      <p:sp>
        <p:nvSpPr>
          <p:cNvPr id="4" name="Freeform 6">
            <a:extLst>
              <a:ext uri="{FF2B5EF4-FFF2-40B4-BE49-F238E27FC236}">
                <a16:creationId xmlns:a16="http://schemas.microsoft.com/office/drawing/2014/main" id="{BF570F7E-A321-40EF-952A-C4CCC4ACAF44}"/>
              </a:ext>
            </a:extLst>
          </p:cNvPr>
          <p:cNvSpPr>
            <a:spLocks/>
          </p:cNvSpPr>
          <p:nvPr/>
        </p:nvSpPr>
        <p:spPr bwMode="auto">
          <a:xfrm>
            <a:off x="4079167" y="1463223"/>
            <a:ext cx="985667" cy="1253907"/>
          </a:xfrm>
          <a:custGeom>
            <a:avLst/>
            <a:gdLst>
              <a:gd name="T0" fmla="*/ 214 w 427"/>
              <a:gd name="T1" fmla="*/ 0 h 543"/>
              <a:gd name="T2" fmla="*/ 427 w 427"/>
              <a:gd name="T3" fmla="*/ 213 h 543"/>
              <a:gd name="T4" fmla="*/ 326 w 427"/>
              <a:gd name="T5" fmla="*/ 394 h 543"/>
              <a:gd name="T6" fmla="*/ 268 w 427"/>
              <a:gd name="T7" fmla="*/ 444 h 543"/>
              <a:gd name="T8" fmla="*/ 214 w 427"/>
              <a:gd name="T9" fmla="*/ 543 h 543"/>
              <a:gd name="T10" fmla="*/ 159 w 427"/>
              <a:gd name="T11" fmla="*/ 444 h 543"/>
              <a:gd name="T12" fmla="*/ 100 w 427"/>
              <a:gd name="T13" fmla="*/ 393 h 543"/>
              <a:gd name="T14" fmla="*/ 88 w 427"/>
              <a:gd name="T15" fmla="*/ 385 h 543"/>
              <a:gd name="T16" fmla="*/ 88 w 427"/>
              <a:gd name="T17" fmla="*/ 385 h 543"/>
              <a:gd name="T18" fmla="*/ 88 w 427"/>
              <a:gd name="T19" fmla="*/ 385 h 543"/>
              <a:gd name="T20" fmla="*/ 0 w 427"/>
              <a:gd name="T21" fmla="*/ 213 h 543"/>
              <a:gd name="T22" fmla="*/ 214 w 427"/>
              <a:gd name="T23"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543">
                <a:moveTo>
                  <a:pt x="214" y="0"/>
                </a:moveTo>
                <a:cubicBezTo>
                  <a:pt x="331" y="0"/>
                  <a:pt x="427" y="95"/>
                  <a:pt x="427" y="213"/>
                </a:cubicBezTo>
                <a:cubicBezTo>
                  <a:pt x="427" y="290"/>
                  <a:pt x="386" y="357"/>
                  <a:pt x="326" y="394"/>
                </a:cubicBezTo>
                <a:cubicBezTo>
                  <a:pt x="312" y="404"/>
                  <a:pt x="289" y="422"/>
                  <a:pt x="268" y="444"/>
                </a:cubicBezTo>
                <a:cubicBezTo>
                  <a:pt x="234" y="479"/>
                  <a:pt x="214" y="543"/>
                  <a:pt x="214" y="543"/>
                </a:cubicBezTo>
                <a:cubicBezTo>
                  <a:pt x="214" y="543"/>
                  <a:pt x="193" y="479"/>
                  <a:pt x="159" y="444"/>
                </a:cubicBezTo>
                <a:cubicBezTo>
                  <a:pt x="137" y="421"/>
                  <a:pt x="114" y="403"/>
                  <a:pt x="100" y="393"/>
                </a:cubicBezTo>
                <a:cubicBezTo>
                  <a:pt x="96" y="391"/>
                  <a:pt x="92" y="388"/>
                  <a:pt x="88" y="385"/>
                </a:cubicBezTo>
                <a:cubicBezTo>
                  <a:pt x="88" y="385"/>
                  <a:pt x="88" y="385"/>
                  <a:pt x="88" y="385"/>
                </a:cubicBezTo>
                <a:cubicBezTo>
                  <a:pt x="88" y="385"/>
                  <a:pt x="88" y="385"/>
                  <a:pt x="88" y="385"/>
                </a:cubicBezTo>
                <a:cubicBezTo>
                  <a:pt x="35" y="346"/>
                  <a:pt x="0" y="284"/>
                  <a:pt x="0" y="213"/>
                </a:cubicBezTo>
                <a:cubicBezTo>
                  <a:pt x="0" y="95"/>
                  <a:pt x="96" y="0"/>
                  <a:pt x="214" y="0"/>
                </a:cubicBezTo>
                <a:close/>
              </a:path>
            </a:pathLst>
          </a:custGeom>
          <a:solidFill>
            <a:srgbClr val="004236"/>
          </a:solidFill>
          <a:ln w="5" cap="flat">
            <a:noFill/>
            <a:prstDash val="solid"/>
            <a:miter lim="800000"/>
            <a:headEnd/>
            <a:tailEnd/>
          </a:ln>
        </p:spPr>
        <p:txBody>
          <a:bodyPr lIns="68582" tIns="216005" rIns="68582" bIns="34291"/>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r>
              <a:rPr lang="en-US" altLang="zh-CN">
                <a:solidFill>
                  <a:srgbClr val="FFFFFF"/>
                </a:solidFill>
                <a:latin typeface="AvantGarde Md BT" panose="020B0602020202020204" pitchFamily="34" charset="0"/>
                <a:ea typeface="Microsoft YaHei" panose="020B0503020204020204" pitchFamily="34" charset="-122"/>
              </a:rPr>
              <a:t>Ý NGHĨA</a:t>
            </a:r>
            <a:endParaRPr lang="zh-CN" altLang="en-US">
              <a:solidFill>
                <a:srgbClr val="FFFFFF"/>
              </a:solidFill>
              <a:latin typeface="AvantGarde Md BT" panose="020B0602020202020204" pitchFamily="34" charset="0"/>
              <a:ea typeface="Microsoft YaHei" panose="020B0503020204020204" pitchFamily="34" charset="-122"/>
            </a:endParaRPr>
          </a:p>
        </p:txBody>
      </p:sp>
      <p:sp>
        <p:nvSpPr>
          <p:cNvPr id="33" name="矩形 32">
            <a:extLst>
              <a:ext uri="{FF2B5EF4-FFF2-40B4-BE49-F238E27FC236}">
                <a16:creationId xmlns:a16="http://schemas.microsoft.com/office/drawing/2014/main" id="{E3D10BBB-0CB8-43D2-9EFA-E308FA659B86}"/>
              </a:ext>
            </a:extLst>
          </p:cNvPr>
          <p:cNvSpPr/>
          <p:nvPr/>
        </p:nvSpPr>
        <p:spPr>
          <a:xfrm>
            <a:off x="1044394" y="3861519"/>
            <a:ext cx="1439613" cy="923332"/>
          </a:xfrm>
          <a:prstGeom prst="rect">
            <a:avLst/>
          </a:prstGeom>
          <a:noFill/>
          <a:ln w="38100">
            <a:solidFill>
              <a:srgbClr val="004236"/>
            </a:solidFill>
          </a:ln>
        </p:spPr>
        <p:txBody>
          <a:bodyPr lIns="91442" tIns="45721" rIns="91442" bIns="45721">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just"/>
            <a:r>
              <a:rPr lang="en-US" altLang="zh-CN" b="1" dirty="0" err="1">
                <a:solidFill>
                  <a:srgbClr val="004236"/>
                </a:solidFill>
                <a:latin typeface="Calibri Light" panose="020F0302020204030204" pitchFamily="34" charset="0"/>
                <a:ea typeface="Microsoft YaHei" panose="020B0503020204020204" pitchFamily="34" charset="-122"/>
                <a:cs typeface="华文黑体"/>
              </a:rPr>
              <a:t>Tăng</a:t>
            </a:r>
            <a:r>
              <a:rPr lang="en-US" altLang="zh-CN" b="1" dirty="0">
                <a:solidFill>
                  <a:srgbClr val="004236"/>
                </a:solidFill>
                <a:latin typeface="Calibri Light" panose="020F0302020204030204" pitchFamily="34" charset="0"/>
                <a:ea typeface="Microsoft YaHei" panose="020B0503020204020204" pitchFamily="34" charset="-122"/>
                <a:cs typeface="华文黑体"/>
              </a:rPr>
              <a:t> </a:t>
            </a:r>
            <a:r>
              <a:rPr lang="en-US" altLang="zh-CN" b="1" dirty="0" err="1">
                <a:solidFill>
                  <a:srgbClr val="004236"/>
                </a:solidFill>
                <a:latin typeface="Calibri Light" panose="020F0302020204030204" pitchFamily="34" charset="0"/>
                <a:ea typeface="Microsoft YaHei" panose="020B0503020204020204" pitchFamily="34" charset="-122"/>
                <a:cs typeface="华文黑体"/>
              </a:rPr>
              <a:t>cường</a:t>
            </a:r>
            <a:r>
              <a:rPr lang="en-US" altLang="zh-CN" b="1" dirty="0">
                <a:solidFill>
                  <a:srgbClr val="004236"/>
                </a:solidFill>
                <a:latin typeface="Calibri Light" panose="020F0302020204030204" pitchFamily="34" charset="0"/>
                <a:ea typeface="Microsoft YaHei" panose="020B0503020204020204" pitchFamily="34" charset="-122"/>
                <a:cs typeface="华文黑体"/>
              </a:rPr>
              <a:t> </a:t>
            </a:r>
            <a:r>
              <a:rPr lang="en-US" altLang="zh-CN" b="1" dirty="0" err="1">
                <a:solidFill>
                  <a:srgbClr val="004236"/>
                </a:solidFill>
                <a:latin typeface="Calibri Light" panose="020F0302020204030204" pitchFamily="34" charset="0"/>
                <a:ea typeface="Microsoft YaHei" panose="020B0503020204020204" pitchFamily="34" charset="-122"/>
                <a:cs typeface="华文黑体"/>
              </a:rPr>
              <a:t>khối</a:t>
            </a:r>
            <a:r>
              <a:rPr lang="en-US" altLang="zh-CN" b="1" dirty="0">
                <a:solidFill>
                  <a:srgbClr val="004236"/>
                </a:solidFill>
                <a:latin typeface="Calibri Light" panose="020F0302020204030204" pitchFamily="34" charset="0"/>
                <a:ea typeface="Microsoft YaHei" panose="020B0503020204020204" pitchFamily="34" charset="-122"/>
                <a:cs typeface="华文黑体"/>
              </a:rPr>
              <a:t> </a:t>
            </a:r>
            <a:r>
              <a:rPr lang="en-US" altLang="zh-CN" b="1" dirty="0" err="1">
                <a:solidFill>
                  <a:srgbClr val="004236"/>
                </a:solidFill>
                <a:latin typeface="Calibri Light" panose="020F0302020204030204" pitchFamily="34" charset="0"/>
                <a:ea typeface="Microsoft YaHei" panose="020B0503020204020204" pitchFamily="34" charset="-122"/>
                <a:cs typeface="华文黑体"/>
              </a:rPr>
              <a:t>đại</a:t>
            </a:r>
            <a:r>
              <a:rPr lang="en-US" altLang="zh-CN" b="1" dirty="0">
                <a:solidFill>
                  <a:srgbClr val="004236"/>
                </a:solidFill>
                <a:latin typeface="Calibri Light" panose="020F0302020204030204" pitchFamily="34" charset="0"/>
                <a:ea typeface="Microsoft YaHei" panose="020B0503020204020204" pitchFamily="34" charset="-122"/>
                <a:cs typeface="华文黑体"/>
              </a:rPr>
              <a:t> </a:t>
            </a:r>
            <a:r>
              <a:rPr lang="en-US" altLang="zh-CN" b="1" dirty="0" err="1">
                <a:solidFill>
                  <a:srgbClr val="004236"/>
                </a:solidFill>
                <a:latin typeface="Calibri Light" panose="020F0302020204030204" pitchFamily="34" charset="0"/>
                <a:ea typeface="Microsoft YaHei" panose="020B0503020204020204" pitchFamily="34" charset="-122"/>
                <a:cs typeface="华文黑体"/>
              </a:rPr>
              <a:t>đoàn</a:t>
            </a:r>
            <a:r>
              <a:rPr lang="en-US" altLang="zh-CN" b="1" dirty="0">
                <a:solidFill>
                  <a:srgbClr val="004236"/>
                </a:solidFill>
                <a:latin typeface="Calibri Light" panose="020F0302020204030204" pitchFamily="34" charset="0"/>
                <a:ea typeface="Microsoft YaHei" panose="020B0503020204020204" pitchFamily="34" charset="-122"/>
                <a:cs typeface="华文黑体"/>
              </a:rPr>
              <a:t> </a:t>
            </a:r>
            <a:r>
              <a:rPr lang="en-US" altLang="zh-CN" b="1" dirty="0" err="1">
                <a:solidFill>
                  <a:srgbClr val="004236"/>
                </a:solidFill>
                <a:latin typeface="Calibri Light" panose="020F0302020204030204" pitchFamily="34" charset="0"/>
                <a:ea typeface="Microsoft YaHei" panose="020B0503020204020204" pitchFamily="34" charset="-122"/>
                <a:cs typeface="华文黑体"/>
              </a:rPr>
              <a:t>kết</a:t>
            </a:r>
            <a:r>
              <a:rPr lang="en-US" altLang="zh-CN" b="1" dirty="0">
                <a:solidFill>
                  <a:srgbClr val="004236"/>
                </a:solidFill>
                <a:latin typeface="Calibri Light" panose="020F0302020204030204" pitchFamily="34" charset="0"/>
                <a:ea typeface="Microsoft YaHei" panose="020B0503020204020204" pitchFamily="34" charset="-122"/>
                <a:cs typeface="华文黑体"/>
              </a:rPr>
              <a:t> </a:t>
            </a:r>
            <a:r>
              <a:rPr lang="en-US" altLang="zh-CN" b="1" dirty="0" err="1">
                <a:solidFill>
                  <a:srgbClr val="004236"/>
                </a:solidFill>
                <a:latin typeface="Calibri Light" panose="020F0302020204030204" pitchFamily="34" charset="0"/>
                <a:ea typeface="Microsoft YaHei" panose="020B0503020204020204" pitchFamily="34" charset="-122"/>
                <a:cs typeface="华文黑体"/>
              </a:rPr>
              <a:t>dân</a:t>
            </a:r>
            <a:r>
              <a:rPr lang="en-US" altLang="zh-CN" b="1" dirty="0">
                <a:solidFill>
                  <a:srgbClr val="004236"/>
                </a:solidFill>
                <a:latin typeface="Calibri Light" panose="020F0302020204030204" pitchFamily="34" charset="0"/>
                <a:ea typeface="Microsoft YaHei" panose="020B0503020204020204" pitchFamily="34" charset="-122"/>
                <a:cs typeface="华文黑体"/>
              </a:rPr>
              <a:t> </a:t>
            </a:r>
            <a:r>
              <a:rPr lang="en-US" altLang="zh-CN" b="1" dirty="0" err="1">
                <a:solidFill>
                  <a:srgbClr val="004236"/>
                </a:solidFill>
                <a:latin typeface="Calibri Light" panose="020F0302020204030204" pitchFamily="34" charset="0"/>
                <a:ea typeface="Microsoft YaHei" panose="020B0503020204020204" pitchFamily="34" charset="-122"/>
                <a:cs typeface="华文黑体"/>
              </a:rPr>
              <a:t>tộc</a:t>
            </a:r>
            <a:endParaRPr lang="zh-CN" altLang="en-US" b="1" dirty="0">
              <a:solidFill>
                <a:srgbClr val="004236"/>
              </a:solidFill>
              <a:latin typeface="Calibri Light" panose="020F0302020204030204" pitchFamily="34" charset="0"/>
              <a:ea typeface="Microsoft YaHei" panose="020B0503020204020204" pitchFamily="34" charset="-122"/>
              <a:cs typeface="华文黑体"/>
            </a:endParaRPr>
          </a:p>
        </p:txBody>
      </p:sp>
      <p:sp>
        <p:nvSpPr>
          <p:cNvPr id="39" name="矩形 38">
            <a:extLst>
              <a:ext uri="{FF2B5EF4-FFF2-40B4-BE49-F238E27FC236}">
                <a16:creationId xmlns:a16="http://schemas.microsoft.com/office/drawing/2014/main" id="{190F0919-62F5-4DB8-A651-D127B656FC1B}"/>
              </a:ext>
            </a:extLst>
          </p:cNvPr>
          <p:cNvSpPr/>
          <p:nvPr/>
        </p:nvSpPr>
        <p:spPr>
          <a:xfrm>
            <a:off x="3923619" y="3861519"/>
            <a:ext cx="1715181" cy="923332"/>
          </a:xfrm>
          <a:prstGeom prst="rect">
            <a:avLst/>
          </a:prstGeom>
          <a:noFill/>
          <a:ln w="38100">
            <a:solidFill>
              <a:srgbClr val="004236"/>
            </a:solidFill>
          </a:ln>
        </p:spPr>
        <p:txBody>
          <a:bodyPr wrap="square" lIns="91442" tIns="45721" rIns="91442" bIns="45721">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just"/>
            <a:r>
              <a:rPr lang="en-US" altLang="zh-CN" b="1" dirty="0">
                <a:solidFill>
                  <a:srgbClr val="004236"/>
                </a:solidFill>
                <a:latin typeface="Calibri Light" panose="020F0302020204030204" pitchFamily="34" charset="0"/>
                <a:ea typeface="Microsoft YaHei" panose="020B0503020204020204" pitchFamily="34" charset="-122"/>
                <a:cs typeface="华文黑体"/>
              </a:rPr>
              <a:t>Thu </a:t>
            </a:r>
            <a:r>
              <a:rPr lang="en-US" altLang="zh-CN" b="1" dirty="0" err="1">
                <a:solidFill>
                  <a:srgbClr val="004236"/>
                </a:solidFill>
                <a:latin typeface="Calibri Light" panose="020F0302020204030204" pitchFamily="34" charset="0"/>
                <a:ea typeface="Microsoft YaHei" panose="020B0503020204020204" pitchFamily="34" charset="-122"/>
                <a:cs typeface="华文黑体"/>
              </a:rPr>
              <a:t>hẹp</a:t>
            </a:r>
            <a:r>
              <a:rPr lang="en-US" altLang="zh-CN" b="1" dirty="0">
                <a:solidFill>
                  <a:srgbClr val="004236"/>
                </a:solidFill>
                <a:latin typeface="Calibri Light" panose="020F0302020204030204" pitchFamily="34" charset="0"/>
                <a:ea typeface="Microsoft YaHei" panose="020B0503020204020204" pitchFamily="34" charset="-122"/>
                <a:cs typeface="华文黑体"/>
              </a:rPr>
              <a:t> </a:t>
            </a:r>
            <a:r>
              <a:rPr lang="en-US" altLang="zh-CN" b="1" dirty="0" err="1">
                <a:solidFill>
                  <a:srgbClr val="004236"/>
                </a:solidFill>
                <a:latin typeface="Calibri Light" panose="020F0302020204030204" pitchFamily="34" charset="0"/>
                <a:ea typeface="Microsoft YaHei" panose="020B0503020204020204" pitchFamily="34" charset="-122"/>
                <a:cs typeface="华文黑体"/>
              </a:rPr>
              <a:t>khoảng</a:t>
            </a:r>
            <a:r>
              <a:rPr lang="en-US" altLang="zh-CN" b="1" dirty="0">
                <a:solidFill>
                  <a:srgbClr val="004236"/>
                </a:solidFill>
                <a:latin typeface="Calibri Light" panose="020F0302020204030204" pitchFamily="34" charset="0"/>
                <a:ea typeface="Microsoft YaHei" panose="020B0503020204020204" pitchFamily="34" charset="-122"/>
                <a:cs typeface="华文黑体"/>
              </a:rPr>
              <a:t> </a:t>
            </a:r>
            <a:r>
              <a:rPr lang="en-US" altLang="zh-CN" b="1" dirty="0" err="1">
                <a:solidFill>
                  <a:srgbClr val="004236"/>
                </a:solidFill>
                <a:latin typeface="Calibri Light" panose="020F0302020204030204" pitchFamily="34" charset="0"/>
                <a:ea typeface="Microsoft YaHei" panose="020B0503020204020204" pitchFamily="34" charset="-122"/>
                <a:cs typeface="华文黑体"/>
              </a:rPr>
              <a:t>cách</a:t>
            </a:r>
            <a:r>
              <a:rPr lang="en-US" altLang="zh-CN" b="1" dirty="0">
                <a:solidFill>
                  <a:srgbClr val="004236"/>
                </a:solidFill>
                <a:latin typeface="Calibri Light" panose="020F0302020204030204" pitchFamily="34" charset="0"/>
                <a:ea typeface="Microsoft YaHei" panose="020B0503020204020204" pitchFamily="34" charset="-122"/>
                <a:cs typeface="华文黑体"/>
              </a:rPr>
              <a:t> </a:t>
            </a:r>
            <a:r>
              <a:rPr lang="en-US" altLang="zh-CN" b="1" dirty="0" err="1">
                <a:solidFill>
                  <a:srgbClr val="004236"/>
                </a:solidFill>
                <a:latin typeface="Calibri Light" panose="020F0302020204030204" pitchFamily="34" charset="0"/>
                <a:ea typeface="Microsoft YaHei" panose="020B0503020204020204" pitchFamily="34" charset="-122"/>
                <a:cs typeface="华文黑体"/>
              </a:rPr>
              <a:t>giữa</a:t>
            </a:r>
            <a:r>
              <a:rPr lang="en-US" altLang="zh-CN" b="1" dirty="0">
                <a:solidFill>
                  <a:srgbClr val="004236"/>
                </a:solidFill>
                <a:latin typeface="Calibri Light" panose="020F0302020204030204" pitchFamily="34" charset="0"/>
                <a:ea typeface="Microsoft YaHei" panose="020B0503020204020204" pitchFamily="34" charset="-122"/>
                <a:cs typeface="华文黑体"/>
              </a:rPr>
              <a:t> </a:t>
            </a:r>
            <a:r>
              <a:rPr lang="en-US" altLang="zh-CN" b="1" dirty="0" err="1">
                <a:solidFill>
                  <a:srgbClr val="004236"/>
                </a:solidFill>
                <a:latin typeface="Calibri Light" panose="020F0302020204030204" pitchFamily="34" charset="0"/>
                <a:ea typeface="Microsoft YaHei" panose="020B0503020204020204" pitchFamily="34" charset="-122"/>
                <a:cs typeface="华文黑体"/>
              </a:rPr>
              <a:t>các</a:t>
            </a:r>
            <a:r>
              <a:rPr lang="en-US" altLang="zh-CN" b="1" dirty="0">
                <a:solidFill>
                  <a:srgbClr val="004236"/>
                </a:solidFill>
                <a:latin typeface="Calibri Light" panose="020F0302020204030204" pitchFamily="34" charset="0"/>
                <a:ea typeface="Microsoft YaHei" panose="020B0503020204020204" pitchFamily="34" charset="-122"/>
                <a:cs typeface="华文黑体"/>
              </a:rPr>
              <a:t> </a:t>
            </a:r>
            <a:r>
              <a:rPr lang="en-US" altLang="zh-CN" b="1" dirty="0" err="1">
                <a:solidFill>
                  <a:srgbClr val="004236"/>
                </a:solidFill>
                <a:latin typeface="Calibri Light" panose="020F0302020204030204" pitchFamily="34" charset="0"/>
                <a:ea typeface="Microsoft YaHei" panose="020B0503020204020204" pitchFamily="34" charset="-122"/>
                <a:cs typeface="华文黑体"/>
              </a:rPr>
              <a:t>dân</a:t>
            </a:r>
            <a:r>
              <a:rPr lang="en-US" altLang="zh-CN" b="1" dirty="0">
                <a:solidFill>
                  <a:srgbClr val="004236"/>
                </a:solidFill>
                <a:latin typeface="Calibri Light" panose="020F0302020204030204" pitchFamily="34" charset="0"/>
                <a:ea typeface="Microsoft YaHei" panose="020B0503020204020204" pitchFamily="34" charset="-122"/>
                <a:cs typeface="华文黑体"/>
              </a:rPr>
              <a:t> </a:t>
            </a:r>
            <a:r>
              <a:rPr lang="en-US" altLang="zh-CN" b="1" dirty="0" err="1">
                <a:solidFill>
                  <a:srgbClr val="004236"/>
                </a:solidFill>
                <a:latin typeface="Calibri Light" panose="020F0302020204030204" pitchFamily="34" charset="0"/>
                <a:ea typeface="Microsoft YaHei" panose="020B0503020204020204" pitchFamily="34" charset="-122"/>
                <a:cs typeface="华文黑体"/>
              </a:rPr>
              <a:t>tộc</a:t>
            </a:r>
            <a:endParaRPr lang="zh-CN" altLang="en-US" b="1" dirty="0">
              <a:solidFill>
                <a:srgbClr val="004236"/>
              </a:solidFill>
              <a:latin typeface="Calibri Light" panose="020F0302020204030204" pitchFamily="34" charset="0"/>
              <a:ea typeface="Microsoft YaHei" panose="020B0503020204020204" pitchFamily="34" charset="-122"/>
              <a:cs typeface="华文黑体"/>
            </a:endParaRPr>
          </a:p>
        </p:txBody>
      </p:sp>
      <p:sp>
        <p:nvSpPr>
          <p:cNvPr id="43" name="矩形 42">
            <a:extLst>
              <a:ext uri="{FF2B5EF4-FFF2-40B4-BE49-F238E27FC236}">
                <a16:creationId xmlns:a16="http://schemas.microsoft.com/office/drawing/2014/main" id="{B06E11D8-3AAB-43E6-87EF-0C5CE650B4ED}"/>
              </a:ext>
            </a:extLst>
          </p:cNvPr>
          <p:cNvSpPr/>
          <p:nvPr/>
        </p:nvSpPr>
        <p:spPr>
          <a:xfrm>
            <a:off x="6848874" y="3834535"/>
            <a:ext cx="1226924" cy="1477330"/>
          </a:xfrm>
          <a:prstGeom prst="rect">
            <a:avLst/>
          </a:prstGeom>
          <a:noFill/>
          <a:ln w="38100">
            <a:solidFill>
              <a:srgbClr val="004236"/>
            </a:solidFill>
          </a:ln>
        </p:spPr>
        <p:txBody>
          <a:bodyPr lIns="91442" tIns="45721" rIns="91442" bIns="45721">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just"/>
            <a:r>
              <a:rPr lang="en-US" altLang="zh-CN" b="1" dirty="0" err="1">
                <a:solidFill>
                  <a:srgbClr val="004236"/>
                </a:solidFill>
                <a:latin typeface="Calibri Light" panose="020F0302020204030204" pitchFamily="34" charset="0"/>
                <a:ea typeface="Microsoft YaHei" panose="020B0503020204020204" pitchFamily="34" charset="-122"/>
                <a:cs typeface="华文黑体"/>
              </a:rPr>
              <a:t>Củng</a:t>
            </a:r>
            <a:r>
              <a:rPr lang="en-US" altLang="zh-CN" b="1" dirty="0">
                <a:solidFill>
                  <a:srgbClr val="004236"/>
                </a:solidFill>
                <a:latin typeface="Calibri Light" panose="020F0302020204030204" pitchFamily="34" charset="0"/>
                <a:ea typeface="Microsoft YaHei" panose="020B0503020204020204" pitchFamily="34" charset="-122"/>
                <a:cs typeface="华文黑体"/>
              </a:rPr>
              <a:t> </a:t>
            </a:r>
            <a:r>
              <a:rPr lang="en-US" altLang="zh-CN" b="1" dirty="0" err="1">
                <a:solidFill>
                  <a:srgbClr val="004236"/>
                </a:solidFill>
                <a:latin typeface="Calibri Light" panose="020F0302020204030204" pitchFamily="34" charset="0"/>
                <a:ea typeface="Microsoft YaHei" panose="020B0503020204020204" pitchFamily="34" charset="-122"/>
                <a:cs typeface="华文黑体"/>
              </a:rPr>
              <a:t>cố</a:t>
            </a:r>
            <a:r>
              <a:rPr lang="en-US" altLang="zh-CN" b="1" dirty="0">
                <a:solidFill>
                  <a:srgbClr val="004236"/>
                </a:solidFill>
                <a:latin typeface="Calibri Light" panose="020F0302020204030204" pitchFamily="34" charset="0"/>
                <a:ea typeface="Microsoft YaHei" panose="020B0503020204020204" pitchFamily="34" charset="-122"/>
                <a:cs typeface="华文黑体"/>
              </a:rPr>
              <a:t> </a:t>
            </a:r>
            <a:r>
              <a:rPr lang="en-US" altLang="zh-CN" b="1" dirty="0" err="1">
                <a:solidFill>
                  <a:srgbClr val="004236"/>
                </a:solidFill>
                <a:latin typeface="Calibri Light" panose="020F0302020204030204" pitchFamily="34" charset="0"/>
                <a:ea typeface="Microsoft YaHei" panose="020B0503020204020204" pitchFamily="34" charset="-122"/>
                <a:cs typeface="华文黑体"/>
              </a:rPr>
              <a:t>phát</a:t>
            </a:r>
            <a:r>
              <a:rPr lang="en-US" altLang="zh-CN" b="1" dirty="0">
                <a:solidFill>
                  <a:srgbClr val="004236"/>
                </a:solidFill>
                <a:latin typeface="Calibri Light" panose="020F0302020204030204" pitchFamily="34" charset="0"/>
                <a:ea typeface="Microsoft YaHei" panose="020B0503020204020204" pitchFamily="34" charset="-122"/>
                <a:cs typeface="华文黑体"/>
              </a:rPr>
              <a:t> </a:t>
            </a:r>
            <a:r>
              <a:rPr lang="en-US" altLang="zh-CN" b="1" dirty="0" err="1">
                <a:solidFill>
                  <a:srgbClr val="004236"/>
                </a:solidFill>
                <a:latin typeface="Calibri Light" panose="020F0302020204030204" pitchFamily="34" charset="0"/>
                <a:ea typeface="Microsoft YaHei" panose="020B0503020204020204" pitchFamily="34" charset="-122"/>
                <a:cs typeface="华文黑体"/>
              </a:rPr>
              <a:t>huy</a:t>
            </a:r>
            <a:r>
              <a:rPr lang="en-US" altLang="zh-CN" b="1" dirty="0">
                <a:solidFill>
                  <a:srgbClr val="004236"/>
                </a:solidFill>
                <a:latin typeface="Calibri Light" panose="020F0302020204030204" pitchFamily="34" charset="0"/>
                <a:ea typeface="Microsoft YaHei" panose="020B0503020204020204" pitchFamily="34" charset="-122"/>
                <a:cs typeface="华文黑体"/>
              </a:rPr>
              <a:t> </a:t>
            </a:r>
            <a:r>
              <a:rPr lang="en-US" altLang="zh-CN" b="1" dirty="0" err="1">
                <a:solidFill>
                  <a:srgbClr val="004236"/>
                </a:solidFill>
                <a:latin typeface="Calibri Light" panose="020F0302020204030204" pitchFamily="34" charset="0"/>
                <a:ea typeface="Microsoft YaHei" panose="020B0503020204020204" pitchFamily="34" charset="-122"/>
                <a:cs typeface="华文黑体"/>
              </a:rPr>
              <a:t>truyền</a:t>
            </a:r>
            <a:r>
              <a:rPr lang="en-US" altLang="zh-CN" b="1" dirty="0">
                <a:solidFill>
                  <a:srgbClr val="004236"/>
                </a:solidFill>
                <a:latin typeface="Calibri Light" panose="020F0302020204030204" pitchFamily="34" charset="0"/>
                <a:ea typeface="Microsoft YaHei" panose="020B0503020204020204" pitchFamily="34" charset="-122"/>
                <a:cs typeface="华文黑体"/>
              </a:rPr>
              <a:t> </a:t>
            </a:r>
            <a:r>
              <a:rPr lang="en-US" altLang="zh-CN" b="1" dirty="0" err="1">
                <a:solidFill>
                  <a:srgbClr val="004236"/>
                </a:solidFill>
                <a:latin typeface="Calibri Light" panose="020F0302020204030204" pitchFamily="34" charset="0"/>
                <a:ea typeface="Microsoft YaHei" panose="020B0503020204020204" pitchFamily="34" charset="-122"/>
                <a:cs typeface="华文黑体"/>
              </a:rPr>
              <a:t>thống</a:t>
            </a:r>
            <a:r>
              <a:rPr lang="en-US" altLang="zh-CN" b="1" dirty="0">
                <a:solidFill>
                  <a:srgbClr val="004236"/>
                </a:solidFill>
                <a:latin typeface="Calibri Light" panose="020F0302020204030204" pitchFamily="34" charset="0"/>
                <a:ea typeface="Microsoft YaHei" panose="020B0503020204020204" pitchFamily="34" charset="-122"/>
                <a:cs typeface="华文黑体"/>
              </a:rPr>
              <a:t> </a:t>
            </a:r>
            <a:r>
              <a:rPr lang="en-US" altLang="zh-CN" b="1" dirty="0" err="1">
                <a:solidFill>
                  <a:srgbClr val="004236"/>
                </a:solidFill>
                <a:latin typeface="Calibri Light" panose="020F0302020204030204" pitchFamily="34" charset="0"/>
                <a:ea typeface="Microsoft YaHei" panose="020B0503020204020204" pitchFamily="34" charset="-122"/>
                <a:cs typeface="华文黑体"/>
              </a:rPr>
              <a:t>dân</a:t>
            </a:r>
            <a:r>
              <a:rPr lang="en-US" altLang="zh-CN" b="1" dirty="0">
                <a:solidFill>
                  <a:srgbClr val="004236"/>
                </a:solidFill>
                <a:latin typeface="Calibri Light" panose="020F0302020204030204" pitchFamily="34" charset="0"/>
                <a:ea typeface="Microsoft YaHei" panose="020B0503020204020204" pitchFamily="34" charset="-122"/>
                <a:cs typeface="华文黑体"/>
              </a:rPr>
              <a:t> </a:t>
            </a:r>
            <a:r>
              <a:rPr lang="en-US" altLang="zh-CN" b="1" dirty="0" err="1">
                <a:solidFill>
                  <a:srgbClr val="004236"/>
                </a:solidFill>
                <a:latin typeface="Calibri Light" panose="020F0302020204030204" pitchFamily="34" charset="0"/>
                <a:ea typeface="Microsoft YaHei" panose="020B0503020204020204" pitchFamily="34" charset="-122"/>
                <a:cs typeface="华文黑体"/>
              </a:rPr>
              <a:t>tộc</a:t>
            </a:r>
            <a:endParaRPr lang="zh-CN" altLang="en-US" b="1" dirty="0">
              <a:solidFill>
                <a:srgbClr val="004236"/>
              </a:solidFill>
              <a:latin typeface="Calibri Light" panose="020F0302020204030204" pitchFamily="34" charset="0"/>
              <a:ea typeface="Microsoft YaHei" panose="020B0503020204020204" pitchFamily="34" charset="-122"/>
              <a:cs typeface="华文黑体"/>
            </a:endParaRPr>
          </a:p>
        </p:txBody>
      </p:sp>
      <p:sp>
        <p:nvSpPr>
          <p:cNvPr id="30" name="矩形 29">
            <a:extLst>
              <a:ext uri="{FF2B5EF4-FFF2-40B4-BE49-F238E27FC236}">
                <a16:creationId xmlns:a16="http://schemas.microsoft.com/office/drawing/2014/main" id="{9AF65A1E-096A-4144-BA5B-69F94C4B698B}"/>
              </a:ext>
            </a:extLst>
          </p:cNvPr>
          <p:cNvSpPr/>
          <p:nvPr/>
        </p:nvSpPr>
        <p:spPr>
          <a:xfrm>
            <a:off x="0" y="1053719"/>
            <a:ext cx="160310" cy="417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anchor="ctr"/>
          <a:lstStyle/>
          <a:p>
            <a:pPr algn="ctr" defTabSz="685658">
              <a:defRPr/>
            </a:pPr>
            <a:endParaRPr lang="zh-CN" altLang="en-US" sz="1400" dirty="0">
              <a:solidFill>
                <a:srgbClr val="E7E6E6">
                  <a:lumMod val="50000"/>
                </a:srgbClr>
              </a:solidFill>
              <a:cs typeface="+mn-ea"/>
              <a:sym typeface="+mn-lt"/>
            </a:endParaRPr>
          </a:p>
        </p:txBody>
      </p:sp>
      <p:sp>
        <p:nvSpPr>
          <p:cNvPr id="26636" name="文本框 32">
            <a:extLst>
              <a:ext uri="{FF2B5EF4-FFF2-40B4-BE49-F238E27FC236}">
                <a16:creationId xmlns:a16="http://schemas.microsoft.com/office/drawing/2014/main" id="{EA8B2C01-726D-4CC8-BDD7-E8CD6417AC05}"/>
              </a:ext>
            </a:extLst>
          </p:cNvPr>
          <p:cNvSpPr txBox="1">
            <a:spLocks noChangeArrowheads="1"/>
          </p:cNvSpPr>
          <p:nvPr/>
        </p:nvSpPr>
        <p:spPr bwMode="auto">
          <a:xfrm>
            <a:off x="126020" y="1094193"/>
            <a:ext cx="6323502" cy="5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r>
              <a:rPr lang="en-US" altLang="zh-CN" sz="1600" dirty="0">
                <a:solidFill>
                  <a:srgbClr val="004236"/>
                </a:solidFill>
                <a:latin typeface="Arial" panose="020B0604020202020204" pitchFamily="34" charset="0"/>
                <a:ea typeface="Microsoft YaHei" panose="020B0503020204020204" pitchFamily="34" charset="-122"/>
                <a:sym typeface="Arial" panose="020B0604020202020204" pitchFamily="34" charset="0"/>
              </a:rPr>
              <a:t>b. </a:t>
            </a:r>
            <a:r>
              <a:rPr lang="vi-VN" b="1" dirty="0"/>
              <a:t>Ý nghĩa của quyền bình đẳng các dân tộc.</a:t>
            </a:r>
            <a:endParaRPr lang="vi-VN" dirty="0"/>
          </a:p>
          <a:p>
            <a:endParaRPr lang="en-US" altLang="zh-CN" sz="1600" dirty="0">
              <a:solidFill>
                <a:srgbClr val="004236"/>
              </a:solidFill>
              <a:latin typeface="Arial" panose="020B0604020202020204" pitchFamily="34" charset="0"/>
              <a:ea typeface="Microsoft YaHei" panose="020B0503020204020204" pitchFamily="34" charset="-122"/>
              <a:sym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2"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par>
                                <p:cTn id="17" presetID="22" presetClass="entr" presetSubtype="8"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nodeType="afterGroup">
                            <p:stCondLst>
                              <p:cond delay="1500"/>
                            </p:stCondLst>
                            <p:childTnLst>
                              <p:par>
                                <p:cTn id="21" presetID="23" presetClass="entr" presetSubtype="28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strVal val="4/3*#ppt_w"/>
                                          </p:val>
                                        </p:tav>
                                        <p:tav tm="100000">
                                          <p:val>
                                            <p:strVal val="#ppt_w"/>
                                          </p:val>
                                        </p:tav>
                                      </p:tavLst>
                                    </p:anim>
                                    <p:anim calcmode="lin" valueType="num">
                                      <p:cBhvr>
                                        <p:cTn id="24" dur="500" fill="hold"/>
                                        <p:tgtEl>
                                          <p:spTgt spid="20"/>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4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strVal val="4/3*#ppt_w"/>
                                          </p:val>
                                        </p:tav>
                                        <p:tav tm="100000">
                                          <p:val>
                                            <p:strVal val="#ppt_w"/>
                                          </p:val>
                                        </p:tav>
                                      </p:tavLst>
                                    </p:anim>
                                    <p:anim calcmode="lin" valueType="num">
                                      <p:cBhvr>
                                        <p:cTn id="28" dur="500" fill="hold"/>
                                        <p:tgtEl>
                                          <p:spTgt spid="24"/>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4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strVal val="4/3*#ppt_w"/>
                                          </p:val>
                                        </p:tav>
                                        <p:tav tm="100000">
                                          <p:val>
                                            <p:strVal val="#ppt_w"/>
                                          </p:val>
                                        </p:tav>
                                      </p:tavLst>
                                    </p:anim>
                                    <p:anim calcmode="lin" valueType="num">
                                      <p:cBhvr>
                                        <p:cTn id="32" dur="500" fill="hold"/>
                                        <p:tgtEl>
                                          <p:spTgt spid="22"/>
                                        </p:tgtEl>
                                        <p:attrNameLst>
                                          <p:attrName>ppt_h</p:attrName>
                                        </p:attrNameLst>
                                      </p:cBhvr>
                                      <p:tavLst>
                                        <p:tav tm="0">
                                          <p:val>
                                            <p:strVal val="4/3*#ppt_h"/>
                                          </p:val>
                                        </p:tav>
                                        <p:tav tm="100000">
                                          <p:val>
                                            <p:strVal val="#ppt_h"/>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4" grpId="0" animBg="1"/>
      <p:bldP spid="33" grpId="0" animBg="1"/>
      <p:bldP spid="39"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_5.jpg"/>
          <p:cNvPicPr>
            <a:picLocks noGrp="1" noChangeAspect="1"/>
          </p:cNvPicPr>
          <p:nvPr>
            <p:ph idx="1"/>
          </p:nvPr>
        </p:nvPicPr>
        <p:blipFill>
          <a:blip r:embed="rId2"/>
          <a:stretch>
            <a:fillRect/>
          </a:stretch>
        </p:blipFill>
        <p:spPr>
          <a:xfrm>
            <a:off x="0" y="1219200"/>
            <a:ext cx="4267200" cy="4572000"/>
          </a:xfrm>
        </p:spPr>
      </p:pic>
      <p:pic>
        <p:nvPicPr>
          <p:cNvPr id="5" name="Picture 4" descr="images577729_Tan_trao_doi_moi.jpg"/>
          <p:cNvPicPr>
            <a:picLocks noChangeAspect="1"/>
          </p:cNvPicPr>
          <p:nvPr/>
        </p:nvPicPr>
        <p:blipFill>
          <a:blip r:embed="rId3"/>
          <a:stretch>
            <a:fillRect/>
          </a:stretch>
        </p:blipFill>
        <p:spPr>
          <a:xfrm>
            <a:off x="4495800" y="1219200"/>
            <a:ext cx="4419600" cy="4572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41CD8F2-718D-46CC-A067-E3E8EC9436D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74" y="856903"/>
            <a:ext cx="9137652" cy="514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5">
            <a:extLst>
              <a:ext uri="{FF2B5EF4-FFF2-40B4-BE49-F238E27FC236}">
                <a16:creationId xmlns:a16="http://schemas.microsoft.com/office/drawing/2014/main" id="{257F2923-996E-4079-BAF2-F6913CF35F4F}"/>
              </a:ext>
            </a:extLst>
          </p:cNvPr>
          <p:cNvSpPr txBox="1">
            <a:spLocks/>
          </p:cNvSpPr>
          <p:nvPr>
            <p:custDataLst>
              <p:tags r:id="rId2"/>
            </p:custDataLst>
          </p:nvPr>
        </p:nvSpPr>
        <p:spPr>
          <a:xfrm>
            <a:off x="1116612" y="1358147"/>
            <a:ext cx="6655788" cy="443198"/>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lnSpc>
                <a:spcPct val="90000"/>
              </a:lnSpc>
            </a:pPr>
            <a:r>
              <a:rPr lang="en-US" altLang="zh-CN" sz="3200" b="1" dirty="0">
                <a:solidFill>
                  <a:srgbClr val="595959"/>
                </a:solidFill>
                <a:latin typeface="Calibri Light" panose="020F0302020204030204" pitchFamily="34" charset="0"/>
                <a:ea typeface="Microsoft YaHei" panose="020B0503020204020204" pitchFamily="34" charset="-122"/>
                <a:sym typeface="Arial" panose="020B0604020202020204" pitchFamily="34" charset="0"/>
              </a:rPr>
              <a:t>QUYỀN BÌNH ĐẲNG GIỮA CÁC TÔN GIÁO</a:t>
            </a:r>
          </a:p>
        </p:txBody>
      </p:sp>
      <p:sp>
        <p:nvSpPr>
          <p:cNvPr id="2" name="椭圆 1">
            <a:extLst>
              <a:ext uri="{FF2B5EF4-FFF2-40B4-BE49-F238E27FC236}">
                <a16:creationId xmlns:a16="http://schemas.microsoft.com/office/drawing/2014/main" id="{CBE0F72B-F894-4F99-9F2F-75302131E46C}"/>
              </a:ext>
            </a:extLst>
          </p:cNvPr>
          <p:cNvSpPr/>
          <p:nvPr/>
        </p:nvSpPr>
        <p:spPr>
          <a:xfrm>
            <a:off x="54527" y="1094631"/>
            <a:ext cx="1079313" cy="10808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399" dirty="0"/>
              <a:t>02</a:t>
            </a:r>
            <a:endParaRPr lang="zh-CN" altLang="en-US" sz="4399" dirty="0"/>
          </a:p>
        </p:txBody>
      </p:sp>
      <p:sp>
        <p:nvSpPr>
          <p:cNvPr id="7" name="标题 5">
            <a:extLst>
              <a:ext uri="{FF2B5EF4-FFF2-40B4-BE49-F238E27FC236}">
                <a16:creationId xmlns:a16="http://schemas.microsoft.com/office/drawing/2014/main" id="{8C5D3756-E351-4539-8A75-FB567D40DDE6}"/>
              </a:ext>
            </a:extLst>
          </p:cNvPr>
          <p:cNvSpPr txBox="1">
            <a:spLocks/>
          </p:cNvSpPr>
          <p:nvPr>
            <p:custDataLst>
              <p:tags r:id="rId3"/>
            </p:custDataLst>
          </p:nvPr>
        </p:nvSpPr>
        <p:spPr>
          <a:xfrm>
            <a:off x="533400" y="3264220"/>
            <a:ext cx="8305800" cy="941668"/>
          </a:xfrm>
          <a:prstGeom prst="rect">
            <a:avLst/>
          </a:prstGeom>
          <a:noFill/>
        </p:spPr>
        <p:txBody>
          <a:bodyPr wrap="square" lIns="0" tIns="0" rIns="0" bIns="0">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lnSpc>
                <a:spcPct val="90000"/>
              </a:lnSpc>
            </a:pPr>
            <a:r>
              <a:rPr lang="en-US" altLang="zh-CN" sz="2800" b="1" dirty="0">
                <a:solidFill>
                  <a:srgbClr val="FF0000"/>
                </a:solidFill>
                <a:latin typeface="Calibri Light" panose="020F0302020204030204" pitchFamily="34" charset="0"/>
                <a:ea typeface="Microsoft YaHei" panose="020B0503020204020204" pitchFamily="34" charset="-122"/>
                <a:sym typeface="Arial" panose="020B0604020202020204" pitchFamily="34" charset="0"/>
              </a:rPr>
              <a:t>a.</a:t>
            </a:r>
            <a:r>
              <a:rPr lang="vi-VN" sz="2800" b="1" dirty="0">
                <a:solidFill>
                  <a:srgbClr val="FF0000"/>
                </a:solidFill>
                <a:latin typeface="Times New Roman" pitchFamily="18" charset="0"/>
              </a:rPr>
              <a:t> Pháp </a:t>
            </a:r>
            <a:r>
              <a:rPr lang="vi-VN" sz="2800" b="1" dirty="0">
                <a:solidFill>
                  <a:srgbClr val="C00000"/>
                </a:solidFill>
                <a:latin typeface="Times New Roman" pitchFamily="18" charset="0"/>
              </a:rPr>
              <a:t>luật về quyền bình đẳng giữa các</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tôn</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giáo</a:t>
            </a:r>
            <a:r>
              <a:rPr lang="en-US" altLang="zh-CN" sz="2800" b="1" dirty="0">
                <a:solidFill>
                  <a:srgbClr val="595959"/>
                </a:solidFill>
                <a:latin typeface="Calibri Light" panose="020F0302020204030204" pitchFamily="34" charset="0"/>
                <a:ea typeface="Microsoft YaHei" panose="020B0503020204020204" pitchFamily="34" charset="-122"/>
                <a:sym typeface="Arial" panose="020B0604020202020204" pitchFamily="34" charset="0"/>
              </a:rPr>
              <a:t> </a:t>
            </a:r>
          </a:p>
          <a:p>
            <a:pPr algn="ctr">
              <a:lnSpc>
                <a:spcPct val="90000"/>
              </a:lnSpc>
            </a:pPr>
            <a:endParaRPr lang="en-US" altLang="zh-CN" sz="3999" b="1" dirty="0">
              <a:solidFill>
                <a:srgbClr val="595959"/>
              </a:solidFill>
              <a:latin typeface="Calibri Light" panose="020F0302020204030204" pitchFamily="34" charset="0"/>
              <a:ea typeface="Microsoft YaHei"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13657253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30CBC0-AEF2-430E-BF06-3CC1CDAC80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894" y="3265885"/>
            <a:ext cx="2371725" cy="209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a:extLst>
              <a:ext uri="{FF2B5EF4-FFF2-40B4-BE49-F238E27FC236}">
                <a16:creationId xmlns:a16="http://schemas.microsoft.com/office/drawing/2014/main" id="{A6FD69CF-BD00-4785-A492-7E9CD5AC20CF}"/>
              </a:ext>
            </a:extLst>
          </p:cNvPr>
          <p:cNvSpPr/>
          <p:nvPr/>
        </p:nvSpPr>
        <p:spPr>
          <a:xfrm>
            <a:off x="838200" y="381000"/>
            <a:ext cx="5410200" cy="2921794"/>
          </a:xfrm>
          <a:prstGeom prst="cloudCallout">
            <a:avLst/>
          </a:prstGeom>
          <a:solidFill>
            <a:schemeClr val="accent4">
              <a:lumMod val="40000"/>
              <a:lumOff val="60000"/>
            </a:schemeClr>
          </a:solidFill>
          <a:ln>
            <a:no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dirty="0"/>
              <a:t>1/ Dựa vào các quy định của pháp luật ở thông tin 1, em hãy trình bày những biểu hiện quyền bình đẳng giữa các tôn giáo trong thông tin 3 và 4.</a:t>
            </a:r>
          </a:p>
          <a:p>
            <a:pPr algn="ctr" eaLnBrk="1" hangingPunct="1">
              <a:defRPr/>
            </a:pPr>
            <a:endParaRPr lang="en-US" altLang="en-US" b="1" dirty="0">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30CBC0-AEF2-430E-BF06-3CC1CDAC80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894" y="3265885"/>
            <a:ext cx="2371725" cy="209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a:extLst>
              <a:ext uri="{FF2B5EF4-FFF2-40B4-BE49-F238E27FC236}">
                <a16:creationId xmlns:a16="http://schemas.microsoft.com/office/drawing/2014/main" id="{A6FD69CF-BD00-4785-A492-7E9CD5AC20CF}"/>
              </a:ext>
            </a:extLst>
          </p:cNvPr>
          <p:cNvSpPr/>
          <p:nvPr/>
        </p:nvSpPr>
        <p:spPr>
          <a:xfrm>
            <a:off x="838200" y="381000"/>
            <a:ext cx="7315200" cy="2921794"/>
          </a:xfrm>
          <a:prstGeom prst="cloudCallout">
            <a:avLst/>
          </a:prstGeom>
          <a:solidFill>
            <a:schemeClr val="accent4">
              <a:lumMod val="40000"/>
              <a:lumOff val="60000"/>
            </a:schemeClr>
          </a:solidFill>
          <a:ln>
            <a:no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dirty="0"/>
              <a:t>2/ Theo em, những nguy cơ được đề cập đến trong thông tin 4 là gì? Cần ngăn chặn như thế nào để đảm bảo quyền bình đẳng giữa các tôn giáo được thực hiện?</a:t>
            </a:r>
          </a:p>
          <a:p>
            <a:pPr algn="ctr" eaLnBrk="1" hangingPunct="1">
              <a:defRPr/>
            </a:pPr>
            <a:endParaRPr lang="en-US"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579654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文本框 32">
            <a:extLst>
              <a:ext uri="{FF2B5EF4-FFF2-40B4-BE49-F238E27FC236}">
                <a16:creationId xmlns:a16="http://schemas.microsoft.com/office/drawing/2014/main" id="{3DAAC4D4-3C9C-4747-B301-B6286F4A2621}"/>
              </a:ext>
            </a:extLst>
          </p:cNvPr>
          <p:cNvSpPr txBox="1">
            <a:spLocks noChangeArrowheads="1"/>
          </p:cNvSpPr>
          <p:nvPr/>
        </p:nvSpPr>
        <p:spPr bwMode="auto">
          <a:xfrm>
            <a:off x="133640" y="1041022"/>
            <a:ext cx="6323502" cy="56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r>
              <a:rPr lang="en-US" altLang="zh-CN" sz="1600" b="1" dirty="0">
                <a:solidFill>
                  <a:srgbClr val="595959"/>
                </a:solidFill>
                <a:latin typeface="Calibri Light" panose="020F0302020204030204" pitchFamily="34" charset="0"/>
                <a:ea typeface="Microsoft YaHei" panose="020B0503020204020204" pitchFamily="34" charset="-122"/>
                <a:sym typeface="Arial" panose="020B0604020202020204" pitchFamily="34" charset="0"/>
              </a:rPr>
              <a:t>a.</a:t>
            </a:r>
            <a:r>
              <a:rPr lang="vi-VN" sz="1600" b="1" dirty="0">
                <a:solidFill>
                  <a:srgbClr val="C00000"/>
                </a:solidFill>
                <a:latin typeface="Times New Roman" pitchFamily="18" charset="0"/>
              </a:rPr>
              <a:t> Pháp luật về quyền bình đẳng giữa các</a:t>
            </a:r>
            <a:r>
              <a:rPr lang="en-US" sz="1600" b="1" dirty="0">
                <a:solidFill>
                  <a:srgbClr val="C00000"/>
                </a:solidFill>
                <a:latin typeface="Times New Roman" pitchFamily="18" charset="0"/>
              </a:rPr>
              <a:t> </a:t>
            </a:r>
            <a:r>
              <a:rPr lang="en-US" sz="1600" b="1" dirty="0" err="1">
                <a:solidFill>
                  <a:srgbClr val="C00000"/>
                </a:solidFill>
                <a:latin typeface="Times New Roman" pitchFamily="18" charset="0"/>
              </a:rPr>
              <a:t>tôn</a:t>
            </a:r>
            <a:r>
              <a:rPr lang="en-US" sz="1600" b="1" dirty="0">
                <a:solidFill>
                  <a:srgbClr val="C00000"/>
                </a:solidFill>
                <a:latin typeface="Times New Roman" pitchFamily="18" charset="0"/>
              </a:rPr>
              <a:t> </a:t>
            </a:r>
            <a:r>
              <a:rPr lang="en-US" sz="1600" b="1" dirty="0" err="1">
                <a:solidFill>
                  <a:srgbClr val="C00000"/>
                </a:solidFill>
                <a:latin typeface="Times New Roman" pitchFamily="18" charset="0"/>
              </a:rPr>
              <a:t>giáo</a:t>
            </a:r>
            <a:r>
              <a:rPr lang="en-US" altLang="zh-CN" sz="1600" b="1" dirty="0">
                <a:solidFill>
                  <a:srgbClr val="595959"/>
                </a:solidFill>
                <a:latin typeface="Calibri Light" panose="020F0302020204030204" pitchFamily="34" charset="0"/>
                <a:ea typeface="Microsoft YaHei" panose="020B0503020204020204" pitchFamily="34" charset="-122"/>
                <a:sym typeface="Arial" panose="020B0604020202020204" pitchFamily="34" charset="0"/>
              </a:rPr>
              <a:t> </a:t>
            </a:r>
          </a:p>
          <a:p>
            <a:endParaRPr lang="en-US" altLang="zh-CN" sz="1600" dirty="0">
              <a:solidFill>
                <a:srgbClr val="004236"/>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3" name="矩形 34">
            <a:extLst>
              <a:ext uri="{FF2B5EF4-FFF2-40B4-BE49-F238E27FC236}">
                <a16:creationId xmlns:a16="http://schemas.microsoft.com/office/drawing/2014/main" id="{C3E96664-D8C7-4FA8-BAA2-A816C1817569}"/>
              </a:ext>
            </a:extLst>
          </p:cNvPr>
          <p:cNvSpPr/>
          <p:nvPr/>
        </p:nvSpPr>
        <p:spPr>
          <a:xfrm>
            <a:off x="0" y="1053719"/>
            <a:ext cx="160310" cy="417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anchor="ctr"/>
          <a:lstStyle/>
          <a:p>
            <a:pPr algn="ctr" defTabSz="685658">
              <a:defRPr/>
            </a:pPr>
            <a:endParaRPr lang="zh-CN" altLang="en-US" sz="1400" dirty="0">
              <a:solidFill>
                <a:srgbClr val="E7E6E6">
                  <a:lumMod val="50000"/>
                </a:srgbClr>
              </a:solidFill>
              <a:cs typeface="+mn-ea"/>
              <a:sym typeface="+mn-lt"/>
            </a:endParaRPr>
          </a:p>
        </p:txBody>
      </p:sp>
      <p:pic>
        <p:nvPicPr>
          <p:cNvPr id="30723" name="Picture 3">
            <a:extLst>
              <a:ext uri="{FF2B5EF4-FFF2-40B4-BE49-F238E27FC236}">
                <a16:creationId xmlns:a16="http://schemas.microsoft.com/office/drawing/2014/main" id="{9F3CD0C2-4F46-4C0E-9E4B-BB4A9662A6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419" y="1629881"/>
            <a:ext cx="2466547" cy="339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7">
            <a:extLst>
              <a:ext uri="{FF2B5EF4-FFF2-40B4-BE49-F238E27FC236}">
                <a16:creationId xmlns:a16="http://schemas.microsoft.com/office/drawing/2014/main" id="{E938BC14-90F6-4888-A75E-6B1EE5FF13BC}"/>
              </a:ext>
            </a:extLst>
          </p:cNvPr>
          <p:cNvSpPr txBox="1">
            <a:spLocks noChangeArrowheads="1"/>
          </p:cNvSpPr>
          <p:nvPr/>
        </p:nvSpPr>
        <p:spPr bwMode="auto">
          <a:xfrm>
            <a:off x="3491894" y="1664801"/>
            <a:ext cx="5423506" cy="1200329"/>
          </a:xfrm>
          <a:prstGeom prst="rect">
            <a:avLst/>
          </a:prstGeom>
          <a:noFill/>
          <a:ln w="28575">
            <a:solidFill>
              <a:srgbClr val="004236"/>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just"/>
            <a:r>
              <a:rPr lang="vi-VN" i="1" dirty="0"/>
              <a:t>Các tôn giáo được nhà nước công nhận đều bình đẳng trong việc hưởng quyền và thực hiện nghĩa vụ, trách nhiệm pháp lí.</a:t>
            </a:r>
            <a:endParaRPr lang="vi-VN" dirty="0"/>
          </a:p>
          <a:p>
            <a:pPr algn="just"/>
            <a:endParaRPr lang="en-US" altLang="vi-VN" dirty="0">
              <a:solidFill>
                <a:srgbClr val="004236"/>
              </a:solidFill>
            </a:endParaRP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0">
            <a:extLst>
              <a:ext uri="{FF2B5EF4-FFF2-40B4-BE49-F238E27FC236}">
                <a16:creationId xmlns:a16="http://schemas.microsoft.com/office/drawing/2014/main" id="{19C79A52-F942-40C9-B91D-4B914D2E6BA0}"/>
              </a:ext>
            </a:extLst>
          </p:cNvPr>
          <p:cNvSpPr>
            <a:spLocks/>
          </p:cNvSpPr>
          <p:nvPr/>
        </p:nvSpPr>
        <p:spPr bwMode="gray">
          <a:xfrm>
            <a:off x="3053820" y="1772732"/>
            <a:ext cx="3293491" cy="238084"/>
          </a:xfrm>
          <a:custGeom>
            <a:avLst/>
            <a:gdLst>
              <a:gd name="T0" fmla="*/ 0 w 2347"/>
              <a:gd name="T1" fmla="*/ 133278 h 336"/>
              <a:gd name="T2" fmla="*/ 0 w 2347"/>
              <a:gd name="T3" fmla="*/ 238199 h 336"/>
              <a:gd name="T4" fmla="*/ 3295031 w 2347"/>
              <a:gd name="T5" fmla="*/ 238199 h 336"/>
              <a:gd name="T6" fmla="*/ 2814885 w 2347"/>
              <a:gd name="T7" fmla="*/ 0 h 336"/>
              <a:gd name="T8" fmla="*/ 2814885 w 2347"/>
              <a:gd name="T9" fmla="*/ 133987 h 336"/>
              <a:gd name="T10" fmla="*/ 0 w 2347"/>
              <a:gd name="T11" fmla="*/ 13327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42" tIns="45721" rIns="91442" bIns="45721" anchor="ctr"/>
          <a:lstStyle/>
          <a:p>
            <a:endParaRPr lang="vi-VN"/>
          </a:p>
        </p:txBody>
      </p:sp>
      <p:sp>
        <p:nvSpPr>
          <p:cNvPr id="19" name="Text Box 18">
            <a:extLst>
              <a:ext uri="{FF2B5EF4-FFF2-40B4-BE49-F238E27FC236}">
                <a16:creationId xmlns:a16="http://schemas.microsoft.com/office/drawing/2014/main" id="{A113B0A6-B81A-4E03-94F0-D03093D27688}"/>
              </a:ext>
            </a:extLst>
          </p:cNvPr>
          <p:cNvSpPr txBox="1">
            <a:spLocks noChangeArrowheads="1"/>
          </p:cNvSpPr>
          <p:nvPr/>
        </p:nvSpPr>
        <p:spPr bwMode="auto">
          <a:xfrm>
            <a:off x="2816529" y="4551240"/>
            <a:ext cx="3973613" cy="1477330"/>
          </a:xfrm>
          <a:prstGeom prst="rect">
            <a:avLst/>
          </a:prstGeom>
          <a:solidFill>
            <a:schemeClr val="accent2">
              <a:lumMod val="20000"/>
              <a:lumOff val="80000"/>
            </a:schemeClr>
          </a:solidFill>
          <a:ln w="38100">
            <a:solidFill>
              <a:srgbClr val="004236"/>
            </a:solidFill>
          </a:ln>
          <a:effectLst/>
        </p:spPr>
        <p:txBody>
          <a:bodyPr wrap="square" lIns="91442" tIns="45721" rIns="91442" bIns="45721" anchor="b">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just"/>
            <a:r>
              <a:rPr lang="vi-VN" i="1" dirty="0"/>
              <a:t>Nhà nước tôn trọng và bảo hộ quyền tự do tín ngưỡng, tôn giáo của mọi người, đối xử bình đẳng giữa các tôn giáo. Nghiêm cấm mọi hành vi lợi dụng tôn giáo để phá hoại độc lập và đoàn kết</a:t>
            </a:r>
            <a:endParaRPr lang="zh-CN" altLang="en-US" sz="2000" b="1" dirty="0">
              <a:solidFill>
                <a:srgbClr val="004236"/>
              </a:solidFill>
              <a:latin typeface="Calibri Light" panose="020F0302020204030204" pitchFamily="34" charset="0"/>
              <a:ea typeface="Microsoft YaHei" panose="020B0503020204020204" pitchFamily="34" charset="-122"/>
            </a:endParaRPr>
          </a:p>
        </p:txBody>
      </p:sp>
      <p:sp>
        <p:nvSpPr>
          <p:cNvPr id="20" name="Text Box 19">
            <a:extLst>
              <a:ext uri="{FF2B5EF4-FFF2-40B4-BE49-F238E27FC236}">
                <a16:creationId xmlns:a16="http://schemas.microsoft.com/office/drawing/2014/main" id="{B39B8856-E77A-4739-8743-CB57D9A52637}"/>
              </a:ext>
            </a:extLst>
          </p:cNvPr>
          <p:cNvSpPr txBox="1">
            <a:spLocks noChangeArrowheads="1"/>
          </p:cNvSpPr>
          <p:nvPr/>
        </p:nvSpPr>
        <p:spPr bwMode="auto">
          <a:xfrm>
            <a:off x="2687172" y="2115572"/>
            <a:ext cx="4102975" cy="58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1" rIns="91442" bIns="45721">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r>
              <a:rPr lang="en-US" altLang="zh-CN" sz="1600" b="1" dirty="0">
                <a:solidFill>
                  <a:srgbClr val="004236"/>
                </a:solidFill>
                <a:latin typeface="Microsoft YaHei" panose="020B0503020204020204" pitchFamily="34" charset="-122"/>
                <a:ea typeface="Microsoft YaHei" panose="020B0503020204020204" pitchFamily="34" charset="-122"/>
              </a:rPr>
              <a:t>BIỂU HIỆN QUYỀN </a:t>
            </a:r>
          </a:p>
          <a:p>
            <a:pPr algn="ctr"/>
            <a:r>
              <a:rPr lang="en-US" altLang="zh-CN" sz="1600" b="1" dirty="0">
                <a:solidFill>
                  <a:srgbClr val="004236"/>
                </a:solidFill>
                <a:latin typeface="Microsoft YaHei" panose="020B0503020204020204" pitchFamily="34" charset="-122"/>
                <a:ea typeface="Microsoft YaHei" panose="020B0503020204020204" pitchFamily="34" charset="-122"/>
              </a:rPr>
              <a:t>BÌNH ĐẲNG TÔN GIÁO</a:t>
            </a:r>
            <a:endParaRPr lang="zh-CN" altLang="en-US" sz="1600" b="1" dirty="0">
              <a:solidFill>
                <a:srgbClr val="004236"/>
              </a:solidFill>
              <a:latin typeface="Microsoft YaHei" panose="020B0503020204020204" pitchFamily="34" charset="-122"/>
              <a:ea typeface="Microsoft YaHei" panose="020B0503020204020204" pitchFamily="34" charset="-122"/>
            </a:endParaRPr>
          </a:p>
        </p:txBody>
      </p:sp>
      <p:cxnSp>
        <p:nvCxnSpPr>
          <p:cNvPr id="23" name="直接连接符 22">
            <a:extLst>
              <a:ext uri="{FF2B5EF4-FFF2-40B4-BE49-F238E27FC236}">
                <a16:creationId xmlns:a16="http://schemas.microsoft.com/office/drawing/2014/main" id="{1D5F5942-B78B-4AE3-8254-6DFD19AFA500}"/>
              </a:ext>
            </a:extLst>
          </p:cNvPr>
          <p:cNvCxnSpPr/>
          <p:nvPr/>
        </p:nvCxnSpPr>
        <p:spPr>
          <a:xfrm>
            <a:off x="4541049" y="2932993"/>
            <a:ext cx="0" cy="1215814"/>
          </a:xfrm>
          <a:prstGeom prst="line">
            <a:avLst/>
          </a:prstGeom>
          <a:ln w="28575">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Freeform 10">
            <a:extLst>
              <a:ext uri="{FF2B5EF4-FFF2-40B4-BE49-F238E27FC236}">
                <a16:creationId xmlns:a16="http://schemas.microsoft.com/office/drawing/2014/main" id="{400B66E0-9246-47DF-AB11-F36A11424402}"/>
              </a:ext>
            </a:extLst>
          </p:cNvPr>
          <p:cNvSpPr>
            <a:spLocks/>
          </p:cNvSpPr>
          <p:nvPr/>
        </p:nvSpPr>
        <p:spPr bwMode="gray">
          <a:xfrm flipH="1" flipV="1">
            <a:off x="3053820" y="2729828"/>
            <a:ext cx="3293491" cy="238084"/>
          </a:xfrm>
          <a:custGeom>
            <a:avLst/>
            <a:gdLst>
              <a:gd name="T0" fmla="*/ 0 w 2347"/>
              <a:gd name="T1" fmla="*/ 133278 h 336"/>
              <a:gd name="T2" fmla="*/ 0 w 2347"/>
              <a:gd name="T3" fmla="*/ 238199 h 336"/>
              <a:gd name="T4" fmla="*/ 3295031 w 2347"/>
              <a:gd name="T5" fmla="*/ 238199 h 336"/>
              <a:gd name="T6" fmla="*/ 2814885 w 2347"/>
              <a:gd name="T7" fmla="*/ 0 h 336"/>
              <a:gd name="T8" fmla="*/ 2814885 w 2347"/>
              <a:gd name="T9" fmla="*/ 133987 h 336"/>
              <a:gd name="T10" fmla="*/ 0 w 2347"/>
              <a:gd name="T11" fmla="*/ 13327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42" tIns="45721" rIns="91442" bIns="45721" anchor="ctr"/>
          <a:lstStyle/>
          <a:p>
            <a:endParaRPr lang="vi-VN"/>
          </a:p>
        </p:txBody>
      </p:sp>
      <p:sp>
        <p:nvSpPr>
          <p:cNvPr id="22" name="矩形 21">
            <a:extLst>
              <a:ext uri="{FF2B5EF4-FFF2-40B4-BE49-F238E27FC236}">
                <a16:creationId xmlns:a16="http://schemas.microsoft.com/office/drawing/2014/main" id="{D1B305B2-F0B2-4AA2-B29E-BB3355893F4C}"/>
              </a:ext>
            </a:extLst>
          </p:cNvPr>
          <p:cNvSpPr/>
          <p:nvPr/>
        </p:nvSpPr>
        <p:spPr>
          <a:xfrm>
            <a:off x="0" y="1053719"/>
            <a:ext cx="160310" cy="417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anchor="ctr"/>
          <a:lstStyle/>
          <a:p>
            <a:pPr algn="ctr" defTabSz="685658">
              <a:defRPr/>
            </a:pPr>
            <a:endParaRPr lang="zh-CN" altLang="en-US" sz="1400" dirty="0">
              <a:solidFill>
                <a:srgbClr val="E7E6E6">
                  <a:lumMod val="50000"/>
                </a:srgbClr>
              </a:solidFill>
              <a:cs typeface="+mn-ea"/>
              <a:sym typeface="+mn-lt"/>
            </a:endParaRPr>
          </a:p>
        </p:txBody>
      </p:sp>
      <p:sp>
        <p:nvSpPr>
          <p:cNvPr id="2" name="Rounded Rectangle 1">
            <a:extLst>
              <a:ext uri="{FF2B5EF4-FFF2-40B4-BE49-F238E27FC236}">
                <a16:creationId xmlns:a16="http://schemas.microsoft.com/office/drawing/2014/main" id="{66E1ABC9-73F2-4937-9DF7-9C0CF2E0D6E3}"/>
              </a:ext>
            </a:extLst>
          </p:cNvPr>
          <p:cNvSpPr/>
          <p:nvPr/>
        </p:nvSpPr>
        <p:spPr>
          <a:xfrm>
            <a:off x="468232" y="1648928"/>
            <a:ext cx="2458610" cy="247607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just"/>
            <a:r>
              <a:rPr lang="vi-VN" i="1" dirty="0"/>
              <a:t>Người có tôn giáo hoặc không có tôn giáo đều bình đẳng về quyền và nghĩa vụ, chấp hành pháp luật, tôn trọng lẫn nhau.</a:t>
            </a:r>
            <a:endParaRPr lang="vi-VN" dirty="0"/>
          </a:p>
          <a:p>
            <a:pPr algn="just"/>
            <a:endParaRPr lang="vi-VN" altLang="vi-VN" dirty="0">
              <a:solidFill>
                <a:srgbClr val="004236"/>
              </a:solidFill>
            </a:endParaRPr>
          </a:p>
        </p:txBody>
      </p:sp>
      <p:sp>
        <p:nvSpPr>
          <p:cNvPr id="3" name="Rounded Rectangle 2">
            <a:extLst>
              <a:ext uri="{FF2B5EF4-FFF2-40B4-BE49-F238E27FC236}">
                <a16:creationId xmlns:a16="http://schemas.microsoft.com/office/drawing/2014/main" id="{756EE793-4C13-45EC-B7C9-301DBF56569C}"/>
              </a:ext>
            </a:extLst>
          </p:cNvPr>
          <p:cNvSpPr/>
          <p:nvPr/>
        </p:nvSpPr>
        <p:spPr>
          <a:xfrm>
            <a:off x="6526667" y="1648928"/>
            <a:ext cx="2460198" cy="2476070"/>
          </a:xfrm>
          <a:prstGeom prst="roundRect">
            <a:avLst/>
          </a:prstGeom>
          <a:ln/>
        </p:spPr>
        <p:style>
          <a:lnRef idx="2">
            <a:schemeClr val="accent5"/>
          </a:lnRef>
          <a:fillRef idx="1">
            <a:schemeClr val="lt1"/>
          </a:fillRef>
          <a:effectRef idx="0">
            <a:schemeClr val="accent5"/>
          </a:effectRef>
          <a:fontRef idx="minor">
            <a:schemeClr val="dk1"/>
          </a:fontRef>
        </p:style>
        <p:txBody>
          <a:bodyPr anchor="ctr"/>
          <a:lstStyle>
            <a:lvl1pPr marL="9525">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just"/>
            <a:r>
              <a:rPr lang="vi-VN" i="1" dirty="0"/>
              <a:t>- Các tổ chức tôn giáo được nhà nước cong nhận đều bình đẳng trong hoạt động tôn giáo</a:t>
            </a:r>
            <a:endParaRPr lang="vi-VN" dirty="0"/>
          </a:p>
          <a:p>
            <a:pPr algn="just"/>
            <a:endParaRPr lang="vi-VN" altLang="vi-VN" dirty="0">
              <a:solidFill>
                <a:srgbClr val="004236"/>
              </a:solidFill>
            </a:endParaRPr>
          </a:p>
        </p:txBody>
      </p:sp>
      <p:sp>
        <p:nvSpPr>
          <p:cNvPr id="33801" name="文本框 32">
            <a:extLst>
              <a:ext uri="{FF2B5EF4-FFF2-40B4-BE49-F238E27FC236}">
                <a16:creationId xmlns:a16="http://schemas.microsoft.com/office/drawing/2014/main" id="{0CAC95FE-589D-4060-80F8-842EBFBC6550}"/>
              </a:ext>
            </a:extLst>
          </p:cNvPr>
          <p:cNvSpPr txBox="1">
            <a:spLocks noChangeArrowheads="1"/>
          </p:cNvSpPr>
          <p:nvPr/>
        </p:nvSpPr>
        <p:spPr bwMode="auto">
          <a:xfrm>
            <a:off x="160310" y="1074353"/>
            <a:ext cx="6323502" cy="3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r>
              <a:rPr lang="en-US" altLang="zh-CN" sz="1600" dirty="0">
                <a:solidFill>
                  <a:srgbClr val="004236"/>
                </a:solidFill>
                <a:latin typeface="Arial" panose="020B0604020202020204" pitchFamily="34" charset="0"/>
                <a:ea typeface="Microsoft YaHei" panose="020B0503020204020204" pitchFamily="34" charset="-122"/>
                <a:sym typeface="Arial" panose="020B0604020202020204" pitchFamily="34" charset="0"/>
              </a:rPr>
              <a:t>BIỂU HIỆN QUYỀN BÌNH ĐẲNG GIỮA CÁC TÔN GIÁO</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par>
                                <p:cTn id="9" presetID="12" presetClass="entr" presetSubtype="2"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p:tgtEl>
                                          <p:spTgt spid="32"/>
                                        </p:tgtEl>
                                        <p:attrNameLst>
                                          <p:attrName>ppt_x</p:attrName>
                                        </p:attrNameLst>
                                      </p:cBhvr>
                                      <p:tavLst>
                                        <p:tav tm="0">
                                          <p:val>
                                            <p:strVal val="#ppt_x+#ppt_w*1.125000"/>
                                          </p:val>
                                        </p:tav>
                                        <p:tav tm="100000">
                                          <p:val>
                                            <p:strVal val="#ppt_x"/>
                                          </p:val>
                                        </p:tav>
                                      </p:tavLst>
                                    </p:anim>
                                    <p:animEffect transition="in" filter="wipe(left)">
                                      <p:cBhvr>
                                        <p:cTn id="12" dur="500"/>
                                        <p:tgtEl>
                                          <p:spTgt spid="32"/>
                                        </p:tgtEl>
                                      </p:cBhvr>
                                    </p:animEffect>
                                  </p:childTnLst>
                                </p:cTn>
                              </p:par>
                            </p:childTnLst>
                          </p:cTn>
                        </p:par>
                        <p:par>
                          <p:cTn id="13" fill="hold" nodeType="afterGroup">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outVertical)">
                                      <p:cBhvr>
                                        <p:cTn id="16" dur="500"/>
                                        <p:tgtEl>
                                          <p:spTgt spid="20"/>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p:tgtEl>
                                          <p:spTgt spid="19"/>
                                        </p:tgtEl>
                                        <p:attrNameLst>
                                          <p:attrName>ppt_x</p:attrName>
                                        </p:attrNameLst>
                                      </p:cBhvr>
                                      <p:tavLst>
                                        <p:tav tm="0">
                                          <p:val>
                                            <p:strVal val="#ppt_x+#ppt_w*1.125000"/>
                                          </p:val>
                                        </p:tav>
                                        <p:tav tm="100000">
                                          <p:val>
                                            <p:strVal val="#ppt_x"/>
                                          </p:val>
                                        </p:tav>
                                      </p:tavLst>
                                    </p:anim>
                                    <p:animEffect transition="in" filter="wipe(left)">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7">
            <a:extLst>
              <a:ext uri="{FF2B5EF4-FFF2-40B4-BE49-F238E27FC236}">
                <a16:creationId xmlns:a16="http://schemas.microsoft.com/office/drawing/2014/main" id="{D29B1849-2B53-4EB7-B572-3BA96600EA29}"/>
              </a:ext>
            </a:extLst>
          </p:cNvPr>
          <p:cNvSpPr>
            <a:spLocks noChangeShapeType="1"/>
          </p:cNvSpPr>
          <p:nvPr/>
        </p:nvSpPr>
        <p:spPr bwMode="auto">
          <a:xfrm>
            <a:off x="3027159" y="3011530"/>
            <a:ext cx="0" cy="868211"/>
          </a:xfrm>
          <a:prstGeom prst="line">
            <a:avLst/>
          </a:prstGeom>
          <a:noFill/>
          <a:ln w="38100">
            <a:solidFill>
              <a:srgbClr val="004236"/>
            </a:solidFill>
            <a:miter lim="800000"/>
            <a:headEnd/>
            <a:tailEnd/>
          </a:ln>
          <a:extLst>
            <a:ext uri="{909E8E84-426E-40DD-AFC4-6F175D3DCCD1}">
              <a14:hiddenFill xmlns:a14="http://schemas.microsoft.com/office/drawing/2010/main">
                <a:noFill/>
              </a14:hiddenFill>
            </a:ext>
          </a:extLst>
        </p:spPr>
        <p:txBody>
          <a:bodyPr lIns="68582" tIns="34291" rIns="68582" bIns="34291"/>
          <a:lstStyle/>
          <a:p>
            <a:endParaRPr lang="vi-VN"/>
          </a:p>
        </p:txBody>
      </p:sp>
      <p:sp>
        <p:nvSpPr>
          <p:cNvPr id="20" name="Oval 8">
            <a:extLst>
              <a:ext uri="{FF2B5EF4-FFF2-40B4-BE49-F238E27FC236}">
                <a16:creationId xmlns:a16="http://schemas.microsoft.com/office/drawing/2014/main" id="{05AC16F2-0A7E-4544-AFC9-A27BEE82947D}"/>
              </a:ext>
            </a:extLst>
          </p:cNvPr>
          <p:cNvSpPr>
            <a:spLocks noChangeArrowheads="1"/>
          </p:cNvSpPr>
          <p:nvPr/>
        </p:nvSpPr>
        <p:spPr bwMode="auto">
          <a:xfrm>
            <a:off x="2911205" y="3709939"/>
            <a:ext cx="214276" cy="214275"/>
          </a:xfrm>
          <a:prstGeom prst="ellipse">
            <a:avLst/>
          </a:prstGeom>
          <a:solidFill>
            <a:srgbClr val="004236"/>
          </a:solidFill>
          <a:ln w="9525">
            <a:solidFill>
              <a:srgbClr val="004236"/>
            </a:solidFill>
            <a:round/>
            <a:headEnd/>
            <a:tailEnd/>
          </a:ln>
        </p:spPr>
        <p:txBody>
          <a:bodyPr lIns="68582" tIns="34291" rIns="68582" bIns="34291"/>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endParaRPr lang="zh-CN" altLang="en-US" sz="1000"/>
          </a:p>
        </p:txBody>
      </p:sp>
      <p:sp>
        <p:nvSpPr>
          <p:cNvPr id="22" name="Oval 10">
            <a:extLst>
              <a:ext uri="{FF2B5EF4-FFF2-40B4-BE49-F238E27FC236}">
                <a16:creationId xmlns:a16="http://schemas.microsoft.com/office/drawing/2014/main" id="{EB8F266F-DF7E-4C51-884B-F71638B7FDA9}"/>
              </a:ext>
            </a:extLst>
          </p:cNvPr>
          <p:cNvSpPr>
            <a:spLocks noChangeArrowheads="1"/>
          </p:cNvSpPr>
          <p:nvPr/>
        </p:nvSpPr>
        <p:spPr bwMode="auto">
          <a:xfrm>
            <a:off x="5145158" y="3515454"/>
            <a:ext cx="212688" cy="21268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2" tIns="34291" rIns="68582" bIns="34291"/>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endParaRPr lang="zh-CN" altLang="en-US" sz="1000"/>
          </a:p>
        </p:txBody>
      </p:sp>
      <p:sp>
        <p:nvSpPr>
          <p:cNvPr id="24" name="Oval 12">
            <a:extLst>
              <a:ext uri="{FF2B5EF4-FFF2-40B4-BE49-F238E27FC236}">
                <a16:creationId xmlns:a16="http://schemas.microsoft.com/office/drawing/2014/main" id="{8A1DD296-E972-493F-8E61-F9416E4323D2}"/>
              </a:ext>
            </a:extLst>
          </p:cNvPr>
          <p:cNvSpPr>
            <a:spLocks noChangeArrowheads="1"/>
          </p:cNvSpPr>
          <p:nvPr/>
        </p:nvSpPr>
        <p:spPr bwMode="auto">
          <a:xfrm>
            <a:off x="755075" y="3581745"/>
            <a:ext cx="212688" cy="21268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2" tIns="34291" rIns="68582" bIns="34291"/>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endParaRPr lang="zh-CN" altLang="en-US" sz="1000"/>
          </a:p>
        </p:txBody>
      </p:sp>
      <p:sp>
        <p:nvSpPr>
          <p:cNvPr id="25" name="Freeform 13">
            <a:extLst>
              <a:ext uri="{FF2B5EF4-FFF2-40B4-BE49-F238E27FC236}">
                <a16:creationId xmlns:a16="http://schemas.microsoft.com/office/drawing/2014/main" id="{7C58C55B-6B5E-45B5-8630-81FC1C944CAB}"/>
              </a:ext>
            </a:extLst>
          </p:cNvPr>
          <p:cNvSpPr>
            <a:spLocks/>
          </p:cNvSpPr>
          <p:nvPr/>
        </p:nvSpPr>
        <p:spPr bwMode="auto">
          <a:xfrm>
            <a:off x="861419" y="2878661"/>
            <a:ext cx="2880813" cy="661873"/>
          </a:xfrm>
          <a:custGeom>
            <a:avLst/>
            <a:gdLst>
              <a:gd name="T0" fmla="*/ 0 w 1895"/>
              <a:gd name="T1" fmla="*/ 662432 h 355"/>
              <a:gd name="T2" fmla="*/ 0 w 1895"/>
              <a:gd name="T3" fmla="*/ 222055 h 355"/>
              <a:gd name="T4" fmla="*/ 101852 w 1895"/>
              <a:gd name="T5" fmla="*/ 100764 h 355"/>
              <a:gd name="T6" fmla="*/ 2775852 w 1895"/>
              <a:gd name="T7" fmla="*/ 100764 h 355"/>
              <a:gd name="T8" fmla="*/ 2880745 w 1895"/>
              <a:gd name="T9" fmla="*/ 0 h 355"/>
              <a:gd name="T10" fmla="*/ 0 60000 65536"/>
              <a:gd name="T11" fmla="*/ 0 60000 65536"/>
              <a:gd name="T12" fmla="*/ 0 60000 65536"/>
              <a:gd name="T13" fmla="*/ 0 60000 65536"/>
              <a:gd name="T14" fmla="*/ 0 60000 65536"/>
              <a:gd name="T15" fmla="*/ 0 w 1895"/>
              <a:gd name="T16" fmla="*/ 0 h 355"/>
              <a:gd name="T17" fmla="*/ 1895 w 1895"/>
              <a:gd name="T18" fmla="*/ 355 h 355"/>
            </a:gdLst>
            <a:ahLst/>
            <a:cxnLst>
              <a:cxn ang="T10">
                <a:pos x="T0" y="T1"/>
              </a:cxn>
              <a:cxn ang="T11">
                <a:pos x="T2" y="T3"/>
              </a:cxn>
              <a:cxn ang="T12">
                <a:pos x="T4" y="T5"/>
              </a:cxn>
              <a:cxn ang="T13">
                <a:pos x="T6" y="T7"/>
              </a:cxn>
              <a:cxn ang="T14">
                <a:pos x="T8" y="T9"/>
              </a:cxn>
            </a:cxnLst>
            <a:rect l="T15" t="T16" r="T17" b="T18"/>
            <a:pathLst>
              <a:path w="1895" h="355">
                <a:moveTo>
                  <a:pt x="0" y="355"/>
                </a:moveTo>
                <a:cubicBezTo>
                  <a:pt x="0" y="119"/>
                  <a:pt x="0" y="119"/>
                  <a:pt x="0" y="119"/>
                </a:cubicBezTo>
                <a:cubicBezTo>
                  <a:pt x="0" y="119"/>
                  <a:pt x="1" y="55"/>
                  <a:pt x="67" y="54"/>
                </a:cubicBezTo>
                <a:cubicBezTo>
                  <a:pt x="1826" y="54"/>
                  <a:pt x="1826" y="54"/>
                  <a:pt x="1826" y="54"/>
                </a:cubicBezTo>
                <a:cubicBezTo>
                  <a:pt x="1856" y="54"/>
                  <a:pt x="1884" y="26"/>
                  <a:pt x="1895" y="0"/>
                </a:cubicBezTo>
              </a:path>
            </a:pathLst>
          </a:custGeom>
          <a:noFill/>
          <a:ln w="381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2" tIns="34291" rIns="68582" bIns="34291"/>
          <a:lstStyle/>
          <a:p>
            <a:endParaRPr lang="vi-VN"/>
          </a:p>
        </p:txBody>
      </p:sp>
      <p:sp>
        <p:nvSpPr>
          <p:cNvPr id="27" name="Freeform 15">
            <a:extLst>
              <a:ext uri="{FF2B5EF4-FFF2-40B4-BE49-F238E27FC236}">
                <a16:creationId xmlns:a16="http://schemas.microsoft.com/office/drawing/2014/main" id="{2CD0050D-41A9-4F51-A435-0558D1F25225}"/>
              </a:ext>
            </a:extLst>
          </p:cNvPr>
          <p:cNvSpPr>
            <a:spLocks/>
          </p:cNvSpPr>
          <p:nvPr/>
        </p:nvSpPr>
        <p:spPr bwMode="auto">
          <a:xfrm>
            <a:off x="2389101" y="2888843"/>
            <a:ext cx="2877637" cy="663460"/>
          </a:xfrm>
          <a:custGeom>
            <a:avLst/>
            <a:gdLst>
              <a:gd name="T0" fmla="*/ 2878814 w 1894"/>
              <a:gd name="T1" fmla="*/ 662432 h 355"/>
              <a:gd name="T2" fmla="*/ 2878814 w 1894"/>
              <a:gd name="T3" fmla="*/ 222055 h 355"/>
              <a:gd name="T4" fmla="*/ 2778496 w 1894"/>
              <a:gd name="T5" fmla="*/ 100764 h 355"/>
              <a:gd name="T6" fmla="*/ 103358 w 1894"/>
              <a:gd name="T7" fmla="*/ 100764 h 355"/>
              <a:gd name="T8" fmla="*/ 0 w 1894"/>
              <a:gd name="T9" fmla="*/ 0 h 355"/>
              <a:gd name="T10" fmla="*/ 0 60000 65536"/>
              <a:gd name="T11" fmla="*/ 0 60000 65536"/>
              <a:gd name="T12" fmla="*/ 0 60000 65536"/>
              <a:gd name="T13" fmla="*/ 0 60000 65536"/>
              <a:gd name="T14" fmla="*/ 0 60000 65536"/>
              <a:gd name="T15" fmla="*/ 0 w 1894"/>
              <a:gd name="T16" fmla="*/ 0 h 355"/>
              <a:gd name="T17" fmla="*/ 1894 w 1894"/>
              <a:gd name="T18" fmla="*/ 355 h 355"/>
            </a:gdLst>
            <a:ahLst/>
            <a:cxnLst>
              <a:cxn ang="T10">
                <a:pos x="T0" y="T1"/>
              </a:cxn>
              <a:cxn ang="T11">
                <a:pos x="T2" y="T3"/>
              </a:cxn>
              <a:cxn ang="T12">
                <a:pos x="T4" y="T5"/>
              </a:cxn>
              <a:cxn ang="T13">
                <a:pos x="T6" y="T7"/>
              </a:cxn>
              <a:cxn ang="T14">
                <a:pos x="T8" y="T9"/>
              </a:cxn>
            </a:cxnLst>
            <a:rect l="T15" t="T16" r="T17" b="T18"/>
            <a:pathLst>
              <a:path w="1894" h="355">
                <a:moveTo>
                  <a:pt x="1894" y="355"/>
                </a:moveTo>
                <a:cubicBezTo>
                  <a:pt x="1894" y="119"/>
                  <a:pt x="1894" y="119"/>
                  <a:pt x="1894" y="119"/>
                </a:cubicBezTo>
                <a:cubicBezTo>
                  <a:pt x="1894" y="119"/>
                  <a:pt x="1893" y="55"/>
                  <a:pt x="1828" y="54"/>
                </a:cubicBezTo>
                <a:cubicBezTo>
                  <a:pt x="68" y="54"/>
                  <a:pt x="68" y="54"/>
                  <a:pt x="68" y="54"/>
                </a:cubicBezTo>
                <a:cubicBezTo>
                  <a:pt x="38" y="54"/>
                  <a:pt x="10" y="26"/>
                  <a:pt x="0" y="0"/>
                </a:cubicBezTo>
              </a:path>
            </a:pathLst>
          </a:custGeom>
          <a:noFill/>
          <a:ln w="381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2" tIns="34291" rIns="68582" bIns="34291"/>
          <a:lstStyle/>
          <a:p>
            <a:endParaRPr lang="vi-VN"/>
          </a:p>
        </p:txBody>
      </p:sp>
      <p:sp>
        <p:nvSpPr>
          <p:cNvPr id="4" name="Freeform 6">
            <a:extLst>
              <a:ext uri="{FF2B5EF4-FFF2-40B4-BE49-F238E27FC236}">
                <a16:creationId xmlns:a16="http://schemas.microsoft.com/office/drawing/2014/main" id="{EA3B6273-FF3B-49C9-92E6-66B67B20F183}"/>
              </a:ext>
            </a:extLst>
          </p:cNvPr>
          <p:cNvSpPr>
            <a:spLocks/>
          </p:cNvSpPr>
          <p:nvPr/>
        </p:nvSpPr>
        <p:spPr bwMode="auto">
          <a:xfrm>
            <a:off x="4079167" y="1463223"/>
            <a:ext cx="985667" cy="1253907"/>
          </a:xfrm>
          <a:custGeom>
            <a:avLst/>
            <a:gdLst>
              <a:gd name="T0" fmla="*/ 214 w 427"/>
              <a:gd name="T1" fmla="*/ 0 h 543"/>
              <a:gd name="T2" fmla="*/ 427 w 427"/>
              <a:gd name="T3" fmla="*/ 213 h 543"/>
              <a:gd name="T4" fmla="*/ 326 w 427"/>
              <a:gd name="T5" fmla="*/ 394 h 543"/>
              <a:gd name="T6" fmla="*/ 268 w 427"/>
              <a:gd name="T7" fmla="*/ 444 h 543"/>
              <a:gd name="T8" fmla="*/ 214 w 427"/>
              <a:gd name="T9" fmla="*/ 543 h 543"/>
              <a:gd name="T10" fmla="*/ 159 w 427"/>
              <a:gd name="T11" fmla="*/ 444 h 543"/>
              <a:gd name="T12" fmla="*/ 100 w 427"/>
              <a:gd name="T13" fmla="*/ 393 h 543"/>
              <a:gd name="T14" fmla="*/ 88 w 427"/>
              <a:gd name="T15" fmla="*/ 385 h 543"/>
              <a:gd name="T16" fmla="*/ 88 w 427"/>
              <a:gd name="T17" fmla="*/ 385 h 543"/>
              <a:gd name="T18" fmla="*/ 88 w 427"/>
              <a:gd name="T19" fmla="*/ 385 h 543"/>
              <a:gd name="T20" fmla="*/ 0 w 427"/>
              <a:gd name="T21" fmla="*/ 213 h 543"/>
              <a:gd name="T22" fmla="*/ 214 w 427"/>
              <a:gd name="T23"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543">
                <a:moveTo>
                  <a:pt x="214" y="0"/>
                </a:moveTo>
                <a:cubicBezTo>
                  <a:pt x="331" y="0"/>
                  <a:pt x="427" y="95"/>
                  <a:pt x="427" y="213"/>
                </a:cubicBezTo>
                <a:cubicBezTo>
                  <a:pt x="427" y="290"/>
                  <a:pt x="386" y="357"/>
                  <a:pt x="326" y="394"/>
                </a:cubicBezTo>
                <a:cubicBezTo>
                  <a:pt x="312" y="404"/>
                  <a:pt x="289" y="422"/>
                  <a:pt x="268" y="444"/>
                </a:cubicBezTo>
                <a:cubicBezTo>
                  <a:pt x="234" y="479"/>
                  <a:pt x="214" y="543"/>
                  <a:pt x="214" y="543"/>
                </a:cubicBezTo>
                <a:cubicBezTo>
                  <a:pt x="214" y="543"/>
                  <a:pt x="193" y="479"/>
                  <a:pt x="159" y="444"/>
                </a:cubicBezTo>
                <a:cubicBezTo>
                  <a:pt x="137" y="421"/>
                  <a:pt x="114" y="403"/>
                  <a:pt x="100" y="393"/>
                </a:cubicBezTo>
                <a:cubicBezTo>
                  <a:pt x="96" y="391"/>
                  <a:pt x="92" y="388"/>
                  <a:pt x="88" y="385"/>
                </a:cubicBezTo>
                <a:cubicBezTo>
                  <a:pt x="88" y="385"/>
                  <a:pt x="88" y="385"/>
                  <a:pt x="88" y="385"/>
                </a:cubicBezTo>
                <a:cubicBezTo>
                  <a:pt x="88" y="385"/>
                  <a:pt x="88" y="385"/>
                  <a:pt x="88" y="385"/>
                </a:cubicBezTo>
                <a:cubicBezTo>
                  <a:pt x="35" y="346"/>
                  <a:pt x="0" y="284"/>
                  <a:pt x="0" y="213"/>
                </a:cubicBezTo>
                <a:cubicBezTo>
                  <a:pt x="0" y="95"/>
                  <a:pt x="96" y="0"/>
                  <a:pt x="214" y="0"/>
                </a:cubicBezTo>
                <a:close/>
              </a:path>
            </a:pathLst>
          </a:custGeom>
          <a:solidFill>
            <a:srgbClr val="004236"/>
          </a:solidFill>
          <a:ln w="5" cap="flat">
            <a:noFill/>
            <a:prstDash val="solid"/>
            <a:miter lim="800000"/>
            <a:headEnd/>
            <a:tailEnd/>
          </a:ln>
        </p:spPr>
        <p:txBody>
          <a:bodyPr lIns="68582" tIns="216005" rIns="68582" bIns="34291"/>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r>
              <a:rPr lang="en-US" altLang="zh-CN">
                <a:solidFill>
                  <a:srgbClr val="FFFFFF"/>
                </a:solidFill>
                <a:latin typeface="AvantGarde Md BT" panose="020B0602020202020204" pitchFamily="34" charset="0"/>
                <a:ea typeface="Microsoft YaHei" panose="020B0503020204020204" pitchFamily="34" charset="-122"/>
              </a:rPr>
              <a:t>Ý </a:t>
            </a:r>
            <a:br>
              <a:rPr lang="en-US" altLang="zh-CN">
                <a:solidFill>
                  <a:srgbClr val="FFFFFF"/>
                </a:solidFill>
                <a:latin typeface="AvantGarde Md BT" panose="020B0602020202020204" pitchFamily="34" charset="0"/>
                <a:ea typeface="Microsoft YaHei" panose="020B0503020204020204" pitchFamily="34" charset="-122"/>
              </a:rPr>
            </a:br>
            <a:r>
              <a:rPr lang="en-US" altLang="zh-CN">
                <a:solidFill>
                  <a:srgbClr val="FFFFFF"/>
                </a:solidFill>
                <a:latin typeface="AvantGarde Md BT" panose="020B0602020202020204" pitchFamily="34" charset="0"/>
                <a:ea typeface="Microsoft YaHei" panose="020B0503020204020204" pitchFamily="34" charset="-122"/>
              </a:rPr>
              <a:t>NGHĨA</a:t>
            </a:r>
            <a:endParaRPr lang="zh-CN" altLang="en-US">
              <a:solidFill>
                <a:srgbClr val="FFFFFF"/>
              </a:solidFill>
              <a:latin typeface="AvantGarde Md BT" panose="020B0602020202020204" pitchFamily="34" charset="0"/>
              <a:ea typeface="Microsoft YaHei" panose="020B0503020204020204" pitchFamily="34" charset="-122"/>
            </a:endParaRPr>
          </a:p>
        </p:txBody>
      </p:sp>
      <p:sp>
        <p:nvSpPr>
          <p:cNvPr id="33" name="矩形 32">
            <a:extLst>
              <a:ext uri="{FF2B5EF4-FFF2-40B4-BE49-F238E27FC236}">
                <a16:creationId xmlns:a16="http://schemas.microsoft.com/office/drawing/2014/main" id="{EA7140DD-5E87-44A0-B293-B288CC6B57AE}"/>
              </a:ext>
            </a:extLst>
          </p:cNvPr>
          <p:cNvSpPr/>
          <p:nvPr/>
        </p:nvSpPr>
        <p:spPr>
          <a:xfrm>
            <a:off x="457122" y="3808336"/>
            <a:ext cx="1347553" cy="1200331"/>
          </a:xfrm>
          <a:prstGeom prst="rect">
            <a:avLst/>
          </a:prstGeom>
          <a:noFill/>
          <a:ln w="38100">
            <a:solidFill>
              <a:srgbClr val="004236"/>
            </a:solidFill>
          </a:ln>
        </p:spPr>
        <p:txBody>
          <a:bodyPr lIns="91442" tIns="45721" rIns="91442" bIns="45721">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just"/>
            <a:r>
              <a:rPr lang="vi-VN" i="1" dirty="0"/>
              <a:t>góp phần phát huy lòng yêu nước</a:t>
            </a:r>
            <a:endParaRPr lang="zh-CN" altLang="en-US" b="1" dirty="0">
              <a:solidFill>
                <a:srgbClr val="004236"/>
              </a:solidFill>
              <a:latin typeface="Calibri Light" panose="020F0302020204030204" pitchFamily="34" charset="0"/>
              <a:ea typeface="Microsoft YaHei" panose="020B0503020204020204" pitchFamily="34" charset="-122"/>
              <a:cs typeface="华文黑体"/>
            </a:endParaRPr>
          </a:p>
        </p:txBody>
      </p:sp>
      <p:sp>
        <p:nvSpPr>
          <p:cNvPr id="39" name="矩形 38">
            <a:extLst>
              <a:ext uri="{FF2B5EF4-FFF2-40B4-BE49-F238E27FC236}">
                <a16:creationId xmlns:a16="http://schemas.microsoft.com/office/drawing/2014/main" id="{B2FDA1E1-D839-4125-946C-33DE8167092E}"/>
              </a:ext>
            </a:extLst>
          </p:cNvPr>
          <p:cNvSpPr/>
          <p:nvPr/>
        </p:nvSpPr>
        <p:spPr>
          <a:xfrm>
            <a:off x="2579713" y="3988501"/>
            <a:ext cx="1369774" cy="923332"/>
          </a:xfrm>
          <a:prstGeom prst="rect">
            <a:avLst/>
          </a:prstGeom>
          <a:noFill/>
          <a:ln w="38100">
            <a:solidFill>
              <a:srgbClr val="004236"/>
            </a:solidFill>
          </a:ln>
        </p:spPr>
        <p:txBody>
          <a:bodyPr lIns="91442" tIns="45721" rIns="91442" bIns="45721">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just"/>
            <a:r>
              <a:rPr lang="vi-VN" i="1" dirty="0"/>
              <a:t>, thúc đẩy tinh thần đoàn kết</a:t>
            </a:r>
            <a:endParaRPr lang="zh-CN" altLang="en-US" b="1" dirty="0">
              <a:solidFill>
                <a:srgbClr val="004236"/>
              </a:solidFill>
              <a:latin typeface="Calibri Light" panose="020F0302020204030204" pitchFamily="34" charset="0"/>
              <a:ea typeface="Microsoft YaHei" panose="020B0503020204020204" pitchFamily="34" charset="-122"/>
              <a:cs typeface="华文黑体"/>
            </a:endParaRPr>
          </a:p>
        </p:txBody>
      </p:sp>
      <p:sp>
        <p:nvSpPr>
          <p:cNvPr id="43" name="矩形 42">
            <a:extLst>
              <a:ext uri="{FF2B5EF4-FFF2-40B4-BE49-F238E27FC236}">
                <a16:creationId xmlns:a16="http://schemas.microsoft.com/office/drawing/2014/main" id="{3A333246-5BD3-4E8D-B338-4B8AE6003D78}"/>
              </a:ext>
            </a:extLst>
          </p:cNvPr>
          <p:cNvSpPr/>
          <p:nvPr/>
        </p:nvSpPr>
        <p:spPr>
          <a:xfrm>
            <a:off x="4819840" y="3817076"/>
            <a:ext cx="1395170" cy="1477330"/>
          </a:xfrm>
          <a:prstGeom prst="rect">
            <a:avLst/>
          </a:prstGeom>
          <a:noFill/>
          <a:ln w="38100">
            <a:solidFill>
              <a:srgbClr val="004236"/>
            </a:solidFill>
          </a:ln>
        </p:spPr>
        <p:txBody>
          <a:bodyPr lIns="91442" tIns="45721" rIns="91442" bIns="45721">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just"/>
            <a:r>
              <a:rPr lang="vi-VN" i="1" dirty="0"/>
              <a:t>gắn bó giữa đồng bào có tôn giáo và không có tôn giáo</a:t>
            </a:r>
            <a:endParaRPr lang="zh-CN" altLang="en-US" b="1" dirty="0">
              <a:solidFill>
                <a:srgbClr val="004236"/>
              </a:solidFill>
              <a:latin typeface="Calibri Light" panose="020F0302020204030204" pitchFamily="34" charset="0"/>
              <a:ea typeface="Microsoft YaHei" panose="020B0503020204020204" pitchFamily="34" charset="-122"/>
              <a:cs typeface="华文黑体"/>
            </a:endParaRPr>
          </a:p>
        </p:txBody>
      </p:sp>
      <p:sp>
        <p:nvSpPr>
          <p:cNvPr id="30" name="矩形 29">
            <a:extLst>
              <a:ext uri="{FF2B5EF4-FFF2-40B4-BE49-F238E27FC236}">
                <a16:creationId xmlns:a16="http://schemas.microsoft.com/office/drawing/2014/main" id="{535580CD-EA08-4DDC-AB7C-94FFA0CFA43A}"/>
              </a:ext>
            </a:extLst>
          </p:cNvPr>
          <p:cNvSpPr/>
          <p:nvPr/>
        </p:nvSpPr>
        <p:spPr>
          <a:xfrm>
            <a:off x="0" y="1053719"/>
            <a:ext cx="160310" cy="417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anchor="ctr"/>
          <a:lstStyle/>
          <a:p>
            <a:pPr algn="ctr" defTabSz="685658">
              <a:defRPr/>
            </a:pPr>
            <a:endParaRPr lang="zh-CN" altLang="en-US" sz="1400" dirty="0">
              <a:solidFill>
                <a:srgbClr val="E7E6E6">
                  <a:lumMod val="50000"/>
                </a:srgbClr>
              </a:solidFill>
              <a:cs typeface="+mn-ea"/>
              <a:sym typeface="+mn-lt"/>
            </a:endParaRPr>
          </a:p>
        </p:txBody>
      </p:sp>
      <p:sp>
        <p:nvSpPr>
          <p:cNvPr id="37900" name="文本框 32">
            <a:extLst>
              <a:ext uri="{FF2B5EF4-FFF2-40B4-BE49-F238E27FC236}">
                <a16:creationId xmlns:a16="http://schemas.microsoft.com/office/drawing/2014/main" id="{6DC8349F-9605-49B0-BE6D-3A8AC6A7009C}"/>
              </a:ext>
            </a:extLst>
          </p:cNvPr>
          <p:cNvSpPr txBox="1">
            <a:spLocks noChangeArrowheads="1"/>
          </p:cNvSpPr>
          <p:nvPr/>
        </p:nvSpPr>
        <p:spPr bwMode="auto">
          <a:xfrm>
            <a:off x="160310" y="1093400"/>
            <a:ext cx="6323502" cy="3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r>
              <a:rPr lang="en-US" altLang="zh-CN" sz="1600">
                <a:solidFill>
                  <a:srgbClr val="004236"/>
                </a:solidFill>
                <a:latin typeface="Arial" panose="020B0604020202020204" pitchFamily="34" charset="0"/>
                <a:ea typeface="Microsoft YaHei" panose="020B0503020204020204" pitchFamily="34" charset="-122"/>
                <a:sym typeface="Arial" panose="020B0604020202020204" pitchFamily="34" charset="0"/>
              </a:rPr>
              <a:t>c. Ý NGHĨA QUYỀN BÌNH ĐẲNG GIỮA CÁC TÔN GIÁO</a:t>
            </a:r>
          </a:p>
        </p:txBody>
      </p:sp>
      <p:sp>
        <p:nvSpPr>
          <p:cNvPr id="14" name="Freeform 15">
            <a:extLst>
              <a:ext uri="{FF2B5EF4-FFF2-40B4-BE49-F238E27FC236}">
                <a16:creationId xmlns:a16="http://schemas.microsoft.com/office/drawing/2014/main" id="{2C067003-28CE-4F39-BA04-CB0652989D23}"/>
              </a:ext>
            </a:extLst>
          </p:cNvPr>
          <p:cNvSpPr>
            <a:spLocks/>
          </p:cNvSpPr>
          <p:nvPr/>
        </p:nvSpPr>
        <p:spPr bwMode="auto">
          <a:xfrm>
            <a:off x="4921338" y="2923828"/>
            <a:ext cx="2877637" cy="663460"/>
          </a:xfrm>
          <a:custGeom>
            <a:avLst/>
            <a:gdLst>
              <a:gd name="T0" fmla="*/ 2878814 w 1894"/>
              <a:gd name="T1" fmla="*/ 662432 h 355"/>
              <a:gd name="T2" fmla="*/ 2878814 w 1894"/>
              <a:gd name="T3" fmla="*/ 222055 h 355"/>
              <a:gd name="T4" fmla="*/ 2778496 w 1894"/>
              <a:gd name="T5" fmla="*/ 100764 h 355"/>
              <a:gd name="T6" fmla="*/ 103358 w 1894"/>
              <a:gd name="T7" fmla="*/ 100764 h 355"/>
              <a:gd name="T8" fmla="*/ 0 w 1894"/>
              <a:gd name="T9" fmla="*/ 0 h 355"/>
              <a:gd name="T10" fmla="*/ 0 60000 65536"/>
              <a:gd name="T11" fmla="*/ 0 60000 65536"/>
              <a:gd name="T12" fmla="*/ 0 60000 65536"/>
              <a:gd name="T13" fmla="*/ 0 60000 65536"/>
              <a:gd name="T14" fmla="*/ 0 60000 65536"/>
              <a:gd name="T15" fmla="*/ 0 w 1894"/>
              <a:gd name="T16" fmla="*/ 0 h 355"/>
              <a:gd name="T17" fmla="*/ 1894 w 1894"/>
              <a:gd name="T18" fmla="*/ 355 h 355"/>
            </a:gdLst>
            <a:ahLst/>
            <a:cxnLst>
              <a:cxn ang="T10">
                <a:pos x="T0" y="T1"/>
              </a:cxn>
              <a:cxn ang="T11">
                <a:pos x="T2" y="T3"/>
              </a:cxn>
              <a:cxn ang="T12">
                <a:pos x="T4" y="T5"/>
              </a:cxn>
              <a:cxn ang="T13">
                <a:pos x="T6" y="T7"/>
              </a:cxn>
              <a:cxn ang="T14">
                <a:pos x="T8" y="T9"/>
              </a:cxn>
            </a:cxnLst>
            <a:rect l="T15" t="T16" r="T17" b="T18"/>
            <a:pathLst>
              <a:path w="1894" h="355">
                <a:moveTo>
                  <a:pt x="1894" y="355"/>
                </a:moveTo>
                <a:cubicBezTo>
                  <a:pt x="1894" y="119"/>
                  <a:pt x="1894" y="119"/>
                  <a:pt x="1894" y="119"/>
                </a:cubicBezTo>
                <a:cubicBezTo>
                  <a:pt x="1894" y="119"/>
                  <a:pt x="1893" y="55"/>
                  <a:pt x="1828" y="54"/>
                </a:cubicBezTo>
                <a:cubicBezTo>
                  <a:pt x="68" y="54"/>
                  <a:pt x="68" y="54"/>
                  <a:pt x="68" y="54"/>
                </a:cubicBezTo>
                <a:cubicBezTo>
                  <a:pt x="38" y="54"/>
                  <a:pt x="10" y="26"/>
                  <a:pt x="0" y="0"/>
                </a:cubicBezTo>
              </a:path>
            </a:pathLst>
          </a:custGeom>
          <a:noFill/>
          <a:ln w="381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2" tIns="34291" rIns="68582" bIns="34291"/>
          <a:lstStyle/>
          <a:p>
            <a:endParaRPr lang="vi-VN"/>
          </a:p>
        </p:txBody>
      </p:sp>
      <p:sp>
        <p:nvSpPr>
          <p:cNvPr id="15" name="矩形 42">
            <a:extLst>
              <a:ext uri="{FF2B5EF4-FFF2-40B4-BE49-F238E27FC236}">
                <a16:creationId xmlns:a16="http://schemas.microsoft.com/office/drawing/2014/main" id="{A915E304-545C-47A0-BA7C-D0343E2CA98C}"/>
              </a:ext>
            </a:extLst>
          </p:cNvPr>
          <p:cNvSpPr/>
          <p:nvPr/>
        </p:nvSpPr>
        <p:spPr>
          <a:xfrm>
            <a:off x="6780641" y="3817076"/>
            <a:ext cx="1906237" cy="1754328"/>
          </a:xfrm>
          <a:prstGeom prst="rect">
            <a:avLst/>
          </a:prstGeom>
          <a:noFill/>
          <a:ln w="38100">
            <a:solidFill>
              <a:srgbClr val="004236"/>
            </a:solidFill>
          </a:ln>
        </p:spPr>
        <p:txBody>
          <a:bodyPr wrap="square" lIns="91442" tIns="45721" rIns="91442" bIns="45721">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just"/>
            <a:r>
              <a:rPr lang="vi-VN" i="1" dirty="0"/>
              <a:t>cơ sở tiền đề quan trọng để xây dựng khối đại đoàn kết, sức mạnh tổng hợp của cả dân tộc</a:t>
            </a:r>
            <a:endParaRPr lang="zh-CN" altLang="en-US" b="1" dirty="0">
              <a:solidFill>
                <a:srgbClr val="004236"/>
              </a:solidFill>
              <a:latin typeface="Calibri Light" panose="020F0302020204030204" pitchFamily="34" charset="0"/>
              <a:ea typeface="Microsoft YaHei" panose="020B0503020204020204" pitchFamily="34" charset="-122"/>
              <a:cs typeface="华文黑体"/>
            </a:endParaRPr>
          </a:p>
        </p:txBody>
      </p:sp>
      <p:sp>
        <p:nvSpPr>
          <p:cNvPr id="16" name="Oval 10">
            <a:extLst>
              <a:ext uri="{FF2B5EF4-FFF2-40B4-BE49-F238E27FC236}">
                <a16:creationId xmlns:a16="http://schemas.microsoft.com/office/drawing/2014/main" id="{07C0E764-16AE-457F-99C7-57716E08F3FC}"/>
              </a:ext>
            </a:extLst>
          </p:cNvPr>
          <p:cNvSpPr>
            <a:spLocks noChangeArrowheads="1"/>
          </p:cNvSpPr>
          <p:nvPr/>
        </p:nvSpPr>
        <p:spPr bwMode="auto">
          <a:xfrm rot="20966013">
            <a:off x="7692630" y="3525981"/>
            <a:ext cx="212688" cy="21268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2" tIns="34291" rIns="68582" bIns="34291"/>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endParaRPr lang="zh-CN" altLang="en-US" sz="100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2"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par>
                                <p:cTn id="17" presetID="22" presetClass="entr" presetSubtype="8"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nodeType="afterGroup">
                            <p:stCondLst>
                              <p:cond delay="1500"/>
                            </p:stCondLst>
                            <p:childTnLst>
                              <p:par>
                                <p:cTn id="21" presetID="23" presetClass="entr" presetSubtype="28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strVal val="4/3*#ppt_w"/>
                                          </p:val>
                                        </p:tav>
                                        <p:tav tm="100000">
                                          <p:val>
                                            <p:strVal val="#ppt_w"/>
                                          </p:val>
                                        </p:tav>
                                      </p:tavLst>
                                    </p:anim>
                                    <p:anim calcmode="lin" valueType="num">
                                      <p:cBhvr>
                                        <p:cTn id="24" dur="500" fill="hold"/>
                                        <p:tgtEl>
                                          <p:spTgt spid="20"/>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4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strVal val="4/3*#ppt_w"/>
                                          </p:val>
                                        </p:tav>
                                        <p:tav tm="100000">
                                          <p:val>
                                            <p:strVal val="#ppt_w"/>
                                          </p:val>
                                        </p:tav>
                                      </p:tavLst>
                                    </p:anim>
                                    <p:anim calcmode="lin" valueType="num">
                                      <p:cBhvr>
                                        <p:cTn id="28" dur="500" fill="hold"/>
                                        <p:tgtEl>
                                          <p:spTgt spid="24"/>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4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strVal val="4/3*#ppt_w"/>
                                          </p:val>
                                        </p:tav>
                                        <p:tav tm="100000">
                                          <p:val>
                                            <p:strVal val="#ppt_w"/>
                                          </p:val>
                                        </p:tav>
                                      </p:tavLst>
                                    </p:anim>
                                    <p:anim calcmode="lin" valueType="num">
                                      <p:cBhvr>
                                        <p:cTn id="32" dur="500" fill="hold"/>
                                        <p:tgtEl>
                                          <p:spTgt spid="22"/>
                                        </p:tgtEl>
                                        <p:attrNameLst>
                                          <p:attrName>ppt_h</p:attrName>
                                        </p:attrNameLst>
                                      </p:cBhvr>
                                      <p:tavLst>
                                        <p:tav tm="0">
                                          <p:val>
                                            <p:strVal val="4/3*#ppt_h"/>
                                          </p:val>
                                        </p:tav>
                                        <p:tav tm="100000">
                                          <p:val>
                                            <p:strVal val="#ppt_h"/>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par>
                                <p:cTn id="42" presetID="22" presetClass="entr" presetSubtype="8"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23" presetClass="entr" presetSubtype="288" fill="hold" grpId="0" nodeType="withEffect">
                                  <p:stCondLst>
                                    <p:cond delay="40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strVal val="4/3*#ppt_w"/>
                                          </p:val>
                                        </p:tav>
                                        <p:tav tm="100000">
                                          <p:val>
                                            <p:strVal val="#ppt_w"/>
                                          </p:val>
                                        </p:tav>
                                      </p:tavLst>
                                    </p:anim>
                                    <p:anim calcmode="lin" valueType="num">
                                      <p:cBhvr>
                                        <p:cTn id="51" dur="500" fill="hold"/>
                                        <p:tgtEl>
                                          <p:spTgt spid="1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4" grpId="0" animBg="1"/>
      <p:bldP spid="33" grpId="0" animBg="1"/>
      <p:bldP spid="39" grpId="0" animBg="1"/>
      <p:bldP spid="43"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2" name="Rectangle 10">
            <a:extLst>
              <a:ext uri="{FF2B5EF4-FFF2-40B4-BE49-F238E27FC236}">
                <a16:creationId xmlns:a16="http://schemas.microsoft.com/office/drawing/2014/main" id="{76B78A18-196F-4269-9D8C-DB2042E5F76B}"/>
              </a:ext>
            </a:extLst>
          </p:cNvPr>
          <p:cNvSpPr>
            <a:spLocks noChangeArrowheads="1"/>
          </p:cNvSpPr>
          <p:nvPr/>
        </p:nvSpPr>
        <p:spPr bwMode="auto">
          <a:xfrm>
            <a:off x="336948" y="4592862"/>
            <a:ext cx="8654653" cy="881010"/>
          </a:xfrm>
          <a:prstGeom prst="rect">
            <a:avLst/>
          </a:prstGeom>
          <a:noFill/>
          <a:ln w="22225">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nchor="ct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FontTx/>
              <a:buNone/>
            </a:pPr>
            <a:r>
              <a:rPr lang="vi-VN" altLang="en-US" sz="2625" dirty="0">
                <a:latin typeface="Arial Unicode MS" panose="020B0604020202020204" pitchFamily="34" charset="-128"/>
              </a:rPr>
              <a:t>Em hãy cùng các bạn tham gia trò chơi “Ai nhanh hơn”. </a:t>
            </a:r>
            <a:r>
              <a:rPr lang="en-US" altLang="en-US" sz="2625" dirty="0" err="1">
                <a:latin typeface="Arial Unicode MS" panose="020B0604020202020204" pitchFamily="34" charset="-128"/>
              </a:rPr>
              <a:t>Kể</a:t>
            </a:r>
            <a:r>
              <a:rPr lang="en-US" altLang="en-US" sz="2625" dirty="0">
                <a:latin typeface="Arial Unicode MS" panose="020B0604020202020204" pitchFamily="34" charset="-128"/>
              </a:rPr>
              <a:t> </a:t>
            </a:r>
            <a:r>
              <a:rPr lang="en-US" altLang="en-US" sz="2625" dirty="0" err="1">
                <a:latin typeface="Arial Unicode MS" panose="020B0604020202020204" pitchFamily="34" charset="-128"/>
              </a:rPr>
              <a:t>tên</a:t>
            </a:r>
            <a:r>
              <a:rPr lang="en-US" altLang="en-US" sz="2625" dirty="0">
                <a:latin typeface="Arial Unicode MS" panose="020B0604020202020204" pitchFamily="34" charset="-128"/>
              </a:rPr>
              <a:t> </a:t>
            </a:r>
            <a:r>
              <a:rPr lang="en-US" altLang="en-US" sz="2625" dirty="0" err="1">
                <a:latin typeface="Arial Unicode MS" panose="020B0604020202020204" pitchFamily="34" charset="-128"/>
              </a:rPr>
              <a:t>một</a:t>
            </a:r>
            <a:r>
              <a:rPr lang="en-US" altLang="en-US" sz="2625" dirty="0">
                <a:latin typeface="Arial Unicode MS" panose="020B0604020202020204" pitchFamily="34" charset="-128"/>
              </a:rPr>
              <a:t> </a:t>
            </a:r>
            <a:r>
              <a:rPr lang="en-US" altLang="en-US" sz="2625" dirty="0" err="1">
                <a:latin typeface="Arial Unicode MS" panose="020B0604020202020204" pitchFamily="34" charset="-128"/>
              </a:rPr>
              <a:t>số</a:t>
            </a:r>
            <a:r>
              <a:rPr lang="en-US" altLang="en-US" sz="2625" dirty="0">
                <a:latin typeface="Arial Unicode MS" panose="020B0604020202020204" pitchFamily="34" charset="-128"/>
              </a:rPr>
              <a:t> </a:t>
            </a:r>
            <a:r>
              <a:rPr lang="vi-VN" dirty="0"/>
              <a:t>một số dân tộc, tôn giáo ở Việt Nam </a:t>
            </a:r>
            <a:endParaRPr lang="en-US" altLang="en-US" sz="2625" dirty="0">
              <a:latin typeface="Arial Unicode MS" panose="020B0604020202020204" pitchFamily="34" charset="-128"/>
            </a:endParaRPr>
          </a:p>
        </p:txBody>
      </p:sp>
      <p:pic>
        <p:nvPicPr>
          <p:cNvPr id="9220" name="Picture 15" descr="Sở Giáo Dục Và Đào Tạo Vĩnh Phúc">
            <a:extLst>
              <a:ext uri="{FF2B5EF4-FFF2-40B4-BE49-F238E27FC236}">
                <a16:creationId xmlns:a16="http://schemas.microsoft.com/office/drawing/2014/main" id="{84E536A1-D2F2-49C7-8791-83F7F5DDF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916" y="1208485"/>
            <a:ext cx="4572000" cy="239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5482"/>
                                        </p:tgtEl>
                                        <p:attrNameLst>
                                          <p:attrName>style.visibility</p:attrName>
                                        </p:attrNameLst>
                                      </p:cBhvr>
                                      <p:to>
                                        <p:strVal val="visible"/>
                                      </p:to>
                                    </p:set>
                                    <p:animEffect transition="in" filter="fade">
                                      <p:cBhvr>
                                        <p:cTn id="14" dur="1000"/>
                                        <p:tgtEl>
                                          <p:spTgt spid="105482"/>
                                        </p:tgtEl>
                                      </p:cBhvr>
                                    </p:animEffect>
                                    <p:anim calcmode="lin" valueType="num">
                                      <p:cBhvr>
                                        <p:cTn id="15" dur="1000" fill="hold"/>
                                        <p:tgtEl>
                                          <p:spTgt spid="105482"/>
                                        </p:tgtEl>
                                        <p:attrNameLst>
                                          <p:attrName>ppt_x</p:attrName>
                                        </p:attrNameLst>
                                      </p:cBhvr>
                                      <p:tavLst>
                                        <p:tav tm="0">
                                          <p:val>
                                            <p:strVal val="#ppt_x"/>
                                          </p:val>
                                        </p:tav>
                                        <p:tav tm="100000">
                                          <p:val>
                                            <p:strVal val="#ppt_x"/>
                                          </p:val>
                                        </p:tav>
                                      </p:tavLst>
                                    </p:anim>
                                    <p:anim calcmode="lin" valueType="num">
                                      <p:cBhvr>
                                        <p:cTn id="16" dur="1000" fill="hold"/>
                                        <p:tgtEl>
                                          <p:spTgt spid="1054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4">
            <a:extLst>
              <a:ext uri="{FF2B5EF4-FFF2-40B4-BE49-F238E27FC236}">
                <a16:creationId xmlns:a16="http://schemas.microsoft.com/office/drawing/2014/main" id="{82CCB3FE-08C8-4A8A-A38E-B45EE98407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644" y="847725"/>
            <a:ext cx="247531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花5">
            <a:extLst>
              <a:ext uri="{FF2B5EF4-FFF2-40B4-BE49-F238E27FC236}">
                <a16:creationId xmlns:a16="http://schemas.microsoft.com/office/drawing/2014/main" id="{1C58EF68-D6E3-473D-8F5C-027549E36A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06" y="4916091"/>
            <a:ext cx="2867025" cy="109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a:extLst>
              <a:ext uri="{FF2B5EF4-FFF2-40B4-BE49-F238E27FC236}">
                <a16:creationId xmlns:a16="http://schemas.microsoft.com/office/drawing/2014/main" id="{6B6F5B1D-DFBF-461E-8B5B-5B58908BD0ED}"/>
              </a:ext>
            </a:extLst>
          </p:cNvPr>
          <p:cNvGrpSpPr>
            <a:grpSpLocks/>
          </p:cNvGrpSpPr>
          <p:nvPr/>
        </p:nvGrpSpPr>
        <p:grpSpPr bwMode="auto">
          <a:xfrm>
            <a:off x="1993106" y="2349103"/>
            <a:ext cx="5157788" cy="2566988"/>
            <a:chOff x="5261" y="3406"/>
            <a:chExt cx="8762" cy="4034"/>
          </a:xfrm>
        </p:grpSpPr>
        <p:grpSp>
          <p:nvGrpSpPr>
            <p:cNvPr id="28680" name="组合 8">
              <a:extLst>
                <a:ext uri="{FF2B5EF4-FFF2-40B4-BE49-F238E27FC236}">
                  <a16:creationId xmlns:a16="http://schemas.microsoft.com/office/drawing/2014/main" id="{4448C45F-11C2-4198-B1C6-F0665485695B}"/>
                </a:ext>
              </a:extLst>
            </p:cNvPr>
            <p:cNvGrpSpPr>
              <a:grpSpLocks/>
            </p:cNvGrpSpPr>
            <p:nvPr/>
          </p:nvGrpSpPr>
          <p:grpSpPr bwMode="auto">
            <a:xfrm>
              <a:off x="5261" y="3406"/>
              <a:ext cx="8762" cy="4035"/>
              <a:chOff x="5219" y="2121"/>
              <a:chExt cx="8762" cy="4035"/>
            </a:xfrm>
          </p:grpSpPr>
          <p:cxnSp>
            <p:nvCxnSpPr>
              <p:cNvPr id="2" name="直接连接符 1">
                <a:extLst>
                  <a:ext uri="{FF2B5EF4-FFF2-40B4-BE49-F238E27FC236}">
                    <a16:creationId xmlns:a16="http://schemas.microsoft.com/office/drawing/2014/main" id="{456D8337-1100-4F54-9142-4AF183E2C674}"/>
                  </a:ext>
                </a:extLst>
              </p:cNvPr>
              <p:cNvCxnSpPr/>
              <p:nvPr/>
            </p:nvCxnSpPr>
            <p:spPr>
              <a:xfrm>
                <a:off x="5219" y="6134"/>
                <a:ext cx="8762" cy="9"/>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 name="直接连接符 2">
                <a:extLst>
                  <a:ext uri="{FF2B5EF4-FFF2-40B4-BE49-F238E27FC236}">
                    <a16:creationId xmlns:a16="http://schemas.microsoft.com/office/drawing/2014/main" id="{80CEBA32-99A1-4EE9-92C8-CB6FF4577275}"/>
                  </a:ext>
                </a:extLst>
              </p:cNvPr>
              <p:cNvCxnSpPr/>
              <p:nvPr/>
            </p:nvCxnSpPr>
            <p:spPr>
              <a:xfrm>
                <a:off x="5219" y="2121"/>
                <a:ext cx="0" cy="4041"/>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F51B2501-7A13-44C7-BA2F-31D4C165438C}"/>
                  </a:ext>
                </a:extLst>
              </p:cNvPr>
              <p:cNvCxnSpPr/>
              <p:nvPr/>
            </p:nvCxnSpPr>
            <p:spPr>
              <a:xfrm>
                <a:off x="13967" y="2121"/>
                <a:ext cx="0" cy="4041"/>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9B99A7A0-95A0-4FD8-9E86-9E535E767E6E}"/>
                  </a:ext>
                </a:extLst>
              </p:cNvPr>
              <p:cNvCxnSpPr/>
              <p:nvPr/>
            </p:nvCxnSpPr>
            <p:spPr>
              <a:xfrm>
                <a:off x="5219" y="2125"/>
                <a:ext cx="1337" cy="11"/>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11" name="直接连接符 10">
              <a:extLst>
                <a:ext uri="{FF2B5EF4-FFF2-40B4-BE49-F238E27FC236}">
                  <a16:creationId xmlns:a16="http://schemas.microsoft.com/office/drawing/2014/main" id="{BB58858A-2F48-46F3-8E9C-7283AA57BEDB}"/>
                </a:ext>
              </a:extLst>
            </p:cNvPr>
            <p:cNvCxnSpPr/>
            <p:nvPr/>
          </p:nvCxnSpPr>
          <p:spPr>
            <a:xfrm>
              <a:off x="12672" y="3421"/>
              <a:ext cx="1337" cy="11"/>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pic>
        <p:nvPicPr>
          <p:cNvPr id="18" name="图片 17" descr="花">
            <a:extLst>
              <a:ext uri="{FF2B5EF4-FFF2-40B4-BE49-F238E27FC236}">
                <a16:creationId xmlns:a16="http://schemas.microsoft.com/office/drawing/2014/main" id="{8D6CB855-1175-4500-AABD-8E212A51F96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44279" y="4220766"/>
            <a:ext cx="922734" cy="82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21">
            <a:extLst>
              <a:ext uri="{FF2B5EF4-FFF2-40B4-BE49-F238E27FC236}">
                <a16:creationId xmlns:a16="http://schemas.microsoft.com/office/drawing/2014/main" id="{1855DBE5-E2C5-43F3-A228-CB19D20CD622}"/>
              </a:ext>
            </a:extLst>
          </p:cNvPr>
          <p:cNvSpPr txBox="1"/>
          <p:nvPr/>
        </p:nvSpPr>
        <p:spPr>
          <a:xfrm>
            <a:off x="2650332" y="2014538"/>
            <a:ext cx="3883819" cy="584584"/>
          </a:xfrm>
          <a:prstGeom prst="rect">
            <a:avLst/>
          </a:prstGeom>
          <a:noFill/>
        </p:spPr>
        <p:txBody>
          <a:bodyPr>
            <a:spAutoFit/>
          </a:bodyPr>
          <a:lstStyle/>
          <a:p>
            <a:pPr algn="ctr" eaLnBrk="1" hangingPunct="1">
              <a:lnSpc>
                <a:spcPct val="130000"/>
              </a:lnSpc>
              <a:defRPr/>
            </a:pPr>
            <a:r>
              <a:rPr lang="en-US" altLang="zh-CN" sz="2700" b="1" dirty="0">
                <a:solidFill>
                  <a:srgbClr val="336601"/>
                </a:solidFill>
                <a:latin typeface="+mj-lt"/>
                <a:ea typeface="微软雅黑" panose="020B0503020204020204" charset="-122"/>
                <a:cs typeface="Times New Roman" panose="02020603050405020304" pitchFamily="18" charset="0"/>
              </a:rPr>
              <a:t>HOẠT ĐỘNG LUYỆN TẬP</a:t>
            </a:r>
          </a:p>
        </p:txBody>
      </p:sp>
      <p:pic>
        <p:nvPicPr>
          <p:cNvPr id="24" name="图片 23" descr="花2">
            <a:extLst>
              <a:ext uri="{FF2B5EF4-FFF2-40B4-BE49-F238E27FC236}">
                <a16:creationId xmlns:a16="http://schemas.microsoft.com/office/drawing/2014/main" id="{81C6BCCD-80B0-42B6-BC17-D7FAEBD79A2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17494" y="2027635"/>
            <a:ext cx="664369" cy="67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nodeType="afterGroup">
                            <p:stCondLst>
                              <p:cond delay="500"/>
                            </p:stCondLst>
                            <p:childTnLst>
                              <p:par>
                                <p:cTn id="16" presetID="17" presetClass="entr" presetSubtype="1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1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nodeType="afterGroup">
                            <p:stCondLst>
                              <p:cond delay="1500"/>
                            </p:stCondLst>
                            <p:childTnLst>
                              <p:par>
                                <p:cTn id="27" presetID="52"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Scale>
                                      <p:cBhvr>
                                        <p:cTn id="29"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2"/>
                                        </p:tgtEl>
                                        <p:attrNameLst>
                                          <p:attrName>ppt_x</p:attrName>
                                          <p:attrName>ppt_y</p:attrName>
                                        </p:attrNameLst>
                                      </p:cBhvr>
                                    </p:animMotion>
                                    <p:animEffect transition="in" filter="fade">
                                      <p:cBhvr>
                                        <p:cTn id="31" dur="1000"/>
                                        <p:tgtEl>
                                          <p:spTgt spid="2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a:extLst>
              <a:ext uri="{FF2B5EF4-FFF2-40B4-BE49-F238E27FC236}">
                <a16:creationId xmlns:a16="http://schemas.microsoft.com/office/drawing/2014/main" id="{E09A77B5-F73A-42DF-A258-C35B1B8D2490}"/>
              </a:ext>
            </a:extLst>
          </p:cNvPr>
          <p:cNvSpPr txBox="1">
            <a:spLocks noChangeArrowheads="1"/>
          </p:cNvSpPr>
          <p:nvPr/>
        </p:nvSpPr>
        <p:spPr bwMode="auto">
          <a:xfrm>
            <a:off x="533400" y="609600"/>
            <a:ext cx="7844328" cy="3447100"/>
          </a:xfrm>
          <a:prstGeom prst="rect">
            <a:avLst/>
          </a:prstGeom>
          <a:solidFill>
            <a:schemeClr val="accent2">
              <a:lumMod val="20000"/>
              <a:lumOff val="80000"/>
            </a:schemeClr>
          </a:solidFill>
          <a:ln w="38100">
            <a:solidFill>
              <a:srgbClr val="004236"/>
            </a:solidFill>
          </a:ln>
          <a:effectLst/>
        </p:spPr>
        <p:txBody>
          <a:bodyPr wrap="square" lIns="91442" tIns="45721" rIns="91442" bIns="45721" anchor="b">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r>
              <a:rPr lang="vi-VN" b="1" dirty="0"/>
              <a:t>Câu hỏi 2:</a:t>
            </a:r>
            <a:r>
              <a:rPr lang="vi-VN" dirty="0"/>
              <a:t> Quyền bình đẳng giữa các dân tộc, tôn giáo thực hiện trong trường hợp nào dưới đây? Vì sao?</a:t>
            </a:r>
          </a:p>
          <a:p>
            <a:r>
              <a:rPr lang="vi-VN" dirty="0"/>
              <a:t>a. Các tôn giáo trên địa bàn huyện A được tham gia thảo luận góp ý xây dựng các tiêu chí của mô hình "Xứ đạo bình yên, gia đình văn hóa"</a:t>
            </a:r>
          </a:p>
          <a:p>
            <a:r>
              <a:rPr lang="vi-VN" dirty="0"/>
              <a:t>b. Chỉ một số tôn giáo lớn mới có quyền truyền bá, thực hành giáo ló, giáo luật, lễ nghi và quản lí tổ chức của mình.</a:t>
            </a:r>
          </a:p>
          <a:p>
            <a:r>
              <a:rPr lang="vi-VN" dirty="0"/>
              <a:t>c. Ủy ban nhân dân xã X phối hợp với Bộ đội biên phòng tổ chức phổ biến, giáo dục pháp luật cho người dân ở các vùng dân tộc thiểu số, miền núi, ...</a:t>
            </a:r>
          </a:p>
          <a:p>
            <a:r>
              <a:rPr lang="vi-VN" dirty="0"/>
              <a:t>d. Chính quyền huyện M của tỉnh Y đã cấp đăng kí sinh hoạt tôn giáo tậo trung theo điểm nhóm cho đồng bào các dân tộc theo tôn giáo nhưng chưa được công nhận về mặt tổ chức.</a:t>
            </a:r>
          </a:p>
          <a:p>
            <a:pPr algn="just"/>
            <a:endParaRPr lang="zh-CN" altLang="en-US" sz="2000" b="1" dirty="0">
              <a:solidFill>
                <a:srgbClr val="004236"/>
              </a:solidFill>
              <a:latin typeface="Calibri Light" panose="020F0302020204030204" pitchFamily="34" charset="0"/>
              <a:ea typeface="Microsoft YaHei" panose="020B0503020204020204" pitchFamily="34" charset="-122"/>
            </a:endParaRPr>
          </a:p>
        </p:txBody>
      </p:sp>
      <p:sp>
        <p:nvSpPr>
          <p:cNvPr id="5" name="矩形 21">
            <a:extLst>
              <a:ext uri="{FF2B5EF4-FFF2-40B4-BE49-F238E27FC236}">
                <a16:creationId xmlns:a16="http://schemas.microsoft.com/office/drawing/2014/main" id="{A53B74B8-A5D1-4665-AEA2-F0E0BA52547D}"/>
              </a:ext>
            </a:extLst>
          </p:cNvPr>
          <p:cNvSpPr/>
          <p:nvPr/>
        </p:nvSpPr>
        <p:spPr>
          <a:xfrm>
            <a:off x="0" y="1053719"/>
            <a:ext cx="160310" cy="417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anchor="ctr"/>
          <a:lstStyle/>
          <a:p>
            <a:pPr algn="ctr" defTabSz="685658">
              <a:defRPr/>
            </a:pPr>
            <a:endParaRPr lang="zh-CN" altLang="en-US" sz="1400" dirty="0">
              <a:solidFill>
                <a:srgbClr val="E7E6E6">
                  <a:lumMod val="50000"/>
                </a:srgbClr>
              </a:solidFill>
              <a:cs typeface="+mn-ea"/>
              <a:sym typeface="+mn-lt"/>
            </a:endParaRPr>
          </a:p>
        </p:txBody>
      </p:sp>
      <p:sp>
        <p:nvSpPr>
          <p:cNvPr id="36869" name="文本框 32">
            <a:extLst>
              <a:ext uri="{FF2B5EF4-FFF2-40B4-BE49-F238E27FC236}">
                <a16:creationId xmlns:a16="http://schemas.microsoft.com/office/drawing/2014/main" id="{5F51C1BE-29E2-4C78-B374-1D70904849AD}"/>
              </a:ext>
            </a:extLst>
          </p:cNvPr>
          <p:cNvSpPr txBox="1">
            <a:spLocks noChangeArrowheads="1"/>
          </p:cNvSpPr>
          <p:nvPr/>
        </p:nvSpPr>
        <p:spPr bwMode="auto">
          <a:xfrm>
            <a:off x="126455" y="0"/>
            <a:ext cx="6323502" cy="3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r>
              <a:rPr lang="en-US" altLang="zh-CN" sz="1600" dirty="0">
                <a:solidFill>
                  <a:srgbClr val="004236"/>
                </a:solidFill>
                <a:latin typeface="Arial" panose="020B0604020202020204" pitchFamily="34" charset="0"/>
                <a:ea typeface="Microsoft YaHei" panose="020B0503020204020204" pitchFamily="34" charset="-122"/>
                <a:sym typeface="Arial" panose="020B0604020202020204" pitchFamily="34" charset="0"/>
              </a:rPr>
              <a:t>BÀI 2/SGK/89</a:t>
            </a:r>
          </a:p>
        </p:txBody>
      </p:sp>
      <p:sp>
        <p:nvSpPr>
          <p:cNvPr id="8" name="Rectangle 7">
            <a:extLst>
              <a:ext uri="{FF2B5EF4-FFF2-40B4-BE49-F238E27FC236}">
                <a16:creationId xmlns:a16="http://schemas.microsoft.com/office/drawing/2014/main" id="{201A24E1-491D-48DE-A70B-3D3F92A9D9EA}"/>
              </a:ext>
            </a:extLst>
          </p:cNvPr>
          <p:cNvSpPr/>
          <p:nvPr/>
        </p:nvSpPr>
        <p:spPr>
          <a:xfrm>
            <a:off x="533400" y="4198044"/>
            <a:ext cx="7844328" cy="2659956"/>
          </a:xfrm>
          <a:prstGeom prst="rect">
            <a:avLst/>
          </a:prstGeom>
          <a:solidFill>
            <a:schemeClr val="accent1">
              <a:lumMod val="20000"/>
              <a:lumOff val="80000"/>
            </a:schemeClr>
          </a:solidFill>
          <a:ln w="28575">
            <a:solidFill>
              <a:srgbClr val="0042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just"/>
            <a:r>
              <a:rPr lang="vi-VN" b="1" dirty="0"/>
              <a:t>Đáp án: </a:t>
            </a:r>
          </a:p>
          <a:p>
            <a:pPr algn="just"/>
            <a:r>
              <a:rPr lang="vi-VN" dirty="0"/>
              <a:t>Quyền bình đẳng giữa các dân tộc, tôn giáo thực hiện trong trường hợp: a, c, d.</a:t>
            </a:r>
          </a:p>
          <a:p>
            <a:pPr algn="just"/>
            <a:r>
              <a:rPr lang="vi-VN" dirty="0"/>
              <a:t>Vì quyền bình đẳng giữa các tôn giáo được thể hiện trong thông tin là góp phần phát huy lòng yêu nước, thúc đẩy tình đoàn kết, gắn bó giữa đồng bào có tôn giáo và không có tôn giáo, là cơ sở tiền đề quan trọng để xây dụng khối đại đoàn kết dân tộc, tạo sức mạnh tổng hợp của cả dân tộc Việt Nam trong công cuộc xây dựng và bảo vệ Tổ quốc Việt Nam xã hội chủ nghĩa.</a:t>
            </a:r>
            <a:endParaRPr lang="vi-VN" altLang="vi-VN" sz="2400" dirty="0">
              <a:solidFill>
                <a:srgbClr val="004236"/>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13">
            <a:extLst>
              <a:ext uri="{FF2B5EF4-FFF2-40B4-BE49-F238E27FC236}">
                <a16:creationId xmlns:a16="http://schemas.microsoft.com/office/drawing/2014/main" id="{14AABD1B-CB05-490B-A021-4F2A9708862D}"/>
              </a:ext>
            </a:extLst>
          </p:cNvPr>
          <p:cNvSpPr>
            <a:spLocks noChangeArrowheads="1"/>
          </p:cNvSpPr>
          <p:nvPr/>
        </p:nvSpPr>
        <p:spPr bwMode="auto">
          <a:xfrm>
            <a:off x="2113360" y="857250"/>
            <a:ext cx="4331494" cy="1818085"/>
          </a:xfrm>
          <a:prstGeom prst="horizontalScroll">
            <a:avLst>
              <a:gd name="adj" fmla="val 12500"/>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FontTx/>
              <a:buNone/>
            </a:pPr>
            <a:r>
              <a:rPr lang="en-US" altLang="en-US" sz="4500" b="1">
                <a:solidFill>
                  <a:schemeClr val="bg1"/>
                </a:solidFill>
                <a:latin typeface="Arial Unicode MS" panose="020B0604020202020204" pitchFamily="34" charset="-128"/>
              </a:rPr>
              <a:t>Vận dụng</a:t>
            </a:r>
            <a:r>
              <a:rPr lang="en-US" altLang="en-US" sz="4500">
                <a:solidFill>
                  <a:schemeClr val="bg1"/>
                </a:solidFill>
                <a:latin typeface="Arial Unicode MS" panose="020B0604020202020204" pitchFamily="34" charset="-128"/>
              </a:rPr>
              <a:t> </a:t>
            </a:r>
            <a:endParaRPr lang="vi-VN" altLang="en-US" sz="4500">
              <a:solidFill>
                <a:schemeClr val="bg1"/>
              </a:solidFill>
              <a:latin typeface="Arial Unicode MS" panose="020B0604020202020204" pitchFamily="34" charset="-128"/>
            </a:endParaRPr>
          </a:p>
        </p:txBody>
      </p:sp>
      <p:sp>
        <p:nvSpPr>
          <p:cNvPr id="37891" name="Rectangle 14">
            <a:extLst>
              <a:ext uri="{FF2B5EF4-FFF2-40B4-BE49-F238E27FC236}">
                <a16:creationId xmlns:a16="http://schemas.microsoft.com/office/drawing/2014/main" id="{FDC3E770-5D73-442C-8CB4-FFFD735DD5AB}"/>
              </a:ext>
            </a:extLst>
          </p:cNvPr>
          <p:cNvSpPr>
            <a:spLocks noChangeArrowheads="1"/>
          </p:cNvSpPr>
          <p:nvPr/>
        </p:nvSpPr>
        <p:spPr bwMode="auto">
          <a:xfrm>
            <a:off x="762000" y="2705815"/>
            <a:ext cx="8024813" cy="4386329"/>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vi-VN" dirty="0"/>
              <a:t>Em hãy cùng bạn lập kế hoạch tổ chức buổi tham quan một cơ sở tôn giáo.</a:t>
            </a:r>
          </a:p>
          <a:p>
            <a:r>
              <a:rPr lang="vi-VN" dirty="0"/>
              <a:t>- Xác định mục đích buổi tham quan;</a:t>
            </a:r>
          </a:p>
          <a:p>
            <a:r>
              <a:rPr lang="vi-VN" dirty="0"/>
              <a:t>- Chương trình và thời gian dự kiến;</a:t>
            </a:r>
          </a:p>
          <a:p>
            <a:r>
              <a:rPr lang="vi-VN" dirty="0"/>
              <a:t>- Nội dung các hoạt động triển khai tại cơ sở tôn giáo;</a:t>
            </a:r>
          </a:p>
          <a:p>
            <a:r>
              <a:rPr lang="vi-VN" dirty="0"/>
              <a:t>- Dự kiến về kinh phí, phương tiện đi lại; các lực lượng tham gia phối hợp...</a:t>
            </a:r>
          </a:p>
          <a:p>
            <a:pPr>
              <a:lnSpc>
                <a:spcPct val="100000"/>
              </a:lnSpc>
              <a:spcBef>
                <a:spcPct val="0"/>
              </a:spcBef>
              <a:buFontTx/>
              <a:buNone/>
            </a:pPr>
            <a:endParaRPr lang="en-US" dirty="0"/>
          </a:p>
          <a:p>
            <a:pPr>
              <a:lnSpc>
                <a:spcPct val="100000"/>
              </a:lnSpc>
              <a:spcBef>
                <a:spcPct val="0"/>
              </a:spcBef>
              <a:buFontTx/>
              <a:buNone/>
            </a:pPr>
            <a:endParaRPr lang="en-US" altLang="en-US" sz="165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1"/>
                                        </p:tgtEl>
                                        <p:attrNameLst>
                                          <p:attrName>style.visibility</p:attrName>
                                        </p:attrNameLst>
                                      </p:cBhvr>
                                      <p:to>
                                        <p:strVal val="visible"/>
                                      </p:to>
                                    </p:set>
                                    <p:animEffect transition="in" filter="fade">
                                      <p:cBhvr>
                                        <p:cTn id="14" dur="1000"/>
                                        <p:tgtEl>
                                          <p:spTgt spid="37891"/>
                                        </p:tgtEl>
                                      </p:cBhvr>
                                    </p:animEffect>
                                    <p:anim calcmode="lin" valueType="num">
                                      <p:cBhvr>
                                        <p:cTn id="15" dur="1000" fill="hold"/>
                                        <p:tgtEl>
                                          <p:spTgt spid="37891"/>
                                        </p:tgtEl>
                                        <p:attrNameLst>
                                          <p:attrName>ppt_x</p:attrName>
                                        </p:attrNameLst>
                                      </p:cBhvr>
                                      <p:tavLst>
                                        <p:tav tm="0">
                                          <p:val>
                                            <p:strVal val="#ppt_x"/>
                                          </p:val>
                                        </p:tav>
                                        <p:tav tm="100000">
                                          <p:val>
                                            <p:strVal val="#ppt_x"/>
                                          </p:val>
                                        </p:tav>
                                      </p:tavLst>
                                    </p:anim>
                                    <p:anim calcmode="lin" valueType="num">
                                      <p:cBhvr>
                                        <p:cTn id="16" dur="1000" fill="hold"/>
                                        <p:tgtEl>
                                          <p:spTgt spid="378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P spid="3789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C1FFA51-4F5B-4979-B88A-DD60671C4A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4" y="856903"/>
            <a:ext cx="9137652" cy="514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a:extLst>
              <a:ext uri="{FF2B5EF4-FFF2-40B4-BE49-F238E27FC236}">
                <a16:creationId xmlns:a16="http://schemas.microsoft.com/office/drawing/2014/main" id="{E8955C43-2D24-400E-B058-3F75AE17394E}"/>
              </a:ext>
            </a:extLst>
          </p:cNvPr>
          <p:cNvSpPr/>
          <p:nvPr/>
        </p:nvSpPr>
        <p:spPr>
          <a:xfrm>
            <a:off x="2106248" y="2767921"/>
            <a:ext cx="5183875" cy="707902"/>
          </a:xfrm>
          <a:prstGeom prst="rect">
            <a:avLst/>
          </a:prstGeom>
        </p:spPr>
        <p:txBody>
          <a:bodyPr lIns="91442" tIns="45721" rIns="91442" bIns="45721">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r>
              <a:rPr lang="en-US" altLang="zh-CN" sz="3999" b="1">
                <a:solidFill>
                  <a:srgbClr val="404040"/>
                </a:solidFill>
                <a:latin typeface="Microsoft YaHei" panose="020B0503020204020204" pitchFamily="34" charset="-122"/>
                <a:ea typeface="Microsoft YaHei" panose="020B0503020204020204" pitchFamily="34" charset="-122"/>
                <a:cs typeface="SimSun" panose="02010600030101010101" pitchFamily="2" charset="-122"/>
                <a:sym typeface="+mn-lt"/>
              </a:rPr>
              <a:t>THANKYOU!</a:t>
            </a:r>
            <a:endParaRPr lang="zh-CN" altLang="en-US" sz="3999" b="1">
              <a:solidFill>
                <a:srgbClr val="404040"/>
              </a:solidFill>
              <a:latin typeface="Microsoft YaHei" panose="020B0503020204020204" pitchFamily="34" charset="-122"/>
              <a:ea typeface="Microsoft YaHei" panose="020B0503020204020204" pitchFamily="34" charset="-122"/>
              <a:cs typeface="SimSun" panose="02010600030101010101" pitchFamily="2" charset="-122"/>
              <a:sym typeface="+mn-lt"/>
            </a:endParaRPr>
          </a:p>
        </p:txBody>
      </p:sp>
      <p:cxnSp>
        <p:nvCxnSpPr>
          <p:cNvPr id="26" name="直接连接符 25">
            <a:extLst>
              <a:ext uri="{FF2B5EF4-FFF2-40B4-BE49-F238E27FC236}">
                <a16:creationId xmlns:a16="http://schemas.microsoft.com/office/drawing/2014/main" id="{B832B281-62F5-4CD3-9AB2-F677A8748814}"/>
              </a:ext>
            </a:extLst>
          </p:cNvPr>
          <p:cNvCxnSpPr/>
          <p:nvPr/>
        </p:nvCxnSpPr>
        <p:spPr>
          <a:xfrm>
            <a:off x="2628444" y="3475823"/>
            <a:ext cx="413948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nodeType="afterGroup">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heckerboard(across)">
                                      <p:cBhvr>
                                        <p:cTn id="13" dur="500"/>
                                        <p:tgtEl>
                                          <p:spTgt spid="24"/>
                                        </p:tgtEl>
                                      </p:cBhvr>
                                    </p:animEffect>
                                  </p:childTnLst>
                                </p:cTn>
                              </p:par>
                            </p:childTnLst>
                          </p:cTn>
                        </p:par>
                        <p:par>
                          <p:cTn id="14" fill="hold" nodeType="afterGroup">
                            <p:stCondLst>
                              <p:cond delay="1500"/>
                            </p:stCondLst>
                            <p:childTnLst>
                              <p:par>
                                <p:cTn id="15" presetID="16" presetClass="entr" presetSubtype="21"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228600"/>
            <a:ext cx="8763000" cy="762000"/>
          </a:xfrm>
        </p:spPr>
        <p:txBody>
          <a:bodyPr/>
          <a:lstStyle/>
          <a:p>
            <a:pPr eaLnBrk="1" hangingPunct="1">
              <a:defRPr/>
            </a:pPr>
            <a:r>
              <a:rPr lang="en-US" sz="4000" b="1" dirty="0">
                <a:solidFill>
                  <a:srgbClr val="C00000"/>
                </a:solidFill>
                <a:latin typeface="Times New Roman" pitchFamily="18" charset="0"/>
              </a:rPr>
              <a:t>54 dân tộc của Việt Nam</a:t>
            </a:r>
          </a:p>
        </p:txBody>
      </p:sp>
      <p:graphicFrame>
        <p:nvGraphicFramePr>
          <p:cNvPr id="10521" name="Group 281"/>
          <p:cNvGraphicFramePr>
            <a:graphicFrameLocks noGrp="1"/>
          </p:cNvGraphicFramePr>
          <p:nvPr>
            <p:ph idx="1"/>
          </p:nvPr>
        </p:nvGraphicFramePr>
        <p:xfrm>
          <a:off x="152400" y="1066801"/>
          <a:ext cx="8839200" cy="5395914"/>
        </p:xfrm>
        <a:graphic>
          <a:graphicData uri="http://schemas.openxmlformats.org/drawingml/2006/table">
            <a:tbl>
              <a:tblPr/>
              <a:tblGrid>
                <a:gridCol w="1218093">
                  <a:extLst>
                    <a:ext uri="{9D8B030D-6E8A-4147-A177-3AD203B41FA5}">
                      <a16:colId xmlns:a16="http://schemas.microsoft.com/office/drawing/2014/main" val="20000"/>
                    </a:ext>
                  </a:extLst>
                </a:gridCol>
                <a:gridCol w="1395485">
                  <a:extLst>
                    <a:ext uri="{9D8B030D-6E8A-4147-A177-3AD203B41FA5}">
                      <a16:colId xmlns:a16="http://schemas.microsoft.com/office/drawing/2014/main" val="20001"/>
                    </a:ext>
                  </a:extLst>
                </a:gridCol>
                <a:gridCol w="1958072">
                  <a:extLst>
                    <a:ext uri="{9D8B030D-6E8A-4147-A177-3AD203B41FA5}">
                      <a16:colId xmlns:a16="http://schemas.microsoft.com/office/drawing/2014/main" val="20002"/>
                    </a:ext>
                  </a:extLst>
                </a:gridCol>
                <a:gridCol w="1523884">
                  <a:extLst>
                    <a:ext uri="{9D8B030D-6E8A-4147-A177-3AD203B41FA5}">
                      <a16:colId xmlns:a16="http://schemas.microsoft.com/office/drawing/2014/main" val="20003"/>
                    </a:ext>
                  </a:extLst>
                </a:gridCol>
                <a:gridCol w="1143758">
                  <a:extLst>
                    <a:ext uri="{9D8B030D-6E8A-4147-A177-3AD203B41FA5}">
                      <a16:colId xmlns:a16="http://schemas.microsoft.com/office/drawing/2014/main" val="20004"/>
                    </a:ext>
                  </a:extLst>
                </a:gridCol>
                <a:gridCol w="1599908">
                  <a:extLst>
                    <a:ext uri="{9D8B030D-6E8A-4147-A177-3AD203B41FA5}">
                      <a16:colId xmlns:a16="http://schemas.microsoft.com/office/drawing/2014/main" val="20005"/>
                    </a:ext>
                  </a:extLst>
                </a:gridCol>
              </a:tblGrid>
              <a:tr h="6273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66"/>
                          </a:solidFill>
                          <a:effectLst/>
                          <a:latin typeface="Times New Roman" pitchFamily="18" charset="0"/>
                        </a:rPr>
                        <a:t>1</a:t>
                      </a:r>
                      <a:r>
                        <a:rPr kumimoji="0" lang="en-US" sz="2000" b="0" i="0" u="none" strike="noStrike" cap="none" normalizeH="0" baseline="0" dirty="0">
                          <a:ln>
                            <a:noFill/>
                          </a:ln>
                          <a:solidFill>
                            <a:srgbClr val="FF0066"/>
                          </a:solidFill>
                          <a:effectLst/>
                          <a:latin typeface="Times New Roman" pitchFamily="18" charset="0"/>
                        </a:rPr>
                        <a:t>.</a:t>
                      </a:r>
                      <a:r>
                        <a:rPr kumimoji="0" lang="en-US" sz="2000" b="0" i="0" u="none" strike="noStrike" cap="none" normalizeH="0" baseline="0" dirty="0">
                          <a:ln>
                            <a:noFill/>
                          </a:ln>
                          <a:solidFill>
                            <a:srgbClr val="000099"/>
                          </a:solidFill>
                          <a:effectLst/>
                          <a:latin typeface="Times New Roman" pitchFamily="18" charset="0"/>
                        </a:rPr>
                        <a:t> Ba 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10</a:t>
                      </a:r>
                      <a:r>
                        <a:rPr kumimoji="0" lang="en-US" sz="2000" b="0" i="0" u="none" strike="noStrike" cap="none" normalizeH="0" baseline="0">
                          <a:ln>
                            <a:noFill/>
                          </a:ln>
                          <a:solidFill>
                            <a:srgbClr val="FF0066"/>
                          </a:solidFill>
                          <a:effectLst/>
                          <a:latin typeface="Times New Roman" pitchFamily="18" charset="0"/>
                        </a:rPr>
                        <a:t>.</a:t>
                      </a:r>
                      <a:r>
                        <a:rPr kumimoji="0" lang="en-US" sz="2000" b="0" i="0" u="none" strike="noStrike" cap="none" normalizeH="0" baseline="0">
                          <a:ln>
                            <a:noFill/>
                          </a:ln>
                          <a:solidFill>
                            <a:srgbClr val="000099"/>
                          </a:solidFill>
                          <a:effectLst/>
                          <a:latin typeface="Times New Roman" pitchFamily="18" charset="0"/>
                        </a:rPr>
                        <a:t> Cống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19</a:t>
                      </a:r>
                      <a:r>
                        <a:rPr kumimoji="0" lang="en-US" sz="2000" b="0" i="0" u="none" strike="noStrike" cap="none" normalizeH="0" baseline="0">
                          <a:ln>
                            <a:noFill/>
                          </a:ln>
                          <a:solidFill>
                            <a:srgbClr val="FF0066"/>
                          </a:solidFill>
                          <a:effectLst/>
                          <a:latin typeface="Times New Roman" pitchFamily="18" charset="0"/>
                        </a:rPr>
                        <a:t>.</a:t>
                      </a:r>
                      <a:r>
                        <a:rPr kumimoji="0" lang="en-US" sz="2000" b="0" i="0" u="none" strike="noStrike" cap="none" normalizeH="0" baseline="0">
                          <a:ln>
                            <a:noFill/>
                          </a:ln>
                          <a:solidFill>
                            <a:srgbClr val="000099"/>
                          </a:solidFill>
                          <a:effectLst/>
                          <a:latin typeface="Times New Roman" pitchFamily="18" charset="0"/>
                        </a:rPr>
                        <a:t> H’Mông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28</a:t>
                      </a:r>
                      <a:r>
                        <a:rPr kumimoji="0" lang="en-US" sz="2000" b="0" i="0" u="none" strike="noStrike" cap="none" normalizeH="0" baseline="0">
                          <a:ln>
                            <a:noFill/>
                          </a:ln>
                          <a:solidFill>
                            <a:srgbClr val="000099"/>
                          </a:solidFill>
                          <a:effectLst/>
                          <a:latin typeface="Times New Roman" pitchFamily="18" charset="0"/>
                        </a:rPr>
                        <a:t>. Nùng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37</a:t>
                      </a:r>
                      <a:r>
                        <a:rPr kumimoji="0" lang="en-US" sz="2000" b="0" i="0" u="none" strike="noStrike" cap="none" normalizeH="0" baseline="0">
                          <a:ln>
                            <a:noFill/>
                          </a:ln>
                          <a:solidFill>
                            <a:srgbClr val="000099"/>
                          </a:solidFill>
                          <a:effectLst/>
                          <a:latin typeface="Times New Roman" pitchFamily="18" charset="0"/>
                        </a:rPr>
                        <a:t>. Lự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46.</a:t>
                      </a:r>
                      <a:r>
                        <a:rPr kumimoji="0" lang="en-US" sz="2000" b="1" i="0" u="none" strike="noStrike" cap="none" normalizeH="0" baseline="0">
                          <a:ln>
                            <a:noFill/>
                          </a:ln>
                          <a:solidFill>
                            <a:srgbClr val="000099"/>
                          </a:solidFill>
                          <a:effectLst/>
                          <a:latin typeface="Times New Roman" pitchFamily="18" charset="0"/>
                        </a:rPr>
                        <a:t> </a:t>
                      </a:r>
                      <a:r>
                        <a:rPr kumimoji="0" lang="en-US" sz="2000" b="0" i="0" u="none" strike="noStrike" cap="none" normalizeH="0" baseline="0">
                          <a:ln>
                            <a:noFill/>
                          </a:ln>
                          <a:solidFill>
                            <a:srgbClr val="000099"/>
                          </a:solidFill>
                          <a:effectLst/>
                          <a:latin typeface="Times New Roman" pitchFamily="18" charset="0"/>
                        </a:rPr>
                        <a:t>Si La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89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2</a:t>
                      </a:r>
                      <a:r>
                        <a:rPr kumimoji="0" lang="en-US" sz="2000" b="0" i="0" u="none" strike="noStrike" cap="none" normalizeH="0" baseline="0">
                          <a:ln>
                            <a:noFill/>
                          </a:ln>
                          <a:solidFill>
                            <a:srgbClr val="FF0066"/>
                          </a:solidFill>
                          <a:effectLst/>
                          <a:latin typeface="Times New Roman" pitchFamily="18" charset="0"/>
                        </a:rPr>
                        <a:t>.</a:t>
                      </a:r>
                      <a:r>
                        <a:rPr kumimoji="0" lang="en-US" sz="2000" b="0" i="0" u="none" strike="noStrike" cap="none" normalizeH="0" baseline="0">
                          <a:ln>
                            <a:noFill/>
                          </a:ln>
                          <a:solidFill>
                            <a:srgbClr val="000099"/>
                          </a:solidFill>
                          <a:effectLst/>
                          <a:latin typeface="Times New Roman" pitchFamily="18" charset="0"/>
                        </a:rPr>
                        <a:t> Bố 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11</a:t>
                      </a:r>
                      <a:r>
                        <a:rPr kumimoji="0" lang="en-US" sz="2000" b="0" i="0" u="none" strike="noStrike" cap="none" normalizeH="0" baseline="0">
                          <a:ln>
                            <a:noFill/>
                          </a:ln>
                          <a:solidFill>
                            <a:srgbClr val="000099"/>
                          </a:solidFill>
                          <a:effectLst/>
                          <a:latin typeface="Times New Roman" pitchFamily="18" charset="0"/>
                        </a:rPr>
                        <a:t>.Cơ lao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a:ln>
                            <a:noFill/>
                          </a:ln>
                          <a:solidFill>
                            <a:srgbClr val="FF0066"/>
                          </a:solidFill>
                          <a:effectLst/>
                          <a:latin typeface="Times New Roman" pitchFamily="18" charset="0"/>
                        </a:rPr>
                        <a:t>20</a:t>
                      </a:r>
                      <a:r>
                        <a:rPr kumimoji="0" lang="en-US" sz="1900" b="0" i="0" u="none" strike="noStrike" cap="none" normalizeH="0" baseline="0">
                          <a:ln>
                            <a:noFill/>
                          </a:ln>
                          <a:solidFill>
                            <a:srgbClr val="000099"/>
                          </a:solidFill>
                          <a:effectLst/>
                          <a:latin typeface="Times New Roman" pitchFamily="18" charset="0"/>
                        </a:rPr>
                        <a:t>.Bru-Vân kiều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29</a:t>
                      </a:r>
                      <a:r>
                        <a:rPr kumimoji="0" lang="en-US" sz="2000" b="0" i="0" u="none" strike="noStrike" cap="none" normalizeH="0" baseline="0">
                          <a:ln>
                            <a:noFill/>
                          </a:ln>
                          <a:solidFill>
                            <a:srgbClr val="000099"/>
                          </a:solidFill>
                          <a:effectLst/>
                          <a:latin typeface="Times New Roman" pitchFamily="18" charset="0"/>
                        </a:rPr>
                        <a:t>. Kháng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38</a:t>
                      </a:r>
                      <a:r>
                        <a:rPr kumimoji="0" lang="en-US" sz="2000" b="0" i="0" u="none" strike="noStrike" cap="none" normalizeH="0" baseline="0">
                          <a:ln>
                            <a:noFill/>
                          </a:ln>
                          <a:solidFill>
                            <a:srgbClr val="FF0066"/>
                          </a:solidFill>
                          <a:effectLst/>
                          <a:latin typeface="Times New Roman" pitchFamily="18" charset="0"/>
                        </a:rPr>
                        <a:t>.</a:t>
                      </a:r>
                      <a:r>
                        <a:rPr kumimoji="0" lang="en-US" sz="2000" b="0" i="0" u="none" strike="noStrike" cap="none" normalizeH="0" baseline="0">
                          <a:ln>
                            <a:noFill/>
                          </a:ln>
                          <a:solidFill>
                            <a:srgbClr val="000099"/>
                          </a:solidFill>
                          <a:effectLst/>
                          <a:latin typeface="Times New Roman" pitchFamily="18" charset="0"/>
                        </a:rPr>
                        <a:t> Mạ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47</a:t>
                      </a:r>
                      <a:r>
                        <a:rPr kumimoji="0" lang="en-US" sz="2000" b="0" i="0" u="none" strike="noStrike" cap="none" normalizeH="0" baseline="0">
                          <a:ln>
                            <a:noFill/>
                          </a:ln>
                          <a:solidFill>
                            <a:srgbClr val="FF0066"/>
                          </a:solidFill>
                          <a:effectLst/>
                          <a:latin typeface="Times New Roman" pitchFamily="18" charset="0"/>
                        </a:rPr>
                        <a:t>.</a:t>
                      </a:r>
                      <a:r>
                        <a:rPr kumimoji="0" lang="en-US" sz="2000" b="0" i="0" u="none" strike="noStrike" cap="none" normalizeH="0" baseline="0">
                          <a:ln>
                            <a:noFill/>
                          </a:ln>
                          <a:solidFill>
                            <a:srgbClr val="000099"/>
                          </a:solidFill>
                          <a:effectLst/>
                          <a:latin typeface="Times New Roman" pitchFamily="18" charset="0"/>
                        </a:rPr>
                        <a:t> Mảng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36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3</a:t>
                      </a:r>
                      <a:r>
                        <a:rPr kumimoji="0" lang="en-US" sz="2000" b="0" i="0" u="none" strike="noStrike" cap="none" normalizeH="0" baseline="0">
                          <a:ln>
                            <a:noFill/>
                          </a:ln>
                          <a:solidFill>
                            <a:srgbClr val="FF0066"/>
                          </a:solidFill>
                          <a:effectLst/>
                          <a:latin typeface="Times New Roman" pitchFamily="18" charset="0"/>
                        </a:rPr>
                        <a:t>.</a:t>
                      </a:r>
                      <a:r>
                        <a:rPr kumimoji="0" lang="en-US" sz="2000" b="0" i="0" u="none" strike="noStrike" cap="none" normalizeH="0" baseline="0">
                          <a:ln>
                            <a:noFill/>
                          </a:ln>
                          <a:solidFill>
                            <a:srgbClr val="000099"/>
                          </a:solidFill>
                          <a:effectLst/>
                          <a:latin typeface="Times New Roman" pitchFamily="18" charset="0"/>
                        </a:rPr>
                        <a:t> Brâu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12</a:t>
                      </a:r>
                      <a:r>
                        <a:rPr kumimoji="0" lang="en-US" sz="2000" b="0" i="0" u="none" strike="noStrike" cap="none" normalizeH="0" baseline="0">
                          <a:ln>
                            <a:noFill/>
                          </a:ln>
                          <a:solidFill>
                            <a:srgbClr val="FF0066"/>
                          </a:solidFill>
                          <a:effectLst/>
                          <a:latin typeface="Times New Roman" pitchFamily="18" charset="0"/>
                        </a:rPr>
                        <a:t>.</a:t>
                      </a:r>
                      <a:r>
                        <a:rPr kumimoji="0" lang="en-US" sz="2000" b="0" i="0" u="none" strike="noStrike" cap="none" normalizeH="0" baseline="0">
                          <a:ln>
                            <a:noFill/>
                          </a:ln>
                          <a:solidFill>
                            <a:srgbClr val="000099"/>
                          </a:solidFill>
                          <a:effectLst/>
                          <a:latin typeface="Times New Roman" pitchFamily="18" charset="0"/>
                        </a:rPr>
                        <a:t> Cơ 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66"/>
                          </a:solidFill>
                          <a:effectLst/>
                          <a:latin typeface="Times New Roman" pitchFamily="18" charset="0"/>
                        </a:rPr>
                        <a:t>21</a:t>
                      </a:r>
                      <a:r>
                        <a:rPr kumimoji="0" lang="en-US" sz="2000" b="0" i="0" u="none" strike="noStrike" cap="none" normalizeH="0" baseline="0" dirty="0">
                          <a:ln>
                            <a:noFill/>
                          </a:ln>
                          <a:solidFill>
                            <a:srgbClr val="000099"/>
                          </a:solidFill>
                          <a:effectLst/>
                          <a:latin typeface="Times New Roman" pitchFamily="18" charset="0"/>
                        </a:rPr>
                        <a:t>. Giẻ-Triêng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30</a:t>
                      </a:r>
                      <a:r>
                        <a:rPr kumimoji="0" lang="en-US" sz="2000" b="0" i="0" u="none" strike="noStrike" cap="none" normalizeH="0" baseline="0">
                          <a:ln>
                            <a:noFill/>
                          </a:ln>
                          <a:solidFill>
                            <a:srgbClr val="000099"/>
                          </a:solidFill>
                          <a:effectLst/>
                          <a:latin typeface="Times New Roman" pitchFamily="18" charset="0"/>
                        </a:rPr>
                        <a:t>. Khơme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39</a:t>
                      </a:r>
                      <a:r>
                        <a:rPr kumimoji="0" lang="en-US" sz="2000" b="0" i="0" u="none" strike="noStrike" cap="none" normalizeH="0" baseline="0">
                          <a:ln>
                            <a:noFill/>
                          </a:ln>
                          <a:solidFill>
                            <a:srgbClr val="FF0066"/>
                          </a:solidFill>
                          <a:effectLst/>
                          <a:latin typeface="Times New Roman" pitchFamily="18" charset="0"/>
                        </a:rPr>
                        <a:t>.</a:t>
                      </a:r>
                      <a:r>
                        <a:rPr kumimoji="0" lang="en-US" sz="2000" b="0" i="0" u="none" strike="noStrike" cap="none" normalizeH="0" baseline="0">
                          <a:ln>
                            <a:noFill/>
                          </a:ln>
                          <a:solidFill>
                            <a:srgbClr val="000099"/>
                          </a:solidFill>
                          <a:effectLst/>
                          <a:latin typeface="Times New Roman" pitchFamily="18" charset="0"/>
                        </a:rPr>
                        <a:t> Tày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48</a:t>
                      </a:r>
                      <a:r>
                        <a:rPr kumimoji="0" lang="en-US" sz="2000" b="0" i="0" u="none" strike="noStrike" cap="none" normalizeH="0" baseline="0">
                          <a:ln>
                            <a:noFill/>
                          </a:ln>
                          <a:solidFill>
                            <a:srgbClr val="000099"/>
                          </a:solidFill>
                          <a:effectLst/>
                          <a:latin typeface="Times New Roman" pitchFamily="18" charset="0"/>
                        </a:rPr>
                        <a:t>. Tà ôi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36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4</a:t>
                      </a:r>
                      <a:r>
                        <a:rPr kumimoji="0" lang="en-US" sz="2000" b="0" i="0" u="none" strike="noStrike" cap="none" normalizeH="0" baseline="0">
                          <a:ln>
                            <a:noFill/>
                          </a:ln>
                          <a:solidFill>
                            <a:srgbClr val="FF0066"/>
                          </a:solidFill>
                          <a:effectLst/>
                          <a:latin typeface="Times New Roman" pitchFamily="18" charset="0"/>
                        </a:rPr>
                        <a:t>.</a:t>
                      </a:r>
                      <a:r>
                        <a:rPr kumimoji="0" lang="en-US" sz="2000" b="0" i="0" u="none" strike="noStrike" cap="none" normalizeH="0" baseline="0">
                          <a:ln>
                            <a:noFill/>
                          </a:ln>
                          <a:solidFill>
                            <a:srgbClr val="000099"/>
                          </a:solidFill>
                          <a:effectLst/>
                          <a:latin typeface="Times New Roman" pitchFamily="18" charset="0"/>
                        </a:rPr>
                        <a:t> Chăm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66"/>
                          </a:solidFill>
                          <a:effectLst/>
                          <a:latin typeface="Times New Roman" pitchFamily="18" charset="0"/>
                        </a:rPr>
                        <a:t>13</a:t>
                      </a:r>
                      <a:r>
                        <a:rPr kumimoji="0" lang="en-US" sz="2000" b="0" i="0" u="none" strike="noStrike" cap="none" normalizeH="0" baseline="0" dirty="0">
                          <a:ln>
                            <a:noFill/>
                          </a:ln>
                          <a:solidFill>
                            <a:srgbClr val="000099"/>
                          </a:solidFill>
                          <a:effectLst/>
                          <a:latin typeface="Times New Roman" pitchFamily="18" charset="0"/>
                        </a:rPr>
                        <a:t>.Dao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22</a:t>
                      </a:r>
                      <a:r>
                        <a:rPr kumimoji="0" lang="en-US" sz="2000" b="0" i="0" u="none" strike="noStrike" cap="none" normalizeH="0" baseline="0">
                          <a:ln>
                            <a:noFill/>
                          </a:ln>
                          <a:solidFill>
                            <a:srgbClr val="000099"/>
                          </a:solidFill>
                          <a:effectLst/>
                          <a:latin typeface="Times New Roman" pitchFamily="18" charset="0"/>
                        </a:rPr>
                        <a:t>. Pà thẻn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31</a:t>
                      </a:r>
                      <a:r>
                        <a:rPr kumimoji="0" lang="en-US" sz="2000" b="0" i="0" u="none" strike="noStrike" cap="none" normalizeH="0" baseline="0">
                          <a:ln>
                            <a:noFill/>
                          </a:ln>
                          <a:solidFill>
                            <a:srgbClr val="000099"/>
                          </a:solidFill>
                          <a:effectLst/>
                          <a:latin typeface="Times New Roman" pitchFamily="18" charset="0"/>
                        </a:rPr>
                        <a:t>. Khơmú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40</a:t>
                      </a:r>
                      <a:r>
                        <a:rPr kumimoji="0" lang="en-US" sz="2000" b="0" i="0" u="none" strike="noStrike" cap="none" normalizeH="0" baseline="0">
                          <a:ln>
                            <a:noFill/>
                          </a:ln>
                          <a:solidFill>
                            <a:srgbClr val="000099"/>
                          </a:solidFill>
                          <a:effectLst/>
                          <a:latin typeface="Times New Roman" pitchFamily="18" charset="0"/>
                        </a:rPr>
                        <a:t>. Lào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49</a:t>
                      </a:r>
                      <a:r>
                        <a:rPr kumimoji="0" lang="en-US" sz="2000" b="0" i="0" u="none" strike="noStrike" cap="none" normalizeH="0" baseline="0">
                          <a:ln>
                            <a:noFill/>
                          </a:ln>
                          <a:solidFill>
                            <a:srgbClr val="FF0066"/>
                          </a:solidFill>
                          <a:effectLst/>
                          <a:latin typeface="Times New Roman" pitchFamily="18" charset="0"/>
                        </a:rPr>
                        <a:t>.</a:t>
                      </a:r>
                      <a:r>
                        <a:rPr kumimoji="0" lang="en-US" sz="2000" b="0" i="0" u="none" strike="noStrike" cap="none" normalizeH="0" baseline="0">
                          <a:ln>
                            <a:noFill/>
                          </a:ln>
                          <a:solidFill>
                            <a:srgbClr val="000099"/>
                          </a:solidFill>
                          <a:effectLst/>
                          <a:latin typeface="Times New Roman" pitchFamily="18" charset="0"/>
                        </a:rPr>
                        <a:t> Chu-ru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36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5</a:t>
                      </a:r>
                      <a:r>
                        <a:rPr kumimoji="0" lang="en-US" sz="2000" b="0" i="0" u="none" strike="noStrike" cap="none" normalizeH="0" baseline="0">
                          <a:ln>
                            <a:noFill/>
                          </a:ln>
                          <a:solidFill>
                            <a:srgbClr val="FF0066"/>
                          </a:solidFill>
                          <a:effectLst/>
                          <a:latin typeface="Times New Roman" pitchFamily="18" charset="0"/>
                        </a:rPr>
                        <a:t>.</a:t>
                      </a:r>
                      <a:r>
                        <a:rPr kumimoji="0" lang="en-US" sz="2000" b="0" i="0" u="none" strike="noStrike" cap="none" normalizeH="0" baseline="0">
                          <a:ln>
                            <a:noFill/>
                          </a:ln>
                          <a:solidFill>
                            <a:srgbClr val="000099"/>
                          </a:solidFill>
                          <a:effectLst/>
                          <a:latin typeface="Times New Roman" pitchFamily="18" charset="0"/>
                        </a:rPr>
                        <a:t>  Kinh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14</a:t>
                      </a:r>
                      <a:r>
                        <a:rPr kumimoji="0" lang="en-US" sz="2000" b="0" i="0" u="none" strike="noStrike" cap="none" normalizeH="0" baseline="0">
                          <a:ln>
                            <a:noFill/>
                          </a:ln>
                          <a:solidFill>
                            <a:srgbClr val="000099"/>
                          </a:solidFill>
                          <a:effectLst/>
                          <a:latin typeface="Times New Roman" pitchFamily="18" charset="0"/>
                        </a:rPr>
                        <a:t>. Ê-đê</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23</a:t>
                      </a:r>
                      <a:r>
                        <a:rPr kumimoji="0" lang="en-US" sz="2000" b="0" i="0" u="none" strike="noStrike" cap="none" normalizeH="0" baseline="0">
                          <a:ln>
                            <a:noFill/>
                          </a:ln>
                          <a:solidFill>
                            <a:srgbClr val="000099"/>
                          </a:solidFill>
                          <a:effectLst/>
                          <a:latin typeface="Times New Roman" pitchFamily="18" charset="0"/>
                        </a:rPr>
                        <a:t>. Phù lá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32</a:t>
                      </a:r>
                      <a:r>
                        <a:rPr kumimoji="0" lang="en-US" sz="2000" b="0" i="0" u="none" strike="noStrike" cap="none" normalizeH="0" baseline="0">
                          <a:ln>
                            <a:noFill/>
                          </a:ln>
                          <a:solidFill>
                            <a:srgbClr val="000099"/>
                          </a:solidFill>
                          <a:effectLst/>
                          <a:latin typeface="Times New Roman" pitchFamily="18" charset="0"/>
                        </a:rPr>
                        <a:t>. La Chí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41</a:t>
                      </a:r>
                      <a:r>
                        <a:rPr kumimoji="0" lang="en-US" sz="2000" b="0" i="0" u="none" strike="noStrike" cap="none" normalizeH="0" baseline="0">
                          <a:ln>
                            <a:noFill/>
                          </a:ln>
                          <a:solidFill>
                            <a:srgbClr val="FF0066"/>
                          </a:solidFill>
                          <a:effectLst/>
                          <a:latin typeface="Times New Roman" pitchFamily="18" charset="0"/>
                        </a:rPr>
                        <a:t>.</a:t>
                      </a:r>
                      <a:r>
                        <a:rPr kumimoji="0" lang="en-US" sz="2000" b="0" i="0" u="none" strike="noStrike" cap="none" normalizeH="0" baseline="0">
                          <a:ln>
                            <a:noFill/>
                          </a:ln>
                          <a:solidFill>
                            <a:srgbClr val="000099"/>
                          </a:solidFill>
                          <a:effectLst/>
                          <a:latin typeface="Times New Roman" pitchFamily="18" charset="0"/>
                        </a:rPr>
                        <a:t> Lôlô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50</a:t>
                      </a:r>
                      <a:r>
                        <a:rPr kumimoji="0" lang="en-US" sz="2000" b="0" i="0" u="none" strike="noStrike" cap="none" normalizeH="0" baseline="0">
                          <a:ln>
                            <a:noFill/>
                          </a:ln>
                          <a:solidFill>
                            <a:srgbClr val="FF0066"/>
                          </a:solidFill>
                          <a:effectLst/>
                          <a:latin typeface="Times New Roman" pitchFamily="18" charset="0"/>
                        </a:rPr>
                        <a:t>.</a:t>
                      </a:r>
                      <a:r>
                        <a:rPr kumimoji="0" lang="en-US" sz="2000" b="0" i="0" u="none" strike="noStrike" cap="none" normalizeH="0" baseline="0">
                          <a:ln>
                            <a:noFill/>
                          </a:ln>
                          <a:solidFill>
                            <a:srgbClr val="000099"/>
                          </a:solidFill>
                          <a:effectLst/>
                          <a:latin typeface="Times New Roman" pitchFamily="18" charset="0"/>
                        </a:rPr>
                        <a:t> Cơ ho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5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6.</a:t>
                      </a:r>
                      <a:r>
                        <a:rPr kumimoji="0" lang="en-US" sz="2000" b="1" i="0" u="none" strike="noStrike" cap="none" normalizeH="0" baseline="0">
                          <a:ln>
                            <a:noFill/>
                          </a:ln>
                          <a:solidFill>
                            <a:srgbClr val="000099"/>
                          </a:solidFill>
                          <a:effectLst/>
                          <a:latin typeface="Times New Roman" pitchFamily="18" charset="0"/>
                        </a:rPr>
                        <a:t>  </a:t>
                      </a:r>
                      <a:r>
                        <a:rPr kumimoji="0" lang="en-US" sz="2000" b="0" i="0" u="none" strike="noStrike" cap="none" normalizeH="0" baseline="0">
                          <a:ln>
                            <a:noFill/>
                          </a:ln>
                          <a:solidFill>
                            <a:srgbClr val="000099"/>
                          </a:solidFill>
                          <a:effectLst/>
                          <a:latin typeface="Times New Roman" pitchFamily="18" charset="0"/>
                        </a:rPr>
                        <a:t>Thái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15</a:t>
                      </a:r>
                      <a:r>
                        <a:rPr kumimoji="0" lang="en-US" sz="2000" b="0" i="0" u="none" strike="noStrike" cap="none" normalizeH="0" baseline="0">
                          <a:ln>
                            <a:noFill/>
                          </a:ln>
                          <a:solidFill>
                            <a:srgbClr val="000099"/>
                          </a:solidFill>
                          <a:effectLst/>
                          <a:latin typeface="Times New Roman" pitchFamily="18" charset="0"/>
                        </a:rPr>
                        <a:t>. Giáy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24</a:t>
                      </a:r>
                      <a:r>
                        <a:rPr kumimoji="0" lang="en-US" sz="2000" b="0" i="0" u="none" strike="noStrike" cap="none" normalizeH="0" baseline="0">
                          <a:ln>
                            <a:noFill/>
                          </a:ln>
                          <a:solidFill>
                            <a:srgbClr val="000099"/>
                          </a:solidFill>
                          <a:effectLst/>
                          <a:latin typeface="Times New Roman" pitchFamily="18" charset="0"/>
                        </a:rPr>
                        <a:t>. Xinhmun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33</a:t>
                      </a:r>
                      <a:r>
                        <a:rPr kumimoji="0" lang="en-US" sz="2000" b="0" i="0" u="none" strike="noStrike" cap="none" normalizeH="0" baseline="0">
                          <a:ln>
                            <a:noFill/>
                          </a:ln>
                          <a:solidFill>
                            <a:srgbClr val="FF0066"/>
                          </a:solidFill>
                          <a:effectLst/>
                          <a:latin typeface="Times New Roman" pitchFamily="18" charset="0"/>
                        </a:rPr>
                        <a:t>.</a:t>
                      </a:r>
                      <a:r>
                        <a:rPr kumimoji="0" lang="en-US" sz="2000" b="0" i="0" u="none" strike="noStrike" cap="none" normalizeH="0" baseline="0">
                          <a:ln>
                            <a:noFill/>
                          </a:ln>
                          <a:solidFill>
                            <a:srgbClr val="000099"/>
                          </a:solidFill>
                          <a:effectLst/>
                          <a:latin typeface="Times New Roman" pitchFamily="18" charset="0"/>
                        </a:rPr>
                        <a:t> La Ha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42</a:t>
                      </a:r>
                      <a:r>
                        <a:rPr kumimoji="0" lang="en-US" sz="2000" b="0" i="0" u="none" strike="noStrike" cap="none" normalizeH="0" baseline="0">
                          <a:ln>
                            <a:noFill/>
                          </a:ln>
                          <a:solidFill>
                            <a:srgbClr val="000099"/>
                          </a:solidFill>
                          <a:effectLst/>
                          <a:latin typeface="Times New Roman" pitchFamily="18" charset="0"/>
                        </a:rPr>
                        <a:t>. Ngái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51</a:t>
                      </a:r>
                      <a:r>
                        <a:rPr kumimoji="0" lang="en-US" sz="2000" b="0" i="0" u="none" strike="noStrike" cap="none" normalizeH="0" baseline="0">
                          <a:ln>
                            <a:noFill/>
                          </a:ln>
                          <a:solidFill>
                            <a:srgbClr val="FF0066"/>
                          </a:solidFill>
                          <a:effectLst/>
                          <a:latin typeface="Times New Roman" pitchFamily="18" charset="0"/>
                        </a:rPr>
                        <a:t>.</a:t>
                      </a:r>
                      <a:r>
                        <a:rPr kumimoji="0" lang="en-US" sz="2000" b="0" i="0" u="none" strike="noStrike" cap="none" normalizeH="0" baseline="0">
                          <a:ln>
                            <a:noFill/>
                          </a:ln>
                          <a:solidFill>
                            <a:srgbClr val="000099"/>
                          </a:solidFill>
                          <a:effectLst/>
                          <a:latin typeface="Times New Roman" pitchFamily="18" charset="0"/>
                        </a:rPr>
                        <a:t> Chơ-ro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36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7</a:t>
                      </a:r>
                      <a:r>
                        <a:rPr kumimoji="0" lang="en-US" sz="2000" b="0" i="0" u="none" strike="noStrike" cap="none" normalizeH="0" baseline="0">
                          <a:ln>
                            <a:noFill/>
                          </a:ln>
                          <a:solidFill>
                            <a:srgbClr val="FF0066"/>
                          </a:solidFill>
                          <a:effectLst/>
                          <a:latin typeface="Times New Roman" pitchFamily="18" charset="0"/>
                        </a:rPr>
                        <a:t>.</a:t>
                      </a:r>
                      <a:r>
                        <a:rPr kumimoji="0" lang="en-US" sz="2000" b="0" i="0" u="none" strike="noStrike" cap="none" normalizeH="0" baseline="0">
                          <a:ln>
                            <a:noFill/>
                          </a:ln>
                          <a:solidFill>
                            <a:srgbClr val="000099"/>
                          </a:solidFill>
                          <a:effectLst/>
                          <a:latin typeface="Times New Roman" pitchFamily="18" charset="0"/>
                        </a:rPr>
                        <a:t> Chứt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16</a:t>
                      </a:r>
                      <a:r>
                        <a:rPr kumimoji="0" lang="en-US" sz="2000" b="0" i="0" u="none" strike="noStrike" cap="none" normalizeH="0" baseline="0">
                          <a:ln>
                            <a:noFill/>
                          </a:ln>
                          <a:solidFill>
                            <a:srgbClr val="000099"/>
                          </a:solidFill>
                          <a:effectLst/>
                          <a:latin typeface="Times New Roman" pitchFamily="18" charset="0"/>
                        </a:rPr>
                        <a:t>.Gia-rai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25</a:t>
                      </a:r>
                      <a:r>
                        <a:rPr kumimoji="0" lang="en-US" sz="2000" b="0" i="0" u="none" strike="noStrike" cap="none" normalizeH="0" baseline="0">
                          <a:ln>
                            <a:noFill/>
                          </a:ln>
                          <a:solidFill>
                            <a:srgbClr val="FF0066"/>
                          </a:solidFill>
                          <a:effectLst/>
                          <a:latin typeface="Times New Roman" pitchFamily="18" charset="0"/>
                        </a:rPr>
                        <a:t>.</a:t>
                      </a:r>
                      <a:r>
                        <a:rPr kumimoji="0" lang="en-US" sz="2000" b="0" i="0" u="none" strike="noStrike" cap="none" normalizeH="0" baseline="0">
                          <a:ln>
                            <a:noFill/>
                          </a:ln>
                          <a:solidFill>
                            <a:srgbClr val="000099"/>
                          </a:solidFill>
                          <a:effectLst/>
                          <a:latin typeface="Times New Roman" pitchFamily="18" charset="0"/>
                        </a:rPr>
                        <a:t> Ra-glai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34</a:t>
                      </a:r>
                      <a:r>
                        <a:rPr kumimoji="0" lang="en-US" sz="2000" b="0" i="0" u="none" strike="noStrike" cap="none" normalizeH="0" baseline="0">
                          <a:ln>
                            <a:noFill/>
                          </a:ln>
                          <a:solidFill>
                            <a:srgbClr val="000099"/>
                          </a:solidFill>
                          <a:effectLst/>
                          <a:latin typeface="Times New Roman" pitchFamily="18" charset="0"/>
                        </a:rPr>
                        <a:t>. La Hủ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43</a:t>
                      </a:r>
                      <a:r>
                        <a:rPr kumimoji="0" lang="en-US" sz="2000" b="1" i="0" u="none" strike="noStrike" cap="none" normalizeH="0" baseline="0">
                          <a:ln>
                            <a:noFill/>
                          </a:ln>
                          <a:solidFill>
                            <a:srgbClr val="000099"/>
                          </a:solidFill>
                          <a:effectLst/>
                          <a:latin typeface="Times New Roman" pitchFamily="18" charset="0"/>
                        </a:rPr>
                        <a:t>.</a:t>
                      </a:r>
                      <a:r>
                        <a:rPr kumimoji="0" lang="en-US" sz="2000" b="0" i="0" u="none" strike="noStrike" cap="none" normalizeH="0" baseline="0">
                          <a:ln>
                            <a:noFill/>
                          </a:ln>
                          <a:solidFill>
                            <a:srgbClr val="000099"/>
                          </a:solidFill>
                          <a:effectLst/>
                          <a:latin typeface="Times New Roman" pitchFamily="18" charset="0"/>
                        </a:rPr>
                        <a:t> Hrê</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52</a:t>
                      </a:r>
                      <a:r>
                        <a:rPr kumimoji="0" lang="en-US" sz="2000" b="0" i="0" u="none" strike="noStrike" cap="none" normalizeH="0" baseline="0">
                          <a:ln>
                            <a:noFill/>
                          </a:ln>
                          <a:solidFill>
                            <a:srgbClr val="000099"/>
                          </a:solidFill>
                          <a:effectLst/>
                          <a:latin typeface="Times New Roman" pitchFamily="18" charset="0"/>
                        </a:rPr>
                        <a:t>. Pu Péo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158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8</a:t>
                      </a:r>
                      <a:r>
                        <a:rPr kumimoji="0" lang="en-US" sz="2000" b="0" i="0" u="none" strike="noStrike" cap="none" normalizeH="0" baseline="0">
                          <a:ln>
                            <a:noFill/>
                          </a:ln>
                          <a:solidFill>
                            <a:srgbClr val="FF0066"/>
                          </a:solidFill>
                          <a:effectLst/>
                          <a:latin typeface="Times New Roman" pitchFamily="18" charset="0"/>
                        </a:rPr>
                        <a:t>.</a:t>
                      </a:r>
                      <a:r>
                        <a:rPr kumimoji="0" lang="en-US" sz="2000" b="0" i="0" u="none" strike="noStrike" cap="none" normalizeH="0" baseline="0">
                          <a:ln>
                            <a:noFill/>
                          </a:ln>
                          <a:solidFill>
                            <a:srgbClr val="000099"/>
                          </a:solidFill>
                          <a:effectLst/>
                          <a:latin typeface="Times New Roman" pitchFamily="18" charset="0"/>
                        </a:rPr>
                        <a:t> 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17</a:t>
                      </a:r>
                      <a:r>
                        <a:rPr kumimoji="0" lang="en-US" sz="2000" b="0" i="0" u="none" strike="noStrike" cap="none" normalizeH="0" baseline="0">
                          <a:ln>
                            <a:noFill/>
                          </a:ln>
                          <a:solidFill>
                            <a:srgbClr val="000099"/>
                          </a:solidFill>
                          <a:effectLst/>
                          <a:latin typeface="Times New Roman" pitchFamily="18" charset="0"/>
                        </a:rPr>
                        <a:t>.Hà Nhì</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26</a:t>
                      </a:r>
                      <a:r>
                        <a:rPr kumimoji="0" lang="en-US" sz="2000" b="0" i="0" u="none" strike="noStrike" cap="none" normalizeH="0" baseline="0">
                          <a:ln>
                            <a:noFill/>
                          </a:ln>
                          <a:solidFill>
                            <a:srgbClr val="000099"/>
                          </a:solidFill>
                          <a:effectLst/>
                          <a:latin typeface="Times New Roman" pitchFamily="18" charset="0"/>
                        </a:rPr>
                        <a:t>. Rơ-măm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35</a:t>
                      </a:r>
                      <a:r>
                        <a:rPr kumimoji="0" lang="en-US" sz="2000" b="0" i="0" u="none" strike="noStrike" cap="none" normalizeH="0" baseline="0">
                          <a:ln>
                            <a:noFill/>
                          </a:ln>
                          <a:solidFill>
                            <a:srgbClr val="000099"/>
                          </a:solidFill>
                          <a:effectLst/>
                          <a:latin typeface="Times New Roman" pitchFamily="18" charset="0"/>
                        </a:rPr>
                        <a:t>. Mnông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44</a:t>
                      </a:r>
                      <a:r>
                        <a:rPr kumimoji="0" lang="en-US" sz="2000" b="0" i="0" u="none" strike="noStrike" cap="none" normalizeH="0" baseline="0">
                          <a:ln>
                            <a:noFill/>
                          </a:ln>
                          <a:solidFill>
                            <a:srgbClr val="000099"/>
                          </a:solidFill>
                          <a:effectLst/>
                          <a:latin typeface="Times New Roman" pitchFamily="18" charset="0"/>
                        </a:rPr>
                        <a:t>. Ơđu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53</a:t>
                      </a:r>
                      <a:r>
                        <a:rPr kumimoji="0" lang="en-US" sz="2000" b="0" i="0" u="none" strike="noStrike" cap="none" normalizeH="0" baseline="0">
                          <a:ln>
                            <a:noFill/>
                          </a:ln>
                          <a:solidFill>
                            <a:srgbClr val="000099"/>
                          </a:solidFill>
                          <a:effectLst/>
                          <a:latin typeface="Times New Roman" pitchFamily="18" charset="0"/>
                        </a:rPr>
                        <a:t>. Xơđăng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841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9</a:t>
                      </a:r>
                      <a:r>
                        <a:rPr kumimoji="0" lang="en-US" sz="2000" b="0" i="0" u="none" strike="noStrike" cap="none" normalizeH="0" baseline="0">
                          <a:ln>
                            <a:noFill/>
                          </a:ln>
                          <a:solidFill>
                            <a:srgbClr val="FF0066"/>
                          </a:solidFill>
                          <a:effectLst/>
                          <a:latin typeface="Times New Roman" pitchFamily="18" charset="0"/>
                        </a:rPr>
                        <a:t>.</a:t>
                      </a:r>
                      <a:r>
                        <a:rPr kumimoji="0" lang="en-US" sz="2000" b="0" i="0" u="none" strike="noStrike" cap="none" normalizeH="0" baseline="0">
                          <a:ln>
                            <a:noFill/>
                          </a:ln>
                          <a:solidFill>
                            <a:srgbClr val="000099"/>
                          </a:solidFill>
                          <a:effectLst/>
                          <a:latin typeface="Times New Roman" pitchFamily="18" charset="0"/>
                        </a:rPr>
                        <a:t>  Thổ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18</a:t>
                      </a:r>
                      <a:r>
                        <a:rPr kumimoji="0" lang="en-US" sz="2000" b="0" i="0" u="none" strike="noStrike" cap="none" normalizeH="0" baseline="0">
                          <a:ln>
                            <a:noFill/>
                          </a:ln>
                          <a:solidFill>
                            <a:srgbClr val="000099"/>
                          </a:solidFill>
                          <a:effectLst/>
                          <a:latin typeface="Times New Roman" pitchFamily="18" charset="0"/>
                        </a:rPr>
                        <a:t>.Sándìu</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000099"/>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27</a:t>
                      </a:r>
                      <a:r>
                        <a:rPr kumimoji="0" lang="en-US" sz="2000" b="0" i="0" u="none" strike="noStrike" cap="none" normalizeH="0" baseline="0">
                          <a:ln>
                            <a:noFill/>
                          </a:ln>
                          <a:solidFill>
                            <a:srgbClr val="000099"/>
                          </a:solidFill>
                          <a:effectLst/>
                          <a:latin typeface="Times New Roman" pitchFamily="18" charset="0"/>
                        </a:rPr>
                        <a:t>. Sán chay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36</a:t>
                      </a:r>
                      <a:r>
                        <a:rPr kumimoji="0" lang="en-US" sz="2000" b="0" i="0" u="none" strike="noStrike" cap="none" normalizeH="0" baseline="0">
                          <a:ln>
                            <a:noFill/>
                          </a:ln>
                          <a:solidFill>
                            <a:srgbClr val="000099"/>
                          </a:solidFill>
                          <a:effectLst/>
                          <a:latin typeface="Times New Roman" pitchFamily="18" charset="0"/>
                        </a:rPr>
                        <a:t>. Mường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rPr>
                        <a:t>45</a:t>
                      </a:r>
                      <a:r>
                        <a:rPr kumimoji="0" lang="en-US" sz="2000" b="0" i="0" u="none" strike="noStrike" cap="none" normalizeH="0" baseline="0">
                          <a:ln>
                            <a:noFill/>
                          </a:ln>
                          <a:solidFill>
                            <a:srgbClr val="000099"/>
                          </a:solidFill>
                          <a:effectLst/>
                          <a:latin typeface="Times New Roman" pitchFamily="18" charset="0"/>
                        </a:rPr>
                        <a:t>. Hoa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66"/>
                          </a:solidFill>
                          <a:effectLst/>
                          <a:latin typeface="Times New Roman" pitchFamily="18" charset="0"/>
                        </a:rPr>
                        <a:t>54</a:t>
                      </a:r>
                      <a:r>
                        <a:rPr kumimoji="0" lang="en-US" sz="2000" b="0" i="0" u="none" strike="noStrike" cap="none" normalizeH="0" baseline="0" dirty="0">
                          <a:ln>
                            <a:noFill/>
                          </a:ln>
                          <a:solidFill>
                            <a:srgbClr val="FF0066"/>
                          </a:solidFill>
                          <a:effectLst/>
                          <a:latin typeface="Times New Roman" pitchFamily="18" charset="0"/>
                        </a:rPr>
                        <a:t>.</a:t>
                      </a:r>
                      <a:r>
                        <a:rPr kumimoji="0" lang="en-US" sz="2000" b="0" i="0" u="none" strike="noStrike" cap="none" normalizeH="0" baseline="0" dirty="0">
                          <a:ln>
                            <a:noFill/>
                          </a:ln>
                          <a:solidFill>
                            <a:srgbClr val="000099"/>
                          </a:solidFill>
                          <a:effectLst/>
                          <a:latin typeface="Times New Roman" pitchFamily="18" charset="0"/>
                        </a:rPr>
                        <a:t> Xtiêng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pic>
        <p:nvPicPr>
          <p:cNvPr id="7243" name="Picture 282" descr="flower_057"/>
          <p:cNvPicPr>
            <a:picLocks noChangeAspect="1" noChangeArrowheads="1" noCrop="1"/>
          </p:cNvPicPr>
          <p:nvPr/>
        </p:nvPicPr>
        <p:blipFill>
          <a:blip r:embed="rId2">
            <a:lum bright="20000"/>
          </a:blip>
          <a:srcRect/>
          <a:stretch>
            <a:fillRect/>
          </a:stretch>
        </p:blipFill>
        <p:spPr bwMode="auto">
          <a:xfrm rot="-2349628">
            <a:off x="7702550" y="300038"/>
            <a:ext cx="838200" cy="1042987"/>
          </a:xfrm>
          <a:prstGeom prst="rect">
            <a:avLst/>
          </a:prstGeom>
          <a:noFill/>
          <a:ln w="9525">
            <a:noFill/>
            <a:miter lim="800000"/>
            <a:headEnd/>
            <a:tailEnd/>
          </a:ln>
        </p:spPr>
      </p:pic>
      <p:pic>
        <p:nvPicPr>
          <p:cNvPr id="7244" name="Picture 283" descr="flower_057"/>
          <p:cNvPicPr>
            <a:picLocks noChangeAspect="1" noChangeArrowheads="1" noCrop="1"/>
          </p:cNvPicPr>
          <p:nvPr/>
        </p:nvPicPr>
        <p:blipFill>
          <a:blip r:embed="rId2">
            <a:lum bright="20000"/>
          </a:blip>
          <a:srcRect/>
          <a:stretch>
            <a:fillRect/>
          </a:stretch>
        </p:blipFill>
        <p:spPr bwMode="auto">
          <a:xfrm rot="-2350701">
            <a:off x="8391525" y="279400"/>
            <a:ext cx="766763" cy="1027113"/>
          </a:xfrm>
          <a:prstGeom prst="rect">
            <a:avLst/>
          </a:prstGeom>
          <a:noFill/>
          <a:ln w="9525">
            <a:noFill/>
            <a:miter lim="800000"/>
            <a:headEnd/>
            <a:tailEnd/>
          </a:ln>
        </p:spPr>
      </p:pic>
      <p:pic>
        <p:nvPicPr>
          <p:cNvPr id="7245" name="Picture 284" descr="flower_057"/>
          <p:cNvPicPr>
            <a:picLocks noChangeAspect="1" noChangeArrowheads="1" noCrop="1"/>
          </p:cNvPicPr>
          <p:nvPr/>
        </p:nvPicPr>
        <p:blipFill>
          <a:blip r:embed="rId2">
            <a:lum bright="20000"/>
          </a:blip>
          <a:srcRect/>
          <a:stretch>
            <a:fillRect/>
          </a:stretch>
        </p:blipFill>
        <p:spPr bwMode="auto">
          <a:xfrm rot="-2350255">
            <a:off x="7993063" y="-23813"/>
            <a:ext cx="663575" cy="84455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521"/>
                                        </p:tgtEl>
                                        <p:attrNameLst>
                                          <p:attrName>style.visibility</p:attrName>
                                        </p:attrNameLst>
                                      </p:cBhvr>
                                      <p:to>
                                        <p:strVal val="visible"/>
                                      </p:to>
                                    </p:set>
                                    <p:animEffect transition="in" filter="fade">
                                      <p:cBhvr>
                                        <p:cTn id="7" dur="1000"/>
                                        <p:tgtEl>
                                          <p:spTgt spid="10521"/>
                                        </p:tgtEl>
                                      </p:cBhvr>
                                    </p:animEffect>
                                    <p:anim calcmode="lin" valueType="num">
                                      <p:cBhvr>
                                        <p:cTn id="8" dur="1000" fill="hold"/>
                                        <p:tgtEl>
                                          <p:spTgt spid="10521"/>
                                        </p:tgtEl>
                                        <p:attrNameLst>
                                          <p:attrName>ppt_x</p:attrName>
                                        </p:attrNameLst>
                                      </p:cBhvr>
                                      <p:tavLst>
                                        <p:tav tm="0">
                                          <p:val>
                                            <p:strVal val="#ppt_x"/>
                                          </p:val>
                                        </p:tav>
                                        <p:tav tm="100000">
                                          <p:val>
                                            <p:strVal val="#ppt_x"/>
                                          </p:val>
                                        </p:tav>
                                      </p:tavLst>
                                    </p:anim>
                                    <p:anim calcmode="lin" valueType="num">
                                      <p:cBhvr>
                                        <p:cTn id="9" dur="1000" fill="hold"/>
                                        <p:tgtEl>
                                          <p:spTgt spid="105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fade">
                                      <p:cBhvr>
                                        <p:cTn id="14" dur="1000"/>
                                        <p:tgtEl>
                                          <p:spTgt spid="10242"/>
                                        </p:tgtEl>
                                      </p:cBhvr>
                                    </p:animEffect>
                                    <p:anim calcmode="lin" valueType="num">
                                      <p:cBhvr>
                                        <p:cTn id="15" dur="1000" fill="hold"/>
                                        <p:tgtEl>
                                          <p:spTgt spid="10242"/>
                                        </p:tgtEl>
                                        <p:attrNameLst>
                                          <p:attrName>ppt_x</p:attrName>
                                        </p:attrNameLst>
                                      </p:cBhvr>
                                      <p:tavLst>
                                        <p:tav tm="0">
                                          <p:val>
                                            <p:strVal val="#ppt_x"/>
                                          </p:val>
                                        </p:tav>
                                        <p:tav tm="100000">
                                          <p:val>
                                            <p:strVal val="#ppt_x"/>
                                          </p:val>
                                        </p:tav>
                                      </p:tavLst>
                                    </p:anim>
                                    <p:anim calcmode="lin" valueType="num">
                                      <p:cBhvr>
                                        <p:cTn id="16"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81000" y="457200"/>
            <a:ext cx="7620000" cy="1311275"/>
          </a:xfrm>
          <a:prstGeom prst="rect">
            <a:avLst/>
          </a:prstGeom>
          <a:noFill/>
          <a:ln w="9525">
            <a:noFill/>
            <a:miter lim="800000"/>
            <a:headEnd/>
            <a:tailEnd/>
          </a:ln>
        </p:spPr>
        <p:txBody>
          <a:bodyPr>
            <a:spAutoFit/>
          </a:bodyPr>
          <a:lstStyle/>
          <a:p>
            <a:pPr marL="342900" indent="-342900">
              <a:spcBef>
                <a:spcPct val="50000"/>
              </a:spcBef>
            </a:pPr>
            <a:endParaRPr lang="en-US" sz="3200">
              <a:latin typeface="Times New Roman" pitchFamily="18" charset="0"/>
            </a:endParaRPr>
          </a:p>
          <a:p>
            <a:pPr marL="342900" indent="-342900">
              <a:spcBef>
                <a:spcPct val="50000"/>
              </a:spcBef>
              <a:buFontTx/>
              <a:buChar char="•"/>
            </a:pPr>
            <a:endParaRPr lang="en-US" sz="3200">
              <a:latin typeface="Times New Roman" pitchFamily="18" charset="0"/>
            </a:endParaRPr>
          </a:p>
        </p:txBody>
      </p:sp>
      <p:pic>
        <p:nvPicPr>
          <p:cNvPr id="8195" name="Picture 3" descr="khomu"/>
          <p:cNvPicPr>
            <a:picLocks noGrp="1" noChangeAspect="1" noChangeArrowheads="1"/>
          </p:cNvPicPr>
          <p:nvPr>
            <p:ph sz="half" idx="1"/>
          </p:nvPr>
        </p:nvPicPr>
        <p:blipFill>
          <a:blip r:embed="rId2"/>
          <a:srcRect/>
          <a:stretch>
            <a:fillRect/>
          </a:stretch>
        </p:blipFill>
        <p:spPr>
          <a:xfrm>
            <a:off x="0" y="533400"/>
            <a:ext cx="2819400" cy="4800600"/>
          </a:xfrm>
          <a:noFill/>
          <a:ln w="41275">
            <a:solidFill>
              <a:srgbClr val="FFFF00"/>
            </a:solidFill>
          </a:ln>
        </p:spPr>
      </p:pic>
      <p:sp>
        <p:nvSpPr>
          <p:cNvPr id="8197" name="Text Box 5"/>
          <p:cNvSpPr txBox="1">
            <a:spLocks noChangeArrowheads="1"/>
          </p:cNvSpPr>
          <p:nvPr/>
        </p:nvSpPr>
        <p:spPr bwMode="auto">
          <a:xfrm>
            <a:off x="0" y="5486400"/>
            <a:ext cx="2895600" cy="523220"/>
          </a:xfrm>
          <a:prstGeom prst="rect">
            <a:avLst/>
          </a:prstGeom>
          <a:noFill/>
          <a:ln w="9525">
            <a:noFill/>
            <a:miter lim="800000"/>
            <a:headEnd/>
            <a:tailEnd/>
          </a:ln>
        </p:spPr>
        <p:txBody>
          <a:bodyPr wrap="square">
            <a:spAutoFit/>
          </a:bodyPr>
          <a:lstStyle/>
          <a:p>
            <a:pPr>
              <a:spcBef>
                <a:spcPct val="50000"/>
              </a:spcBef>
            </a:pPr>
            <a:r>
              <a:rPr lang="en-US" sz="2800" dirty="0">
                <a:latin typeface="Times New Roman" pitchFamily="18" charset="0"/>
                <a:cs typeface="Times New Roman" pitchFamily="18" charset="0"/>
              </a:rPr>
              <a:t>Người Khơ - Mú</a:t>
            </a:r>
          </a:p>
        </p:txBody>
      </p:sp>
      <p:sp>
        <p:nvSpPr>
          <p:cNvPr id="9" name="Text Box 5"/>
          <p:cNvSpPr txBox="1">
            <a:spLocks noChangeArrowheads="1"/>
          </p:cNvSpPr>
          <p:nvPr/>
        </p:nvSpPr>
        <p:spPr bwMode="auto">
          <a:xfrm>
            <a:off x="3505200" y="5486400"/>
            <a:ext cx="2895600" cy="523220"/>
          </a:xfrm>
          <a:prstGeom prst="rect">
            <a:avLst/>
          </a:prstGeom>
          <a:noFill/>
          <a:ln w="9525">
            <a:noFill/>
            <a:miter lim="800000"/>
            <a:headEnd/>
            <a:tailEnd/>
          </a:ln>
        </p:spPr>
        <p:txBody>
          <a:bodyPr wrap="square">
            <a:spAutoFit/>
          </a:bodyPr>
          <a:lstStyle/>
          <a:p>
            <a:pPr>
              <a:spcBef>
                <a:spcPct val="50000"/>
              </a:spcBef>
            </a:pPr>
            <a:r>
              <a:rPr lang="en-US" sz="2800" dirty="0">
                <a:latin typeface="Times New Roman" pitchFamily="18" charset="0"/>
                <a:cs typeface="Times New Roman" pitchFamily="18" charset="0"/>
              </a:rPr>
              <a:t>Người Kinh</a:t>
            </a:r>
          </a:p>
        </p:txBody>
      </p:sp>
      <p:sp>
        <p:nvSpPr>
          <p:cNvPr id="10" name="Text Box 5"/>
          <p:cNvSpPr txBox="1">
            <a:spLocks noChangeArrowheads="1"/>
          </p:cNvSpPr>
          <p:nvPr/>
        </p:nvSpPr>
        <p:spPr bwMode="auto">
          <a:xfrm>
            <a:off x="6629400" y="5486400"/>
            <a:ext cx="2316480" cy="523220"/>
          </a:xfrm>
          <a:prstGeom prst="rect">
            <a:avLst/>
          </a:prstGeom>
          <a:noFill/>
          <a:ln w="9525">
            <a:noFill/>
            <a:miter lim="800000"/>
            <a:headEnd/>
            <a:tailEnd/>
          </a:ln>
        </p:spPr>
        <p:txBody>
          <a:bodyPr wrap="square">
            <a:spAutoFit/>
          </a:bodyPr>
          <a:lstStyle/>
          <a:p>
            <a:pPr>
              <a:spcBef>
                <a:spcPct val="50000"/>
              </a:spcBef>
            </a:pPr>
            <a:r>
              <a:rPr lang="en-US" sz="2800" dirty="0">
                <a:latin typeface="Times New Roman" pitchFamily="18" charset="0"/>
                <a:cs typeface="Times New Roman" pitchFamily="18" charset="0"/>
              </a:rPr>
              <a:t>Người Thái</a:t>
            </a:r>
          </a:p>
        </p:txBody>
      </p:sp>
      <p:pic>
        <p:nvPicPr>
          <p:cNvPr id="12" name="Content Placeholder 11" descr="THEU.jpg"/>
          <p:cNvPicPr>
            <a:picLocks noGrp="1" noChangeAspect="1"/>
          </p:cNvPicPr>
          <p:nvPr>
            <p:ph sz="half" idx="2"/>
          </p:nvPr>
        </p:nvPicPr>
        <p:blipFill>
          <a:blip r:embed="rId3"/>
          <a:stretch>
            <a:fillRect/>
          </a:stretch>
        </p:blipFill>
        <p:spPr>
          <a:xfrm>
            <a:off x="3048000" y="533400"/>
            <a:ext cx="3009900" cy="4800600"/>
          </a:xfrm>
        </p:spPr>
      </p:pic>
      <p:pic>
        <p:nvPicPr>
          <p:cNvPr id="13" name="Picture 12" descr="1-c04a6.jpg"/>
          <p:cNvPicPr>
            <a:picLocks noChangeAspect="1"/>
          </p:cNvPicPr>
          <p:nvPr/>
        </p:nvPicPr>
        <p:blipFill>
          <a:blip r:embed="rId4"/>
          <a:stretch>
            <a:fillRect/>
          </a:stretch>
        </p:blipFill>
        <p:spPr>
          <a:xfrm>
            <a:off x="6248400" y="533400"/>
            <a:ext cx="2895600" cy="4800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in)">
                                      <p:cBhvr>
                                        <p:cTn id="7" dur="500"/>
                                        <p:tgtEl>
                                          <p:spTgt spid="819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197"/>
                                        </p:tgtEl>
                                        <p:attrNameLst>
                                          <p:attrName>style.visibility</p:attrName>
                                        </p:attrNameLst>
                                      </p:cBhvr>
                                      <p:to>
                                        <p:strVal val="visible"/>
                                      </p:to>
                                    </p:set>
                                    <p:animEffect transition="in" filter="box(in)">
                                      <p:cBhvr>
                                        <p:cTn id="10" dur="500"/>
                                        <p:tgtEl>
                                          <p:spTgt spid="8197"/>
                                        </p:tgtEl>
                                      </p:cBhvr>
                                    </p:animEffect>
                                  </p:childTnLst>
                                </p:cTn>
                              </p:par>
                              <p:par>
                                <p:cTn id="11" presetID="4"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500"/>
                                        <p:tgtEl>
                                          <p:spTgt spid="1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par>
                                <p:cTn id="17" presetID="4"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ox(in)">
                                      <p:cBhvr>
                                        <p:cTn id="19" dur="500"/>
                                        <p:tgtEl>
                                          <p:spTgt spid="1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41CD8F2-718D-46CC-A067-E3E8EC9436D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74" y="856903"/>
            <a:ext cx="9137652" cy="514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5">
            <a:extLst>
              <a:ext uri="{FF2B5EF4-FFF2-40B4-BE49-F238E27FC236}">
                <a16:creationId xmlns:a16="http://schemas.microsoft.com/office/drawing/2014/main" id="{257F2923-996E-4079-BAF2-F6913CF35F4F}"/>
              </a:ext>
            </a:extLst>
          </p:cNvPr>
          <p:cNvSpPr txBox="1">
            <a:spLocks/>
          </p:cNvSpPr>
          <p:nvPr>
            <p:custDataLst>
              <p:tags r:id="rId2"/>
            </p:custDataLst>
          </p:nvPr>
        </p:nvSpPr>
        <p:spPr>
          <a:xfrm>
            <a:off x="1116612" y="1358147"/>
            <a:ext cx="6655788" cy="443198"/>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lnSpc>
                <a:spcPct val="90000"/>
              </a:lnSpc>
            </a:pPr>
            <a:r>
              <a:rPr lang="en-US" altLang="zh-CN" sz="3200" b="1" dirty="0">
                <a:solidFill>
                  <a:srgbClr val="595959"/>
                </a:solidFill>
                <a:latin typeface="Calibri Light" panose="020F0302020204030204" pitchFamily="34" charset="0"/>
                <a:ea typeface="Microsoft YaHei" panose="020B0503020204020204" pitchFamily="34" charset="-122"/>
                <a:sym typeface="Arial" panose="020B0604020202020204" pitchFamily="34" charset="0"/>
              </a:rPr>
              <a:t>QUYỀN BÌNH ĐẲNG GIỮA CÁC DÂN TỘC</a:t>
            </a:r>
          </a:p>
        </p:txBody>
      </p:sp>
      <p:sp>
        <p:nvSpPr>
          <p:cNvPr id="2" name="椭圆 1">
            <a:extLst>
              <a:ext uri="{FF2B5EF4-FFF2-40B4-BE49-F238E27FC236}">
                <a16:creationId xmlns:a16="http://schemas.microsoft.com/office/drawing/2014/main" id="{CBE0F72B-F894-4F99-9F2F-75302131E46C}"/>
              </a:ext>
            </a:extLst>
          </p:cNvPr>
          <p:cNvSpPr/>
          <p:nvPr/>
        </p:nvSpPr>
        <p:spPr>
          <a:xfrm>
            <a:off x="54527" y="1094631"/>
            <a:ext cx="1079313" cy="10808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399" dirty="0"/>
              <a:t>01</a:t>
            </a:r>
            <a:endParaRPr lang="zh-CN" altLang="en-US" sz="4399" dirty="0"/>
          </a:p>
        </p:txBody>
      </p:sp>
      <p:sp>
        <p:nvSpPr>
          <p:cNvPr id="7" name="标题 5">
            <a:extLst>
              <a:ext uri="{FF2B5EF4-FFF2-40B4-BE49-F238E27FC236}">
                <a16:creationId xmlns:a16="http://schemas.microsoft.com/office/drawing/2014/main" id="{8C5D3756-E351-4539-8A75-FB567D40DDE6}"/>
              </a:ext>
            </a:extLst>
          </p:cNvPr>
          <p:cNvSpPr txBox="1">
            <a:spLocks/>
          </p:cNvSpPr>
          <p:nvPr>
            <p:custDataLst>
              <p:tags r:id="rId3"/>
            </p:custDataLst>
          </p:nvPr>
        </p:nvSpPr>
        <p:spPr>
          <a:xfrm>
            <a:off x="533400" y="3264220"/>
            <a:ext cx="8305800" cy="941668"/>
          </a:xfrm>
          <a:prstGeom prst="rect">
            <a:avLst/>
          </a:prstGeom>
          <a:noFill/>
        </p:spPr>
        <p:txBody>
          <a:bodyPr wrap="square" lIns="0" tIns="0" rIns="0" bIns="0">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lnSpc>
                <a:spcPct val="90000"/>
              </a:lnSpc>
            </a:pPr>
            <a:r>
              <a:rPr lang="en-US" altLang="zh-CN" sz="2800" b="1" dirty="0">
                <a:solidFill>
                  <a:srgbClr val="595959"/>
                </a:solidFill>
                <a:latin typeface="Calibri Light" panose="020F0302020204030204" pitchFamily="34" charset="0"/>
                <a:ea typeface="Microsoft YaHei" panose="020B0503020204020204" pitchFamily="34" charset="-122"/>
                <a:sym typeface="Arial" panose="020B0604020202020204" pitchFamily="34" charset="0"/>
              </a:rPr>
              <a:t>a.</a:t>
            </a:r>
            <a:r>
              <a:rPr lang="vi-VN" sz="2800" b="1" dirty="0">
                <a:solidFill>
                  <a:srgbClr val="C00000"/>
                </a:solidFill>
                <a:latin typeface="Times New Roman" pitchFamily="18" charset="0"/>
              </a:rPr>
              <a:t> Pháp luật về quyền bình đẳng giữa các dân tộc</a:t>
            </a:r>
            <a:r>
              <a:rPr lang="en-US" altLang="zh-CN" sz="2800" b="1" dirty="0">
                <a:solidFill>
                  <a:srgbClr val="595959"/>
                </a:solidFill>
                <a:latin typeface="Calibri Light" panose="020F0302020204030204" pitchFamily="34" charset="0"/>
                <a:ea typeface="Microsoft YaHei" panose="020B0503020204020204" pitchFamily="34" charset="-122"/>
                <a:sym typeface="Arial" panose="020B0604020202020204" pitchFamily="34" charset="0"/>
              </a:rPr>
              <a:t> </a:t>
            </a:r>
          </a:p>
          <a:p>
            <a:pPr algn="ctr">
              <a:lnSpc>
                <a:spcPct val="90000"/>
              </a:lnSpc>
            </a:pPr>
            <a:endParaRPr lang="en-US" altLang="zh-CN" sz="3999" b="1" dirty="0">
              <a:solidFill>
                <a:srgbClr val="595959"/>
              </a:solidFill>
              <a:latin typeface="Calibri Light" panose="020F0302020204030204" pitchFamily="34" charset="0"/>
              <a:ea typeface="Microsoft YaHei" panose="020B0503020204020204" pitchFamily="34" charset="-122"/>
              <a:sym typeface="Arial" panose="020B0604020202020204" pitchFamily="34" charset="0"/>
            </a:endParaRP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4">
            <a:extLst>
              <a:ext uri="{FF2B5EF4-FFF2-40B4-BE49-F238E27FC236}">
                <a16:creationId xmlns:a16="http://schemas.microsoft.com/office/drawing/2014/main" id="{6C13B8D7-510A-4401-813E-9237252A0243}"/>
              </a:ext>
            </a:extLst>
          </p:cNvPr>
          <p:cNvSpPr/>
          <p:nvPr/>
        </p:nvSpPr>
        <p:spPr>
          <a:xfrm>
            <a:off x="0" y="1053719"/>
            <a:ext cx="160310" cy="417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anchor="ctr"/>
          <a:lstStyle/>
          <a:p>
            <a:pPr algn="ctr" defTabSz="685658">
              <a:defRPr/>
            </a:pPr>
            <a:endParaRPr lang="zh-CN" altLang="en-US" sz="1400" dirty="0">
              <a:solidFill>
                <a:srgbClr val="E7E6E6">
                  <a:lumMod val="50000"/>
                </a:srgbClr>
              </a:solidFill>
              <a:cs typeface="+mn-ea"/>
              <a:sym typeface="+mn-lt"/>
            </a:endParaRPr>
          </a:p>
        </p:txBody>
      </p:sp>
      <p:sp>
        <p:nvSpPr>
          <p:cNvPr id="10" name="Rounded Rectangle 9">
            <a:extLst>
              <a:ext uri="{FF2B5EF4-FFF2-40B4-BE49-F238E27FC236}">
                <a16:creationId xmlns:a16="http://schemas.microsoft.com/office/drawing/2014/main" id="{21FD5FE0-5069-41EE-9C47-000610A99C57}"/>
              </a:ext>
            </a:extLst>
          </p:cNvPr>
          <p:cNvSpPr/>
          <p:nvPr/>
        </p:nvSpPr>
        <p:spPr>
          <a:xfrm>
            <a:off x="3168100" y="1053719"/>
            <a:ext cx="5965842" cy="215862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r>
              <a:rPr lang="vi-VN" b="1" dirty="0">
                <a:latin typeface="+mj-lt"/>
              </a:rPr>
              <a:t>Nhóm 1+3:</a:t>
            </a:r>
          </a:p>
          <a:p>
            <a:r>
              <a:rPr lang="vi-VN" dirty="0">
                <a:latin typeface="+mj-lt"/>
              </a:rPr>
              <a:t>1/ Em hãy xác định nội dung quyền bình đẳng giữa các dân tộc trong thông tin 1?</a:t>
            </a:r>
          </a:p>
          <a:p>
            <a:r>
              <a:rPr lang="vi-VN" dirty="0">
                <a:latin typeface="+mj-lt"/>
              </a:rPr>
              <a:t>2/ Ngoài những quy định của Hiến pháp về quyền bình đẳng giữa các dân tộc, em còn biết đến những quy định nào khác của pháp luật về quyền này?</a:t>
            </a:r>
          </a:p>
          <a:p>
            <a:pPr algn="ctr"/>
            <a:endParaRPr lang="vi-VN" altLang="vi-VN" sz="2000" dirty="0">
              <a:solidFill>
                <a:srgbClr val="004236"/>
              </a:solidFill>
              <a:latin typeface="Arial" panose="020B0604020202020204" pitchFamily="34" charset="0"/>
            </a:endParaRPr>
          </a:p>
        </p:txBody>
      </p:sp>
      <p:sp>
        <p:nvSpPr>
          <p:cNvPr id="11" name="Rounded Rectangle 10">
            <a:extLst>
              <a:ext uri="{FF2B5EF4-FFF2-40B4-BE49-F238E27FC236}">
                <a16:creationId xmlns:a16="http://schemas.microsoft.com/office/drawing/2014/main" id="{57B19438-5128-4580-B9B9-047AC31B2EB9}"/>
              </a:ext>
            </a:extLst>
          </p:cNvPr>
          <p:cNvSpPr/>
          <p:nvPr/>
        </p:nvSpPr>
        <p:spPr>
          <a:xfrm>
            <a:off x="3168099" y="3645657"/>
            <a:ext cx="5965843" cy="290754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r>
              <a:rPr lang="vi-VN" b="1" dirty="0">
                <a:latin typeface="+mj-lt"/>
              </a:rPr>
              <a:t>Nhóm 2+4:</a:t>
            </a:r>
          </a:p>
          <a:p>
            <a:r>
              <a:rPr lang="vi-VN" dirty="0">
                <a:latin typeface="+mj-lt"/>
              </a:rPr>
              <a:t>3/ Trong thông tin 2, quyền bình đẳng giữa các dân tộc được biểu hiện như thế nào trong từng lĩnh vực? Em hãy lấy ví dụ để làm rõ những biểu hiện đó.</a:t>
            </a:r>
          </a:p>
          <a:p>
            <a:r>
              <a:rPr lang="vi-VN" dirty="0">
                <a:latin typeface="+mj-lt"/>
              </a:rPr>
              <a:t>4/ Em hãy sử dụng các quy định của pháp luật trong thông tin 1 để nhận xét hành vi của các phần tử trong trường hợp bên. Theo em, hành vi đó có thể bị xử lí như thế nào?</a:t>
            </a:r>
          </a:p>
          <a:p>
            <a:pPr algn="ctr"/>
            <a:endParaRPr lang="vi-VN" altLang="vi-VN" sz="2000" dirty="0">
              <a:solidFill>
                <a:srgbClr val="004236"/>
              </a:solidFill>
              <a:latin typeface="Arial" panose="020B0604020202020204" pitchFamily="34" charset="0"/>
            </a:endParaRPr>
          </a:p>
        </p:txBody>
      </p:sp>
      <p:cxnSp>
        <p:nvCxnSpPr>
          <p:cNvPr id="14" name="Straight Arrow Connector 13">
            <a:extLst>
              <a:ext uri="{FF2B5EF4-FFF2-40B4-BE49-F238E27FC236}">
                <a16:creationId xmlns:a16="http://schemas.microsoft.com/office/drawing/2014/main" id="{9FC6CCF0-4A20-4AB0-882F-61746BCE9C32}"/>
              </a:ext>
            </a:extLst>
          </p:cNvPr>
          <p:cNvCxnSpPr>
            <a:cxnSpLocks/>
          </p:cNvCxnSpPr>
          <p:nvPr/>
        </p:nvCxnSpPr>
        <p:spPr>
          <a:xfrm flipV="1">
            <a:off x="2265300" y="1712797"/>
            <a:ext cx="720600" cy="1296764"/>
          </a:xfrm>
          <a:prstGeom prst="straightConnector1">
            <a:avLst/>
          </a:prstGeom>
          <a:ln w="19050">
            <a:solidFill>
              <a:srgbClr val="00423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9E1CFCB-7272-4EB2-ACDB-F7D9FD061053}"/>
              </a:ext>
            </a:extLst>
          </p:cNvPr>
          <p:cNvCxnSpPr>
            <a:cxnSpLocks/>
          </p:cNvCxnSpPr>
          <p:nvPr/>
        </p:nvCxnSpPr>
        <p:spPr>
          <a:xfrm>
            <a:off x="2244732" y="3645657"/>
            <a:ext cx="720600" cy="1669635"/>
          </a:xfrm>
          <a:prstGeom prst="straightConnector1">
            <a:avLst/>
          </a:prstGeom>
          <a:ln w="19050">
            <a:solidFill>
              <a:srgbClr val="004236"/>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D4D9EDFA-DF29-4E39-BDF3-F3E0004B00A4}"/>
              </a:ext>
            </a:extLst>
          </p:cNvPr>
          <p:cNvSpPr/>
          <p:nvPr/>
        </p:nvSpPr>
        <p:spPr>
          <a:xfrm>
            <a:off x="10057" y="2952697"/>
            <a:ext cx="2129645" cy="7920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r>
              <a:rPr lang="en-US" altLang="zh-CN" dirty="0">
                <a:solidFill>
                  <a:srgbClr val="004236"/>
                </a:solidFill>
                <a:latin typeface="Arial" panose="020B0604020202020204" pitchFamily="34" charset="0"/>
                <a:ea typeface="Microsoft YaHei" panose="020B0503020204020204" pitchFamily="34" charset="-122"/>
                <a:sym typeface="Arial" panose="020B0604020202020204" pitchFamily="34" charset="0"/>
              </a:rPr>
              <a:t>PHIẾU HỌC TẬP</a:t>
            </a:r>
          </a:p>
          <a:p>
            <a:pPr algn="ctr"/>
            <a:endParaRPr lang="zh-CN" altLang="en-US" b="1" dirty="0">
              <a:solidFill>
                <a:srgbClr val="004236"/>
              </a:solidFill>
              <a:ea typeface="Microsoft YaHei" panose="020B0503020204020204" pitchFamily="34" charset="-122"/>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DBEE4B2B-51F4-46BC-813F-79A0EF6461DE}"/>
              </a:ext>
            </a:extLst>
          </p:cNvPr>
          <p:cNvSpPr txBox="1"/>
          <p:nvPr/>
        </p:nvSpPr>
        <p:spPr>
          <a:xfrm>
            <a:off x="468232" y="2252073"/>
            <a:ext cx="1952286" cy="1470603"/>
          </a:xfrm>
          <a:prstGeom prst="rect">
            <a:avLst/>
          </a:prstGeom>
          <a:noFill/>
        </p:spPr>
        <p:txBody>
          <a:bodyPr lIns="68575" tIns="34287" rIns="68575" bIns="34287">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lnSpc>
                <a:spcPct val="130000"/>
              </a:lnSpc>
            </a:pPr>
            <a:r>
              <a:rPr lang="en-US" altLang="zh-CN" sz="2400">
                <a:solidFill>
                  <a:srgbClr val="004236"/>
                </a:solidFill>
                <a:latin typeface="Calibri Light" panose="020F0302020204030204" pitchFamily="34" charset="0"/>
                <a:ea typeface="Microsoft YaHei" panose="020B0503020204020204" pitchFamily="34" charset="-122"/>
              </a:rPr>
              <a:t>CÁC DÂN TỘC KHÔNG </a:t>
            </a:r>
          </a:p>
          <a:p>
            <a:pPr algn="ctr">
              <a:lnSpc>
                <a:spcPct val="130000"/>
              </a:lnSpc>
            </a:pPr>
            <a:r>
              <a:rPr lang="en-US" altLang="zh-CN" sz="2400">
                <a:solidFill>
                  <a:srgbClr val="004236"/>
                </a:solidFill>
                <a:latin typeface="Calibri Light" panose="020F0302020204030204" pitchFamily="34" charset="0"/>
                <a:ea typeface="Microsoft YaHei" panose="020B0503020204020204" pitchFamily="34" charset="-122"/>
              </a:rPr>
              <a:t>PHÂN BIỆT</a:t>
            </a:r>
            <a:endParaRPr lang="zh-CN" altLang="en-US" sz="2400">
              <a:solidFill>
                <a:srgbClr val="004236"/>
              </a:solidFill>
              <a:latin typeface="Calibri Light" panose="020F0302020204030204" pitchFamily="34" charset="0"/>
              <a:ea typeface="Microsoft YaHei" panose="020B0503020204020204" pitchFamily="34" charset="-122"/>
            </a:endParaRPr>
          </a:p>
        </p:txBody>
      </p:sp>
      <p:sp>
        <p:nvSpPr>
          <p:cNvPr id="2" name="圆角矩形 1">
            <a:extLst>
              <a:ext uri="{FF2B5EF4-FFF2-40B4-BE49-F238E27FC236}">
                <a16:creationId xmlns:a16="http://schemas.microsoft.com/office/drawing/2014/main" id="{ADBAA3AF-B016-44C6-8306-F313E0032FDA}"/>
              </a:ext>
            </a:extLst>
          </p:cNvPr>
          <p:cNvSpPr/>
          <p:nvPr/>
        </p:nvSpPr>
        <p:spPr>
          <a:xfrm>
            <a:off x="534895" y="2202869"/>
            <a:ext cx="1820546" cy="2312587"/>
          </a:xfrm>
          <a:prstGeom prst="roundRect">
            <a:avLst/>
          </a:prstGeom>
          <a:noFill/>
          <a:ln w="38100">
            <a:solidFill>
              <a:srgbClr val="004236"/>
            </a:solidFill>
          </a:ln>
        </p:spPr>
        <p:style>
          <a:lnRef idx="2">
            <a:schemeClr val="accent1">
              <a:shade val="50000"/>
            </a:schemeClr>
          </a:lnRef>
          <a:fillRef idx="1">
            <a:schemeClr val="accent1"/>
          </a:fillRef>
          <a:effectRef idx="0">
            <a:schemeClr val="accent1"/>
          </a:effectRef>
          <a:fontRef idx="minor">
            <a:schemeClr val="lt1"/>
          </a:fontRef>
        </p:style>
        <p:txBody>
          <a:bodyPr lIns="91442" tIns="45721" rIns="91442" bIns="45721" anchor="ctr"/>
          <a:lstStyle/>
          <a:p>
            <a:pPr algn="ctr">
              <a:defRPr/>
            </a:pPr>
            <a:endParaRPr lang="zh-CN" altLang="en-US"/>
          </a:p>
        </p:txBody>
      </p:sp>
      <p:grpSp>
        <p:nvGrpSpPr>
          <p:cNvPr id="7" name="组合 8">
            <a:extLst>
              <a:ext uri="{FF2B5EF4-FFF2-40B4-BE49-F238E27FC236}">
                <a16:creationId xmlns:a16="http://schemas.microsoft.com/office/drawing/2014/main" id="{6A3ECCB5-34F4-45EE-B405-B2635BE9F955}"/>
              </a:ext>
            </a:extLst>
          </p:cNvPr>
          <p:cNvGrpSpPr>
            <a:grpSpLocks/>
          </p:cNvGrpSpPr>
          <p:nvPr/>
        </p:nvGrpSpPr>
        <p:grpSpPr bwMode="auto">
          <a:xfrm>
            <a:off x="2349092" y="2771096"/>
            <a:ext cx="2128468" cy="1304698"/>
            <a:chOff x="4367014" y="2573236"/>
            <a:chExt cx="688142" cy="1740174"/>
          </a:xfrm>
        </p:grpSpPr>
        <p:cxnSp>
          <p:nvCxnSpPr>
            <p:cNvPr id="11" name="直接连接符 10">
              <a:extLst>
                <a:ext uri="{FF2B5EF4-FFF2-40B4-BE49-F238E27FC236}">
                  <a16:creationId xmlns:a16="http://schemas.microsoft.com/office/drawing/2014/main" id="{E39CB0AB-565E-409D-8BDE-6B4241A294AC}"/>
                </a:ext>
              </a:extLst>
            </p:cNvPr>
            <p:cNvCxnSpPr>
              <a:cxnSpLocks/>
            </p:cNvCxnSpPr>
            <p:nvPr/>
          </p:nvCxnSpPr>
          <p:spPr>
            <a:xfrm>
              <a:off x="4373685" y="2573236"/>
              <a:ext cx="681471" cy="0"/>
            </a:xfrm>
            <a:prstGeom prst="line">
              <a:avLst/>
            </a:prstGeom>
            <a:ln w="38100">
              <a:solidFill>
                <a:srgbClr val="004236"/>
              </a:solidFill>
            </a:ln>
          </p:spPr>
          <p:style>
            <a:lnRef idx="1">
              <a:schemeClr val="accent1"/>
            </a:lnRef>
            <a:fillRef idx="0">
              <a:schemeClr val="accent1"/>
            </a:fillRef>
            <a:effectRef idx="0">
              <a:schemeClr val="accent1"/>
            </a:effectRef>
            <a:fontRef idx="minor">
              <a:schemeClr val="tx1"/>
            </a:fontRef>
          </p:style>
        </p:cxnSp>
        <p:cxnSp>
          <p:nvCxnSpPr>
            <p:cNvPr id="177" name="直接连接符 176">
              <a:extLst>
                <a:ext uri="{FF2B5EF4-FFF2-40B4-BE49-F238E27FC236}">
                  <a16:creationId xmlns:a16="http://schemas.microsoft.com/office/drawing/2014/main" id="{7E547B47-117B-4BE7-93A1-95AE62BFEB4A}"/>
                </a:ext>
              </a:extLst>
            </p:cNvPr>
            <p:cNvCxnSpPr/>
            <p:nvPr/>
          </p:nvCxnSpPr>
          <p:spPr>
            <a:xfrm>
              <a:off x="4367014" y="3449674"/>
              <a:ext cx="681471" cy="0"/>
            </a:xfrm>
            <a:prstGeom prst="line">
              <a:avLst/>
            </a:prstGeom>
            <a:ln w="38100">
              <a:solidFill>
                <a:srgbClr val="004236"/>
              </a:solidFill>
            </a:ln>
          </p:spPr>
          <p:style>
            <a:lnRef idx="1">
              <a:schemeClr val="accent1"/>
            </a:lnRef>
            <a:fillRef idx="0">
              <a:schemeClr val="accent1"/>
            </a:fillRef>
            <a:effectRef idx="0">
              <a:schemeClr val="accent1"/>
            </a:effectRef>
            <a:fontRef idx="minor">
              <a:schemeClr val="tx1"/>
            </a:fontRef>
          </p:style>
        </p:cxnSp>
        <p:cxnSp>
          <p:nvCxnSpPr>
            <p:cNvPr id="178" name="直接连接符 177">
              <a:extLst>
                <a:ext uri="{FF2B5EF4-FFF2-40B4-BE49-F238E27FC236}">
                  <a16:creationId xmlns:a16="http://schemas.microsoft.com/office/drawing/2014/main" id="{119B788B-4973-4DE3-AF92-062DD4A13D92}"/>
                </a:ext>
              </a:extLst>
            </p:cNvPr>
            <p:cNvCxnSpPr/>
            <p:nvPr/>
          </p:nvCxnSpPr>
          <p:spPr>
            <a:xfrm>
              <a:off x="4367014" y="4313410"/>
              <a:ext cx="681471" cy="0"/>
            </a:xfrm>
            <a:prstGeom prst="line">
              <a:avLst/>
            </a:prstGeom>
            <a:ln w="38100">
              <a:solidFill>
                <a:srgbClr val="004236"/>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493D30AD-44FE-4281-86B0-B9208D259E2A}"/>
              </a:ext>
            </a:extLst>
          </p:cNvPr>
          <p:cNvGrpSpPr/>
          <p:nvPr/>
        </p:nvGrpSpPr>
        <p:grpSpPr>
          <a:xfrm>
            <a:off x="3308384" y="2423147"/>
            <a:ext cx="1638867" cy="641752"/>
            <a:chOff x="5048726" y="2265039"/>
            <a:chExt cx="1531822" cy="455180"/>
          </a:xfrm>
          <a:solidFill>
            <a:schemeClr val="accent1">
              <a:lumMod val="40000"/>
              <a:lumOff val="60000"/>
            </a:schemeClr>
          </a:solidFill>
        </p:grpSpPr>
        <p:sp>
          <p:nvSpPr>
            <p:cNvPr id="4" name="圆角矩形 3">
              <a:extLst>
                <a:ext uri="{FF2B5EF4-FFF2-40B4-BE49-F238E27FC236}">
                  <a16:creationId xmlns:a16="http://schemas.microsoft.com/office/drawing/2014/main" id="{F31DAEDF-AD3D-4F3A-B54A-433D8CBA6CA8}"/>
                </a:ext>
              </a:extLst>
            </p:cNvPr>
            <p:cNvSpPr/>
            <p:nvPr/>
          </p:nvSpPr>
          <p:spPr>
            <a:xfrm>
              <a:off x="5048726" y="2265039"/>
              <a:ext cx="1531822" cy="447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solidFill>
                  <a:srgbClr val="002060"/>
                </a:solidFill>
                <a:latin typeface="+mj-lt"/>
              </a:endParaRPr>
            </a:p>
          </p:txBody>
        </p:sp>
        <p:sp>
          <p:nvSpPr>
            <p:cNvPr id="169" name="TextBox 168">
              <a:extLst>
                <a:ext uri="{FF2B5EF4-FFF2-40B4-BE49-F238E27FC236}">
                  <a16:creationId xmlns:a16="http://schemas.microsoft.com/office/drawing/2014/main" id="{0B1831D7-5D8F-4765-A2C4-2405BDFAF332}"/>
                </a:ext>
              </a:extLst>
            </p:cNvPr>
            <p:cNvSpPr txBox="1"/>
            <p:nvPr/>
          </p:nvSpPr>
          <p:spPr>
            <a:xfrm>
              <a:off x="5061277" y="2321898"/>
              <a:ext cx="1519271" cy="398321"/>
            </a:xfrm>
            <a:prstGeom prst="rect">
              <a:avLst/>
            </a:prstGeom>
            <a:grpFill/>
          </p:spPr>
          <p:txBody>
            <a:bodyPr lIns="68561" tIns="34280" rIns="68561" bIns="34280">
              <a:spAutoFit/>
            </a:bodyPr>
            <a:lstStyle/>
            <a:p>
              <a:pPr algn="ctr">
                <a:defRPr/>
              </a:pPr>
              <a:r>
                <a:rPr lang="en-US" altLang="zh-CN" sz="1600" b="1">
                  <a:solidFill>
                    <a:srgbClr val="002060"/>
                  </a:solidFill>
                  <a:latin typeface="+mj-lt"/>
                  <a:ea typeface="黑体" pitchFamily="49" charset="-122"/>
                </a:rPr>
                <a:t>ĐA SỐ HAY </a:t>
              </a:r>
            </a:p>
            <a:p>
              <a:pPr algn="ctr">
                <a:defRPr/>
              </a:pPr>
              <a:r>
                <a:rPr lang="en-US" altLang="zh-CN" sz="1600" b="1">
                  <a:solidFill>
                    <a:srgbClr val="002060"/>
                  </a:solidFill>
                  <a:latin typeface="+mj-lt"/>
                  <a:ea typeface="黑体" pitchFamily="49" charset="-122"/>
                </a:rPr>
                <a:t>THIỂU SỐ</a:t>
              </a:r>
              <a:endParaRPr lang="zh-CN" altLang="en-US" sz="2000" b="1" dirty="0">
                <a:solidFill>
                  <a:srgbClr val="002060"/>
                </a:solidFill>
                <a:latin typeface="+mj-lt"/>
                <a:ea typeface="黑体" pitchFamily="49" charset="-122"/>
              </a:endParaRPr>
            </a:p>
          </p:txBody>
        </p:sp>
      </p:grpSp>
      <p:grpSp>
        <p:nvGrpSpPr>
          <p:cNvPr id="16" name="组合 13">
            <a:extLst>
              <a:ext uri="{FF2B5EF4-FFF2-40B4-BE49-F238E27FC236}">
                <a16:creationId xmlns:a16="http://schemas.microsoft.com/office/drawing/2014/main" id="{D6F120CC-7770-4FBD-933B-A49E39747CA7}"/>
              </a:ext>
            </a:extLst>
          </p:cNvPr>
          <p:cNvGrpSpPr/>
          <p:nvPr/>
        </p:nvGrpSpPr>
        <p:grpSpPr>
          <a:xfrm>
            <a:off x="3275973" y="3190289"/>
            <a:ext cx="1638868" cy="609933"/>
            <a:chOff x="5048726" y="3230247"/>
            <a:chExt cx="1531822" cy="447017"/>
          </a:xfrm>
          <a:solidFill>
            <a:schemeClr val="accent2">
              <a:lumMod val="20000"/>
              <a:lumOff val="80000"/>
            </a:schemeClr>
          </a:solidFill>
        </p:grpSpPr>
        <p:sp>
          <p:nvSpPr>
            <p:cNvPr id="125" name="圆角矩形 124">
              <a:extLst>
                <a:ext uri="{FF2B5EF4-FFF2-40B4-BE49-F238E27FC236}">
                  <a16:creationId xmlns:a16="http://schemas.microsoft.com/office/drawing/2014/main" id="{5BAD781B-9F2C-4EC8-A68D-821B5A9917F6}"/>
                </a:ext>
              </a:extLst>
            </p:cNvPr>
            <p:cNvSpPr/>
            <p:nvPr/>
          </p:nvSpPr>
          <p:spPr>
            <a:xfrm>
              <a:off x="5048726" y="3230247"/>
              <a:ext cx="1531822" cy="447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solidFill>
                  <a:srgbClr val="002060"/>
                </a:solidFill>
                <a:latin typeface="+mj-lt"/>
              </a:endParaRPr>
            </a:p>
          </p:txBody>
        </p:sp>
        <p:sp>
          <p:nvSpPr>
            <p:cNvPr id="170" name="TextBox 169">
              <a:extLst>
                <a:ext uri="{FF2B5EF4-FFF2-40B4-BE49-F238E27FC236}">
                  <a16:creationId xmlns:a16="http://schemas.microsoft.com/office/drawing/2014/main" id="{29150084-F499-4825-9874-5AEC5BDF791E}"/>
                </a:ext>
              </a:extLst>
            </p:cNvPr>
            <p:cNvSpPr txBox="1"/>
            <p:nvPr/>
          </p:nvSpPr>
          <p:spPr>
            <a:xfrm>
              <a:off x="5061278" y="3257581"/>
              <a:ext cx="1519270" cy="411584"/>
            </a:xfrm>
            <a:prstGeom prst="rect">
              <a:avLst/>
            </a:prstGeom>
            <a:grpFill/>
          </p:spPr>
          <p:txBody>
            <a:bodyPr lIns="68561" tIns="34280" rIns="68561" bIns="34280">
              <a:spAutoFit/>
            </a:bodyPr>
            <a:lstStyle/>
            <a:p>
              <a:pPr algn="ctr">
                <a:defRPr/>
              </a:pPr>
              <a:r>
                <a:rPr lang="en-US" altLang="zh-CN" sz="1600" b="1" dirty="0">
                  <a:solidFill>
                    <a:srgbClr val="002060"/>
                  </a:solidFill>
                  <a:latin typeface="+mj-lt"/>
                  <a:ea typeface="黑体" pitchFamily="49" charset="-122"/>
                </a:rPr>
                <a:t>TRÌNH ĐỘ </a:t>
              </a:r>
            </a:p>
            <a:p>
              <a:pPr algn="ctr">
                <a:defRPr/>
              </a:pPr>
              <a:r>
                <a:rPr lang="en-US" altLang="zh-CN" sz="1600" b="1" dirty="0">
                  <a:solidFill>
                    <a:srgbClr val="002060"/>
                  </a:solidFill>
                  <a:latin typeface="+mj-lt"/>
                  <a:ea typeface="黑体" pitchFamily="49" charset="-122"/>
                </a:rPr>
                <a:t>PHÁT TRIỂN</a:t>
              </a:r>
              <a:endParaRPr lang="zh-CN" altLang="en-US" sz="1600" b="1" dirty="0">
                <a:solidFill>
                  <a:srgbClr val="002060"/>
                </a:solidFill>
                <a:latin typeface="+mj-lt"/>
                <a:ea typeface="黑体" pitchFamily="49" charset="-122"/>
              </a:endParaRPr>
            </a:p>
          </p:txBody>
        </p:sp>
      </p:grpSp>
      <p:grpSp>
        <p:nvGrpSpPr>
          <p:cNvPr id="17" name="组合 12">
            <a:extLst>
              <a:ext uri="{FF2B5EF4-FFF2-40B4-BE49-F238E27FC236}">
                <a16:creationId xmlns:a16="http://schemas.microsoft.com/office/drawing/2014/main" id="{438C5CA5-1072-4AC4-B16B-342C2F0D79F0}"/>
              </a:ext>
            </a:extLst>
          </p:cNvPr>
          <p:cNvGrpSpPr/>
          <p:nvPr/>
        </p:nvGrpSpPr>
        <p:grpSpPr>
          <a:xfrm>
            <a:off x="3301202" y="3834661"/>
            <a:ext cx="1640866" cy="923035"/>
            <a:chOff x="5027859" y="4067885"/>
            <a:chExt cx="1546359" cy="620718"/>
          </a:xfrm>
          <a:solidFill>
            <a:schemeClr val="accent4">
              <a:lumMod val="20000"/>
              <a:lumOff val="80000"/>
            </a:schemeClr>
          </a:solidFill>
        </p:grpSpPr>
        <p:sp>
          <p:nvSpPr>
            <p:cNvPr id="126" name="圆角矩形 125">
              <a:extLst>
                <a:ext uri="{FF2B5EF4-FFF2-40B4-BE49-F238E27FC236}">
                  <a16:creationId xmlns:a16="http://schemas.microsoft.com/office/drawing/2014/main" id="{DFDC91C3-5A1F-4EF8-86F9-B5C0D53542ED}"/>
                </a:ext>
              </a:extLst>
            </p:cNvPr>
            <p:cNvSpPr/>
            <p:nvPr/>
          </p:nvSpPr>
          <p:spPr>
            <a:xfrm>
              <a:off x="5027859" y="4067885"/>
              <a:ext cx="1531822" cy="447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solidFill>
                  <a:srgbClr val="002060"/>
                </a:solidFill>
                <a:latin typeface="+mj-lt"/>
              </a:endParaRPr>
            </a:p>
          </p:txBody>
        </p:sp>
        <p:sp>
          <p:nvSpPr>
            <p:cNvPr id="171" name="TextBox 170">
              <a:extLst>
                <a:ext uri="{FF2B5EF4-FFF2-40B4-BE49-F238E27FC236}">
                  <a16:creationId xmlns:a16="http://schemas.microsoft.com/office/drawing/2014/main" id="{CFD4F8E9-93B2-4302-89A5-7E56EE3470D1}"/>
                </a:ext>
              </a:extLst>
            </p:cNvPr>
            <p:cNvSpPr txBox="1"/>
            <p:nvPr/>
          </p:nvSpPr>
          <p:spPr>
            <a:xfrm>
              <a:off x="5042395" y="4145315"/>
              <a:ext cx="1531823" cy="543288"/>
            </a:xfrm>
            <a:prstGeom prst="rect">
              <a:avLst/>
            </a:prstGeom>
            <a:grpFill/>
          </p:spPr>
          <p:txBody>
            <a:bodyPr lIns="68561" tIns="34280" rIns="68561" bIns="34280">
              <a:spAutoFit/>
            </a:bodyPr>
            <a:lstStyle/>
            <a:p>
              <a:pPr algn="ctr">
                <a:defRPr/>
              </a:pPr>
              <a:r>
                <a:rPr lang="en-US" altLang="zh-CN" sz="1600" b="1" dirty="0">
                  <a:solidFill>
                    <a:srgbClr val="002060"/>
                  </a:solidFill>
                  <a:latin typeface="+mj-lt"/>
                  <a:ea typeface="黑体" pitchFamily="49" charset="-122"/>
                </a:rPr>
                <a:t>BÌNH ĐẲNG VỀ QUYỀN VÀ NGHĨA VỤ</a:t>
              </a:r>
            </a:p>
          </p:txBody>
        </p:sp>
      </p:grpSp>
      <p:sp>
        <p:nvSpPr>
          <p:cNvPr id="8" name="燕尾形 7">
            <a:extLst>
              <a:ext uri="{FF2B5EF4-FFF2-40B4-BE49-F238E27FC236}">
                <a16:creationId xmlns:a16="http://schemas.microsoft.com/office/drawing/2014/main" id="{2D3C2F99-9D08-4FE1-A837-1F99A32996CC}"/>
              </a:ext>
            </a:extLst>
          </p:cNvPr>
          <p:cNvSpPr/>
          <p:nvPr/>
        </p:nvSpPr>
        <p:spPr>
          <a:xfrm>
            <a:off x="3101437" y="2625071"/>
            <a:ext cx="206339" cy="252369"/>
          </a:xfrm>
          <a:prstGeom prst="chevron">
            <a:avLst/>
          </a:prstGeom>
          <a:solidFill>
            <a:srgbClr val="004236"/>
          </a:solidFill>
          <a:ln>
            <a:solidFill>
              <a:srgbClr val="004236"/>
            </a:solidFill>
          </a:ln>
        </p:spPr>
        <p:style>
          <a:lnRef idx="2">
            <a:schemeClr val="accent1">
              <a:shade val="50000"/>
            </a:schemeClr>
          </a:lnRef>
          <a:fillRef idx="1">
            <a:schemeClr val="accent1"/>
          </a:fillRef>
          <a:effectRef idx="0">
            <a:schemeClr val="accent1"/>
          </a:effectRef>
          <a:fontRef idx="minor">
            <a:schemeClr val="lt1"/>
          </a:fontRef>
        </p:style>
        <p:txBody>
          <a:bodyPr lIns="91442" tIns="45721" rIns="91442" bIns="45721" anchor="ctr"/>
          <a:lstStyle/>
          <a:p>
            <a:pPr algn="ctr">
              <a:defRPr/>
            </a:pPr>
            <a:endParaRPr lang="zh-CN" altLang="en-US">
              <a:solidFill>
                <a:schemeClr val="tx1"/>
              </a:solidFill>
            </a:endParaRPr>
          </a:p>
        </p:txBody>
      </p:sp>
      <p:sp>
        <p:nvSpPr>
          <p:cNvPr id="14344" name="文本框 32">
            <a:extLst>
              <a:ext uri="{FF2B5EF4-FFF2-40B4-BE49-F238E27FC236}">
                <a16:creationId xmlns:a16="http://schemas.microsoft.com/office/drawing/2014/main" id="{1E91ABFA-2C61-4B6D-9A83-6396272D9990}"/>
              </a:ext>
            </a:extLst>
          </p:cNvPr>
          <p:cNvSpPr txBox="1">
            <a:spLocks noChangeArrowheads="1"/>
          </p:cNvSpPr>
          <p:nvPr/>
        </p:nvSpPr>
        <p:spPr bwMode="auto">
          <a:xfrm>
            <a:off x="147612" y="1074353"/>
            <a:ext cx="6321914" cy="80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r>
              <a:rPr lang="en-US" altLang="zh-CN" sz="2400" dirty="0">
                <a:solidFill>
                  <a:srgbClr val="FF0000"/>
                </a:solidFill>
                <a:latin typeface="Arial" panose="020B0604020202020204" pitchFamily="34" charset="0"/>
                <a:ea typeface="Microsoft YaHei" panose="020B0503020204020204" pitchFamily="34" charset="-122"/>
                <a:sym typeface="Arial" panose="020B0604020202020204" pitchFamily="34" charset="0"/>
              </a:rPr>
              <a:t>a.</a:t>
            </a:r>
            <a:r>
              <a:rPr lang="en-US" altLang="zh-CN" sz="2400" dirty="0">
                <a:solidFill>
                  <a:srgbClr val="004236"/>
                </a:solidFill>
                <a:latin typeface="Arial" panose="020B0604020202020204" pitchFamily="34" charset="0"/>
                <a:ea typeface="Microsoft YaHei" panose="020B0503020204020204" pitchFamily="34" charset="-122"/>
                <a:sym typeface="Arial" panose="020B0604020202020204" pitchFamily="34" charset="0"/>
              </a:rPr>
              <a:t> </a:t>
            </a:r>
            <a:r>
              <a:rPr lang="vi-VN" sz="2400" b="1" dirty="0">
                <a:solidFill>
                  <a:srgbClr val="C00000"/>
                </a:solidFill>
                <a:latin typeface="Times New Roman" pitchFamily="18" charset="0"/>
              </a:rPr>
              <a:t>Pháp luật về quyền bình đẳng giữa các dân tộc</a:t>
            </a:r>
            <a:r>
              <a:rPr lang="en-US" altLang="zh-CN" sz="2400" dirty="0">
                <a:solidFill>
                  <a:srgbClr val="004236"/>
                </a:solidFill>
                <a:latin typeface="Arial" panose="020B0604020202020204" pitchFamily="34" charset="0"/>
                <a:ea typeface="Microsoft YaHei" panose="020B0503020204020204" pitchFamily="34" charset="-122"/>
                <a:sym typeface="Arial" panose="020B0604020202020204" pitchFamily="34" charset="0"/>
              </a:rPr>
              <a:t> </a:t>
            </a:r>
          </a:p>
        </p:txBody>
      </p:sp>
      <p:sp>
        <p:nvSpPr>
          <p:cNvPr id="35" name="矩形 34">
            <a:extLst>
              <a:ext uri="{FF2B5EF4-FFF2-40B4-BE49-F238E27FC236}">
                <a16:creationId xmlns:a16="http://schemas.microsoft.com/office/drawing/2014/main" id="{A21172EF-BE65-44DA-8F51-42A01421666F}"/>
              </a:ext>
            </a:extLst>
          </p:cNvPr>
          <p:cNvSpPr/>
          <p:nvPr/>
        </p:nvSpPr>
        <p:spPr>
          <a:xfrm>
            <a:off x="0" y="1053719"/>
            <a:ext cx="160310" cy="417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anchor="ctr"/>
          <a:lstStyle/>
          <a:p>
            <a:pPr algn="ctr" defTabSz="685658">
              <a:defRPr/>
            </a:pPr>
            <a:endParaRPr lang="zh-CN" altLang="en-US" sz="1400" dirty="0">
              <a:solidFill>
                <a:srgbClr val="E7E6E6">
                  <a:lumMod val="50000"/>
                </a:srgbClr>
              </a:solidFill>
              <a:cs typeface="+mn-ea"/>
              <a:sym typeface="+mn-lt"/>
            </a:endParaRPr>
          </a:p>
        </p:txBody>
      </p:sp>
      <p:sp>
        <p:nvSpPr>
          <p:cNvPr id="36" name="圆角矩形 1">
            <a:extLst>
              <a:ext uri="{FF2B5EF4-FFF2-40B4-BE49-F238E27FC236}">
                <a16:creationId xmlns:a16="http://schemas.microsoft.com/office/drawing/2014/main" id="{22637A79-27FB-4F39-B7B4-F0899977CDF7}"/>
              </a:ext>
            </a:extLst>
          </p:cNvPr>
          <p:cNvSpPr/>
          <p:nvPr/>
        </p:nvSpPr>
        <p:spPr>
          <a:xfrm>
            <a:off x="6712373" y="2318737"/>
            <a:ext cx="2036408" cy="2312586"/>
          </a:xfrm>
          <a:prstGeom prst="roundRect">
            <a:avLst/>
          </a:prstGeom>
          <a:noFill/>
          <a:ln w="38100">
            <a:solidFill>
              <a:srgbClr val="004236"/>
            </a:solidFill>
          </a:ln>
        </p:spPr>
        <p:style>
          <a:lnRef idx="2">
            <a:schemeClr val="accent1">
              <a:shade val="50000"/>
            </a:schemeClr>
          </a:lnRef>
          <a:fillRef idx="1">
            <a:schemeClr val="accent1"/>
          </a:fillRef>
          <a:effectRef idx="0">
            <a:schemeClr val="accent1"/>
          </a:effectRef>
          <a:fontRef idx="minor">
            <a:schemeClr val="lt1"/>
          </a:fontRef>
        </p:style>
        <p:txBody>
          <a:bodyPr lIns="91442" tIns="45721" rIns="91442" bIns="45721" anchor="ctr"/>
          <a:lstStyle/>
          <a:p>
            <a:pPr algn="ctr">
              <a:defRPr/>
            </a:pPr>
            <a:endParaRPr lang="zh-CN" altLang="en-US"/>
          </a:p>
        </p:txBody>
      </p:sp>
      <p:sp>
        <p:nvSpPr>
          <p:cNvPr id="12" name="TextBox 11">
            <a:extLst>
              <a:ext uri="{FF2B5EF4-FFF2-40B4-BE49-F238E27FC236}">
                <a16:creationId xmlns:a16="http://schemas.microsoft.com/office/drawing/2014/main" id="{98939151-69B9-4F69-8964-7E36A0454BE6}"/>
              </a:ext>
            </a:extLst>
          </p:cNvPr>
          <p:cNvSpPr txBox="1"/>
          <p:nvPr/>
        </p:nvSpPr>
        <p:spPr>
          <a:xfrm>
            <a:off x="6546378" y="2585390"/>
            <a:ext cx="2292821" cy="1015663"/>
          </a:xfrm>
          <a:prstGeom prst="rect">
            <a:avLst/>
          </a:prstGeom>
          <a:noFill/>
        </p:spPr>
        <p:txBody>
          <a:bodyPr wrap="square">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r>
              <a:rPr lang="en-US" altLang="vi-VN" sz="2000" dirty="0">
                <a:solidFill>
                  <a:srgbClr val="004236"/>
                </a:solidFill>
                <a:latin typeface="Times New Roman" panose="02020603050405020304" pitchFamily="18" charset="0"/>
              </a:rPr>
              <a:t>TRONG MỌI LĨNH VỰC CỦA ĐỜI SỐNG XÃ HỘI</a:t>
            </a:r>
            <a:endParaRPr lang="vi-VN" altLang="vi-VN" sz="2000" dirty="0">
              <a:solidFill>
                <a:srgbClr val="004236"/>
              </a:solidFill>
              <a:latin typeface="Times New Roman" panose="02020603050405020304" pitchFamily="18" charset="0"/>
            </a:endParaRPr>
          </a:p>
        </p:txBody>
      </p:sp>
      <p:sp>
        <p:nvSpPr>
          <p:cNvPr id="38" name="燕尾形 7">
            <a:extLst>
              <a:ext uri="{FF2B5EF4-FFF2-40B4-BE49-F238E27FC236}">
                <a16:creationId xmlns:a16="http://schemas.microsoft.com/office/drawing/2014/main" id="{EB8804EE-ED17-4D1C-97A8-A1CB08ED0370}"/>
              </a:ext>
            </a:extLst>
          </p:cNvPr>
          <p:cNvSpPr/>
          <p:nvPr/>
        </p:nvSpPr>
        <p:spPr>
          <a:xfrm>
            <a:off x="3107786" y="3302816"/>
            <a:ext cx="207927" cy="252368"/>
          </a:xfrm>
          <a:prstGeom prst="chevron">
            <a:avLst/>
          </a:prstGeom>
          <a:solidFill>
            <a:srgbClr val="004236"/>
          </a:solidFill>
          <a:ln>
            <a:solidFill>
              <a:srgbClr val="004236"/>
            </a:solidFill>
          </a:ln>
        </p:spPr>
        <p:style>
          <a:lnRef idx="2">
            <a:schemeClr val="accent1">
              <a:shade val="50000"/>
            </a:schemeClr>
          </a:lnRef>
          <a:fillRef idx="1">
            <a:schemeClr val="accent1"/>
          </a:fillRef>
          <a:effectRef idx="0">
            <a:schemeClr val="accent1"/>
          </a:effectRef>
          <a:fontRef idx="minor">
            <a:schemeClr val="lt1"/>
          </a:fontRef>
        </p:style>
        <p:txBody>
          <a:bodyPr lIns="91442" tIns="45721" rIns="91442" bIns="45721" anchor="ctr"/>
          <a:lstStyle/>
          <a:p>
            <a:pPr algn="ctr">
              <a:defRPr/>
            </a:pPr>
            <a:endParaRPr lang="zh-CN" altLang="en-US">
              <a:solidFill>
                <a:schemeClr val="tx1"/>
              </a:solidFill>
            </a:endParaRPr>
          </a:p>
        </p:txBody>
      </p:sp>
      <p:sp>
        <p:nvSpPr>
          <p:cNvPr id="39" name="燕尾形 7">
            <a:extLst>
              <a:ext uri="{FF2B5EF4-FFF2-40B4-BE49-F238E27FC236}">
                <a16:creationId xmlns:a16="http://schemas.microsoft.com/office/drawing/2014/main" id="{0FA7861B-9369-460F-9E5E-0B94B521FBFF}"/>
              </a:ext>
            </a:extLst>
          </p:cNvPr>
          <p:cNvSpPr/>
          <p:nvPr/>
        </p:nvSpPr>
        <p:spPr>
          <a:xfrm>
            <a:off x="3099850" y="3950404"/>
            <a:ext cx="206339" cy="250781"/>
          </a:xfrm>
          <a:prstGeom prst="chevron">
            <a:avLst/>
          </a:prstGeom>
          <a:solidFill>
            <a:srgbClr val="004236"/>
          </a:solidFill>
          <a:ln>
            <a:solidFill>
              <a:srgbClr val="004236"/>
            </a:solidFill>
          </a:ln>
        </p:spPr>
        <p:style>
          <a:lnRef idx="2">
            <a:schemeClr val="accent1">
              <a:shade val="50000"/>
            </a:schemeClr>
          </a:lnRef>
          <a:fillRef idx="1">
            <a:schemeClr val="accent1"/>
          </a:fillRef>
          <a:effectRef idx="0">
            <a:schemeClr val="accent1"/>
          </a:effectRef>
          <a:fontRef idx="minor">
            <a:schemeClr val="lt1"/>
          </a:fontRef>
        </p:style>
        <p:txBody>
          <a:bodyPr lIns="91442" tIns="45721" rIns="91442" bIns="45721" anchor="ctr"/>
          <a:lstStyle/>
          <a:p>
            <a:pPr algn="ctr">
              <a:defRPr/>
            </a:pPr>
            <a:endParaRPr lang="zh-CN" altLang="en-US">
              <a:solidFill>
                <a:schemeClr val="tx1"/>
              </a:solidFill>
            </a:endParaRPr>
          </a:p>
        </p:txBody>
      </p:sp>
      <p:cxnSp>
        <p:nvCxnSpPr>
          <p:cNvPr id="14" name="Straight Arrow Connector 13">
            <a:extLst>
              <a:ext uri="{FF2B5EF4-FFF2-40B4-BE49-F238E27FC236}">
                <a16:creationId xmlns:a16="http://schemas.microsoft.com/office/drawing/2014/main" id="{DA28DEB2-0A89-4A40-9BEF-6F832A9AA846}"/>
              </a:ext>
            </a:extLst>
          </p:cNvPr>
          <p:cNvCxnSpPr/>
          <p:nvPr/>
        </p:nvCxnSpPr>
        <p:spPr>
          <a:xfrm>
            <a:off x="4947379" y="2753636"/>
            <a:ext cx="1764994" cy="690442"/>
          </a:xfrm>
          <a:prstGeom prst="straightConnector1">
            <a:avLst/>
          </a:prstGeom>
          <a:ln w="38100">
            <a:solidFill>
              <a:srgbClr val="00423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7BA4371-E7BA-4BD3-898C-3A335E755A90}"/>
              </a:ext>
            </a:extLst>
          </p:cNvPr>
          <p:cNvCxnSpPr>
            <a:cxnSpLocks/>
            <a:stCxn id="170" idx="3"/>
            <a:endCxn id="36" idx="1"/>
          </p:cNvCxnSpPr>
          <p:nvPr/>
        </p:nvCxnSpPr>
        <p:spPr>
          <a:xfrm flipV="1">
            <a:off x="4914841" y="3475030"/>
            <a:ext cx="1797532" cy="33348"/>
          </a:xfrm>
          <a:prstGeom prst="straightConnector1">
            <a:avLst/>
          </a:prstGeom>
          <a:ln w="38100">
            <a:solidFill>
              <a:srgbClr val="00423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918A378-E2B7-4E76-B99A-35CE4445AD9C}"/>
              </a:ext>
            </a:extLst>
          </p:cNvPr>
          <p:cNvCxnSpPr>
            <a:cxnSpLocks/>
            <a:stCxn id="171" idx="3"/>
            <a:endCxn id="36" idx="1"/>
          </p:cNvCxnSpPr>
          <p:nvPr/>
        </p:nvCxnSpPr>
        <p:spPr>
          <a:xfrm flipV="1">
            <a:off x="4942068" y="3475030"/>
            <a:ext cx="1770305" cy="878720"/>
          </a:xfrm>
          <a:prstGeom prst="straightConnector1">
            <a:avLst/>
          </a:prstGeom>
          <a:ln w="38100">
            <a:solidFill>
              <a:srgbClr val="004236"/>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randombar(horizontal)">
                                      <p:cBhvr>
                                        <p:cTn id="11" dur="500"/>
                                        <p:tgtEl>
                                          <p:spTgt spid="84"/>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nodeType="afterGroup">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4" presetClass="entr" presetSubtype="1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randombar(horizontal)">
                                      <p:cBhvr>
                                        <p:cTn id="44" dur="500"/>
                                        <p:tgtEl>
                                          <p:spTgt spid="14"/>
                                        </p:tgtEl>
                                      </p:cBhvr>
                                    </p:animEffect>
                                  </p:childTnLst>
                                </p:cTn>
                              </p:par>
                              <p:par>
                                <p:cTn id="45" presetID="14" presetClass="entr" presetSubtype="1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randombar(horizontal)">
                                      <p:cBhvr>
                                        <p:cTn id="47" dur="500"/>
                                        <p:tgtEl>
                                          <p:spTgt spid="21"/>
                                        </p:tgtEl>
                                      </p:cBhvr>
                                    </p:animEffect>
                                  </p:childTnLst>
                                </p:cTn>
                              </p:par>
                              <p:par>
                                <p:cTn id="48" presetID="14" presetClass="entr" presetSubtype="1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randombar(horizontal)">
                                      <p:cBhvr>
                                        <p:cTn id="50" dur="500"/>
                                        <p:tgtEl>
                                          <p:spTgt spid="24"/>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randombar(horizontal)">
                                      <p:cBhvr>
                                        <p:cTn id="53" dur="500"/>
                                        <p:tgtEl>
                                          <p:spTgt spid="36"/>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randombar(horizontal)">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2" grpId="0" animBg="1"/>
      <p:bldP spid="8" grpId="0" animBg="1"/>
      <p:bldP spid="36" grpId="0" animBg="1"/>
      <p:bldP spid="12" grpId="0"/>
      <p:bldP spid="38"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燕尾形 14">
            <a:extLst>
              <a:ext uri="{FF2B5EF4-FFF2-40B4-BE49-F238E27FC236}">
                <a16:creationId xmlns:a16="http://schemas.microsoft.com/office/drawing/2014/main" id="{2CB23C2E-34F3-43FC-AAA6-E70511DFEBD6}"/>
              </a:ext>
            </a:extLst>
          </p:cNvPr>
          <p:cNvSpPr/>
          <p:nvPr/>
        </p:nvSpPr>
        <p:spPr>
          <a:xfrm rot="16200000">
            <a:off x="4284712" y="3281389"/>
            <a:ext cx="612669" cy="1296763"/>
          </a:xfrm>
          <a:prstGeom prst="chevron">
            <a:avLst>
              <a:gd name="adj" fmla="val 6319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a:defRPr/>
            </a:pPr>
            <a:endParaRPr lang="zh-CN" altLang="en-US">
              <a:solidFill>
                <a:schemeClr val="tx1"/>
              </a:solidFill>
            </a:endParaRPr>
          </a:p>
        </p:txBody>
      </p:sp>
      <p:sp>
        <p:nvSpPr>
          <p:cNvPr id="16" name="燕尾形 15">
            <a:extLst>
              <a:ext uri="{FF2B5EF4-FFF2-40B4-BE49-F238E27FC236}">
                <a16:creationId xmlns:a16="http://schemas.microsoft.com/office/drawing/2014/main" id="{8D67725F-BE42-4C33-A09E-7C319A177F85}"/>
              </a:ext>
            </a:extLst>
          </p:cNvPr>
          <p:cNvSpPr/>
          <p:nvPr/>
        </p:nvSpPr>
        <p:spPr>
          <a:xfrm rot="1812939">
            <a:off x="3958538" y="2712369"/>
            <a:ext cx="612669" cy="1298350"/>
          </a:xfrm>
          <a:prstGeom prst="chevron">
            <a:avLst>
              <a:gd name="adj" fmla="val 6319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a:defRPr/>
            </a:pPr>
            <a:endParaRPr lang="zh-CN" altLang="en-US">
              <a:solidFill>
                <a:schemeClr val="tx1"/>
              </a:solidFill>
            </a:endParaRPr>
          </a:p>
        </p:txBody>
      </p:sp>
      <p:sp>
        <p:nvSpPr>
          <p:cNvPr id="17" name="燕尾形 16">
            <a:extLst>
              <a:ext uri="{FF2B5EF4-FFF2-40B4-BE49-F238E27FC236}">
                <a16:creationId xmlns:a16="http://schemas.microsoft.com/office/drawing/2014/main" id="{032A42C7-A704-4DBA-BBFC-A04AB4D5E40F}"/>
              </a:ext>
            </a:extLst>
          </p:cNvPr>
          <p:cNvSpPr/>
          <p:nvPr/>
        </p:nvSpPr>
        <p:spPr>
          <a:xfrm rot="19787061" flipH="1">
            <a:off x="4612474" y="2712369"/>
            <a:ext cx="611082" cy="1298350"/>
          </a:xfrm>
          <a:prstGeom prst="chevron">
            <a:avLst>
              <a:gd name="adj" fmla="val 6319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a:defRPr/>
            </a:pPr>
            <a:endParaRPr lang="zh-CN" altLang="en-US">
              <a:solidFill>
                <a:schemeClr val="tx1"/>
              </a:solidFill>
            </a:endParaRPr>
          </a:p>
        </p:txBody>
      </p:sp>
      <p:sp>
        <p:nvSpPr>
          <p:cNvPr id="19" name="文本框 18">
            <a:extLst>
              <a:ext uri="{FF2B5EF4-FFF2-40B4-BE49-F238E27FC236}">
                <a16:creationId xmlns:a16="http://schemas.microsoft.com/office/drawing/2014/main" id="{ADA81CBB-5B08-4A9A-9C4E-2FBAB6EEB5A8}"/>
              </a:ext>
            </a:extLst>
          </p:cNvPr>
          <p:cNvSpPr txBox="1"/>
          <p:nvPr/>
        </p:nvSpPr>
        <p:spPr>
          <a:xfrm>
            <a:off x="1260256" y="2925057"/>
            <a:ext cx="2818911" cy="496801"/>
          </a:xfrm>
          <a:prstGeom prst="rect">
            <a:avLst/>
          </a:prstGeom>
          <a:noFill/>
        </p:spPr>
        <p:txBody>
          <a:bodyPr lIns="0" tIns="34289" rIns="0" bIns="34289">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r">
              <a:lnSpc>
                <a:spcPct val="125000"/>
              </a:lnSpc>
            </a:pPr>
            <a:r>
              <a:rPr lang="en-US" altLang="zh-CN" sz="2400" b="1" dirty="0">
                <a:solidFill>
                  <a:srgbClr val="004236"/>
                </a:solidFill>
                <a:latin typeface="Calibri Light" panose="020F0302020204030204" pitchFamily="34" charset="0"/>
                <a:ea typeface="Microsoft YaHei" panose="020B0503020204020204" pitchFamily="34" charset="-122"/>
              </a:rPr>
              <a:t>VỀ KINH TẾ</a:t>
            </a:r>
            <a:endParaRPr lang="zh-CN" altLang="en-US" sz="2400" b="1" dirty="0">
              <a:solidFill>
                <a:srgbClr val="004236"/>
              </a:solidFill>
              <a:latin typeface="Calibri Light" panose="020F0302020204030204" pitchFamily="34" charset="0"/>
              <a:ea typeface="Microsoft YaHei" panose="020B0503020204020204" pitchFamily="34" charset="-122"/>
            </a:endParaRPr>
          </a:p>
        </p:txBody>
      </p:sp>
      <p:sp>
        <p:nvSpPr>
          <p:cNvPr id="21" name="文本框 20">
            <a:extLst>
              <a:ext uri="{FF2B5EF4-FFF2-40B4-BE49-F238E27FC236}">
                <a16:creationId xmlns:a16="http://schemas.microsoft.com/office/drawing/2014/main" id="{96FCB52B-911E-460C-8A9C-2936AF3DE3A0}"/>
              </a:ext>
            </a:extLst>
          </p:cNvPr>
          <p:cNvSpPr txBox="1"/>
          <p:nvPr/>
        </p:nvSpPr>
        <p:spPr>
          <a:xfrm>
            <a:off x="4990233" y="2925057"/>
            <a:ext cx="3398248" cy="496663"/>
          </a:xfrm>
          <a:prstGeom prst="rect">
            <a:avLst/>
          </a:prstGeom>
          <a:noFill/>
        </p:spPr>
        <p:txBody>
          <a:bodyPr lIns="0" tIns="34289" rIns="0" bIns="34289">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nSpc>
                <a:spcPct val="125000"/>
              </a:lnSpc>
            </a:pPr>
            <a:r>
              <a:rPr lang="en-US" altLang="zh-CN" sz="2400" b="1" dirty="0">
                <a:solidFill>
                  <a:srgbClr val="004236"/>
                </a:solidFill>
                <a:latin typeface="Calibri Light" panose="020F0302020204030204" pitchFamily="34" charset="0"/>
                <a:ea typeface="Microsoft YaHei" panose="020B0503020204020204" pitchFamily="34" charset="-122"/>
              </a:rPr>
              <a:t>VỀ CHÍNH TRỊ</a:t>
            </a:r>
            <a:endParaRPr lang="zh-CN" altLang="en-US" sz="2400" b="1" dirty="0">
              <a:solidFill>
                <a:srgbClr val="004236"/>
              </a:solidFill>
              <a:latin typeface="Calibri Light" panose="020F0302020204030204" pitchFamily="34" charset="0"/>
              <a:ea typeface="Microsoft YaHei" panose="020B0503020204020204" pitchFamily="34" charset="-122"/>
            </a:endParaRPr>
          </a:p>
        </p:txBody>
      </p:sp>
      <p:sp>
        <p:nvSpPr>
          <p:cNvPr id="23" name="文本框 22">
            <a:extLst>
              <a:ext uri="{FF2B5EF4-FFF2-40B4-BE49-F238E27FC236}">
                <a16:creationId xmlns:a16="http://schemas.microsoft.com/office/drawing/2014/main" id="{11B4A416-1CAD-4E4B-96C2-4ED3740B71A3}"/>
              </a:ext>
            </a:extLst>
          </p:cNvPr>
          <p:cNvSpPr txBox="1"/>
          <p:nvPr/>
        </p:nvSpPr>
        <p:spPr>
          <a:xfrm>
            <a:off x="2645508" y="4277863"/>
            <a:ext cx="3845144" cy="496737"/>
          </a:xfrm>
          <a:prstGeom prst="rect">
            <a:avLst/>
          </a:prstGeom>
          <a:noFill/>
        </p:spPr>
        <p:txBody>
          <a:bodyPr wrap="square" lIns="0" tIns="34289" rIns="0" bIns="34289">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lnSpc>
                <a:spcPct val="125000"/>
              </a:lnSpc>
            </a:pPr>
            <a:r>
              <a:rPr lang="en-US" altLang="zh-CN" sz="2400" b="1" dirty="0">
                <a:solidFill>
                  <a:srgbClr val="004236"/>
                </a:solidFill>
                <a:latin typeface="Calibri Light" panose="020F0302020204030204" pitchFamily="34" charset="0"/>
                <a:ea typeface="Microsoft YaHei" panose="020B0503020204020204" pitchFamily="34" charset="-122"/>
              </a:rPr>
              <a:t>VỀ VĂN HÓA, GIÁO DỤC</a:t>
            </a:r>
            <a:endParaRPr lang="zh-CN" altLang="en-US" sz="2400" b="1" dirty="0">
              <a:solidFill>
                <a:srgbClr val="004236"/>
              </a:solidFill>
              <a:latin typeface="Calibri Light" panose="020F0302020204030204" pitchFamily="34" charset="0"/>
              <a:ea typeface="Microsoft YaHei" panose="020B0503020204020204" pitchFamily="34" charset="-122"/>
            </a:endParaRPr>
          </a:p>
        </p:txBody>
      </p:sp>
      <p:sp>
        <p:nvSpPr>
          <p:cNvPr id="12" name="矩形 11">
            <a:extLst>
              <a:ext uri="{FF2B5EF4-FFF2-40B4-BE49-F238E27FC236}">
                <a16:creationId xmlns:a16="http://schemas.microsoft.com/office/drawing/2014/main" id="{8587458D-0FB5-4B90-A8C6-B3B3C46F2446}"/>
              </a:ext>
            </a:extLst>
          </p:cNvPr>
          <p:cNvSpPr/>
          <p:nvPr/>
        </p:nvSpPr>
        <p:spPr>
          <a:xfrm>
            <a:off x="0" y="1053719"/>
            <a:ext cx="160310" cy="417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anchor="ctr"/>
          <a:lstStyle/>
          <a:p>
            <a:pPr algn="ctr" defTabSz="685658">
              <a:defRPr/>
            </a:pPr>
            <a:endParaRPr lang="zh-CN" altLang="en-US" sz="1400" dirty="0">
              <a:solidFill>
                <a:srgbClr val="E7E6E6">
                  <a:lumMod val="50000"/>
                </a:srgbClr>
              </a:solidFill>
              <a:cs typeface="+mn-ea"/>
              <a:sym typeface="+mn-lt"/>
            </a:endParaRPr>
          </a:p>
        </p:txBody>
      </p:sp>
      <p:sp>
        <p:nvSpPr>
          <p:cNvPr id="17416" name="文本框 32">
            <a:extLst>
              <a:ext uri="{FF2B5EF4-FFF2-40B4-BE49-F238E27FC236}">
                <a16:creationId xmlns:a16="http://schemas.microsoft.com/office/drawing/2014/main" id="{37C54D6C-272D-4E10-88EC-985195F73F08}"/>
              </a:ext>
            </a:extLst>
          </p:cNvPr>
          <p:cNvSpPr txBox="1">
            <a:spLocks noChangeArrowheads="1"/>
          </p:cNvSpPr>
          <p:nvPr/>
        </p:nvSpPr>
        <p:spPr bwMode="auto">
          <a:xfrm>
            <a:off x="160310" y="1107685"/>
            <a:ext cx="1211290" cy="315858"/>
          </a:xfrm>
          <a:prstGeom prst="rect">
            <a:avLst/>
          </a:prstGeom>
          <a:ln/>
        </p:spPr>
        <p:style>
          <a:lnRef idx="2">
            <a:schemeClr val="accent2"/>
          </a:lnRef>
          <a:fillRef idx="1">
            <a:schemeClr val="lt1"/>
          </a:fillRef>
          <a:effectRef idx="0">
            <a:schemeClr val="accent2"/>
          </a:effectRef>
          <a:fontRef idx="minor">
            <a:schemeClr val="dk1"/>
          </a:fontRef>
        </p:style>
        <p:txBody>
          <a:bodyPr wrap="square" lIns="68572" tIns="34286" rIns="68572" bIns="34286">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r>
              <a:rPr lang="en-US" altLang="zh-CN" sz="1600" dirty="0">
                <a:solidFill>
                  <a:srgbClr val="004236"/>
                </a:solidFill>
                <a:latin typeface="Arial" panose="020B0604020202020204" pitchFamily="34" charset="0"/>
                <a:ea typeface="Microsoft YaHei" panose="020B0503020204020204" pitchFamily="34" charset="-122"/>
                <a:sym typeface="Arial" panose="020B0604020202020204" pitchFamily="34" charset="0"/>
              </a:rPr>
              <a:t>NỘI DUNG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0-#ppt_w/2"/>
                                          </p:val>
                                        </p:tav>
                                        <p:tav tm="100000">
                                          <p:val>
                                            <p:strVal val="#ppt_x"/>
                                          </p:val>
                                        </p:tav>
                                      </p:tavLst>
                                    </p:anim>
                                    <p:anim calcmode="lin" valueType="num">
                                      <p:cBhvr additive="base">
                                        <p:cTn id="8" dur="750" fill="hold"/>
                                        <p:tgtEl>
                                          <p:spTgt spid="1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childTnLst>
                                </p:cTn>
                              </p:par>
                            </p:childTnLst>
                          </p:cTn>
                        </p:par>
                        <p:par>
                          <p:cTn id="13" fill="hold" nodeType="afterGroup">
                            <p:stCondLst>
                              <p:cond delay="1500"/>
                            </p:stCondLst>
                            <p:childTnLst>
                              <p:par>
                                <p:cTn id="14" presetID="2" presetClass="entr" presetSubtype="3"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750" fill="hold"/>
                                        <p:tgtEl>
                                          <p:spTgt spid="17"/>
                                        </p:tgtEl>
                                        <p:attrNameLst>
                                          <p:attrName>ppt_x</p:attrName>
                                        </p:attrNameLst>
                                      </p:cBhvr>
                                      <p:tavLst>
                                        <p:tav tm="0">
                                          <p:val>
                                            <p:strVal val="1+#ppt_w/2"/>
                                          </p:val>
                                        </p:tav>
                                        <p:tav tm="100000">
                                          <p:val>
                                            <p:strVal val="#ppt_x"/>
                                          </p:val>
                                        </p:tav>
                                      </p:tavLst>
                                    </p:anim>
                                    <p:anim calcmode="lin" valueType="num">
                                      <p:cBhvr additive="base">
                                        <p:cTn id="17" dur="750" fill="hold"/>
                                        <p:tgtEl>
                                          <p:spTgt spid="17"/>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2250"/>
                            </p:stCondLst>
                            <p:childTnLst>
                              <p:par>
                                <p:cTn id="19" presetID="10"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750"/>
                                        <p:tgtEl>
                                          <p:spTgt spid="21"/>
                                        </p:tgtEl>
                                      </p:cBhvr>
                                    </p:animEffect>
                                  </p:childTnLst>
                                </p:cTn>
                              </p:par>
                            </p:childTnLst>
                          </p:cTn>
                        </p:par>
                        <p:par>
                          <p:cTn id="22" fill="hold" nodeType="afterGroup">
                            <p:stCondLst>
                              <p:cond delay="3000"/>
                            </p:stCondLst>
                            <p:childTnLst>
                              <p:par>
                                <p:cTn id="23" presetID="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750" fill="hold"/>
                                        <p:tgtEl>
                                          <p:spTgt spid="15"/>
                                        </p:tgtEl>
                                        <p:attrNameLst>
                                          <p:attrName>ppt_x</p:attrName>
                                        </p:attrNameLst>
                                      </p:cBhvr>
                                      <p:tavLst>
                                        <p:tav tm="0">
                                          <p:val>
                                            <p:strVal val="#ppt_x"/>
                                          </p:val>
                                        </p:tav>
                                        <p:tav tm="100000">
                                          <p:val>
                                            <p:strVal val="#ppt_x"/>
                                          </p:val>
                                        </p:tav>
                                      </p:tavLst>
                                    </p:anim>
                                    <p:anim calcmode="lin" valueType="num">
                                      <p:cBhvr additive="base">
                                        <p:cTn id="26" dur="750" fill="hold"/>
                                        <p:tgtEl>
                                          <p:spTgt spid="15"/>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3750"/>
                            </p:stCondLst>
                            <p:childTnLst>
                              <p:par>
                                <p:cTn id="28" presetID="10"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p:bldP spid="21"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4">
            <a:extLst>
              <a:ext uri="{FF2B5EF4-FFF2-40B4-BE49-F238E27FC236}">
                <a16:creationId xmlns:a16="http://schemas.microsoft.com/office/drawing/2014/main" id="{667F68F1-B5F6-488C-B3B4-F756872701A0}"/>
              </a:ext>
            </a:extLst>
          </p:cNvPr>
          <p:cNvSpPr/>
          <p:nvPr/>
        </p:nvSpPr>
        <p:spPr>
          <a:xfrm>
            <a:off x="0" y="1053719"/>
            <a:ext cx="160310" cy="417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anchor="ctr"/>
          <a:lstStyle/>
          <a:p>
            <a:pPr algn="ctr" defTabSz="685658">
              <a:defRPr/>
            </a:pPr>
            <a:endParaRPr lang="zh-CN" altLang="en-US" sz="1400" dirty="0">
              <a:solidFill>
                <a:srgbClr val="E7E6E6">
                  <a:lumMod val="50000"/>
                </a:srgbClr>
              </a:solidFill>
              <a:cs typeface="+mn-ea"/>
              <a:sym typeface="+mn-lt"/>
            </a:endParaRPr>
          </a:p>
        </p:txBody>
      </p:sp>
      <p:cxnSp>
        <p:nvCxnSpPr>
          <p:cNvPr id="6" name="Straight Arrow Connector 5">
            <a:extLst>
              <a:ext uri="{FF2B5EF4-FFF2-40B4-BE49-F238E27FC236}">
                <a16:creationId xmlns:a16="http://schemas.microsoft.com/office/drawing/2014/main" id="{17FAFF6B-10C5-4A5B-A338-6DCDDBF74B16}"/>
              </a:ext>
            </a:extLst>
          </p:cNvPr>
          <p:cNvCxnSpPr/>
          <p:nvPr/>
        </p:nvCxnSpPr>
        <p:spPr>
          <a:xfrm flipV="1">
            <a:off x="1325333" y="3393287"/>
            <a:ext cx="1020585" cy="1588"/>
          </a:xfrm>
          <a:prstGeom prst="straightConnector1">
            <a:avLst/>
          </a:prstGeom>
          <a:ln w="19050">
            <a:solidFill>
              <a:srgbClr val="004236"/>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5E26BDB-6BE6-4F6D-BCD5-84D0C14F9C2A}"/>
              </a:ext>
            </a:extLst>
          </p:cNvPr>
          <p:cNvSpPr/>
          <p:nvPr/>
        </p:nvSpPr>
        <p:spPr>
          <a:xfrm>
            <a:off x="2418930" y="2456825"/>
            <a:ext cx="928527" cy="187133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r>
              <a:rPr lang="en-US" altLang="zh-CN" sz="2000" dirty="0" err="1">
                <a:solidFill>
                  <a:srgbClr val="004236"/>
                </a:solidFill>
                <a:ea typeface="Microsoft YaHei" panose="020B0503020204020204" pitchFamily="34" charset="-122"/>
              </a:rPr>
              <a:t>Có</a:t>
            </a:r>
            <a:r>
              <a:rPr lang="en-US" altLang="zh-CN" sz="2000" dirty="0">
                <a:solidFill>
                  <a:srgbClr val="004236"/>
                </a:solidFill>
                <a:ea typeface="Microsoft YaHei" panose="020B0503020204020204" pitchFamily="34" charset="-122"/>
              </a:rPr>
              <a:t> </a:t>
            </a:r>
            <a:r>
              <a:rPr lang="en-US" altLang="zh-CN" sz="2000" dirty="0" err="1">
                <a:solidFill>
                  <a:srgbClr val="004236"/>
                </a:solidFill>
                <a:ea typeface="Microsoft YaHei" panose="020B0503020204020204" pitchFamily="34" charset="-122"/>
              </a:rPr>
              <a:t>quyền</a:t>
            </a:r>
            <a:r>
              <a:rPr lang="en-US" altLang="zh-CN" sz="2000" dirty="0">
                <a:solidFill>
                  <a:srgbClr val="004236"/>
                </a:solidFill>
                <a:ea typeface="Microsoft YaHei" panose="020B0503020204020204" pitchFamily="34" charset="-122"/>
              </a:rPr>
              <a:t> </a:t>
            </a:r>
            <a:r>
              <a:rPr lang="en-US" altLang="zh-CN" sz="2000" dirty="0" err="1">
                <a:solidFill>
                  <a:srgbClr val="004236"/>
                </a:solidFill>
                <a:ea typeface="Microsoft YaHei" panose="020B0503020204020204" pitchFamily="34" charset="-122"/>
              </a:rPr>
              <a:t>làm</a:t>
            </a:r>
            <a:r>
              <a:rPr lang="en-US" altLang="zh-CN" sz="2000" dirty="0">
                <a:solidFill>
                  <a:srgbClr val="004236"/>
                </a:solidFill>
                <a:ea typeface="Microsoft YaHei" panose="020B0503020204020204" pitchFamily="34" charset="-122"/>
              </a:rPr>
              <a:t> </a:t>
            </a:r>
            <a:r>
              <a:rPr lang="en-US" altLang="zh-CN" sz="2000" dirty="0" err="1">
                <a:solidFill>
                  <a:srgbClr val="004236"/>
                </a:solidFill>
                <a:ea typeface="Microsoft YaHei" panose="020B0503020204020204" pitchFamily="34" charset="-122"/>
              </a:rPr>
              <a:t>chủ</a:t>
            </a:r>
            <a:r>
              <a:rPr lang="en-US" altLang="zh-CN" sz="2000" dirty="0">
                <a:solidFill>
                  <a:srgbClr val="004236"/>
                </a:solidFill>
                <a:ea typeface="Microsoft YaHei" panose="020B0503020204020204" pitchFamily="34" charset="-122"/>
              </a:rPr>
              <a:t> </a:t>
            </a:r>
            <a:r>
              <a:rPr lang="en-US" altLang="zh-CN" sz="2000" dirty="0" err="1">
                <a:solidFill>
                  <a:srgbClr val="004236"/>
                </a:solidFill>
                <a:ea typeface="Microsoft YaHei" panose="020B0503020204020204" pitchFamily="34" charset="-122"/>
              </a:rPr>
              <a:t>đất</a:t>
            </a:r>
            <a:r>
              <a:rPr lang="en-US" altLang="zh-CN" sz="2000" dirty="0">
                <a:solidFill>
                  <a:srgbClr val="004236"/>
                </a:solidFill>
                <a:ea typeface="Microsoft YaHei" panose="020B0503020204020204" pitchFamily="34" charset="-122"/>
              </a:rPr>
              <a:t> n</a:t>
            </a:r>
            <a:r>
              <a:rPr lang="vi-VN" altLang="zh-CN" sz="2000" dirty="0">
                <a:solidFill>
                  <a:srgbClr val="004236"/>
                </a:solidFill>
                <a:ea typeface="Microsoft YaHei" panose="020B0503020204020204" pitchFamily="34" charset="-122"/>
              </a:rPr>
              <a:t>ước</a:t>
            </a:r>
            <a:endParaRPr lang="zh-CN" altLang="en-US" sz="2000" dirty="0">
              <a:solidFill>
                <a:srgbClr val="004236"/>
              </a:solidFill>
              <a:ea typeface="Microsoft YaHei" panose="020B0503020204020204" pitchFamily="34" charset="-122"/>
            </a:endParaRPr>
          </a:p>
        </p:txBody>
      </p:sp>
      <p:sp>
        <p:nvSpPr>
          <p:cNvPr id="10" name="Rounded Rectangle 9">
            <a:extLst>
              <a:ext uri="{FF2B5EF4-FFF2-40B4-BE49-F238E27FC236}">
                <a16:creationId xmlns:a16="http://schemas.microsoft.com/office/drawing/2014/main" id="{84E2ECE2-7177-4702-B20F-30F159B039D1}"/>
              </a:ext>
            </a:extLst>
          </p:cNvPr>
          <p:cNvSpPr/>
          <p:nvPr/>
        </p:nvSpPr>
        <p:spPr>
          <a:xfrm>
            <a:off x="4068057" y="2456825"/>
            <a:ext cx="2160212" cy="7206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endParaRPr lang="en-US" altLang="vi-VN" sz="2000" dirty="0">
              <a:solidFill>
                <a:srgbClr val="004236"/>
              </a:solidFill>
            </a:endParaRPr>
          </a:p>
          <a:p>
            <a:pPr algn="ctr"/>
            <a:r>
              <a:rPr lang="en-US" altLang="vi-VN" sz="2000" dirty="0" err="1">
                <a:solidFill>
                  <a:srgbClr val="004236"/>
                </a:solidFill>
              </a:rPr>
              <a:t>Thảo</a:t>
            </a:r>
            <a:r>
              <a:rPr lang="en-US" altLang="vi-VN" sz="2000" dirty="0">
                <a:solidFill>
                  <a:srgbClr val="004236"/>
                </a:solidFill>
              </a:rPr>
              <a:t> </a:t>
            </a:r>
            <a:r>
              <a:rPr lang="en-US" altLang="vi-VN" sz="2000" dirty="0" err="1">
                <a:solidFill>
                  <a:srgbClr val="004236"/>
                </a:solidFill>
              </a:rPr>
              <a:t>luận</a:t>
            </a:r>
            <a:r>
              <a:rPr lang="en-US" altLang="vi-VN" sz="2000" dirty="0">
                <a:solidFill>
                  <a:srgbClr val="004236"/>
                </a:solidFill>
              </a:rPr>
              <a:t> </a:t>
            </a:r>
          </a:p>
          <a:p>
            <a:pPr algn="ctr"/>
            <a:r>
              <a:rPr lang="en-US" altLang="vi-VN" sz="2000" dirty="0" err="1">
                <a:solidFill>
                  <a:srgbClr val="004236"/>
                </a:solidFill>
              </a:rPr>
              <a:t>đóng</a:t>
            </a:r>
            <a:r>
              <a:rPr lang="en-US" altLang="vi-VN" sz="2000" dirty="0">
                <a:solidFill>
                  <a:srgbClr val="004236"/>
                </a:solidFill>
              </a:rPr>
              <a:t> </a:t>
            </a:r>
            <a:r>
              <a:rPr lang="en-US" altLang="vi-VN" sz="2000" dirty="0" err="1">
                <a:solidFill>
                  <a:srgbClr val="004236"/>
                </a:solidFill>
              </a:rPr>
              <a:t>góp</a:t>
            </a:r>
            <a:r>
              <a:rPr lang="en-US" altLang="vi-VN" sz="2000" dirty="0">
                <a:solidFill>
                  <a:srgbClr val="004236"/>
                </a:solidFill>
              </a:rPr>
              <a:t> ý </a:t>
            </a:r>
            <a:r>
              <a:rPr lang="en-US" altLang="vi-VN" sz="2000" dirty="0" err="1">
                <a:solidFill>
                  <a:srgbClr val="004236"/>
                </a:solidFill>
              </a:rPr>
              <a:t>kiến</a:t>
            </a:r>
            <a:endParaRPr lang="vi-VN" altLang="vi-VN" sz="2000" dirty="0">
              <a:solidFill>
                <a:srgbClr val="004236"/>
              </a:solidFill>
              <a:latin typeface="Arial" panose="020B0604020202020204" pitchFamily="34" charset="0"/>
            </a:endParaRPr>
          </a:p>
          <a:p>
            <a:pPr algn="ctr"/>
            <a:endParaRPr lang="vi-VN" altLang="vi-VN" sz="2000" dirty="0">
              <a:solidFill>
                <a:srgbClr val="004236"/>
              </a:solidFill>
              <a:latin typeface="Arial" panose="020B0604020202020204" pitchFamily="34" charset="0"/>
            </a:endParaRPr>
          </a:p>
        </p:txBody>
      </p:sp>
      <p:sp>
        <p:nvSpPr>
          <p:cNvPr id="11" name="Rounded Rectangle 10">
            <a:extLst>
              <a:ext uri="{FF2B5EF4-FFF2-40B4-BE49-F238E27FC236}">
                <a16:creationId xmlns:a16="http://schemas.microsoft.com/office/drawing/2014/main" id="{5BDD80A3-FC8A-4FB7-94D4-69CE3FC67FA0}"/>
              </a:ext>
            </a:extLst>
          </p:cNvPr>
          <p:cNvSpPr/>
          <p:nvPr/>
        </p:nvSpPr>
        <p:spPr>
          <a:xfrm>
            <a:off x="4068057" y="3609150"/>
            <a:ext cx="2303062" cy="8634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r>
              <a:rPr lang="en-US" altLang="vi-VN" sz="2000" dirty="0" err="1">
                <a:solidFill>
                  <a:srgbClr val="004236"/>
                </a:solidFill>
                <a:latin typeface="Arial" panose="020B0604020202020204" pitchFamily="34" charset="0"/>
              </a:rPr>
              <a:t>Tham</a:t>
            </a:r>
            <a:r>
              <a:rPr lang="en-US" altLang="vi-VN" sz="2000" dirty="0">
                <a:solidFill>
                  <a:srgbClr val="004236"/>
                </a:solidFill>
                <a:latin typeface="Arial" panose="020B0604020202020204" pitchFamily="34" charset="0"/>
              </a:rPr>
              <a:t> </a:t>
            </a:r>
            <a:r>
              <a:rPr lang="en-US" altLang="vi-VN" sz="2000" dirty="0" err="1">
                <a:solidFill>
                  <a:srgbClr val="004236"/>
                </a:solidFill>
                <a:latin typeface="Arial" panose="020B0604020202020204" pitchFamily="34" charset="0"/>
              </a:rPr>
              <a:t>gia</a:t>
            </a:r>
            <a:r>
              <a:rPr lang="en-US" altLang="vi-VN" sz="2000" dirty="0">
                <a:solidFill>
                  <a:srgbClr val="004236"/>
                </a:solidFill>
                <a:latin typeface="Arial" panose="020B0604020202020204" pitchFamily="34" charset="0"/>
              </a:rPr>
              <a:t> </a:t>
            </a:r>
            <a:r>
              <a:rPr lang="en-US" altLang="vi-VN" sz="2000" dirty="0" err="1">
                <a:solidFill>
                  <a:srgbClr val="004236"/>
                </a:solidFill>
                <a:latin typeface="Arial" panose="020B0604020202020204" pitchFamily="34" charset="0"/>
              </a:rPr>
              <a:t>quản</a:t>
            </a:r>
            <a:r>
              <a:rPr lang="en-US" altLang="vi-VN" sz="2000" dirty="0">
                <a:solidFill>
                  <a:srgbClr val="004236"/>
                </a:solidFill>
                <a:latin typeface="Arial" panose="020B0604020202020204" pitchFamily="34" charset="0"/>
              </a:rPr>
              <a:t> </a:t>
            </a:r>
            <a:r>
              <a:rPr lang="en-US" altLang="vi-VN" sz="2000" dirty="0" err="1">
                <a:solidFill>
                  <a:srgbClr val="004236"/>
                </a:solidFill>
                <a:latin typeface="Arial" panose="020B0604020202020204" pitchFamily="34" charset="0"/>
              </a:rPr>
              <a:t>lý</a:t>
            </a:r>
            <a:r>
              <a:rPr lang="en-US" altLang="vi-VN" sz="2000" dirty="0">
                <a:solidFill>
                  <a:srgbClr val="004236"/>
                </a:solidFill>
                <a:latin typeface="Arial" panose="020B0604020202020204" pitchFamily="34" charset="0"/>
              </a:rPr>
              <a:t> </a:t>
            </a:r>
            <a:r>
              <a:rPr lang="en-US" altLang="vi-VN" sz="2000" dirty="0" err="1">
                <a:solidFill>
                  <a:srgbClr val="004236"/>
                </a:solidFill>
                <a:latin typeface="Arial" panose="020B0604020202020204" pitchFamily="34" charset="0"/>
              </a:rPr>
              <a:t>nhà</a:t>
            </a:r>
            <a:r>
              <a:rPr lang="en-US" altLang="vi-VN" sz="2000" dirty="0">
                <a:solidFill>
                  <a:srgbClr val="004236"/>
                </a:solidFill>
                <a:latin typeface="Arial" panose="020B0604020202020204" pitchFamily="34" charset="0"/>
              </a:rPr>
              <a:t> n</a:t>
            </a:r>
            <a:r>
              <a:rPr lang="vi-VN" altLang="vi-VN" sz="2000" dirty="0">
                <a:solidFill>
                  <a:srgbClr val="004236"/>
                </a:solidFill>
                <a:latin typeface="Arial" panose="020B0604020202020204" pitchFamily="34" charset="0"/>
              </a:rPr>
              <a:t>ước và xã hội</a:t>
            </a:r>
          </a:p>
        </p:txBody>
      </p:sp>
      <p:sp>
        <p:nvSpPr>
          <p:cNvPr id="12" name="Rounded Rectangle 11">
            <a:extLst>
              <a:ext uri="{FF2B5EF4-FFF2-40B4-BE49-F238E27FC236}">
                <a16:creationId xmlns:a16="http://schemas.microsoft.com/office/drawing/2014/main" id="{3ACDFD47-F877-4D4A-920D-91002B33E065}"/>
              </a:ext>
            </a:extLst>
          </p:cNvPr>
          <p:cNvSpPr/>
          <p:nvPr/>
        </p:nvSpPr>
        <p:spPr>
          <a:xfrm>
            <a:off x="7091719" y="2307610"/>
            <a:ext cx="1152325" cy="216021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r>
              <a:rPr lang="en-US" altLang="vi-VN" sz="2000" dirty="0" err="1">
                <a:solidFill>
                  <a:srgbClr val="004236"/>
                </a:solidFill>
                <a:latin typeface="Arial" panose="020B0604020202020204" pitchFamily="34" charset="0"/>
              </a:rPr>
              <a:t>Tham</a:t>
            </a:r>
            <a:r>
              <a:rPr lang="en-US" altLang="vi-VN" sz="2000" dirty="0">
                <a:solidFill>
                  <a:srgbClr val="004236"/>
                </a:solidFill>
                <a:latin typeface="Arial" panose="020B0604020202020204" pitchFamily="34" charset="0"/>
              </a:rPr>
              <a:t> </a:t>
            </a:r>
            <a:r>
              <a:rPr lang="en-US" altLang="vi-VN" sz="2000" dirty="0" err="1">
                <a:solidFill>
                  <a:srgbClr val="004236"/>
                </a:solidFill>
                <a:latin typeface="Arial" panose="020B0604020202020204" pitchFamily="34" charset="0"/>
              </a:rPr>
              <a:t>gia</a:t>
            </a:r>
            <a:r>
              <a:rPr lang="en-US" altLang="vi-VN" sz="2000" dirty="0">
                <a:solidFill>
                  <a:srgbClr val="004236"/>
                </a:solidFill>
                <a:latin typeface="Arial" panose="020B0604020202020204" pitchFamily="34" charset="0"/>
              </a:rPr>
              <a:t> </a:t>
            </a:r>
            <a:r>
              <a:rPr lang="en-US" altLang="vi-VN" sz="2000" dirty="0" err="1">
                <a:solidFill>
                  <a:srgbClr val="004236"/>
                </a:solidFill>
                <a:latin typeface="Arial" panose="020B0604020202020204" pitchFamily="34" charset="0"/>
              </a:rPr>
              <a:t>vào</a:t>
            </a:r>
            <a:r>
              <a:rPr lang="en-US" altLang="vi-VN" sz="2000" dirty="0">
                <a:solidFill>
                  <a:srgbClr val="004236"/>
                </a:solidFill>
                <a:latin typeface="Arial" panose="020B0604020202020204" pitchFamily="34" charset="0"/>
              </a:rPr>
              <a:t> </a:t>
            </a:r>
            <a:r>
              <a:rPr lang="en-US" altLang="vi-VN" sz="2000" dirty="0" err="1">
                <a:solidFill>
                  <a:srgbClr val="004236"/>
                </a:solidFill>
                <a:latin typeface="Arial" panose="020B0604020202020204" pitchFamily="34" charset="0"/>
              </a:rPr>
              <a:t>bộ</a:t>
            </a:r>
            <a:r>
              <a:rPr lang="en-US" altLang="vi-VN" sz="2000" dirty="0">
                <a:solidFill>
                  <a:srgbClr val="004236"/>
                </a:solidFill>
                <a:latin typeface="Arial" panose="020B0604020202020204" pitchFamily="34" charset="0"/>
              </a:rPr>
              <a:t> </a:t>
            </a:r>
            <a:r>
              <a:rPr lang="en-US" altLang="vi-VN" sz="2000" dirty="0" err="1">
                <a:solidFill>
                  <a:srgbClr val="004236"/>
                </a:solidFill>
                <a:latin typeface="Arial" panose="020B0604020202020204" pitchFamily="34" charset="0"/>
              </a:rPr>
              <a:t>máy</a:t>
            </a:r>
            <a:r>
              <a:rPr lang="en-US" altLang="vi-VN" sz="2000" dirty="0">
                <a:solidFill>
                  <a:srgbClr val="004236"/>
                </a:solidFill>
                <a:latin typeface="Arial" panose="020B0604020202020204" pitchFamily="34" charset="0"/>
              </a:rPr>
              <a:t> </a:t>
            </a:r>
            <a:r>
              <a:rPr lang="en-US" altLang="vi-VN" sz="2000" dirty="0" err="1">
                <a:solidFill>
                  <a:srgbClr val="004236"/>
                </a:solidFill>
                <a:latin typeface="Arial" panose="020B0604020202020204" pitchFamily="34" charset="0"/>
              </a:rPr>
              <a:t>nhà</a:t>
            </a:r>
            <a:r>
              <a:rPr lang="en-US" altLang="vi-VN" sz="2000" dirty="0">
                <a:solidFill>
                  <a:srgbClr val="004236"/>
                </a:solidFill>
                <a:latin typeface="Arial" panose="020B0604020202020204" pitchFamily="34" charset="0"/>
              </a:rPr>
              <a:t> n</a:t>
            </a:r>
            <a:r>
              <a:rPr lang="vi-VN" altLang="vi-VN" sz="2000" dirty="0">
                <a:solidFill>
                  <a:srgbClr val="004236"/>
                </a:solidFill>
                <a:latin typeface="Arial" panose="020B0604020202020204" pitchFamily="34" charset="0"/>
              </a:rPr>
              <a:t>ước</a:t>
            </a:r>
          </a:p>
        </p:txBody>
      </p:sp>
      <p:cxnSp>
        <p:nvCxnSpPr>
          <p:cNvPr id="14" name="Straight Arrow Connector 13">
            <a:extLst>
              <a:ext uri="{FF2B5EF4-FFF2-40B4-BE49-F238E27FC236}">
                <a16:creationId xmlns:a16="http://schemas.microsoft.com/office/drawing/2014/main" id="{EDFC4BAC-3C22-4C7F-9ECA-8B9C6A2ADA44}"/>
              </a:ext>
            </a:extLst>
          </p:cNvPr>
          <p:cNvCxnSpPr>
            <a:stCxn id="9" idx="3"/>
            <a:endCxn id="10" idx="1"/>
          </p:cNvCxnSpPr>
          <p:nvPr/>
        </p:nvCxnSpPr>
        <p:spPr>
          <a:xfrm flipV="1">
            <a:off x="3347457" y="2817125"/>
            <a:ext cx="720600" cy="576162"/>
          </a:xfrm>
          <a:prstGeom prst="straightConnector1">
            <a:avLst/>
          </a:prstGeom>
          <a:ln w="19050">
            <a:solidFill>
              <a:srgbClr val="00423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22366B5-C1FD-4D3B-A035-CDE1D3C65832}"/>
              </a:ext>
            </a:extLst>
          </p:cNvPr>
          <p:cNvCxnSpPr>
            <a:cxnSpLocks/>
            <a:stCxn id="9" idx="3"/>
            <a:endCxn id="11" idx="1"/>
          </p:cNvCxnSpPr>
          <p:nvPr/>
        </p:nvCxnSpPr>
        <p:spPr>
          <a:xfrm>
            <a:off x="3347457" y="3392494"/>
            <a:ext cx="720600" cy="648381"/>
          </a:xfrm>
          <a:prstGeom prst="straightConnector1">
            <a:avLst/>
          </a:prstGeom>
          <a:ln w="19050">
            <a:solidFill>
              <a:srgbClr val="00423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E55D827-3818-43E3-8598-197405359BAB}"/>
              </a:ext>
            </a:extLst>
          </p:cNvPr>
          <p:cNvCxnSpPr>
            <a:stCxn id="10" idx="3"/>
            <a:endCxn id="12" idx="1"/>
          </p:cNvCxnSpPr>
          <p:nvPr/>
        </p:nvCxnSpPr>
        <p:spPr>
          <a:xfrm>
            <a:off x="6228269" y="2817125"/>
            <a:ext cx="863450" cy="570591"/>
          </a:xfrm>
          <a:prstGeom prst="straightConnector1">
            <a:avLst/>
          </a:prstGeom>
          <a:ln w="19050">
            <a:solidFill>
              <a:srgbClr val="00423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D3099CD-77E4-41C2-835E-089A67EC9115}"/>
              </a:ext>
            </a:extLst>
          </p:cNvPr>
          <p:cNvCxnSpPr>
            <a:cxnSpLocks/>
            <a:stCxn id="11" idx="3"/>
          </p:cNvCxnSpPr>
          <p:nvPr/>
        </p:nvCxnSpPr>
        <p:spPr>
          <a:xfrm flipV="1">
            <a:off x="6371119" y="3393289"/>
            <a:ext cx="720600" cy="647586"/>
          </a:xfrm>
          <a:prstGeom prst="straightConnector1">
            <a:avLst/>
          </a:prstGeom>
          <a:ln w="19050">
            <a:solidFill>
              <a:srgbClr val="004236"/>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EF671CBD-C693-4F62-AA01-4A5AB74DF1AB}"/>
              </a:ext>
            </a:extLst>
          </p:cNvPr>
          <p:cNvSpPr/>
          <p:nvPr/>
        </p:nvSpPr>
        <p:spPr>
          <a:xfrm>
            <a:off x="265067" y="2996482"/>
            <a:ext cx="1571352" cy="7920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r>
              <a:rPr lang="en-US" altLang="zh-CN" b="1" dirty="0">
                <a:solidFill>
                  <a:srgbClr val="004236"/>
                </a:solidFill>
                <a:ea typeface="Microsoft YaHei" panose="020B0503020204020204" pitchFamily="34" charset="-122"/>
              </a:rPr>
              <a:t>VỀ </a:t>
            </a:r>
          </a:p>
          <a:p>
            <a:pPr algn="ctr"/>
            <a:r>
              <a:rPr lang="en-US" altLang="zh-CN" b="1" dirty="0">
                <a:solidFill>
                  <a:srgbClr val="004236"/>
                </a:solidFill>
                <a:ea typeface="Microsoft YaHei" panose="020B0503020204020204" pitchFamily="34" charset="-122"/>
              </a:rPr>
              <a:t>CHÍNH TRỊ</a:t>
            </a:r>
            <a:endParaRPr lang="zh-CN" altLang="en-US" b="1" dirty="0">
              <a:solidFill>
                <a:srgbClr val="004236"/>
              </a:solidFill>
              <a:ea typeface="Microsoft YaHei" panose="020B0503020204020204" pitchFamily="34" charset="-122"/>
            </a:endParaRPr>
          </a:p>
        </p:txBody>
      </p:sp>
    </p:spTree>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SECTOMILLISECCONVERTED" val="1"/>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1&quot;/&gt;&lt;property id=&quot;20307&quot; value=&quot;326&quot;/&gt;&lt;/object&gt;&lt;object type=&quot;3&quot; unique_id=&quot;10006&quot;&gt;&lt;property id=&quot;20148&quot; value=&quot;5&quot;/&gt;&lt;property id=&quot;20300&quot; value=&quot;Slide 2 - &amp;quot;* Dân tộc&amp;quot;&quot;/&gt;&lt;property id=&quot;20307&quot; value=&quot;305&quot;/&gt;&lt;/object&gt;&lt;object type=&quot;3&quot; unique_id=&quot;10007&quot;&gt;&lt;property id=&quot;20148&quot; value=&quot;5&quot;/&gt;&lt;property id=&quot;20300&quot; value=&quot;Slide 4 - &amp;quot;54 dân tộc của Việt Nam&amp;quot;&quot;/&gt;&lt;property id=&quot;20307&quot; value=&quot;329&quot;/&gt;&lt;/object&gt;&lt;object type=&quot;3&quot; unique_id=&quot;10009&quot;&gt;&lt;property id=&quot;20148&quot; value=&quot;5&quot;/&gt;&lt;property id=&quot;20300&quot; value=&quot;Slide 5&quot;/&gt;&lt;property id=&quot;20307&quot; value=&quot;334&quot;/&gt;&lt;/object&gt;&lt;object type=&quot;3&quot; unique_id=&quot;10010&quot;&gt;&lt;property id=&quot;20148&quot; value=&quot;5&quot;/&gt;&lt;property id=&quot;20300&quot; value=&quot;Slide 6&quot;/&gt;&lt;property id=&quot;20307&quot; value=&quot;335&quot;/&gt;&lt;/object&gt;&lt;object type=&quot;3&quot; unique_id=&quot;10012&quot;&gt;&lt;property id=&quot;20148&quot; value=&quot;5&quot;/&gt;&lt;property id=&quot;20300&quot; value=&quot;Slide 7&quot;/&gt;&lt;property id=&quot;20307&quot; value=&quot;259&quot;/&gt;&lt;/object&gt;&lt;object type=&quot;3&quot; unique_id=&quot;10021&quot;&gt;&lt;property id=&quot;20148&quot; value=&quot;5&quot;/&gt;&lt;property id=&quot;20300&quot; value=&quot;Slide 13&quot;/&gt;&lt;property id=&quot;20307&quot; value=&quot;332&quot;/&gt;&lt;/object&gt;&lt;object type=&quot;3&quot; unique_id=&quot;10022&quot;&gt;&lt;property id=&quot;20148&quot; value=&quot;5&quot;/&gt;&lt;property id=&quot;20300&quot; value=&quot;Slide 14&quot;/&gt;&lt;property id=&quot;20307&quot; value=&quot;336&quot;/&gt;&lt;/object&gt;&lt;object type=&quot;3&quot; unique_id=&quot;10024&quot;&gt;&lt;property id=&quot;20148&quot; value=&quot;5&quot;/&gt;&lt;property id=&quot;20300&quot; value=&quot;Slide 15&quot;/&gt;&lt;property id=&quot;20307&quot; value=&quot;337&quot;/&gt;&lt;/object&gt;&lt;object type=&quot;3&quot; unique_id=&quot;10034&quot;&gt;&lt;property id=&quot;20148&quot; value=&quot;5&quot;/&gt;&lt;property id=&quot;20300&quot; value=&quot;Slide 16&quot;/&gt;&lt;property id=&quot;20307&quot; value=&quot;319&quot;/&gt;&lt;/object&gt;&lt;object type=&quot;3&quot; unique_id=&quot;10035&quot;&gt;&lt;property id=&quot;20148&quot; value=&quot;5&quot;/&gt;&lt;property id=&quot;20300&quot; value=&quot;Slide 21 - &amp;quot;BÀI TẬP CỦNG CỐ&amp;quot;&quot;/&gt;&lt;property id=&quot;20307&quot; value=&quot;321&quot;/&gt;&lt;/object&gt;&lt;object type=&quot;3&quot; unique_id=&quot;10036&quot;&gt;&lt;property id=&quot;20148&quot; value=&quot;5&quot;/&gt;&lt;property id=&quot;20300&quot; value=&quot;Slide 22 - &amp;quot;Bài tập 2: Tìm đáp án đúng trong các câu sau: Để đảm bảo quyền bình đẳng giữa các dân tộc, Nhà nước thực hiện biện&quot;/&gt;&lt;property id=&quot;20307&quot; value=&quot;322&quot;/&gt;&lt;/object&gt;&lt;object type=&quot;3&quot; unique_id=&quot;11136&quot;&gt;&lt;property id=&quot;20148&quot; value=&quot;5&quot;/&gt;&lt;property id=&quot;20300&quot; value=&quot;Slide 23 - &amp;quot;Câu 1: Quyền bình đẳng giữa các dân tộc được hiểu như thế nào?&amp;quot;&quot;/&gt;&lt;property id=&quot;20307&quot; value=&quot;328&quot;/&gt;&lt;/object&gt;&lt;object type=&quot;3&quot; unique_id=&quot;11849&quot;&gt;&lt;property id=&quot;20148&quot; value=&quot;5&quot;/&gt;&lt;property id=&quot;20300&quot; value=&quot;Slide 10&quot;/&gt;&lt;property id=&quot;20307&quot; value=&quot;345&quot;/&gt;&lt;/object&gt;&lt;object type=&quot;3&quot; unique_id=&quot;13371&quot;&gt;&lt;property id=&quot;20148&quot; value=&quot;5&quot;/&gt;&lt;property id=&quot;20300&quot; value=&quot;Slide 3&quot;/&gt;&lt;property id=&quot;20307&quot; value=&quot;258&quot;/&gt;&lt;/object&gt;&lt;object type=&quot;3&quot; unique_id=&quot;14214&quot;&gt;&lt;property id=&quot;20148&quot; value=&quot;5&quot;/&gt;&lt;property id=&quot;20300&quot; value=&quot;Slide 8&quot;/&gt;&lt;property id=&quot;20307&quot; value=&quot;350&quot;/&gt;&lt;/object&gt;&lt;object type=&quot;3&quot; unique_id=&quot;14215&quot;&gt;&lt;property id=&quot;20148&quot; value=&quot;5&quot;/&gt;&lt;property id=&quot;20300&quot; value=&quot;Slide 9&quot;/&gt;&lt;property id=&quot;20307&quot; value=&quot;351&quot;/&gt;&lt;/object&gt;&lt;object type=&quot;3&quot; unique_id=&quot;14216&quot;&gt;&lt;property id=&quot;20148&quot; value=&quot;5&quot;/&gt;&lt;property id=&quot;20300&quot; value=&quot;Slide 11&quot;/&gt;&lt;property id=&quot;20307&quot; value=&quot;352&quot;/&gt;&lt;/object&gt;&lt;object type=&quot;3&quot; unique_id=&quot;14217&quot;&gt;&lt;property id=&quot;20148&quot; value=&quot;5&quot;/&gt;&lt;property id=&quot;20300&quot; value=&quot;Slide 12&quot;/&gt;&lt;property id=&quot;20307&quot; value=&quot;353&quot;/&gt;&lt;/object&gt;&lt;object type=&quot;3&quot; unique_id=&quot;14400&quot;&gt;&lt;property id=&quot;20148&quot; value=&quot;5&quot;/&gt;&lt;property id=&quot;20300&quot; value=&quot;Slide 17&quot;/&gt;&lt;property id=&quot;20307&quot; value=&quot;354&quot;/&gt;&lt;/object&gt;&lt;object type=&quot;3&quot; unique_id=&quot;14651&quot;&gt;&lt;property id=&quot;20148&quot; value=&quot;5&quot;/&gt;&lt;property id=&quot;20300&quot; value=&quot;Slide 18&quot;/&gt;&lt;property id=&quot;20307&quot; value=&quot;355&quot;/&gt;&lt;/object&gt;&lt;object type=&quot;3&quot; unique_id=&quot;14652&quot;&gt;&lt;property id=&quot;20148&quot; value=&quot;5&quot;/&gt;&lt;property id=&quot;20300&quot; value=&quot;Slide 19&quot;/&gt;&lt;property id=&quot;20307&quot; value=&quot;356&quot;/&gt;&lt;/object&gt;&lt;object type=&quot;3&quot; unique_id=&quot;14751&quot;&gt;&lt;property id=&quot;20148&quot; value=&quot;5&quot;/&gt;&lt;property id=&quot;20300&quot; value=&quot;Slide 20&quot;/&gt;&lt;property id=&quot;20307&quot; value=&quot;357&quot;/&gt;&lt;/object&gt;&lt;/object&gt;&lt;object type=&quot;8&quot; unique_id=&quot;10128&quo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4.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5.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7.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2666</TotalTime>
  <Words>1273</Words>
  <Application>Microsoft Office PowerPoint</Application>
  <PresentationFormat>On-screen Show (4:3)</PresentationFormat>
  <Paragraphs>151</Paragraphs>
  <Slides>23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Microsoft YaHei</vt:lpstr>
      <vt:lpstr>Arial</vt:lpstr>
      <vt:lpstr>Arial Unicode MS</vt:lpstr>
      <vt:lpstr>AvantGarde Md BT</vt:lpstr>
      <vt:lpstr>Calibri</vt:lpstr>
      <vt:lpstr>Calibri Light</vt:lpstr>
      <vt:lpstr>Times New Roman</vt:lpstr>
      <vt:lpstr>Office Theme</vt:lpstr>
      <vt:lpstr>PowerPoint Presentation</vt:lpstr>
      <vt:lpstr>PowerPoint Presentation</vt:lpstr>
      <vt:lpstr>54 dân tộc của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HHC</dc:creator>
  <cp:lastModifiedBy>Administrator</cp:lastModifiedBy>
  <cp:revision>77</cp:revision>
  <dcterms:created xsi:type="dcterms:W3CDTF">2017-11-22T13:37:31Z</dcterms:created>
  <dcterms:modified xsi:type="dcterms:W3CDTF">2023-08-17T02:56:12Z</dcterms:modified>
</cp:coreProperties>
</file>