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38"/>
  </p:notesMasterIdLst>
  <p:handoutMasterIdLst>
    <p:handoutMasterId r:id="rId39"/>
  </p:handoutMasterIdLst>
  <p:sldIdLst>
    <p:sldId id="395" r:id="rId3"/>
    <p:sldId id="396" r:id="rId4"/>
    <p:sldId id="271" r:id="rId5"/>
    <p:sldId id="339" r:id="rId6"/>
    <p:sldId id="330" r:id="rId7"/>
    <p:sldId id="403" r:id="rId8"/>
    <p:sldId id="397" r:id="rId9"/>
    <p:sldId id="279" r:id="rId10"/>
    <p:sldId id="281" r:id="rId11"/>
    <p:sldId id="404" r:id="rId12"/>
    <p:sldId id="405" r:id="rId13"/>
    <p:sldId id="406" r:id="rId14"/>
    <p:sldId id="407" r:id="rId15"/>
    <p:sldId id="408" r:id="rId16"/>
    <p:sldId id="409" r:id="rId17"/>
    <p:sldId id="280" r:id="rId18"/>
    <p:sldId id="410" r:id="rId19"/>
    <p:sldId id="411" r:id="rId20"/>
    <p:sldId id="442" r:id="rId21"/>
    <p:sldId id="379" r:id="rId22"/>
    <p:sldId id="380" r:id="rId23"/>
    <p:sldId id="381" r:id="rId24"/>
    <p:sldId id="382" r:id="rId25"/>
    <p:sldId id="383" r:id="rId26"/>
    <p:sldId id="384" r:id="rId27"/>
    <p:sldId id="385" r:id="rId28"/>
    <p:sldId id="387" r:id="rId29"/>
    <p:sldId id="386" r:id="rId30"/>
    <p:sldId id="388" r:id="rId31"/>
    <p:sldId id="257" r:id="rId32"/>
    <p:sldId id="413" r:id="rId33"/>
    <p:sldId id="414" r:id="rId34"/>
    <p:sldId id="415" r:id="rId35"/>
    <p:sldId id="427" r:id="rId36"/>
    <p:sldId id="285" r:id="rId37"/>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o mừng" id="{E75E278A-FF0E-49A4-B170-79828D63BBAD}">
          <p14:sldIdLst>
            <p14:sldId id="395"/>
            <p14:sldId id="396"/>
          </p14:sldIdLst>
        </p14:section>
        <p14:section name="Thiết kế, Biến đổi, Ghi chú, Làm việc Cùng nhau, Cho Tôi Biết" id="{B9B51309-D148-4332-87C2-07BE32FBCA3B}">
          <p14:sldIdLst>
            <p14:sldId id="271"/>
            <p14:sldId id="339"/>
            <p14:sldId id="330"/>
            <p14:sldId id="403"/>
            <p14:sldId id="397"/>
            <p14:sldId id="279"/>
            <p14:sldId id="281"/>
            <p14:sldId id="404"/>
            <p14:sldId id="405"/>
            <p14:sldId id="406"/>
            <p14:sldId id="407"/>
            <p14:sldId id="408"/>
            <p14:sldId id="409"/>
            <p14:sldId id="280"/>
            <p14:sldId id="410"/>
            <p14:sldId id="411"/>
            <p14:sldId id="442"/>
            <p14:sldId id="379"/>
            <p14:sldId id="380"/>
            <p14:sldId id="381"/>
            <p14:sldId id="382"/>
            <p14:sldId id="383"/>
            <p14:sldId id="384"/>
            <p14:sldId id="385"/>
            <p14:sldId id="387"/>
            <p14:sldId id="386"/>
            <p14:sldId id="388"/>
            <p14:sldId id="257"/>
            <p14:sldId id="413"/>
            <p14:sldId id="414"/>
            <p14:sldId id="415"/>
            <p14:sldId id="427"/>
            <p14:sldId id="285"/>
          </p14:sldIdLst>
        </p14:section>
        <p14:section name="Tìm hiểu thêm"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Tác giả"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241" autoAdjust="0"/>
  </p:normalViewPr>
  <p:slideViewPr>
    <p:cSldViewPr snapToGrid="0">
      <p:cViewPr varScale="1">
        <p:scale>
          <a:sx n="69" d="100"/>
          <a:sy n="69" d="100"/>
        </p:scale>
        <p:origin x="76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0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vi-VN">
              <a:latin typeface="Calibri" panose="020F0502020204030204" pitchFamily="34" charset="0"/>
              <a:cs typeface="Calibri" panose="020F0502020204030204" pitchFamily="34"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F77B748-1B6F-4993-9849-0766BEB4A4D5}" type="datetime1">
              <a:rPr lang="vi-VN" smtClean="0">
                <a:latin typeface="Calibri" panose="020F0502020204030204" pitchFamily="34" charset="0"/>
                <a:cs typeface="Calibri" panose="020F0502020204030204" pitchFamily="34" charset="0"/>
              </a:rPr>
              <a:t>20/07/2023</a:t>
            </a:fld>
            <a:endParaRPr lang="vi-VN" dirty="0">
              <a:latin typeface="Calibri" panose="020F0502020204030204" pitchFamily="34" charset="0"/>
              <a:cs typeface="Calibri" panose="020F0502020204030204"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vi-VN">
              <a:latin typeface="Calibri" panose="020F0502020204030204" pitchFamily="34" charset="0"/>
              <a:cs typeface="Calibri" panose="020F0502020204030204" pitchFamily="34"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vi-VN" smtClean="0">
                <a:latin typeface="Calibri" panose="020F0502020204030204" pitchFamily="34" charset="0"/>
                <a:cs typeface="Calibri" panose="020F0502020204030204" pitchFamily="34" charset="0"/>
              </a:rPr>
              <a:t>‹#›</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cs typeface="Calibri" panose="020F0502020204030204" pitchFamily="34" charset="0"/>
              </a:defRPr>
            </a:lvl1pPr>
          </a:lstStyle>
          <a:p>
            <a:endParaRPr lang="vi-VN">
              <a:latin typeface="Calibri" panose="020F0502020204030204" pitchFamily="34" charset="0"/>
              <a:cs typeface="Calibri" panose="020F0502020204030204" pitchFamily="34" charset="0"/>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cs typeface="Calibri" panose="020F0502020204030204" pitchFamily="34" charset="0"/>
              </a:defRPr>
            </a:lvl1pPr>
          </a:lstStyle>
          <a:p>
            <a:fld id="{577ED34B-72BA-4BD0-A783-CCF7C2DCF833}" type="datetime1">
              <a:rPr lang="vi-VN" smtClean="0"/>
              <a:pPr/>
              <a:t>20/07/2023</a:t>
            </a:fld>
            <a:endParaRPr lang="vi-VN" dirty="0">
              <a:latin typeface="Calibri" panose="020F0502020204030204" pitchFamily="34" charset="0"/>
              <a:cs typeface="Calibri" panose="020F0502020204030204" pitchFamily="34" charset="0"/>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noProof="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endParaRPr lang="vi-VN">
              <a:latin typeface="Calibri" panose="020F0502020204030204" pitchFamily="34" charset="0"/>
              <a:cs typeface="Calibri" panose="020F0502020204030204" pitchFamily="34" charset="0"/>
            </a:endParaRPr>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cs typeface="Calibri" panose="020F0502020204030204" pitchFamily="34" charset="0"/>
              </a:defRPr>
            </a:lvl1pPr>
          </a:lstStyle>
          <a:p>
            <a:fld id="{DF61EA0F-A667-4B49-8422-0062BC55E249}" type="slidenum">
              <a:rPr lang="vi-VN" smtClean="0"/>
              <a:pPr/>
              <a:t>‹#›</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fld id="{DF61EA0F-A667-4B49-8422-0062BC55E249}" type="slidenum">
              <a:rPr lang="vi-VN" smtClean="0"/>
              <a:pPr/>
              <a:t>3</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760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rtlCol="0"/>
          <a:lstStyle/>
          <a:p>
            <a:pPr rtl="0"/>
            <a:endParaRPr lang="vi-VN" noProof="0" dirty="0"/>
          </a:p>
        </p:txBody>
      </p:sp>
      <p:sp>
        <p:nvSpPr>
          <p:cNvPr id="4" name="Chỗ dành sẵn cho Số hiệu Bản chiếu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6383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rtlCol="0"/>
          <a:lstStyle/>
          <a:p>
            <a:pPr rtl="0"/>
            <a:endParaRPr lang="vi-VN" noProof="0" dirty="0"/>
          </a:p>
        </p:txBody>
      </p:sp>
      <p:sp>
        <p:nvSpPr>
          <p:cNvPr id="4" name="Chỗ dành sẵn cho Số hiệu Bản chiếu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5197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rtlCol="0"/>
          <a:lstStyle/>
          <a:p>
            <a:pPr rtl="0"/>
            <a:endParaRPr lang="vi-VN" noProof="0" dirty="0"/>
          </a:p>
        </p:txBody>
      </p:sp>
      <p:sp>
        <p:nvSpPr>
          <p:cNvPr id="4" name="Chỗ dành sẵn cho Số hiệu Bản chiếu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4996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fld id="{DF61EA0F-A667-4B49-8422-0062BC55E249}" type="slidenum">
              <a:rPr lang="vi-VN" smtClean="0"/>
              <a:pPr/>
              <a:t>8</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51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fld id="{DF61EA0F-A667-4B49-8422-0062BC55E249}" type="slidenum">
              <a:rPr lang="vi-VN" smtClean="0"/>
              <a:pPr/>
              <a:t>9</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426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252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8466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3464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2130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5"/>
          </p:nvPr>
        </p:nvSpPr>
        <p:spPr/>
        <p:txBody>
          <a:bodyPr/>
          <a:lstStyle/>
          <a:p>
            <a:fld id="{DF61EA0F-A667-4B49-8422-0062BC55E249}" type="slidenum">
              <a:rPr lang="vi-VN" smtClean="0"/>
              <a:pPr/>
              <a:t>16</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141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rtlCol="0"/>
          <a:lstStyle/>
          <a:p>
            <a:pPr rtl="0"/>
            <a:endParaRPr lang="vi-VN" noProof="0" dirty="0"/>
          </a:p>
        </p:txBody>
      </p:sp>
      <p:sp>
        <p:nvSpPr>
          <p:cNvPr id="4" name="Chỗ dành sẵn cho Số hiệu Bản chiếu 3"/>
          <p:cNvSpPr>
            <a:spLocks noGrp="1"/>
          </p:cNvSpPr>
          <p:nvPr>
            <p:ph type="sldNum" sz="quarter" idx="5"/>
          </p:nvPr>
        </p:nvSpPr>
        <p:spPr/>
        <p:txBody>
          <a:bodyPr rtlCol="0"/>
          <a:lstStyle/>
          <a:p>
            <a:pPr rtl="0"/>
            <a:fld id="{DF61EA0F-A667-4B49-8422-0062BC55E249}" type="slidenum">
              <a:rPr lang="vi-VN" smtClean="0"/>
              <a:t>30</a:t>
            </a:fld>
            <a:endParaRPr lang="vi-VN"/>
          </a:p>
        </p:txBody>
      </p:sp>
    </p:spTree>
    <p:extLst>
      <p:ext uri="{BB962C8B-B14F-4D97-AF65-F5344CB8AC3E}">
        <p14:creationId xmlns:p14="http://schemas.microsoft.com/office/powerpoint/2010/main" val="303423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g chiếu Tiêu đề">
    <p:spTree>
      <p:nvGrpSpPr>
        <p:cNvPr id="1" name=""/>
        <p:cNvGrpSpPr/>
        <p:nvPr/>
      </p:nvGrpSpPr>
      <p:grpSpPr>
        <a:xfrm>
          <a:off x="0" y="0"/>
          <a:ext cx="0" cy="0"/>
          <a:chOff x="0" y="0"/>
          <a:chExt cx="0" cy="0"/>
        </a:xfrm>
      </p:grpSpPr>
      <p:sp>
        <p:nvSpPr>
          <p:cNvPr id="7" name="Hình chữ nhật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521" b="1"/>
            </a:lvl1pPr>
            <a:lvl2pPr marL="478543" indent="0">
              <a:buNone/>
              <a:defRPr sz="2091" b="1"/>
            </a:lvl2pPr>
            <a:lvl3pPr marL="957087" indent="0">
              <a:buNone/>
              <a:defRPr sz="1906" b="1"/>
            </a:lvl3pPr>
            <a:lvl4pPr marL="1435630" indent="0">
              <a:buNone/>
              <a:defRPr sz="1660" b="1"/>
            </a:lvl4pPr>
            <a:lvl5pPr marL="1914173" indent="0">
              <a:buNone/>
              <a:defRPr sz="1660" b="1"/>
            </a:lvl5pPr>
            <a:lvl6pPr marL="2392717" indent="0">
              <a:buNone/>
              <a:defRPr sz="1660" b="1"/>
            </a:lvl6pPr>
            <a:lvl7pPr marL="2871260" indent="0">
              <a:buNone/>
              <a:defRPr sz="1660" b="1"/>
            </a:lvl7pPr>
            <a:lvl8pPr marL="3349804" indent="0">
              <a:buNone/>
              <a:defRPr sz="1660" b="1"/>
            </a:lvl8pPr>
            <a:lvl9pPr marL="3828347" indent="0">
              <a:buNone/>
              <a:defRPr sz="166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521"/>
            </a:lvl1pPr>
            <a:lvl2pPr>
              <a:defRPr sz="2091"/>
            </a:lvl2pPr>
            <a:lvl3pPr>
              <a:defRPr sz="1906"/>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521" b="1"/>
            </a:lvl1pPr>
            <a:lvl2pPr marL="478543" indent="0">
              <a:buNone/>
              <a:defRPr sz="2091" b="1"/>
            </a:lvl2pPr>
            <a:lvl3pPr marL="957087" indent="0">
              <a:buNone/>
              <a:defRPr sz="1906" b="1"/>
            </a:lvl3pPr>
            <a:lvl4pPr marL="1435630" indent="0">
              <a:buNone/>
              <a:defRPr sz="1660" b="1"/>
            </a:lvl4pPr>
            <a:lvl5pPr marL="1914173" indent="0">
              <a:buNone/>
              <a:defRPr sz="1660" b="1"/>
            </a:lvl5pPr>
            <a:lvl6pPr marL="2392717" indent="0">
              <a:buNone/>
              <a:defRPr sz="1660" b="1"/>
            </a:lvl6pPr>
            <a:lvl7pPr marL="2871260" indent="0">
              <a:buNone/>
              <a:defRPr sz="1660" b="1"/>
            </a:lvl7pPr>
            <a:lvl8pPr marL="3349804" indent="0">
              <a:buNone/>
              <a:defRPr sz="1660" b="1"/>
            </a:lvl8pPr>
            <a:lvl9pPr marL="3828347" indent="0">
              <a:buNone/>
              <a:defRPr sz="166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521"/>
            </a:lvl1pPr>
            <a:lvl2pPr>
              <a:defRPr sz="2091"/>
            </a:lvl2pPr>
            <a:lvl3pPr>
              <a:defRPr sz="1906"/>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5A4C7E-2F1C-4FF7-AF56-9681D1C7DD35}" type="slidenum">
              <a:rPr lang="en-US"/>
              <a:pPr>
                <a:defRPr/>
              </a:pPr>
              <a:t>‹#›</a:t>
            </a:fld>
            <a:endParaRPr lang="en-US"/>
          </a:p>
        </p:txBody>
      </p:sp>
    </p:spTree>
    <p:extLst>
      <p:ext uri="{BB962C8B-B14F-4D97-AF65-F5344CB8AC3E}">
        <p14:creationId xmlns:p14="http://schemas.microsoft.com/office/powerpoint/2010/main" val="140238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3850B3-3533-40C1-BD09-81992D7A9EBD}" type="slidenum">
              <a:rPr lang="en-US"/>
              <a:pPr>
                <a:defRPr/>
              </a:pPr>
              <a:t>‹#›</a:t>
            </a:fld>
            <a:endParaRPr lang="en-US"/>
          </a:p>
        </p:txBody>
      </p:sp>
    </p:spTree>
    <p:extLst>
      <p:ext uri="{BB962C8B-B14F-4D97-AF65-F5344CB8AC3E}">
        <p14:creationId xmlns:p14="http://schemas.microsoft.com/office/powerpoint/2010/main" val="317604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2A008D-CF6B-42F5-B72B-6FA0D9D57572}" type="slidenum">
              <a:rPr lang="en-US"/>
              <a:pPr>
                <a:defRPr/>
              </a:pPr>
              <a:t>‹#›</a:t>
            </a:fld>
            <a:endParaRPr lang="en-US"/>
          </a:p>
        </p:txBody>
      </p:sp>
    </p:spTree>
    <p:extLst>
      <p:ext uri="{BB962C8B-B14F-4D97-AF65-F5344CB8AC3E}">
        <p14:creationId xmlns:p14="http://schemas.microsoft.com/office/powerpoint/2010/main" val="10778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91"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320"/>
            </a:lvl1pPr>
            <a:lvl2pPr>
              <a:defRPr sz="2952"/>
            </a:lvl2pPr>
            <a:lvl3pPr>
              <a:defRPr sz="2521"/>
            </a:lvl3pPr>
            <a:lvl4pPr>
              <a:defRPr sz="2091"/>
            </a:lvl4pPr>
            <a:lvl5pPr>
              <a:defRPr sz="2091"/>
            </a:lvl5pPr>
            <a:lvl6pPr>
              <a:defRPr sz="2091"/>
            </a:lvl6pPr>
            <a:lvl7pPr>
              <a:defRPr sz="2091"/>
            </a:lvl7pPr>
            <a:lvl8pPr>
              <a:defRPr sz="2091"/>
            </a:lvl8pPr>
            <a:lvl9pPr>
              <a:defRPr sz="20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76"/>
            </a:lvl1pPr>
            <a:lvl2pPr marL="478543" indent="0">
              <a:buNone/>
              <a:defRPr sz="1230"/>
            </a:lvl2pPr>
            <a:lvl3pPr marL="957087" indent="0">
              <a:buNone/>
              <a:defRPr sz="1045"/>
            </a:lvl3pPr>
            <a:lvl4pPr marL="1435630" indent="0">
              <a:buNone/>
              <a:defRPr sz="922"/>
            </a:lvl4pPr>
            <a:lvl5pPr marL="1914173" indent="0">
              <a:buNone/>
              <a:defRPr sz="922"/>
            </a:lvl5pPr>
            <a:lvl6pPr marL="2392717" indent="0">
              <a:buNone/>
              <a:defRPr sz="922"/>
            </a:lvl6pPr>
            <a:lvl7pPr marL="2871260" indent="0">
              <a:buNone/>
              <a:defRPr sz="922"/>
            </a:lvl7pPr>
            <a:lvl8pPr marL="3349804" indent="0">
              <a:buNone/>
              <a:defRPr sz="922"/>
            </a:lvl8pPr>
            <a:lvl9pPr marL="3828347" indent="0">
              <a:buNone/>
              <a:defRPr sz="922"/>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2D6B76-5271-4FB6-883F-0F15C106064F}" type="slidenum">
              <a:rPr lang="en-US"/>
              <a:pPr>
                <a:defRPr/>
              </a:pPr>
              <a:t>‹#›</a:t>
            </a:fld>
            <a:endParaRPr lang="en-US"/>
          </a:p>
        </p:txBody>
      </p:sp>
    </p:spTree>
    <p:extLst>
      <p:ext uri="{BB962C8B-B14F-4D97-AF65-F5344CB8AC3E}">
        <p14:creationId xmlns:p14="http://schemas.microsoft.com/office/powerpoint/2010/main" val="31939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91" b="1"/>
            </a:lvl1pPr>
          </a:lstStyle>
          <a:p>
            <a:r>
              <a:rPr lang="en-US"/>
              <a:t>Click to edit Master title style</a:t>
            </a:r>
          </a:p>
        </p:txBody>
      </p:sp>
      <p:sp>
        <p:nvSpPr>
          <p:cNvPr id="3" name="Picture Placeholder 2"/>
          <p:cNvSpPr>
            <a:spLocks noGrp="1"/>
          </p:cNvSpPr>
          <p:nvPr>
            <p:ph type="pic" idx="1"/>
          </p:nvPr>
        </p:nvSpPr>
        <p:spPr>
          <a:xfrm>
            <a:off x="2389718" y="612776"/>
            <a:ext cx="7315200" cy="4114800"/>
          </a:xfrm>
        </p:spPr>
        <p:txBody>
          <a:bodyPr/>
          <a:lstStyle>
            <a:lvl1pPr marL="0" indent="0">
              <a:buNone/>
              <a:defRPr sz="3320"/>
            </a:lvl1pPr>
            <a:lvl2pPr marL="478543" indent="0">
              <a:buNone/>
              <a:defRPr sz="2952"/>
            </a:lvl2pPr>
            <a:lvl3pPr marL="957087" indent="0">
              <a:buNone/>
              <a:defRPr sz="2521"/>
            </a:lvl3pPr>
            <a:lvl4pPr marL="1435630" indent="0">
              <a:buNone/>
              <a:defRPr sz="2091"/>
            </a:lvl4pPr>
            <a:lvl5pPr marL="1914173" indent="0">
              <a:buNone/>
              <a:defRPr sz="2091"/>
            </a:lvl5pPr>
            <a:lvl6pPr marL="2392717" indent="0">
              <a:buNone/>
              <a:defRPr sz="2091"/>
            </a:lvl6pPr>
            <a:lvl7pPr marL="2871260" indent="0">
              <a:buNone/>
              <a:defRPr sz="2091"/>
            </a:lvl7pPr>
            <a:lvl8pPr marL="3349804" indent="0">
              <a:buNone/>
              <a:defRPr sz="2091"/>
            </a:lvl8pPr>
            <a:lvl9pPr marL="3828347" indent="0">
              <a:buNone/>
              <a:defRPr sz="2091"/>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76"/>
            </a:lvl1pPr>
            <a:lvl2pPr marL="478543" indent="0">
              <a:buNone/>
              <a:defRPr sz="1230"/>
            </a:lvl2pPr>
            <a:lvl3pPr marL="957087" indent="0">
              <a:buNone/>
              <a:defRPr sz="1045"/>
            </a:lvl3pPr>
            <a:lvl4pPr marL="1435630" indent="0">
              <a:buNone/>
              <a:defRPr sz="922"/>
            </a:lvl4pPr>
            <a:lvl5pPr marL="1914173" indent="0">
              <a:buNone/>
              <a:defRPr sz="922"/>
            </a:lvl5pPr>
            <a:lvl6pPr marL="2392717" indent="0">
              <a:buNone/>
              <a:defRPr sz="922"/>
            </a:lvl6pPr>
            <a:lvl7pPr marL="2871260" indent="0">
              <a:buNone/>
              <a:defRPr sz="922"/>
            </a:lvl7pPr>
            <a:lvl8pPr marL="3349804" indent="0">
              <a:buNone/>
              <a:defRPr sz="922"/>
            </a:lvl8pPr>
            <a:lvl9pPr marL="3828347" indent="0">
              <a:buNone/>
              <a:defRPr sz="922"/>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21ED1-6E40-45DC-84C2-60F01977535B}" type="slidenum">
              <a:rPr lang="en-US"/>
              <a:pPr>
                <a:defRPr/>
              </a:pPr>
              <a:t>‹#›</a:t>
            </a:fld>
            <a:endParaRPr lang="en-US"/>
          </a:p>
        </p:txBody>
      </p:sp>
    </p:spTree>
    <p:extLst>
      <p:ext uri="{BB962C8B-B14F-4D97-AF65-F5344CB8AC3E}">
        <p14:creationId xmlns:p14="http://schemas.microsoft.com/office/powerpoint/2010/main" val="2567941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DD213-4038-44D3-B6E9-A571910ADD06}" type="slidenum">
              <a:rPr lang="en-US"/>
              <a:pPr>
                <a:defRPr/>
              </a:pPr>
              <a:t>‹#›</a:t>
            </a:fld>
            <a:endParaRPr lang="en-US"/>
          </a:p>
        </p:txBody>
      </p:sp>
    </p:spTree>
    <p:extLst>
      <p:ext uri="{BB962C8B-B14F-4D97-AF65-F5344CB8AC3E}">
        <p14:creationId xmlns:p14="http://schemas.microsoft.com/office/powerpoint/2010/main" val="1462724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7F32F-054C-4503-AC72-680347515D7D}" type="slidenum">
              <a:rPr lang="en-US"/>
              <a:pPr>
                <a:defRPr/>
              </a:pPr>
              <a:t>‹#›</a:t>
            </a:fld>
            <a:endParaRPr lang="en-US"/>
          </a:p>
        </p:txBody>
      </p:sp>
    </p:spTree>
    <p:extLst>
      <p:ext uri="{BB962C8B-B14F-4D97-AF65-F5344CB8AC3E}">
        <p14:creationId xmlns:p14="http://schemas.microsoft.com/office/powerpoint/2010/main" val="69887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666C3-E59D-4740-959E-D3809509FBA8}" type="slidenum">
              <a:rPr lang="en-US"/>
              <a:pPr>
                <a:defRPr/>
              </a:pPr>
              <a:t>‹#›</a:t>
            </a:fld>
            <a:endParaRPr lang="en-US"/>
          </a:p>
        </p:txBody>
      </p:sp>
    </p:spTree>
    <p:extLst>
      <p:ext uri="{BB962C8B-B14F-4D97-AF65-F5344CB8AC3E}">
        <p14:creationId xmlns:p14="http://schemas.microsoft.com/office/powerpoint/2010/main" val="414128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1" y="1600201"/>
            <a:ext cx="10972800" cy="452596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F79B95-9AED-4624-A9F6-B3F657C07216}" type="slidenum">
              <a:rPr lang="en-US"/>
              <a:pPr>
                <a:defRPr/>
              </a:pPr>
              <a:t>‹#›</a:t>
            </a:fld>
            <a:endParaRPr lang="en-US"/>
          </a:p>
        </p:txBody>
      </p:sp>
    </p:spTree>
    <p:extLst>
      <p:ext uri="{BB962C8B-B14F-4D97-AF65-F5344CB8AC3E}">
        <p14:creationId xmlns:p14="http://schemas.microsoft.com/office/powerpoint/2010/main" val="35459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
        <p:nvSpPr>
          <p:cNvPr id="9" name="Hình chữ nhật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vi-VN" sz="1800" noProof="0"/>
          </a:p>
        </p:txBody>
      </p:sp>
      <p:cxnSp>
        <p:nvCxnSpPr>
          <p:cNvPr id="12" name="Đường nối Thẳng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êu đề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vi-VN" noProof="0"/>
              <a:t>Bấm để chỉnh sửa kiểu tiêu đề Bản cái</a:t>
            </a:r>
          </a:p>
        </p:txBody>
      </p:sp>
      <p:sp>
        <p:nvSpPr>
          <p:cNvPr id="3" name="Chỗ dành sẵn cho Nội dung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vi-VN" noProof="0"/>
              <a:t>Bấm để chỉnh sửa kiểu văn bản Bản cái</a:t>
            </a:r>
          </a:p>
          <a:p>
            <a:pPr marL="0" lvl="1" indent="0" rtl="0">
              <a:lnSpc>
                <a:spcPct val="150000"/>
              </a:lnSpc>
              <a:spcBef>
                <a:spcPts val="1000"/>
              </a:spcBef>
              <a:spcAft>
                <a:spcPts val="1200"/>
              </a:spcAft>
              <a:buNone/>
            </a:pPr>
            <a:r>
              <a:rPr lang="vi-VN" noProof="0"/>
              <a:t>Mức hai</a:t>
            </a:r>
          </a:p>
          <a:p>
            <a:pPr marL="0" lvl="2" indent="0" rtl="0">
              <a:lnSpc>
                <a:spcPct val="150000"/>
              </a:lnSpc>
              <a:spcBef>
                <a:spcPts val="1000"/>
              </a:spcBef>
              <a:spcAft>
                <a:spcPts val="1200"/>
              </a:spcAft>
              <a:buNone/>
            </a:pPr>
            <a:r>
              <a:rPr lang="vi-VN" noProof="0"/>
              <a:t>Mức ba</a:t>
            </a:r>
          </a:p>
          <a:p>
            <a:pPr marL="0" lvl="3" indent="0" rtl="0">
              <a:lnSpc>
                <a:spcPct val="150000"/>
              </a:lnSpc>
              <a:spcBef>
                <a:spcPts val="1000"/>
              </a:spcBef>
              <a:spcAft>
                <a:spcPts val="1200"/>
              </a:spcAft>
              <a:buNone/>
            </a:pPr>
            <a:r>
              <a:rPr lang="vi-VN" noProof="0"/>
              <a:t>Mức bốn</a:t>
            </a:r>
          </a:p>
          <a:p>
            <a:pPr marL="0" lvl="4" indent="0" rtl="0">
              <a:lnSpc>
                <a:spcPct val="150000"/>
              </a:lnSpc>
              <a:spcBef>
                <a:spcPts val="1000"/>
              </a:spcBef>
              <a:spcAft>
                <a:spcPts val="1200"/>
              </a:spcAft>
              <a:buNone/>
            </a:pPr>
            <a:r>
              <a:rPr lang="vi-VN" noProof="0"/>
              <a:t>Mức năm</a:t>
            </a:r>
          </a:p>
        </p:txBody>
      </p:sp>
      <p:sp>
        <p:nvSpPr>
          <p:cNvPr id="6" name="Chỗ dành sẵn cho Ngày tháng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02EC22F9-6FD5-46BC-A5C1-639436D1690D}" type="datetime1">
              <a:rPr lang="vi-VN" noProof="0" smtClean="0"/>
              <a:t>20/07/2023</a:t>
            </a:fld>
            <a:endParaRPr lang="vi-VN" noProof="0"/>
          </a:p>
        </p:txBody>
      </p:sp>
      <p:sp>
        <p:nvSpPr>
          <p:cNvPr id="7" name="Chỗ dành sẵn cho Chân trang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vi-VN" noProof="0"/>
          </a:p>
        </p:txBody>
      </p:sp>
      <p:sp>
        <p:nvSpPr>
          <p:cNvPr id="8" name="Chỗ dành sẵn cho Số hiệu Bản chiếu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vi-VN" noProof="0" smtClean="0"/>
              <a:pPr/>
              <a:t>‹#›</a:t>
            </a:fld>
            <a:endParaRPr lang="vi-VN"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ầu trang của Mục">
    <p:spTree>
      <p:nvGrpSpPr>
        <p:cNvPr id="1" name=""/>
        <p:cNvGrpSpPr/>
        <p:nvPr/>
      </p:nvGrpSpPr>
      <p:grpSpPr>
        <a:xfrm>
          <a:off x="0" y="0"/>
          <a:ext cx="0" cy="0"/>
          <a:chOff x="0" y="0"/>
          <a:chExt cx="0" cy="0"/>
        </a:xfrm>
      </p:grpSpPr>
      <p:sp>
        <p:nvSpPr>
          <p:cNvPr id="9" name="Hình chữ nhật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10" name="Hình chữ nhật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800" noProof="0"/>
          </a:p>
        </p:txBody>
      </p:sp>
      <p:sp>
        <p:nvSpPr>
          <p:cNvPr id="2" name="Tiêu đề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vi-VN" noProof="0"/>
              <a:t>Bấm để chỉnh sửa kiểu tiêu đề Bản cái</a:t>
            </a:r>
          </a:p>
        </p:txBody>
      </p:sp>
      <p:sp>
        <p:nvSpPr>
          <p:cNvPr id="7" name="Chỗ dành sẵn cho Nội dung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vi-VN" noProof="0"/>
              <a:t>Bấm để chỉnh sửa kiểu văn bản Bản cái</a:t>
            </a:r>
          </a:p>
          <a:p>
            <a:pPr marL="0" lvl="1" indent="0" rtl="0">
              <a:lnSpc>
                <a:spcPct val="150000"/>
              </a:lnSpc>
              <a:spcBef>
                <a:spcPts val="1000"/>
              </a:spcBef>
              <a:spcAft>
                <a:spcPts val="1200"/>
              </a:spcAft>
              <a:buNone/>
            </a:pPr>
            <a:r>
              <a:rPr lang="vi-VN" noProof="0"/>
              <a:t>Mức hai</a:t>
            </a:r>
          </a:p>
          <a:p>
            <a:pPr marL="0" lvl="2" indent="0" rtl="0">
              <a:lnSpc>
                <a:spcPct val="150000"/>
              </a:lnSpc>
              <a:spcBef>
                <a:spcPts val="1000"/>
              </a:spcBef>
              <a:spcAft>
                <a:spcPts val="1200"/>
              </a:spcAft>
              <a:buNone/>
            </a:pPr>
            <a:r>
              <a:rPr lang="vi-VN" noProof="0"/>
              <a:t>Mức ba</a:t>
            </a:r>
          </a:p>
          <a:p>
            <a:pPr marL="0" lvl="3" indent="0" rtl="0">
              <a:lnSpc>
                <a:spcPct val="150000"/>
              </a:lnSpc>
              <a:spcBef>
                <a:spcPts val="1000"/>
              </a:spcBef>
              <a:spcAft>
                <a:spcPts val="1200"/>
              </a:spcAft>
              <a:buNone/>
            </a:pPr>
            <a:r>
              <a:rPr lang="vi-VN" noProof="0"/>
              <a:t>Mức bốn</a:t>
            </a:r>
          </a:p>
          <a:p>
            <a:pPr marL="0" lvl="4" indent="0" rtl="0">
              <a:lnSpc>
                <a:spcPct val="150000"/>
              </a:lnSpc>
              <a:spcBef>
                <a:spcPts val="1000"/>
              </a:spcBef>
              <a:spcAft>
                <a:spcPts val="1200"/>
              </a:spcAft>
              <a:buNone/>
            </a:pPr>
            <a:r>
              <a:rPr lang="vi-VN" noProof="0"/>
              <a:t>Mức năm</a:t>
            </a:r>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78543" indent="0" algn="ctr">
              <a:buNone/>
              <a:defRPr/>
            </a:lvl2pPr>
            <a:lvl3pPr marL="957087" indent="0" algn="ctr">
              <a:buNone/>
              <a:defRPr/>
            </a:lvl3pPr>
            <a:lvl4pPr marL="1435630" indent="0" algn="ctr">
              <a:buNone/>
              <a:defRPr/>
            </a:lvl4pPr>
            <a:lvl5pPr marL="1914173" indent="0" algn="ctr">
              <a:buNone/>
              <a:defRPr/>
            </a:lvl5pPr>
            <a:lvl6pPr marL="2392717" indent="0" algn="ctr">
              <a:buNone/>
              <a:defRPr/>
            </a:lvl6pPr>
            <a:lvl7pPr marL="2871260" indent="0" algn="ctr">
              <a:buNone/>
              <a:defRPr/>
            </a:lvl7pPr>
            <a:lvl8pPr marL="3349804" indent="0" algn="ctr">
              <a:buNone/>
              <a:defRPr/>
            </a:lvl8pPr>
            <a:lvl9pPr marL="382834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4DA04-6B31-4A30-9A5B-B11552DF34EC}" type="slidenum">
              <a:rPr lang="en-US"/>
              <a:pPr>
                <a:defRPr/>
              </a:pPr>
              <a:t>‹#›</a:t>
            </a:fld>
            <a:endParaRPr lang="en-US"/>
          </a:p>
        </p:txBody>
      </p:sp>
    </p:spTree>
    <p:extLst>
      <p:ext uri="{BB962C8B-B14F-4D97-AF65-F5344CB8AC3E}">
        <p14:creationId xmlns:p14="http://schemas.microsoft.com/office/powerpoint/2010/main" val="24349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2C2DD-DDD2-4D8E-BCF5-5431AD4A0C64}" type="slidenum">
              <a:rPr lang="en-US"/>
              <a:pPr>
                <a:defRPr/>
              </a:pPr>
              <a:t>‹#›</a:t>
            </a:fld>
            <a:endParaRPr lang="en-US"/>
          </a:p>
        </p:txBody>
      </p:sp>
    </p:spTree>
    <p:extLst>
      <p:ext uri="{BB962C8B-B14F-4D97-AF65-F5344CB8AC3E}">
        <p14:creationId xmlns:p14="http://schemas.microsoft.com/office/powerpoint/2010/main" val="334937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78543" indent="0" algn="ctr">
              <a:buNone/>
              <a:defRPr/>
            </a:lvl2pPr>
            <a:lvl3pPr marL="957087" indent="0" algn="ctr">
              <a:buNone/>
              <a:defRPr/>
            </a:lvl3pPr>
            <a:lvl4pPr marL="1435630" indent="0" algn="ctr">
              <a:buNone/>
              <a:defRPr/>
            </a:lvl4pPr>
            <a:lvl5pPr marL="1914173" indent="0" algn="ctr">
              <a:buNone/>
              <a:defRPr/>
            </a:lvl5pPr>
            <a:lvl6pPr marL="2392717" indent="0" algn="ctr">
              <a:buNone/>
              <a:defRPr/>
            </a:lvl6pPr>
            <a:lvl7pPr marL="2871260" indent="0" algn="ctr">
              <a:buNone/>
              <a:defRPr/>
            </a:lvl7pPr>
            <a:lvl8pPr marL="3349804" indent="0" algn="ctr">
              <a:buNone/>
              <a:defRPr/>
            </a:lvl8pPr>
            <a:lvl9pPr marL="382834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4DA04-6B31-4A30-9A5B-B11552DF34EC}" type="slidenum">
              <a:rPr lang="en-US"/>
              <a:pPr>
                <a:defRPr/>
              </a:pPr>
              <a:t>‹#›</a:t>
            </a:fld>
            <a:endParaRPr lang="en-US"/>
          </a:p>
        </p:txBody>
      </p:sp>
    </p:spTree>
    <p:extLst>
      <p:ext uri="{BB962C8B-B14F-4D97-AF65-F5344CB8AC3E}">
        <p14:creationId xmlns:p14="http://schemas.microsoft.com/office/powerpoint/2010/main" val="40908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2C2DD-DDD2-4D8E-BCF5-5431AD4A0C64}" type="slidenum">
              <a:rPr lang="en-US"/>
              <a:pPr>
                <a:defRPr/>
              </a:pPr>
              <a:t>‹#›</a:t>
            </a:fld>
            <a:endParaRPr lang="en-US"/>
          </a:p>
        </p:txBody>
      </p:sp>
    </p:spTree>
    <p:extLst>
      <p:ext uri="{BB962C8B-B14F-4D97-AF65-F5344CB8AC3E}">
        <p14:creationId xmlns:p14="http://schemas.microsoft.com/office/powerpoint/2010/main" val="96423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181"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91"/>
            </a:lvl1pPr>
            <a:lvl2pPr marL="478543" indent="0">
              <a:buNone/>
              <a:defRPr sz="1906"/>
            </a:lvl2pPr>
            <a:lvl3pPr marL="957087" indent="0">
              <a:buNone/>
              <a:defRPr sz="1660"/>
            </a:lvl3pPr>
            <a:lvl4pPr marL="1435630" indent="0">
              <a:buNone/>
              <a:defRPr sz="1476"/>
            </a:lvl4pPr>
            <a:lvl5pPr marL="1914173" indent="0">
              <a:buNone/>
              <a:defRPr sz="1476"/>
            </a:lvl5pPr>
            <a:lvl6pPr marL="2392717" indent="0">
              <a:buNone/>
              <a:defRPr sz="1476"/>
            </a:lvl6pPr>
            <a:lvl7pPr marL="2871260" indent="0">
              <a:buNone/>
              <a:defRPr sz="1476"/>
            </a:lvl7pPr>
            <a:lvl8pPr marL="3349804" indent="0">
              <a:buNone/>
              <a:defRPr sz="1476"/>
            </a:lvl8pPr>
            <a:lvl9pPr marL="3828347" indent="0">
              <a:buNone/>
              <a:defRPr sz="147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50B8F-4898-4FE7-BAF1-97B194AA16C0}" type="slidenum">
              <a:rPr lang="en-US"/>
              <a:pPr>
                <a:defRPr/>
              </a:pPr>
              <a:t>‹#›</a:t>
            </a:fld>
            <a:endParaRPr lang="en-US"/>
          </a:p>
        </p:txBody>
      </p:sp>
    </p:spTree>
    <p:extLst>
      <p:ext uri="{BB962C8B-B14F-4D97-AF65-F5344CB8AC3E}">
        <p14:creationId xmlns:p14="http://schemas.microsoft.com/office/powerpoint/2010/main" val="147254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2"/>
          </a:xfrm>
        </p:spPr>
        <p:txBody>
          <a:bodyPr/>
          <a:lstStyle>
            <a:lvl1pPr>
              <a:defRPr sz="2952"/>
            </a:lvl1pPr>
            <a:lvl2pPr>
              <a:defRPr sz="2521"/>
            </a:lvl2pPr>
            <a:lvl3pPr>
              <a:defRPr sz="2091"/>
            </a:lvl3pPr>
            <a:lvl4pPr>
              <a:defRPr sz="1906"/>
            </a:lvl4pPr>
            <a:lvl5pPr>
              <a:defRPr sz="1906"/>
            </a:lvl5pPr>
            <a:lvl6pPr>
              <a:defRPr sz="1906"/>
            </a:lvl6pPr>
            <a:lvl7pPr>
              <a:defRPr sz="1906"/>
            </a:lvl7pPr>
            <a:lvl8pPr>
              <a:defRPr sz="1906"/>
            </a:lvl8pPr>
            <a:lvl9pPr>
              <a:defRPr sz="19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2"/>
          </a:xfrm>
        </p:spPr>
        <p:txBody>
          <a:bodyPr/>
          <a:lstStyle>
            <a:lvl1pPr>
              <a:defRPr sz="2952"/>
            </a:lvl1pPr>
            <a:lvl2pPr>
              <a:defRPr sz="2521"/>
            </a:lvl2pPr>
            <a:lvl3pPr>
              <a:defRPr sz="2091"/>
            </a:lvl3pPr>
            <a:lvl4pPr>
              <a:defRPr sz="1906"/>
            </a:lvl4pPr>
            <a:lvl5pPr>
              <a:defRPr sz="1906"/>
            </a:lvl5pPr>
            <a:lvl6pPr>
              <a:defRPr sz="1906"/>
            </a:lvl6pPr>
            <a:lvl7pPr>
              <a:defRPr sz="1906"/>
            </a:lvl7pPr>
            <a:lvl8pPr>
              <a:defRPr sz="1906"/>
            </a:lvl8pPr>
            <a:lvl9pPr>
              <a:defRPr sz="19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F54B3F-A0CD-4DCA-8291-B2EC4E4D8E39}" type="slidenum">
              <a:rPr lang="en-US"/>
              <a:pPr>
                <a:defRPr/>
              </a:pPr>
              <a:t>‹#›</a:t>
            </a:fld>
            <a:endParaRPr lang="en-US"/>
          </a:p>
        </p:txBody>
      </p:sp>
    </p:spTree>
    <p:extLst>
      <p:ext uri="{BB962C8B-B14F-4D97-AF65-F5344CB8AC3E}">
        <p14:creationId xmlns:p14="http://schemas.microsoft.com/office/powerpoint/2010/main" val="2979863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Hình chữ nhật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vi-VN" sz="1800" noProof="0"/>
          </a:p>
        </p:txBody>
      </p:sp>
      <p:sp>
        <p:nvSpPr>
          <p:cNvPr id="2" name="Chỗ dành sẵn cho Tiêu đề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ỗ dành sẵn cho Văn bản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ỗ dành sẵn cho Ngày tháng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126067AF-0B23-4E5C-BEFF-6587C5BED3B6}" type="datetime1">
              <a:rPr lang="vi-VN" noProof="0" smtClean="0"/>
              <a:t>20/07/2023</a:t>
            </a:fld>
            <a:endParaRPr lang="vi-VN" noProof="0"/>
          </a:p>
        </p:txBody>
      </p:sp>
      <p:sp>
        <p:nvSpPr>
          <p:cNvPr id="5" name="Chỗ dành sẵn cho Chân trang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vi-VN" noProof="0"/>
          </a:p>
        </p:txBody>
      </p:sp>
      <p:sp>
        <p:nvSpPr>
          <p:cNvPr id="6" name="Chỗ dành sẵn cho Số hiệu Bản chiếu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vi-VN" noProof="0" smtClean="0"/>
              <a:pPr/>
              <a:t>‹#›</a:t>
            </a:fld>
            <a:endParaRPr lang="vi-VN" noProof="0"/>
          </a:p>
        </p:txBody>
      </p:sp>
      <p:cxnSp>
        <p:nvCxnSpPr>
          <p:cNvPr id="8" name="Đường nối Thẳng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1" y="1600201"/>
            <a:ext cx="109728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defRPr sz="1476">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lgn="ctr">
              <a:defRPr sz="1476">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t" anchorCtr="0" compatLnSpc="1">
            <a:prstTxWarp prst="textNoShape">
              <a:avLst/>
            </a:prstTxWarp>
          </a:bodyPr>
          <a:lstStyle>
            <a:lvl1pPr algn="r">
              <a:defRPr sz="1476">
                <a:latin typeface="Arial" charset="0"/>
                <a:cs typeface="Arial" charset="0"/>
              </a:defRPr>
            </a:lvl1pPr>
          </a:lstStyle>
          <a:p>
            <a:pPr>
              <a:defRPr/>
            </a:pPr>
            <a:fld id="{3D91A050-13A6-4AA3-9E63-80D3C290349D}" type="slidenum">
              <a:rPr lang="en-US"/>
              <a:pPr>
                <a:defRPr/>
              </a:pPr>
              <a:t>‹#›</a:t>
            </a:fld>
            <a:endParaRPr lang="en-US"/>
          </a:p>
        </p:txBody>
      </p:sp>
    </p:spTree>
    <p:extLst>
      <p:ext uri="{BB962C8B-B14F-4D97-AF65-F5344CB8AC3E}">
        <p14:creationId xmlns:p14="http://schemas.microsoft.com/office/powerpoint/2010/main" val="14333528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p:titleStyle>
    <p:bodyStyle>
      <a:lvl1pPr marL="358907" indent="-358907" algn="l" rtl="0" eaLnBrk="0" fontAlgn="base" hangingPunct="0">
        <a:spcBef>
          <a:spcPct val="20000"/>
        </a:spcBef>
        <a:spcAft>
          <a:spcPct val="0"/>
        </a:spcAft>
        <a:buChar char="•"/>
        <a:defRPr sz="3320">
          <a:solidFill>
            <a:schemeClr val="tx1"/>
          </a:solidFill>
          <a:latin typeface="+mn-lt"/>
          <a:ea typeface="+mn-ea"/>
          <a:cs typeface="+mn-cs"/>
        </a:defRPr>
      </a:lvl1pPr>
      <a:lvl2pPr marL="777633" indent="-299090" algn="l" rtl="0" eaLnBrk="0" fontAlgn="base" hangingPunct="0">
        <a:spcBef>
          <a:spcPct val="20000"/>
        </a:spcBef>
        <a:spcAft>
          <a:spcPct val="0"/>
        </a:spcAft>
        <a:buChar char="–"/>
        <a:defRPr sz="2952">
          <a:solidFill>
            <a:schemeClr val="tx1"/>
          </a:solidFill>
          <a:latin typeface="+mn-lt"/>
          <a:cs typeface="+mn-cs"/>
        </a:defRPr>
      </a:lvl2pPr>
      <a:lvl3pPr marL="1196359" indent="-239272" algn="l" rtl="0" eaLnBrk="0" fontAlgn="base" hangingPunct="0">
        <a:spcBef>
          <a:spcPct val="20000"/>
        </a:spcBef>
        <a:spcAft>
          <a:spcPct val="0"/>
        </a:spcAft>
        <a:buChar char="•"/>
        <a:defRPr sz="2521">
          <a:solidFill>
            <a:schemeClr val="tx1"/>
          </a:solidFill>
          <a:latin typeface="+mn-lt"/>
          <a:cs typeface="+mn-cs"/>
        </a:defRPr>
      </a:lvl3pPr>
      <a:lvl4pPr marL="1674902" indent="-239272" algn="l" rtl="0" eaLnBrk="0" fontAlgn="base" hangingPunct="0">
        <a:spcBef>
          <a:spcPct val="20000"/>
        </a:spcBef>
        <a:spcAft>
          <a:spcPct val="0"/>
        </a:spcAft>
        <a:buChar char="–"/>
        <a:defRPr sz="2091">
          <a:solidFill>
            <a:schemeClr val="tx1"/>
          </a:solidFill>
          <a:latin typeface="+mn-lt"/>
          <a:cs typeface="+mn-cs"/>
        </a:defRPr>
      </a:lvl4pPr>
      <a:lvl5pPr marL="2153445" indent="-239272" algn="l" rtl="0" eaLnBrk="0" fontAlgn="base" hangingPunct="0">
        <a:spcBef>
          <a:spcPct val="20000"/>
        </a:spcBef>
        <a:spcAft>
          <a:spcPct val="0"/>
        </a:spcAft>
        <a:buChar char="»"/>
        <a:defRPr sz="2091">
          <a:solidFill>
            <a:schemeClr val="tx1"/>
          </a:solidFill>
          <a:latin typeface="+mn-lt"/>
          <a:cs typeface="+mn-cs"/>
        </a:defRPr>
      </a:lvl5pPr>
      <a:lvl6pPr marL="2631988" indent="-239272" algn="l" rtl="0" fontAlgn="base">
        <a:spcBef>
          <a:spcPct val="20000"/>
        </a:spcBef>
        <a:spcAft>
          <a:spcPct val="0"/>
        </a:spcAft>
        <a:buChar char="»"/>
        <a:defRPr sz="2091">
          <a:solidFill>
            <a:schemeClr val="tx1"/>
          </a:solidFill>
          <a:latin typeface="+mn-lt"/>
          <a:cs typeface="+mn-cs"/>
        </a:defRPr>
      </a:lvl6pPr>
      <a:lvl7pPr marL="3110532" indent="-239272" algn="l" rtl="0" fontAlgn="base">
        <a:spcBef>
          <a:spcPct val="20000"/>
        </a:spcBef>
        <a:spcAft>
          <a:spcPct val="0"/>
        </a:spcAft>
        <a:buChar char="»"/>
        <a:defRPr sz="2091">
          <a:solidFill>
            <a:schemeClr val="tx1"/>
          </a:solidFill>
          <a:latin typeface="+mn-lt"/>
          <a:cs typeface="+mn-cs"/>
        </a:defRPr>
      </a:lvl7pPr>
      <a:lvl8pPr marL="3589075" indent="-239272" algn="l" rtl="0" fontAlgn="base">
        <a:spcBef>
          <a:spcPct val="20000"/>
        </a:spcBef>
        <a:spcAft>
          <a:spcPct val="0"/>
        </a:spcAft>
        <a:buChar char="»"/>
        <a:defRPr sz="2091">
          <a:solidFill>
            <a:schemeClr val="tx1"/>
          </a:solidFill>
          <a:latin typeface="+mn-lt"/>
          <a:cs typeface="+mn-cs"/>
        </a:defRPr>
      </a:lvl8pPr>
      <a:lvl9pPr marL="4067619" indent="-239272" algn="l" rtl="0" fontAlgn="base">
        <a:spcBef>
          <a:spcPct val="20000"/>
        </a:spcBef>
        <a:spcAft>
          <a:spcPct val="0"/>
        </a:spcAft>
        <a:buChar char="»"/>
        <a:defRPr sz="2091">
          <a:solidFill>
            <a:schemeClr val="tx1"/>
          </a:solidFill>
          <a:latin typeface="+mn-lt"/>
          <a:cs typeface="+mn-cs"/>
        </a:defRPr>
      </a:lvl9pPr>
    </p:bodyStyle>
    <p:otherStyle>
      <a:defPPr>
        <a:defRPr lang="en-US"/>
      </a:defPPr>
      <a:lvl1pPr marL="0" algn="l" defTabSz="957087" rtl="0" eaLnBrk="1" latinLnBrk="0" hangingPunct="1">
        <a:defRPr sz="1906" kern="1200">
          <a:solidFill>
            <a:schemeClr val="tx1"/>
          </a:solidFill>
          <a:latin typeface="+mn-lt"/>
          <a:ea typeface="+mn-ea"/>
          <a:cs typeface="+mn-cs"/>
        </a:defRPr>
      </a:lvl1pPr>
      <a:lvl2pPr marL="478543" algn="l" defTabSz="957087" rtl="0" eaLnBrk="1" latinLnBrk="0" hangingPunct="1">
        <a:defRPr sz="1906" kern="1200">
          <a:solidFill>
            <a:schemeClr val="tx1"/>
          </a:solidFill>
          <a:latin typeface="+mn-lt"/>
          <a:ea typeface="+mn-ea"/>
          <a:cs typeface="+mn-cs"/>
        </a:defRPr>
      </a:lvl2pPr>
      <a:lvl3pPr marL="957087" algn="l" defTabSz="957087" rtl="0" eaLnBrk="1" latinLnBrk="0" hangingPunct="1">
        <a:defRPr sz="1906" kern="1200">
          <a:solidFill>
            <a:schemeClr val="tx1"/>
          </a:solidFill>
          <a:latin typeface="+mn-lt"/>
          <a:ea typeface="+mn-ea"/>
          <a:cs typeface="+mn-cs"/>
        </a:defRPr>
      </a:lvl3pPr>
      <a:lvl4pPr marL="1435630" algn="l" defTabSz="957087" rtl="0" eaLnBrk="1" latinLnBrk="0" hangingPunct="1">
        <a:defRPr sz="1906" kern="1200">
          <a:solidFill>
            <a:schemeClr val="tx1"/>
          </a:solidFill>
          <a:latin typeface="+mn-lt"/>
          <a:ea typeface="+mn-ea"/>
          <a:cs typeface="+mn-cs"/>
        </a:defRPr>
      </a:lvl4pPr>
      <a:lvl5pPr marL="1914173" algn="l" defTabSz="957087" rtl="0" eaLnBrk="1" latinLnBrk="0" hangingPunct="1">
        <a:defRPr sz="1906" kern="1200">
          <a:solidFill>
            <a:schemeClr val="tx1"/>
          </a:solidFill>
          <a:latin typeface="+mn-lt"/>
          <a:ea typeface="+mn-ea"/>
          <a:cs typeface="+mn-cs"/>
        </a:defRPr>
      </a:lvl5pPr>
      <a:lvl6pPr marL="2392717" algn="l" defTabSz="957087" rtl="0" eaLnBrk="1" latinLnBrk="0" hangingPunct="1">
        <a:defRPr sz="1906" kern="1200">
          <a:solidFill>
            <a:schemeClr val="tx1"/>
          </a:solidFill>
          <a:latin typeface="+mn-lt"/>
          <a:ea typeface="+mn-ea"/>
          <a:cs typeface="+mn-cs"/>
        </a:defRPr>
      </a:lvl6pPr>
      <a:lvl7pPr marL="2871260" algn="l" defTabSz="957087" rtl="0" eaLnBrk="1" latinLnBrk="0" hangingPunct="1">
        <a:defRPr sz="1906" kern="1200">
          <a:solidFill>
            <a:schemeClr val="tx1"/>
          </a:solidFill>
          <a:latin typeface="+mn-lt"/>
          <a:ea typeface="+mn-ea"/>
          <a:cs typeface="+mn-cs"/>
        </a:defRPr>
      </a:lvl7pPr>
      <a:lvl8pPr marL="3349804" algn="l" defTabSz="957087" rtl="0" eaLnBrk="1" latinLnBrk="0" hangingPunct="1">
        <a:defRPr sz="1906" kern="1200">
          <a:solidFill>
            <a:schemeClr val="tx1"/>
          </a:solidFill>
          <a:latin typeface="+mn-lt"/>
          <a:ea typeface="+mn-ea"/>
          <a:cs typeface="+mn-cs"/>
        </a:defRPr>
      </a:lvl8pPr>
      <a:lvl9pPr marL="3828347" algn="l" defTabSz="957087" rtl="0" eaLnBrk="1" latinLnBrk="0" hangingPunct="1">
        <a:defRPr sz="19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gif"/><Relationship Id="rId3" Type="http://schemas.openxmlformats.org/officeDocument/2006/relationships/slideLayout" Target="../slideLayouts/slideLayout6.xml"/><Relationship Id="rId7" Type="http://schemas.openxmlformats.org/officeDocument/2006/relationships/image" Target="../media/image25.gif"/><Relationship Id="rId12"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gi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23.gif"/><Relationship Id="rId18" Type="http://schemas.openxmlformats.org/officeDocument/2006/relationships/slide" Target="slide29.xml"/><Relationship Id="rId3" Type="http://schemas.openxmlformats.org/officeDocument/2006/relationships/audio" Target="../media/audio3.wav"/><Relationship Id="rId21" Type="http://schemas.openxmlformats.org/officeDocument/2006/relationships/slide" Target="slide35.xml"/><Relationship Id="rId7" Type="http://schemas.openxmlformats.org/officeDocument/2006/relationships/image" Target="../media/image35.gif"/><Relationship Id="rId12" Type="http://schemas.openxmlformats.org/officeDocument/2006/relationships/slide" Target="slide22.xml"/><Relationship Id="rId17" Type="http://schemas.openxmlformats.org/officeDocument/2006/relationships/image" Target="../media/image38.gif"/><Relationship Id="rId2" Type="http://schemas.openxmlformats.org/officeDocument/2006/relationships/audio" Target="../media/audio2.wav"/><Relationship Id="rId16" Type="http://schemas.openxmlformats.org/officeDocument/2006/relationships/slide" Target="slide23.xml"/><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slide" Target="slide25.xml"/><Relationship Id="rId11" Type="http://schemas.openxmlformats.org/officeDocument/2006/relationships/image" Target="../media/image26.gif"/><Relationship Id="rId5" Type="http://schemas.openxmlformats.org/officeDocument/2006/relationships/image" Target="../media/image34.gif"/><Relationship Id="rId15" Type="http://schemas.openxmlformats.org/officeDocument/2006/relationships/image" Target="../media/image37.gif"/><Relationship Id="rId10" Type="http://schemas.openxmlformats.org/officeDocument/2006/relationships/slide" Target="slide24.xml"/><Relationship Id="rId19" Type="http://schemas.openxmlformats.org/officeDocument/2006/relationships/image" Target="../media/image24.gif"/><Relationship Id="rId4" Type="http://schemas.openxmlformats.org/officeDocument/2006/relationships/slide" Target="slide26.xml"/><Relationship Id="rId9" Type="http://schemas.openxmlformats.org/officeDocument/2006/relationships/image" Target="../media/image36.gif"/><Relationship Id="rId14"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38.gif"/></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ẫu Slide mở đầu đẹp và vấ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9" y="2"/>
            <a:ext cx="11219165" cy="684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5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Chỗ dành sẵn cho Nội dung 17"/>
          <p:cNvSpPr txBox="1">
            <a:spLocks/>
          </p:cNvSpPr>
          <p:nvPr/>
        </p:nvSpPr>
        <p:spPr>
          <a:xfrm>
            <a:off x="163327" y="193222"/>
            <a:ext cx="11047196" cy="4711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62265" rtl="0" eaLnBrk="0" fontAlgn="base" latinLnBrk="0" hangingPunct="0">
              <a:lnSpc>
                <a:spcPct val="100000"/>
              </a:lnSpc>
              <a:spcBef>
                <a:spcPct val="0"/>
              </a:spcBef>
              <a:spcAft>
                <a:spcPct val="0"/>
              </a:spcAft>
              <a:buClrTx/>
              <a:buSzTx/>
              <a:buNone/>
              <a:tabLst/>
              <a:defRPr/>
            </a:pPr>
            <a:r>
              <a:rPr kumimoji="0" lang="en-US" sz="26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 Nghĩa vụ của công dân về khiếu nại</a:t>
            </a:r>
            <a:endPar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8" name="Nhóm 17" descr="Hình tròn nhỏ với số 1 bên trong cho biết bước 1"/>
          <p:cNvGrpSpPr/>
          <p:nvPr/>
        </p:nvGrpSpPr>
        <p:grpSpPr bwMode="blackWhite">
          <a:xfrm>
            <a:off x="50320" y="837382"/>
            <a:ext cx="558179" cy="409838"/>
            <a:chOff x="6953426" y="711274"/>
            <a:chExt cx="558179" cy="409838"/>
          </a:xfrm>
        </p:grpSpPr>
        <p:sp>
          <p:nvSpPr>
            <p:cNvPr id="19" name="Hình bầu dục 18"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Hộp văn bản 19" descr="Số 1"/>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33" name="Nhóm 32" descr="Hình tròn nhỏ với số 2 bên trong cho biết bước 2"/>
          <p:cNvGrpSpPr/>
          <p:nvPr/>
        </p:nvGrpSpPr>
        <p:grpSpPr bwMode="blackWhite">
          <a:xfrm>
            <a:off x="22022" y="1577124"/>
            <a:ext cx="558179" cy="409838"/>
            <a:chOff x="6953426" y="711274"/>
            <a:chExt cx="558179" cy="409838"/>
          </a:xfrm>
        </p:grpSpPr>
        <p:sp>
          <p:nvSpPr>
            <p:cNvPr id="34" name="Hình bầu dục 3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Hộp văn bản 34" descr="Số 2"/>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grpSp>
      <p:grpSp>
        <p:nvGrpSpPr>
          <p:cNvPr id="22" name="Nhóm 21" descr="Hình tròn nhỏ với số 3 bên trong cho biết bước 3"/>
          <p:cNvGrpSpPr/>
          <p:nvPr/>
        </p:nvGrpSpPr>
        <p:grpSpPr bwMode="blackWhite">
          <a:xfrm>
            <a:off x="47792" y="4461201"/>
            <a:ext cx="558179" cy="409838"/>
            <a:chOff x="6953426" y="711274"/>
            <a:chExt cx="558179" cy="409838"/>
          </a:xfrm>
        </p:grpSpPr>
        <p:sp>
          <p:nvSpPr>
            <p:cNvPr id="24" name="Hình bầu dục 2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Hộp văn bản 29" descr="Số 3"/>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grpSp>
      <p:pic>
        <p:nvPicPr>
          <p:cNvPr id="8" name="Picture 7">
            <a:hlinkClick r:id="rId3" action="ppaction://hlinksldjump"/>
            <a:extLst>
              <a:ext uri="{FF2B5EF4-FFF2-40B4-BE49-F238E27FC236}">
                <a16:creationId xmlns:a16="http://schemas.microsoft.com/office/drawing/2014/main" id="{9043946D-4A99-F9D3-EC70-3FE128C6A026}"/>
              </a:ext>
            </a:extLst>
          </p:cNvPr>
          <p:cNvPicPr>
            <a:picLocks noChangeAspect="1"/>
          </p:cNvPicPr>
          <p:nvPr/>
        </p:nvPicPr>
        <p:blipFill rotWithShape="1">
          <a:blip r:embed="rId4"/>
          <a:srcRect l="17851" t="365"/>
          <a:stretch/>
        </p:blipFill>
        <p:spPr>
          <a:xfrm>
            <a:off x="0" y="5211137"/>
            <a:ext cx="2272150" cy="1586381"/>
          </a:xfrm>
          <a:prstGeom prst="rect">
            <a:avLst/>
          </a:prstGeom>
        </p:spPr>
      </p:pic>
      <p:sp>
        <p:nvSpPr>
          <p:cNvPr id="3" name="TextBox 2">
            <a:extLst>
              <a:ext uri="{FF2B5EF4-FFF2-40B4-BE49-F238E27FC236}">
                <a16:creationId xmlns:a16="http://schemas.microsoft.com/office/drawing/2014/main" id="{045EBB2D-E02B-5DD4-43AA-2E2ABA585906}"/>
              </a:ext>
            </a:extLst>
          </p:cNvPr>
          <p:cNvSpPr txBox="1"/>
          <p:nvPr/>
        </p:nvSpPr>
        <p:spPr>
          <a:xfrm>
            <a:off x="680142" y="853672"/>
            <a:ext cx="8149533" cy="475836"/>
          </a:xfrm>
          <a:prstGeom prst="rect">
            <a:avLst/>
          </a:prstGeom>
          <a:noFill/>
        </p:spPr>
        <p:txBody>
          <a:bodyPr wrap="square">
            <a:spAutoFit/>
          </a:bodyPr>
          <a:lstStyle/>
          <a:p>
            <a:pPr algn="just">
              <a:lnSpc>
                <a:spcPct val="107000"/>
              </a:lnSpc>
              <a:spcAft>
                <a:spcPts val="800"/>
              </a:spcAft>
            </a:pP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Khiếu nại đến đúng người có thẩm quyền giải quyết;</a:t>
            </a:r>
            <a:endParaRPr lang="vi-VN" sz="25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3">
            <a:hlinkClick r:id="rId5" action="ppaction://hlinksldjump"/>
            <a:extLst>
              <a:ext uri="{FF2B5EF4-FFF2-40B4-BE49-F238E27FC236}">
                <a16:creationId xmlns:a16="http://schemas.microsoft.com/office/drawing/2014/main" id="{DDA6FE6C-508D-D575-D6C8-7BA43887822B}"/>
              </a:ext>
            </a:extLst>
          </p:cNvPr>
          <p:cNvPicPr>
            <a:picLocks noChangeAspect="1"/>
          </p:cNvPicPr>
          <p:nvPr/>
        </p:nvPicPr>
        <p:blipFill>
          <a:blip r:embed="rId6"/>
          <a:stretch>
            <a:fillRect/>
          </a:stretch>
        </p:blipFill>
        <p:spPr>
          <a:xfrm>
            <a:off x="10363521" y="112736"/>
            <a:ext cx="1777475" cy="1160914"/>
          </a:xfrm>
          <a:prstGeom prst="rect">
            <a:avLst/>
          </a:prstGeom>
        </p:spPr>
      </p:pic>
      <p:sp>
        <p:nvSpPr>
          <p:cNvPr id="6" name="TextBox 5">
            <a:extLst>
              <a:ext uri="{FF2B5EF4-FFF2-40B4-BE49-F238E27FC236}">
                <a16:creationId xmlns:a16="http://schemas.microsoft.com/office/drawing/2014/main" id="{FFB3185C-A41D-19D5-4114-870A2D19B63F}"/>
              </a:ext>
            </a:extLst>
          </p:cNvPr>
          <p:cNvSpPr txBox="1"/>
          <p:nvPr/>
        </p:nvSpPr>
        <p:spPr>
          <a:xfrm>
            <a:off x="680142" y="1530328"/>
            <a:ext cx="6300788"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CD cần</a:t>
            </a:r>
            <a:endParaRPr lang="vi-VN" sz="2500"/>
          </a:p>
        </p:txBody>
      </p:sp>
      <p:sp>
        <p:nvSpPr>
          <p:cNvPr id="7" name="TextBox 6">
            <a:extLst>
              <a:ext uri="{FF2B5EF4-FFF2-40B4-BE49-F238E27FC236}">
                <a16:creationId xmlns:a16="http://schemas.microsoft.com/office/drawing/2014/main" id="{EF026913-9A96-5ACA-A0CD-CA897855930C}"/>
              </a:ext>
            </a:extLst>
          </p:cNvPr>
          <p:cNvSpPr txBox="1"/>
          <p:nvPr/>
        </p:nvSpPr>
        <p:spPr>
          <a:xfrm>
            <a:off x="2174081" y="1394585"/>
            <a:ext cx="9924253"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Trình bày trung thực sự việc, đưa ra những chứng cứ về tính đúng đắn, hợp lý của việc khiếu nại; </a:t>
            </a:r>
            <a:endParaRPr lang="vi-VN" sz="2500"/>
          </a:p>
        </p:txBody>
      </p:sp>
      <p:cxnSp>
        <p:nvCxnSpPr>
          <p:cNvPr id="11" name="Straight Connector 10">
            <a:extLst>
              <a:ext uri="{FF2B5EF4-FFF2-40B4-BE49-F238E27FC236}">
                <a16:creationId xmlns:a16="http://schemas.microsoft.com/office/drawing/2014/main" id="{66DA061A-418B-99A6-CA33-9EB218AA0BB9}"/>
              </a:ext>
            </a:extLst>
          </p:cNvPr>
          <p:cNvCxnSpPr/>
          <p:nvPr/>
        </p:nvCxnSpPr>
        <p:spPr>
          <a:xfrm>
            <a:off x="1757363" y="1768855"/>
            <a:ext cx="442912"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1219E0AF-1CDF-EC12-C8AC-47D85B4FA91D}"/>
              </a:ext>
            </a:extLst>
          </p:cNvPr>
          <p:cNvSpPr txBox="1"/>
          <p:nvPr/>
        </p:nvSpPr>
        <p:spPr>
          <a:xfrm>
            <a:off x="2174080" y="2279654"/>
            <a:ext cx="9655969"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cung cấp thông tin, tài liệu liên quan cho người giải quyết khiếu nại; </a:t>
            </a:r>
            <a:endParaRPr lang="vi-VN" sz="2500"/>
          </a:p>
        </p:txBody>
      </p:sp>
      <p:cxnSp>
        <p:nvCxnSpPr>
          <p:cNvPr id="23" name="Straight Connector 22">
            <a:extLst>
              <a:ext uri="{FF2B5EF4-FFF2-40B4-BE49-F238E27FC236}">
                <a16:creationId xmlns:a16="http://schemas.microsoft.com/office/drawing/2014/main" id="{B4D3895E-C1FA-D3E4-9201-EEB3588C9DA6}"/>
              </a:ext>
            </a:extLst>
          </p:cNvPr>
          <p:cNvCxnSpPr>
            <a:cxnSpLocks/>
            <a:endCxn id="15" idx="1"/>
          </p:cNvCxnSpPr>
          <p:nvPr/>
        </p:nvCxnSpPr>
        <p:spPr>
          <a:xfrm>
            <a:off x="1757363" y="1768855"/>
            <a:ext cx="416717" cy="749326"/>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A2B37E4F-C34E-7D8D-37AB-C099046AF101}"/>
              </a:ext>
            </a:extLst>
          </p:cNvPr>
          <p:cNvSpPr txBox="1"/>
          <p:nvPr/>
        </p:nvSpPr>
        <p:spPr>
          <a:xfrm>
            <a:off x="2174080" y="2699049"/>
            <a:ext cx="9989193" cy="887487"/>
          </a:xfrm>
          <a:prstGeom prst="rect">
            <a:avLst/>
          </a:prstGeom>
          <a:noFill/>
        </p:spPr>
        <p:txBody>
          <a:bodyPr wrap="square">
            <a:spAutoFit/>
          </a:bodyPr>
          <a:lstStyle/>
          <a:p>
            <a:pPr algn="just">
              <a:lnSpc>
                <a:spcPct val="107000"/>
              </a:lnSpc>
              <a:spcAft>
                <a:spcPts val="800"/>
              </a:spcAft>
            </a:pP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chịu trách nhiệm trước pháp luật về nội dung trình bày và việc cung cấp thông tin, tài liệu đó;</a:t>
            </a:r>
            <a:endParaRPr lang="vi-VN" sz="25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B54E92D8-4C01-2EFF-DB43-12EB7F7CB580}"/>
              </a:ext>
            </a:extLst>
          </p:cNvPr>
          <p:cNvCxnSpPr/>
          <p:nvPr/>
        </p:nvCxnSpPr>
        <p:spPr>
          <a:xfrm>
            <a:off x="1757363" y="1757208"/>
            <a:ext cx="416716" cy="1338437"/>
          </a:xfrm>
          <a:prstGeom prst="line">
            <a:avLst/>
          </a:prstGeom>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A7FA7EE6-FF72-EBCE-B2FD-F85F38DC6966}"/>
              </a:ext>
            </a:extLst>
          </p:cNvPr>
          <p:cNvSpPr txBox="1"/>
          <p:nvPr/>
        </p:nvSpPr>
        <p:spPr>
          <a:xfrm>
            <a:off x="600916" y="4392986"/>
            <a:ext cx="6329362"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Chấp hành </a:t>
            </a:r>
            <a:endParaRPr lang="vi-VN" sz="2500"/>
          </a:p>
        </p:txBody>
      </p:sp>
      <p:sp>
        <p:nvSpPr>
          <p:cNvPr id="45" name="TextBox 44">
            <a:extLst>
              <a:ext uri="{FF2B5EF4-FFF2-40B4-BE49-F238E27FC236}">
                <a16:creationId xmlns:a16="http://schemas.microsoft.com/office/drawing/2014/main" id="{373A28E2-1E8D-C5BB-C01D-9AD9A0EFBCA4}"/>
              </a:ext>
            </a:extLst>
          </p:cNvPr>
          <p:cNvSpPr txBox="1"/>
          <p:nvPr/>
        </p:nvSpPr>
        <p:spPr>
          <a:xfrm>
            <a:off x="2486025" y="3860319"/>
            <a:ext cx="9677248" cy="1246495"/>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quyết định hành chính, hành vi hành chính mà mình khiếu nại trong thời gian khiếu nại, trừ trường hợp quyết định, hành vi đó bị tạm đình chỉ thi hành án theo quy định tại Luật Khiếu nại; </a:t>
            </a:r>
            <a:endParaRPr lang="vi-VN" sz="2500"/>
          </a:p>
        </p:txBody>
      </p:sp>
      <p:cxnSp>
        <p:nvCxnSpPr>
          <p:cNvPr id="49" name="Straight Connector 48">
            <a:extLst>
              <a:ext uri="{FF2B5EF4-FFF2-40B4-BE49-F238E27FC236}">
                <a16:creationId xmlns:a16="http://schemas.microsoft.com/office/drawing/2014/main" id="{1DF3ECCE-A3B3-8F8D-F0DF-4C7EAC18D613}"/>
              </a:ext>
            </a:extLst>
          </p:cNvPr>
          <p:cNvCxnSpPr/>
          <p:nvPr/>
        </p:nvCxnSpPr>
        <p:spPr>
          <a:xfrm flipV="1">
            <a:off x="2057400" y="4071938"/>
            <a:ext cx="542925" cy="625038"/>
          </a:xfrm>
          <a:prstGeom prst="line">
            <a:avLst/>
          </a:prstGeom>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656C06A5-0DD1-7478-1DDF-B170CF7895E4}"/>
              </a:ext>
            </a:extLst>
          </p:cNvPr>
          <p:cNvSpPr txBox="1"/>
          <p:nvPr/>
        </p:nvSpPr>
        <p:spPr>
          <a:xfrm>
            <a:off x="2515099" y="5206312"/>
            <a:ext cx="9583235"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nghiêm chỉnh quyết định giải quyết khiếu nại đã có hiệu lực pháp luật; </a:t>
            </a:r>
            <a:endParaRPr lang="vi-VN" sz="2500"/>
          </a:p>
        </p:txBody>
      </p:sp>
      <p:cxnSp>
        <p:nvCxnSpPr>
          <p:cNvPr id="55" name="Straight Connector 54">
            <a:extLst>
              <a:ext uri="{FF2B5EF4-FFF2-40B4-BE49-F238E27FC236}">
                <a16:creationId xmlns:a16="http://schemas.microsoft.com/office/drawing/2014/main" id="{99B8E401-B82B-7489-ED68-17908479398B}"/>
              </a:ext>
            </a:extLst>
          </p:cNvPr>
          <p:cNvCxnSpPr/>
          <p:nvPr/>
        </p:nvCxnSpPr>
        <p:spPr>
          <a:xfrm>
            <a:off x="2057400" y="4696976"/>
            <a:ext cx="542925" cy="766439"/>
          </a:xfrm>
          <a:prstGeom prst="line">
            <a:avLst/>
          </a:prstGeom>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7FDB5408-731D-1504-CAA9-8973DF128731}"/>
              </a:ext>
            </a:extLst>
          </p:cNvPr>
          <p:cNvSpPr txBox="1"/>
          <p:nvPr/>
        </p:nvSpPr>
        <p:spPr>
          <a:xfrm>
            <a:off x="2700775" y="6027100"/>
            <a:ext cx="9229724"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thực hiện các quyền và nghĩa vụ khác theo quy định của pháp luật.</a:t>
            </a:r>
            <a:endParaRPr lang="vi-VN" sz="2500"/>
          </a:p>
        </p:txBody>
      </p:sp>
      <p:cxnSp>
        <p:nvCxnSpPr>
          <p:cNvPr id="59" name="Straight Connector 58">
            <a:extLst>
              <a:ext uri="{FF2B5EF4-FFF2-40B4-BE49-F238E27FC236}">
                <a16:creationId xmlns:a16="http://schemas.microsoft.com/office/drawing/2014/main" id="{3E2725DD-4C29-38D7-6E4A-8A99C11FA812}"/>
              </a:ext>
            </a:extLst>
          </p:cNvPr>
          <p:cNvCxnSpPr>
            <a:cxnSpLocks/>
            <a:endCxn id="57" idx="1"/>
          </p:cNvCxnSpPr>
          <p:nvPr/>
        </p:nvCxnSpPr>
        <p:spPr>
          <a:xfrm>
            <a:off x="2036509" y="4649402"/>
            <a:ext cx="664266" cy="161622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1008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par>
                                <p:cTn id="58" presetID="16" presetClass="entr" presetSubtype="21"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barn(inVertical)">
                                      <p:cBhvr>
                                        <p:cTn id="65" dur="500"/>
                                        <p:tgtEl>
                                          <p:spTgt spid="4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arn(inVertical)">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anim calcmode="lin" valueType="num">
                                      <p:cBhvr>
                                        <p:cTn id="74" dur="1000" fill="hold"/>
                                        <p:tgtEl>
                                          <p:spTgt spid="55"/>
                                        </p:tgtEl>
                                        <p:attrNameLst>
                                          <p:attrName>ppt_x</p:attrName>
                                        </p:attrNameLst>
                                      </p:cBhvr>
                                      <p:tavLst>
                                        <p:tav tm="0">
                                          <p:val>
                                            <p:strVal val="#ppt_x"/>
                                          </p:val>
                                        </p:tav>
                                        <p:tav tm="100000">
                                          <p:val>
                                            <p:strVal val="#ppt_x"/>
                                          </p:val>
                                        </p:tav>
                                      </p:tavLst>
                                    </p:anim>
                                    <p:anim calcmode="lin" valueType="num">
                                      <p:cBhvr>
                                        <p:cTn id="75" dur="1000" fill="hold"/>
                                        <p:tgtEl>
                                          <p:spTgt spid="5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1000"/>
                                        <p:tgtEl>
                                          <p:spTgt spid="53"/>
                                        </p:tgtEl>
                                      </p:cBhvr>
                                    </p:animEffect>
                                    <p:anim calcmode="lin" valueType="num">
                                      <p:cBhvr>
                                        <p:cTn id="79" dur="1000" fill="hold"/>
                                        <p:tgtEl>
                                          <p:spTgt spid="53"/>
                                        </p:tgtEl>
                                        <p:attrNameLst>
                                          <p:attrName>ppt_x</p:attrName>
                                        </p:attrNameLst>
                                      </p:cBhvr>
                                      <p:tavLst>
                                        <p:tav tm="0">
                                          <p:val>
                                            <p:strVal val="#ppt_x"/>
                                          </p:val>
                                        </p:tav>
                                        <p:tav tm="100000">
                                          <p:val>
                                            <p:strVal val="#ppt_x"/>
                                          </p:val>
                                        </p:tav>
                                      </p:tavLst>
                                    </p:anim>
                                    <p:anim calcmode="lin" valueType="num">
                                      <p:cBhvr>
                                        <p:cTn id="8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barn(inVertical)">
                                      <p:cBhvr>
                                        <p:cTn id="85" dur="500"/>
                                        <p:tgtEl>
                                          <p:spTgt spid="5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5" grpId="0"/>
      <p:bldP spid="28" grpId="0"/>
      <p:bldP spid="41" grpId="0"/>
      <p:bldP spid="45" grpId="0"/>
      <p:bldP spid="53"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25EC-ACC6-50AC-43D4-B18C7D54071D}"/>
              </a:ext>
            </a:extLst>
          </p:cNvPr>
          <p:cNvSpPr>
            <a:spLocks noGrp="1"/>
          </p:cNvSpPr>
          <p:nvPr>
            <p:ph type="title"/>
          </p:nvPr>
        </p:nvSpPr>
        <p:spPr/>
        <p:txBody>
          <a:bodyPr>
            <a:normAutofit/>
          </a:bodyPr>
          <a:lstStyle/>
          <a:p>
            <a:r>
              <a:rPr lang="vi-VN" sz="280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a:effectLst/>
                <a:latin typeface="Times New Roman" panose="02020603050405020304" pitchFamily="18" charset="0"/>
                <a:ea typeface="Arial" panose="020B0604020202020204" pitchFamily="34" charset="0"/>
                <a:cs typeface="Times New Roman" panose="02020603050405020304" pitchFamily="18" charset="0"/>
              </a:rPr>
              <a:t>Người có thẩm quyền giải quyết khiếu nại</a:t>
            </a:r>
            <a:endParaRPr lang="vi-VN"/>
          </a:p>
        </p:txBody>
      </p:sp>
      <p:sp>
        <p:nvSpPr>
          <p:cNvPr id="5" name="TextBox 4">
            <a:extLst>
              <a:ext uri="{FF2B5EF4-FFF2-40B4-BE49-F238E27FC236}">
                <a16:creationId xmlns:a16="http://schemas.microsoft.com/office/drawing/2014/main" id="{FAF448CE-7FB8-2FB3-D0A6-9A6B1AB0C7FB}"/>
              </a:ext>
            </a:extLst>
          </p:cNvPr>
          <p:cNvSpPr txBox="1"/>
          <p:nvPr/>
        </p:nvSpPr>
        <p:spPr>
          <a:xfrm>
            <a:off x="521207" y="1682432"/>
            <a:ext cx="7778731" cy="3954159"/>
          </a:xfrm>
          <a:prstGeom prst="rect">
            <a:avLst/>
          </a:prstGeom>
          <a:noFill/>
        </p:spPr>
        <p:txBody>
          <a:bodyPr wrap="square">
            <a:spAutoFit/>
          </a:bodyPr>
          <a:lstStyle/>
          <a:p>
            <a:pPr algn="just">
              <a:lnSpc>
                <a:spcPct val="107000"/>
              </a:lnSpc>
              <a:spcAft>
                <a:spcPts val="800"/>
              </a:spcAft>
            </a:pPr>
            <a:r>
              <a:rPr lang="vi-VN" sz="2800" b="1">
                <a:effectLst/>
                <a:latin typeface="Times New Roman" panose="02020603050405020304" pitchFamily="18" charset="0"/>
                <a:ea typeface="Arial" panose="020B0604020202020204" pitchFamily="34" charset="0"/>
                <a:cs typeface="Times New Roman" panose="02020603050405020304" pitchFamily="18" charset="0"/>
              </a:rPr>
              <a:t>+ </a:t>
            </a:r>
            <a:r>
              <a:rPr lang="vi-VN" sz="2800">
                <a:effectLst/>
                <a:latin typeface="Times New Roman" panose="02020603050405020304" pitchFamily="18" charset="0"/>
                <a:ea typeface="Arial" panose="020B0604020202020204" pitchFamily="34" charset="0"/>
                <a:cs typeface="Times New Roman" panose="02020603050405020304" pitchFamily="18" charset="0"/>
              </a:rPr>
              <a:t>Người đứng đầu cơ quan hành chính có quyết định hành vi hành chính bị khiếu nại.</a:t>
            </a:r>
            <a:endParaRPr lang="vi-VN" sz="2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effectLst/>
                <a:latin typeface="Times New Roman" panose="02020603050405020304" pitchFamily="18" charset="0"/>
                <a:ea typeface="Arial" panose="020B0604020202020204" pitchFamily="34" charset="0"/>
                <a:cs typeface="Times New Roman" panose="02020603050405020304" pitchFamily="18" charset="0"/>
              </a:rPr>
              <a:t>+ Người đứng đầu cơ quan cấp trên trực tiếp của cơ quan hành chính có quyết định, hành vi hành chính bị khiếu nại.</a:t>
            </a:r>
            <a:endParaRPr lang="vi-VN" sz="2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effectLst/>
                <a:latin typeface="Times New Roman" panose="02020603050405020304" pitchFamily="18" charset="0"/>
                <a:ea typeface="Arial" panose="020B0604020202020204" pitchFamily="34" charset="0"/>
                <a:cs typeface="Times New Roman" panose="02020603050405020304" pitchFamily="18" charset="0"/>
              </a:rPr>
              <a:t>+ Chủ tịch UBND Tỉnh; Bộ trưởng; Thủ trưởng cơ quan ngang bộ; Tổng thanh tra CP; Thủ tướng chính phủ.</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hlinkClick r:id="rId2" action="ppaction://hlinksldjump"/>
            <a:extLst>
              <a:ext uri="{FF2B5EF4-FFF2-40B4-BE49-F238E27FC236}">
                <a16:creationId xmlns:a16="http://schemas.microsoft.com/office/drawing/2014/main" id="{7F2DEBF0-C86F-4088-1BD6-1231BC460D13}"/>
              </a:ext>
            </a:extLst>
          </p:cNvPr>
          <p:cNvPicPr>
            <a:picLocks noChangeAspect="1"/>
          </p:cNvPicPr>
          <p:nvPr/>
        </p:nvPicPr>
        <p:blipFill>
          <a:blip r:embed="rId3"/>
          <a:stretch>
            <a:fillRect/>
          </a:stretch>
        </p:blipFill>
        <p:spPr>
          <a:xfrm>
            <a:off x="8559603" y="1410536"/>
            <a:ext cx="3462251" cy="5169877"/>
          </a:xfrm>
          <a:prstGeom prst="rect">
            <a:avLst/>
          </a:prstGeom>
        </p:spPr>
      </p:pic>
    </p:spTree>
    <p:extLst>
      <p:ext uri="{BB962C8B-B14F-4D97-AF65-F5344CB8AC3E}">
        <p14:creationId xmlns:p14="http://schemas.microsoft.com/office/powerpoint/2010/main" val="13578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678" name="AutoShape 46"/>
          <p:cNvSpPr>
            <a:spLocks noChangeArrowheads="1"/>
          </p:cNvSpPr>
          <p:nvPr/>
        </p:nvSpPr>
        <p:spPr bwMode="ltGray">
          <a:xfrm rot="5400000">
            <a:off x="-2954601" y="253301"/>
            <a:ext cx="517765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9679" name="AutoShape 47"/>
          <p:cNvSpPr>
            <a:spLocks noChangeArrowheads="1"/>
          </p:cNvSpPr>
          <p:nvPr/>
        </p:nvSpPr>
        <p:spPr bwMode="ltGray">
          <a:xfrm rot="5400000" flipH="1">
            <a:off x="-1868302" y="1128579"/>
            <a:ext cx="4477088" cy="4102502"/>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562265" rtl="0" eaLnBrk="1" fontAlgn="auto" latinLnBrk="0" hangingPunct="1">
              <a:lnSpc>
                <a:spcPct val="100000"/>
              </a:lnSpc>
              <a:spcBef>
                <a:spcPts val="0"/>
              </a:spcBef>
              <a:spcAft>
                <a:spcPts val="0"/>
              </a:spcAft>
              <a:buClrTx/>
              <a:buSzTx/>
              <a:buFontTx/>
              <a:buNone/>
              <a:tabLst/>
              <a:defRPr/>
            </a:pPr>
            <a:r>
              <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332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NỘI</a:t>
            </a:r>
            <a:r>
              <a:rPr kumimoji="0" lang="en-US" sz="332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DUNG BÀI HỌC</a:t>
            </a:r>
          </a:p>
        </p:txBody>
      </p:sp>
      <p:sp>
        <p:nvSpPr>
          <p:cNvPr id="69682" name="AutoShape 50"/>
          <p:cNvSpPr>
            <a:spLocks noChangeArrowheads="1"/>
          </p:cNvSpPr>
          <p:nvPr/>
        </p:nvSpPr>
        <p:spPr bwMode="gray">
          <a:xfrm>
            <a:off x="3686644" y="2284424"/>
            <a:ext cx="8479934" cy="1626658"/>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marL="0" marR="0" lvl="0" indent="0" algn="ctr" defTabSz="56226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Pháp luật quyền và nghĩa vụ của công dân </a:t>
            </a:r>
          </a:p>
          <a:p>
            <a:pPr marL="0" marR="0" lvl="0" indent="0" algn="ctr" defTabSz="562265"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về tố</a:t>
            </a:r>
            <a:r>
              <a:rPr kumimoji="0" lang="en-US"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cáo</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3320" name="Group 67"/>
          <p:cNvGrpSpPr>
            <a:grpSpLocks/>
          </p:cNvGrpSpPr>
          <p:nvPr/>
        </p:nvGrpSpPr>
        <p:grpSpPr bwMode="auto">
          <a:xfrm>
            <a:off x="2421493" y="2471855"/>
            <a:ext cx="1291373" cy="1055687"/>
            <a:chOff x="2078" y="1680"/>
            <a:chExt cx="1615" cy="1615"/>
          </a:xfrm>
        </p:grpSpPr>
        <p:sp>
          <p:nvSpPr>
            <p:cNvPr id="13328"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9"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1"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3" name="Oval 73"/>
            <p:cNvSpPr>
              <a:spLocks noChangeArrowheads="1"/>
            </p:cNvSpPr>
            <p:nvPr/>
          </p:nvSpPr>
          <p:spPr bwMode="gray">
            <a:xfrm>
              <a:off x="2336" y="1933"/>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r>
                <a:rPr kumimoji="0" lang="en-US" sz="2521" b="1" i="0" u="none" strike="noStrike" kern="1200" cap="none" spc="0" normalizeH="0" baseline="0" noProof="0">
                  <a:ln>
                    <a:noFill/>
                  </a:ln>
                  <a:solidFill>
                    <a:srgbClr val="000000"/>
                  </a:solidFill>
                  <a:effectLst/>
                  <a:uLnTx/>
                  <a:uFillTx/>
                  <a:latin typeface="Arial" charset="0"/>
                  <a:ea typeface="+mn-ea"/>
                  <a:cs typeface="Arial" charset="0"/>
                </a:rPr>
                <a:t> 2</a:t>
              </a:r>
              <a:endParaRPr kumimoji="0" lang="en-US" sz="2521"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sp>
        <p:nvSpPr>
          <p:cNvPr id="2" name="Rounded Rectangle 1"/>
          <p:cNvSpPr/>
          <p:nvPr/>
        </p:nvSpPr>
        <p:spPr>
          <a:xfrm>
            <a:off x="2653315" y="5422228"/>
            <a:ext cx="3045397" cy="1099022"/>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2265" rtl="0" eaLnBrk="1" fontAlgn="base" latinLnBrk="0" hangingPunct="1">
              <a:lnSpc>
                <a:spcPct val="100000"/>
              </a:lnSpc>
              <a:spcBef>
                <a:spcPct val="0"/>
              </a:spcBef>
              <a:spcAft>
                <a:spcPct val="0"/>
              </a:spcAft>
              <a:buClrTx/>
              <a:buSzTx/>
              <a:buFontTx/>
              <a:buNone/>
              <a:tabLst/>
              <a:defRPr/>
            </a:pPr>
            <a:r>
              <a:rPr kumimoji="0" lang="en-US" sz="2952" b="0" i="0" u="none" strike="noStrike" kern="1200" cap="none" spc="0" normalizeH="0" baseline="0" noProof="0">
                <a:ln>
                  <a:noFill/>
                </a:ln>
                <a:solidFill>
                  <a:srgbClr val="000000"/>
                </a:solidFill>
                <a:effectLst/>
                <a:uLnTx/>
                <a:uFillTx/>
                <a:latin typeface="Arial"/>
                <a:ea typeface="+mn-ea"/>
                <a:cs typeface="Arial"/>
              </a:rPr>
              <a:t>Quyền của công dân về tố</a:t>
            </a:r>
            <a:r>
              <a:rPr kumimoji="0" lang="en-US" sz="2952" b="0" i="0" u="none" strike="noStrike" kern="1200" cap="none" spc="0" normalizeH="0" noProof="0">
                <a:ln>
                  <a:noFill/>
                </a:ln>
                <a:solidFill>
                  <a:srgbClr val="000000"/>
                </a:solidFill>
                <a:effectLst/>
                <a:uLnTx/>
                <a:uFillTx/>
                <a:latin typeface="Arial"/>
                <a:ea typeface="+mn-ea"/>
                <a:cs typeface="Arial"/>
              </a:rPr>
              <a:t> cáo</a:t>
            </a:r>
            <a:endParaRPr kumimoji="0" lang="en-SG" sz="2952" b="0"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Rounded Rectangle 19"/>
          <p:cNvSpPr/>
          <p:nvPr/>
        </p:nvSpPr>
        <p:spPr>
          <a:xfrm>
            <a:off x="7886701" y="5433479"/>
            <a:ext cx="3725532" cy="1087771"/>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2265" rtl="0" eaLnBrk="1" fontAlgn="base" latinLnBrk="0" hangingPunct="1">
              <a:lnSpc>
                <a:spcPct val="100000"/>
              </a:lnSpc>
              <a:spcBef>
                <a:spcPct val="0"/>
              </a:spcBef>
              <a:spcAft>
                <a:spcPct val="0"/>
              </a:spcAft>
              <a:buClrTx/>
              <a:buSzTx/>
              <a:buFontTx/>
              <a:buNone/>
              <a:tabLst/>
              <a:defRPr/>
            </a:pPr>
            <a:r>
              <a:rPr kumimoji="0" lang="en-US" sz="2952" b="0" i="0" u="none" strike="noStrike" kern="1200" cap="none" spc="0" normalizeH="0" baseline="0" noProof="0">
                <a:ln>
                  <a:noFill/>
                </a:ln>
                <a:solidFill>
                  <a:srgbClr val="000000"/>
                </a:solidFill>
                <a:effectLst/>
                <a:uLnTx/>
                <a:uFillTx/>
                <a:latin typeface="Arial"/>
                <a:ea typeface="+mn-ea"/>
                <a:cs typeface="Arial"/>
              </a:rPr>
              <a:t>Nghĩa vụ của công dân về tố</a:t>
            </a:r>
            <a:r>
              <a:rPr kumimoji="0" lang="en-US" sz="2952" b="0" i="0" u="none" strike="noStrike" kern="1200" cap="none" spc="0" normalizeH="0" noProof="0">
                <a:ln>
                  <a:noFill/>
                </a:ln>
                <a:solidFill>
                  <a:srgbClr val="000000"/>
                </a:solidFill>
                <a:effectLst/>
                <a:uLnTx/>
                <a:uFillTx/>
                <a:latin typeface="Arial"/>
                <a:ea typeface="+mn-ea"/>
                <a:cs typeface="Arial"/>
              </a:rPr>
              <a:t> cáo</a:t>
            </a:r>
            <a:endParaRPr kumimoji="0" lang="en-SG" sz="2952" b="0" i="0" u="none" strike="noStrike" kern="1200" cap="none" spc="0" normalizeH="0" baseline="0" noProof="0" dirty="0">
              <a:ln>
                <a:noFill/>
              </a:ln>
              <a:solidFill>
                <a:srgbClr val="000000"/>
              </a:solidFill>
              <a:effectLst/>
              <a:uLnTx/>
              <a:uFillTx/>
              <a:latin typeface="Arial"/>
              <a:ea typeface="+mn-ea"/>
              <a:cs typeface="Arial"/>
            </a:endParaRPr>
          </a:p>
        </p:txBody>
      </p:sp>
      <p:cxnSp>
        <p:nvCxnSpPr>
          <p:cNvPr id="4" name="Straight Arrow Connector 3"/>
          <p:cNvCxnSpPr>
            <a:cxnSpLocks/>
            <a:endCxn id="2" idx="0"/>
          </p:cNvCxnSpPr>
          <p:nvPr/>
        </p:nvCxnSpPr>
        <p:spPr>
          <a:xfrm flipH="1">
            <a:off x="4176014" y="3911082"/>
            <a:ext cx="3482086" cy="151114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endCxn id="20" idx="0"/>
          </p:cNvCxnSpPr>
          <p:nvPr/>
        </p:nvCxnSpPr>
        <p:spPr>
          <a:xfrm>
            <a:off x="7658100" y="3911082"/>
            <a:ext cx="2091367" cy="152239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EB632C-FBC5-D80B-A251-A63FA0CB7AA5}"/>
              </a:ext>
            </a:extLst>
          </p:cNvPr>
          <p:cNvSpPr txBox="1"/>
          <p:nvPr/>
        </p:nvSpPr>
        <p:spPr>
          <a:xfrm>
            <a:off x="1130130" y="111770"/>
            <a:ext cx="111834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2)</a:t>
            </a:r>
            <a:endParaRPr kumimoji="0" lang="vi-VN" sz="1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54124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82"/>
                                        </p:tgtEl>
                                        <p:attrNameLst>
                                          <p:attrName>style.visibility</p:attrName>
                                        </p:attrNameLst>
                                      </p:cBhvr>
                                      <p:to>
                                        <p:strVal val="visible"/>
                                      </p:to>
                                    </p:set>
                                    <p:anim calcmode="lin" valueType="num">
                                      <p:cBhvr additive="base">
                                        <p:cTn id="7" dur="500" fill="hold"/>
                                        <p:tgtEl>
                                          <p:spTgt spid="69682"/>
                                        </p:tgtEl>
                                        <p:attrNameLst>
                                          <p:attrName>ppt_x</p:attrName>
                                        </p:attrNameLst>
                                      </p:cBhvr>
                                      <p:tavLst>
                                        <p:tav tm="0">
                                          <p:val>
                                            <p:strVal val="#ppt_x"/>
                                          </p:val>
                                        </p:tav>
                                        <p:tav tm="100000">
                                          <p:val>
                                            <p:strVal val="#ppt_x"/>
                                          </p:val>
                                        </p:tav>
                                      </p:tavLst>
                                    </p:anim>
                                    <p:anim calcmode="lin" valueType="num">
                                      <p:cBhvr additive="base">
                                        <p:cTn id="8" dur="500" fill="hold"/>
                                        <p:tgtEl>
                                          <p:spTgt spid="69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82" grpId="0" animBg="1"/>
      <p:bldP spid="2"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182881" y="448056"/>
            <a:ext cx="9846944" cy="640080"/>
          </a:xfrm>
        </p:spPr>
        <p:txBody>
          <a:bodyPr rtlCol="0">
            <a:normAutofit fontScale="90000"/>
          </a:bodyPr>
          <a:lstStyle/>
          <a:p>
            <a:pPr marL="0" marR="0" lvl="0" indent="0" defTabSz="56226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Pháp luật quyền và nghĩa vụ của công dân về tố</a:t>
            </a:r>
            <a:r>
              <a:rPr kumimoji="0" lang="en-US" sz="28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cáo</a:t>
            </a:r>
            <a:b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lang="en-US" sz="27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Quyền của công dân vè tố cáo</a:t>
            </a:r>
            <a:endParaRPr lang="vi-VN" sz="27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Đồng hồ đếm ngược 3 phút gây sốc  3 Minutes.mp4">
            <a:hlinkClick r:id="" action="ppaction://media"/>
            <a:extLst>
              <a:ext uri="{FF2B5EF4-FFF2-40B4-BE49-F238E27FC236}">
                <a16:creationId xmlns:a16="http://schemas.microsoft.com/office/drawing/2014/main" id="{70692EDE-FEB4-D498-FCF8-85B33CBD0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8326" y="2036708"/>
            <a:ext cx="4610794" cy="3579489"/>
          </a:xfrm>
          <a:prstGeom prst="rect">
            <a:avLst/>
          </a:prstGeom>
        </p:spPr>
      </p:pic>
      <p:pic>
        <p:nvPicPr>
          <p:cNvPr id="9" name="Picture 8">
            <a:extLst>
              <a:ext uri="{FF2B5EF4-FFF2-40B4-BE49-F238E27FC236}">
                <a16:creationId xmlns:a16="http://schemas.microsoft.com/office/drawing/2014/main" id="{7080BD2E-18AE-451A-54DB-78F4CEFC6350}"/>
              </a:ext>
            </a:extLst>
          </p:cNvPr>
          <p:cNvPicPr>
            <a:picLocks noChangeAspect="1"/>
          </p:cNvPicPr>
          <p:nvPr/>
        </p:nvPicPr>
        <p:blipFill>
          <a:blip r:embed="rId6"/>
          <a:stretch>
            <a:fillRect/>
          </a:stretch>
        </p:blipFill>
        <p:spPr>
          <a:xfrm>
            <a:off x="7861601" y="2241065"/>
            <a:ext cx="3439913" cy="3439913"/>
          </a:xfrm>
          <a:prstGeom prst="rect">
            <a:avLst/>
          </a:prstGeom>
        </p:spPr>
      </p:pic>
      <p:sp>
        <p:nvSpPr>
          <p:cNvPr id="10" name="Speech Bubble: Oval 9">
            <a:extLst>
              <a:ext uri="{FF2B5EF4-FFF2-40B4-BE49-F238E27FC236}">
                <a16:creationId xmlns:a16="http://schemas.microsoft.com/office/drawing/2014/main" id="{A6B2006F-BC04-5FB0-F4DC-A38E666BB88F}"/>
              </a:ext>
            </a:extLst>
          </p:cNvPr>
          <p:cNvSpPr/>
          <p:nvPr/>
        </p:nvSpPr>
        <p:spPr>
          <a:xfrm>
            <a:off x="7235954" y="-129573"/>
            <a:ext cx="5448066" cy="2435418"/>
          </a:xfrm>
          <a:prstGeom prst="wedgeEllipseCallout">
            <a:avLst>
              <a:gd name="adj1" fmla="val 20602"/>
              <a:gd name="adj2" fmla="val 89799"/>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Từ phân tích trên, cho biết, quyền</a:t>
            </a:r>
            <a:r>
              <a:rPr kumimoji="0" lang="en-US" sz="2600" b="0"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của công dân về tố cáo được quy định như thế nào?</a:t>
            </a:r>
            <a:endParaRPr kumimoji="0" lang="vi-VN"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DB667C4-C692-8A35-7357-936F493F046C}"/>
              </a:ext>
            </a:extLst>
          </p:cNvPr>
          <p:cNvSpPr txBox="1"/>
          <p:nvPr/>
        </p:nvSpPr>
        <p:spPr>
          <a:xfrm>
            <a:off x="365294" y="1435608"/>
            <a:ext cx="6353174" cy="4076822"/>
          </a:xfrm>
          <a:prstGeom prst="rect">
            <a:avLst/>
          </a:prstGeom>
          <a:noFill/>
        </p:spPr>
        <p:txBody>
          <a:bodyPr wrap="square">
            <a:spAutoFit/>
          </a:bodyPr>
          <a:lstStyle/>
          <a:p>
            <a:pPr algn="just">
              <a:lnSpc>
                <a:spcPct val="107000"/>
              </a:lnSpc>
              <a:spcAft>
                <a:spcPts val="800"/>
              </a:spcAft>
            </a:pPr>
            <a:r>
              <a:rPr lang="fr-FR"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HS đọc thông tin Luật Tố cáo năm 2018 và 2 trường hợp trong SGK – tr 106,107. Làm việc cá nhân và trả lời các câu hỏi sau:</a:t>
            </a:r>
            <a:endParaRPr lang="vi-VN" sz="25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Từ thông tin </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trên, theo em ở trường hợp 1, bà P có những quyền gì khi làm đơn tố cáo với hành vi của ông Trần Văn X? </a:t>
            </a:r>
            <a:endParaRPr lang="vi-VN" sz="25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H</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ành vi của ông H có phải thực hiện quyền tố cáo không? Vì sao?</a:t>
            </a:r>
            <a:endParaRPr lang="vi-VN" sz="25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 gian làm việc cá nhân 3 phút.</a:t>
            </a:r>
            <a:endParaRPr lang="vi-VN" sz="25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13413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Chỗ dành sẵn cho Nội dung 17"/>
          <p:cNvSpPr txBox="1">
            <a:spLocks/>
          </p:cNvSpPr>
          <p:nvPr/>
        </p:nvSpPr>
        <p:spPr>
          <a:xfrm>
            <a:off x="163327" y="193222"/>
            <a:ext cx="11047196" cy="4711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62265" rtl="0" eaLnBrk="0" fontAlgn="base" latinLnBrk="0" hangingPunct="0">
              <a:lnSpc>
                <a:spcPct val="100000"/>
              </a:lnSpc>
              <a:spcBef>
                <a:spcPct val="0"/>
              </a:spcBef>
              <a:spcAft>
                <a:spcPct val="0"/>
              </a:spcAft>
              <a:buClrTx/>
              <a:buSzTx/>
              <a:buNone/>
              <a:tabLst/>
              <a:defRPr/>
            </a:pPr>
            <a:r>
              <a:rPr kumimoji="0" lang="en-US" sz="2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Pháp luật quyền và nghĩa vụ của công dân về tố cáo</a:t>
            </a:r>
          </a:p>
          <a:p>
            <a:pPr marL="0" marR="0" lvl="0" indent="0" algn="l" defTabSz="562265"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6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 Quyền của công dân về tố cáo</a:t>
            </a:r>
            <a:endParaRPr kumimoji="0" lang="en-US" sz="2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8" name="Nhóm 17" descr="Hình tròn nhỏ với số 1 bên trong cho biết bước 1"/>
          <p:cNvGrpSpPr/>
          <p:nvPr/>
        </p:nvGrpSpPr>
        <p:grpSpPr bwMode="blackWhite">
          <a:xfrm>
            <a:off x="-20981" y="1439048"/>
            <a:ext cx="558179" cy="409838"/>
            <a:chOff x="6953426" y="711274"/>
            <a:chExt cx="558179" cy="409838"/>
          </a:xfrm>
        </p:grpSpPr>
        <p:sp>
          <p:nvSpPr>
            <p:cNvPr id="19" name="Hình bầu dục 18"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Hộp văn bản 19" descr="Số 1"/>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33" name="Nhóm 32" descr="Hình tròn nhỏ với số 2 bên trong cho biết bước 2"/>
          <p:cNvGrpSpPr/>
          <p:nvPr/>
        </p:nvGrpSpPr>
        <p:grpSpPr bwMode="blackWhite">
          <a:xfrm>
            <a:off x="-20981" y="2208287"/>
            <a:ext cx="558179" cy="409838"/>
            <a:chOff x="6953426" y="711274"/>
            <a:chExt cx="558179" cy="409838"/>
          </a:xfrm>
        </p:grpSpPr>
        <p:sp>
          <p:nvSpPr>
            <p:cNvPr id="34" name="Hình bầu dục 3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Hộp văn bản 34" descr="Số 2"/>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grpSp>
      <p:grpSp>
        <p:nvGrpSpPr>
          <p:cNvPr id="22" name="Nhóm 21" descr="Hình tròn nhỏ với số 3 bên trong cho biết bước 3"/>
          <p:cNvGrpSpPr/>
          <p:nvPr/>
        </p:nvGrpSpPr>
        <p:grpSpPr bwMode="blackWhite">
          <a:xfrm>
            <a:off x="22022" y="3895985"/>
            <a:ext cx="558179" cy="409838"/>
            <a:chOff x="6953426" y="711274"/>
            <a:chExt cx="558179" cy="409838"/>
          </a:xfrm>
        </p:grpSpPr>
        <p:sp>
          <p:nvSpPr>
            <p:cNvPr id="24" name="Hình bầu dục 2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Hộp văn bản 29" descr="Số 3"/>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grpSp>
      <p:grpSp>
        <p:nvGrpSpPr>
          <p:cNvPr id="37" name="Nhóm 36" descr="Hình tròn nhỏ với số 4 bên trong cho biết bước 4"/>
          <p:cNvGrpSpPr/>
          <p:nvPr/>
        </p:nvGrpSpPr>
        <p:grpSpPr bwMode="blackWhite">
          <a:xfrm>
            <a:off x="93665" y="5546986"/>
            <a:ext cx="558179" cy="409838"/>
            <a:chOff x="6953426" y="711274"/>
            <a:chExt cx="558179" cy="409838"/>
          </a:xfrm>
        </p:grpSpPr>
        <p:sp>
          <p:nvSpPr>
            <p:cNvPr id="38" name="Hình bầu dục 37"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Hộp văn bản 38" descr="Số 4"/>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grpSp>
      <p:pic>
        <p:nvPicPr>
          <p:cNvPr id="2" name="Picture 1">
            <a:extLst>
              <a:ext uri="{FF2B5EF4-FFF2-40B4-BE49-F238E27FC236}">
                <a16:creationId xmlns:a16="http://schemas.microsoft.com/office/drawing/2014/main" id="{07A89FB7-EFA3-9366-9AD7-C53405DE59C7}"/>
              </a:ext>
            </a:extLst>
          </p:cNvPr>
          <p:cNvPicPr>
            <a:picLocks noChangeAspect="1"/>
          </p:cNvPicPr>
          <p:nvPr/>
        </p:nvPicPr>
        <p:blipFill rotWithShape="1">
          <a:blip r:embed="rId3"/>
          <a:srcRect r="43916" b="3900"/>
          <a:stretch/>
        </p:blipFill>
        <p:spPr>
          <a:xfrm>
            <a:off x="10257321" y="4733876"/>
            <a:ext cx="1602583" cy="1830697"/>
          </a:xfrm>
          <a:prstGeom prst="rect">
            <a:avLst/>
          </a:prstGeom>
        </p:spPr>
      </p:pic>
      <p:sp>
        <p:nvSpPr>
          <p:cNvPr id="4" name="TextBox 3">
            <a:extLst>
              <a:ext uri="{FF2B5EF4-FFF2-40B4-BE49-F238E27FC236}">
                <a16:creationId xmlns:a16="http://schemas.microsoft.com/office/drawing/2014/main" id="{EE102DEB-3B93-4100-F613-C55B695D4CE8}"/>
              </a:ext>
            </a:extLst>
          </p:cNvPr>
          <p:cNvSpPr txBox="1"/>
          <p:nvPr/>
        </p:nvSpPr>
        <p:spPr>
          <a:xfrm>
            <a:off x="531801" y="1401477"/>
            <a:ext cx="9908736"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Được </a:t>
            </a:r>
            <a:r>
              <a:rPr lang="en-US" sz="2500">
                <a:solidFill>
                  <a:srgbClr val="FF0000"/>
                </a:solidFill>
                <a:effectLst/>
                <a:latin typeface="Times New Roman" panose="02020603050405020304" pitchFamily="18" charset="0"/>
                <a:ea typeface="Arial" panose="020B0604020202020204" pitchFamily="34" charset="0"/>
              </a:rPr>
              <a:t>đảm bảo bí mật </a:t>
            </a:r>
            <a:r>
              <a:rPr lang="en-US" sz="2500">
                <a:solidFill>
                  <a:srgbClr val="000000"/>
                </a:solidFill>
                <a:effectLst/>
                <a:latin typeface="Times New Roman" panose="02020603050405020304" pitchFamily="18" charset="0"/>
                <a:ea typeface="Arial" panose="020B0604020202020204" pitchFamily="34" charset="0"/>
              </a:rPr>
              <a:t>họ tên, địa chỉ bút tích, thông tin cá nhân khác.</a:t>
            </a:r>
            <a:endParaRPr lang="vi-VN" sz="2500"/>
          </a:p>
        </p:txBody>
      </p:sp>
      <p:sp>
        <p:nvSpPr>
          <p:cNvPr id="6" name="TextBox 5">
            <a:extLst>
              <a:ext uri="{FF2B5EF4-FFF2-40B4-BE49-F238E27FC236}">
                <a16:creationId xmlns:a16="http://schemas.microsoft.com/office/drawing/2014/main" id="{E990F462-1E77-7DE7-B20C-5548E73F7EF8}"/>
              </a:ext>
            </a:extLst>
          </p:cNvPr>
          <p:cNvSpPr txBox="1"/>
          <p:nvPr/>
        </p:nvSpPr>
        <p:spPr>
          <a:xfrm>
            <a:off x="531801" y="2151743"/>
            <a:ext cx="11360246" cy="1299138"/>
          </a:xfrm>
          <a:prstGeom prst="rect">
            <a:avLst/>
          </a:prstGeom>
          <a:noFill/>
        </p:spPr>
        <p:txBody>
          <a:bodyPr wrap="square">
            <a:spAutoFit/>
          </a:bodyPr>
          <a:lstStyle/>
          <a:p>
            <a:pPr algn="just">
              <a:lnSpc>
                <a:spcPct val="107000"/>
              </a:lnSpc>
              <a:spcAft>
                <a:spcPts val="800"/>
              </a:spcAft>
            </a:pP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thông báo về việc thụ lí hoặc không thụ lí </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tố cáo,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chuyển đơn tố cá</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o đến cơ quan, tổ chức, cá nhân có thẩm quyền giải quyết,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gia hạn giải quyế</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 tố cáo,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đình chỉ, tạm đình chỉ</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việc giải quyết tố cáo,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tiếp tục giải quyết </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tố cáo, </a:t>
            </a: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kết luận </a:t>
            </a:r>
            <a:r>
              <a:rPr lang="en-US" sz="25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 dung tố cáo.</a:t>
            </a:r>
            <a:endParaRPr lang="vi-VN" sz="250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0916C31-3057-79ED-113C-2894531D871B}"/>
              </a:ext>
            </a:extLst>
          </p:cNvPr>
          <p:cNvSpPr txBox="1"/>
          <p:nvPr/>
        </p:nvSpPr>
        <p:spPr>
          <a:xfrm>
            <a:off x="651843" y="3839097"/>
            <a:ext cx="11658437" cy="1246495"/>
          </a:xfrm>
          <a:prstGeom prst="rect">
            <a:avLst/>
          </a:prstGeom>
          <a:noFill/>
        </p:spPr>
        <p:txBody>
          <a:bodyPr wrap="square">
            <a:spAutoFit/>
          </a:bodyPr>
          <a:lstStyle/>
          <a:p>
            <a:r>
              <a:rPr lang="en-US" sz="2500">
                <a:solidFill>
                  <a:srgbClr val="FF0000"/>
                </a:solidFill>
                <a:effectLst/>
                <a:latin typeface="Times New Roman" panose="02020603050405020304" pitchFamily="18" charset="0"/>
                <a:ea typeface="Arial" panose="020B0604020202020204" pitchFamily="34" charset="0"/>
              </a:rPr>
              <a:t>Tố cáo tiếp </a:t>
            </a:r>
            <a:r>
              <a:rPr lang="en-US" sz="2500">
                <a:solidFill>
                  <a:srgbClr val="000000"/>
                </a:solidFill>
                <a:effectLst/>
                <a:latin typeface="Times New Roman" panose="02020603050405020304" pitchFamily="18" charset="0"/>
                <a:ea typeface="Arial" panose="020B0604020202020204" pitchFamily="34" charset="0"/>
              </a:rPr>
              <a:t>khi có căn cứ cho rằng việc giải quyết tố cáo của cơ quan, tổ chức, cá nhân có thẩm quyền không đúng pháp luật hoặc quá thời giạn quy định mà đơn tố cáo chưa được giải quyết; rút đơn tố cáo.</a:t>
            </a:r>
            <a:endParaRPr lang="vi-VN" sz="2500"/>
          </a:p>
        </p:txBody>
      </p:sp>
      <p:sp>
        <p:nvSpPr>
          <p:cNvPr id="13" name="TextBox 12">
            <a:extLst>
              <a:ext uri="{FF2B5EF4-FFF2-40B4-BE49-F238E27FC236}">
                <a16:creationId xmlns:a16="http://schemas.microsoft.com/office/drawing/2014/main" id="{EBFC2A8A-2E97-B9ED-0644-36160F13DEC5}"/>
              </a:ext>
            </a:extLst>
          </p:cNvPr>
          <p:cNvSpPr txBox="1"/>
          <p:nvPr/>
        </p:nvSpPr>
        <p:spPr>
          <a:xfrm>
            <a:off x="723487" y="5530757"/>
            <a:ext cx="9717050"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Đề nghị cơ quan, tổ chức, cá nhân có thẩm quyền áp dụng các biện pháp </a:t>
            </a:r>
            <a:r>
              <a:rPr lang="en-US" sz="2500">
                <a:solidFill>
                  <a:srgbClr val="FF0000"/>
                </a:solidFill>
                <a:effectLst/>
                <a:latin typeface="Times New Roman" panose="02020603050405020304" pitchFamily="18" charset="0"/>
                <a:ea typeface="Arial" panose="020B0604020202020204" pitchFamily="34" charset="0"/>
              </a:rPr>
              <a:t>bảo vệ người tố cáo</a:t>
            </a:r>
            <a:r>
              <a:rPr lang="en-US" sz="2500">
                <a:solidFill>
                  <a:srgbClr val="000000"/>
                </a:solidFill>
                <a:effectLst/>
                <a:latin typeface="Times New Roman" panose="02020603050405020304" pitchFamily="18" charset="0"/>
                <a:ea typeface="Arial" panose="020B0604020202020204" pitchFamily="34" charset="0"/>
              </a:rPr>
              <a:t>; </a:t>
            </a:r>
            <a:endParaRPr lang="vi-VN" sz="2500"/>
          </a:p>
        </p:txBody>
      </p:sp>
      <p:sp>
        <p:nvSpPr>
          <p:cNvPr id="17" name="TextBox 16">
            <a:extLst>
              <a:ext uri="{FF2B5EF4-FFF2-40B4-BE49-F238E27FC236}">
                <a16:creationId xmlns:a16="http://schemas.microsoft.com/office/drawing/2014/main" id="{B1EDA1DC-E98B-4ECA-8903-A0F7122CDD77}"/>
              </a:ext>
            </a:extLst>
          </p:cNvPr>
          <p:cNvSpPr txBox="1"/>
          <p:nvPr/>
        </p:nvSpPr>
        <p:spPr>
          <a:xfrm>
            <a:off x="900752" y="5932608"/>
            <a:ext cx="9356569" cy="861774"/>
          </a:xfrm>
          <a:prstGeom prst="rect">
            <a:avLst/>
          </a:prstGeom>
          <a:noFill/>
        </p:spPr>
        <p:txBody>
          <a:bodyPr wrap="square">
            <a:spAutoFit/>
          </a:bodyPr>
          <a:lstStyle/>
          <a:p>
            <a:r>
              <a:rPr kumimoji="0" lang="en-US" sz="2500" b="0"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mn-cs"/>
              </a:rPr>
              <a:t>                                được khen thưởng, bồi thường thiệt hại </a:t>
            </a:r>
            <a:r>
              <a:rPr kumimoji="0" lang="en-US" sz="25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mn-cs"/>
              </a:rPr>
              <a:t>theo quy định của pháp luật.</a:t>
            </a:r>
            <a:endParaRPr lang="vi-VN"/>
          </a:p>
        </p:txBody>
      </p:sp>
      <p:pic>
        <p:nvPicPr>
          <p:cNvPr id="23" name="Picture 22">
            <a:extLst>
              <a:ext uri="{FF2B5EF4-FFF2-40B4-BE49-F238E27FC236}">
                <a16:creationId xmlns:a16="http://schemas.microsoft.com/office/drawing/2014/main" id="{4D814736-BADE-7E6F-05EF-31141D5762FE}"/>
              </a:ext>
            </a:extLst>
          </p:cNvPr>
          <p:cNvPicPr>
            <a:picLocks noChangeAspect="1"/>
          </p:cNvPicPr>
          <p:nvPr/>
        </p:nvPicPr>
        <p:blipFill>
          <a:blip r:embed="rId4"/>
          <a:stretch>
            <a:fillRect/>
          </a:stretch>
        </p:blipFill>
        <p:spPr>
          <a:xfrm>
            <a:off x="9813820" y="256103"/>
            <a:ext cx="2485827" cy="1553642"/>
          </a:xfrm>
          <a:prstGeom prst="rect">
            <a:avLst/>
          </a:prstGeom>
        </p:spPr>
      </p:pic>
    </p:spTree>
    <p:extLst>
      <p:ext uri="{BB962C8B-B14F-4D97-AF65-F5344CB8AC3E}">
        <p14:creationId xmlns:p14="http://schemas.microsoft.com/office/powerpoint/2010/main" val="1355258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p:txBody>
          <a:bodyPr rtlCol="0">
            <a:normAutofit/>
          </a:bodyPr>
          <a:lstStyle/>
          <a:p>
            <a:pPr algn="just">
              <a:lnSpc>
                <a:spcPct val="107000"/>
              </a:lnSpc>
              <a:spcAft>
                <a:spcPts val="800"/>
              </a:spcAft>
            </a:pPr>
            <a:r>
              <a:rPr lang="en-US" sz="27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Nghĩa vụ của công dân về tố cáo</a:t>
            </a:r>
            <a:endParaRPr lang="vi-VN" sz="27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Chỗ dành sẵn cho Nội dung 4"/>
          <p:cNvSpPr>
            <a:spLocks noGrp="1"/>
          </p:cNvSpPr>
          <p:nvPr>
            <p:ph sz="half" idx="4294967295"/>
          </p:nvPr>
        </p:nvSpPr>
        <p:spPr>
          <a:xfrm>
            <a:off x="903527" y="1435608"/>
            <a:ext cx="10748977" cy="957348"/>
          </a:xfrm>
        </p:spPr>
        <p:txBody>
          <a:bodyPr vert="horz" lIns="91440" tIns="45720" rIns="91440" bIns="45720" rtlCol="0">
            <a:noAutofit/>
          </a:bodyPr>
          <a:lstStyle/>
          <a:p>
            <a:pPr algn="just">
              <a:lnSpc>
                <a:spcPct val="107000"/>
              </a:lnSpc>
              <a:spcAft>
                <a:spcPts val="800"/>
              </a:spcAft>
            </a:pPr>
            <a:r>
              <a:rPr lang="fr-FR" sz="27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HS đọc thông tin Bộ Tố cáo năm 2018 và 2 trường hợp trong SGK – tr 108. Làm việc cá nhân và trả lời các câu hỏi sau:</a:t>
            </a:r>
            <a:endParaRPr lang="vi-VN" sz="27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DE0995F-6184-088E-8FA0-C7DA0A46D83C}"/>
              </a:ext>
            </a:extLst>
          </p:cNvPr>
          <p:cNvSpPr txBox="1"/>
          <p:nvPr/>
        </p:nvSpPr>
        <p:spPr>
          <a:xfrm>
            <a:off x="317311" y="2392956"/>
            <a:ext cx="4950725" cy="4461927"/>
          </a:xfrm>
          <a:prstGeom prst="rect">
            <a:avLst/>
          </a:prstGeom>
          <a:noFill/>
        </p:spPr>
        <p:txBody>
          <a:bodyPr wrap="square">
            <a:spAutoFit/>
          </a:bodyPr>
          <a:lstStyle/>
          <a:p>
            <a:pPr marL="514350" marR="0" lvl="0" indent="-514350" algn="just" defTabSz="914400" rtl="0" eaLnBrk="1" fontAlgn="auto" latinLnBrk="0" hangingPunct="1">
              <a:lnSpc>
                <a:spcPct val="107000"/>
              </a:lnSpc>
              <a:spcBef>
                <a:spcPts val="1000"/>
              </a:spcBef>
              <a:spcAft>
                <a:spcPts val="800"/>
              </a:spcAft>
              <a:buClrTx/>
              <a:buSzTx/>
              <a:buFontTx/>
              <a:buAutoNum type="alphaLcParenR"/>
              <a:tabLst/>
              <a:defRPr/>
            </a:pPr>
            <a:r>
              <a:rPr kumimoji="0" lang="en-US" sz="25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Trong trường hợp 1, em có nhận xét gì về trách nhiệm của ông Q khi quyết định tố cáo bà V lấn chiếm đất khu tập thể?</a:t>
            </a:r>
          </a:p>
          <a:p>
            <a:pPr marR="0" lvl="0" algn="just" defTabSz="914400" rtl="0" eaLnBrk="1" fontAlgn="auto" latinLnBrk="0" hangingPunct="1">
              <a:lnSpc>
                <a:spcPct val="107000"/>
              </a:lnSpc>
              <a:spcBef>
                <a:spcPts val="1000"/>
              </a:spcBef>
              <a:spcAft>
                <a:spcPts val="800"/>
              </a:spcAft>
              <a:buClrTx/>
              <a:buSzTx/>
              <a:tabLst/>
              <a:defRPr/>
            </a:pP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R="0" lvl="0" algn="just" defTabSz="914400" rtl="0" eaLnBrk="1" fontAlgn="auto" latinLnBrk="0" hangingPunct="1">
              <a:lnSpc>
                <a:spcPct val="107000"/>
              </a:lnSpc>
              <a:spcBef>
                <a:spcPts val="1000"/>
              </a:spcBef>
              <a:spcAft>
                <a:spcPts val="800"/>
              </a:spcAft>
              <a:buClrTx/>
              <a:buSzTx/>
              <a:tabLst/>
              <a:defRPr/>
            </a:pPr>
            <a:endParaRPr kumimoji="0" lang="vi-VN" sz="25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1000"/>
              </a:spcBef>
              <a:spcAft>
                <a:spcPts val="800"/>
              </a:spcAft>
              <a:buClrTx/>
              <a:buSzTx/>
              <a:buFontTx/>
              <a:buNone/>
              <a:tabLst/>
              <a:defRPr/>
            </a:pPr>
            <a:r>
              <a:rPr kumimoji="0" lang="vi-VN" sz="25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 </a:t>
            </a:r>
            <a:r>
              <a:rPr kumimoji="0" lang="en-US" sz="25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Việc làm đơn tố cáo không ghi rõ tên, địa chỉ người tố cáo ở trường hợp 2 là đúng hay sai? Tại sao?</a:t>
            </a:r>
          </a:p>
        </p:txBody>
      </p:sp>
      <p:sp>
        <p:nvSpPr>
          <p:cNvPr id="11" name="TextBox 10">
            <a:extLst>
              <a:ext uri="{FF2B5EF4-FFF2-40B4-BE49-F238E27FC236}">
                <a16:creationId xmlns:a16="http://schemas.microsoft.com/office/drawing/2014/main" id="{ACC4D18A-0D35-7744-BB2D-A91DA3234215}"/>
              </a:ext>
            </a:extLst>
          </p:cNvPr>
          <p:cNvSpPr txBox="1"/>
          <p:nvPr/>
        </p:nvSpPr>
        <p:spPr>
          <a:xfrm>
            <a:off x="5649038" y="2392956"/>
            <a:ext cx="6148316" cy="2819875"/>
          </a:xfrm>
          <a:prstGeom prst="rect">
            <a:avLst/>
          </a:prstGeom>
          <a:noFill/>
        </p:spPr>
        <p:txBody>
          <a:bodyPr wrap="square">
            <a:spAutoFit/>
          </a:bodyPr>
          <a:lstStyle/>
          <a:p>
            <a:pPr algn="just">
              <a:lnSpc>
                <a:spcPct val="107000"/>
              </a:lnSpc>
              <a:spcAft>
                <a:spcPts val="800"/>
              </a:spcAft>
            </a:pPr>
            <a:r>
              <a:rPr lang="fr-FR" sz="23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Trình bày trung thực và cung cấp đầy đủ hình ảnh bằng chứng về thực trạng hành vi gây ô nhiễm môi trường, lấn chiếm khu vui chơi của trẻ em trong khu tập thể trong đơn tố cáo.</a:t>
            </a:r>
            <a:endParaRPr lang="vi-VN" sz="23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fr-FR" sz="23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Hợp tác với lãnh đạo UBND (người có thẩm quyền giải quyết tố cáo) khi được mời lên làm việc.</a:t>
            </a:r>
            <a:endParaRPr lang="vi-VN" sz="23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2" name="Arrow: Right 11">
            <a:extLst>
              <a:ext uri="{FF2B5EF4-FFF2-40B4-BE49-F238E27FC236}">
                <a16:creationId xmlns:a16="http://schemas.microsoft.com/office/drawing/2014/main" id="{7D58257F-C2D9-540C-9EB6-6CAFB8B90D18}"/>
              </a:ext>
            </a:extLst>
          </p:cNvPr>
          <p:cNvSpPr/>
          <p:nvPr/>
        </p:nvSpPr>
        <p:spPr>
          <a:xfrm>
            <a:off x="4230806" y="3643952"/>
            <a:ext cx="1037230" cy="464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3B48006D-6881-0ECB-CD9B-645DD8DFF689}"/>
              </a:ext>
            </a:extLst>
          </p:cNvPr>
          <p:cNvSpPr txBox="1"/>
          <p:nvPr/>
        </p:nvSpPr>
        <p:spPr>
          <a:xfrm>
            <a:off x="5649038" y="5124977"/>
            <a:ext cx="6148316" cy="1862048"/>
          </a:xfrm>
          <a:prstGeom prst="rect">
            <a:avLst/>
          </a:prstGeom>
          <a:noFill/>
        </p:spPr>
        <p:txBody>
          <a:bodyPr wrap="square">
            <a:spAutoFit/>
          </a:bodyPr>
          <a:lstStyle/>
          <a:p>
            <a:r>
              <a:rPr lang="fr-FR" sz="2300">
                <a:solidFill>
                  <a:srgbClr val="0070C0"/>
                </a:solidFill>
                <a:effectLst/>
                <a:latin typeface="Times New Roman" panose="02020603050405020304" pitchFamily="18" charset="0"/>
                <a:ea typeface="Arial" panose="020B0604020202020204" pitchFamily="34" charset="0"/>
              </a:rPr>
              <a:t>Việc làm đơn </a:t>
            </a:r>
            <a:r>
              <a:rPr lang="en-US" sz="2300">
                <a:solidFill>
                  <a:srgbClr val="0070C0"/>
                </a:solidFill>
                <a:effectLst/>
                <a:latin typeface="Times New Roman" panose="02020603050405020304" pitchFamily="18" charset="0"/>
                <a:ea typeface="Arial" panose="020B0604020202020204" pitchFamily="34" charset="0"/>
              </a:rPr>
              <a:t>tố cáo không ghi rõ tên, địa chỉ người tố cáo (đơn tố cáo nạc danh) là sai. Vì theo quy định của pháp luật, người tố cáo phải cung cấp thông tin theo quy định (Điều 9 Luật Tố cáo 2019). </a:t>
            </a:r>
            <a:endParaRPr lang="vi-VN" sz="2300">
              <a:solidFill>
                <a:srgbClr val="0070C0"/>
              </a:solidFill>
            </a:endParaRPr>
          </a:p>
        </p:txBody>
      </p:sp>
      <p:sp>
        <p:nvSpPr>
          <p:cNvPr id="15" name="Arrow: Right 14">
            <a:extLst>
              <a:ext uri="{FF2B5EF4-FFF2-40B4-BE49-F238E27FC236}">
                <a16:creationId xmlns:a16="http://schemas.microsoft.com/office/drawing/2014/main" id="{C4F654E8-1D7B-0D42-66C4-CABBC7D7482C}"/>
              </a:ext>
            </a:extLst>
          </p:cNvPr>
          <p:cNvSpPr/>
          <p:nvPr/>
        </p:nvSpPr>
        <p:spPr>
          <a:xfrm>
            <a:off x="4749421" y="6409944"/>
            <a:ext cx="764275" cy="444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peech Bubble: Oval 15">
            <a:extLst>
              <a:ext uri="{FF2B5EF4-FFF2-40B4-BE49-F238E27FC236}">
                <a16:creationId xmlns:a16="http://schemas.microsoft.com/office/drawing/2014/main" id="{F3713859-1D4E-BB15-C81F-39AA62C636B1}"/>
              </a:ext>
            </a:extLst>
          </p:cNvPr>
          <p:cNvSpPr/>
          <p:nvPr/>
        </p:nvSpPr>
        <p:spPr>
          <a:xfrm>
            <a:off x="5999163" y="0"/>
            <a:ext cx="5448066" cy="2435418"/>
          </a:xfrm>
          <a:prstGeom prst="wedgeEllipseCallout">
            <a:avLst>
              <a:gd name="adj1" fmla="val 48659"/>
              <a:gd name="adj2" fmla="val 50011"/>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Từ phân tích trên, cho biết, nghĩa</a:t>
            </a:r>
            <a:r>
              <a:rPr kumimoji="0" lang="en-US" sz="2600" b="0"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vụ của công dân về tố cáo được quy định như thế nào?</a:t>
            </a:r>
            <a:endParaRPr kumimoji="0" lang="vi-VN"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2965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11" grpId="0"/>
      <p:bldP spid="12" grpId="0" animBg="1"/>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descr="Hình tròn nhỏ với số 1 bên trong cho biết bước 1"/>
          <p:cNvGrpSpPr/>
          <p:nvPr/>
        </p:nvGrpSpPr>
        <p:grpSpPr bwMode="blackWhite">
          <a:xfrm>
            <a:off x="3978812" y="1998837"/>
            <a:ext cx="558179" cy="409838"/>
            <a:chOff x="6953426" y="711274"/>
            <a:chExt cx="558179" cy="409838"/>
          </a:xfrm>
        </p:grpSpPr>
        <p:sp>
          <p:nvSpPr>
            <p:cNvPr id="14" name="Hình bầu dục 1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15" name="Hộp văn bản 14" descr="Số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1</a:t>
              </a:r>
            </a:p>
          </p:txBody>
        </p:sp>
      </p:grpSp>
      <p:grpSp>
        <p:nvGrpSpPr>
          <p:cNvPr id="18" name="Nhóm 17" descr="Hình tròn nhỏ với số 2 bên trong cho biết bước 2"/>
          <p:cNvGrpSpPr/>
          <p:nvPr/>
        </p:nvGrpSpPr>
        <p:grpSpPr bwMode="blackWhite">
          <a:xfrm>
            <a:off x="7216043" y="2054455"/>
            <a:ext cx="558179" cy="409838"/>
            <a:chOff x="6953426" y="711274"/>
            <a:chExt cx="558179" cy="409838"/>
          </a:xfrm>
        </p:grpSpPr>
        <p:sp>
          <p:nvSpPr>
            <p:cNvPr id="23" name="Hình bầu dục 22"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24" name="Hộp văn bản 23" descr="Số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2</a:t>
              </a:r>
            </a:p>
          </p:txBody>
        </p:sp>
      </p:grpSp>
      <p:grpSp>
        <p:nvGrpSpPr>
          <p:cNvPr id="26" name="Nhóm 25" descr="Hình tròn nhỏ với số 3 bên trong cho biết bước 3"/>
          <p:cNvGrpSpPr/>
          <p:nvPr/>
        </p:nvGrpSpPr>
        <p:grpSpPr bwMode="blackWhite">
          <a:xfrm>
            <a:off x="3839480" y="4527524"/>
            <a:ext cx="558179" cy="409838"/>
            <a:chOff x="6953426" y="711274"/>
            <a:chExt cx="558179" cy="409838"/>
          </a:xfrm>
        </p:grpSpPr>
        <p:sp>
          <p:nvSpPr>
            <p:cNvPr id="27" name="Hình bầu dục 26"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28" name="Hộp văn bản 27" descr="Số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3</a:t>
              </a:r>
            </a:p>
          </p:txBody>
        </p:sp>
      </p:grpSp>
      <p:sp>
        <p:nvSpPr>
          <p:cNvPr id="10" name="Hình bầu dục 9" descr="Hình tròn lớn, màu lam với một hình tròn nhỏ, màu lam nhạt bên trong"/>
          <p:cNvSpPr/>
          <p:nvPr/>
        </p:nvSpPr>
        <p:spPr>
          <a:xfrm>
            <a:off x="3907456" y="1974621"/>
            <a:ext cx="3827244" cy="322825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a:ln>
                <a:noFill/>
              </a:ln>
              <a:solidFill>
                <a:sysClr val="windowText" lastClr="000000"/>
              </a:solidFill>
              <a:effectLst/>
              <a:uLnTx/>
              <a:uFillTx/>
            </a:endParaRPr>
          </a:p>
        </p:txBody>
      </p:sp>
      <p:sp>
        <p:nvSpPr>
          <p:cNvPr id="11" name="Hình bầu dục 10" descr="Hình tròn nhỏ, màu lam nhạt bên trong một hình tròn lớn, màu lam đậm "/>
          <p:cNvSpPr/>
          <p:nvPr/>
        </p:nvSpPr>
        <p:spPr bwMode="ltGray">
          <a:xfrm>
            <a:off x="4689861" y="2578910"/>
            <a:ext cx="2347414" cy="210175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0" cap="none" spc="0" normalizeH="0" baseline="0">
                <a:ln>
                  <a:noFill/>
                </a:ln>
                <a:solidFill>
                  <a:sysClr val="windowText" lastClr="000000"/>
                </a:solidFill>
                <a:effectLst/>
                <a:uLnTx/>
                <a:uFillTx/>
                <a:latin typeface="Times New Roman" panose="02020603050405020304" pitchFamily="18" charset="0"/>
                <a:cs typeface="Times New Roman" panose="02020603050405020304" pitchFamily="18" charset="0"/>
              </a:rPr>
              <a:t>Nghĩa vụ của CD về tố cáo</a:t>
            </a:r>
          </a:p>
        </p:txBody>
      </p:sp>
      <p:sp>
        <p:nvSpPr>
          <p:cNvPr id="4" name="Tiêu đề 2">
            <a:extLst>
              <a:ext uri="{FF2B5EF4-FFF2-40B4-BE49-F238E27FC236}">
                <a16:creationId xmlns:a16="http://schemas.microsoft.com/office/drawing/2014/main" id="{60812DDD-7BB4-5DBC-317C-5A36D717CAEC}"/>
              </a:ext>
            </a:extLst>
          </p:cNvPr>
          <p:cNvSpPr txBox="1">
            <a:spLocks/>
          </p:cNvSpPr>
          <p:nvPr/>
        </p:nvSpPr>
        <p:spPr>
          <a:xfrm>
            <a:off x="628962" y="301488"/>
            <a:ext cx="6877119" cy="64008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pPr algn="just">
              <a:lnSpc>
                <a:spcPct val="107000"/>
              </a:lnSpc>
              <a:spcAft>
                <a:spcPts val="800"/>
              </a:spcAft>
            </a:pPr>
            <a:r>
              <a:rPr lang="en-US" sz="2700" b="1" i="1">
                <a:solidFill>
                  <a:srgbClr val="000000"/>
                </a:solidFill>
                <a:latin typeface="Times New Roman" panose="02020603050405020304" pitchFamily="18" charset="0"/>
                <a:ea typeface="Arial" panose="020B0604020202020204" pitchFamily="34" charset="0"/>
                <a:cs typeface="Times New Roman" panose="02020603050405020304" pitchFamily="18" charset="0"/>
              </a:rPr>
              <a:t>b, Nghĩa vụ của công dân về tố cáo</a:t>
            </a:r>
            <a:endParaRPr lang="vi-VN" sz="2700">
              <a:latin typeface="Arial" panose="020B060402020202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BFDC816-A3F1-EBC2-E116-C36E2710D3AE}"/>
              </a:ext>
            </a:extLst>
          </p:cNvPr>
          <p:cNvSpPr txBox="1"/>
          <p:nvPr/>
        </p:nvSpPr>
        <p:spPr>
          <a:xfrm>
            <a:off x="175182" y="1468703"/>
            <a:ext cx="6093724"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Cung cấp thông tin cá nhân; trình bày </a:t>
            </a:r>
          </a:p>
          <a:p>
            <a:r>
              <a:rPr lang="en-US" sz="2500">
                <a:solidFill>
                  <a:srgbClr val="000000"/>
                </a:solidFill>
                <a:effectLst/>
                <a:latin typeface="Times New Roman" panose="02020603050405020304" pitchFamily="18" charset="0"/>
                <a:ea typeface="Arial" panose="020B0604020202020204" pitchFamily="34" charset="0"/>
              </a:rPr>
              <a:t>trung thực về nội dung tố cáo; </a:t>
            </a:r>
            <a:endParaRPr lang="vi-VN" sz="2500"/>
          </a:p>
        </p:txBody>
      </p:sp>
      <p:sp>
        <p:nvSpPr>
          <p:cNvPr id="21" name="TextBox 20">
            <a:extLst>
              <a:ext uri="{FF2B5EF4-FFF2-40B4-BE49-F238E27FC236}">
                <a16:creationId xmlns:a16="http://schemas.microsoft.com/office/drawing/2014/main" id="{BCD68A65-77A8-560E-4A39-54999AD09EE2}"/>
              </a:ext>
            </a:extLst>
          </p:cNvPr>
          <p:cNvSpPr txBox="1"/>
          <p:nvPr/>
        </p:nvSpPr>
        <p:spPr>
          <a:xfrm>
            <a:off x="6757973" y="1418238"/>
            <a:ext cx="6216554"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Cung cấp thông tin, tài liệu liên quan đến</a:t>
            </a:r>
          </a:p>
          <a:p>
            <a:r>
              <a:rPr lang="en-US" sz="2500">
                <a:solidFill>
                  <a:srgbClr val="000000"/>
                </a:solidFill>
                <a:latin typeface="Times New Roman" panose="02020603050405020304" pitchFamily="18" charset="0"/>
                <a:ea typeface="Arial" panose="020B0604020202020204" pitchFamily="34" charset="0"/>
              </a:rPr>
              <a:t>          </a:t>
            </a:r>
            <a:r>
              <a:rPr lang="en-US" sz="2500">
                <a:solidFill>
                  <a:srgbClr val="000000"/>
                </a:solidFill>
                <a:effectLst/>
                <a:latin typeface="Times New Roman" panose="02020603050405020304" pitchFamily="18" charset="0"/>
                <a:ea typeface="Arial" panose="020B0604020202020204" pitchFamily="34" charset="0"/>
              </a:rPr>
              <a:t> nội dung tố cáo mà mình có được.</a:t>
            </a:r>
            <a:endParaRPr lang="vi-VN" sz="2500"/>
          </a:p>
        </p:txBody>
      </p:sp>
      <p:sp>
        <p:nvSpPr>
          <p:cNvPr id="31" name="TextBox 30">
            <a:extLst>
              <a:ext uri="{FF2B5EF4-FFF2-40B4-BE49-F238E27FC236}">
                <a16:creationId xmlns:a16="http://schemas.microsoft.com/office/drawing/2014/main" id="{EBAA3E18-A0C5-77D5-66CF-574E4FC4F24A}"/>
              </a:ext>
            </a:extLst>
          </p:cNvPr>
          <p:cNvSpPr txBox="1"/>
          <p:nvPr/>
        </p:nvSpPr>
        <p:spPr>
          <a:xfrm>
            <a:off x="323617" y="4449326"/>
            <a:ext cx="6612340"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Chịu trách nhiệm trước </a:t>
            </a:r>
          </a:p>
          <a:p>
            <a:r>
              <a:rPr lang="en-US" sz="2500">
                <a:solidFill>
                  <a:srgbClr val="000000"/>
                </a:solidFill>
                <a:effectLst/>
                <a:latin typeface="Times New Roman" panose="02020603050405020304" pitchFamily="18" charset="0"/>
                <a:ea typeface="Arial" panose="020B0604020202020204" pitchFamily="34" charset="0"/>
              </a:rPr>
              <a:t>pháp luật về nội dung tố cáo; </a:t>
            </a:r>
            <a:endParaRPr lang="vi-VN" sz="2500"/>
          </a:p>
        </p:txBody>
      </p:sp>
      <p:grpSp>
        <p:nvGrpSpPr>
          <p:cNvPr id="32" name="Nhóm 36" descr="Hình tròn nhỏ với số 4 bên trong cho biết bước 4">
            <a:extLst>
              <a:ext uri="{FF2B5EF4-FFF2-40B4-BE49-F238E27FC236}">
                <a16:creationId xmlns:a16="http://schemas.microsoft.com/office/drawing/2014/main" id="{AACEAA1D-AC63-BF80-3FB7-802CE643C608}"/>
              </a:ext>
            </a:extLst>
          </p:cNvPr>
          <p:cNvGrpSpPr/>
          <p:nvPr/>
        </p:nvGrpSpPr>
        <p:grpSpPr bwMode="blackWhite">
          <a:xfrm>
            <a:off x="7468031" y="4433501"/>
            <a:ext cx="558179" cy="409838"/>
            <a:chOff x="6953426" y="711274"/>
            <a:chExt cx="558179" cy="409838"/>
          </a:xfrm>
        </p:grpSpPr>
        <p:sp>
          <p:nvSpPr>
            <p:cNvPr id="33" name="Hình bầu dục 37" descr="Hình tròn nhỏ">
              <a:extLst>
                <a:ext uri="{FF2B5EF4-FFF2-40B4-BE49-F238E27FC236}">
                  <a16:creationId xmlns:a16="http://schemas.microsoft.com/office/drawing/2014/main" id="{FB6CA1FC-EBA4-B398-CC09-457BE7A5565A}"/>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Hộp văn bản 38" descr="Số 4">
              <a:extLst>
                <a:ext uri="{FF2B5EF4-FFF2-40B4-BE49-F238E27FC236}">
                  <a16:creationId xmlns:a16="http://schemas.microsoft.com/office/drawing/2014/main" id="{851655F3-D57C-8C5D-87AE-83A357A133DD}"/>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grpSp>
      <p:grpSp>
        <p:nvGrpSpPr>
          <p:cNvPr id="35" name="Nhóm 36" descr="Hình tròn nhỏ với số 4 bên trong cho biết bước 4">
            <a:extLst>
              <a:ext uri="{FF2B5EF4-FFF2-40B4-BE49-F238E27FC236}">
                <a16:creationId xmlns:a16="http://schemas.microsoft.com/office/drawing/2014/main" id="{C0511078-899B-8020-8140-E364514BD91A}"/>
              </a:ext>
            </a:extLst>
          </p:cNvPr>
          <p:cNvGrpSpPr/>
          <p:nvPr/>
        </p:nvGrpSpPr>
        <p:grpSpPr bwMode="blackWhite">
          <a:xfrm>
            <a:off x="5594352" y="5260742"/>
            <a:ext cx="558179" cy="409838"/>
            <a:chOff x="6953426" y="711274"/>
            <a:chExt cx="558179" cy="409838"/>
          </a:xfrm>
        </p:grpSpPr>
        <p:sp>
          <p:nvSpPr>
            <p:cNvPr id="36" name="Hình bầu dục 37" descr="Hình tròn nhỏ">
              <a:extLst>
                <a:ext uri="{FF2B5EF4-FFF2-40B4-BE49-F238E27FC236}">
                  <a16:creationId xmlns:a16="http://schemas.microsoft.com/office/drawing/2014/main" id="{2F6F8FFD-4D27-8D9D-01C8-B386B9E3A0F8}"/>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Hộp văn bản 38" descr="Số 4">
              <a:extLst>
                <a:ext uri="{FF2B5EF4-FFF2-40B4-BE49-F238E27FC236}">
                  <a16:creationId xmlns:a16="http://schemas.microsoft.com/office/drawing/2014/main" id="{4642303C-26E9-9AB8-EC18-9D3647C28132}"/>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solidFill>
                    <a:prstClr val="white"/>
                  </a:solidFill>
                  <a:latin typeface="Segoe UI Semibold" panose="020B0702040204020203" pitchFamily="34" charset="0"/>
                  <a:cs typeface="Segoe UI Semibold" panose="020B0702040204020203" pitchFamily="34" charset="0"/>
                </a:rPr>
                <a:t>5</a:t>
              </a:r>
              <a:endParaRPr kumimoji="0" lang="vi-VN"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sp>
        <p:nvSpPr>
          <p:cNvPr id="39" name="TextBox 38">
            <a:extLst>
              <a:ext uri="{FF2B5EF4-FFF2-40B4-BE49-F238E27FC236}">
                <a16:creationId xmlns:a16="http://schemas.microsoft.com/office/drawing/2014/main" id="{6EA3FE90-B725-C00E-7C45-6BFE370CD397}"/>
              </a:ext>
            </a:extLst>
          </p:cNvPr>
          <p:cNvSpPr txBox="1"/>
          <p:nvPr/>
        </p:nvSpPr>
        <p:spPr>
          <a:xfrm>
            <a:off x="7929725" y="4365319"/>
            <a:ext cx="4122607"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Hợp tác với người giải quyết  tố cáo khi có yêu cầu; </a:t>
            </a:r>
            <a:endParaRPr lang="vi-VN" sz="2500"/>
          </a:p>
        </p:txBody>
      </p:sp>
      <p:sp>
        <p:nvSpPr>
          <p:cNvPr id="41" name="TextBox 40">
            <a:extLst>
              <a:ext uri="{FF2B5EF4-FFF2-40B4-BE49-F238E27FC236}">
                <a16:creationId xmlns:a16="http://schemas.microsoft.com/office/drawing/2014/main" id="{5692734E-4A47-F958-CC46-C9DFE6A830E9}"/>
              </a:ext>
            </a:extLst>
          </p:cNvPr>
          <p:cNvSpPr txBox="1"/>
          <p:nvPr/>
        </p:nvSpPr>
        <p:spPr>
          <a:xfrm>
            <a:off x="2769663" y="5788103"/>
            <a:ext cx="6612340" cy="861774"/>
          </a:xfrm>
          <a:prstGeom prst="rect">
            <a:avLst/>
          </a:prstGeom>
          <a:noFill/>
        </p:spPr>
        <p:txBody>
          <a:bodyPr wrap="square">
            <a:spAutoFit/>
          </a:bodyPr>
          <a:lstStyle/>
          <a:p>
            <a:pPr algn="ctr"/>
            <a:r>
              <a:rPr lang="en-US" sz="2500">
                <a:solidFill>
                  <a:srgbClr val="000000"/>
                </a:solidFill>
                <a:effectLst/>
                <a:latin typeface="Times New Roman" panose="02020603050405020304" pitchFamily="18" charset="0"/>
                <a:ea typeface="Arial" panose="020B0604020202020204" pitchFamily="34" charset="0"/>
              </a:rPr>
              <a:t>Bồi thường thiệt hại do hành vi cố ý tố cáo sai sự thật của mình gây ra.</a:t>
            </a:r>
            <a:endParaRPr lang="vi-VN" sz="2500"/>
          </a:p>
        </p:txBody>
      </p:sp>
    </p:spTree>
    <p:extLst>
      <p:ext uri="{BB962C8B-B14F-4D97-AF65-F5344CB8AC3E}">
        <p14:creationId xmlns:p14="http://schemas.microsoft.com/office/powerpoint/2010/main" val="259683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31" grpId="0"/>
      <p:bldP spid="39"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682" name="AutoShape 50"/>
          <p:cNvSpPr>
            <a:spLocks noChangeArrowheads="1"/>
          </p:cNvSpPr>
          <p:nvPr/>
        </p:nvSpPr>
        <p:spPr bwMode="gray">
          <a:xfrm>
            <a:off x="1402015" y="891679"/>
            <a:ext cx="10487760" cy="1132977"/>
          </a:xfrm>
          <a:prstGeom prst="roundRect">
            <a:avLst>
              <a:gd name="adj" fmla="val 50000"/>
            </a:avLst>
          </a:prstGeom>
          <a:noFill/>
          <a:ln>
            <a:noFill/>
          </a:ln>
        </p:spPr>
        <p:style>
          <a:lnRef idx="0">
            <a:scrgbClr r="0" g="0" b="0"/>
          </a:lnRef>
          <a:fillRef idx="0">
            <a:scrgbClr r="0" g="0" b="0"/>
          </a:fillRef>
          <a:effectRef idx="0">
            <a:scrgbClr r="0" g="0" b="0"/>
          </a:effectRef>
          <a:fontRef idx="minor">
            <a:schemeClr val="accent4"/>
          </a:fontRef>
        </p:style>
        <p:txBody>
          <a:bodyPr wrap="none" lIns="95702" tIns="47851" rIns="95702" bIns="47851" anchor="ctr"/>
          <a:lstStyle/>
          <a:p>
            <a:r>
              <a:rPr lang="en-US" sz="2700" b="1">
                <a:latin typeface="Times New Roman" panose="02020603050405020304" pitchFamily="18" charset="0"/>
                <a:cs typeface="Times New Roman" panose="02020603050405020304" pitchFamily="18" charset="0"/>
              </a:rPr>
              <a:t>Hậu quả của hành vi vi phạm pháp luật về quyền khiếu nại, tố cáo</a:t>
            </a:r>
            <a:endParaRPr lang="vi-VN" sz="2700">
              <a:latin typeface="Times New Roman" panose="02020603050405020304" pitchFamily="18" charset="0"/>
              <a:cs typeface="Times New Roman" panose="02020603050405020304" pitchFamily="18" charset="0"/>
            </a:endParaRPr>
          </a:p>
        </p:txBody>
      </p:sp>
      <p:grpSp>
        <p:nvGrpSpPr>
          <p:cNvPr id="13320" name="Group 67"/>
          <p:cNvGrpSpPr>
            <a:grpSpLocks/>
          </p:cNvGrpSpPr>
          <p:nvPr/>
        </p:nvGrpSpPr>
        <p:grpSpPr bwMode="auto">
          <a:xfrm>
            <a:off x="161818" y="951396"/>
            <a:ext cx="1291372" cy="1055687"/>
            <a:chOff x="-721" y="-222"/>
            <a:chExt cx="1615" cy="1615"/>
          </a:xfrm>
        </p:grpSpPr>
        <p:sp>
          <p:nvSpPr>
            <p:cNvPr id="13328" name="Oval 68"/>
            <p:cNvSpPr>
              <a:spLocks noChangeArrowheads="1"/>
            </p:cNvSpPr>
            <p:nvPr/>
          </p:nvSpPr>
          <p:spPr bwMode="gray">
            <a:xfrm>
              <a:off x="-721" y="-222"/>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9" name="Oval 69"/>
            <p:cNvSpPr>
              <a:spLocks noChangeArrowheads="1"/>
            </p:cNvSpPr>
            <p:nvPr/>
          </p:nvSpPr>
          <p:spPr bwMode="gray">
            <a:xfrm>
              <a:off x="-629" y="-93"/>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2" name="Oval 70"/>
            <p:cNvSpPr>
              <a:spLocks noChangeArrowheads="1"/>
            </p:cNvSpPr>
            <p:nvPr/>
          </p:nvSpPr>
          <p:spPr bwMode="gray">
            <a:xfrm>
              <a:off x="-72" y="385"/>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1" name="Oval 71"/>
            <p:cNvSpPr>
              <a:spLocks noChangeArrowheads="1"/>
            </p:cNvSpPr>
            <p:nvPr/>
          </p:nvSpPr>
          <p:spPr bwMode="gray">
            <a:xfrm>
              <a:off x="-146" y="367"/>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4" name="Oval 72"/>
            <p:cNvSpPr>
              <a:spLocks noChangeArrowheads="1"/>
            </p:cNvSpPr>
            <p:nvPr/>
          </p:nvSpPr>
          <p:spPr bwMode="gray">
            <a:xfrm>
              <a:off x="-433" y="339"/>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3" name="Oval 73"/>
            <p:cNvSpPr>
              <a:spLocks noChangeArrowheads="1"/>
            </p:cNvSpPr>
            <p:nvPr/>
          </p:nvSpPr>
          <p:spPr bwMode="gray">
            <a:xfrm>
              <a:off x="-462" y="105"/>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r>
                <a:rPr kumimoji="0" lang="en-US" sz="2521" b="1" i="0" u="none" strike="noStrike" kern="1200" cap="none" spc="0" normalizeH="0" baseline="0" noProof="0">
                  <a:ln>
                    <a:noFill/>
                  </a:ln>
                  <a:solidFill>
                    <a:srgbClr val="000000"/>
                  </a:solidFill>
                  <a:effectLst/>
                  <a:uLnTx/>
                  <a:uFillTx/>
                  <a:latin typeface="Arial" charset="0"/>
                  <a:ea typeface="+mn-ea"/>
                  <a:cs typeface="Arial" charset="0"/>
                </a:rPr>
                <a:t> 3</a:t>
              </a:r>
              <a:endParaRPr kumimoji="0" lang="en-US" sz="2521"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sp>
        <p:nvSpPr>
          <p:cNvPr id="5" name="TextBox 4">
            <a:extLst>
              <a:ext uri="{FF2B5EF4-FFF2-40B4-BE49-F238E27FC236}">
                <a16:creationId xmlns:a16="http://schemas.microsoft.com/office/drawing/2014/main" id="{E4EB632C-FBC5-D80B-A251-A63FA0CB7AA5}"/>
              </a:ext>
            </a:extLst>
          </p:cNvPr>
          <p:cNvSpPr txBox="1"/>
          <p:nvPr/>
        </p:nvSpPr>
        <p:spPr>
          <a:xfrm>
            <a:off x="1008555" y="121496"/>
            <a:ext cx="111834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1800" b="0" i="0" u="none" strike="noStrike" kern="1200" cap="none" spc="0" normalizeH="0" baseline="0" noProof="0">
              <a:ln>
                <a:noFill/>
              </a:ln>
              <a:solidFill>
                <a:srgbClr val="000000"/>
              </a:solidFill>
              <a:effectLst/>
              <a:uLnTx/>
              <a:uFillTx/>
              <a:latin typeface="Arial"/>
              <a:ea typeface="+mn-ea"/>
              <a:cs typeface="Arial"/>
            </a:endParaRPr>
          </a:p>
        </p:txBody>
      </p:sp>
      <p:pic>
        <p:nvPicPr>
          <p:cNvPr id="6" name="Picture 5">
            <a:extLst>
              <a:ext uri="{FF2B5EF4-FFF2-40B4-BE49-F238E27FC236}">
                <a16:creationId xmlns:a16="http://schemas.microsoft.com/office/drawing/2014/main" id="{255EAF4D-FEF6-5BAA-9D29-A5A631019858}"/>
              </a:ext>
            </a:extLst>
          </p:cNvPr>
          <p:cNvPicPr>
            <a:picLocks noChangeAspect="1"/>
          </p:cNvPicPr>
          <p:nvPr/>
        </p:nvPicPr>
        <p:blipFill>
          <a:blip r:embed="rId2"/>
          <a:stretch>
            <a:fillRect/>
          </a:stretch>
        </p:blipFill>
        <p:spPr>
          <a:xfrm>
            <a:off x="109733" y="1969382"/>
            <a:ext cx="7872831" cy="4767122"/>
          </a:xfrm>
          <a:prstGeom prst="rect">
            <a:avLst/>
          </a:prstGeom>
        </p:spPr>
      </p:pic>
      <p:sp>
        <p:nvSpPr>
          <p:cNvPr id="8" name="TextBox 7">
            <a:extLst>
              <a:ext uri="{FF2B5EF4-FFF2-40B4-BE49-F238E27FC236}">
                <a16:creationId xmlns:a16="http://schemas.microsoft.com/office/drawing/2014/main" id="{B3B13671-6D60-EE4E-3AF8-C1DAD5B4C610}"/>
              </a:ext>
            </a:extLst>
          </p:cNvPr>
          <p:cNvSpPr txBox="1"/>
          <p:nvPr/>
        </p:nvSpPr>
        <p:spPr>
          <a:xfrm>
            <a:off x="8937239" y="2973711"/>
            <a:ext cx="6093724" cy="369332"/>
          </a:xfrm>
          <a:prstGeom prst="rect">
            <a:avLst/>
          </a:prstGeom>
          <a:noFill/>
        </p:spPr>
        <p:txBody>
          <a:bodyPr wrap="square">
            <a:spAutoFit/>
          </a:bodyPr>
          <a:lstStyle/>
          <a:p>
            <a:endParaRPr lang="vi-VN"/>
          </a:p>
        </p:txBody>
      </p:sp>
      <p:pic>
        <p:nvPicPr>
          <p:cNvPr id="2050" name="Picture 2" descr="3 Điều Tester Cần Lưu Ý Khi Đặt Câu Hỏi • TESTING VN">
            <a:extLst>
              <a:ext uri="{FF2B5EF4-FFF2-40B4-BE49-F238E27FC236}">
                <a16:creationId xmlns:a16="http://schemas.microsoft.com/office/drawing/2014/main" id="{CE0D6B8A-C172-3BB7-82EE-A83FE935C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040" y="3657757"/>
            <a:ext cx="4331756" cy="2886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24D12F1-AC4D-F6CF-DF50-069861BAFF29}"/>
              </a:ext>
            </a:extLst>
          </p:cNvPr>
          <p:cNvPicPr>
            <a:picLocks noChangeAspect="1"/>
          </p:cNvPicPr>
          <p:nvPr/>
        </p:nvPicPr>
        <p:blipFill>
          <a:blip r:embed="rId4"/>
          <a:stretch>
            <a:fillRect/>
          </a:stretch>
        </p:blipFill>
        <p:spPr>
          <a:xfrm>
            <a:off x="7775342" y="3421223"/>
            <a:ext cx="4529721" cy="701101"/>
          </a:xfrm>
          <a:prstGeom prst="rect">
            <a:avLst/>
          </a:prstGeom>
        </p:spPr>
      </p:pic>
      <p:cxnSp>
        <p:nvCxnSpPr>
          <p:cNvPr id="18" name="Straight Connector 17">
            <a:extLst>
              <a:ext uri="{FF2B5EF4-FFF2-40B4-BE49-F238E27FC236}">
                <a16:creationId xmlns:a16="http://schemas.microsoft.com/office/drawing/2014/main" id="{5B9CE8E3-A28B-A55E-145F-6F65D925F252}"/>
              </a:ext>
            </a:extLst>
          </p:cNvPr>
          <p:cNvCxnSpPr>
            <a:cxnSpLocks/>
          </p:cNvCxnSpPr>
          <p:nvPr/>
        </p:nvCxnSpPr>
        <p:spPr>
          <a:xfrm>
            <a:off x="3657600" y="3657757"/>
            <a:ext cx="399879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A58CE0F7-AF10-AC69-560A-ECEB22546E26}"/>
              </a:ext>
            </a:extLst>
          </p:cNvPr>
          <p:cNvCxnSpPr/>
          <p:nvPr/>
        </p:nvCxnSpPr>
        <p:spPr>
          <a:xfrm>
            <a:off x="4107976" y="5349922"/>
            <a:ext cx="320722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084A2506-DB5E-796E-A255-2798AAAC2252}"/>
              </a:ext>
            </a:extLst>
          </p:cNvPr>
          <p:cNvCxnSpPr>
            <a:cxnSpLocks/>
          </p:cNvCxnSpPr>
          <p:nvPr/>
        </p:nvCxnSpPr>
        <p:spPr>
          <a:xfrm flipV="1">
            <a:off x="235382" y="5631870"/>
            <a:ext cx="3872594" cy="10019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7BAC066E-C969-031D-C6F7-A8164884A8DA}"/>
              </a:ext>
            </a:extLst>
          </p:cNvPr>
          <p:cNvCxnSpPr/>
          <p:nvPr/>
        </p:nvCxnSpPr>
        <p:spPr>
          <a:xfrm>
            <a:off x="4490113" y="5631870"/>
            <a:ext cx="236106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0" name="Speech Bubble: Oval 29">
            <a:extLst>
              <a:ext uri="{FF2B5EF4-FFF2-40B4-BE49-F238E27FC236}">
                <a16:creationId xmlns:a16="http://schemas.microsoft.com/office/drawing/2014/main" id="{BDB578FC-326F-55AA-CE5F-254F6BA3ED8E}"/>
              </a:ext>
            </a:extLst>
          </p:cNvPr>
          <p:cNvSpPr/>
          <p:nvPr/>
        </p:nvSpPr>
        <p:spPr>
          <a:xfrm>
            <a:off x="7678222" y="1900863"/>
            <a:ext cx="4626841" cy="2580126"/>
          </a:xfrm>
          <a:prstGeom prst="wedgeEllipseCallout">
            <a:avLst>
              <a:gd name="adj1" fmla="val 30959"/>
              <a:gd name="adj2" fmla="val 6132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a:solidFill>
                  <a:srgbClr val="FF0000"/>
                </a:solidFill>
                <a:latin typeface="Times New Roman" panose="02020603050405020304" pitchFamily="18" charset="0"/>
                <a:cs typeface="Times New Roman" panose="02020603050405020304" pitchFamily="18" charset="0"/>
              </a:rPr>
              <a:t>Từ sự phân tích trên, ta thấy hành vi vi phạm pháp luật về khiếu nại, tố cáo có thể gây ra những hậu quả gì?</a:t>
            </a:r>
            <a:endParaRPr lang="vi-VN" sz="2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0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682"/>
                                        </p:tgtEl>
                                        <p:attrNameLst>
                                          <p:attrName>style.visibility</p:attrName>
                                        </p:attrNameLst>
                                      </p:cBhvr>
                                      <p:to>
                                        <p:strVal val="visible"/>
                                      </p:to>
                                    </p:set>
                                    <p:animEffect transition="in" filter="fade">
                                      <p:cBhvr>
                                        <p:cTn id="7" dur="1000"/>
                                        <p:tgtEl>
                                          <p:spTgt spid="69682"/>
                                        </p:tgtEl>
                                      </p:cBhvr>
                                    </p:animEffect>
                                    <p:anim calcmode="lin" valueType="num">
                                      <p:cBhvr>
                                        <p:cTn id="8" dur="1000" fill="hold"/>
                                        <p:tgtEl>
                                          <p:spTgt spid="69682"/>
                                        </p:tgtEl>
                                        <p:attrNameLst>
                                          <p:attrName>ppt_x</p:attrName>
                                        </p:attrNameLst>
                                      </p:cBhvr>
                                      <p:tavLst>
                                        <p:tav tm="0">
                                          <p:val>
                                            <p:strVal val="#ppt_x"/>
                                          </p:val>
                                        </p:tav>
                                        <p:tav tm="100000">
                                          <p:val>
                                            <p:strVal val="#ppt_x"/>
                                          </p:val>
                                        </p:tav>
                                      </p:tavLst>
                                    </p:anim>
                                    <p:anim calcmode="lin" valueType="num">
                                      <p:cBhvr>
                                        <p:cTn id="9" dur="1000" fill="hold"/>
                                        <p:tgtEl>
                                          <p:spTgt spid="696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82"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682" name="AutoShape 50"/>
          <p:cNvSpPr>
            <a:spLocks noChangeArrowheads="1"/>
          </p:cNvSpPr>
          <p:nvPr/>
        </p:nvSpPr>
        <p:spPr bwMode="gray">
          <a:xfrm>
            <a:off x="1402015" y="891679"/>
            <a:ext cx="10487760" cy="1132977"/>
          </a:xfrm>
          <a:prstGeom prst="roundRect">
            <a:avLst>
              <a:gd name="adj" fmla="val 50000"/>
            </a:avLst>
          </a:prstGeom>
          <a:noFill/>
          <a:ln>
            <a:noFill/>
          </a:ln>
        </p:spPr>
        <p:style>
          <a:lnRef idx="0">
            <a:scrgbClr r="0" g="0" b="0"/>
          </a:lnRef>
          <a:fillRef idx="0">
            <a:scrgbClr r="0" g="0" b="0"/>
          </a:fillRef>
          <a:effectRef idx="0">
            <a:scrgbClr r="0" g="0" b="0"/>
          </a:effectRef>
          <a:fontRef idx="minor">
            <a:schemeClr val="accent4"/>
          </a:fontRef>
        </p:style>
        <p:txBody>
          <a:bodyPr wrap="none" lIns="95702" tIns="47851" rIns="95702" bIns="4785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Hậu quả của hành vi vi phạm pháp luật về quyền khiếu nại, tố cáo</a:t>
            </a:r>
            <a:endParaRPr kumimoji="0" lang="vi-VN" sz="2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3320" name="Group 67"/>
          <p:cNvGrpSpPr>
            <a:grpSpLocks/>
          </p:cNvGrpSpPr>
          <p:nvPr/>
        </p:nvGrpSpPr>
        <p:grpSpPr bwMode="auto">
          <a:xfrm>
            <a:off x="161818" y="951396"/>
            <a:ext cx="1291372" cy="1055687"/>
            <a:chOff x="-721" y="-222"/>
            <a:chExt cx="1615" cy="1615"/>
          </a:xfrm>
        </p:grpSpPr>
        <p:sp>
          <p:nvSpPr>
            <p:cNvPr id="13328" name="Oval 68"/>
            <p:cNvSpPr>
              <a:spLocks noChangeArrowheads="1"/>
            </p:cNvSpPr>
            <p:nvPr/>
          </p:nvSpPr>
          <p:spPr bwMode="gray">
            <a:xfrm>
              <a:off x="-721" y="-222"/>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9" name="Oval 69"/>
            <p:cNvSpPr>
              <a:spLocks noChangeArrowheads="1"/>
            </p:cNvSpPr>
            <p:nvPr/>
          </p:nvSpPr>
          <p:spPr bwMode="gray">
            <a:xfrm>
              <a:off x="-629" y="-93"/>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2" name="Oval 70"/>
            <p:cNvSpPr>
              <a:spLocks noChangeArrowheads="1"/>
            </p:cNvSpPr>
            <p:nvPr/>
          </p:nvSpPr>
          <p:spPr bwMode="gray">
            <a:xfrm>
              <a:off x="-72" y="385"/>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1" name="Oval 71"/>
            <p:cNvSpPr>
              <a:spLocks noChangeArrowheads="1"/>
            </p:cNvSpPr>
            <p:nvPr/>
          </p:nvSpPr>
          <p:spPr bwMode="gray">
            <a:xfrm>
              <a:off x="-146" y="367"/>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9704" name="Oval 72"/>
            <p:cNvSpPr>
              <a:spLocks noChangeArrowheads="1"/>
            </p:cNvSpPr>
            <p:nvPr/>
          </p:nvSpPr>
          <p:spPr bwMode="gray">
            <a:xfrm>
              <a:off x="-433" y="339"/>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562265" rtl="0" eaLnBrk="1" fontAlgn="auto" latinLnBrk="0" hangingPunct="1">
                <a:lnSpc>
                  <a:spcPct val="100000"/>
                </a:lnSpc>
                <a:spcBef>
                  <a:spcPts val="0"/>
                </a:spcBef>
                <a:spcAft>
                  <a:spcPts val="0"/>
                </a:spcAft>
                <a:buClrTx/>
                <a:buSzTx/>
                <a:buFontTx/>
                <a:buNone/>
                <a:tabLst/>
                <a:defRPr/>
              </a:pPr>
              <a:endParaRPr kumimoji="0" lang="en-US" sz="1107" b="0" i="0" u="none" strike="noStrike" kern="1200" cap="none" spc="0" normalizeH="0" baseline="0" noProof="0">
                <a:ln>
                  <a:noFill/>
                </a:ln>
                <a:solidFill>
                  <a:srgbClr val="000000"/>
                </a:solidFill>
                <a:effectLst/>
                <a:uLnTx/>
                <a:uFillTx/>
                <a:latin typeface="Arial"/>
                <a:ea typeface="+mn-ea"/>
                <a:cs typeface="Arial" charset="0"/>
              </a:endParaRPr>
            </a:p>
          </p:txBody>
        </p:sp>
        <p:sp>
          <p:nvSpPr>
            <p:cNvPr id="13333" name="Oval 73"/>
            <p:cNvSpPr>
              <a:spLocks noChangeArrowheads="1"/>
            </p:cNvSpPr>
            <p:nvPr/>
          </p:nvSpPr>
          <p:spPr bwMode="gray">
            <a:xfrm>
              <a:off x="-462" y="105"/>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marL="0" marR="0" lvl="0" indent="0" algn="l" defTabSz="562265" rtl="0" eaLnBrk="1" fontAlgn="base" latinLnBrk="0" hangingPunct="1">
                <a:lnSpc>
                  <a:spcPct val="100000"/>
                </a:lnSpc>
                <a:spcBef>
                  <a:spcPct val="0"/>
                </a:spcBef>
                <a:spcAft>
                  <a:spcPct val="0"/>
                </a:spcAft>
                <a:buClrTx/>
                <a:buSzTx/>
                <a:buFontTx/>
                <a:buNone/>
                <a:tabLst/>
                <a:defRPr/>
              </a:pPr>
              <a:r>
                <a:rPr kumimoji="0" lang="en-US" sz="2521" b="1" i="0" u="none" strike="noStrike" kern="1200" cap="none" spc="0" normalizeH="0" baseline="0" noProof="0">
                  <a:ln>
                    <a:noFill/>
                  </a:ln>
                  <a:solidFill>
                    <a:srgbClr val="000000"/>
                  </a:solidFill>
                  <a:effectLst/>
                  <a:uLnTx/>
                  <a:uFillTx/>
                  <a:latin typeface="Arial" charset="0"/>
                  <a:ea typeface="+mn-ea"/>
                  <a:cs typeface="Arial" charset="0"/>
                </a:rPr>
                <a:t> 3</a:t>
              </a:r>
              <a:endParaRPr kumimoji="0" lang="en-US" sz="2521"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sp>
        <p:nvSpPr>
          <p:cNvPr id="5" name="TextBox 4">
            <a:extLst>
              <a:ext uri="{FF2B5EF4-FFF2-40B4-BE49-F238E27FC236}">
                <a16:creationId xmlns:a16="http://schemas.microsoft.com/office/drawing/2014/main" id="{E4EB632C-FBC5-D80B-A251-A63FA0CB7AA5}"/>
              </a:ext>
            </a:extLst>
          </p:cNvPr>
          <p:cNvSpPr txBox="1"/>
          <p:nvPr/>
        </p:nvSpPr>
        <p:spPr>
          <a:xfrm>
            <a:off x="1008555" y="121496"/>
            <a:ext cx="111834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1800" b="0" i="0" u="none" strike="noStrike" kern="1200" cap="none" spc="0" normalizeH="0" baseline="0" noProof="0">
              <a:ln>
                <a:noFill/>
              </a:ln>
              <a:solidFill>
                <a:srgbClr val="000000"/>
              </a:solidFill>
              <a:effectLst/>
              <a:uLnTx/>
              <a:uFillTx/>
              <a:latin typeface="Arial"/>
              <a:ea typeface="+mn-ea"/>
              <a:cs typeface="Arial"/>
            </a:endParaRPr>
          </a:p>
        </p:txBody>
      </p:sp>
      <p:sp>
        <p:nvSpPr>
          <p:cNvPr id="8" name="TextBox 7">
            <a:extLst>
              <a:ext uri="{FF2B5EF4-FFF2-40B4-BE49-F238E27FC236}">
                <a16:creationId xmlns:a16="http://schemas.microsoft.com/office/drawing/2014/main" id="{B3B13671-6D60-EE4E-3AF8-C1DAD5B4C610}"/>
              </a:ext>
            </a:extLst>
          </p:cNvPr>
          <p:cNvSpPr txBox="1"/>
          <p:nvPr/>
        </p:nvSpPr>
        <p:spPr>
          <a:xfrm>
            <a:off x="8937239" y="2973711"/>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mn-ea"/>
              <a:cs typeface="Arial"/>
            </a:endParaRPr>
          </a:p>
        </p:txBody>
      </p:sp>
      <p:grpSp>
        <p:nvGrpSpPr>
          <p:cNvPr id="2" name="Nhóm 32" descr="Hình tròn nhỏ với số 1 bên trong cho biết bước 1">
            <a:extLst>
              <a:ext uri="{FF2B5EF4-FFF2-40B4-BE49-F238E27FC236}">
                <a16:creationId xmlns:a16="http://schemas.microsoft.com/office/drawing/2014/main" id="{5B98B555-C3AF-55F9-3E1D-C78AB5952A7E}"/>
              </a:ext>
            </a:extLst>
          </p:cNvPr>
          <p:cNvGrpSpPr/>
          <p:nvPr/>
        </p:nvGrpSpPr>
        <p:grpSpPr bwMode="blackWhite">
          <a:xfrm>
            <a:off x="1613259" y="6310820"/>
            <a:ext cx="558179" cy="409838"/>
            <a:chOff x="6953426" y="711274"/>
            <a:chExt cx="558179" cy="409838"/>
          </a:xfrm>
        </p:grpSpPr>
        <p:sp>
          <p:nvSpPr>
            <p:cNvPr id="3" name="Hình bầu dục 33" descr="Hình tròn nhỏ">
              <a:extLst>
                <a:ext uri="{FF2B5EF4-FFF2-40B4-BE49-F238E27FC236}">
                  <a16:creationId xmlns:a16="http://schemas.microsoft.com/office/drawing/2014/main" id="{0DEF5A03-A2CC-B665-AC99-F78AD6014A35}"/>
                </a:ext>
              </a:extLst>
            </p:cNvPr>
            <p:cNvSpPr/>
            <p:nvPr/>
          </p:nvSpPr>
          <p:spPr bwMode="blackWhite">
            <a:xfrm>
              <a:off x="7025069" y="711274"/>
              <a:ext cx="409838" cy="409838"/>
            </a:xfrm>
            <a:prstGeom prst="ellipse">
              <a:avLst/>
            </a:prstGeom>
            <a:solidFill>
              <a:srgbClr val="D247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Segoe UI"/>
                <a:ea typeface="+mn-ea"/>
                <a:cs typeface="+mn-cs"/>
              </a:endParaRPr>
            </a:p>
          </p:txBody>
        </p:sp>
        <p:sp>
          <p:nvSpPr>
            <p:cNvPr id="4" name="Hộp văn bản 34" descr="Số 1">
              <a:extLst>
                <a:ext uri="{FF2B5EF4-FFF2-40B4-BE49-F238E27FC236}">
                  <a16:creationId xmlns:a16="http://schemas.microsoft.com/office/drawing/2014/main" id="{3552547C-0423-CB65-71B2-14D5BFE19983}"/>
                </a:ext>
              </a:extLst>
            </p:cNvPr>
            <p:cNvSpPr txBox="1"/>
            <p:nvPr/>
          </p:nvSpPr>
          <p:spPr bwMode="blackWhite">
            <a:xfrm>
              <a:off x="6953426" y="727564"/>
              <a:ext cx="55817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1</a:t>
              </a:r>
            </a:p>
          </p:txBody>
        </p:sp>
      </p:grpSp>
      <p:sp>
        <p:nvSpPr>
          <p:cNvPr id="9" name="TextBox 8">
            <a:extLst>
              <a:ext uri="{FF2B5EF4-FFF2-40B4-BE49-F238E27FC236}">
                <a16:creationId xmlns:a16="http://schemas.microsoft.com/office/drawing/2014/main" id="{56275CBC-E392-8837-26A4-0F17B215D69F}"/>
              </a:ext>
            </a:extLst>
          </p:cNvPr>
          <p:cNvSpPr txBox="1"/>
          <p:nvPr/>
        </p:nvSpPr>
        <p:spPr>
          <a:xfrm>
            <a:off x="0" y="5088158"/>
            <a:ext cx="5611681" cy="1246495"/>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Gây ảnh hưởng đến hoạt động bình thường của cơ quan, tổ chức, Nhà nước, tình hình an ninh trật tự, an toàn xã hội</a:t>
            </a:r>
            <a:r>
              <a:rPr lang="en-US" sz="2500">
                <a:solidFill>
                  <a:srgbClr val="000000"/>
                </a:solidFill>
                <a:latin typeface="Times New Roman" panose="02020603050405020304" pitchFamily="18" charset="0"/>
                <a:ea typeface="Arial" panose="020B0604020202020204" pitchFamily="34" charset="0"/>
              </a:rPr>
              <a:t>.</a:t>
            </a:r>
            <a:endParaRPr lang="vi-VN" sz="2500"/>
          </a:p>
        </p:txBody>
      </p:sp>
      <p:pic>
        <p:nvPicPr>
          <p:cNvPr id="11" name="Picture 10">
            <a:extLst>
              <a:ext uri="{FF2B5EF4-FFF2-40B4-BE49-F238E27FC236}">
                <a16:creationId xmlns:a16="http://schemas.microsoft.com/office/drawing/2014/main" id="{87AE94DF-CC7B-1F32-9276-ECA7A68590B4}"/>
              </a:ext>
            </a:extLst>
          </p:cNvPr>
          <p:cNvPicPr>
            <a:picLocks noChangeAspect="1"/>
          </p:cNvPicPr>
          <p:nvPr/>
        </p:nvPicPr>
        <p:blipFill rotWithShape="1">
          <a:blip r:embed="rId2"/>
          <a:srcRect l="8982" r="12176" b="2862"/>
          <a:stretch/>
        </p:blipFill>
        <p:spPr>
          <a:xfrm>
            <a:off x="161818" y="2091407"/>
            <a:ext cx="4312693" cy="2968694"/>
          </a:xfrm>
          <a:prstGeom prst="rect">
            <a:avLst/>
          </a:prstGeom>
        </p:spPr>
      </p:pic>
      <p:sp>
        <p:nvSpPr>
          <p:cNvPr id="13" name="TextBox 12">
            <a:extLst>
              <a:ext uri="{FF2B5EF4-FFF2-40B4-BE49-F238E27FC236}">
                <a16:creationId xmlns:a16="http://schemas.microsoft.com/office/drawing/2014/main" id="{22973626-D6B9-B5DB-3D41-DC36EFFA9739}"/>
              </a:ext>
            </a:extLst>
          </p:cNvPr>
          <p:cNvSpPr txBox="1"/>
          <p:nvPr/>
        </p:nvSpPr>
        <p:spPr>
          <a:xfrm>
            <a:off x="5251634" y="5085701"/>
            <a:ext cx="7567682" cy="86177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Xúc phạm uy tín, danh dự </a:t>
            </a:r>
          </a:p>
          <a:p>
            <a:r>
              <a:rPr lang="en-US" sz="2500">
                <a:solidFill>
                  <a:srgbClr val="000000"/>
                </a:solidFill>
                <a:effectLst/>
                <a:latin typeface="Times New Roman" panose="02020603050405020304" pitchFamily="18" charset="0"/>
                <a:ea typeface="Arial" panose="020B0604020202020204" pitchFamily="34" charset="0"/>
              </a:rPr>
              <a:t>của cá nhân, tổ chức</a:t>
            </a:r>
            <a:endParaRPr lang="vi-VN" sz="2500"/>
          </a:p>
        </p:txBody>
      </p:sp>
      <p:pic>
        <p:nvPicPr>
          <p:cNvPr id="14" name="Picture 13">
            <a:extLst>
              <a:ext uri="{FF2B5EF4-FFF2-40B4-BE49-F238E27FC236}">
                <a16:creationId xmlns:a16="http://schemas.microsoft.com/office/drawing/2014/main" id="{284245EF-D396-CA66-12B3-6A34D7E79758}"/>
              </a:ext>
            </a:extLst>
          </p:cNvPr>
          <p:cNvPicPr>
            <a:picLocks noChangeAspect="1"/>
          </p:cNvPicPr>
          <p:nvPr/>
        </p:nvPicPr>
        <p:blipFill rotWithShape="1">
          <a:blip r:embed="rId3"/>
          <a:srcRect l="13752" t="106" r="9889" b="2181"/>
          <a:stretch/>
        </p:blipFill>
        <p:spPr>
          <a:xfrm>
            <a:off x="4615299" y="2091407"/>
            <a:ext cx="4181152" cy="2968694"/>
          </a:xfrm>
          <a:prstGeom prst="rect">
            <a:avLst/>
          </a:prstGeom>
        </p:spPr>
      </p:pic>
      <p:grpSp>
        <p:nvGrpSpPr>
          <p:cNvPr id="15" name="Nhóm 32" descr="Hình tròn nhỏ với số 1 bên trong cho biết bước 1">
            <a:extLst>
              <a:ext uri="{FF2B5EF4-FFF2-40B4-BE49-F238E27FC236}">
                <a16:creationId xmlns:a16="http://schemas.microsoft.com/office/drawing/2014/main" id="{3F3A9229-EECE-E003-D5F6-3FC206102191}"/>
              </a:ext>
            </a:extLst>
          </p:cNvPr>
          <p:cNvGrpSpPr/>
          <p:nvPr/>
        </p:nvGrpSpPr>
        <p:grpSpPr bwMode="blackWhite">
          <a:xfrm>
            <a:off x="6645895" y="6352876"/>
            <a:ext cx="558179" cy="409838"/>
            <a:chOff x="6953426" y="711274"/>
            <a:chExt cx="558179" cy="409838"/>
          </a:xfrm>
        </p:grpSpPr>
        <p:sp>
          <p:nvSpPr>
            <p:cNvPr id="17" name="Hình bầu dục 33" descr="Hình tròn nhỏ">
              <a:extLst>
                <a:ext uri="{FF2B5EF4-FFF2-40B4-BE49-F238E27FC236}">
                  <a16:creationId xmlns:a16="http://schemas.microsoft.com/office/drawing/2014/main" id="{0B9C7C3E-6F15-8689-7F65-D5C02AFDA63D}"/>
                </a:ext>
              </a:extLst>
            </p:cNvPr>
            <p:cNvSpPr/>
            <p:nvPr/>
          </p:nvSpPr>
          <p:spPr bwMode="blackWhite">
            <a:xfrm>
              <a:off x="7025069" y="711274"/>
              <a:ext cx="409838" cy="409838"/>
            </a:xfrm>
            <a:prstGeom prst="ellipse">
              <a:avLst/>
            </a:prstGeom>
            <a:solidFill>
              <a:srgbClr val="D247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Segoe UI"/>
                <a:ea typeface="+mn-ea"/>
                <a:cs typeface="+mn-cs"/>
              </a:endParaRPr>
            </a:p>
          </p:txBody>
        </p:sp>
        <p:sp>
          <p:nvSpPr>
            <p:cNvPr id="19" name="Hộp văn bản 34" descr="Số 1">
              <a:extLst>
                <a:ext uri="{FF2B5EF4-FFF2-40B4-BE49-F238E27FC236}">
                  <a16:creationId xmlns:a16="http://schemas.microsoft.com/office/drawing/2014/main" id="{7FAC8859-3D80-1A40-7BA8-F1F8720D4624}"/>
                </a:ext>
              </a:extLst>
            </p:cNvPr>
            <p:cNvSpPr txBox="1"/>
            <p:nvPr/>
          </p:nvSpPr>
          <p:spPr bwMode="blackWhite">
            <a:xfrm>
              <a:off x="6953426" y="727564"/>
              <a:ext cx="55817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2</a:t>
              </a:r>
            </a:p>
          </p:txBody>
        </p:sp>
      </p:grpSp>
      <p:sp>
        <p:nvSpPr>
          <p:cNvPr id="21" name="TextBox 20">
            <a:extLst>
              <a:ext uri="{FF2B5EF4-FFF2-40B4-BE49-F238E27FC236}">
                <a16:creationId xmlns:a16="http://schemas.microsoft.com/office/drawing/2014/main" id="{EBA07E8B-0F95-E3EB-7B43-95B57ACA410E}"/>
              </a:ext>
            </a:extLst>
          </p:cNvPr>
          <p:cNvSpPr txBox="1"/>
          <p:nvPr/>
        </p:nvSpPr>
        <p:spPr>
          <a:xfrm>
            <a:off x="9035475" y="5279290"/>
            <a:ext cx="7567682" cy="1246495"/>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Arial" panose="020B0604020202020204" pitchFamily="34" charset="0"/>
              </a:rPr>
              <a:t>Xâm phạm đến quyền </a:t>
            </a:r>
          </a:p>
          <a:p>
            <a:r>
              <a:rPr lang="en-US" sz="2500">
                <a:solidFill>
                  <a:srgbClr val="000000"/>
                </a:solidFill>
                <a:effectLst/>
                <a:latin typeface="Times New Roman" panose="02020603050405020304" pitchFamily="18" charset="0"/>
                <a:ea typeface="Arial" panose="020B0604020202020204" pitchFamily="34" charset="0"/>
              </a:rPr>
              <a:t>và lợi ích hợp pháp của</a:t>
            </a:r>
          </a:p>
          <a:p>
            <a:r>
              <a:rPr lang="en-US" sz="2500">
                <a:solidFill>
                  <a:srgbClr val="000000"/>
                </a:solidFill>
                <a:effectLst/>
                <a:latin typeface="Times New Roman" panose="02020603050405020304" pitchFamily="18" charset="0"/>
                <a:ea typeface="Arial" panose="020B0604020202020204" pitchFamily="34" charset="0"/>
              </a:rPr>
              <a:t> cơ quan, tổ chức, cá nhân.</a:t>
            </a:r>
            <a:endParaRPr lang="vi-VN" sz="2500"/>
          </a:p>
        </p:txBody>
      </p:sp>
      <p:pic>
        <p:nvPicPr>
          <p:cNvPr id="10244" name="Picture 4" descr="Người lao động cần làm gì khi quyền lợi của mình bị xâm phạm?">
            <a:extLst>
              <a:ext uri="{FF2B5EF4-FFF2-40B4-BE49-F238E27FC236}">
                <a16:creationId xmlns:a16="http://schemas.microsoft.com/office/drawing/2014/main" id="{7906B3A4-A6E3-7A73-9913-40FB41184A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941" b="1355"/>
          <a:stretch/>
        </p:blipFill>
        <p:spPr bwMode="auto">
          <a:xfrm>
            <a:off x="8937239" y="2050255"/>
            <a:ext cx="3461657" cy="30761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32" descr="Hình tròn nhỏ với số 1 bên trong cho biết bước 1">
            <a:extLst>
              <a:ext uri="{FF2B5EF4-FFF2-40B4-BE49-F238E27FC236}">
                <a16:creationId xmlns:a16="http://schemas.microsoft.com/office/drawing/2014/main" id="{C5DBA1C6-693E-93AE-DF27-1CFDD2437E2A}"/>
              </a:ext>
            </a:extLst>
          </p:cNvPr>
          <p:cNvGrpSpPr/>
          <p:nvPr/>
        </p:nvGrpSpPr>
        <p:grpSpPr bwMode="blackWhite">
          <a:xfrm>
            <a:off x="10388977" y="6427588"/>
            <a:ext cx="558179" cy="409838"/>
            <a:chOff x="6953426" y="711274"/>
            <a:chExt cx="558179" cy="409838"/>
          </a:xfrm>
        </p:grpSpPr>
        <p:sp>
          <p:nvSpPr>
            <p:cNvPr id="25" name="Hình bầu dục 33" descr="Hình tròn nhỏ">
              <a:extLst>
                <a:ext uri="{FF2B5EF4-FFF2-40B4-BE49-F238E27FC236}">
                  <a16:creationId xmlns:a16="http://schemas.microsoft.com/office/drawing/2014/main" id="{D2D0CD16-A8D2-56AA-8D1F-40CE33668F74}"/>
                </a:ext>
              </a:extLst>
            </p:cNvPr>
            <p:cNvSpPr/>
            <p:nvPr/>
          </p:nvSpPr>
          <p:spPr bwMode="blackWhite">
            <a:xfrm>
              <a:off x="7025069" y="711274"/>
              <a:ext cx="409838" cy="409838"/>
            </a:xfrm>
            <a:prstGeom prst="ellipse">
              <a:avLst/>
            </a:prstGeom>
            <a:solidFill>
              <a:srgbClr val="D247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Segoe UI"/>
                <a:ea typeface="+mn-ea"/>
                <a:cs typeface="+mn-cs"/>
              </a:endParaRPr>
            </a:p>
          </p:txBody>
        </p:sp>
        <p:sp>
          <p:nvSpPr>
            <p:cNvPr id="26" name="Hộp văn bản 34" descr="Số 1">
              <a:extLst>
                <a:ext uri="{FF2B5EF4-FFF2-40B4-BE49-F238E27FC236}">
                  <a16:creationId xmlns:a16="http://schemas.microsoft.com/office/drawing/2014/main" id="{EB1B62A4-9915-5CB1-D83A-33B607A946DA}"/>
                </a:ext>
              </a:extLst>
            </p:cNvPr>
            <p:cNvSpPr txBox="1"/>
            <p:nvPr/>
          </p:nvSpPr>
          <p:spPr bwMode="blackWhite">
            <a:xfrm>
              <a:off x="6953426" y="727564"/>
              <a:ext cx="55817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3</a:t>
              </a:r>
            </a:p>
          </p:txBody>
        </p:sp>
      </p:grpSp>
    </p:spTree>
    <p:extLst>
      <p:ext uri="{BB962C8B-B14F-4D97-AF65-F5344CB8AC3E}">
        <p14:creationId xmlns:p14="http://schemas.microsoft.com/office/powerpoint/2010/main" val="276138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10244"/>
                                        </p:tgtEl>
                                        <p:attrNameLst>
                                          <p:attrName>style.visibility</p:attrName>
                                        </p:attrNameLst>
                                      </p:cBhvr>
                                      <p:to>
                                        <p:strVal val="visible"/>
                                      </p:to>
                                    </p:set>
                                    <p:animEffect transition="in" filter="barn(inVertical)">
                                      <p:cBhvr>
                                        <p:cTn id="35"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Rectangle 2"/>
          <p:cNvSpPr/>
          <p:nvPr/>
        </p:nvSpPr>
        <p:spPr>
          <a:xfrm>
            <a:off x="2220877" y="3145141"/>
            <a:ext cx="7750251" cy="889435"/>
          </a:xfrm>
          <a:prstGeom prst="rect">
            <a:avLst/>
          </a:prstGeom>
          <a:noFill/>
        </p:spPr>
        <p:txBody>
          <a:bodyPr wrap="none" lIns="56223" tIns="28111" rIns="56223" bIns="281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562265" fontAlgn="base">
              <a:spcBef>
                <a:spcPct val="0"/>
              </a:spcBef>
              <a:spcAft>
                <a:spcPct val="0"/>
              </a:spcAft>
            </a:pPr>
            <a:r>
              <a:rPr lang="en-US" sz="5411"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LUYỆN</a:t>
            </a:r>
            <a:r>
              <a:rPr lang="en-US" sz="5411"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 </a:t>
            </a:r>
            <a:r>
              <a:rPr lang="en-US" sz="5411"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TẬP</a:t>
            </a:r>
            <a:r>
              <a:rPr lang="en-US" sz="5411"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 </a:t>
            </a:r>
            <a:r>
              <a:rPr lang="en-US" sz="5411"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CỦNG</a:t>
            </a:r>
            <a:r>
              <a:rPr lang="en-US" sz="5411"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 </a:t>
            </a:r>
            <a:r>
              <a:rPr lang="en-US" sz="5411"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rPr>
              <a:t>CỐ</a:t>
            </a:r>
            <a:endParaRPr lang="en-US" sz="5411"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2917620766"/>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471" y="-55330"/>
            <a:ext cx="7801699" cy="153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3310" y="1737841"/>
            <a:ext cx="11389902" cy="947881"/>
          </a:xfrm>
          <a:prstGeom prst="rect">
            <a:avLst/>
          </a:prstGeom>
          <a:noFill/>
        </p:spPr>
        <p:txBody>
          <a:bodyPr wrap="square" lIns="85273" tIns="42637" rIns="85273" bIns="42637" rtlCol="0">
            <a:spAutoFit/>
          </a:bodyPr>
          <a:lstStyle/>
          <a:p>
            <a:pPr algn="ctr"/>
            <a:r>
              <a:rPr lang="vi-VN" sz="2800" b="1">
                <a:latin typeface="Times New Roman" panose="02020603050405020304" pitchFamily="18" charset="0"/>
                <a:cs typeface="Times New Roman" panose="02020603050405020304" pitchFamily="18" charset="0"/>
              </a:rPr>
              <a:t>Em sẽ làm gì để bảo vệ quyền và lợi ích của mình theo đúng quy định của pháp luật trong trường hợp dưới đây?</a:t>
            </a:r>
          </a:p>
        </p:txBody>
      </p:sp>
      <p:pic>
        <p:nvPicPr>
          <p:cNvPr id="6" name="Picture 2" descr="E:\teno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89471" cy="173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E:\teno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170" y="51324"/>
            <a:ext cx="1903055" cy="173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34724C1-B59A-2A47-27CC-79AD105DF3C6}"/>
              </a:ext>
            </a:extLst>
          </p:cNvPr>
          <p:cNvSpPr txBox="1"/>
          <p:nvPr/>
        </p:nvSpPr>
        <p:spPr>
          <a:xfrm>
            <a:off x="500053" y="5793031"/>
            <a:ext cx="5055620" cy="892552"/>
          </a:xfrm>
          <a:prstGeom prst="rect">
            <a:avLst/>
          </a:prstGeom>
          <a:noFill/>
        </p:spPr>
        <p:txBody>
          <a:bodyPr wrap="square">
            <a:spAutoFit/>
          </a:bodyPr>
          <a:lstStyle/>
          <a:p>
            <a:pPr algn="ctr"/>
            <a:r>
              <a:rPr lang="vi-VN" sz="2600">
                <a:solidFill>
                  <a:srgbClr val="FF0000"/>
                </a:solidFill>
                <a:effectLst/>
                <a:latin typeface="Times New Roman" panose="02020603050405020304" pitchFamily="18" charset="0"/>
                <a:ea typeface="Times New Roman" panose="02020603050405020304" pitchFamily="18" charset="0"/>
              </a:rPr>
              <a:t>Bị giám đốc công ty buộc thôi việc không rõ lí do</a:t>
            </a:r>
            <a:endParaRPr lang="vi-VN" sz="2600">
              <a:solidFill>
                <a:srgbClr val="FF0000"/>
              </a:solidFill>
            </a:endParaRPr>
          </a:p>
        </p:txBody>
      </p:sp>
      <p:pic>
        <p:nvPicPr>
          <p:cNvPr id="8" name="Picture 7">
            <a:extLst>
              <a:ext uri="{FF2B5EF4-FFF2-40B4-BE49-F238E27FC236}">
                <a16:creationId xmlns:a16="http://schemas.microsoft.com/office/drawing/2014/main" id="{679204C3-3F87-903E-DE7C-E76B7EBF3A0C}"/>
              </a:ext>
            </a:extLst>
          </p:cNvPr>
          <p:cNvPicPr>
            <a:picLocks noChangeAspect="1"/>
          </p:cNvPicPr>
          <p:nvPr/>
        </p:nvPicPr>
        <p:blipFill>
          <a:blip r:embed="rId4"/>
          <a:stretch>
            <a:fillRect/>
          </a:stretch>
        </p:blipFill>
        <p:spPr>
          <a:xfrm>
            <a:off x="734901" y="3163361"/>
            <a:ext cx="4578927" cy="2575646"/>
          </a:xfrm>
          <a:prstGeom prst="rect">
            <a:avLst/>
          </a:prstGeom>
        </p:spPr>
      </p:pic>
      <p:sp>
        <p:nvSpPr>
          <p:cNvPr id="10" name="TextBox 9">
            <a:extLst>
              <a:ext uri="{FF2B5EF4-FFF2-40B4-BE49-F238E27FC236}">
                <a16:creationId xmlns:a16="http://schemas.microsoft.com/office/drawing/2014/main" id="{717A6889-33D7-BE76-10FC-B4F56D0664BD}"/>
              </a:ext>
            </a:extLst>
          </p:cNvPr>
          <p:cNvSpPr txBox="1"/>
          <p:nvPr/>
        </p:nvSpPr>
        <p:spPr>
          <a:xfrm>
            <a:off x="6511140" y="5993085"/>
            <a:ext cx="6096000" cy="492443"/>
          </a:xfrm>
          <a:prstGeom prst="rect">
            <a:avLst/>
          </a:prstGeom>
          <a:noFill/>
        </p:spPr>
        <p:txBody>
          <a:bodyPr wrap="square">
            <a:spAutoFit/>
          </a:bodyPr>
          <a:lstStyle/>
          <a:p>
            <a:r>
              <a:rPr lang="vi-VN" sz="2600">
                <a:solidFill>
                  <a:srgbClr val="FF0000"/>
                </a:solidFill>
                <a:effectLst/>
                <a:latin typeface="Times New Roman" panose="02020603050405020304" pitchFamily="18" charset="0"/>
                <a:ea typeface="Times New Roman" panose="02020603050405020304" pitchFamily="18" charset="0"/>
              </a:rPr>
              <a:t>Phát hiện đối tượng buôn bán ma túy</a:t>
            </a:r>
            <a:endParaRPr lang="vi-VN" sz="2600">
              <a:solidFill>
                <a:srgbClr val="FF0000"/>
              </a:solidFill>
            </a:endParaRPr>
          </a:p>
        </p:txBody>
      </p:sp>
      <p:pic>
        <p:nvPicPr>
          <p:cNvPr id="11" name="Picture 10">
            <a:extLst>
              <a:ext uri="{FF2B5EF4-FFF2-40B4-BE49-F238E27FC236}">
                <a16:creationId xmlns:a16="http://schemas.microsoft.com/office/drawing/2014/main" id="{AC9F2EAE-2ABE-BEF8-BA28-BE4A4D271863}"/>
              </a:ext>
            </a:extLst>
          </p:cNvPr>
          <p:cNvPicPr>
            <a:picLocks noChangeAspect="1"/>
          </p:cNvPicPr>
          <p:nvPr/>
        </p:nvPicPr>
        <p:blipFill>
          <a:blip r:embed="rId5"/>
          <a:stretch>
            <a:fillRect/>
          </a:stretch>
        </p:blipFill>
        <p:spPr>
          <a:xfrm>
            <a:off x="7024255" y="3109337"/>
            <a:ext cx="4246418" cy="2828418"/>
          </a:xfrm>
          <a:prstGeom prst="rect">
            <a:avLst/>
          </a:prstGeom>
        </p:spPr>
      </p:pic>
      <p:sp>
        <p:nvSpPr>
          <p:cNvPr id="12" name="Speech Bubble: Oval 11">
            <a:extLst>
              <a:ext uri="{FF2B5EF4-FFF2-40B4-BE49-F238E27FC236}">
                <a16:creationId xmlns:a16="http://schemas.microsoft.com/office/drawing/2014/main" id="{BB113BF6-143F-3820-EFA0-0C259728E332}"/>
              </a:ext>
            </a:extLst>
          </p:cNvPr>
          <p:cNvSpPr/>
          <p:nvPr/>
        </p:nvSpPr>
        <p:spPr>
          <a:xfrm>
            <a:off x="634893" y="2438520"/>
            <a:ext cx="2389471" cy="852975"/>
          </a:xfrm>
          <a:prstGeom prst="wedgeEllipseCallout">
            <a:avLst>
              <a:gd name="adj1" fmla="val 91072"/>
              <a:gd name="adj2" fmla="val 8199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b="1" i="1">
                <a:solidFill>
                  <a:srgbClr val="FF0000"/>
                </a:solidFill>
                <a:latin typeface="Times New Roman" panose="02020603050405020304" pitchFamily="18" charset="0"/>
                <a:cs typeface="Times New Roman" panose="02020603050405020304" pitchFamily="18" charset="0"/>
              </a:rPr>
              <a:t>Khiếu nại</a:t>
            </a:r>
          </a:p>
        </p:txBody>
      </p:sp>
      <p:sp>
        <p:nvSpPr>
          <p:cNvPr id="13" name="Speech Bubble: Oval 12">
            <a:extLst>
              <a:ext uri="{FF2B5EF4-FFF2-40B4-BE49-F238E27FC236}">
                <a16:creationId xmlns:a16="http://schemas.microsoft.com/office/drawing/2014/main" id="{9196DF70-E5D9-FD49-2EC5-EEB423534E5A}"/>
              </a:ext>
            </a:extLst>
          </p:cNvPr>
          <p:cNvSpPr/>
          <p:nvPr/>
        </p:nvSpPr>
        <p:spPr>
          <a:xfrm flipH="1">
            <a:off x="8872323" y="2228697"/>
            <a:ext cx="3380556" cy="852975"/>
          </a:xfrm>
          <a:prstGeom prst="wedgeEllipseCallout">
            <a:avLst>
              <a:gd name="adj1" fmla="val 18942"/>
              <a:gd name="adj2" fmla="val 12747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b="1" i="1">
                <a:solidFill>
                  <a:srgbClr val="FF0000"/>
                </a:solidFill>
                <a:latin typeface="Times New Roman" panose="02020603050405020304" pitchFamily="18" charset="0"/>
                <a:cs typeface="Times New Roman" panose="02020603050405020304" pitchFamily="18" charset="0"/>
              </a:rPr>
              <a:t>Tố cáo</a:t>
            </a:r>
          </a:p>
        </p:txBody>
      </p:sp>
      <p:sp>
        <p:nvSpPr>
          <p:cNvPr id="14" name="Oval 13">
            <a:extLst>
              <a:ext uri="{FF2B5EF4-FFF2-40B4-BE49-F238E27FC236}">
                <a16:creationId xmlns:a16="http://schemas.microsoft.com/office/drawing/2014/main" id="{32FC0571-1452-6E38-2800-2374577F33C3}"/>
              </a:ext>
            </a:extLst>
          </p:cNvPr>
          <p:cNvSpPr/>
          <p:nvPr/>
        </p:nvSpPr>
        <p:spPr>
          <a:xfrm>
            <a:off x="1829628" y="3715110"/>
            <a:ext cx="8118764" cy="178632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800"/>
              </a:spcAft>
            </a:pPr>
            <a:r>
              <a:rPr lang="en-US" sz="26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hãy chia sẻ thông tin về một số vụ việc khiếu nại, tố cáo của công dân mà em biết?</a:t>
            </a:r>
            <a:endParaRPr lang="vi-VN" sz="26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753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486418" y="2905822"/>
            <a:ext cx="11219165"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en-US" sz="1107">
              <a:solidFill>
                <a:srgbClr val="FFFFFF"/>
              </a:solidFill>
              <a:latin typeface="Arial"/>
              <a:cs typeface="Aria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3389984" y="688915"/>
            <a:ext cx="4567460" cy="1251460"/>
          </a:xfrm>
          <a:prstGeom prst="rect">
            <a:avLst/>
          </a:prstGeom>
          <a:noFill/>
        </p:spPr>
        <p:txBody>
          <a:bodyPr wrap="none" lIns="86768" tIns="43384" rIns="86768" bIns="43384">
            <a:spAutoFit/>
          </a:bodyPr>
          <a:lstStyle/>
          <a:p>
            <a:pPr algn="ctr" defTabSz="562265" fontAlgn="base">
              <a:spcBef>
                <a:spcPct val="0"/>
              </a:spcBef>
              <a:spcAft>
                <a:spcPct val="0"/>
              </a:spcAft>
            </a:pPr>
            <a:r>
              <a:rPr lang="en-US" sz="7563" b="1" dirty="0" err="1">
                <a:solidFill>
                  <a:srgbClr val="FF0000"/>
                </a:solidFill>
                <a:latin typeface="Times New Roman" panose="02020603050405020304" pitchFamily="18" charset="0"/>
                <a:cs typeface="Times New Roman" panose="02020603050405020304" pitchFamily="18" charset="0"/>
              </a:rPr>
              <a:t>TÌM</a:t>
            </a:r>
            <a:r>
              <a:rPr lang="en-US" sz="7563" b="1" dirty="0">
                <a:solidFill>
                  <a:srgbClr val="FF0000"/>
                </a:solidFill>
                <a:latin typeface="Times New Roman" panose="02020603050405020304" pitchFamily="18" charset="0"/>
                <a:cs typeface="Times New Roman" panose="02020603050405020304" pitchFamily="18" charset="0"/>
              </a:rPr>
              <a:t> </a:t>
            </a:r>
            <a:r>
              <a:rPr lang="en-US" sz="7563" b="1" dirty="0" err="1">
                <a:solidFill>
                  <a:srgbClr val="FF0000"/>
                </a:solidFill>
                <a:latin typeface="Times New Roman" panose="02020603050405020304" pitchFamily="18" charset="0"/>
                <a:cs typeface="Times New Roman" panose="02020603050405020304" pitchFamily="18" charset="0"/>
              </a:rPr>
              <a:t>HOA</a:t>
            </a:r>
            <a:endParaRPr lang="en-US" sz="7563" b="1"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176930" y="1823759"/>
            <a:ext cx="1481280"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4330" y="-64437"/>
            <a:ext cx="1481280"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8646" y="2321087"/>
            <a:ext cx="961407"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9350" y="-261663"/>
            <a:ext cx="1481280"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486418" y="5372102"/>
            <a:ext cx="11219165"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en-US" sz="1107">
              <a:solidFill>
                <a:srgbClr val="FFFFFF"/>
              </a:solidFill>
              <a:latin typeface="Arial"/>
              <a:cs typeface="Aria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8412" y="4783707"/>
            <a:ext cx="1882576"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9228" y="4496225"/>
            <a:ext cx="685679"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61949" y="2265173"/>
            <a:ext cx="3593650"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921" y="1845034"/>
            <a:ext cx="2433209"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9735" y="4502163"/>
            <a:ext cx="513741"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0882" y="4359897"/>
            <a:ext cx="513741"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660" y="4944806"/>
            <a:ext cx="513741"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24510" y="1"/>
            <a:ext cx="1764570"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45005" y="-871264"/>
            <a:ext cx="560958"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99723" y="95146"/>
            <a:ext cx="4235692" cy="2009540"/>
          </a:xfrm>
          <a:prstGeom prst="rect">
            <a:avLst/>
          </a:prstGeom>
        </p:spPr>
      </p:pic>
      <p:sp>
        <p:nvSpPr>
          <p:cNvPr id="21" name="Rectangle 20"/>
          <p:cNvSpPr/>
          <p:nvPr/>
        </p:nvSpPr>
        <p:spPr>
          <a:xfrm rot="20352469">
            <a:off x="812678" y="632632"/>
            <a:ext cx="2729781" cy="793437"/>
          </a:xfrm>
          <a:prstGeom prst="rect">
            <a:avLst/>
          </a:prstGeom>
          <a:noFill/>
        </p:spPr>
        <p:txBody>
          <a:bodyPr wrap="none" lIns="86768" tIns="43384" rIns="86768" bIns="43384" numCol="1">
            <a:prstTxWarp prst="textWave1">
              <a:avLst/>
            </a:prstTxWarp>
            <a:spAutoFit/>
          </a:bodyPr>
          <a:lstStyle/>
          <a:p>
            <a:pPr algn="ctr" defTabSz="562265" fontAlgn="base">
              <a:spcBef>
                <a:spcPct val="0"/>
              </a:spcBef>
              <a:spcAft>
                <a:spcPct val="0"/>
              </a:spcAft>
            </a:pPr>
            <a:r>
              <a:rPr lang="en-US" sz="5104" b="1" dirty="0">
                <a:ln w="22225">
                  <a:solidFill>
                    <a:srgbClr val="333399"/>
                  </a:solidFill>
                  <a:prstDash val="solid"/>
                </a:ln>
                <a:solidFill>
                  <a:srgbClr val="333399">
                    <a:lumMod val="40000"/>
                    <a:lumOff val="60000"/>
                  </a:srgbClr>
                </a:solidFill>
                <a:latin typeface="Arial" charset="0"/>
                <a:cs typeface="Arial" charset="0"/>
              </a:rPr>
              <a:t>TRÒ CHƠI</a:t>
            </a:r>
          </a:p>
        </p:txBody>
      </p:sp>
      <p:grpSp>
        <p:nvGrpSpPr>
          <p:cNvPr id="22" name="Group 21"/>
          <p:cNvGrpSpPr/>
          <p:nvPr/>
        </p:nvGrpSpPr>
        <p:grpSpPr>
          <a:xfrm>
            <a:off x="516550" y="1117999"/>
            <a:ext cx="11302661" cy="6545544"/>
            <a:chOff x="188878" y="1017942"/>
            <a:chExt cx="12282737" cy="6545544"/>
          </a:xfrm>
        </p:grpSpPr>
        <p:sp>
          <p:nvSpPr>
            <p:cNvPr id="24" name="Horizontal Scroll 23"/>
            <p:cNvSpPr/>
            <p:nvPr/>
          </p:nvSpPr>
          <p:spPr>
            <a:xfrm>
              <a:off x="188878" y="1017942"/>
              <a:ext cx="12282737" cy="6545544"/>
            </a:xfrm>
            <a:prstGeom prst="horizontalScroll">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562265" fontAlgn="base">
                <a:spcBef>
                  <a:spcPct val="0"/>
                </a:spcBef>
                <a:spcAft>
                  <a:spcPct val="0"/>
                </a:spcAft>
              </a:pPr>
              <a:endParaRPr lang="en-US" sz="1107" b="1">
                <a:ln w="18000">
                  <a:solidFill>
                    <a:srgbClr val="333399">
                      <a:satMod val="140000"/>
                    </a:srgbClr>
                  </a:solidFill>
                  <a:prstDash val="solid"/>
                  <a:miter lim="800000"/>
                </a:ln>
                <a:noFill/>
                <a:effectLst>
                  <a:outerShdw blurRad="25500" dist="23000" dir="7020000" algn="tl">
                    <a:srgbClr val="000000">
                      <a:alpha val="50000"/>
                    </a:srgbClr>
                  </a:outerShdw>
                </a:effectLst>
                <a:latin typeface="Arial"/>
                <a:cs typeface="Arial"/>
              </a:endParaRPr>
            </a:p>
          </p:txBody>
        </p:sp>
        <p:sp>
          <p:nvSpPr>
            <p:cNvPr id="25" name="TextBox 24"/>
            <p:cNvSpPr txBox="1"/>
            <p:nvPr/>
          </p:nvSpPr>
          <p:spPr>
            <a:xfrm>
              <a:off x="1016130" y="1667364"/>
              <a:ext cx="11142134" cy="5038944"/>
            </a:xfrm>
            <a:prstGeom prst="rect">
              <a:avLst/>
            </a:prstGeom>
            <a:noFill/>
          </p:spPr>
          <p:txBody>
            <a:bodyPr wrap="square" rtlCol="0">
              <a:spAutoFit/>
            </a:bodyPr>
            <a:lstStyle/>
            <a:p>
              <a:pPr algn="just" defTabSz="562265" fontAlgn="base">
                <a:lnSpc>
                  <a:spcPct val="150000"/>
                </a:lnSpc>
                <a:spcBef>
                  <a:spcPct val="0"/>
                </a:spcBef>
                <a:spcAft>
                  <a:spcPct val="0"/>
                </a:spcAft>
              </a:pPr>
              <a:r>
                <a:rPr lang="en-US" sz="2583" b="1" dirty="0" err="1">
                  <a:solidFill>
                    <a:srgbClr val="FF0000"/>
                  </a:solidFill>
                  <a:latin typeface="Times New Roman" panose="02020603050405020304" pitchFamily="18" charset="0"/>
                  <a:cs typeface="Times New Roman" panose="02020603050405020304" pitchFamily="18" charset="0"/>
                </a:rPr>
                <a:t>Luật</a:t>
              </a:r>
              <a:r>
                <a:rPr lang="en-US" sz="2583" b="1" dirty="0">
                  <a:solidFill>
                    <a:srgbClr val="FF0000"/>
                  </a:solidFill>
                  <a:latin typeface="Times New Roman" panose="02020603050405020304" pitchFamily="18" charset="0"/>
                  <a:cs typeface="Times New Roman" panose="02020603050405020304" pitchFamily="18" charset="0"/>
                </a:rPr>
                <a:t> </a:t>
              </a:r>
              <a:r>
                <a:rPr lang="en-US" sz="2583" b="1" dirty="0" err="1">
                  <a:solidFill>
                    <a:srgbClr val="FF0000"/>
                  </a:solidFill>
                  <a:latin typeface="Times New Roman" panose="02020603050405020304" pitchFamily="18" charset="0"/>
                  <a:cs typeface="Times New Roman" panose="02020603050405020304" pitchFamily="18" charset="0"/>
                </a:rPr>
                <a:t>chơi</a:t>
              </a:r>
              <a:r>
                <a:rPr lang="en-US" sz="2583" b="1" dirty="0">
                  <a:solidFill>
                    <a:srgbClr val="FF0000"/>
                  </a:solidFill>
                  <a:latin typeface="Times New Roman" panose="02020603050405020304" pitchFamily="18" charset="0"/>
                  <a:cs typeface="Times New Roman" panose="02020603050405020304" pitchFamily="18" charset="0"/>
                </a:rPr>
                <a:t>:</a:t>
              </a:r>
            </a:p>
            <a:p>
              <a:pPr algn="just" defTabSz="562265" fontAlgn="base">
                <a:lnSpc>
                  <a:spcPct val="150000"/>
                </a:lnSpc>
                <a:spcBef>
                  <a:spcPct val="0"/>
                </a:spcBef>
                <a:spcAft>
                  <a:spcPct val="0"/>
                </a:spcAft>
              </a:pPr>
              <a:r>
                <a:rPr lang="en-US" sz="2644" b="1" dirty="0">
                  <a:solidFill>
                    <a:srgbClr val="000000"/>
                  </a:solidFill>
                  <a:latin typeface="Times New Roman" panose="02020603050405020304" pitchFamily="18" charset="0"/>
                  <a:cs typeface="Times New Roman" panose="02020603050405020304" pitchFamily="18" charset="0"/>
                </a:rPr>
                <a:t>3 </a:t>
              </a:r>
              <a:r>
                <a:rPr lang="en-US" sz="2644" b="1" dirty="0" err="1">
                  <a:solidFill>
                    <a:srgbClr val="000000"/>
                  </a:solidFill>
                  <a:latin typeface="Times New Roman" panose="02020603050405020304" pitchFamily="18" charset="0"/>
                  <a:cs typeface="Times New Roman" panose="02020603050405020304" pitchFamily="18" charset="0"/>
                </a:rPr>
                <a:t>đội</a:t>
              </a:r>
              <a:r>
                <a:rPr lang="en-US" sz="2644" b="1" dirty="0">
                  <a:solidFill>
                    <a:srgbClr val="000000"/>
                  </a:solidFill>
                  <a:latin typeface="Times New Roman" panose="02020603050405020304" pitchFamily="18" charset="0"/>
                  <a:cs typeface="Times New Roman" panose="02020603050405020304" pitchFamily="18" charset="0"/>
                </a:rPr>
                <a:t> </a:t>
              </a:r>
              <a:r>
                <a:rPr lang="en-US" sz="2644" b="1" dirty="0" err="1">
                  <a:solidFill>
                    <a:srgbClr val="000000"/>
                  </a:solidFill>
                  <a:latin typeface="Times New Roman" panose="02020603050405020304" pitchFamily="18" charset="0"/>
                  <a:cs typeface="Times New Roman" panose="02020603050405020304" pitchFamily="18" charset="0"/>
                </a:rPr>
                <a:t>chơi</a:t>
              </a:r>
              <a:r>
                <a:rPr lang="en-US" sz="2644" b="1" dirty="0">
                  <a:solidFill>
                    <a:srgbClr val="000000"/>
                  </a:solidFill>
                  <a:latin typeface="Times New Roman" panose="02020603050405020304" pitchFamily="18" charset="0"/>
                  <a:cs typeface="Times New Roman" panose="02020603050405020304" pitchFamily="18" charset="0"/>
                </a:rPr>
                <a:t>.</a:t>
              </a:r>
            </a:p>
            <a:p>
              <a:pPr marL="351415" indent="-351415" algn="just" defTabSz="562265" fontAlgn="base">
                <a:lnSpc>
                  <a:spcPct val="150000"/>
                </a:lnSpc>
                <a:spcBef>
                  <a:spcPct val="0"/>
                </a:spcBef>
                <a:spcAft>
                  <a:spcPct val="0"/>
                </a:spcAft>
                <a:buFontTx/>
                <a:buChar char="-"/>
              </a:pPr>
              <a:r>
                <a:rPr lang="en-US" sz="3320" b="1" dirty="0" err="1">
                  <a:solidFill>
                    <a:srgbClr val="000000"/>
                  </a:solidFill>
                  <a:latin typeface="Times New Roman" panose="02020603050405020304" pitchFamily="18" charset="0"/>
                  <a:cs typeface="Times New Roman" panose="02020603050405020304" pitchFamily="18" charset="0"/>
                </a:rPr>
                <a:t>Các</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đội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sẽ</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tham</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gia</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trả</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lời</a:t>
              </a:r>
              <a:r>
                <a:rPr lang="en-US" sz="3320" b="1" dirty="0">
                  <a:solidFill>
                    <a:srgbClr val="000000"/>
                  </a:solidFill>
                  <a:latin typeface="Times New Roman" panose="02020603050405020304" pitchFamily="18" charset="0"/>
                  <a:cs typeface="Times New Roman" panose="02020603050405020304" pitchFamily="18" charset="0"/>
                </a:rPr>
                <a:t> 1 </a:t>
              </a:r>
              <a:r>
                <a:rPr lang="en-US" sz="3320" b="1" dirty="0" err="1">
                  <a:solidFill>
                    <a:srgbClr val="000000"/>
                  </a:solidFill>
                  <a:latin typeface="Times New Roman" panose="02020603050405020304" pitchFamily="18" charset="0"/>
                  <a:cs typeface="Times New Roman" panose="02020603050405020304" pitchFamily="18" charset="0"/>
                </a:rPr>
                <a:t>câu</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hỏi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theo</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hình</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thức</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trả</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lời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trắc</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nghiệm</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giơ</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đáp</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án</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đúng</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Thời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gian</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cho</a:t>
              </a:r>
              <a:r>
                <a:rPr lang="en-US" sz="3320" b="1" dirty="0">
                  <a:solidFill>
                    <a:srgbClr val="000000"/>
                  </a:solidFill>
                  <a:latin typeface="Times New Roman" panose="02020603050405020304" pitchFamily="18" charset="0"/>
                  <a:cs typeface="Times New Roman" panose="02020603050405020304" pitchFamily="18" charset="0"/>
                </a:rPr>
                <a:t> 1 </a:t>
              </a:r>
              <a:r>
                <a:rPr lang="en-US" sz="3320" b="1" dirty="0" err="1">
                  <a:solidFill>
                    <a:srgbClr val="000000"/>
                  </a:solidFill>
                  <a:latin typeface="Times New Roman" panose="02020603050405020304" pitchFamily="18" charset="0"/>
                  <a:cs typeface="Times New Roman" panose="02020603050405020304" pitchFamily="18" charset="0"/>
                </a:rPr>
                <a:t>câu</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hỏi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là</a:t>
              </a:r>
              <a:r>
                <a:rPr lang="en-US" sz="3320" b="1" dirty="0">
                  <a:solidFill>
                    <a:srgbClr val="000000"/>
                  </a:solidFill>
                  <a:latin typeface="Times New Roman" panose="02020603050405020304" pitchFamily="18" charset="0"/>
                  <a:cs typeface="Times New Roman" panose="02020603050405020304" pitchFamily="18" charset="0"/>
                </a:rPr>
                <a:t> 10 </a:t>
              </a:r>
              <a:r>
                <a:rPr lang="en-US" sz="3320" b="1" dirty="0" err="1">
                  <a:solidFill>
                    <a:srgbClr val="000000"/>
                  </a:solidFill>
                  <a:latin typeface="Times New Roman" panose="02020603050405020304" pitchFamily="18" charset="0"/>
                  <a:cs typeface="Times New Roman" panose="02020603050405020304" pitchFamily="18" charset="0"/>
                </a:rPr>
                <a:t>giây</a:t>
              </a:r>
              <a:endParaRPr lang="en-US" sz="3320" b="1" dirty="0">
                <a:solidFill>
                  <a:srgbClr val="000000"/>
                </a:solidFill>
                <a:latin typeface="Times New Roman" panose="02020603050405020304" pitchFamily="18" charset="0"/>
                <a:cs typeface="Times New Roman" panose="02020603050405020304" pitchFamily="18" charset="0"/>
              </a:endParaRPr>
            </a:p>
            <a:p>
              <a:pPr marL="433872" indent="-433872" algn="just" defTabSz="562265" fontAlgn="base">
                <a:lnSpc>
                  <a:spcPct val="150000"/>
                </a:lnSpc>
                <a:spcBef>
                  <a:spcPct val="0"/>
                </a:spcBef>
                <a:spcAft>
                  <a:spcPct val="0"/>
                </a:spcAft>
                <a:buFontTx/>
                <a:buChar char="-"/>
              </a:pPr>
              <a:r>
                <a:rPr lang="en-US" sz="3320" b="1" dirty="0" err="1">
                  <a:solidFill>
                    <a:srgbClr val="000000"/>
                  </a:solidFill>
                  <a:latin typeface="Times New Roman" panose="02020603050405020304" pitchFamily="18" charset="0"/>
                  <a:cs typeface="Times New Roman" panose="02020603050405020304" pitchFamily="18" charset="0"/>
                </a:rPr>
                <a:t>Đội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nào</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có</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nhiều</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câu</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trả</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lời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đúng</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nhất</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sẽ</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là</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đội</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giành</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chiến</a:t>
              </a:r>
              <a:r>
                <a:rPr lang="en-US" sz="3320" b="1" dirty="0">
                  <a:solidFill>
                    <a:srgbClr val="000000"/>
                  </a:solidFill>
                  <a:latin typeface="Times New Roman" panose="02020603050405020304" pitchFamily="18" charset="0"/>
                  <a:cs typeface="Times New Roman" panose="02020603050405020304" pitchFamily="18" charset="0"/>
                </a:rPr>
                <a:t> </a:t>
              </a:r>
              <a:r>
                <a:rPr lang="en-US" sz="3320" b="1" dirty="0" err="1">
                  <a:solidFill>
                    <a:srgbClr val="000000"/>
                  </a:solidFill>
                  <a:latin typeface="Times New Roman" panose="02020603050405020304" pitchFamily="18" charset="0"/>
                  <a:cs typeface="Times New Roman" panose="02020603050405020304" pitchFamily="18" charset="0"/>
                </a:rPr>
                <a:t>thắng</a:t>
              </a:r>
              <a:r>
                <a:rPr lang="en-US" sz="3320" b="1"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2786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2000"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81"/>
                </p:tgtEl>
              </p:cMediaNode>
            </p:audio>
          </p:childTnLst>
        </p:cTn>
      </p:par>
    </p:tnLst>
    <p:bldLst>
      <p:bldP spid="4"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695F2CD9-5337-45AC-9131-76B643135782}"/>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en-US" sz="6272" b="1">
              <a:solidFill>
                <a:srgbClr val="FFFFFF"/>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1</a:t>
            </a:r>
          </a:p>
        </p:txBody>
      </p:sp>
      <p:sp>
        <p:nvSpPr>
          <p:cNvPr id="28" name="Plus Sign 27">
            <a:extLst>
              <a:ext uri="{FF2B5EF4-FFF2-40B4-BE49-F238E27FC236}">
                <a16:creationId xmlns:a16="http://schemas.microsoft.com/office/drawing/2014/main" id="{C0ADA48E-FF62-4D6C-AEC7-76FE2BB22265}"/>
              </a:ext>
            </a:extLst>
          </p:cNvPr>
          <p:cNvSpPr/>
          <p:nvPr/>
        </p:nvSpPr>
        <p:spPr>
          <a:xfrm>
            <a:off x="3808086" y="5556031"/>
            <a:ext cx="1044050"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en-US" sz="1107">
              <a:solidFill>
                <a:srgbClr val="FFFFFF"/>
              </a:solidFill>
              <a:latin typeface="Arial"/>
              <a:cs typeface="Aria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a:solidFill>
                  <a:srgbClr val="FFFFFF"/>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646783" y="5556031"/>
            <a:ext cx="120571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6272" b="1" dirty="0">
                <a:solidFill>
                  <a:srgbClr val="FFFFFF"/>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934461" y="1107102"/>
            <a:ext cx="420719"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748" y="237019"/>
            <a:ext cx="1478201"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4355180" y="3535563"/>
            <a:ext cx="420719"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7214" y="2780013"/>
            <a:ext cx="1609844"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6338146" y="3764162"/>
            <a:ext cx="420719"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6319" y="2582554"/>
            <a:ext cx="1484373"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3132847" y="4325349"/>
            <a:ext cx="420719"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3198" y="3374315"/>
            <a:ext cx="1439300"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165359" y="461798"/>
            <a:ext cx="420719"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3862" y="314657"/>
            <a:ext cx="1462993"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8186202" y="1009687"/>
            <a:ext cx="420719"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dirty="0">
                <a:solidFill>
                  <a:srgbClr val="FFFFFF"/>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72431" y="-2471"/>
            <a:ext cx="1590086"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744640" y="2861198"/>
            <a:ext cx="420719"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1947" y="1828979"/>
            <a:ext cx="192442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9479655" y="2888481"/>
            <a:ext cx="420719"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1537" b="1">
                <a:solidFill>
                  <a:srgbClr val="FFFFFF"/>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40743" y="1668927"/>
            <a:ext cx="1519262" cy="1545336"/>
          </a:xfrm>
          <a:prstGeom prst="rect">
            <a:avLst/>
          </a:prstGeom>
        </p:spPr>
      </p:pic>
      <p:sp>
        <p:nvSpPr>
          <p:cNvPr id="8" name="Rectangle 7">
            <a:extLst>
              <a:ext uri="{FF2B5EF4-FFF2-40B4-BE49-F238E27FC236}">
                <a16:creationId xmlns:a16="http://schemas.microsoft.com/office/drawing/2014/main" id="{0DDC2A37-E953-4F38-95BF-78B9FF9FB939}"/>
              </a:ext>
            </a:extLst>
          </p:cNvPr>
          <p:cNvSpPr/>
          <p:nvPr/>
        </p:nvSpPr>
        <p:spPr>
          <a:xfrm>
            <a:off x="2869567" y="1670742"/>
            <a:ext cx="6913230" cy="873087"/>
          </a:xfrm>
          <a:prstGeom prst="rect">
            <a:avLst/>
          </a:prstGeom>
          <a:noFill/>
        </p:spPr>
        <p:txBody>
          <a:bodyPr wrap="none" lIns="86768" tIns="43384" rIns="86768" bIns="43384">
            <a:spAutoFit/>
          </a:bodyPr>
          <a:lstStyle/>
          <a:p>
            <a:pPr algn="ctr" defTabSz="562265" fontAlgn="base">
              <a:spcBef>
                <a:spcPct val="0"/>
              </a:spcBef>
              <a:spcAft>
                <a:spcPct val="0"/>
              </a:spcAft>
            </a:pPr>
            <a:r>
              <a:rPr lang="en-US" sz="5104" b="1" dirty="0">
                <a:ln w="6600">
                  <a:solidFill>
                    <a:srgbClr val="333399"/>
                  </a:solidFill>
                  <a:prstDash val="solid"/>
                </a:ln>
                <a:solidFill>
                  <a:srgbClr val="FFFF00"/>
                </a:solidFill>
                <a:effectLst>
                  <a:outerShdw dist="38100" dir="2700000" algn="tl" rotWithShape="0">
                    <a:srgbClr val="333399"/>
                  </a:outerShdw>
                </a:effectLst>
                <a:latin typeface="Arial" charset="0"/>
                <a:cs typeface="Arial" charset="0"/>
              </a:rPr>
              <a:t>CONGRATULATIONS </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7572431" y="4889038"/>
            <a:ext cx="1227543"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9632214" y="4919650"/>
            <a:ext cx="1227543" cy="1333986"/>
          </a:xfrm>
          <a:prstGeom prst="rect">
            <a:avLst/>
          </a:prstGeom>
        </p:spPr>
      </p:pic>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5282131" y="5556031"/>
            <a:ext cx="1044050"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en-US" sz="1107" dirty="0">
              <a:solidFill>
                <a:srgbClr val="FFFFFF"/>
              </a:solidFill>
              <a:latin typeface="Arial"/>
              <a:cs typeface="Arial"/>
            </a:endParaRPr>
          </a:p>
        </p:txBody>
      </p:sp>
    </p:spTree>
    <p:extLst>
      <p:ext uri="{BB962C8B-B14F-4D97-AF65-F5344CB8AC3E}">
        <p14:creationId xmlns:p14="http://schemas.microsoft.com/office/powerpoint/2010/main" val="798841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50" presetClass="exit" presetSubtype="0" accel="100000" fill="hold" grpId="0" nodeType="clickEffect">
                                  <p:stCondLst>
                                    <p:cond delay="0"/>
                                  </p:stCondLst>
                                  <p:childTnLst>
                                    <p:anim calcmode="lin" valueType="num">
                                      <p:cBhvr>
                                        <p:cTn id="57" dur="1000"/>
                                        <p:tgtEl>
                                          <p:spTgt spid="64"/>
                                        </p:tgtEl>
                                        <p:attrNameLst>
                                          <p:attrName>ppt_w</p:attrName>
                                        </p:attrNameLst>
                                      </p:cBhvr>
                                      <p:tavLst>
                                        <p:tav tm="0">
                                          <p:val>
                                            <p:strVal val="ppt_w"/>
                                          </p:val>
                                        </p:tav>
                                        <p:tav tm="100000">
                                          <p:val>
                                            <p:strVal val="ppt_w+.3"/>
                                          </p:val>
                                        </p:tav>
                                      </p:tavLst>
                                    </p:anim>
                                    <p:anim calcmode="lin" valueType="num">
                                      <p:cBhvr>
                                        <p:cTn id="58" dur="1000"/>
                                        <p:tgtEl>
                                          <p:spTgt spid="64"/>
                                        </p:tgtEl>
                                        <p:attrNameLst>
                                          <p:attrName>ppt_h</p:attrName>
                                        </p:attrNameLst>
                                      </p:cBhvr>
                                      <p:tavLst>
                                        <p:tav tm="0">
                                          <p:val>
                                            <p:strVal val="ppt_h"/>
                                          </p:val>
                                        </p:tav>
                                        <p:tav tm="100000">
                                          <p:val>
                                            <p:strVal val="ppt_h"/>
                                          </p:val>
                                        </p:tav>
                                      </p:tavLst>
                                    </p:anim>
                                    <p:animEffect transition="out" filter="fade">
                                      <p:cBhvr>
                                        <p:cTn id="59" dur="1000"/>
                                        <p:tgtEl>
                                          <p:spTgt spid="64"/>
                                        </p:tgtEl>
                                      </p:cBhvr>
                                    </p:animEffect>
                                    <p:set>
                                      <p:cBhvr>
                                        <p:cTn id="60"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50" presetClass="exit" presetSubtype="0" accel="100000" fill="hold" grpId="0" nodeType="clickEffect">
                                  <p:stCondLst>
                                    <p:cond delay="0"/>
                                  </p:stCondLst>
                                  <p:childTnLst>
                                    <p:anim calcmode="lin" valueType="num">
                                      <p:cBhvr>
                                        <p:cTn id="65" dur="1000"/>
                                        <p:tgtEl>
                                          <p:spTgt spid="63"/>
                                        </p:tgtEl>
                                        <p:attrNameLst>
                                          <p:attrName>ppt_w</p:attrName>
                                        </p:attrNameLst>
                                      </p:cBhvr>
                                      <p:tavLst>
                                        <p:tav tm="0">
                                          <p:val>
                                            <p:strVal val="ppt_w"/>
                                          </p:val>
                                        </p:tav>
                                        <p:tav tm="100000">
                                          <p:val>
                                            <p:strVal val="ppt_w+.3"/>
                                          </p:val>
                                        </p:tav>
                                      </p:tavLst>
                                    </p:anim>
                                    <p:anim calcmode="lin" valueType="num">
                                      <p:cBhvr>
                                        <p:cTn id="66" dur="1000"/>
                                        <p:tgtEl>
                                          <p:spTgt spid="63"/>
                                        </p:tgtEl>
                                        <p:attrNameLst>
                                          <p:attrName>ppt_h</p:attrName>
                                        </p:attrNameLst>
                                      </p:cBhvr>
                                      <p:tavLst>
                                        <p:tav tm="0">
                                          <p:val>
                                            <p:strVal val="ppt_h"/>
                                          </p:val>
                                        </p:tav>
                                        <p:tav tm="100000">
                                          <p:val>
                                            <p:strVal val="ppt_h"/>
                                          </p:val>
                                        </p:tav>
                                      </p:tavLst>
                                    </p:anim>
                                    <p:animEffect transition="out" filter="fade">
                                      <p:cBhvr>
                                        <p:cTn id="67" dur="1000"/>
                                        <p:tgtEl>
                                          <p:spTgt spid="63"/>
                                        </p:tgtEl>
                                      </p:cBhvr>
                                    </p:animEffect>
                                    <p:set>
                                      <p:cBhvr>
                                        <p:cTn id="68"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50" presetClass="exit" presetSubtype="0" accel="100000" fill="hold" grpId="0" nodeType="clickEffect">
                                  <p:stCondLst>
                                    <p:cond delay="0"/>
                                  </p:stCondLst>
                                  <p:childTnLst>
                                    <p:anim calcmode="lin" valueType="num">
                                      <p:cBhvr>
                                        <p:cTn id="73" dur="1000"/>
                                        <p:tgtEl>
                                          <p:spTgt spid="62"/>
                                        </p:tgtEl>
                                        <p:attrNameLst>
                                          <p:attrName>ppt_w</p:attrName>
                                        </p:attrNameLst>
                                      </p:cBhvr>
                                      <p:tavLst>
                                        <p:tav tm="0">
                                          <p:val>
                                            <p:strVal val="ppt_w"/>
                                          </p:val>
                                        </p:tav>
                                        <p:tav tm="100000">
                                          <p:val>
                                            <p:strVal val="ppt_w+.3"/>
                                          </p:val>
                                        </p:tav>
                                      </p:tavLst>
                                    </p:anim>
                                    <p:anim calcmode="lin" valueType="num">
                                      <p:cBhvr>
                                        <p:cTn id="74" dur="1000"/>
                                        <p:tgtEl>
                                          <p:spTgt spid="62"/>
                                        </p:tgtEl>
                                        <p:attrNameLst>
                                          <p:attrName>ppt_h</p:attrName>
                                        </p:attrNameLst>
                                      </p:cBhvr>
                                      <p:tavLst>
                                        <p:tav tm="0">
                                          <p:val>
                                            <p:strVal val="ppt_h"/>
                                          </p:val>
                                        </p:tav>
                                        <p:tav tm="100000">
                                          <p:val>
                                            <p:strVal val="ppt_h"/>
                                          </p:val>
                                        </p:tav>
                                      </p:tavLst>
                                    </p:anim>
                                    <p:animEffect transition="out" filter="fade">
                                      <p:cBhvr>
                                        <p:cTn id="75" dur="1000"/>
                                        <p:tgtEl>
                                          <p:spTgt spid="62"/>
                                        </p:tgtEl>
                                      </p:cBhvr>
                                    </p:animEffect>
                                    <p:set>
                                      <p:cBhvr>
                                        <p:cTn id="76"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50" presetClass="exit" presetSubtype="0" accel="100000" fill="hold" grpId="0" nodeType="clickEffect">
                                  <p:stCondLst>
                                    <p:cond delay="0"/>
                                  </p:stCondLst>
                                  <p:childTnLst>
                                    <p:anim calcmode="lin" valueType="num">
                                      <p:cBhvr>
                                        <p:cTn id="81" dur="1000"/>
                                        <p:tgtEl>
                                          <p:spTgt spid="65"/>
                                        </p:tgtEl>
                                        <p:attrNameLst>
                                          <p:attrName>ppt_w</p:attrName>
                                        </p:attrNameLst>
                                      </p:cBhvr>
                                      <p:tavLst>
                                        <p:tav tm="0">
                                          <p:val>
                                            <p:strVal val="ppt_w"/>
                                          </p:val>
                                        </p:tav>
                                        <p:tav tm="100000">
                                          <p:val>
                                            <p:strVal val="ppt_w+.3"/>
                                          </p:val>
                                        </p:tav>
                                      </p:tavLst>
                                    </p:anim>
                                    <p:anim calcmode="lin" valueType="num">
                                      <p:cBhvr>
                                        <p:cTn id="82" dur="1000"/>
                                        <p:tgtEl>
                                          <p:spTgt spid="65"/>
                                        </p:tgtEl>
                                        <p:attrNameLst>
                                          <p:attrName>ppt_h</p:attrName>
                                        </p:attrNameLst>
                                      </p:cBhvr>
                                      <p:tavLst>
                                        <p:tav tm="0">
                                          <p:val>
                                            <p:strVal val="ppt_h"/>
                                          </p:val>
                                        </p:tav>
                                        <p:tav tm="100000">
                                          <p:val>
                                            <p:strVal val="ppt_h"/>
                                          </p:val>
                                        </p:tav>
                                      </p:tavLst>
                                    </p:anim>
                                    <p:animEffect transition="out" filter="fade">
                                      <p:cBhvr>
                                        <p:cTn id="83" dur="1000"/>
                                        <p:tgtEl>
                                          <p:spTgt spid="65"/>
                                        </p:tgtEl>
                                      </p:cBhvr>
                                    </p:animEffect>
                                    <p:set>
                                      <p:cBhvr>
                                        <p:cTn id="84"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50" presetClass="exit" presetSubtype="0" accel="100000" fill="hold" grpId="0" nodeType="clickEffect">
                                  <p:stCondLst>
                                    <p:cond delay="0"/>
                                  </p:stCondLst>
                                  <p:childTnLst>
                                    <p:anim calcmode="lin" valueType="num">
                                      <p:cBhvr>
                                        <p:cTn id="89" dur="1000"/>
                                        <p:tgtEl>
                                          <p:spTgt spid="66"/>
                                        </p:tgtEl>
                                        <p:attrNameLst>
                                          <p:attrName>ppt_w</p:attrName>
                                        </p:attrNameLst>
                                      </p:cBhvr>
                                      <p:tavLst>
                                        <p:tav tm="0">
                                          <p:val>
                                            <p:strVal val="ppt_w"/>
                                          </p:val>
                                        </p:tav>
                                        <p:tav tm="100000">
                                          <p:val>
                                            <p:strVal val="ppt_w+.3"/>
                                          </p:val>
                                        </p:tav>
                                      </p:tavLst>
                                    </p:anim>
                                    <p:anim calcmode="lin" valueType="num">
                                      <p:cBhvr>
                                        <p:cTn id="90" dur="1000"/>
                                        <p:tgtEl>
                                          <p:spTgt spid="66"/>
                                        </p:tgtEl>
                                        <p:attrNameLst>
                                          <p:attrName>ppt_h</p:attrName>
                                        </p:attrNameLst>
                                      </p:cBhvr>
                                      <p:tavLst>
                                        <p:tav tm="0">
                                          <p:val>
                                            <p:strVal val="ppt_h"/>
                                          </p:val>
                                        </p:tav>
                                        <p:tav tm="100000">
                                          <p:val>
                                            <p:strVal val="ppt_h"/>
                                          </p:val>
                                        </p:tav>
                                      </p:tavLst>
                                    </p:anim>
                                    <p:animEffect transition="out" filter="fade">
                                      <p:cBhvr>
                                        <p:cTn id="91" dur="1000"/>
                                        <p:tgtEl>
                                          <p:spTgt spid="66"/>
                                        </p:tgtEl>
                                      </p:cBhvr>
                                    </p:animEffect>
                                    <p:set>
                                      <p:cBhvr>
                                        <p:cTn id="92"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50" presetClass="exit" presetSubtype="0" accel="100000" fill="hold" grpId="0" nodeType="clickEffect">
                                  <p:stCondLst>
                                    <p:cond delay="0"/>
                                  </p:stCondLst>
                                  <p:childTnLst>
                                    <p:anim calcmode="lin" valueType="num">
                                      <p:cBhvr>
                                        <p:cTn id="97" dur="1000"/>
                                        <p:tgtEl>
                                          <p:spTgt spid="67"/>
                                        </p:tgtEl>
                                        <p:attrNameLst>
                                          <p:attrName>ppt_w</p:attrName>
                                        </p:attrNameLst>
                                      </p:cBhvr>
                                      <p:tavLst>
                                        <p:tav tm="0">
                                          <p:val>
                                            <p:strVal val="ppt_w"/>
                                          </p:val>
                                        </p:tav>
                                        <p:tav tm="100000">
                                          <p:val>
                                            <p:strVal val="ppt_w+.3"/>
                                          </p:val>
                                        </p:tav>
                                      </p:tavLst>
                                    </p:anim>
                                    <p:anim calcmode="lin" valueType="num">
                                      <p:cBhvr>
                                        <p:cTn id="98" dur="1000"/>
                                        <p:tgtEl>
                                          <p:spTgt spid="67"/>
                                        </p:tgtEl>
                                        <p:attrNameLst>
                                          <p:attrName>ppt_h</p:attrName>
                                        </p:attrNameLst>
                                      </p:cBhvr>
                                      <p:tavLst>
                                        <p:tav tm="0">
                                          <p:val>
                                            <p:strVal val="ppt_h"/>
                                          </p:val>
                                        </p:tav>
                                        <p:tav tm="100000">
                                          <p:val>
                                            <p:strVal val="ppt_h"/>
                                          </p:val>
                                        </p:tav>
                                      </p:tavLst>
                                    </p:anim>
                                    <p:animEffect transition="out" filter="fade">
                                      <p:cBhvr>
                                        <p:cTn id="99" dur="1000"/>
                                        <p:tgtEl>
                                          <p:spTgt spid="67"/>
                                        </p:tgtEl>
                                      </p:cBhvr>
                                    </p:animEffect>
                                    <p:set>
                                      <p:cBhvr>
                                        <p:cTn id="100"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50" presetClass="exit" presetSubtype="0" accel="100000" fill="hold" grpId="0" nodeType="clickEffect">
                                  <p:stCondLst>
                                    <p:cond delay="0"/>
                                  </p:stCondLst>
                                  <p:childTnLst>
                                    <p:anim calcmode="lin" valueType="num">
                                      <p:cBhvr>
                                        <p:cTn id="105" dur="1000"/>
                                        <p:tgtEl>
                                          <p:spTgt spid="61"/>
                                        </p:tgtEl>
                                        <p:attrNameLst>
                                          <p:attrName>ppt_w</p:attrName>
                                        </p:attrNameLst>
                                      </p:cBhvr>
                                      <p:tavLst>
                                        <p:tav tm="0">
                                          <p:val>
                                            <p:strVal val="ppt_w"/>
                                          </p:val>
                                        </p:tav>
                                        <p:tav tm="100000">
                                          <p:val>
                                            <p:strVal val="ppt_w+.3"/>
                                          </p:val>
                                        </p:tav>
                                      </p:tavLst>
                                    </p:anim>
                                    <p:anim calcmode="lin" valueType="num">
                                      <p:cBhvr>
                                        <p:cTn id="106" dur="1000"/>
                                        <p:tgtEl>
                                          <p:spTgt spid="61"/>
                                        </p:tgtEl>
                                        <p:attrNameLst>
                                          <p:attrName>ppt_h</p:attrName>
                                        </p:attrNameLst>
                                      </p:cBhvr>
                                      <p:tavLst>
                                        <p:tav tm="0">
                                          <p:val>
                                            <p:strVal val="ppt_h"/>
                                          </p:val>
                                        </p:tav>
                                        <p:tav tm="100000">
                                          <p:val>
                                            <p:strVal val="ppt_h"/>
                                          </p:val>
                                        </p:tav>
                                      </p:tavLst>
                                    </p:anim>
                                    <p:animEffect transition="out" filter="fade">
                                      <p:cBhvr>
                                        <p:cTn id="107" dur="1000"/>
                                        <p:tgtEl>
                                          <p:spTgt spid="61"/>
                                        </p:tgtEl>
                                      </p:cBhvr>
                                    </p:animEffect>
                                    <p:set>
                                      <p:cBhvr>
                                        <p:cTn id="108"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9" restart="whenNotActive" fill="hold" evtFilter="cancelBubble" nodeType="interactiveSeq">
                <p:stCondLst>
                  <p:cond evt="onClick" delay="0">
                    <p:tgtEl>
                      <p:spTgt spid="21"/>
                    </p:tgtEl>
                  </p:cond>
                </p:stCondLst>
                <p:endSync evt="end" delay="0">
                  <p:rtn val="all"/>
                </p:endSync>
                <p:childTnLst>
                  <p:par>
                    <p:cTn id="110" fill="hold">
                      <p:stCondLst>
                        <p:cond delay="0"/>
                      </p:stCondLst>
                      <p:childTnLst>
                        <p:par>
                          <p:cTn id="111" fill="hold">
                            <p:stCondLst>
                              <p:cond delay="0"/>
                            </p:stCondLst>
                            <p:childTnLst>
                              <p:par>
                                <p:cTn id="112" presetID="50" presetClass="exit" presetSubtype="0" accel="100000" fill="hold" grpId="0" nodeType="clickEffect">
                                  <p:stCondLst>
                                    <p:cond delay="0"/>
                                  </p:stCondLst>
                                  <p:childTnLst>
                                    <p:anim calcmode="lin" valueType="num">
                                      <p:cBhvr>
                                        <p:cTn id="113" dur="1000"/>
                                        <p:tgtEl>
                                          <p:spTgt spid="60"/>
                                        </p:tgtEl>
                                        <p:attrNameLst>
                                          <p:attrName>ppt_w</p:attrName>
                                        </p:attrNameLst>
                                      </p:cBhvr>
                                      <p:tavLst>
                                        <p:tav tm="0">
                                          <p:val>
                                            <p:strVal val="ppt_w"/>
                                          </p:val>
                                        </p:tav>
                                        <p:tav tm="100000">
                                          <p:val>
                                            <p:strVal val="ppt_w+.3"/>
                                          </p:val>
                                        </p:tav>
                                      </p:tavLst>
                                    </p:anim>
                                    <p:anim calcmode="lin" valueType="num">
                                      <p:cBhvr>
                                        <p:cTn id="114" dur="1000"/>
                                        <p:tgtEl>
                                          <p:spTgt spid="60"/>
                                        </p:tgtEl>
                                        <p:attrNameLst>
                                          <p:attrName>ppt_h</p:attrName>
                                        </p:attrNameLst>
                                      </p:cBhvr>
                                      <p:tavLst>
                                        <p:tav tm="0">
                                          <p:val>
                                            <p:strVal val="ppt_h"/>
                                          </p:val>
                                        </p:tav>
                                        <p:tav tm="100000">
                                          <p:val>
                                            <p:strVal val="ppt_h"/>
                                          </p:val>
                                        </p:tav>
                                      </p:tavLst>
                                    </p:anim>
                                    <p:animEffect transition="out" filter="fade">
                                      <p:cBhvr>
                                        <p:cTn id="115" dur="1000"/>
                                        <p:tgtEl>
                                          <p:spTgt spid="60"/>
                                        </p:tgtEl>
                                      </p:cBhvr>
                                    </p:animEffect>
                                    <p:set>
                                      <p:cBhvr>
                                        <p:cTn id="116"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7" restart="whenNotActive" fill="hold" evtFilter="cancelBubble" nodeType="interactiveSeq">
                <p:stCondLst>
                  <p:cond evt="onClick" delay="0">
                    <p:tgtEl>
                      <p:spTgt spid="12"/>
                    </p:tgtEl>
                  </p:cond>
                </p:stCondLst>
                <p:endSync evt="end" delay="0">
                  <p:rtn val="all"/>
                </p:endSync>
                <p:childTnLst>
                  <p:par>
                    <p:cTn id="118" fill="hold">
                      <p:stCondLst>
                        <p:cond delay="0"/>
                      </p:stCondLst>
                      <p:childTnLst>
                        <p:par>
                          <p:cTn id="119" fill="hold">
                            <p:stCondLst>
                              <p:cond delay="0"/>
                            </p:stCondLst>
                            <p:childTnLst>
                              <p:par>
                                <p:cTn id="120" presetID="26" presetClass="emph" presetSubtype="0" fill="hold" nodeType="clickEffect">
                                  <p:stCondLst>
                                    <p:cond delay="0"/>
                                  </p:stCondLst>
                                  <p:childTnLst>
                                    <p:animEffect transition="out" filter="fade">
                                      <p:cBhvr>
                                        <p:cTn id="121" dur="500" tmFilter="0, 0; .2, .5; .8, .5; 1, 0"/>
                                        <p:tgtEl>
                                          <p:spTgt spid="12"/>
                                        </p:tgtEl>
                                      </p:cBhvr>
                                    </p:animEffect>
                                    <p:animScale>
                                      <p:cBhvr>
                                        <p:cTn id="122" dur="250" autoRev="1" fill="hold"/>
                                        <p:tgtEl>
                                          <p:spTgt spid="12"/>
                                        </p:tgtEl>
                                      </p:cBhvr>
                                      <p:by x="105000" y="105000"/>
                                    </p:animScale>
                                  </p:childTnLst>
                                </p:cTn>
                              </p:par>
                              <p:par>
                                <p:cTn id="123" presetID="23" presetClass="entr" presetSubtype="32"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anim calcmode="lin" valueType="num">
                                      <p:cBhvr>
                                        <p:cTn id="125" dur="500" fill="hold"/>
                                        <p:tgtEl>
                                          <p:spTgt spid="8"/>
                                        </p:tgtEl>
                                        <p:attrNameLst>
                                          <p:attrName>ppt_w</p:attrName>
                                        </p:attrNameLst>
                                      </p:cBhvr>
                                      <p:tavLst>
                                        <p:tav tm="0">
                                          <p:val>
                                            <p:strVal val="4*#ppt_w"/>
                                          </p:val>
                                        </p:tav>
                                        <p:tav tm="100000">
                                          <p:val>
                                            <p:strVal val="#ppt_w"/>
                                          </p:val>
                                        </p:tav>
                                      </p:tavLst>
                                    </p:anim>
                                    <p:anim calcmode="lin" valueType="num">
                                      <p:cBhvr>
                                        <p:cTn id="126"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59"/>
                    </p:tgtEl>
                  </p:cond>
                </p:stCondLst>
                <p:endSync evt="end" delay="0">
                  <p:rtn val="all"/>
                </p:endSync>
                <p:childTnLst>
                  <p:par>
                    <p:cTn id="128" fill="hold">
                      <p:stCondLst>
                        <p:cond delay="0"/>
                      </p:stCondLst>
                      <p:childTnLst>
                        <p:par>
                          <p:cTn id="129" fill="hold">
                            <p:stCondLst>
                              <p:cond delay="0"/>
                            </p:stCondLst>
                            <p:childTnLst>
                              <p:par>
                                <p:cTn id="130" presetID="26" presetClass="emph" presetSubtype="0" fill="hold" nodeType="clickEffect">
                                  <p:stCondLst>
                                    <p:cond delay="0"/>
                                  </p:stCondLst>
                                  <p:childTnLst>
                                    <p:animEffect transition="out" filter="fade">
                                      <p:cBhvr>
                                        <p:cTn id="131" dur="500" tmFilter="0, 0; .2, .5; .8, .5; 1, 0"/>
                                        <p:tgtEl>
                                          <p:spTgt spid="59"/>
                                        </p:tgtEl>
                                      </p:cBhvr>
                                    </p:animEffect>
                                    <p:animScale>
                                      <p:cBhvr>
                                        <p:cTn id="132" dur="250" autoRev="1" fill="hold"/>
                                        <p:tgtEl>
                                          <p:spTgt spid="59"/>
                                        </p:tgtEl>
                                      </p:cBhvr>
                                      <p:by x="105000" y="105000"/>
                                    </p:animScale>
                                  </p:child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120545" y="2497522"/>
            <a:ext cx="676808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srgbClr val="FFFFFF"/>
                </a:solidFill>
                <a:latin typeface="Times New Roman" pitchFamily="18" charset="0"/>
                <a:cs typeface="Times New Roman" panose="02020603050405020304" pitchFamily="18" charset="0"/>
              </a:rPr>
              <a:t>A</a:t>
            </a:r>
            <a:r>
              <a:rPr lang="en-US" sz="3000" b="1">
                <a:solidFill>
                  <a:srgbClr val="FFFFFF"/>
                </a:solidFill>
                <a:latin typeface="Times New Roman"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tố cáo.</a:t>
            </a:r>
            <a:endParaRPr lang="en-US" sz="3000" b="1" dirty="0">
              <a:solidFill>
                <a:srgbClr val="FFFFFF"/>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3592" y="1"/>
            <a:ext cx="11093381" cy="1789170"/>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just" defTabSz="562265" fontAlgn="base">
              <a:spcBef>
                <a:spcPct val="0"/>
              </a:spcBef>
              <a:spcAft>
                <a:spcPct val="0"/>
              </a:spcAft>
            </a:pPr>
            <a:r>
              <a:rPr lang="en-US" sz="3000" b="1" dirty="0" err="1">
                <a:solidFill>
                  <a:schemeClr val="tx1"/>
                </a:solidFill>
                <a:latin typeface="Times New Roman" pitchFamily="18" charset="0"/>
                <a:cs typeface="Times New Roman" pitchFamily="18" charset="0"/>
              </a:rPr>
              <a:t>Câu</a:t>
            </a:r>
            <a:r>
              <a:rPr lang="en-US" sz="3000" b="1" dirty="0">
                <a:solidFill>
                  <a:schemeClr val="tx1"/>
                </a:solidFill>
                <a:latin typeface="Times New Roman" pitchFamily="18" charset="0"/>
                <a:cs typeface="Times New Roman" pitchFamily="18" charset="0"/>
              </a:rPr>
              <a:t> 1</a:t>
            </a:r>
            <a:r>
              <a:rPr lang="en-US" sz="3000" b="1">
                <a:solidFill>
                  <a:schemeClr val="tx1"/>
                </a:solidFill>
                <a:latin typeface="Times New Roman" pitchFamily="18" charset="0"/>
                <a:cs typeface="Times New Roman" pitchFamily="18" charset="0"/>
              </a:rPr>
              <a:t>: </a:t>
            </a:r>
            <a:r>
              <a:rPr lang="pt-BR" sz="3000">
                <a:solidFill>
                  <a:schemeClr val="tx1"/>
                </a:solidFill>
                <a:latin typeface="Times New Roman" panose="02020603050405020304" pitchFamily="18" charset="0"/>
                <a:cs typeface="Times New Roman" panose="02020603050405020304" pitchFamily="18" charset="0"/>
              </a:rPr>
              <a:t>Nhằm phát hiện ngăn chặn các việc làm trái pháp luật xâm phạm tới lợi ích của nhà nước, các tổ chức hoặc công dân là mục đích của</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120545" y="3567637"/>
            <a:ext cx="676808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B</a:t>
            </a:r>
            <a:r>
              <a:rPr lang="en-US" sz="3000" b="1">
                <a:solidFill>
                  <a:srgbClr val="FFFFFF"/>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đền bù thiệt hại.</a:t>
            </a:r>
            <a:endParaRPr lang="en-SG" sz="3000" b="1" dirty="0">
              <a:solidFill>
                <a:srgbClr val="FFFFFF"/>
              </a:solidFill>
              <a:latin typeface="Times New Roman" pitchFamily="18" charset="0"/>
              <a:cs typeface="Times New Roman"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120545" y="4637752"/>
            <a:ext cx="676808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a:solidFill>
                  <a:srgbClr val="FFFFFF"/>
                </a:solidFill>
                <a:latin typeface="Times New Roman" panose="02020603050405020304" pitchFamily="18" charset="0"/>
                <a:cs typeface="Times New Roman" panose="02020603050405020304" pitchFamily="18" charset="0"/>
              </a:rPr>
              <a:t>C. </a:t>
            </a:r>
            <a:r>
              <a:rPr lang="pt-BR" sz="3000">
                <a:latin typeface="Times New Roman" panose="02020603050405020304" pitchFamily="18" charset="0"/>
                <a:cs typeface="Times New Roman" panose="02020603050405020304" pitchFamily="18" charset="0"/>
              </a:rPr>
              <a:t>khiếu nại.</a:t>
            </a:r>
            <a:endParaRPr lang="en-SG" sz="3000" b="1" dirty="0">
              <a:solidFill>
                <a:srgbClr val="FFFFFF"/>
              </a:solidFill>
              <a:latin typeface="Times New Roman" pitchFamily="18" charset="0"/>
              <a:cs typeface="Times New Roman"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120545" y="5643585"/>
            <a:ext cx="6768084" cy="104056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endParaRPr lang="en-US" sz="3000" b="1" dirty="0">
              <a:solidFill>
                <a:srgbClr val="FFFFFF"/>
              </a:solidFill>
              <a:latin typeface="Times New Roman" panose="02020603050405020304" pitchFamily="18" charset="0"/>
              <a:cs typeface="Times New Roman" panose="02020603050405020304" pitchFamily="18" charset="0"/>
            </a:endParaRPr>
          </a:p>
          <a:p>
            <a:r>
              <a:rPr lang="en-US" sz="3000" b="1" dirty="0">
                <a:solidFill>
                  <a:srgbClr val="FFFFFF"/>
                </a:solidFill>
                <a:latin typeface="Times New Roman" panose="02020603050405020304" pitchFamily="18" charset="0"/>
                <a:cs typeface="Times New Roman" panose="02020603050405020304" pitchFamily="18" charset="0"/>
              </a:rPr>
              <a:t>D</a:t>
            </a:r>
            <a:r>
              <a:rPr lang="en-US" sz="3000" b="1">
                <a:solidFill>
                  <a:srgbClr val="FFFFFF"/>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chấp hành án.</a:t>
            </a:r>
            <a:endParaRPr lang="vi-VN" sz="3000">
              <a:latin typeface="Times New Roman" panose="02020603050405020304" pitchFamily="18" charset="0"/>
              <a:cs typeface="Times New Roman" panose="02020603050405020304" pitchFamily="18" charset="0"/>
            </a:endParaRPr>
          </a:p>
          <a:p>
            <a:pPr defTabSz="562265" fontAlgn="base">
              <a:spcBef>
                <a:spcPct val="0"/>
              </a:spcBef>
              <a:spcAft>
                <a:spcPct val="0"/>
              </a:spcAft>
            </a:pPr>
            <a:endParaRPr lang="en-US" sz="3000" b="1" dirty="0">
              <a:solidFill>
                <a:srgbClr val="FFFFF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25526" y="807446"/>
            <a:ext cx="1462993" cy="1545336"/>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179746" y="5643584"/>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5" name="Sun 14"/>
          <p:cNvSpPr/>
          <p:nvPr/>
        </p:nvSpPr>
        <p:spPr>
          <a:xfrm>
            <a:off x="10324285" y="1992495"/>
            <a:ext cx="1464919" cy="142325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6" name="Oval 15"/>
          <p:cNvSpPr/>
          <p:nvPr/>
        </p:nvSpPr>
        <p:spPr>
          <a:xfrm>
            <a:off x="10657022" y="2352781"/>
            <a:ext cx="793045"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7" name="TextBox 16"/>
          <p:cNvSpPr txBox="1"/>
          <p:nvPr/>
        </p:nvSpPr>
        <p:spPr>
          <a:xfrm>
            <a:off x="10687522" y="2548073"/>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8" name="Cloud 17"/>
          <p:cNvSpPr/>
          <p:nvPr/>
        </p:nvSpPr>
        <p:spPr>
          <a:xfrm>
            <a:off x="9565442" y="3547366"/>
            <a:ext cx="1517686" cy="963272"/>
          </a:xfrm>
          <a:prstGeom prst="cloud">
            <a:avLst/>
          </a:prstGeom>
          <a:solidFill>
            <a:srgbClr val="00B0F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18601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4.16667E-7 -4.07407E-6 L -0.45417 0.16968 " pathEditMode="relative" rAng="0" ptsTypes="AA">
                                      <p:cBhvr>
                                        <p:cTn id="71" dur="2000" fill="hold"/>
                                        <p:tgtEl>
                                          <p:spTgt spid="10"/>
                                        </p:tgtEl>
                                        <p:attrNameLst>
                                          <p:attrName>ppt_x</p:attrName>
                                          <p:attrName>ppt_y</p:attrName>
                                        </p:attrNameLst>
                                      </p:cBhvr>
                                      <p:rCtr x="-22708" y="8472"/>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5"/>
                                        </p:tgtEl>
                                        <p:attrNameLst>
                                          <p:attrName>fillcolor</p:attrName>
                                        </p:attrNameLst>
                                      </p:cBhvr>
                                      <p:to>
                                        <a:srgbClr val="92D050"/>
                                      </p:to>
                                    </p:animClr>
                                    <p:set>
                                      <p:cBhvr>
                                        <p:cTn id="75" dur="500" fill="hold"/>
                                        <p:tgtEl>
                                          <p:spTgt spid="5"/>
                                        </p:tgtEl>
                                        <p:attrNameLst>
                                          <p:attrName>fill.type</p:attrName>
                                        </p:attrNameLst>
                                      </p:cBhvr>
                                      <p:to>
                                        <p:strVal val="solid"/>
                                      </p:to>
                                    </p:set>
                                    <p:set>
                                      <p:cBhvr>
                                        <p:cTn id="76" dur="500" fill="hold"/>
                                        <p:tgtEl>
                                          <p:spTgt spid="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8"/>
                                        </p:tgtEl>
                                        <p:attrNameLst>
                                          <p:attrName>style.color</p:attrName>
                                        </p:attrNameLst>
                                      </p:cBhvr>
                                      <p:by>
                                        <p:hsl h="7200000" s="0" l="0"/>
                                      </p:by>
                                    </p:animClr>
                                    <p:animClr clrSpc="hsl" dir="cw">
                                      <p:cBhvr>
                                        <p:cTn id="82" dur="500" fill="hold"/>
                                        <p:tgtEl>
                                          <p:spTgt spid="18"/>
                                        </p:tgtEl>
                                        <p:attrNameLst>
                                          <p:attrName>fillcolor</p:attrName>
                                        </p:attrNameLst>
                                      </p:cBhvr>
                                      <p:by>
                                        <p:hsl h="7200000" s="0" l="0"/>
                                      </p:by>
                                    </p:animClr>
                                    <p:animClr clrSpc="hsl" dir="cw">
                                      <p:cBhvr>
                                        <p:cTn id="83" dur="500" fill="hold"/>
                                        <p:tgtEl>
                                          <p:spTgt spid="18"/>
                                        </p:tgtEl>
                                        <p:attrNameLst>
                                          <p:attrName>stroke.color</p:attrName>
                                        </p:attrNameLst>
                                      </p:cBhvr>
                                      <p:by>
                                        <p:hsl h="7200000" s="0" l="0"/>
                                      </p:by>
                                    </p:animClr>
                                    <p:set>
                                      <p:cBhvr>
                                        <p:cTn id="84" dur="500" fill="hold"/>
                                        <p:tgtEl>
                                          <p:spTgt spid="18"/>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3000" fill="hold" grpId="0" nodeType="afterEffect">
                                  <p:stCondLst>
                                    <p:cond delay="0"/>
                                  </p:stCondLst>
                                  <p:childTnLst>
                                    <p:animEffect transition="out" filter="wheel(1)">
                                      <p:cBhvr>
                                        <p:cTn id="87" dur="3000"/>
                                        <p:tgtEl>
                                          <p:spTgt spid="16"/>
                                        </p:tgtEl>
                                      </p:cBhvr>
                                    </p:animEffect>
                                    <p:set>
                                      <p:cBhvr>
                                        <p:cTn id="88" dur="1" fill="hold">
                                          <p:stCondLst>
                                            <p:cond delay="2999"/>
                                          </p:stCondLst>
                                        </p:cTn>
                                        <p:tgtEl>
                                          <p:spTgt spid="16"/>
                                        </p:tgtEl>
                                        <p:attrNameLst>
                                          <p:attrName>style.visibility</p:attrName>
                                        </p:attrNameLst>
                                      </p:cBhvr>
                                      <p:to>
                                        <p:strVal val="hidden"/>
                                      </p:to>
                                    </p:se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8"/>
                  </p:tgtEl>
                </p:cond>
              </p:nextCondLst>
            </p:seq>
          </p:childTnLst>
        </p:cTn>
      </p:par>
    </p:tnLst>
    <p:bldLst>
      <p:bldP spid="5" grpId="0" animBg="1"/>
      <p:bldP spid="6" grpId="0" animBg="1"/>
      <p:bldP spid="7" grpId="0" animBg="1"/>
      <p:bldP spid="8" grpId="0" animBg="1"/>
      <p:bldP spid="9" grpId="0" animBg="1"/>
      <p:bldP spid="15" grpId="0" animBg="1"/>
      <p:bldP spid="16" grpId="0" animBg="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120544" y="2250781"/>
            <a:ext cx="7887095" cy="104396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anose="02020603050405020304" pitchFamily="18" charset="0"/>
              </a:rPr>
              <a:t>A</a:t>
            </a:r>
            <a:r>
              <a:rPr lang="en-US" sz="3000" b="1">
                <a:solidFill>
                  <a:prstClr val="white"/>
                </a:solidFill>
                <a:latin typeface="Times New Roman"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Bị từ chối nâng lương sớm.</a:t>
            </a:r>
            <a:endParaRPr lang="en-SG" sz="3000" b="1" dirty="0">
              <a:solidFill>
                <a:srgbClr val="FFFFFF"/>
              </a:solidFill>
              <a:latin typeface="Times New Roman" pitchFamily="18" charset="0"/>
              <a:cs typeface="Times New Roman"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8" y="1"/>
            <a:ext cx="10585037" cy="1580112"/>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just" defTabSz="562265" fontAlgn="base">
              <a:spcBef>
                <a:spcPct val="0"/>
              </a:spcBef>
              <a:spcAft>
                <a:spcPct val="0"/>
              </a:spcAft>
              <a:defRPr/>
            </a:pPr>
            <a:r>
              <a:rPr lang="en-US" sz="3000" b="1" dirty="0" err="1">
                <a:solidFill>
                  <a:schemeClr val="tx1"/>
                </a:solidFill>
                <a:latin typeface="Times New Roman" pitchFamily="18" charset="0"/>
                <a:cs typeface="Times New Roman" panose="02020603050405020304" pitchFamily="18" charset="0"/>
              </a:rPr>
              <a:t>Câu</a:t>
            </a:r>
            <a:r>
              <a:rPr lang="en-US" sz="3000" b="1" dirty="0">
                <a:solidFill>
                  <a:schemeClr val="tx1"/>
                </a:solidFill>
                <a:latin typeface="Times New Roman" panose="02020603050405020304" pitchFamily="18" charset="0"/>
                <a:cs typeface="Times New Roman" panose="02020603050405020304" pitchFamily="18" charset="0"/>
              </a:rPr>
              <a:t> 2</a:t>
            </a:r>
            <a:r>
              <a:rPr lang="en-US" sz="3000" b="1">
                <a:solidFill>
                  <a:schemeClr val="tx1"/>
                </a:solidFill>
                <a:latin typeface="Times New Roman" panose="02020603050405020304" pitchFamily="18" charset="0"/>
                <a:cs typeface="Times New Roman" panose="02020603050405020304" pitchFamily="18" charset="0"/>
              </a:rPr>
              <a:t>: </a:t>
            </a:r>
            <a:r>
              <a:rPr lang="pt-BR" sz="3000">
                <a:solidFill>
                  <a:schemeClr val="tx1"/>
                </a:solidFill>
                <a:latin typeface="Times New Roman" panose="02020603050405020304" pitchFamily="18" charset="0"/>
                <a:cs typeface="Times New Roman" panose="02020603050405020304" pitchFamily="18" charset="0"/>
              </a:rPr>
              <a:t>Theo quy định của pháp luật, công dân có thể thực hiện quyền tố cáo trong trường hợp nào sau đây?</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120544" y="3439887"/>
            <a:ext cx="7887095" cy="104597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anose="02020603050405020304" pitchFamily="18" charset="0"/>
              </a:rPr>
              <a:t>B</a:t>
            </a:r>
            <a:r>
              <a:rPr lang="en-US" sz="3000" b="1">
                <a:solidFill>
                  <a:prstClr val="white"/>
                </a:solidFill>
                <a:latin typeface="Times New Roman"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Bị đình chỉ công tác khi không rõ lí do.</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120544" y="4637752"/>
            <a:ext cx="7887095" cy="100583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itchFamily="18" charset="0"/>
                <a:cs typeface="Times New Roman" panose="02020603050405020304" pitchFamily="18" charset="0"/>
              </a:rPr>
              <a:t>C</a:t>
            </a:r>
            <a:r>
              <a:rPr lang="en-US" sz="3000" b="1">
                <a:solidFill>
                  <a:prstClr val="white"/>
                </a:solidFill>
                <a:latin typeface="Times New Roman"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Phát hiện chủng vi rút mới.</a:t>
            </a:r>
            <a:endParaRPr lang="vi-VN" sz="3000">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120544" y="5809467"/>
            <a:ext cx="7887096" cy="10485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D</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Nhận tin nhắn đe doạ giết người.</a:t>
            </a:r>
            <a:endParaRPr lang="vi-VN" sz="30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9862096" y="1039583"/>
            <a:ext cx="1589852" cy="1081061"/>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179746" y="5643584"/>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358135" y="1739874"/>
            <a:ext cx="1464919"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734374" y="2117137"/>
            <a:ext cx="702690"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687522" y="2295452"/>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9599291" y="3294745"/>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42874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4.16667E-7 2.19653E-6 L -0.40273 0.67191 " pathEditMode="relative" rAng="0" ptsTypes="AA">
                                      <p:cBhvr>
                                        <p:cTn id="71" dur="2000" fill="hold"/>
                                        <p:tgtEl>
                                          <p:spTgt spid="10"/>
                                        </p:tgtEl>
                                        <p:attrNameLst>
                                          <p:attrName>ppt_x</p:attrName>
                                          <p:attrName>ppt_y</p:attrName>
                                        </p:attrNameLst>
                                      </p:cBhvr>
                                      <p:rCtr x="-20143" y="33595"/>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9"/>
                                        </p:tgtEl>
                                        <p:attrNameLst>
                                          <p:attrName>fillcolor</p:attrName>
                                        </p:attrNameLst>
                                      </p:cBhvr>
                                      <p:to>
                                        <a:srgbClr val="92D050"/>
                                      </p:to>
                                    </p:animClr>
                                    <p:set>
                                      <p:cBhvr>
                                        <p:cTn id="75" dur="500" fill="hold"/>
                                        <p:tgtEl>
                                          <p:spTgt spid="9"/>
                                        </p:tgtEl>
                                        <p:attrNameLst>
                                          <p:attrName>fill.type</p:attrName>
                                        </p:attrNameLst>
                                      </p:cBhvr>
                                      <p:to>
                                        <p:strVal val="solid"/>
                                      </p:to>
                                    </p:set>
                                    <p:set>
                                      <p:cBhvr>
                                        <p:cTn id="76" dur="50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3000"/>
                                        <p:tgtEl>
                                          <p:spTgt spid="13"/>
                                        </p:tgtEl>
                                      </p:cBhvr>
                                    </p:animEffect>
                                    <p:set>
                                      <p:cBhvr>
                                        <p:cTn id="88" dur="1" fill="hold">
                                          <p:stCondLst>
                                            <p:cond delay="2999"/>
                                          </p:stCondLst>
                                        </p:cTn>
                                        <p:tgtEl>
                                          <p:spTgt spid="13"/>
                                        </p:tgtEl>
                                        <p:attrNameLst>
                                          <p:attrName>style.visibility</p:attrName>
                                        </p:attrNameLst>
                                      </p:cBhvr>
                                      <p:to>
                                        <p:strVal val="hidden"/>
                                      </p:to>
                                    </p:set>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870818" y="1919234"/>
            <a:ext cx="8411135" cy="10010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A</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ứng cử.</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8" y="1"/>
            <a:ext cx="9393948" cy="1731088"/>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err="1">
                <a:solidFill>
                  <a:schemeClr val="tx1"/>
                </a:solidFill>
                <a:latin typeface="Times New Roman" panose="02020603050405020304" pitchFamily="18" charset="0"/>
                <a:cs typeface="Times New Roman" panose="02020603050405020304" pitchFamily="18" charset="0"/>
              </a:rPr>
              <a:t>Câu</a:t>
            </a:r>
            <a:r>
              <a:rPr lang="en-US" sz="3000" b="1" dirty="0">
                <a:solidFill>
                  <a:schemeClr val="tx1"/>
                </a:solidFill>
                <a:latin typeface="Times New Roman" panose="02020603050405020304" pitchFamily="18" charset="0"/>
                <a:cs typeface="Times New Roman" panose="02020603050405020304" pitchFamily="18" charset="0"/>
              </a:rPr>
              <a:t> 3</a:t>
            </a:r>
            <a:r>
              <a:rPr lang="en-US" sz="3000" b="1">
                <a:solidFill>
                  <a:schemeClr val="tx1"/>
                </a:solidFill>
                <a:latin typeface="Times New Roman" panose="02020603050405020304" pitchFamily="18" charset="0"/>
                <a:cs typeface="Times New Roman" panose="02020603050405020304" pitchFamily="18" charset="0"/>
              </a:rPr>
              <a:t>: </a:t>
            </a:r>
            <a:r>
              <a:rPr lang="pt-BR" sz="3000">
                <a:solidFill>
                  <a:schemeClr val="tx1"/>
                </a:solidFill>
                <a:latin typeface="Times New Roman" panose="02020603050405020304" pitchFamily="18" charset="0"/>
                <a:cs typeface="Times New Roman" panose="02020603050405020304" pitchFamily="18" charset="0"/>
              </a:rPr>
              <a:t>Công dân báo cho cơ quan, tổ chức, cá nhân có thẩm quyền biết về hành vi vi phạm pháp luật của bất cứ cơ quan, tổ chức, cá nhân nào là biểu hiện quyền</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890185" y="3238611"/>
            <a:ext cx="8391768" cy="117428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B</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tố cáo.</a:t>
            </a:r>
            <a:endParaRPr lang="en-US" sz="3000" b="1" dirty="0">
              <a:solidFill>
                <a:srgbClr val="FFFFFF"/>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870818" y="4637752"/>
            <a:ext cx="841113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C</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bầu cử.</a:t>
            </a:r>
            <a:endParaRPr lang="en-US" sz="3000" b="1" dirty="0">
              <a:solidFill>
                <a:srgbClr val="FFFFFF"/>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890185" y="5707867"/>
            <a:ext cx="8289561" cy="11501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anose="02020603050405020304" pitchFamily="18" charset="0"/>
                <a:cs typeface="Times New Roman" panose="02020603050405020304" pitchFamily="18" charset="0"/>
              </a:rPr>
              <a:t>D</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khiếu nại.</a:t>
            </a:r>
            <a:endParaRPr lang="vi-VN" sz="30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51461" y="373899"/>
            <a:ext cx="1439300" cy="1545336"/>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533907" y="5823823"/>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358135" y="1739874"/>
            <a:ext cx="1464919"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687522" y="2117137"/>
            <a:ext cx="796394"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687522" y="2327442"/>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9599291" y="3294745"/>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36520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1.04167E-6 3.58382E-6 L -0.397 0.41526 " pathEditMode="relative" rAng="0" ptsTypes="AA">
                                      <p:cBhvr>
                                        <p:cTn id="71" dur="2000" fill="hold"/>
                                        <p:tgtEl>
                                          <p:spTgt spid="10"/>
                                        </p:tgtEl>
                                        <p:attrNameLst>
                                          <p:attrName>ppt_x</p:attrName>
                                          <p:attrName>ppt_y</p:attrName>
                                        </p:attrNameLst>
                                      </p:cBhvr>
                                      <p:rCtr x="-19857" y="20763"/>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3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5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60737" y="1742780"/>
            <a:ext cx="962339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A</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Người tàn tật không có quyền khiếu nại.</a:t>
            </a:r>
            <a:endParaRPr lang="vi-VN" sz="3000">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9" y="2"/>
            <a:ext cx="10529211" cy="1538514"/>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err="1">
                <a:solidFill>
                  <a:schemeClr val="tx1"/>
                </a:solidFill>
                <a:latin typeface="Times New Roman" panose="02020603050405020304" pitchFamily="18" charset="0"/>
                <a:cs typeface="Times New Roman" panose="02020603050405020304" pitchFamily="18" charset="0"/>
              </a:rPr>
              <a:t>Câu</a:t>
            </a:r>
            <a:r>
              <a:rPr lang="en-US" sz="3000" b="1" dirty="0">
                <a:solidFill>
                  <a:schemeClr val="tx1"/>
                </a:solidFill>
                <a:latin typeface="Times New Roman" panose="02020603050405020304" pitchFamily="18" charset="0"/>
                <a:cs typeface="Times New Roman" panose="02020603050405020304" pitchFamily="18" charset="0"/>
              </a:rPr>
              <a:t> 4</a:t>
            </a:r>
            <a:r>
              <a:rPr lang="en-US" sz="3000" b="1">
                <a:solidFill>
                  <a:schemeClr val="tx1"/>
                </a:solidFill>
                <a:latin typeface="Times New Roman" panose="02020603050405020304" pitchFamily="18" charset="0"/>
                <a:cs typeface="Times New Roman" panose="02020603050405020304" pitchFamily="18" charset="0"/>
              </a:rPr>
              <a:t>: </a:t>
            </a:r>
            <a:r>
              <a:rPr lang="pt-BR" sz="3000">
                <a:solidFill>
                  <a:schemeClr val="tx1"/>
                </a:solidFill>
                <a:latin typeface="Times New Roman" panose="02020603050405020304" pitchFamily="18" charset="0"/>
                <a:cs typeface="Times New Roman" panose="02020603050405020304" pitchFamily="18" charset="0"/>
              </a:rPr>
              <a:t>Phát biểu nào sau đây </a:t>
            </a:r>
            <a:r>
              <a:rPr lang="pt-BR" sz="3000" b="1">
                <a:solidFill>
                  <a:schemeClr val="tx1"/>
                </a:solidFill>
                <a:latin typeface="Times New Roman" panose="02020603050405020304" pitchFamily="18" charset="0"/>
                <a:cs typeface="Times New Roman" panose="02020603050405020304" pitchFamily="18" charset="0"/>
              </a:rPr>
              <a:t>là sai</a:t>
            </a:r>
            <a:r>
              <a:rPr lang="pt-BR" sz="3000">
                <a:solidFill>
                  <a:schemeClr val="tx1"/>
                </a:solidFill>
                <a:latin typeface="Times New Roman" panose="02020603050405020304" pitchFamily="18" charset="0"/>
                <a:cs typeface="Times New Roman" panose="02020603050405020304" pitchFamily="18" charset="0"/>
              </a:rPr>
              <a:t> khi nói về quyền khiếu nại, tố cáo của công dân?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60737" y="2798380"/>
            <a:ext cx="99362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B</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Người bị xử phạt hành chính không có quyền khiếu nại.</a:t>
            </a:r>
            <a:endParaRPr lang="vi-VN" sz="3000">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5558" y="3984609"/>
            <a:ext cx="1013092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C</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Tổ chức chính trị xã hội có quyền khiếu nại.</a:t>
            </a:r>
            <a:endParaRPr lang="vi-VN" sz="3000">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60737" y="5086626"/>
            <a:ext cx="989508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D</a:t>
            </a:r>
            <a:r>
              <a:rPr lang="en-US" sz="3000" b="1">
                <a:solidFill>
                  <a:prstClr val="white"/>
                </a:solidFill>
                <a:latin typeface="Times New Roman" panose="02020603050405020304" pitchFamily="18" charset="0"/>
                <a:cs typeface="Times New Roman" panose="02020603050405020304" pitchFamily="18" charset="0"/>
              </a:rPr>
              <a:t>. </a:t>
            </a:r>
            <a:r>
              <a:rPr lang="pt-BR" sz="3000">
                <a:latin typeface="Times New Roman" panose="02020603050405020304" pitchFamily="18" charset="0"/>
                <a:cs typeface="Times New Roman" panose="02020603050405020304" pitchFamily="18" charset="0"/>
              </a:rPr>
              <a:t>Cá nhân có quyền khiếu nại.</a:t>
            </a:r>
            <a:endParaRPr lang="en-SG" sz="3000" b="1" dirty="0">
              <a:solidFill>
                <a:srgbClr val="FFFFFF"/>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636" y="486043"/>
            <a:ext cx="1462993" cy="1404369"/>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496810" y="5939778"/>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284134" y="1739874"/>
            <a:ext cx="1538920"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687522" y="2100160"/>
            <a:ext cx="722510" cy="69822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667795" y="2269093"/>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10187897" y="3294745"/>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16732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2.70833E-6 2.02312E-6 L -0.41016 0.15052 " pathEditMode="relative" rAng="0" ptsTypes="AA">
                                      <p:cBhvr>
                                        <p:cTn id="71" dur="2000" fill="hold"/>
                                        <p:tgtEl>
                                          <p:spTgt spid="10"/>
                                        </p:tgtEl>
                                        <p:attrNameLst>
                                          <p:attrName>ppt_x</p:attrName>
                                          <p:attrName>ppt_y</p:attrName>
                                        </p:attrNameLst>
                                      </p:cBhvr>
                                      <p:rCtr x="-20508" y="7514"/>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5"/>
                                        </p:tgtEl>
                                        <p:attrNameLst>
                                          <p:attrName>fillcolor</p:attrName>
                                        </p:attrNameLst>
                                      </p:cBhvr>
                                      <p:to>
                                        <a:srgbClr val="92D050"/>
                                      </p:to>
                                    </p:animClr>
                                    <p:set>
                                      <p:cBhvr>
                                        <p:cTn id="75" dur="500" fill="hold"/>
                                        <p:tgtEl>
                                          <p:spTgt spid="5"/>
                                        </p:tgtEl>
                                        <p:attrNameLst>
                                          <p:attrName>fill.type</p:attrName>
                                        </p:attrNameLst>
                                      </p:cBhvr>
                                      <p:to>
                                        <p:strVal val="solid"/>
                                      </p:to>
                                    </p:set>
                                    <p:set>
                                      <p:cBhvr>
                                        <p:cTn id="76" dur="500" fill="hold"/>
                                        <p:tgtEl>
                                          <p:spTgt spid="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38318" y="2038411"/>
            <a:ext cx="9858362"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A</a:t>
            </a:r>
            <a:r>
              <a:rPr lang="en-US" sz="3000" b="1">
                <a:solidFill>
                  <a:prstClr val="white"/>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Tố tụng.</a:t>
            </a:r>
            <a:endParaRPr lang="en-SG" sz="3000" b="1" dirty="0">
              <a:solidFill>
                <a:srgbClr val="FFFFFF"/>
              </a:solidFill>
              <a:latin typeface="Times New Roman" pitchFamily="18" charset="0"/>
              <a:cs typeface="Times New Roman"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8" y="1"/>
            <a:ext cx="11112572" cy="1857829"/>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err="1">
                <a:solidFill>
                  <a:schemeClr val="tx1"/>
                </a:solidFill>
                <a:latin typeface="Times New Roman" panose="02020603050405020304" pitchFamily="18" charset="0"/>
                <a:cs typeface="Times New Roman" panose="02020603050405020304" pitchFamily="18" charset="0"/>
              </a:rPr>
              <a:t>Câu</a:t>
            </a:r>
            <a:r>
              <a:rPr lang="en-US" sz="3000" b="1" dirty="0">
                <a:solidFill>
                  <a:schemeClr val="tx1"/>
                </a:solidFill>
                <a:latin typeface="Times New Roman" panose="02020603050405020304" pitchFamily="18" charset="0"/>
                <a:cs typeface="Times New Roman" panose="02020603050405020304" pitchFamily="18" charset="0"/>
              </a:rPr>
              <a:t> 5</a:t>
            </a:r>
            <a:r>
              <a:rPr lang="en-US" sz="3000" b="1">
                <a:solidFill>
                  <a:schemeClr val="tx1"/>
                </a:solidFill>
                <a:latin typeface="Times New Roman" panose="02020603050405020304" pitchFamily="18" charset="0"/>
                <a:cs typeface="Times New Roman" panose="02020603050405020304" pitchFamily="18" charset="0"/>
              </a:rPr>
              <a:t>: </a:t>
            </a:r>
            <a:r>
              <a:rPr lang="en-US" sz="3000">
                <a:solidFill>
                  <a:schemeClr val="tx1"/>
                </a:solidFill>
                <a:latin typeface="Times New Roman" panose="02020603050405020304" pitchFamily="18" charset="0"/>
                <a:cs typeface="Times New Roman" panose="02020603050405020304" pitchFamily="18" charset="0"/>
              </a:rPr>
              <a:t>Theo quy định của pháp luật, công dân đề nghị cá nhân có thẩm quyền xem xét lại quyết định xử phạt hành vi vi phạm Luật Giao thông đường bộ đối với mình là sử dụng quyền nào sau đây?</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38317" y="3108526"/>
            <a:ext cx="974581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B</a:t>
            </a:r>
            <a:r>
              <a:rPr lang="en-US" sz="3000" b="1">
                <a:solidFill>
                  <a:prstClr val="white"/>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Tố cáo.</a:t>
            </a:r>
            <a:endParaRPr lang="en-SG" sz="3000" b="1" dirty="0">
              <a:solidFill>
                <a:srgbClr val="FFFFFF"/>
              </a:solidFill>
              <a:latin typeface="Times New Roman" pitchFamily="18" charset="0"/>
              <a:cs typeface="Times New Roman"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38318" y="4225488"/>
            <a:ext cx="97458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C</a:t>
            </a:r>
            <a:r>
              <a:rPr lang="en-US" sz="3000" b="1">
                <a:solidFill>
                  <a:prstClr val="white"/>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Khiếu nại.</a:t>
            </a:r>
            <a:endParaRPr lang="en-SG" sz="3000" b="1" dirty="0">
              <a:solidFill>
                <a:srgbClr val="FFFFFF"/>
              </a:solidFill>
              <a:latin typeface="Times New Roman" pitchFamily="18" charset="0"/>
              <a:cs typeface="Times New Roman"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38317" y="5349943"/>
            <a:ext cx="974581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anose="02020603050405020304" pitchFamily="18" charset="0"/>
                <a:cs typeface="Times New Roman" panose="02020603050405020304" pitchFamily="18" charset="0"/>
              </a:rPr>
              <a:t>D</a:t>
            </a:r>
            <a:r>
              <a:rPr lang="en-US" sz="3000" b="1">
                <a:solidFill>
                  <a:prstClr val="white"/>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Khiếu kiện.</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92795" y="863610"/>
            <a:ext cx="1128455" cy="1174802"/>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496810" y="5949264"/>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396680" y="1767867"/>
            <a:ext cx="1414541"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687522" y="2128154"/>
            <a:ext cx="784562"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687522" y="2323445"/>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10212609" y="3245716"/>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216657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92D05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0.00365 -0.01896 L -0.40286 0.4904 " pathEditMode="relative" rAng="0" ptsTypes="AA">
                                      <p:cBhvr>
                                        <p:cTn id="71" dur="2000" fill="hold"/>
                                        <p:tgtEl>
                                          <p:spTgt spid="10"/>
                                        </p:tgtEl>
                                        <p:attrNameLst>
                                          <p:attrName>ppt_x</p:attrName>
                                          <p:attrName>ppt_y</p:attrName>
                                        </p:attrNameLst>
                                      </p:cBhvr>
                                      <p:rCtr x="-20326" y="25457"/>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8"/>
                                        </p:tgtEl>
                                        <p:attrNameLst>
                                          <p:attrName>fillcolor</p:attrName>
                                        </p:attrNameLst>
                                      </p:cBhvr>
                                      <p:to>
                                        <a:srgbClr val="92D050"/>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91066" y="4179188"/>
            <a:ext cx="277539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itchFamily="18" charset="0"/>
              </a:rPr>
              <a:t>A</a:t>
            </a:r>
            <a:r>
              <a:rPr lang="en-US" sz="3000" b="1">
                <a:solidFill>
                  <a:prstClr val="white"/>
                </a:solidFill>
                <a:latin typeface="Times New Roman" pitchFamily="18" charset="0"/>
                <a:cs typeface="Times New Roman" pitchFamily="18" charset="0"/>
              </a:rPr>
              <a:t>. </a:t>
            </a:r>
            <a:r>
              <a:rPr lang="vi-VN" sz="3000">
                <a:latin typeface="Times New Roman" panose="02020603050405020304" pitchFamily="18" charset="0"/>
                <a:cs typeface="Times New Roman" panose="02020603050405020304" pitchFamily="18" charset="0"/>
              </a:rPr>
              <a:t>Tố tụng.</a:t>
            </a:r>
            <a:endParaRPr lang="en-US" sz="3000" b="1" dirty="0">
              <a:solidFill>
                <a:prstClr val="white"/>
              </a:solidFill>
              <a:latin typeface="Times New Roman" pitchFamily="18" charset="0"/>
              <a:cs typeface="Times New Roman"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09664" y="47304"/>
            <a:ext cx="10585037" cy="3710113"/>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just" defTabSz="562265" fontAlgn="base">
              <a:spcBef>
                <a:spcPct val="0"/>
              </a:spcBef>
              <a:spcAft>
                <a:spcPct val="0"/>
              </a:spcAft>
            </a:pPr>
            <a:r>
              <a:rPr lang="en-US" sz="2800" b="1" err="1">
                <a:solidFill>
                  <a:schemeClr val="tx1"/>
                </a:solidFill>
                <a:latin typeface="Times New Roman" panose="02020603050405020304" pitchFamily="18" charset="0"/>
                <a:cs typeface="Times New Roman" panose="02020603050405020304" pitchFamily="18" charset="0"/>
              </a:rPr>
              <a:t>Câu</a:t>
            </a:r>
            <a:r>
              <a:rPr lang="en-US" sz="2800" b="1">
                <a:solidFill>
                  <a:schemeClr val="tx1"/>
                </a:solidFill>
                <a:latin typeface="Times New Roman" panose="02020603050405020304" pitchFamily="18" charset="0"/>
                <a:cs typeface="Times New Roman" panose="02020603050405020304" pitchFamily="18" charset="0"/>
              </a:rPr>
              <a:t> 6: </a:t>
            </a:r>
            <a:r>
              <a:rPr lang="vi-VN" sz="2800">
                <a:solidFill>
                  <a:schemeClr val="tx1"/>
                </a:solidFill>
                <a:latin typeface="Times New Roman" panose="02020603050405020304" pitchFamily="18" charset="0"/>
                <a:cs typeface="Times New Roman" panose="02020603050405020304" pitchFamily="18" charset="0"/>
              </a:rPr>
              <a:t>Ông A là giám đốc một công ty X, vì muốn cắt giảm chi phí sản xuất đã chỉ đạo nhân viên xả chất thải độc hại chưa qua xử lí ra con sông gần đó, gây ô nhiễm nguồn nước. Bị bảo vệ là ông B phát hiện, ông A đưa cho ông B số tiền là 10 triệu đồng và đề nghị ông B không phát tán thông tin này nhưng ông B từ chối, vì ông cho rằng vấn đề ô nhiễm này sẽ ảnh hưởng nghiêm trọng đến sức khỏe người dân quanh vùng, trong đó có gia đình ông. Vì vậy, ông A dọa đuổi việc ông B. Ông B có thể thực hiện quyền nào sau đây?</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112430" y="5519182"/>
            <a:ext cx="27326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itchFamily="18" charset="0"/>
                <a:cs typeface="Times New Roman" pitchFamily="18" charset="0"/>
              </a:rPr>
              <a:t>B</a:t>
            </a:r>
            <a:r>
              <a:rPr lang="en-US" sz="3000" b="1">
                <a:solidFill>
                  <a:prstClr val="white"/>
                </a:solidFill>
                <a:latin typeface="Times New Roman" pitchFamily="18" charset="0"/>
                <a:cs typeface="Times New Roman" pitchFamily="18" charset="0"/>
              </a:rPr>
              <a:t>. </a:t>
            </a:r>
            <a:r>
              <a:rPr lang="vi-VN" sz="3000">
                <a:latin typeface="Times New Roman" panose="02020603050405020304" pitchFamily="18" charset="0"/>
                <a:cs typeface="Times New Roman" panose="02020603050405020304" pitchFamily="18" charset="0"/>
              </a:rPr>
              <a:t>Tố cáo.</a:t>
            </a:r>
            <a:endParaRPr lang="en-US" sz="3000" b="1" dirty="0">
              <a:solidFill>
                <a:srgbClr val="FFFFFF"/>
              </a:solidFill>
              <a:latin typeface="Times New Roman" pitchFamily="18" charset="0"/>
              <a:cs typeface="Times New Roman"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505082" y="4179188"/>
            <a:ext cx="27326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itchFamily="18" charset="0"/>
              </a:rPr>
              <a:t>C</a:t>
            </a:r>
            <a:r>
              <a:rPr lang="en-US" sz="3000" b="1">
                <a:solidFill>
                  <a:prstClr val="white"/>
                </a:solidFill>
                <a:latin typeface="Times New Roman" pitchFamily="18" charset="0"/>
                <a:cs typeface="Times New Roman" pitchFamily="18" charset="0"/>
              </a:rPr>
              <a:t>. </a:t>
            </a:r>
            <a:r>
              <a:rPr lang="vi-VN" sz="3000">
                <a:latin typeface="Times New Roman" panose="02020603050405020304" pitchFamily="18" charset="0"/>
                <a:cs typeface="Times New Roman" panose="02020603050405020304" pitchFamily="18" charset="0"/>
              </a:rPr>
              <a:t>Khiếu nại.</a:t>
            </a:r>
            <a:endParaRPr lang="en-US" sz="3000" b="1" dirty="0">
              <a:solidFill>
                <a:prstClr val="white"/>
              </a:solidFill>
              <a:latin typeface="Times New Roman" pitchFamily="18" charset="0"/>
              <a:cs typeface="Times New Roman"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505082" y="5528490"/>
            <a:ext cx="277539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itchFamily="18" charset="0"/>
                <a:cs typeface="Times New Roman" pitchFamily="18" charset="0"/>
              </a:rPr>
              <a:t>D</a:t>
            </a:r>
            <a:r>
              <a:rPr lang="en-US" sz="3000" b="1">
                <a:solidFill>
                  <a:prstClr val="white"/>
                </a:solidFill>
                <a:latin typeface="Times New Roman" pitchFamily="18" charset="0"/>
                <a:cs typeface="Times New Roman" pitchFamily="18" charset="0"/>
              </a:rPr>
              <a:t>. </a:t>
            </a:r>
            <a:r>
              <a:rPr lang="vi-VN" sz="3000">
                <a:latin typeface="Times New Roman" panose="02020603050405020304" pitchFamily="18" charset="0"/>
                <a:cs typeface="Times New Roman" panose="02020603050405020304" pitchFamily="18" charset="0"/>
              </a:rPr>
              <a:t>Khiếu kiện.</a:t>
            </a:r>
            <a:endParaRPr lang="en-SG" sz="3000" b="1" dirty="0">
              <a:solidFill>
                <a:srgbClr val="FFFFFF"/>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39111" y="465566"/>
            <a:ext cx="1128455" cy="1174802"/>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496810" y="5978293"/>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437329" y="1739874"/>
            <a:ext cx="1374647" cy="1408013"/>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831876" y="2134310"/>
            <a:ext cx="605282" cy="604609"/>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794701" y="2295452"/>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10121954" y="3275781"/>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21025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3.33333E-6 -2.22222E-6 L -0.37916 0.32014 " pathEditMode="relative" rAng="0" ptsTypes="AA">
                                      <p:cBhvr>
                                        <p:cTn id="71" dur="2000" fill="hold"/>
                                        <p:tgtEl>
                                          <p:spTgt spid="10"/>
                                        </p:tgtEl>
                                        <p:attrNameLst>
                                          <p:attrName>ppt_x</p:attrName>
                                          <p:attrName>ppt_y</p:attrName>
                                        </p:attrNameLst>
                                      </p:cBhvr>
                                      <p:rCtr x="-18958" y="15995"/>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486418" y="1786322"/>
            <a:ext cx="1009990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2800" b="1" dirty="0">
                <a:solidFill>
                  <a:prstClr val="white"/>
                </a:solidFill>
                <a:latin typeface="Times New Roman" pitchFamily="18" charset="0"/>
                <a:cs typeface="Times New Roman" panose="02020603050405020304" pitchFamily="18" charset="0"/>
              </a:rPr>
              <a:t>A</a:t>
            </a:r>
            <a:r>
              <a:rPr lang="en-US" sz="2800" b="1">
                <a:solidFill>
                  <a:prstClr val="white"/>
                </a:solidFill>
                <a:latin typeface="Times New Roman"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Bà T gửi đơn đến Chủ tịch UBND xã N khiếu nại về quyết định xử phạt hành chính của Chủ tịch UBND xã N đối với bà T.</a:t>
            </a:r>
            <a:endParaRPr lang="vi-VN" sz="2800">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8" y="12569"/>
            <a:ext cx="10585037" cy="1567544"/>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err="1">
                <a:solidFill>
                  <a:schemeClr val="tx1"/>
                </a:solidFill>
                <a:latin typeface="Times New Roman" panose="02020603050405020304" pitchFamily="18" charset="0"/>
                <a:cs typeface="Times New Roman" panose="02020603050405020304" pitchFamily="18" charset="0"/>
              </a:rPr>
              <a:t>Câu</a:t>
            </a:r>
            <a:r>
              <a:rPr lang="en-US" sz="3000" b="1">
                <a:solidFill>
                  <a:schemeClr val="tx1"/>
                </a:solidFill>
                <a:latin typeface="Times New Roman" panose="02020603050405020304" pitchFamily="18" charset="0"/>
                <a:cs typeface="Times New Roman" panose="02020603050405020304" pitchFamily="18" charset="0"/>
              </a:rPr>
              <a:t> 7: </a:t>
            </a:r>
            <a:r>
              <a:rPr lang="en-US" sz="3000">
                <a:solidFill>
                  <a:schemeClr val="tx1"/>
                </a:solidFill>
                <a:latin typeface="Times New Roman" panose="02020603050405020304" pitchFamily="18" charset="0"/>
                <a:cs typeface="Times New Roman" panose="02020603050405020304" pitchFamily="18" charset="0"/>
              </a:rPr>
              <a:t>Trong các trường hợp dưới đây, chủ thể nào thực hiện </a:t>
            </a:r>
            <a:r>
              <a:rPr lang="en-US" sz="3000" b="1">
                <a:solidFill>
                  <a:schemeClr val="tx1"/>
                </a:solidFill>
                <a:latin typeface="Times New Roman" panose="02020603050405020304" pitchFamily="18" charset="0"/>
                <a:cs typeface="Times New Roman" panose="02020603050405020304" pitchFamily="18" charset="0"/>
              </a:rPr>
              <a:t>chưa</a:t>
            </a:r>
            <a:r>
              <a:rPr lang="en-US" sz="3000">
                <a:solidFill>
                  <a:schemeClr val="tx1"/>
                </a:solidFill>
                <a:latin typeface="Times New Roman" panose="02020603050405020304" pitchFamily="18" charset="0"/>
                <a:cs typeface="Times New Roman" panose="02020603050405020304" pitchFamily="18" charset="0"/>
              </a:rPr>
              <a:t> đúng quyền khiếu nại, tố cáo?</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486418" y="2977901"/>
            <a:ext cx="1009990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2800" b="1" dirty="0">
                <a:solidFill>
                  <a:prstClr val="white"/>
                </a:solidFill>
                <a:latin typeface="Times New Roman" panose="02020603050405020304" pitchFamily="18" charset="0"/>
                <a:cs typeface="Times New Roman" panose="02020603050405020304" pitchFamily="18" charset="0"/>
              </a:rPr>
              <a:t>B</a:t>
            </a:r>
            <a:r>
              <a:rPr lang="en-US" sz="2800" b="1">
                <a:solidFill>
                  <a:prstClr val="white"/>
                </a:solidFill>
                <a:latin typeface="Times New Roman"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Bạn M báo cáo với nhà trường về hành vi gian lận trong thi cử của bạn cùng lớp.</a:t>
            </a:r>
            <a:endParaRPr lang="en-US" sz="2800" b="1" dirty="0">
              <a:solidFill>
                <a:srgbClr val="FFFFFF"/>
              </a:solidFill>
              <a:latin typeface="Times New Roman" pitchFamily="18" charset="0"/>
              <a:cs typeface="Times New Roman"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486417" y="4093536"/>
            <a:ext cx="10585037" cy="122354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2800" b="1" dirty="0">
                <a:solidFill>
                  <a:prstClr val="white"/>
                </a:solidFill>
                <a:latin typeface="Times New Roman" panose="02020603050405020304" pitchFamily="18" charset="0"/>
                <a:cs typeface="Times New Roman" panose="02020603050405020304" pitchFamily="18" charset="0"/>
              </a:rPr>
              <a:t>C</a:t>
            </a:r>
            <a:r>
              <a:rPr lang="en-US" sz="2800" b="1">
                <a:solidFill>
                  <a:prstClr val="white"/>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Ông V vận động người dân tổ dân phố nơi ông sinh sống không bị kích động, lôi kéo dụ dố người khác đi khiếu nại đông người trái quy định pháp luật.</a:t>
            </a:r>
            <a:endParaRPr lang="vi-VN" sz="2800">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406091" y="5454904"/>
            <a:ext cx="10745689" cy="128709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2800" b="1" dirty="0">
                <a:solidFill>
                  <a:prstClr val="white"/>
                </a:solidFill>
                <a:latin typeface="Times New Roman" panose="02020603050405020304" pitchFamily="18" charset="0"/>
                <a:cs typeface="Times New Roman" panose="02020603050405020304" pitchFamily="18" charset="0"/>
              </a:rPr>
              <a:t>D</a:t>
            </a:r>
            <a:r>
              <a:rPr lang="en-US" sz="2800" b="1">
                <a:solidFill>
                  <a:prstClr val="white"/>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 cố tình vu khống, tố cáo đến cơ quan nơi chị L công tác những điều không đúng sự thật nhằm xúc phạm danh dự, nhân phẩm của chị L.</a:t>
            </a:r>
            <a:endParaRPr lang="vi-VN" sz="28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9929501" y="604154"/>
            <a:ext cx="1313642" cy="1081061"/>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947358" y="6366036"/>
            <a:ext cx="2230476" cy="56070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dirty="0">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359557" y="1739874"/>
            <a:ext cx="1463497"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734374" y="2147319"/>
            <a:ext cx="687702"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794701" y="2295452"/>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10055097" y="3268084"/>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25284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4.16667E-7 -4.07407E-6 L -0.39128 0.68172 " pathEditMode="relative" rAng="0" ptsTypes="AA">
                                      <p:cBhvr>
                                        <p:cTn id="71" dur="2000" fill="hold"/>
                                        <p:tgtEl>
                                          <p:spTgt spid="10"/>
                                        </p:tgtEl>
                                        <p:attrNameLst>
                                          <p:attrName>ppt_x</p:attrName>
                                          <p:attrName>ppt_y</p:attrName>
                                        </p:attrNameLst>
                                      </p:cBhvr>
                                      <p:rCtr x="-19570" y="34074"/>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9"/>
                                        </p:tgtEl>
                                        <p:attrNameLst>
                                          <p:attrName>fillcolor</p:attrName>
                                        </p:attrNameLst>
                                      </p:cBhvr>
                                      <p:to>
                                        <a:srgbClr val="92D050"/>
                                      </p:to>
                                    </p:animClr>
                                    <p:set>
                                      <p:cBhvr>
                                        <p:cTn id="75" dur="500" fill="hold"/>
                                        <p:tgtEl>
                                          <p:spTgt spid="9"/>
                                        </p:tgtEl>
                                        <p:attrNameLst>
                                          <p:attrName>fill.type</p:attrName>
                                        </p:attrNameLst>
                                      </p:cBhvr>
                                      <p:to>
                                        <p:strVal val="solid"/>
                                      </p:to>
                                    </p:set>
                                    <p:set>
                                      <p:cBhvr>
                                        <p:cTn id="76" dur="50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61137" y="1666910"/>
            <a:ext cx="9418395" cy="7942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anose="02020603050405020304" pitchFamily="18" charset="0"/>
              </a:rPr>
              <a:t>A</a:t>
            </a:r>
            <a:r>
              <a:rPr lang="en-US" sz="3000" b="1">
                <a:solidFill>
                  <a:prstClr val="white"/>
                </a:solidFill>
                <a:latin typeface="Times New Roman"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Cố tình khiếu nại, tố cáo sai sự thật.</a:t>
            </a:r>
            <a:endParaRPr lang="vi-VN" sz="3000">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86418" y="6319"/>
            <a:ext cx="10630559" cy="1466685"/>
          </a:xfrm>
          <a:prstGeom prst="snip2Diag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fontAlgn="base"/>
            <a:r>
              <a:rPr lang="en-US" sz="3000" b="1" err="1">
                <a:solidFill>
                  <a:schemeClr val="tx1"/>
                </a:solidFill>
                <a:latin typeface="Times New Roman" panose="02020603050405020304" pitchFamily="18" charset="0"/>
                <a:cs typeface="Times New Roman" panose="02020603050405020304" pitchFamily="18" charset="0"/>
              </a:rPr>
              <a:t>Câu</a:t>
            </a:r>
            <a:r>
              <a:rPr lang="en-US" sz="3000" b="1">
                <a:solidFill>
                  <a:schemeClr val="tx1"/>
                </a:solidFill>
                <a:latin typeface="Times New Roman" panose="02020603050405020304" pitchFamily="18" charset="0"/>
                <a:cs typeface="Times New Roman" panose="02020603050405020304" pitchFamily="18" charset="0"/>
              </a:rPr>
              <a:t> 8: </a:t>
            </a:r>
            <a:r>
              <a:rPr lang="en-US" sz="3000">
                <a:solidFill>
                  <a:schemeClr val="tx1"/>
                </a:solidFill>
                <a:latin typeface="Times New Roman" panose="02020603050405020304" pitchFamily="18" charset="0"/>
                <a:cs typeface="Times New Roman" panose="02020603050405020304" pitchFamily="18" charset="0"/>
              </a:rPr>
              <a:t>Vận dụng kiến thức đã học, em hãy cho biết hành vi nào dưới đây là hành vi được làm?</a:t>
            </a:r>
            <a:endParaRPr lang="vi-VN" sz="300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61137" y="2858158"/>
            <a:ext cx="941839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pPr>
            <a:r>
              <a:rPr lang="en-US" sz="3000" b="1" dirty="0">
                <a:solidFill>
                  <a:prstClr val="white"/>
                </a:solidFill>
                <a:latin typeface="Times New Roman" pitchFamily="18" charset="0"/>
                <a:cs typeface="Times New Roman" panose="02020603050405020304" pitchFamily="18" charset="0"/>
              </a:rPr>
              <a:t>B</a:t>
            </a:r>
            <a:r>
              <a:rPr lang="en-US" sz="3000" b="1">
                <a:solidFill>
                  <a:prstClr val="white"/>
                </a:solidFill>
                <a:latin typeface="Times New Roman"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Cưỡng ép, lôi kéo, kích động, dụ dỗ, mua chuộc người khác tố cáo sai sự thật.</a:t>
            </a:r>
            <a:endParaRPr lang="vi-VN" sz="3000">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77349" y="3973539"/>
            <a:ext cx="9402182" cy="141170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itchFamily="18" charset="0"/>
                <a:cs typeface="Times New Roman" panose="02020603050405020304" pitchFamily="18" charset="0"/>
              </a:rPr>
              <a:t>C</a:t>
            </a:r>
            <a:r>
              <a:rPr lang="en-US" sz="3000" b="1">
                <a:solidFill>
                  <a:prstClr val="white"/>
                </a:solidFill>
                <a:latin typeface="Times New Roman"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Kích động, xúi giục, cưỡng ép, dụ dỗ, mua chuộc, lôi kéo người khác tập trung đông người khiếu nại, gây rồi an ninh trật tự công cộng.</a:t>
            </a:r>
            <a:endParaRPr lang="vi-VN" sz="3000">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61137" y="5582404"/>
            <a:ext cx="8817341"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defTabSz="562265" fontAlgn="base">
              <a:spcBef>
                <a:spcPct val="0"/>
              </a:spcBef>
              <a:spcAft>
                <a:spcPct val="0"/>
              </a:spcAft>
              <a:defRPr/>
            </a:pPr>
            <a:r>
              <a:rPr lang="en-US" sz="3000" b="1" dirty="0">
                <a:solidFill>
                  <a:prstClr val="white"/>
                </a:solidFill>
                <a:latin typeface="Times New Roman" panose="02020603050405020304" pitchFamily="18" charset="0"/>
                <a:cs typeface="Times New Roman" panose="02020603050405020304" pitchFamily="18" charset="0"/>
              </a:rPr>
              <a:t>D</a:t>
            </a:r>
            <a:r>
              <a:rPr lang="en-US" sz="3000" b="1">
                <a:solidFill>
                  <a:prstClr val="white"/>
                </a:solidFill>
                <a:latin typeface="Times New Roman"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Người khiếu nại quyết định rút khiếu nại.</a:t>
            </a:r>
            <a:endParaRPr lang="en-US" sz="3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79532" y="992713"/>
            <a:ext cx="1154980" cy="1174802"/>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179746" y="5643584"/>
            <a:ext cx="2208773"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867743">
              <a:defRPr/>
            </a:pPr>
            <a:r>
              <a:rPr lang="en-US" sz="2644" b="1">
                <a:solidFill>
                  <a:srgbClr val="7030A0"/>
                </a:solidFill>
                <a:latin typeface="Times New Roman" panose="02020603050405020304" pitchFamily="18" charset="0"/>
                <a:cs typeface="Times New Roman" panose="02020603050405020304" pitchFamily="18" charset="0"/>
              </a:rPr>
              <a:t>GO HOME</a:t>
            </a:r>
          </a:p>
        </p:txBody>
      </p:sp>
      <p:sp>
        <p:nvSpPr>
          <p:cNvPr id="12" name="Sun 11"/>
          <p:cNvSpPr/>
          <p:nvPr/>
        </p:nvSpPr>
        <p:spPr>
          <a:xfrm>
            <a:off x="10358135" y="1739874"/>
            <a:ext cx="1464919" cy="144253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3" name="Oval 12"/>
          <p:cNvSpPr/>
          <p:nvPr/>
        </p:nvSpPr>
        <p:spPr>
          <a:xfrm>
            <a:off x="10687522" y="2117137"/>
            <a:ext cx="796395" cy="67260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
        <p:nvSpPr>
          <p:cNvPr id="14" name="TextBox 13"/>
          <p:cNvSpPr txBox="1"/>
          <p:nvPr/>
        </p:nvSpPr>
        <p:spPr>
          <a:xfrm>
            <a:off x="10687522" y="2295452"/>
            <a:ext cx="819638" cy="267345"/>
          </a:xfrm>
          <a:prstGeom prst="rect">
            <a:avLst/>
          </a:prstGeom>
          <a:noFill/>
        </p:spPr>
        <p:txBody>
          <a:bodyPr wrap="none" lIns="86768" tIns="43384" rIns="86768" bIns="43384" rtlCol="0">
            <a:spAutoFit/>
          </a:bodyPr>
          <a:lstStyle/>
          <a:p>
            <a:pPr defTabSz="562265" fontAlgn="base">
              <a:spcBef>
                <a:spcPct val="0"/>
              </a:spcBef>
              <a:spcAft>
                <a:spcPct val="0"/>
              </a:spcAft>
            </a:pPr>
            <a:r>
              <a:rPr lang="en-US" sz="1168" b="1" dirty="0" err="1">
                <a:solidFill>
                  <a:srgbClr val="FFFF00"/>
                </a:solidFill>
                <a:latin typeface="Times New Roman" panose="02020603050405020304" pitchFamily="18" charset="0"/>
                <a:cs typeface="Times New Roman" panose="02020603050405020304" pitchFamily="18" charset="0"/>
              </a:rPr>
              <a:t>HẾT</a:t>
            </a:r>
            <a:r>
              <a:rPr lang="en-US" sz="1168" b="1" dirty="0">
                <a:solidFill>
                  <a:srgbClr val="FFFF00"/>
                </a:solidFill>
                <a:latin typeface="Times New Roman" panose="02020603050405020304" pitchFamily="18" charset="0"/>
                <a:cs typeface="Times New Roman" panose="02020603050405020304" pitchFamily="18" charset="0"/>
              </a:rPr>
              <a:t> </a:t>
            </a:r>
            <a:r>
              <a:rPr lang="en-US" sz="1168" b="1" dirty="0" err="1">
                <a:solidFill>
                  <a:srgbClr val="FFFF00"/>
                </a:solidFill>
                <a:latin typeface="Times New Roman" panose="02020603050405020304" pitchFamily="18" charset="0"/>
                <a:cs typeface="Times New Roman" panose="02020603050405020304" pitchFamily="18" charset="0"/>
              </a:rPr>
              <a:t>GIỜ</a:t>
            </a:r>
            <a:endParaRPr lang="vi-VN" sz="1168" b="1" dirty="0">
              <a:solidFill>
                <a:srgbClr val="FFFF00"/>
              </a:solidFill>
              <a:latin typeface="Times New Roman" panose="02020603050405020304" pitchFamily="18" charset="0"/>
              <a:cs typeface="Times New Roman" panose="02020603050405020304" pitchFamily="18" charset="0"/>
            </a:endParaRPr>
          </a:p>
        </p:txBody>
      </p:sp>
      <p:sp>
        <p:nvSpPr>
          <p:cNvPr id="15" name="Cloud 14"/>
          <p:cNvSpPr/>
          <p:nvPr/>
        </p:nvSpPr>
        <p:spPr>
          <a:xfrm>
            <a:off x="9599291" y="3294745"/>
            <a:ext cx="1517686" cy="963272"/>
          </a:xfrm>
          <a:prstGeom prst="cloud">
            <a:avLst/>
          </a:prstGeom>
          <a:solidFill>
            <a:srgbClr val="0000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rtlCol="0" anchor="ctr"/>
          <a:lstStyle/>
          <a:p>
            <a:pPr algn="ctr" defTabSz="562265" fontAlgn="base">
              <a:spcBef>
                <a:spcPct val="0"/>
              </a:spcBef>
              <a:spcAft>
                <a:spcPct val="0"/>
              </a:spcAft>
            </a:pPr>
            <a:endParaRPr lang="vi-VN" sz="1107">
              <a:solidFill>
                <a:srgbClr val="FFFFFF"/>
              </a:solidFill>
              <a:latin typeface="Arial"/>
              <a:cs typeface="Arial"/>
            </a:endParaRPr>
          </a:p>
        </p:txBody>
      </p:sp>
    </p:spTree>
    <p:extLst>
      <p:ext uri="{BB962C8B-B14F-4D97-AF65-F5344CB8AC3E}">
        <p14:creationId xmlns:p14="http://schemas.microsoft.com/office/powerpoint/2010/main" val="1579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par>
                          <p:cTn id="69" fill="hold">
                            <p:stCondLst>
                              <p:cond delay="500"/>
                            </p:stCondLst>
                            <p:childTnLst>
                              <p:par>
                                <p:cTn id="70" presetID="35" presetClass="path" presetSubtype="0" accel="50000" decel="50000" fill="hold" nodeType="afterEffect">
                                  <p:stCondLst>
                                    <p:cond delay="0"/>
                                  </p:stCondLst>
                                  <p:childTnLst>
                                    <p:animMotion origin="layout" path="M -4.16667E-7 -4.07407E-6 L -0.39792 0.65301 " pathEditMode="relative" rAng="0" ptsTypes="AA">
                                      <p:cBhvr>
                                        <p:cTn id="71" dur="2000" fill="hold"/>
                                        <p:tgtEl>
                                          <p:spTgt spid="10"/>
                                        </p:tgtEl>
                                        <p:attrNameLst>
                                          <p:attrName>ppt_x</p:attrName>
                                          <p:attrName>ppt_y</p:attrName>
                                        </p:attrNameLst>
                                      </p:cBhvr>
                                      <p:rCtr x="-19896" y="32639"/>
                                    </p:animMotion>
                                  </p:childTnLst>
                                </p:cTn>
                              </p:par>
                            </p:childTnLst>
                          </p:cTn>
                        </p:par>
                        <p:par>
                          <p:cTn id="72" fill="hold">
                            <p:stCondLst>
                              <p:cond delay="2500"/>
                            </p:stCondLst>
                            <p:childTnLst>
                              <p:par>
                                <p:cTn id="73" presetID="1" presetClass="emph" presetSubtype="2" fill="hold" nodeType="afterEffect">
                                  <p:stCondLst>
                                    <p:cond delay="0"/>
                                  </p:stCondLst>
                                  <p:childTnLst>
                                    <p:animClr clrSpc="rgb" dir="cw">
                                      <p:cBhvr>
                                        <p:cTn id="74" dur="500" fill="hold"/>
                                        <p:tgtEl>
                                          <p:spTgt spid="9"/>
                                        </p:tgtEl>
                                        <p:attrNameLst>
                                          <p:attrName>fillcolor</p:attrName>
                                        </p:attrNameLst>
                                      </p:cBhvr>
                                      <p:to>
                                        <a:srgbClr val="92D050"/>
                                      </p:to>
                                    </p:animClr>
                                    <p:set>
                                      <p:cBhvr>
                                        <p:cTn id="75" dur="500" fill="hold"/>
                                        <p:tgtEl>
                                          <p:spTgt spid="9"/>
                                        </p:tgtEl>
                                        <p:attrNameLst>
                                          <p:attrName>fill.type</p:attrName>
                                        </p:attrNameLst>
                                      </p:cBhvr>
                                      <p:to>
                                        <p:strVal val="solid"/>
                                      </p:to>
                                    </p:set>
                                    <p:set>
                                      <p:cBhvr>
                                        <p:cTn id="76" dur="50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0" nodeType="clickEffect">
                                  <p:stCondLst>
                                    <p:cond delay="0"/>
                                  </p:stCondLst>
                                  <p:childTnLst>
                                    <p:animClr clrSpc="hsl" dir="cw">
                                      <p:cBhvr override="childStyle">
                                        <p:cTn id="81" dur="500" fill="hold"/>
                                        <p:tgtEl>
                                          <p:spTgt spid="15"/>
                                        </p:tgtEl>
                                        <p:attrNameLst>
                                          <p:attrName>style.color</p:attrName>
                                        </p:attrNameLst>
                                      </p:cBhvr>
                                      <p:by>
                                        <p:hsl h="7200000" s="0" l="0"/>
                                      </p:by>
                                    </p:animClr>
                                    <p:animClr clrSpc="hsl" dir="cw">
                                      <p:cBhvr>
                                        <p:cTn id="82" dur="500" fill="hold"/>
                                        <p:tgtEl>
                                          <p:spTgt spid="15"/>
                                        </p:tgtEl>
                                        <p:attrNameLst>
                                          <p:attrName>fillcolor</p:attrName>
                                        </p:attrNameLst>
                                      </p:cBhvr>
                                      <p:by>
                                        <p:hsl h="7200000" s="0" l="0"/>
                                      </p:by>
                                    </p:animClr>
                                    <p:animClr clrSpc="hsl" dir="cw">
                                      <p:cBhvr>
                                        <p:cTn id="83" dur="500" fill="hold"/>
                                        <p:tgtEl>
                                          <p:spTgt spid="15"/>
                                        </p:tgtEl>
                                        <p:attrNameLst>
                                          <p:attrName>stroke.color</p:attrName>
                                        </p:attrNameLst>
                                      </p:cBhvr>
                                      <p:by>
                                        <p:hsl h="7200000" s="0" l="0"/>
                                      </p:by>
                                    </p:animClr>
                                    <p:set>
                                      <p:cBhvr>
                                        <p:cTn id="84" dur="500" fill="hold"/>
                                        <p:tgtEl>
                                          <p:spTgt spid="15"/>
                                        </p:tgtEl>
                                        <p:attrNameLst>
                                          <p:attrName>fill.type</p:attrName>
                                        </p:attrNameLst>
                                      </p:cBhvr>
                                      <p:to>
                                        <p:strVal val="solid"/>
                                      </p:to>
                                    </p:set>
                                  </p:childTnLst>
                                </p:cTn>
                              </p:par>
                            </p:childTnLst>
                          </p:cTn>
                        </p:par>
                        <p:par>
                          <p:cTn id="85" fill="hold">
                            <p:stCondLst>
                              <p:cond delay="500"/>
                            </p:stCondLst>
                            <p:childTnLst>
                              <p:par>
                                <p:cTn id="86" presetID="21" presetClass="exit" presetSubtype="1" repeatCount="2000" fill="hold" grpId="0" nodeType="afterEffect">
                                  <p:stCondLst>
                                    <p:cond delay="0"/>
                                  </p:stCondLst>
                                  <p:childTnLst>
                                    <p:animEffect transition="out" filter="wheel(1)">
                                      <p:cBhvr>
                                        <p:cTn id="87" dur="5000"/>
                                        <p:tgtEl>
                                          <p:spTgt spid="13"/>
                                        </p:tgtEl>
                                      </p:cBhvr>
                                    </p:animEffect>
                                    <p:set>
                                      <p:cBhvr>
                                        <p:cTn id="88" dur="1" fill="hold">
                                          <p:stCondLst>
                                            <p:cond delay="4999"/>
                                          </p:stCondLst>
                                        </p:cTn>
                                        <p:tgtEl>
                                          <p:spTgt spid="13"/>
                                        </p:tgtEl>
                                        <p:attrNameLst>
                                          <p:attrName>style.visibility</p:attrName>
                                        </p:attrNameLst>
                                      </p:cBhvr>
                                      <p:to>
                                        <p:strVal val="hidden"/>
                                      </p:to>
                                    </p:set>
                                  </p:childTnLst>
                                </p:cTn>
                              </p:par>
                            </p:childTnLst>
                          </p:cTn>
                        </p:par>
                        <p:par>
                          <p:cTn id="89" fill="hold">
                            <p:stCondLst>
                              <p:cond delay="10500"/>
                            </p:stCondLst>
                            <p:childTnLst>
                              <p:par>
                                <p:cTn id="90" presetID="10"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subTnLst>
                                    <p:audio>
                                      <p:cMediaNode>
                                        <p:cTn display="0" masterRel="sameClick">
                                          <p:stCondLst>
                                            <p:cond evt="begin" delay="0">
                                              <p:tn val="9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êu đề 7"/>
          <p:cNvSpPr>
            <a:spLocks noGrp="1"/>
          </p:cNvSpPr>
          <p:nvPr>
            <p:ph type="title"/>
          </p:nvPr>
        </p:nvSpPr>
        <p:spPr>
          <a:xfrm>
            <a:off x="779702" y="575226"/>
            <a:ext cx="10068407" cy="640080"/>
          </a:xfrm>
        </p:spPr>
        <p:txBody>
          <a:bodyPr rtlCol="0">
            <a:noAutofit/>
          </a:bodyPr>
          <a:lstStyle/>
          <a:p>
            <a:pPr algn="ctr" rtl="0"/>
            <a:r>
              <a:rPr lang="vi-VN" b="1">
                <a:solidFill>
                  <a:srgbClr val="FF0000"/>
                </a:solidFill>
                <a:effectLst/>
                <a:latin typeface="Times New Roman" panose="02020603050405020304" pitchFamily="18" charset="0"/>
                <a:ea typeface="Arial" panose="020B0604020202020204" pitchFamily="34" charset="0"/>
              </a:rPr>
              <a:t>BÀI 1</a:t>
            </a:r>
            <a:r>
              <a:rPr lang="en-US" b="1">
                <a:solidFill>
                  <a:srgbClr val="FF0000"/>
                </a:solidFill>
                <a:effectLst/>
                <a:latin typeface="Times New Roman" panose="02020603050405020304" pitchFamily="18" charset="0"/>
                <a:ea typeface="Arial" panose="020B0604020202020204" pitchFamily="34" charset="0"/>
              </a:rPr>
              <a:t>5</a:t>
            </a:r>
            <a:r>
              <a:rPr lang="vi-VN" b="1">
                <a:solidFill>
                  <a:srgbClr val="FF0000"/>
                </a:solidFill>
                <a:effectLst/>
                <a:latin typeface="Times New Roman" panose="02020603050405020304" pitchFamily="18" charset="0"/>
                <a:ea typeface="Arial" panose="020B0604020202020204" pitchFamily="34" charset="0"/>
              </a:rPr>
              <a:t>: </a:t>
            </a:r>
            <a:r>
              <a:rPr lang="en-US" b="1">
                <a:solidFill>
                  <a:srgbClr val="FF0000"/>
                </a:solidFill>
                <a:effectLst/>
                <a:latin typeface="Times New Roman" panose="02020603050405020304" pitchFamily="18" charset="0"/>
                <a:ea typeface="Arial" panose="020B0604020202020204" pitchFamily="34" charset="0"/>
              </a:rPr>
              <a:t>QUYỀN VÀ NGHĨA VỤ CƠ BẢN CỦA CÔNG DÂN VỀ KHIẾU NẠI, TỐ CÁO (3 Tiết)</a:t>
            </a:r>
            <a:endParaRPr lang="vi-VN">
              <a:solidFill>
                <a:srgbClr val="FF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20EC02-AF93-64A7-AA79-B7D573987B37}"/>
              </a:ext>
            </a:extLst>
          </p:cNvPr>
          <p:cNvSpPr txBox="1"/>
          <p:nvPr/>
        </p:nvSpPr>
        <p:spPr>
          <a:xfrm>
            <a:off x="2070428" y="215386"/>
            <a:ext cx="87522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2800" b="0" i="0" u="none" strike="noStrike" kern="1200" cap="none" spc="0" normalizeH="0" baseline="0" noProof="0">
              <a:ln>
                <a:noFill/>
              </a:ln>
              <a:solidFill>
                <a:srgbClr val="000000"/>
              </a:solidFill>
              <a:effectLst/>
              <a:uLnTx/>
              <a:uFillTx/>
              <a:latin typeface="Arial"/>
              <a:ea typeface="+mn-ea"/>
              <a:cs typeface="Arial"/>
            </a:endParaRPr>
          </a:p>
        </p:txBody>
      </p:sp>
      <p:sp>
        <p:nvSpPr>
          <p:cNvPr id="15" name="TextBox 14">
            <a:extLst>
              <a:ext uri="{FF2B5EF4-FFF2-40B4-BE49-F238E27FC236}">
                <a16:creationId xmlns:a16="http://schemas.microsoft.com/office/drawing/2014/main" id="{09066DDF-FAA3-1D6E-C40D-E2211565113E}"/>
              </a:ext>
            </a:extLst>
          </p:cNvPr>
          <p:cNvSpPr txBox="1"/>
          <p:nvPr/>
        </p:nvSpPr>
        <p:spPr>
          <a:xfrm>
            <a:off x="590265" y="1169493"/>
            <a:ext cx="6093724" cy="552459"/>
          </a:xfrm>
          <a:prstGeom prst="rect">
            <a:avLst/>
          </a:prstGeom>
          <a:noFill/>
        </p:spPr>
        <p:txBody>
          <a:bodyPr wrap="square">
            <a:spAutoFit/>
          </a:bodyPr>
          <a:lstStyle/>
          <a:p>
            <a:pPr algn="just" fontAlgn="base">
              <a:lnSpc>
                <a:spcPct val="107000"/>
              </a:lnSpc>
              <a:spcAft>
                <a:spcPts val="800"/>
              </a:spcAf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Bài 3 (SGK – Trang 110):</a:t>
            </a:r>
            <a:endParaRPr lang="vi-VN" sz="3000" b="1">
              <a:effectLst/>
              <a:latin typeface="Arial" panose="020B0604020202020204" pitchFamily="34"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EC60541-46A5-9C56-608D-EFFF2F7B1652}"/>
              </a:ext>
            </a:extLst>
          </p:cNvPr>
          <p:cNvSpPr txBox="1"/>
          <p:nvPr/>
        </p:nvSpPr>
        <p:spPr>
          <a:xfrm>
            <a:off x="1109450" y="2123600"/>
            <a:ext cx="9973099" cy="3340338"/>
          </a:xfrm>
          <a:prstGeom prst="rect">
            <a:avLst/>
          </a:prstGeom>
          <a:noFill/>
        </p:spPr>
        <p:txBody>
          <a:bodyPr wrap="square">
            <a:spAutoFit/>
          </a:bodyPr>
          <a:lstStyle/>
          <a:p>
            <a:pPr algn="just">
              <a:lnSpc>
                <a:spcPct val="107000"/>
              </a:lnSpc>
              <a:spcAft>
                <a:spcPts val="800"/>
              </a:spcAft>
            </a:pP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GIỐNG:</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Có thể có sự VPPL.</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Có sự phát hiện việc cho là VPPL.</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Có chủ thể phát hiện hành vi VPPL.</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Có chủ thể bị cho là VPPL.</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Có thể thiệt hại về vật chất hoặc tinh thần.</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D4EA2CCF-17C6-849B-C485-3F1F3B835E40}"/>
              </a:ext>
            </a:extLst>
          </p:cNvPr>
          <p:cNvPicPr>
            <a:picLocks noChangeAspect="1"/>
          </p:cNvPicPr>
          <p:nvPr/>
        </p:nvPicPr>
        <p:blipFill>
          <a:blip r:embed="rId3"/>
          <a:stretch>
            <a:fillRect/>
          </a:stretch>
        </p:blipFill>
        <p:spPr>
          <a:xfrm>
            <a:off x="7800832" y="3930554"/>
            <a:ext cx="4391168" cy="2927445"/>
          </a:xfrm>
          <a:prstGeom prst="rect">
            <a:avLst/>
          </a:prstGeom>
        </p:spPr>
      </p:pic>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20EC02-AF93-64A7-AA79-B7D573987B37}"/>
              </a:ext>
            </a:extLst>
          </p:cNvPr>
          <p:cNvSpPr txBox="1"/>
          <p:nvPr/>
        </p:nvSpPr>
        <p:spPr>
          <a:xfrm>
            <a:off x="2070428" y="215386"/>
            <a:ext cx="87522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2800" b="0" i="0" u="none" strike="noStrike" kern="1200" cap="none" spc="0" normalizeH="0" baseline="0" noProof="0">
              <a:ln>
                <a:noFill/>
              </a:ln>
              <a:solidFill>
                <a:srgbClr val="000000"/>
              </a:solidFill>
              <a:effectLst/>
              <a:uLnTx/>
              <a:uFillTx/>
              <a:latin typeface="Arial"/>
              <a:ea typeface="+mn-ea"/>
              <a:cs typeface="Arial"/>
            </a:endParaRPr>
          </a:p>
        </p:txBody>
      </p:sp>
      <p:sp>
        <p:nvSpPr>
          <p:cNvPr id="15" name="TextBox 14">
            <a:extLst>
              <a:ext uri="{FF2B5EF4-FFF2-40B4-BE49-F238E27FC236}">
                <a16:creationId xmlns:a16="http://schemas.microsoft.com/office/drawing/2014/main" id="{09066DDF-FAA3-1D6E-C40D-E2211565113E}"/>
              </a:ext>
            </a:extLst>
          </p:cNvPr>
          <p:cNvSpPr txBox="1"/>
          <p:nvPr/>
        </p:nvSpPr>
        <p:spPr>
          <a:xfrm>
            <a:off x="590265" y="1169493"/>
            <a:ext cx="6093724" cy="552459"/>
          </a:xfrm>
          <a:prstGeom prst="rect">
            <a:avLst/>
          </a:prstGeom>
          <a:noFill/>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3 (SGK – Trang 110):</a:t>
            </a:r>
            <a:endParaRPr kumimoji="0" lang="vi-VN" sz="30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9F6BF589-C754-D005-D5CE-C3987162E379}"/>
              </a:ext>
            </a:extLst>
          </p:cNvPr>
          <p:cNvGraphicFramePr>
            <a:graphicFrameLocks noGrp="1"/>
          </p:cNvGraphicFramePr>
          <p:nvPr>
            <p:extLst>
              <p:ext uri="{D42A27DB-BD31-4B8C-83A1-F6EECF244321}">
                <p14:modId xmlns:p14="http://schemas.microsoft.com/office/powerpoint/2010/main" val="1277326480"/>
              </p:ext>
            </p:extLst>
          </p:nvPr>
        </p:nvGraphicFramePr>
        <p:xfrm>
          <a:off x="0" y="1708695"/>
          <a:ext cx="12192000" cy="5073336"/>
        </p:xfrm>
        <a:graphic>
          <a:graphicData uri="http://schemas.openxmlformats.org/drawingml/2006/table">
            <a:tbl>
              <a:tblPr firstRow="1" firstCol="1" bandRow="1"/>
              <a:tblGrid>
                <a:gridCol w="1351128">
                  <a:extLst>
                    <a:ext uri="{9D8B030D-6E8A-4147-A177-3AD203B41FA5}">
                      <a16:colId xmlns:a16="http://schemas.microsoft.com/office/drawing/2014/main" val="1099673278"/>
                    </a:ext>
                  </a:extLst>
                </a:gridCol>
                <a:gridCol w="4995081">
                  <a:extLst>
                    <a:ext uri="{9D8B030D-6E8A-4147-A177-3AD203B41FA5}">
                      <a16:colId xmlns:a16="http://schemas.microsoft.com/office/drawing/2014/main" val="1987993893"/>
                    </a:ext>
                  </a:extLst>
                </a:gridCol>
                <a:gridCol w="5845791">
                  <a:extLst>
                    <a:ext uri="{9D8B030D-6E8A-4147-A177-3AD203B41FA5}">
                      <a16:colId xmlns:a16="http://schemas.microsoft.com/office/drawing/2014/main" val="839440924"/>
                    </a:ext>
                  </a:extLst>
                </a:gridCol>
              </a:tblGrid>
              <a:tr h="395622">
                <a:tc>
                  <a:txBody>
                    <a:bodyPr/>
                    <a:lstStyle/>
                    <a:p>
                      <a:pPr algn="ctr">
                        <a:lnSpc>
                          <a:spcPct val="107000"/>
                        </a:lnSpc>
                        <a:spcAft>
                          <a:spcPts val="800"/>
                        </a:spcAft>
                      </a:pPr>
                      <a:r>
                        <a:rPr lang="vi-VN" sz="28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Quyền</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KHIẾU NẠI</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TỐ CÁO</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0412559"/>
                  </a:ext>
                </a:extLst>
              </a:tr>
              <a:tr h="1704399">
                <a:tc>
                  <a:txBody>
                    <a:bodyPr/>
                    <a:lstStyle/>
                    <a:p>
                      <a:pPr algn="ctr">
                        <a:lnSpc>
                          <a:spcPct val="107000"/>
                        </a:lnSpc>
                        <a:spcAft>
                          <a:spcPts val="800"/>
                        </a:spcAft>
                      </a:pP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Mục đích</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62147"/>
                  </a:ext>
                </a:extLst>
              </a:tr>
              <a:tr h="1881021">
                <a:tc>
                  <a:txBody>
                    <a:bodyPr/>
                    <a:lstStyle/>
                    <a:p>
                      <a:pPr algn="ctr">
                        <a:lnSpc>
                          <a:spcPct val="107000"/>
                        </a:lnSpc>
                        <a:spcAft>
                          <a:spcPts val="800"/>
                        </a:spcAft>
                      </a:pP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Chủ thể tiến hành</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240265"/>
                  </a:ext>
                </a:extLst>
              </a:tr>
              <a:tr h="1062148">
                <a:tc>
                  <a:txBody>
                    <a:bodyPr/>
                    <a:lstStyle/>
                    <a:p>
                      <a:pPr algn="ctr">
                        <a:lnSpc>
                          <a:spcPct val="107000"/>
                        </a:lnSpc>
                        <a:spcAft>
                          <a:spcPts val="800"/>
                        </a:spcAft>
                      </a:pPr>
                      <a:r>
                        <a:rPr lang="vi-VN" sz="2800" b="1">
                          <a:effectLst/>
                          <a:latin typeface="Times New Roman" panose="02020603050405020304" pitchFamily="18" charset="0"/>
                          <a:ea typeface="Arial" panose="020B0604020202020204" pitchFamily="34" charset="0"/>
                          <a:cs typeface="Times New Roman" panose="02020603050405020304" pitchFamily="18" charset="0"/>
                        </a:rPr>
                        <a:t>Về</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vi-VN" sz="2800" b="1">
                          <a:effectLst/>
                          <a:latin typeface="Times New Roman" panose="02020603050405020304" pitchFamily="18" charset="0"/>
                          <a:ea typeface="Arial" panose="020B0604020202020204" pitchFamily="34" charset="0"/>
                          <a:cs typeface="Times New Roman" panose="02020603050405020304" pitchFamily="18" charset="0"/>
                        </a:rPr>
                        <a:t>lĩnh vực</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txBody>
                  <a:tcPr marL="51789" marR="5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134134"/>
                  </a:ext>
                </a:extLst>
              </a:tr>
            </a:tbl>
          </a:graphicData>
        </a:graphic>
      </p:graphicFrame>
      <p:sp>
        <p:nvSpPr>
          <p:cNvPr id="4" name="TextBox 3">
            <a:extLst>
              <a:ext uri="{FF2B5EF4-FFF2-40B4-BE49-F238E27FC236}">
                <a16:creationId xmlns:a16="http://schemas.microsoft.com/office/drawing/2014/main" id="{EF40CC13-A156-81B4-33E8-0A16493883CF}"/>
              </a:ext>
            </a:extLst>
          </p:cNvPr>
          <p:cNvSpPr txBox="1"/>
          <p:nvPr/>
        </p:nvSpPr>
        <p:spPr>
          <a:xfrm>
            <a:off x="6322324" y="1185475"/>
            <a:ext cx="6093724" cy="523220"/>
          </a:xfrm>
          <a:prstGeom prst="rect">
            <a:avLst/>
          </a:prstGeom>
          <a:noFill/>
        </p:spPr>
        <p:txBody>
          <a:bodyPr wrap="square">
            <a:spAutoFit/>
          </a:bodyPr>
          <a:lstStyle/>
          <a:p>
            <a:r>
              <a:rPr lang="vi-VN" sz="28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KHÁC NHAU:</a:t>
            </a:r>
            <a:endParaRPr lang="vi-VN" sz="2800"/>
          </a:p>
        </p:txBody>
      </p:sp>
      <p:sp>
        <p:nvSpPr>
          <p:cNvPr id="9" name="TextBox 8">
            <a:extLst>
              <a:ext uri="{FF2B5EF4-FFF2-40B4-BE49-F238E27FC236}">
                <a16:creationId xmlns:a16="http://schemas.microsoft.com/office/drawing/2014/main" id="{B8F68AFB-4B9E-C34C-F7A3-2C44379C9773}"/>
              </a:ext>
            </a:extLst>
          </p:cNvPr>
          <p:cNvSpPr txBox="1"/>
          <p:nvPr/>
        </p:nvSpPr>
        <p:spPr>
          <a:xfrm>
            <a:off x="1647967" y="2445717"/>
            <a:ext cx="4674357" cy="98328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Khôi phục lại quyền và lợi ích hợp pháp của người khiếu nại.</a:t>
            </a:r>
          </a:p>
        </p:txBody>
      </p:sp>
      <p:sp>
        <p:nvSpPr>
          <p:cNvPr id="11" name="TextBox 10">
            <a:extLst>
              <a:ext uri="{FF2B5EF4-FFF2-40B4-BE49-F238E27FC236}">
                <a16:creationId xmlns:a16="http://schemas.microsoft.com/office/drawing/2014/main" id="{FF1D0298-8802-78E7-553D-25A3D50BFBE0}"/>
              </a:ext>
            </a:extLst>
          </p:cNvPr>
          <p:cNvSpPr txBox="1"/>
          <p:nvPr/>
        </p:nvSpPr>
        <p:spPr>
          <a:xfrm>
            <a:off x="6325735" y="2024507"/>
            <a:ext cx="5766181" cy="190533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Phát hiện, ngăn chặn việc làm trái pháp luật; xâm phạm đến quyền và lợi ích hợp pháp của Nhà nước, tổ chức và công dân.</a:t>
            </a:r>
          </a:p>
        </p:txBody>
      </p:sp>
      <p:sp>
        <p:nvSpPr>
          <p:cNvPr id="13" name="TextBox 12">
            <a:extLst>
              <a:ext uri="{FF2B5EF4-FFF2-40B4-BE49-F238E27FC236}">
                <a16:creationId xmlns:a16="http://schemas.microsoft.com/office/drawing/2014/main" id="{F4023F82-D62C-BAA5-9FBC-4C43937D6401}"/>
              </a:ext>
            </a:extLst>
          </p:cNvPr>
          <p:cNvSpPr txBox="1"/>
          <p:nvPr/>
        </p:nvSpPr>
        <p:spPr>
          <a:xfrm>
            <a:off x="1245357" y="3919126"/>
            <a:ext cx="4850643" cy="98328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Là chủ thể có lợi ích bị xâm phạm.</a:t>
            </a:r>
          </a:p>
        </p:txBody>
      </p:sp>
      <p:sp>
        <p:nvSpPr>
          <p:cNvPr id="16" name="TextBox 15">
            <a:extLst>
              <a:ext uri="{FF2B5EF4-FFF2-40B4-BE49-F238E27FC236}">
                <a16:creationId xmlns:a16="http://schemas.microsoft.com/office/drawing/2014/main" id="{0C5F096C-C394-5D43-2F85-FBBC3E3437C9}"/>
              </a:ext>
            </a:extLst>
          </p:cNvPr>
          <p:cNvSpPr txBox="1"/>
          <p:nvPr/>
        </p:nvSpPr>
        <p:spPr>
          <a:xfrm>
            <a:off x="1136175" y="5086911"/>
            <a:ext cx="6216554"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Có thể là cá nhân, tổ chức, cơ quan.</a:t>
            </a:r>
          </a:p>
        </p:txBody>
      </p:sp>
      <p:sp>
        <p:nvSpPr>
          <p:cNvPr id="20" name="TextBox 19">
            <a:extLst>
              <a:ext uri="{FF2B5EF4-FFF2-40B4-BE49-F238E27FC236}">
                <a16:creationId xmlns:a16="http://schemas.microsoft.com/office/drawing/2014/main" id="{BAEE7DC5-5BB1-427F-FC1F-9D46F3D5F4C0}"/>
              </a:ext>
            </a:extLst>
          </p:cNvPr>
          <p:cNvSpPr txBox="1"/>
          <p:nvPr/>
        </p:nvSpPr>
        <p:spPr>
          <a:xfrm>
            <a:off x="6322324" y="3931991"/>
            <a:ext cx="5766181" cy="98328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Có thể là chủ thể bị xâm phạm về lợi ích hoặc không.</a:t>
            </a:r>
          </a:p>
        </p:txBody>
      </p:sp>
      <p:sp>
        <p:nvSpPr>
          <p:cNvPr id="22" name="TextBox 21">
            <a:extLst>
              <a:ext uri="{FF2B5EF4-FFF2-40B4-BE49-F238E27FC236}">
                <a16:creationId xmlns:a16="http://schemas.microsoft.com/office/drawing/2014/main" id="{2DCC0B05-FC3F-E119-721E-EB0CF165E626}"/>
              </a:ext>
            </a:extLst>
          </p:cNvPr>
          <p:cNvSpPr txBox="1"/>
          <p:nvPr/>
        </p:nvSpPr>
        <p:spPr>
          <a:xfrm>
            <a:off x="6683989" y="5044896"/>
            <a:ext cx="6441742"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Chỉ có thể là công dân.</a:t>
            </a:r>
          </a:p>
        </p:txBody>
      </p:sp>
      <p:sp>
        <p:nvSpPr>
          <p:cNvPr id="24" name="TextBox 23">
            <a:extLst>
              <a:ext uri="{FF2B5EF4-FFF2-40B4-BE49-F238E27FC236}">
                <a16:creationId xmlns:a16="http://schemas.microsoft.com/office/drawing/2014/main" id="{F99DF787-6AD1-AFD5-49DE-9D5689DF9783}"/>
              </a:ext>
            </a:extLst>
          </p:cNvPr>
          <p:cNvSpPr txBox="1"/>
          <p:nvPr/>
        </p:nvSpPr>
        <p:spPr>
          <a:xfrm>
            <a:off x="1647967" y="5939796"/>
            <a:ext cx="6823880"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Trong lĩnh vực hành chính</a:t>
            </a:r>
          </a:p>
        </p:txBody>
      </p:sp>
      <p:sp>
        <p:nvSpPr>
          <p:cNvPr id="26" name="TextBox 25">
            <a:extLst>
              <a:ext uri="{FF2B5EF4-FFF2-40B4-BE49-F238E27FC236}">
                <a16:creationId xmlns:a16="http://schemas.microsoft.com/office/drawing/2014/main" id="{F77044D9-22BB-86FF-C288-210FB4DB6BB4}"/>
              </a:ext>
            </a:extLst>
          </p:cNvPr>
          <p:cNvSpPr txBox="1"/>
          <p:nvPr/>
        </p:nvSpPr>
        <p:spPr>
          <a:xfrm>
            <a:off x="6538670" y="5963465"/>
            <a:ext cx="6762464" cy="5222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Trong lĩnh vực hành chính và hình sự</a:t>
            </a:r>
          </a:p>
        </p:txBody>
      </p:sp>
    </p:spTree>
    <p:extLst>
      <p:ext uri="{BB962C8B-B14F-4D97-AF65-F5344CB8AC3E}">
        <p14:creationId xmlns:p14="http://schemas.microsoft.com/office/powerpoint/2010/main" val="791032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20" grpId="0"/>
      <p:bldP spid="24"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20EC02-AF93-64A7-AA79-B7D573987B37}"/>
              </a:ext>
            </a:extLst>
          </p:cNvPr>
          <p:cNvSpPr txBox="1"/>
          <p:nvPr/>
        </p:nvSpPr>
        <p:spPr>
          <a:xfrm>
            <a:off x="2070428" y="215386"/>
            <a:ext cx="87522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2800" b="0" i="0" u="none" strike="noStrike" kern="1200" cap="none" spc="0" normalizeH="0" baseline="0" noProof="0">
              <a:ln>
                <a:noFill/>
              </a:ln>
              <a:solidFill>
                <a:srgbClr val="000000"/>
              </a:solidFill>
              <a:effectLst/>
              <a:uLnTx/>
              <a:uFillTx/>
              <a:latin typeface="Arial"/>
              <a:ea typeface="+mn-ea"/>
              <a:cs typeface="Arial"/>
            </a:endParaRPr>
          </a:p>
        </p:txBody>
      </p:sp>
      <p:sp>
        <p:nvSpPr>
          <p:cNvPr id="15" name="TextBox 14">
            <a:extLst>
              <a:ext uri="{FF2B5EF4-FFF2-40B4-BE49-F238E27FC236}">
                <a16:creationId xmlns:a16="http://schemas.microsoft.com/office/drawing/2014/main" id="{09066DDF-FAA3-1D6E-C40D-E2211565113E}"/>
              </a:ext>
            </a:extLst>
          </p:cNvPr>
          <p:cNvSpPr txBox="1"/>
          <p:nvPr/>
        </p:nvSpPr>
        <p:spPr>
          <a:xfrm>
            <a:off x="590265" y="1169493"/>
            <a:ext cx="6093724" cy="552459"/>
          </a:xfrm>
          <a:prstGeom prst="rect">
            <a:avLst/>
          </a:prstGeom>
          <a:noFill/>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4 (SGK – Trang 110):</a:t>
            </a:r>
            <a:endParaRPr kumimoji="0" lang="vi-VN" sz="30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226243B-3CD7-16DB-DAC3-22B52FF2C177}"/>
              </a:ext>
            </a:extLst>
          </p:cNvPr>
          <p:cNvPicPr>
            <a:picLocks noChangeAspect="1"/>
          </p:cNvPicPr>
          <p:nvPr/>
        </p:nvPicPr>
        <p:blipFill>
          <a:blip r:embed="rId3"/>
          <a:stretch>
            <a:fillRect/>
          </a:stretch>
        </p:blipFill>
        <p:spPr>
          <a:xfrm>
            <a:off x="7545196" y="3780430"/>
            <a:ext cx="4616354" cy="3077569"/>
          </a:xfrm>
          <a:prstGeom prst="rect">
            <a:avLst/>
          </a:prstGeom>
        </p:spPr>
      </p:pic>
      <p:sp>
        <p:nvSpPr>
          <p:cNvPr id="6" name="TextBox 5">
            <a:extLst>
              <a:ext uri="{FF2B5EF4-FFF2-40B4-BE49-F238E27FC236}">
                <a16:creationId xmlns:a16="http://schemas.microsoft.com/office/drawing/2014/main" id="{FDE05CBD-EC2C-AD5C-D0E6-02323ADF890B}"/>
              </a:ext>
            </a:extLst>
          </p:cNvPr>
          <p:cNvSpPr txBox="1"/>
          <p:nvPr/>
        </p:nvSpPr>
        <p:spPr>
          <a:xfrm>
            <a:off x="599881" y="1721952"/>
            <a:ext cx="6093724" cy="552459"/>
          </a:xfrm>
          <a:prstGeom prst="rect">
            <a:avLst/>
          </a:prstGeom>
          <a:noFill/>
        </p:spPr>
        <p:txBody>
          <a:bodyPr wrap="square">
            <a:spAutoFit/>
          </a:bodyPr>
          <a:lstStyle/>
          <a:p>
            <a:pPr algn="just" fontAlgn="base">
              <a:lnSpc>
                <a:spcPct val="107000"/>
              </a:lnSpc>
              <a:spcAft>
                <a:spcPts val="800"/>
              </a:spcAft>
            </a:pPr>
            <a:r>
              <a:rPr lang="en-US" sz="3000">
                <a:effectLst/>
                <a:latin typeface="Times New Roman" panose="02020603050405020304" pitchFamily="18" charset="0"/>
                <a:ea typeface="Times New Roman" panose="02020603050405020304" pitchFamily="18" charset="0"/>
                <a:cs typeface="Times New Roman" panose="02020603050405020304" pitchFamily="18" charset="0"/>
              </a:rPr>
              <a:t>a. Hành vi khiếu nại của ông A: :</a:t>
            </a:r>
            <a:endParaRPr lang="vi-VN" sz="30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0E212D3-FBC2-A71A-5102-43E28A0FB389}"/>
              </a:ext>
            </a:extLst>
          </p:cNvPr>
          <p:cNvSpPr txBox="1"/>
          <p:nvPr/>
        </p:nvSpPr>
        <p:spPr>
          <a:xfrm>
            <a:off x="195618" y="2222110"/>
            <a:ext cx="11993228" cy="4722960"/>
          </a:xfrm>
          <a:prstGeom prst="rect">
            <a:avLst/>
          </a:prstGeom>
          <a:noFill/>
        </p:spPr>
        <p:txBody>
          <a:bodyPr wrap="square">
            <a:spAutoFit/>
          </a:bodyPr>
          <a:lstStyle/>
          <a:p>
            <a:pPr marL="457200" indent="-457200" algn="just" fontAlgn="base">
              <a:lnSpc>
                <a:spcPct val="107000"/>
              </a:lnSpc>
              <a:spcAft>
                <a:spcPts val="800"/>
              </a:spcAft>
              <a:buFontTx/>
              <a:buChar cha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quy định về quyền khiếu nại thì ông A có quyền khởi kiện hành chính tại Tòa án đối với quyết định xử phạt vi phạm hành chính của chủ tịch UBND Xã. </a:t>
            </a:r>
          </a:p>
          <a:p>
            <a:pPr marL="457200" indent="-457200" algn="just" fontAlgn="base">
              <a:lnSpc>
                <a:spcPct val="107000"/>
              </a:lnSpc>
              <a:spcAft>
                <a:spcPts val="800"/>
              </a:spcAft>
              <a:buFontTx/>
              <a:buChar cha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Vì theo quy định của pháp luật: công dân có quyền khiếu nại hoặc khởi kiện vụ án hành chính tại Tòa án theo quy định của Luật Tố tụng hành chính khi có có căn cứ cho rắng </a:t>
            </a: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quyết định hành chính, </a:t>
            </a:r>
            <a:endParaRPr lang="vi-VN" sz="280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hành vi hành chính xâm hại đến quyền và </a:t>
            </a:r>
          </a:p>
          <a:p>
            <a:pPr algn="just" fontAlgn="base">
              <a:lnSpc>
                <a:spcPct val="107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lợi ích của mình</a:t>
            </a: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(Nếu ông A đưa ra được </a:t>
            </a:r>
          </a:p>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bằng chứng thông tin xác thực là quyết định </a:t>
            </a:r>
          </a:p>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xử phạt của chủ tịch UBND Xã là trái pháp luật)</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19790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20EC02-AF93-64A7-AA79-B7D573987B37}"/>
              </a:ext>
            </a:extLst>
          </p:cNvPr>
          <p:cNvSpPr txBox="1"/>
          <p:nvPr/>
        </p:nvSpPr>
        <p:spPr>
          <a:xfrm>
            <a:off x="2070428" y="215386"/>
            <a:ext cx="87522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Arial"/>
              </a:rPr>
              <a:t>QUYỀN VÀ NGHĨA VỤ CƠ BẢN CỦA CÔNG DÂN VỀ KHIẾU NẠI, TỐ CÁO (Tiết 3)</a:t>
            </a:r>
            <a:endParaRPr kumimoji="0" lang="vi-VN" sz="2800" b="0" i="0" u="none" strike="noStrike" kern="1200" cap="none" spc="0" normalizeH="0" baseline="0" noProof="0">
              <a:ln>
                <a:noFill/>
              </a:ln>
              <a:solidFill>
                <a:srgbClr val="000000"/>
              </a:solidFill>
              <a:effectLst/>
              <a:uLnTx/>
              <a:uFillTx/>
              <a:latin typeface="Arial"/>
              <a:ea typeface="+mn-ea"/>
              <a:cs typeface="Arial"/>
            </a:endParaRPr>
          </a:p>
        </p:txBody>
      </p:sp>
      <p:sp>
        <p:nvSpPr>
          <p:cNvPr id="15" name="TextBox 14">
            <a:extLst>
              <a:ext uri="{FF2B5EF4-FFF2-40B4-BE49-F238E27FC236}">
                <a16:creationId xmlns:a16="http://schemas.microsoft.com/office/drawing/2014/main" id="{09066DDF-FAA3-1D6E-C40D-E2211565113E}"/>
              </a:ext>
            </a:extLst>
          </p:cNvPr>
          <p:cNvSpPr txBox="1"/>
          <p:nvPr/>
        </p:nvSpPr>
        <p:spPr>
          <a:xfrm>
            <a:off x="590265" y="1169493"/>
            <a:ext cx="6093724" cy="552459"/>
          </a:xfrm>
          <a:prstGeom prst="rect">
            <a:avLst/>
          </a:prstGeom>
          <a:noFill/>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4 (SGK – Trang 110):</a:t>
            </a:r>
            <a:endParaRPr kumimoji="0" lang="vi-VN" sz="30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6B3F382-A1E2-946E-27DE-35ACB3F51006}"/>
              </a:ext>
            </a:extLst>
          </p:cNvPr>
          <p:cNvSpPr txBox="1"/>
          <p:nvPr/>
        </p:nvSpPr>
        <p:spPr>
          <a:xfrm>
            <a:off x="176413" y="1721952"/>
            <a:ext cx="11839174" cy="1443857"/>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Hành vi của anh K là hành vi vi phạm kỉ luật (vi phạm quan hệ lao động công vụ nhà nước): có hành vi gây phiền hà, khó khăn khi tiếp công dân, không trả kết quả đúng hạn.</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3821D81-ACF3-FB7D-9562-214DDF1BB2A8}"/>
              </a:ext>
            </a:extLst>
          </p:cNvPr>
          <p:cNvPicPr>
            <a:picLocks noChangeAspect="1"/>
          </p:cNvPicPr>
          <p:nvPr/>
        </p:nvPicPr>
        <p:blipFill rotWithShape="1">
          <a:blip r:embed="rId3"/>
          <a:srcRect l="21707" t="3141" r="6225" b="3141"/>
          <a:stretch/>
        </p:blipFill>
        <p:spPr>
          <a:xfrm>
            <a:off x="8365070" y="3605932"/>
            <a:ext cx="3826930" cy="3252067"/>
          </a:xfrm>
          <a:prstGeom prst="rect">
            <a:avLst/>
          </a:prstGeom>
        </p:spPr>
      </p:pic>
      <p:sp>
        <p:nvSpPr>
          <p:cNvPr id="9" name="TextBox 8">
            <a:extLst>
              <a:ext uri="{FF2B5EF4-FFF2-40B4-BE49-F238E27FC236}">
                <a16:creationId xmlns:a16="http://schemas.microsoft.com/office/drawing/2014/main" id="{0F8D6548-BF09-D1AE-93E1-B5D986CB208F}"/>
              </a:ext>
            </a:extLst>
          </p:cNvPr>
          <p:cNvSpPr txBox="1"/>
          <p:nvPr/>
        </p:nvSpPr>
        <p:spPr>
          <a:xfrm>
            <a:off x="176413" y="3114516"/>
            <a:ext cx="11192172" cy="982833"/>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Theo quy định về quyền tố cáo, doanh nghiệp của ông B sẽ thực hiện quyền tố cáo bằng cách: </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9F65E69-D8C2-8DC4-0B1B-8B3BFB4E2286}"/>
              </a:ext>
            </a:extLst>
          </p:cNvPr>
          <p:cNvSpPr txBox="1"/>
          <p:nvPr/>
        </p:nvSpPr>
        <p:spPr>
          <a:xfrm>
            <a:off x="176414" y="4097349"/>
            <a:ext cx="8066834" cy="521810"/>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Gửi đơn tố cáo đến cơ quan trực tiếp quản lý anh K.</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098284A-7669-2740-8A2C-A0478390FA15}"/>
              </a:ext>
            </a:extLst>
          </p:cNvPr>
          <p:cNvSpPr txBox="1"/>
          <p:nvPr/>
        </p:nvSpPr>
        <p:spPr>
          <a:xfrm>
            <a:off x="176413" y="4663427"/>
            <a:ext cx="8066834" cy="521810"/>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Cung cấp đầy đủ thông tin của doanh nghiệp B.</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9B60D661-74AD-812D-29B8-735FD1946958}"/>
              </a:ext>
            </a:extLst>
          </p:cNvPr>
          <p:cNvSpPr txBox="1"/>
          <p:nvPr/>
        </p:nvSpPr>
        <p:spPr>
          <a:xfrm>
            <a:off x="229996" y="5305728"/>
            <a:ext cx="8066834" cy="982833"/>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Trình bày trung thực về nội dung tố cáo và cung cấp bằng chứng (thông tin, tài liệu liên quan).</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D5D5F3D-2A02-F2B2-C342-3FC0C8A8E625}"/>
              </a:ext>
            </a:extLst>
          </p:cNvPr>
          <p:cNvSpPr txBox="1"/>
          <p:nvPr/>
        </p:nvSpPr>
        <p:spPr>
          <a:xfrm>
            <a:off x="229996" y="6375068"/>
            <a:ext cx="8135074" cy="521810"/>
          </a:xfrm>
          <a:prstGeom prst="rect">
            <a:avLst/>
          </a:prstGeom>
          <a:noFill/>
        </p:spPr>
        <p:txBody>
          <a:bodyPr wrap="square">
            <a:spAutoFit/>
          </a:bodyPr>
          <a:lstStyle/>
          <a:p>
            <a:pPr algn="just" fontAlgn="base">
              <a:lnSpc>
                <a:spcPct val="107000"/>
              </a:lnSpc>
              <a:spcAft>
                <a:spcPts val="800"/>
              </a:spcAft>
            </a:pPr>
            <a:r>
              <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Hợp tác với cơ quan giải quyết tố cáo khi có yêu cầu.</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12308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barn(inVertical)">
                                      <p:cBhvr>
                                        <p:cTn id="31" dur="5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4"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265" y="2508029"/>
            <a:ext cx="9437367" cy="1841942"/>
          </a:xfrm>
          <a:prstGeom prst="rect">
            <a:avLst/>
          </a:prstGeom>
        </p:spPr>
        <p:txBody>
          <a:bodyPr wrap="square" lIns="86768" tIns="43384" rIns="86768" bIns="43384">
            <a:spAutoFit/>
          </a:bodyPr>
          <a:lstStyle/>
          <a:p>
            <a:pPr algn="just" fontAlgn="base"/>
            <a:r>
              <a:rPr lang="en-US" sz="3800">
                <a:latin typeface="Times New Roman" panose="02020603050405020304" pitchFamily="18" charset="0"/>
                <a:cs typeface="Times New Roman" panose="02020603050405020304" pitchFamily="18" charset="0"/>
              </a:rPr>
              <a:t>Em hãy cùng bạn lập kế hoạch tìm hiểu và thiết kế sản phẩm về việc thực hiện quyền và nghĩa vụ của công dân về khiếu nại, tố cáo.</a:t>
            </a:r>
            <a:endParaRPr lang="vi-VN" sz="3800">
              <a:latin typeface="Times New Roman" panose="02020603050405020304" pitchFamily="18" charset="0"/>
              <a:cs typeface="Times New Roman" panose="02020603050405020304" pitchFamily="18" charset="0"/>
            </a:endParaRPr>
          </a:p>
        </p:txBody>
      </p:sp>
      <p:sp>
        <p:nvSpPr>
          <p:cNvPr id="3" name="Rounded Rectangle 2"/>
          <p:cNvSpPr/>
          <p:nvPr/>
        </p:nvSpPr>
        <p:spPr>
          <a:xfrm>
            <a:off x="3048776" y="289382"/>
            <a:ext cx="6170541"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6768" tIns="43384" rIns="86768" bIns="43384" anchor="ctr"/>
          <a:lstStyle/>
          <a:p>
            <a:pPr algn="ctr" defTabSz="562265" fontAlgn="base">
              <a:spcBef>
                <a:spcPct val="0"/>
              </a:spcBef>
              <a:spcAft>
                <a:spcPct val="0"/>
              </a:spcAft>
              <a:defRPr/>
            </a:pPr>
            <a:r>
              <a:rPr lang="en-US" sz="3443" b="1" dirty="0" err="1">
                <a:solidFill>
                  <a:srgbClr val="FFFFFF"/>
                </a:solidFill>
                <a:latin typeface="Arial" pitchFamily="34" charset="0"/>
                <a:cs typeface="Arial" pitchFamily="34" charset="0"/>
              </a:rPr>
              <a:t>VẬN</a:t>
            </a:r>
            <a:r>
              <a:rPr lang="en-US" sz="3443" b="1" dirty="0">
                <a:solidFill>
                  <a:srgbClr val="FFFFFF"/>
                </a:solidFill>
                <a:latin typeface="Arial" pitchFamily="34" charset="0"/>
                <a:cs typeface="Arial" pitchFamily="34" charset="0"/>
              </a:rPr>
              <a:t> </a:t>
            </a:r>
            <a:r>
              <a:rPr lang="en-US" sz="3443" b="1" dirty="0" err="1">
                <a:solidFill>
                  <a:srgbClr val="FFFFFF"/>
                </a:solidFill>
                <a:latin typeface="Arial" pitchFamily="34" charset="0"/>
                <a:cs typeface="Arial" pitchFamily="34" charset="0"/>
              </a:rPr>
              <a:t>DỤNG</a:t>
            </a:r>
            <a:endParaRPr lang="en-US" sz="3443" b="1" dirty="0">
              <a:solidFill>
                <a:srgbClr val="FFFFFF"/>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03" y="-132284"/>
            <a:ext cx="2278150" cy="15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238FF03-1BE6-CBC1-D787-A3ACC880DD4D}"/>
              </a:ext>
            </a:extLst>
          </p:cNvPr>
          <p:cNvPicPr>
            <a:picLocks noChangeAspect="1"/>
          </p:cNvPicPr>
          <p:nvPr/>
        </p:nvPicPr>
        <p:blipFill>
          <a:blip r:embed="rId3"/>
          <a:stretch>
            <a:fillRect/>
          </a:stretch>
        </p:blipFill>
        <p:spPr>
          <a:xfrm>
            <a:off x="8359583" y="4034463"/>
            <a:ext cx="3625128" cy="2823537"/>
          </a:xfrm>
          <a:prstGeom prst="rect">
            <a:avLst/>
          </a:prstGeom>
        </p:spPr>
      </p:pic>
    </p:spTree>
    <p:extLst>
      <p:ext uri="{BB962C8B-B14F-4D97-AF65-F5344CB8AC3E}">
        <p14:creationId xmlns:p14="http://schemas.microsoft.com/office/powerpoint/2010/main" val="80900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10046" y="2304546"/>
            <a:ext cx="6980987" cy="1419324"/>
          </a:xfrm>
          <a:prstGeom prst="rect">
            <a:avLst/>
          </a:prstGeom>
          <a:noFill/>
        </p:spPr>
        <p:txBody>
          <a:bodyPr wrap="square" lIns="56223" tIns="28111" rIns="56223" bIns="28111">
            <a:spAutoFit/>
          </a:bodyPr>
          <a:lstStyle/>
          <a:p>
            <a:pPr algn="ctr" defTabSz="562265" fontAlgn="base">
              <a:spcBef>
                <a:spcPct val="0"/>
              </a:spcBef>
              <a:spcAft>
                <a:spcPct val="0"/>
              </a:spcAft>
            </a:pP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CHÂN</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THÀNH</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CẢM</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ƠN</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p>
          <a:p>
            <a:pPr algn="ctr" defTabSz="562265" fontAlgn="base">
              <a:spcBef>
                <a:spcPct val="0"/>
              </a:spcBef>
              <a:spcAft>
                <a:spcPct val="0"/>
              </a:spcAft>
            </a:pP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THẦY</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CÔ</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VÀ</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CÁC</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 </a:t>
            </a:r>
            <a:r>
              <a:rPr lang="en-US" sz="4427" b="1" dirty="0" err="1">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EM</a:t>
            </a:r>
            <a:r>
              <a:rPr lang="en-US" sz="4427"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523787" y="-13152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562265" eaLnBrk="1" fontAlgn="base" hangingPunct="1">
              <a:spcBef>
                <a:spcPct val="0"/>
              </a:spcBef>
              <a:spcAft>
                <a:spcPct val="0"/>
              </a:spcAft>
            </a:pPr>
            <a:endParaRPr lang="en-US" sz="1107">
              <a:solidFill>
                <a:srgbClr val="000000"/>
              </a:solidFill>
            </a:endParaRPr>
          </a:p>
        </p:txBody>
      </p:sp>
      <p:sp>
        <p:nvSpPr>
          <p:cNvPr id="69678" name="AutoShape 46"/>
          <p:cNvSpPr>
            <a:spLocks noChangeArrowheads="1"/>
          </p:cNvSpPr>
          <p:nvPr/>
        </p:nvSpPr>
        <p:spPr bwMode="ltGray">
          <a:xfrm rot="5400000">
            <a:off x="-1938449" y="79641"/>
            <a:ext cx="482441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defTabSz="562265">
              <a:defRPr/>
            </a:pPr>
            <a:endParaRPr lang="en-US" sz="1107" dirty="0">
              <a:solidFill>
                <a:srgbClr val="000000"/>
              </a:solidFill>
              <a:latin typeface="Arial"/>
              <a:cs typeface="Arial" charset="0"/>
            </a:endParaRPr>
          </a:p>
        </p:txBody>
      </p:sp>
      <p:sp>
        <p:nvSpPr>
          <p:cNvPr id="69679" name="AutoShape 47"/>
          <p:cNvSpPr>
            <a:spLocks noChangeArrowheads="1"/>
          </p:cNvSpPr>
          <p:nvPr/>
        </p:nvSpPr>
        <p:spPr bwMode="ltGray">
          <a:xfrm rot="5400000" flipH="1">
            <a:off x="-1740256" y="947423"/>
            <a:ext cx="4033838" cy="4146065"/>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r>
              <a:rPr lang="en-US" sz="1107" b="1" dirty="0">
                <a:solidFill>
                  <a:srgbClr val="000000"/>
                </a:solidFill>
                <a:latin typeface="Arial" pitchFamily="34" charset="0"/>
                <a:cs typeface="Arial" pitchFamily="34" charset="0"/>
              </a:rPr>
              <a:t>     </a:t>
            </a:r>
            <a:r>
              <a:rPr lang="en-US" sz="2952" b="1" dirty="0">
                <a:solidFill>
                  <a:srgbClr val="000000"/>
                </a:solidFill>
                <a:latin typeface="Arial" pitchFamily="34" charset="0"/>
                <a:cs typeface="Arial" pitchFamily="34" charset="0"/>
              </a:rPr>
              <a:t>NỘI DUNG BÀI HỌC</a:t>
            </a:r>
          </a:p>
        </p:txBody>
      </p:sp>
      <p:sp>
        <p:nvSpPr>
          <p:cNvPr id="69682" name="AutoShape 50"/>
          <p:cNvSpPr>
            <a:spLocks noChangeArrowheads="1"/>
          </p:cNvSpPr>
          <p:nvPr/>
        </p:nvSpPr>
        <p:spPr bwMode="gray">
          <a:xfrm>
            <a:off x="3883580" y="2395774"/>
            <a:ext cx="8308420" cy="1249363"/>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defTabSz="562265" eaLnBrk="0" fontAlgn="base" hangingPunct="0">
              <a:spcBef>
                <a:spcPct val="0"/>
              </a:spcBef>
              <a:spcAft>
                <a:spcPct val="0"/>
              </a:spcAft>
            </a:pPr>
            <a:r>
              <a:rPr lang="en-US" sz="2800" b="1">
                <a:solidFill>
                  <a:srgbClr val="000000"/>
                </a:solidFill>
                <a:latin typeface="Times New Roman" panose="02020603050405020304" pitchFamily="18" charset="0"/>
                <a:cs typeface="Times New Roman" panose="02020603050405020304" pitchFamily="18" charset="0"/>
              </a:rPr>
              <a:t>Pháp luật quyền và nghĩa vụ của công dân về tố cáo</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9684" name="AutoShape 52"/>
          <p:cNvSpPr>
            <a:spLocks noChangeArrowheads="1"/>
          </p:cNvSpPr>
          <p:nvPr/>
        </p:nvSpPr>
        <p:spPr bwMode="gray">
          <a:xfrm>
            <a:off x="2806216" y="557449"/>
            <a:ext cx="9385784" cy="1022350"/>
          </a:xfrm>
          <a:prstGeom prst="roundRect">
            <a:avLst>
              <a:gd name="adj" fmla="val 50000"/>
            </a:avLst>
          </a:prstGeom>
          <a:solidFill>
            <a:srgbClr val="CCFF33"/>
          </a:solidFill>
          <a:ln w="28575" algn="ctr">
            <a:solidFill>
              <a:schemeClr val="bg2"/>
            </a:solidFill>
            <a:round/>
            <a:headEnd/>
            <a:tailEnd/>
          </a:ln>
        </p:spPr>
        <p:txBody>
          <a:bodyPr wrap="none" lIns="95702" tIns="47851" rIns="95702" bIns="47851" anchor="ctr"/>
          <a:lstStyle/>
          <a:p>
            <a:pPr defTabSz="562265" eaLnBrk="0" fontAlgn="base" hangingPunct="0">
              <a:spcBef>
                <a:spcPct val="0"/>
              </a:spcBef>
              <a:spcAft>
                <a:spcPct val="0"/>
              </a:spcAft>
            </a:pPr>
            <a:r>
              <a:rPr lang="en-US" sz="2800" b="1">
                <a:solidFill>
                  <a:srgbClr val="000000"/>
                </a:solidFill>
                <a:latin typeface="Times New Roman" panose="02020603050405020304" pitchFamily="18" charset="0"/>
                <a:cs typeface="Times New Roman" panose="02020603050405020304" pitchFamily="18" charset="0"/>
              </a:rPr>
              <a:t>Pháp luật quyền và nghĩa vụ của công dân về khiếu nại</a:t>
            </a:r>
            <a:endParaRPr 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2" name="Group 53"/>
          <p:cNvGrpSpPr>
            <a:grpSpLocks/>
          </p:cNvGrpSpPr>
          <p:nvPr/>
        </p:nvGrpSpPr>
        <p:grpSpPr bwMode="auto">
          <a:xfrm>
            <a:off x="1672613" y="557449"/>
            <a:ext cx="1351754" cy="1022350"/>
            <a:chOff x="2078" y="1680"/>
            <a:chExt cx="1615" cy="1615"/>
          </a:xfrm>
        </p:grpSpPr>
        <p:sp>
          <p:nvSpPr>
            <p:cNvPr id="411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411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688" name="Oval 56"/>
            <p:cNvSpPr>
              <a:spLocks noChangeArrowheads="1"/>
            </p:cNvSpPr>
            <p:nvPr/>
          </p:nvSpPr>
          <p:spPr bwMode="gray">
            <a:xfrm>
              <a:off x="2255" y="2197"/>
              <a:ext cx="310" cy="58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4120" name="Oval 57"/>
            <p:cNvSpPr>
              <a:spLocks noChangeArrowheads="1"/>
            </p:cNvSpPr>
            <p:nvPr/>
          </p:nvSpPr>
          <p:spPr bwMode="gray">
            <a:xfrm>
              <a:off x="2254" y="2197"/>
              <a:ext cx="310" cy="58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690" name="Oval 58"/>
            <p:cNvSpPr>
              <a:spLocks noChangeArrowheads="1"/>
            </p:cNvSpPr>
            <p:nvPr/>
          </p:nvSpPr>
          <p:spPr bwMode="gray">
            <a:xfrm>
              <a:off x="2336" y="2196"/>
              <a:ext cx="1096" cy="58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4122" name="Oval 59"/>
            <p:cNvSpPr>
              <a:spLocks noChangeArrowheads="1"/>
            </p:cNvSpPr>
            <p:nvPr/>
          </p:nvSpPr>
          <p:spPr bwMode="gray">
            <a:xfrm>
              <a:off x="2337" y="1955"/>
              <a:ext cx="1096" cy="106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1</a:t>
              </a:r>
            </a:p>
          </p:txBody>
        </p:sp>
      </p:grpSp>
      <p:grpSp>
        <p:nvGrpSpPr>
          <p:cNvPr id="3" name="Group 67"/>
          <p:cNvGrpSpPr>
            <a:grpSpLocks/>
          </p:cNvGrpSpPr>
          <p:nvPr/>
        </p:nvGrpSpPr>
        <p:grpSpPr bwMode="auto">
          <a:xfrm>
            <a:off x="2726605" y="2359262"/>
            <a:ext cx="1291373" cy="1055687"/>
            <a:chOff x="2078" y="1680"/>
            <a:chExt cx="1615" cy="1615"/>
          </a:xfrm>
        </p:grpSpPr>
        <p:sp>
          <p:nvSpPr>
            <p:cNvPr id="41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41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4114"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4116" name="Oval 73"/>
            <p:cNvSpPr>
              <a:spLocks noChangeArrowheads="1"/>
            </p:cNvSpPr>
            <p:nvPr/>
          </p:nvSpPr>
          <p:spPr bwMode="gray">
            <a:xfrm>
              <a:off x="2337" y="1972"/>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2</a:t>
              </a:r>
            </a:p>
          </p:txBody>
        </p:sp>
      </p:grpSp>
      <p:sp>
        <p:nvSpPr>
          <p:cNvPr id="27" name="AutoShape 50"/>
          <p:cNvSpPr>
            <a:spLocks noChangeArrowheads="1"/>
          </p:cNvSpPr>
          <p:nvPr/>
        </p:nvSpPr>
        <p:spPr bwMode="gray">
          <a:xfrm>
            <a:off x="3106864" y="4412693"/>
            <a:ext cx="9085136" cy="1249363"/>
          </a:xfrm>
          <a:prstGeom prst="roundRect">
            <a:avLst>
              <a:gd name="adj" fmla="val 50000"/>
            </a:avLst>
          </a:prstGeom>
          <a:solidFill>
            <a:srgbClr val="FFC000"/>
          </a:solidFill>
          <a:ln w="28575" algn="ctr">
            <a:solidFill>
              <a:schemeClr val="bg2"/>
            </a:solidFill>
            <a:round/>
            <a:headEnd/>
            <a:tailEnd/>
          </a:ln>
          <a:effectLst/>
        </p:spPr>
        <p:txBody>
          <a:bodyPr wrap="none" lIns="95702" tIns="47851" rIns="95702" bIns="47851" anchor="ctr"/>
          <a:lstStyle/>
          <a:p>
            <a:pPr defTabSz="562265" eaLnBrk="0" hangingPunct="0">
              <a:defRPr/>
            </a:pPr>
            <a:r>
              <a:rPr lang="en-US" sz="2800" b="1">
                <a:solidFill>
                  <a:srgbClr val="000000"/>
                </a:solidFill>
                <a:latin typeface="Times New Roman" panose="02020603050405020304" pitchFamily="18" charset="0"/>
                <a:cs typeface="Times New Roman" panose="02020603050405020304" pitchFamily="18" charset="0"/>
              </a:rPr>
              <a:t>Hậu quả của hành vi VPPLvề quyền khiếu nại, tố cáo</a:t>
            </a:r>
            <a:endParaRPr 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28" name="Group 67"/>
          <p:cNvGrpSpPr>
            <a:grpSpLocks/>
          </p:cNvGrpSpPr>
          <p:nvPr/>
        </p:nvGrpSpPr>
        <p:grpSpPr bwMode="auto">
          <a:xfrm>
            <a:off x="1949889" y="4376181"/>
            <a:ext cx="1291373" cy="1055687"/>
            <a:chOff x="2078" y="1680"/>
            <a:chExt cx="1615" cy="1615"/>
          </a:xfrm>
        </p:grpSpPr>
        <p:sp>
          <p:nvSpPr>
            <p:cNvPr id="29"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30"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31"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33"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3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35" name="Oval 73"/>
            <p:cNvSpPr>
              <a:spLocks noChangeArrowheads="1"/>
            </p:cNvSpPr>
            <p:nvPr/>
          </p:nvSpPr>
          <p:spPr bwMode="gray">
            <a:xfrm>
              <a:off x="2337" y="1972"/>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dirty="0">
                  <a:solidFill>
                    <a:srgbClr val="000000"/>
                  </a:solidFill>
                  <a:latin typeface="Arial" charset="0"/>
                  <a:cs typeface="Arial" charset="0"/>
                </a:rPr>
                <a:t> 3</a:t>
              </a:r>
            </a:p>
          </p:txBody>
        </p:sp>
      </p:grpSp>
    </p:spTree>
    <p:extLst>
      <p:ext uri="{BB962C8B-B14F-4D97-AF65-F5344CB8AC3E}">
        <p14:creationId xmlns:p14="http://schemas.microsoft.com/office/powerpoint/2010/main" val="106352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79"/>
                                        </p:tgtEl>
                                        <p:attrNameLst>
                                          <p:attrName>style.visibility</p:attrName>
                                        </p:attrNameLst>
                                      </p:cBhvr>
                                      <p:to>
                                        <p:strVal val="visible"/>
                                      </p:to>
                                    </p:set>
                                    <p:animEffect transition="in" filter="wipe(down)">
                                      <p:cBhvr>
                                        <p:cTn id="7" dur="500"/>
                                        <p:tgtEl>
                                          <p:spTgt spid="69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9684"/>
                                        </p:tgtEl>
                                        <p:attrNameLst>
                                          <p:attrName>style.visibility</p:attrName>
                                        </p:attrNameLst>
                                      </p:cBhvr>
                                      <p:to>
                                        <p:strVal val="visible"/>
                                      </p:to>
                                    </p:set>
                                    <p:animEffect transition="in" filter="circle(in)">
                                      <p:cBhvr>
                                        <p:cTn id="20" dur="2000"/>
                                        <p:tgtEl>
                                          <p:spTgt spid="6968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9682"/>
                                        </p:tgtEl>
                                        <p:attrNameLst>
                                          <p:attrName>style.visibility</p:attrName>
                                        </p:attrNameLst>
                                      </p:cBhvr>
                                      <p:to>
                                        <p:strVal val="visible"/>
                                      </p:to>
                                    </p:set>
                                    <p:animEffect transition="in" filter="wheel(1)">
                                      <p:cBhvr>
                                        <p:cTn id="25" dur="2000"/>
                                        <p:tgtEl>
                                          <p:spTgt spid="69682"/>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79" grpId="0" animBg="1"/>
      <p:bldP spid="69682" grpId="0" animBg="1"/>
      <p:bldP spid="69684"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299517" y="-1021966"/>
            <a:ext cx="193338" cy="2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02" tIns="47851" rIns="95702" bIns="4785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562265" eaLnBrk="1" fontAlgn="base" hangingPunct="1">
              <a:spcBef>
                <a:spcPct val="0"/>
              </a:spcBef>
              <a:spcAft>
                <a:spcPct val="0"/>
              </a:spcAft>
            </a:pPr>
            <a:endParaRPr lang="en-US" sz="1107">
              <a:solidFill>
                <a:srgbClr val="000000"/>
              </a:solidFill>
            </a:endParaRPr>
          </a:p>
        </p:txBody>
      </p:sp>
      <p:sp>
        <p:nvSpPr>
          <p:cNvPr id="69678" name="AutoShape 46"/>
          <p:cNvSpPr>
            <a:spLocks noChangeArrowheads="1"/>
          </p:cNvSpPr>
          <p:nvPr/>
        </p:nvSpPr>
        <p:spPr bwMode="ltGray">
          <a:xfrm rot="5400000">
            <a:off x="-2954601" y="253301"/>
            <a:ext cx="5177653" cy="585305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lIns="95702" tIns="47851" rIns="95702" bIns="47851" anchor="ctr"/>
          <a:lstStyle/>
          <a:p>
            <a:pPr defTabSz="562265">
              <a:defRPr/>
            </a:pPr>
            <a:endParaRPr lang="en-US" sz="1107" dirty="0">
              <a:solidFill>
                <a:srgbClr val="000000"/>
              </a:solidFill>
              <a:latin typeface="Arial"/>
              <a:cs typeface="Arial" charset="0"/>
            </a:endParaRPr>
          </a:p>
        </p:txBody>
      </p:sp>
      <p:sp>
        <p:nvSpPr>
          <p:cNvPr id="69679" name="AutoShape 47"/>
          <p:cNvSpPr>
            <a:spLocks noChangeArrowheads="1"/>
          </p:cNvSpPr>
          <p:nvPr/>
        </p:nvSpPr>
        <p:spPr bwMode="ltGray">
          <a:xfrm rot="5400000" flipH="1">
            <a:off x="-1868302" y="1128579"/>
            <a:ext cx="4477088" cy="4102502"/>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02" tIns="47851" rIns="95702" bIns="47851" anchor="ctr"/>
          <a:lstStyle/>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1107" b="1" dirty="0">
              <a:solidFill>
                <a:srgbClr val="000000"/>
              </a:solidFill>
              <a:latin typeface="Arial" pitchFamily="34" charset="0"/>
              <a:cs typeface="Arial" pitchFamily="34" charset="0"/>
            </a:endParaRPr>
          </a:p>
          <a:p>
            <a:pPr defTabSz="562265">
              <a:defRPr/>
            </a:pPr>
            <a:endParaRPr lang="en-US" sz="3320" b="1" dirty="0">
              <a:solidFill>
                <a:srgbClr val="000000"/>
              </a:solidFill>
              <a:latin typeface="Arial" pitchFamily="34" charset="0"/>
              <a:cs typeface="Arial" pitchFamily="34" charset="0"/>
            </a:endParaRPr>
          </a:p>
          <a:p>
            <a:pPr defTabSz="562265">
              <a:defRPr/>
            </a:pPr>
            <a:endParaRPr lang="en-US" sz="3320" b="1" dirty="0">
              <a:solidFill>
                <a:srgbClr val="000000"/>
              </a:solidFill>
              <a:latin typeface="Arial" pitchFamily="34" charset="0"/>
              <a:cs typeface="Arial" pitchFamily="34" charset="0"/>
            </a:endParaRPr>
          </a:p>
          <a:p>
            <a:pPr defTabSz="562265">
              <a:defRPr/>
            </a:pPr>
            <a:r>
              <a:rPr lang="en-US" sz="3320" b="1" dirty="0">
                <a:solidFill>
                  <a:srgbClr val="000000"/>
                </a:solidFill>
                <a:latin typeface="Arial" pitchFamily="34" charset="0"/>
                <a:cs typeface="Arial" pitchFamily="34" charset="0"/>
              </a:rPr>
              <a:t> </a:t>
            </a:r>
            <a:r>
              <a:rPr lang="en-US" sz="3320" b="1" dirty="0" err="1">
                <a:solidFill>
                  <a:srgbClr val="000000"/>
                </a:solidFill>
                <a:latin typeface="Arial" pitchFamily="34" charset="0"/>
                <a:cs typeface="Arial" pitchFamily="34" charset="0"/>
              </a:rPr>
              <a:t>NỘI</a:t>
            </a:r>
            <a:r>
              <a:rPr lang="en-US" sz="3320" b="1" dirty="0">
                <a:solidFill>
                  <a:srgbClr val="000000"/>
                </a:solidFill>
                <a:latin typeface="Arial" pitchFamily="34" charset="0"/>
                <a:cs typeface="Arial" pitchFamily="34" charset="0"/>
              </a:rPr>
              <a:t> DUNG BÀI HỌC</a:t>
            </a:r>
          </a:p>
        </p:txBody>
      </p:sp>
      <p:sp>
        <p:nvSpPr>
          <p:cNvPr id="69682" name="AutoShape 50"/>
          <p:cNvSpPr>
            <a:spLocks noChangeArrowheads="1"/>
          </p:cNvSpPr>
          <p:nvPr/>
        </p:nvSpPr>
        <p:spPr bwMode="gray">
          <a:xfrm>
            <a:off x="3686644" y="2284424"/>
            <a:ext cx="8479934" cy="1626658"/>
          </a:xfrm>
          <a:prstGeom prst="roundRect">
            <a:avLst>
              <a:gd name="adj" fmla="val 50000"/>
            </a:avLst>
          </a:prstGeom>
          <a:solidFill>
            <a:schemeClr val="accent4">
              <a:lumMod val="20000"/>
              <a:lumOff val="80000"/>
            </a:schemeClr>
          </a:solidFill>
          <a:ln w="28575" algn="ctr">
            <a:solidFill>
              <a:schemeClr val="bg2"/>
            </a:solidFill>
            <a:round/>
            <a:headEnd/>
            <a:tailEnd/>
          </a:ln>
          <a:effectLst/>
        </p:spPr>
        <p:txBody>
          <a:bodyPr wrap="none" lIns="95702" tIns="47851" rIns="95702" bIns="47851" anchor="ctr"/>
          <a:lstStyle/>
          <a:p>
            <a:pPr algn="ctr" defTabSz="562265" eaLnBrk="0" fontAlgn="base" hangingPunct="0">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Pháp luật quyền và nghĩa vụ của công dân </a:t>
            </a:r>
          </a:p>
          <a:p>
            <a:pPr algn="ctr" defTabSz="562265" eaLnBrk="0" fontAlgn="base" hangingPunct="0">
              <a:spcBef>
                <a:spcPct val="0"/>
              </a:spcBef>
              <a:spcAft>
                <a:spcPct val="0"/>
              </a:spcAft>
            </a:pPr>
            <a:r>
              <a:rPr lang="en-US" sz="3200" b="1">
                <a:solidFill>
                  <a:srgbClr val="000000"/>
                </a:solidFill>
                <a:latin typeface="Times New Roman" panose="02020603050405020304" pitchFamily="18" charset="0"/>
                <a:cs typeface="Times New Roman" panose="02020603050405020304" pitchFamily="18" charset="0"/>
              </a:rPr>
              <a:t>về khiếu nại</a:t>
            </a:r>
            <a:endParaRPr lang="en-US" sz="3200" b="1" dirty="0">
              <a:solidFill>
                <a:srgbClr val="000000"/>
              </a:solidFill>
              <a:latin typeface="Times New Roman" panose="02020603050405020304" pitchFamily="18" charset="0"/>
              <a:cs typeface="Times New Roman" panose="02020603050405020304" pitchFamily="18" charset="0"/>
            </a:endParaRPr>
          </a:p>
        </p:txBody>
      </p:sp>
      <p:grpSp>
        <p:nvGrpSpPr>
          <p:cNvPr id="13320" name="Group 67"/>
          <p:cNvGrpSpPr>
            <a:grpSpLocks/>
          </p:cNvGrpSpPr>
          <p:nvPr/>
        </p:nvGrpSpPr>
        <p:grpSpPr bwMode="auto">
          <a:xfrm>
            <a:off x="2421493" y="2471855"/>
            <a:ext cx="1291373" cy="1055687"/>
            <a:chOff x="2078" y="1680"/>
            <a:chExt cx="1615" cy="1615"/>
          </a:xfrm>
        </p:grpSpPr>
        <p:sp>
          <p:nvSpPr>
            <p:cNvPr id="13328"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13329"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2" name="Oval 70"/>
            <p:cNvSpPr>
              <a:spLocks noChangeArrowheads="1"/>
            </p:cNvSpPr>
            <p:nvPr/>
          </p:nvSpPr>
          <p:spPr bwMode="gray">
            <a:xfrm>
              <a:off x="2253" y="2206"/>
              <a:ext cx="325" cy="5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defTabSz="562265">
                <a:defRPr/>
              </a:pPr>
              <a:endParaRPr lang="en-US" sz="1107">
                <a:solidFill>
                  <a:srgbClr val="000000"/>
                </a:solidFill>
                <a:latin typeface="Arial"/>
                <a:cs typeface="Arial" charset="0"/>
              </a:endParaRPr>
            </a:p>
          </p:txBody>
        </p:sp>
        <p:sp>
          <p:nvSpPr>
            <p:cNvPr id="13331" name="Oval 71"/>
            <p:cNvSpPr>
              <a:spLocks noChangeArrowheads="1"/>
            </p:cNvSpPr>
            <p:nvPr/>
          </p:nvSpPr>
          <p:spPr bwMode="gray">
            <a:xfrm>
              <a:off x="2254" y="2206"/>
              <a:ext cx="325" cy="565"/>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defTabSz="562265" fontAlgn="base">
                <a:spcBef>
                  <a:spcPct val="0"/>
                </a:spcBef>
                <a:spcAft>
                  <a:spcPct val="0"/>
                </a:spcAft>
              </a:pPr>
              <a:endParaRPr lang="en-US" sz="1107">
                <a:solidFill>
                  <a:srgbClr val="000000"/>
                </a:solidFill>
                <a:latin typeface="Arial" charset="0"/>
                <a:cs typeface="Arial" charset="0"/>
              </a:endParaRPr>
            </a:p>
          </p:txBody>
        </p:sp>
        <p:sp>
          <p:nvSpPr>
            <p:cNvPr id="69704" name="Oval 72"/>
            <p:cNvSpPr>
              <a:spLocks noChangeArrowheads="1"/>
            </p:cNvSpPr>
            <p:nvPr/>
          </p:nvSpPr>
          <p:spPr bwMode="gray">
            <a:xfrm>
              <a:off x="2336" y="2207"/>
              <a:ext cx="1096" cy="56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defTabSz="562265">
                <a:defRPr/>
              </a:pPr>
              <a:endParaRPr lang="en-US" sz="1107">
                <a:solidFill>
                  <a:srgbClr val="000000"/>
                </a:solidFill>
                <a:latin typeface="Arial"/>
                <a:cs typeface="Arial" charset="0"/>
              </a:endParaRPr>
            </a:p>
          </p:txBody>
        </p:sp>
        <p:sp>
          <p:nvSpPr>
            <p:cNvPr id="13333" name="Oval 73"/>
            <p:cNvSpPr>
              <a:spLocks noChangeArrowheads="1"/>
            </p:cNvSpPr>
            <p:nvPr/>
          </p:nvSpPr>
          <p:spPr bwMode="gray">
            <a:xfrm>
              <a:off x="2336" y="1933"/>
              <a:ext cx="1096" cy="1033"/>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defTabSz="562265" fontAlgn="base">
                <a:spcBef>
                  <a:spcPct val="0"/>
                </a:spcBef>
                <a:spcAft>
                  <a:spcPct val="0"/>
                </a:spcAft>
              </a:pPr>
              <a:r>
                <a:rPr lang="en-US" sz="2521" b="1">
                  <a:solidFill>
                    <a:srgbClr val="000000"/>
                  </a:solidFill>
                  <a:latin typeface="Arial" charset="0"/>
                  <a:cs typeface="Arial" charset="0"/>
                </a:rPr>
                <a:t> 1</a:t>
              </a:r>
              <a:endParaRPr lang="en-US" sz="2521" b="1" dirty="0">
                <a:solidFill>
                  <a:srgbClr val="000000"/>
                </a:solidFill>
                <a:latin typeface="Arial" charset="0"/>
                <a:cs typeface="Arial" charset="0"/>
              </a:endParaRPr>
            </a:p>
          </p:txBody>
        </p:sp>
      </p:grpSp>
      <p:sp>
        <p:nvSpPr>
          <p:cNvPr id="2" name="Rounded Rectangle 1"/>
          <p:cNvSpPr/>
          <p:nvPr/>
        </p:nvSpPr>
        <p:spPr>
          <a:xfrm>
            <a:off x="2653315" y="5422228"/>
            <a:ext cx="3045397" cy="1099022"/>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2265" fontAlgn="base">
              <a:spcBef>
                <a:spcPct val="0"/>
              </a:spcBef>
              <a:spcAft>
                <a:spcPct val="0"/>
              </a:spcAft>
            </a:pPr>
            <a:r>
              <a:rPr lang="en-US" sz="2952">
                <a:solidFill>
                  <a:srgbClr val="000000"/>
                </a:solidFill>
                <a:latin typeface="Arial"/>
                <a:cs typeface="Arial"/>
              </a:rPr>
              <a:t>Quyền của công dân về khiếu nại</a:t>
            </a:r>
            <a:endParaRPr lang="en-SG" sz="2952" dirty="0">
              <a:solidFill>
                <a:srgbClr val="000000"/>
              </a:solidFill>
              <a:latin typeface="Arial"/>
              <a:cs typeface="Arial"/>
            </a:endParaRPr>
          </a:p>
        </p:txBody>
      </p:sp>
      <p:sp>
        <p:nvSpPr>
          <p:cNvPr id="20" name="Rounded Rectangle 19"/>
          <p:cNvSpPr/>
          <p:nvPr/>
        </p:nvSpPr>
        <p:spPr>
          <a:xfrm>
            <a:off x="7886701" y="5433479"/>
            <a:ext cx="3725532" cy="1087771"/>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2265" fontAlgn="base">
              <a:spcBef>
                <a:spcPct val="0"/>
              </a:spcBef>
              <a:spcAft>
                <a:spcPct val="0"/>
              </a:spcAft>
            </a:pPr>
            <a:r>
              <a:rPr lang="en-US" sz="2952">
                <a:solidFill>
                  <a:srgbClr val="000000"/>
                </a:solidFill>
                <a:latin typeface="Arial"/>
                <a:cs typeface="Arial"/>
              </a:rPr>
              <a:t>Nghĩa vụ của công dân về khiếu nại</a:t>
            </a:r>
            <a:endParaRPr lang="en-SG" sz="2952" dirty="0">
              <a:solidFill>
                <a:srgbClr val="000000"/>
              </a:solidFill>
              <a:latin typeface="Arial"/>
              <a:cs typeface="Arial"/>
            </a:endParaRPr>
          </a:p>
        </p:txBody>
      </p:sp>
      <p:cxnSp>
        <p:nvCxnSpPr>
          <p:cNvPr id="4" name="Straight Arrow Connector 3"/>
          <p:cNvCxnSpPr>
            <a:cxnSpLocks/>
            <a:endCxn id="2" idx="0"/>
          </p:cNvCxnSpPr>
          <p:nvPr/>
        </p:nvCxnSpPr>
        <p:spPr>
          <a:xfrm flipH="1">
            <a:off x="4176014" y="3911082"/>
            <a:ext cx="3482086" cy="151114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endCxn id="20" idx="0"/>
          </p:cNvCxnSpPr>
          <p:nvPr/>
        </p:nvCxnSpPr>
        <p:spPr>
          <a:xfrm>
            <a:off x="7658100" y="3911082"/>
            <a:ext cx="2091367" cy="152239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EB632C-FBC5-D80B-A251-A63FA0CB7AA5}"/>
              </a:ext>
            </a:extLst>
          </p:cNvPr>
          <p:cNvSpPr txBox="1"/>
          <p:nvPr/>
        </p:nvSpPr>
        <p:spPr>
          <a:xfrm>
            <a:off x="1130130" y="111770"/>
            <a:ext cx="11183445" cy="954107"/>
          </a:xfrm>
          <a:prstGeom prst="rect">
            <a:avLst/>
          </a:prstGeom>
          <a:noFill/>
        </p:spPr>
        <p:txBody>
          <a:bodyPr wrap="square">
            <a:spAutoFit/>
          </a:bodyPr>
          <a:lstStyle/>
          <a:p>
            <a:pPr algn="ct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mj-cs"/>
              </a:rPr>
              <a:t>BÀI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mj-cs"/>
              </a:rPr>
              <a:t>5</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mj-cs"/>
              </a:rPr>
              <a:t>: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mj-cs"/>
              </a:rPr>
              <a:t>QUYỀN VÀ NGHĨA VỤ CƠ BẢN CỦA CÔNG DÂN VỀ KHIẾU NẠI, TỐ CÁO (Tiết 1)</a:t>
            </a: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82"/>
                                        </p:tgtEl>
                                        <p:attrNameLst>
                                          <p:attrName>style.visibility</p:attrName>
                                        </p:attrNameLst>
                                      </p:cBhvr>
                                      <p:to>
                                        <p:strVal val="visible"/>
                                      </p:to>
                                    </p:set>
                                    <p:anim calcmode="lin" valueType="num">
                                      <p:cBhvr additive="base">
                                        <p:cTn id="7" dur="500" fill="hold"/>
                                        <p:tgtEl>
                                          <p:spTgt spid="69682"/>
                                        </p:tgtEl>
                                        <p:attrNameLst>
                                          <p:attrName>ppt_x</p:attrName>
                                        </p:attrNameLst>
                                      </p:cBhvr>
                                      <p:tavLst>
                                        <p:tav tm="0">
                                          <p:val>
                                            <p:strVal val="#ppt_x"/>
                                          </p:val>
                                        </p:tav>
                                        <p:tav tm="100000">
                                          <p:val>
                                            <p:strVal val="#ppt_x"/>
                                          </p:val>
                                        </p:tav>
                                      </p:tavLst>
                                    </p:anim>
                                    <p:anim calcmode="lin" valueType="num">
                                      <p:cBhvr additive="base">
                                        <p:cTn id="8" dur="500" fill="hold"/>
                                        <p:tgtEl>
                                          <p:spTgt spid="69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82" grpId="0" animBg="1"/>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6525" y="83013"/>
            <a:ext cx="6530877" cy="1978025"/>
          </a:xfrm>
          <a:prstGeom prst="rect">
            <a:avLst/>
          </a:prstGeom>
          <a:noFill/>
        </p:spPr>
        <p:txBody>
          <a:bodyPr wrap="square" lIns="103298" tIns="51649" rIns="103298" bIns="51649">
            <a:spAutoFit/>
          </a:bodyPr>
          <a:lstStyle/>
          <a:p>
            <a:pPr algn="ctr" defTabSz="562265" fontAlgn="base">
              <a:spcBef>
                <a:spcPct val="0"/>
              </a:spcBef>
              <a:spcAft>
                <a:spcPct val="0"/>
              </a:spcAft>
            </a:pPr>
            <a:r>
              <a:rPr lang="en-US" sz="6088" b="1" err="1">
                <a:ln w="10541" cmpd="sng">
                  <a:solidFill>
                    <a:srgbClr val="BBE0E3">
                      <a:shade val="88000"/>
                      <a:satMod val="110000"/>
                    </a:srgbClr>
                  </a:solidFill>
                  <a:prstDash val="solid"/>
                </a:ln>
                <a:solidFill>
                  <a:srgbClr val="0000FF"/>
                </a:solidFill>
                <a:latin typeface="Arial" pitchFamily="34" charset="0"/>
                <a:cs typeface="Arial" pitchFamily="34" charset="0"/>
              </a:rPr>
              <a:t>LÀM</a:t>
            </a:r>
            <a:r>
              <a:rPr lang="en-US" sz="6088" b="1">
                <a:ln w="10541" cmpd="sng">
                  <a:solidFill>
                    <a:srgbClr val="BBE0E3">
                      <a:shade val="88000"/>
                      <a:satMod val="110000"/>
                    </a:srgbClr>
                  </a:solidFill>
                  <a:prstDash val="solid"/>
                </a:ln>
                <a:solidFill>
                  <a:srgbClr val="0000FF"/>
                </a:solidFill>
                <a:latin typeface="Arial" pitchFamily="34" charset="0"/>
                <a:cs typeface="Arial" pitchFamily="34" charset="0"/>
              </a:rPr>
              <a:t> VIỆC</a:t>
            </a:r>
          </a:p>
          <a:p>
            <a:pPr algn="ctr" defTabSz="562265" fontAlgn="base">
              <a:spcBef>
                <a:spcPct val="0"/>
              </a:spcBef>
              <a:spcAft>
                <a:spcPct val="0"/>
              </a:spcAft>
            </a:pPr>
            <a:r>
              <a:rPr lang="en-US" sz="6088" b="1">
                <a:ln w="10541" cmpd="sng">
                  <a:solidFill>
                    <a:srgbClr val="BBE0E3">
                      <a:shade val="88000"/>
                      <a:satMod val="110000"/>
                    </a:srgbClr>
                  </a:solidFill>
                  <a:prstDash val="solid"/>
                </a:ln>
                <a:solidFill>
                  <a:srgbClr val="0000FF"/>
                </a:solidFill>
                <a:latin typeface="Arial" pitchFamily="34" charset="0"/>
                <a:cs typeface="Arial" pitchFamily="34" charset="0"/>
              </a:rPr>
              <a:t> </a:t>
            </a:r>
            <a:r>
              <a:rPr lang="vi-VN" sz="6088" b="1" dirty="0">
                <a:ln w="10541" cmpd="sng">
                  <a:solidFill>
                    <a:srgbClr val="BBE0E3">
                      <a:shade val="88000"/>
                      <a:satMod val="110000"/>
                    </a:srgbClr>
                  </a:solidFill>
                  <a:prstDash val="solid"/>
                </a:ln>
                <a:solidFill>
                  <a:srgbClr val="0000FF"/>
                </a:solidFill>
                <a:latin typeface="Arial" pitchFamily="34" charset="0"/>
                <a:cs typeface="Arial" pitchFamily="34" charset="0"/>
              </a:rPr>
              <a:t>THEO NHÓM</a:t>
            </a:r>
            <a:endParaRPr lang="en-US" sz="6088" b="1" dirty="0">
              <a:ln w="10541" cmpd="sng">
                <a:solidFill>
                  <a:srgbClr val="BBE0E3">
                    <a:shade val="88000"/>
                    <a:satMod val="110000"/>
                  </a:srgbClr>
                </a:solidFill>
                <a:prstDash val="solid"/>
              </a:ln>
              <a:solidFill>
                <a:srgbClr val="0000FF"/>
              </a:solidFill>
              <a:latin typeface="Arial" charset="0"/>
              <a:cs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943225" cy="231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A6E0C2D-E977-F0A1-4C83-5C82AB26C866}"/>
              </a:ext>
            </a:extLst>
          </p:cNvPr>
          <p:cNvSpPr txBox="1"/>
          <p:nvPr/>
        </p:nvSpPr>
        <p:spPr>
          <a:xfrm>
            <a:off x="100013" y="2317649"/>
            <a:ext cx="12091987" cy="2045560"/>
          </a:xfrm>
          <a:prstGeom prst="rect">
            <a:avLst/>
          </a:prstGeom>
          <a:noFill/>
        </p:spPr>
        <p:txBody>
          <a:bodyPr wrap="square">
            <a:spAutoFit/>
          </a:bodyPr>
          <a:lstStyle/>
          <a:p>
            <a:pPr algn="just">
              <a:lnSpc>
                <a:spcPct val="107000"/>
              </a:lnSpc>
              <a:spcAft>
                <a:spcPts val="800"/>
              </a:spcAft>
            </a:pPr>
            <a:r>
              <a:rPr lang="fr-FR" sz="27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Đọc thông tin Điều 2 và điều 12 Luật khiếu nại 2011 trong SGK và trả lời 2 câu hỏi :</a:t>
            </a:r>
            <a:endParaRPr lang="vi-VN" sz="27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7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27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 thông tin trên, theo em trong các trường hợp trên, quyền của người khiếu nại nào đã được thực hiện? </a:t>
            </a:r>
            <a:endParaRPr lang="vi-VN" sz="27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7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7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hiểu thế nào là quyền khiếu nại của công dân</a:t>
            </a:r>
            <a:r>
              <a:rPr lang="vi-VN" sz="27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7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D74B9E88-DB53-3A2D-7E18-7C4B1D859F6D}"/>
              </a:ext>
            </a:extLst>
          </p:cNvPr>
          <p:cNvPicPr>
            <a:picLocks noChangeAspect="1"/>
          </p:cNvPicPr>
          <p:nvPr/>
        </p:nvPicPr>
        <p:blipFill>
          <a:blip r:embed="rId5"/>
          <a:stretch>
            <a:fillRect/>
          </a:stretch>
        </p:blipFill>
        <p:spPr>
          <a:xfrm>
            <a:off x="7853630" y="3990109"/>
            <a:ext cx="4338370" cy="2867891"/>
          </a:xfrm>
          <a:prstGeom prst="rect">
            <a:avLst/>
          </a:prstGeom>
        </p:spPr>
      </p:pic>
      <p:sp>
        <p:nvSpPr>
          <p:cNvPr id="14" name="TextBox 13">
            <a:extLst>
              <a:ext uri="{FF2B5EF4-FFF2-40B4-BE49-F238E27FC236}">
                <a16:creationId xmlns:a16="http://schemas.microsoft.com/office/drawing/2014/main" id="{72EF2BC7-22EF-7FB3-1513-46FA50DF91E9}"/>
              </a:ext>
            </a:extLst>
          </p:cNvPr>
          <p:cNvSpPr txBox="1"/>
          <p:nvPr/>
        </p:nvSpPr>
        <p:spPr>
          <a:xfrm>
            <a:off x="100013" y="4549954"/>
            <a:ext cx="7616969" cy="2225033"/>
          </a:xfrm>
          <a:prstGeom prst="rect">
            <a:avLst/>
          </a:prstGeom>
          <a:noFill/>
        </p:spPr>
        <p:txBody>
          <a:bodyPr wrap="square">
            <a:spAutoFit/>
          </a:bodyPr>
          <a:lstStyle/>
          <a:p>
            <a:pPr algn="just">
              <a:lnSpc>
                <a:spcPct val="107000"/>
              </a:lnSpc>
              <a:spcAft>
                <a:spcPts val="800"/>
              </a:spcAft>
            </a:pPr>
            <a:r>
              <a:rPr lang="en-US" sz="250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Yêu cầu, 2 phút đầu tiên học sinh làm việc độc lập viết kết quả vào các góc của bảng phụ tương ứng vị trí của mình.</a:t>
            </a:r>
          </a:p>
          <a:p>
            <a:pPr algn="just">
              <a:lnSpc>
                <a:spcPct val="107000"/>
              </a:lnSpc>
              <a:spcAft>
                <a:spcPts val="800"/>
              </a:spcAft>
            </a:pPr>
            <a:r>
              <a:rPr lang="en-US" sz="250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Hết thời gian làm việc độc lập các em cùng chia sẻ và thống nhất câu trả lời của nhóm vào phần trung tâm của bảng phụ  (thời gian 2 phút).</a:t>
            </a:r>
            <a:endParaRPr lang="vi-VN" sz="25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5" name="Đồng hồ đếm ngược 2 phút - 2 Minutes countdown.mp4">
            <a:hlinkClick r:id="" action="ppaction://media"/>
            <a:extLst>
              <a:ext uri="{FF2B5EF4-FFF2-40B4-BE49-F238E27FC236}">
                <a16:creationId xmlns:a16="http://schemas.microsoft.com/office/drawing/2014/main" id="{7520C345-3EAB-47A0-3FAB-F926D1E29F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1493" y="83013"/>
            <a:ext cx="2598676" cy="1803327"/>
          </a:xfrm>
          <a:prstGeom prst="rect">
            <a:avLst/>
          </a:prstGeom>
        </p:spPr>
      </p:pic>
    </p:spTree>
    <p:extLst>
      <p:ext uri="{BB962C8B-B14F-4D97-AF65-F5344CB8AC3E}">
        <p14:creationId xmlns:p14="http://schemas.microsoft.com/office/powerpoint/2010/main" val="1144808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5"/>
                                        </p:tgtEl>
                                      </p:cBhvr>
                                    </p:cmd>
                                  </p:childTnLst>
                                </p:cTn>
                              </p:par>
                            </p:childTnLst>
                          </p:cTn>
                        </p:par>
                      </p:childTnLst>
                    </p:cTn>
                  </p:par>
                </p:childTnLst>
              </p:cTn>
              <p:nextCondLst>
                <p:cond evt="onClick" delay="0">
                  <p:tgtEl>
                    <p:spTgt spid="15"/>
                  </p:tgtEl>
                </p:cond>
              </p:nextCondLst>
            </p:seq>
            <p:video>
              <p:cMediaNode vol="80000">
                <p:cTn id="40" fill="hold" display="0">
                  <p:stCondLst>
                    <p:cond delay="indefinite"/>
                  </p:stCondLst>
                </p:cTn>
                <p:tgtEl>
                  <p:spTgt spid="15"/>
                </p:tgtEl>
              </p:cMediaNode>
            </p:video>
          </p:childTnLst>
        </p:cTn>
      </p:par>
    </p:tnLst>
    <p:bldLst>
      <p:bldP spid="3" grpId="0"/>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0AD1-43A3-7869-05B7-5A121C3872FF}"/>
              </a:ext>
            </a:extLst>
          </p:cNvPr>
          <p:cNvSpPr>
            <a:spLocks noGrp="1"/>
          </p:cNvSpPr>
          <p:nvPr>
            <p:ph type="title"/>
          </p:nvPr>
        </p:nvSpPr>
        <p:spPr>
          <a:xfrm>
            <a:off x="609600" y="60399"/>
            <a:ext cx="10972800" cy="703624"/>
          </a:xfrm>
        </p:spPr>
        <p:txBody>
          <a:bodyPr/>
          <a:lstStyle/>
          <a:p>
            <a:r>
              <a:rPr lang="fr-FR" sz="2800" b="1">
                <a:solidFill>
                  <a:schemeClr val="tx1"/>
                </a:solidFill>
                <a:effectLst/>
                <a:latin typeface="Times New Roman" panose="02020603050405020304" pitchFamily="18" charset="0"/>
                <a:ea typeface="Arial" panose="020B0604020202020204" pitchFamily="34" charset="0"/>
              </a:rPr>
              <a:t>BÁO CÁO KẾT QUẢ HOẠT ĐỘNG VÀ THẢO LUẬN</a:t>
            </a:r>
            <a:endParaRPr lang="vi-VN" sz="2800">
              <a:solidFill>
                <a:schemeClr val="tx1"/>
              </a:solidFill>
            </a:endParaRPr>
          </a:p>
        </p:txBody>
      </p:sp>
      <p:sp>
        <p:nvSpPr>
          <p:cNvPr id="4" name="Title 1">
            <a:extLst>
              <a:ext uri="{FF2B5EF4-FFF2-40B4-BE49-F238E27FC236}">
                <a16:creationId xmlns:a16="http://schemas.microsoft.com/office/drawing/2014/main" id="{AF58DF86-B9B2-DE43-A410-35B3CC3831C4}"/>
              </a:ext>
            </a:extLst>
          </p:cNvPr>
          <p:cNvSpPr txBox="1">
            <a:spLocks/>
          </p:cNvSpPr>
          <p:nvPr/>
        </p:nvSpPr>
        <p:spPr bwMode="auto">
          <a:xfrm>
            <a:off x="249381" y="358816"/>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5649" tIns="77825" rIns="155649" bIns="77825" numCol="1" anchor="ctr" anchorCtr="0" compatLnSpc="1">
            <a:prstTxWarp prst="textNoShape">
              <a:avLst/>
            </a:prstTxWarp>
          </a:bodyPr>
          <a:lstStyle>
            <a:lvl1pPr algn="ctr" rtl="0" eaLnBrk="0" fontAlgn="base" hangingPunct="0">
              <a:spcBef>
                <a:spcPct val="0"/>
              </a:spcBef>
              <a:spcAft>
                <a:spcPct val="0"/>
              </a:spcAft>
              <a:defRPr sz="4612">
                <a:solidFill>
                  <a:schemeClr val="tx2"/>
                </a:solidFill>
                <a:latin typeface="+mj-lt"/>
                <a:ea typeface="+mj-ea"/>
                <a:cs typeface="+mj-cs"/>
              </a:defRPr>
            </a:lvl1pPr>
            <a:lvl2pPr algn="ctr" rtl="0" eaLnBrk="0" fontAlgn="base" hangingPunct="0">
              <a:spcBef>
                <a:spcPct val="0"/>
              </a:spcBef>
              <a:spcAft>
                <a:spcPct val="0"/>
              </a:spcAft>
              <a:defRPr sz="4612">
                <a:solidFill>
                  <a:schemeClr val="tx2"/>
                </a:solidFill>
                <a:latin typeface="Arial" charset="0"/>
                <a:cs typeface="Arial" charset="0"/>
              </a:defRPr>
            </a:lvl2pPr>
            <a:lvl3pPr algn="ctr" rtl="0" eaLnBrk="0" fontAlgn="base" hangingPunct="0">
              <a:spcBef>
                <a:spcPct val="0"/>
              </a:spcBef>
              <a:spcAft>
                <a:spcPct val="0"/>
              </a:spcAft>
              <a:defRPr sz="4612">
                <a:solidFill>
                  <a:schemeClr val="tx2"/>
                </a:solidFill>
                <a:latin typeface="Arial" charset="0"/>
                <a:cs typeface="Arial" charset="0"/>
              </a:defRPr>
            </a:lvl3pPr>
            <a:lvl4pPr algn="ctr" rtl="0" eaLnBrk="0" fontAlgn="base" hangingPunct="0">
              <a:spcBef>
                <a:spcPct val="0"/>
              </a:spcBef>
              <a:spcAft>
                <a:spcPct val="0"/>
              </a:spcAft>
              <a:defRPr sz="4612">
                <a:solidFill>
                  <a:schemeClr val="tx2"/>
                </a:solidFill>
                <a:latin typeface="Arial" charset="0"/>
                <a:cs typeface="Arial" charset="0"/>
              </a:defRPr>
            </a:lvl4pPr>
            <a:lvl5pPr algn="ctr" rtl="0" eaLnBrk="0" fontAlgn="base" hangingPunct="0">
              <a:spcBef>
                <a:spcPct val="0"/>
              </a:spcBef>
              <a:spcAft>
                <a:spcPct val="0"/>
              </a:spcAft>
              <a:defRPr sz="4612">
                <a:solidFill>
                  <a:schemeClr val="tx2"/>
                </a:solidFill>
                <a:latin typeface="Arial" charset="0"/>
                <a:cs typeface="Arial" charset="0"/>
              </a:defRPr>
            </a:lvl5pPr>
            <a:lvl6pPr marL="478543" algn="ctr" rtl="0" fontAlgn="base">
              <a:spcBef>
                <a:spcPct val="0"/>
              </a:spcBef>
              <a:spcAft>
                <a:spcPct val="0"/>
              </a:spcAft>
              <a:defRPr sz="4612">
                <a:solidFill>
                  <a:schemeClr val="tx2"/>
                </a:solidFill>
                <a:latin typeface="Arial" charset="0"/>
                <a:cs typeface="Arial" charset="0"/>
              </a:defRPr>
            </a:lvl6pPr>
            <a:lvl7pPr marL="957087" algn="ctr" rtl="0" fontAlgn="base">
              <a:spcBef>
                <a:spcPct val="0"/>
              </a:spcBef>
              <a:spcAft>
                <a:spcPct val="0"/>
              </a:spcAft>
              <a:defRPr sz="4612">
                <a:solidFill>
                  <a:schemeClr val="tx2"/>
                </a:solidFill>
                <a:latin typeface="Arial" charset="0"/>
                <a:cs typeface="Arial" charset="0"/>
              </a:defRPr>
            </a:lvl7pPr>
            <a:lvl8pPr marL="1435630" algn="ctr" rtl="0" fontAlgn="base">
              <a:spcBef>
                <a:spcPct val="0"/>
              </a:spcBef>
              <a:spcAft>
                <a:spcPct val="0"/>
              </a:spcAft>
              <a:defRPr sz="4612">
                <a:solidFill>
                  <a:schemeClr val="tx2"/>
                </a:solidFill>
                <a:latin typeface="Arial" charset="0"/>
                <a:cs typeface="Arial" charset="0"/>
              </a:defRPr>
            </a:lvl8pPr>
            <a:lvl9pPr marL="1914173" algn="ctr" rtl="0" fontAlgn="base">
              <a:spcBef>
                <a:spcPct val="0"/>
              </a:spcBef>
              <a:spcAft>
                <a:spcPct val="0"/>
              </a:spcAft>
              <a:defRPr sz="4612">
                <a:solidFill>
                  <a:schemeClr val="tx2"/>
                </a:solidFill>
                <a:latin typeface="Arial" charset="0"/>
                <a:cs typeface="Arial" charset="0"/>
              </a:defRPr>
            </a:lvl9pPr>
          </a:lstStyle>
          <a:p>
            <a:r>
              <a:rPr lang="fr-FR" sz="2800" b="1" kern="0">
                <a:solidFill>
                  <a:srgbClr val="FF0000"/>
                </a:solidFill>
                <a:latin typeface="Times New Roman" panose="02020603050405020304" pitchFamily="18" charset="0"/>
              </a:rPr>
              <a:t>ĐỐI CHIẾU PHẢN HỒI</a:t>
            </a:r>
            <a:endParaRPr lang="vi-VN" sz="2800" kern="0">
              <a:solidFill>
                <a:srgbClr val="FF0000"/>
              </a:solidFill>
            </a:endParaRPr>
          </a:p>
        </p:txBody>
      </p:sp>
      <p:sp>
        <p:nvSpPr>
          <p:cNvPr id="6" name="TextBox 5">
            <a:extLst>
              <a:ext uri="{FF2B5EF4-FFF2-40B4-BE49-F238E27FC236}">
                <a16:creationId xmlns:a16="http://schemas.microsoft.com/office/drawing/2014/main" id="{C57DF883-DEE9-1D41-F4AF-1E65A3030162}"/>
              </a:ext>
            </a:extLst>
          </p:cNvPr>
          <p:cNvSpPr txBox="1"/>
          <p:nvPr/>
        </p:nvSpPr>
        <p:spPr>
          <a:xfrm>
            <a:off x="609600" y="5104830"/>
            <a:ext cx="11139055" cy="1692771"/>
          </a:xfrm>
          <a:prstGeom prst="rect">
            <a:avLst/>
          </a:prstGeom>
          <a:noFill/>
        </p:spPr>
        <p:txBody>
          <a:bodyPr wrap="square">
            <a:spAutoFit/>
          </a:bodyPr>
          <a:lstStyle/>
          <a:p>
            <a:pPr algn="just"/>
            <a:r>
              <a:rPr lang="en-US" sz="2600" b="1" i="1">
                <a:latin typeface="Times New Roman" panose="02020603050405020304" pitchFamily="18" charset="0"/>
                <a:cs typeface="Times New Roman" panose="02020603050405020304" pitchFamily="18" charset="0"/>
              </a:rPr>
              <a:t>b. Quyền khiếu nại của công dân là </a:t>
            </a:r>
            <a:r>
              <a:rPr lang="vi-VN" sz="2600">
                <a:latin typeface="Times New Roman" panose="02020603050405020304" pitchFamily="18" charset="0"/>
                <a:cs typeface="Times New Roman" panose="02020603050405020304" pitchFamily="18" charset="0"/>
              </a:rPr>
              <a:t>Quyền của công dân, cơ quan, tổ chức được đề nghị cơ quan, tổ chức, cá nhân có thẩm quyền </a:t>
            </a:r>
            <a:r>
              <a:rPr lang="vi-VN" sz="2600">
                <a:solidFill>
                  <a:srgbClr val="FF0000"/>
                </a:solidFill>
                <a:latin typeface="Times New Roman" panose="02020603050405020304" pitchFamily="18" charset="0"/>
                <a:cs typeface="Times New Roman" panose="02020603050405020304" pitchFamily="18" charset="0"/>
              </a:rPr>
              <a:t>xem xét lại quyết định hành chính, hành vi hành chính khi có căn cứ cho rằng quyết định hoặc hành vi hành chính đó là trái pháp luật; xâm phạm tới quyền và lợi ích hợp pháp của mình.</a:t>
            </a:r>
          </a:p>
        </p:txBody>
      </p:sp>
      <p:sp>
        <p:nvSpPr>
          <p:cNvPr id="7" name="TextBox 6">
            <a:extLst>
              <a:ext uri="{FF2B5EF4-FFF2-40B4-BE49-F238E27FC236}">
                <a16:creationId xmlns:a16="http://schemas.microsoft.com/office/drawing/2014/main" id="{48A9D14E-3C60-4123-584C-B85BC95D1CBF}"/>
              </a:ext>
            </a:extLst>
          </p:cNvPr>
          <p:cNvSpPr txBox="1"/>
          <p:nvPr/>
        </p:nvSpPr>
        <p:spPr>
          <a:xfrm>
            <a:off x="526472" y="1062440"/>
            <a:ext cx="11139055" cy="4093428"/>
          </a:xfrm>
          <a:prstGeom prst="rect">
            <a:avLst/>
          </a:prstGeom>
          <a:noFill/>
        </p:spPr>
        <p:txBody>
          <a:bodyPr wrap="square">
            <a:spAutoFit/>
          </a:bodyPr>
          <a:lstStyle/>
          <a:p>
            <a:pPr marL="342900" indent="-342900" algn="just">
              <a:buAutoNum type="alphaLcPeriod"/>
            </a:pPr>
            <a:r>
              <a:rPr lang="fr-FR" sz="2600" b="1" i="1">
                <a:solidFill>
                  <a:srgbClr val="000000"/>
                </a:solidFill>
                <a:latin typeface="Times New Roman" panose="02020603050405020304" pitchFamily="18" charset="0"/>
              </a:rPr>
              <a:t>Quyền của người khiếu nại đã được thực hiện:</a:t>
            </a:r>
          </a:p>
          <a:p>
            <a:pPr marL="285750" indent="-285750" algn="just">
              <a:buFontTx/>
              <a:buChar char="-"/>
            </a:pPr>
            <a:r>
              <a:rPr lang="fr-FR" sz="2600">
                <a:solidFill>
                  <a:srgbClr val="000000"/>
                </a:solidFill>
                <a:latin typeface="Times New Roman" panose="02020603050405020304" pitchFamily="18" charset="0"/>
              </a:rPr>
              <a:t>Tự mình thực hiện quyền khiếu nại (Anh H trong Trường hợp 1, ông A trong Trường hợp 3)</a:t>
            </a:r>
          </a:p>
          <a:p>
            <a:pPr marL="285750" indent="-285750" algn="just">
              <a:buFontTx/>
              <a:buChar char="-"/>
            </a:pPr>
            <a:r>
              <a:rPr lang="fr-FR" sz="2600">
                <a:solidFill>
                  <a:srgbClr val="000000"/>
                </a:solidFill>
                <a:latin typeface="Times New Roman" panose="02020603050405020304" pitchFamily="18" charset="0"/>
              </a:rPr>
              <a:t>Ủy quyền khiếu nại (chị N được mẹ ủy quyền trong Trường hợp 2)</a:t>
            </a:r>
          </a:p>
          <a:p>
            <a:pPr marL="285750" indent="-285750" algn="just">
              <a:buFontTx/>
              <a:buChar char="-"/>
            </a:pPr>
            <a:r>
              <a:rPr lang="fr-FR" sz="2600">
                <a:solidFill>
                  <a:srgbClr val="000000"/>
                </a:solidFill>
                <a:latin typeface="Times New Roman" panose="02020603050405020304" pitchFamily="18" charset="0"/>
              </a:rPr>
              <a:t>Được thụ lý giải quyết khiếu nại và cung cấp các thông tin đén quá trình giải quyết khiếu nại (được cung cấp hình ảnh về thời điểm anh H chạy quá tốc độ trong trường hợp 1)</a:t>
            </a:r>
          </a:p>
          <a:p>
            <a:pPr marL="285750" indent="-285750" algn="just">
              <a:buFontTx/>
              <a:buChar char="-"/>
            </a:pPr>
            <a:r>
              <a:rPr lang="fr-FR" sz="2600">
                <a:solidFill>
                  <a:srgbClr val="000000"/>
                </a:solidFill>
                <a:latin typeface="Times New Roman" panose="02020603050405020304" pitchFamily="18" charset="0"/>
              </a:rPr>
              <a:t>Được yêu cầu  cơ quan có thẩm quyền (Chi cục quản lý thị trường ) áp dụng biện pháp để tránh làm hư hỏng hàng hóa của mình trong quá trình giải quyết khiếu nại.</a:t>
            </a:r>
            <a:endParaRPr lang="vi-VN" sz="2600"/>
          </a:p>
        </p:txBody>
      </p:sp>
      <p:pic>
        <p:nvPicPr>
          <p:cNvPr id="8" name="Picture 7">
            <a:extLst>
              <a:ext uri="{FF2B5EF4-FFF2-40B4-BE49-F238E27FC236}">
                <a16:creationId xmlns:a16="http://schemas.microsoft.com/office/drawing/2014/main" id="{6B161C34-2607-C5E0-5A79-B9E56FCFF73F}"/>
              </a:ext>
            </a:extLst>
          </p:cNvPr>
          <p:cNvPicPr>
            <a:picLocks noChangeAspect="1"/>
          </p:cNvPicPr>
          <p:nvPr/>
        </p:nvPicPr>
        <p:blipFill>
          <a:blip r:embed="rId2"/>
          <a:stretch>
            <a:fillRect/>
          </a:stretch>
        </p:blipFill>
        <p:spPr>
          <a:xfrm>
            <a:off x="9846504" y="4512504"/>
            <a:ext cx="2345496" cy="2345496"/>
          </a:xfrm>
          <a:prstGeom prst="rect">
            <a:avLst/>
          </a:prstGeom>
        </p:spPr>
      </p:pic>
      <p:sp>
        <p:nvSpPr>
          <p:cNvPr id="9" name="Speech Bubble: Oval 8">
            <a:extLst>
              <a:ext uri="{FF2B5EF4-FFF2-40B4-BE49-F238E27FC236}">
                <a16:creationId xmlns:a16="http://schemas.microsoft.com/office/drawing/2014/main" id="{1E56AA5C-7935-575A-7199-FD99F21F3CA0}"/>
              </a:ext>
            </a:extLst>
          </p:cNvPr>
          <p:cNvSpPr/>
          <p:nvPr/>
        </p:nvSpPr>
        <p:spPr>
          <a:xfrm>
            <a:off x="8701088" y="2223063"/>
            <a:ext cx="3714750" cy="1900238"/>
          </a:xfrm>
          <a:prstGeom prst="wedgeEllipseCallout">
            <a:avLst>
              <a:gd name="adj1" fmla="val 20602"/>
              <a:gd name="adj2" fmla="val 89799"/>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Vậy quyền khiếu nại của công dân gồm những nội dung gì?</a:t>
            </a:r>
            <a:endParaRPr kumimoji="0" lang="vi-VN"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59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Chỗ dành sẵn cho Nội dung 17"/>
          <p:cNvSpPr txBox="1">
            <a:spLocks/>
          </p:cNvSpPr>
          <p:nvPr/>
        </p:nvSpPr>
        <p:spPr>
          <a:xfrm>
            <a:off x="163327" y="193222"/>
            <a:ext cx="11047196" cy="4711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514350" indent="-514350" defTabSz="562265" eaLnBrk="0" fontAlgn="base" hangingPunct="0">
              <a:lnSpc>
                <a:spcPct val="100000"/>
              </a:lnSpc>
              <a:spcBef>
                <a:spcPct val="0"/>
              </a:spcBef>
              <a:spcAft>
                <a:spcPct val="0"/>
              </a:spcAft>
              <a:buAutoNum type="arabicPeriod"/>
            </a:pPr>
            <a:r>
              <a:rPr lang="en-US" sz="2600" b="1">
                <a:solidFill>
                  <a:srgbClr val="000000"/>
                </a:solidFill>
                <a:latin typeface="Times New Roman" panose="02020603050405020304" pitchFamily="18" charset="0"/>
                <a:cs typeface="Times New Roman" panose="02020603050405020304" pitchFamily="18" charset="0"/>
              </a:rPr>
              <a:t>Pháp luật quyền và nghĩa vụ của công dân về khiếu nại</a:t>
            </a:r>
          </a:p>
          <a:p>
            <a:pPr marL="0" indent="0" defTabSz="562265" eaLnBrk="0" fontAlgn="base" hangingPunct="0">
              <a:lnSpc>
                <a:spcPct val="100000"/>
              </a:lnSpc>
              <a:spcBef>
                <a:spcPct val="0"/>
              </a:spcBef>
              <a:spcAft>
                <a:spcPct val="0"/>
              </a:spcAft>
              <a:buNone/>
            </a:pPr>
            <a:r>
              <a:rPr lang="en-US" sz="2600" b="1" i="1">
                <a:solidFill>
                  <a:srgbClr val="000000"/>
                </a:solidFill>
                <a:latin typeface="Times New Roman" panose="02020603050405020304" pitchFamily="18" charset="0"/>
                <a:cs typeface="Times New Roman" panose="02020603050405020304" pitchFamily="18" charset="0"/>
              </a:rPr>
              <a:t>a. Quyền của công dân về khiếu nại</a:t>
            </a:r>
            <a:endParaRPr lang="en-US" sz="2600" b="1" i="1" dirty="0">
              <a:solidFill>
                <a:srgbClr val="000000"/>
              </a:solidFill>
              <a:latin typeface="Times New Roman" panose="02020603050405020304" pitchFamily="18" charset="0"/>
              <a:cs typeface="Times New Roman" panose="02020603050405020304" pitchFamily="18" charset="0"/>
            </a:endParaRPr>
          </a:p>
        </p:txBody>
      </p:sp>
      <p:grpSp>
        <p:nvGrpSpPr>
          <p:cNvPr id="18" name="Nhóm 17" descr="Hình tròn nhỏ với số 1 bên trong cho biết bước 1"/>
          <p:cNvGrpSpPr/>
          <p:nvPr/>
        </p:nvGrpSpPr>
        <p:grpSpPr bwMode="blackWhite">
          <a:xfrm>
            <a:off x="-20981" y="1439048"/>
            <a:ext cx="558179" cy="409838"/>
            <a:chOff x="6953426" y="711274"/>
            <a:chExt cx="558179" cy="409838"/>
          </a:xfrm>
        </p:grpSpPr>
        <p:sp>
          <p:nvSpPr>
            <p:cNvPr id="19" name="Hình bầu dục 18"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20" name="Hộp văn bản 19" descr="Số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1</a:t>
              </a:r>
            </a:p>
          </p:txBody>
        </p:sp>
      </p:grpSp>
      <p:sp>
        <p:nvSpPr>
          <p:cNvPr id="21" name="Chỗ dành sẵn cho Nội dung 17"/>
          <p:cNvSpPr txBox="1">
            <a:spLocks/>
          </p:cNvSpPr>
          <p:nvPr/>
        </p:nvSpPr>
        <p:spPr>
          <a:xfrm>
            <a:off x="506973" y="1502220"/>
            <a:ext cx="4585731" cy="596551"/>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n-US" sz="2500">
                <a:solidFill>
                  <a:srgbClr val="00B0F0"/>
                </a:solidFill>
                <a:latin typeface="Times New Roman" panose="02020603050405020304" pitchFamily="18" charset="0"/>
                <a:cs typeface="Times New Roman" panose="02020603050405020304" pitchFamily="18" charset="0"/>
              </a:rPr>
              <a:t>CD có quyền </a:t>
            </a:r>
            <a:endParaRPr lang="vi-VN" sz="2500">
              <a:solidFill>
                <a:srgbClr val="00B0F0"/>
              </a:solidFill>
              <a:latin typeface="Times New Roman" panose="02020603050405020304" pitchFamily="18" charset="0"/>
              <a:cs typeface="Times New Roman" panose="02020603050405020304" pitchFamily="18" charset="0"/>
            </a:endParaRPr>
          </a:p>
        </p:txBody>
      </p:sp>
      <p:grpSp>
        <p:nvGrpSpPr>
          <p:cNvPr id="33" name="Nhóm 32" descr="Hình tròn nhỏ với số 2 bên trong cho biết bước 2"/>
          <p:cNvGrpSpPr/>
          <p:nvPr/>
        </p:nvGrpSpPr>
        <p:grpSpPr bwMode="blackWhite">
          <a:xfrm>
            <a:off x="50320" y="3151328"/>
            <a:ext cx="558179" cy="409838"/>
            <a:chOff x="6953426" y="711274"/>
            <a:chExt cx="558179" cy="409838"/>
          </a:xfrm>
        </p:grpSpPr>
        <p:sp>
          <p:nvSpPr>
            <p:cNvPr id="34" name="Hình bầu dục 3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5" name="Hộp văn bản 34" descr="Số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2</a:t>
              </a:r>
            </a:p>
          </p:txBody>
        </p:sp>
      </p:grpSp>
      <p:grpSp>
        <p:nvGrpSpPr>
          <p:cNvPr id="22" name="Nhóm 21" descr="Hình tròn nhỏ với số 3 bên trong cho biết bước 3"/>
          <p:cNvGrpSpPr/>
          <p:nvPr/>
        </p:nvGrpSpPr>
        <p:grpSpPr bwMode="blackWhite">
          <a:xfrm>
            <a:off x="51970" y="4089207"/>
            <a:ext cx="558179" cy="409838"/>
            <a:chOff x="6953426" y="711274"/>
            <a:chExt cx="558179" cy="409838"/>
          </a:xfrm>
        </p:grpSpPr>
        <p:sp>
          <p:nvSpPr>
            <p:cNvPr id="24" name="Hình bầu dục 23"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0" name="Hộp văn bản 29" descr="Số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3</a:t>
              </a:r>
            </a:p>
          </p:txBody>
        </p:sp>
      </p:grpSp>
      <p:grpSp>
        <p:nvGrpSpPr>
          <p:cNvPr id="37" name="Nhóm 36" descr="Hình tròn nhỏ với số 4 bên trong cho biết bước 4"/>
          <p:cNvGrpSpPr/>
          <p:nvPr/>
        </p:nvGrpSpPr>
        <p:grpSpPr bwMode="blackWhite">
          <a:xfrm>
            <a:off x="98720" y="5849072"/>
            <a:ext cx="558179" cy="409838"/>
            <a:chOff x="6953426" y="711274"/>
            <a:chExt cx="558179" cy="409838"/>
          </a:xfrm>
        </p:grpSpPr>
        <p:sp>
          <p:nvSpPr>
            <p:cNvPr id="38" name="Hình bầu dục 37" descr="Hình tròn nhỏ"/>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a:p>
          </p:txBody>
        </p:sp>
        <p:sp>
          <p:nvSpPr>
            <p:cNvPr id="39" name="Hộp văn bản 38" descr="Số 4"/>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vi-VN">
                  <a:solidFill>
                    <a:schemeClr val="bg1"/>
                  </a:solidFill>
                  <a:latin typeface="Segoe UI Semibold" panose="020B0702040204020203" pitchFamily="34" charset="0"/>
                  <a:cs typeface="Segoe UI Semibold" panose="020B0702040204020203" pitchFamily="34" charset="0"/>
                </a:rPr>
                <a:t>4</a:t>
              </a:r>
            </a:p>
          </p:txBody>
        </p:sp>
      </p:grpSp>
      <p:pic>
        <p:nvPicPr>
          <p:cNvPr id="8" name="Picture 7">
            <a:extLst>
              <a:ext uri="{FF2B5EF4-FFF2-40B4-BE49-F238E27FC236}">
                <a16:creationId xmlns:a16="http://schemas.microsoft.com/office/drawing/2014/main" id="{9043946D-4A99-F9D3-EC70-3FE128C6A026}"/>
              </a:ext>
            </a:extLst>
          </p:cNvPr>
          <p:cNvPicPr>
            <a:picLocks noChangeAspect="1"/>
          </p:cNvPicPr>
          <p:nvPr/>
        </p:nvPicPr>
        <p:blipFill rotWithShape="1">
          <a:blip r:embed="rId3"/>
          <a:srcRect l="17851" t="365"/>
          <a:stretch/>
        </p:blipFill>
        <p:spPr>
          <a:xfrm>
            <a:off x="9891123" y="5285039"/>
            <a:ext cx="2272150" cy="1586381"/>
          </a:xfrm>
          <a:prstGeom prst="rect">
            <a:avLst/>
          </a:prstGeom>
        </p:spPr>
      </p:pic>
      <p:sp>
        <p:nvSpPr>
          <p:cNvPr id="10" name="TextBox 9">
            <a:extLst>
              <a:ext uri="{FF2B5EF4-FFF2-40B4-BE49-F238E27FC236}">
                <a16:creationId xmlns:a16="http://schemas.microsoft.com/office/drawing/2014/main" id="{9FCC9D18-4148-135D-9BFF-E4A1A2794E7D}"/>
              </a:ext>
            </a:extLst>
          </p:cNvPr>
          <p:cNvSpPr txBox="1"/>
          <p:nvPr/>
        </p:nvSpPr>
        <p:spPr>
          <a:xfrm>
            <a:off x="2477070" y="1008090"/>
            <a:ext cx="9929856"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Times New Roman" panose="02020603050405020304" pitchFamily="18" charset="0"/>
              </a:rPr>
              <a:t>tự mình khiếu nại hoặc ủy quyền cho người khác thực hiện quyền khiếu nại; </a:t>
            </a:r>
            <a:endParaRPr lang="vi-VN" sz="2500"/>
          </a:p>
        </p:txBody>
      </p:sp>
      <p:cxnSp>
        <p:nvCxnSpPr>
          <p:cNvPr id="12" name="Straight Connector 11">
            <a:extLst>
              <a:ext uri="{FF2B5EF4-FFF2-40B4-BE49-F238E27FC236}">
                <a16:creationId xmlns:a16="http://schemas.microsoft.com/office/drawing/2014/main" id="{28B92BEB-84BA-5CF5-DBD8-422DA85188B7}"/>
              </a:ext>
            </a:extLst>
          </p:cNvPr>
          <p:cNvCxnSpPr>
            <a:endCxn id="10" idx="1"/>
          </p:cNvCxnSpPr>
          <p:nvPr/>
        </p:nvCxnSpPr>
        <p:spPr>
          <a:xfrm flipV="1">
            <a:off x="2291376" y="1246617"/>
            <a:ext cx="185694" cy="487633"/>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9F86FFE4-DD34-70C0-CC5B-F2B83AF66B08}"/>
              </a:ext>
            </a:extLst>
          </p:cNvPr>
          <p:cNvSpPr txBox="1"/>
          <p:nvPr/>
        </p:nvSpPr>
        <p:spPr>
          <a:xfrm>
            <a:off x="2568171" y="1532026"/>
            <a:ext cx="9662082" cy="477054"/>
          </a:xfrm>
          <a:prstGeom prst="rect">
            <a:avLst/>
          </a:prstGeom>
          <a:noFill/>
        </p:spPr>
        <p:txBody>
          <a:bodyPr wrap="square">
            <a:spAutoFit/>
          </a:bodyPr>
          <a:lstStyle/>
          <a:p>
            <a:r>
              <a:rPr lang="en-US" sz="2500">
                <a:solidFill>
                  <a:srgbClr val="000000"/>
                </a:solidFill>
                <a:effectLst/>
                <a:latin typeface="Times New Roman" panose="02020603050405020304" pitchFamily="18" charset="0"/>
                <a:ea typeface="Times New Roman" panose="02020603050405020304" pitchFamily="18" charset="0"/>
              </a:rPr>
              <a:t>tham gia hoặc ủy quyền cho người đại diện hợp pháp tham gia đối thoại; </a:t>
            </a:r>
            <a:endParaRPr lang="vi-VN" sz="2500"/>
          </a:p>
        </p:txBody>
      </p:sp>
      <p:cxnSp>
        <p:nvCxnSpPr>
          <p:cNvPr id="16" name="Straight Connector 15">
            <a:extLst>
              <a:ext uri="{FF2B5EF4-FFF2-40B4-BE49-F238E27FC236}">
                <a16:creationId xmlns:a16="http://schemas.microsoft.com/office/drawing/2014/main" id="{512BADF1-5761-B21D-2C2C-29FAFF4EF632}"/>
              </a:ext>
            </a:extLst>
          </p:cNvPr>
          <p:cNvCxnSpPr>
            <a:cxnSpLocks/>
            <a:endCxn id="14" idx="1"/>
          </p:cNvCxnSpPr>
          <p:nvPr/>
        </p:nvCxnSpPr>
        <p:spPr>
          <a:xfrm>
            <a:off x="2291376" y="1703259"/>
            <a:ext cx="276795" cy="67294"/>
          </a:xfrm>
          <a:prstGeom prst="line">
            <a:avLst/>
          </a:prstGeom>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605DFD5-0AC0-76CF-931B-2DDDB9AC40D0}"/>
              </a:ext>
            </a:extLst>
          </p:cNvPr>
          <p:cNvSpPr txBox="1"/>
          <p:nvPr/>
        </p:nvSpPr>
        <p:spPr>
          <a:xfrm>
            <a:off x="2568172" y="2159758"/>
            <a:ext cx="9662081" cy="887487"/>
          </a:xfrm>
          <a:prstGeom prst="rect">
            <a:avLst/>
          </a:prstGeom>
          <a:noFill/>
        </p:spPr>
        <p:txBody>
          <a:bodyPr wrap="square">
            <a:spAutoFit/>
          </a:bodyPr>
          <a:lstStyle/>
          <a:p>
            <a:pPr algn="just">
              <a:lnSpc>
                <a:spcPct val="107000"/>
              </a:lnSpc>
              <a:spcAft>
                <a:spcPts val="8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quyền nhận các thông tin liên quan đến quá trình giải quyết khiếu nại trừ những nội dung thuộc bí mật nhà nước;</a:t>
            </a:r>
            <a:endParaRPr lang="vi-VN" sz="25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F7EB727A-572D-C237-8DCD-88AAF9B20972}"/>
              </a:ext>
            </a:extLst>
          </p:cNvPr>
          <p:cNvCxnSpPr>
            <a:endCxn id="27" idx="1"/>
          </p:cNvCxnSpPr>
          <p:nvPr/>
        </p:nvCxnSpPr>
        <p:spPr>
          <a:xfrm>
            <a:off x="2291377" y="1697021"/>
            <a:ext cx="276795" cy="906481"/>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5C7A051F-3394-276B-70E7-24D90AD7E9C7}"/>
              </a:ext>
            </a:extLst>
          </p:cNvPr>
          <p:cNvSpPr txBox="1"/>
          <p:nvPr/>
        </p:nvSpPr>
        <p:spPr>
          <a:xfrm>
            <a:off x="680142" y="3037420"/>
            <a:ext cx="11183445" cy="861774"/>
          </a:xfrm>
          <a:prstGeom prst="rect">
            <a:avLst/>
          </a:prstGeom>
          <a:noFill/>
        </p:spPr>
        <p:txBody>
          <a:bodyPr wrap="square">
            <a:spAutoFit/>
          </a:bodyPr>
          <a:lstStyle/>
          <a:p>
            <a:pPr algn="just"/>
            <a:r>
              <a:rPr lang="en-US" sz="2500">
                <a:solidFill>
                  <a:srgbClr val="00B0F0"/>
                </a:solidFill>
                <a:effectLst/>
                <a:latin typeface="Times New Roman" panose="02020603050405020304" pitchFamily="18" charset="0"/>
                <a:ea typeface="Times New Roman" panose="02020603050405020304" pitchFamily="18" charset="0"/>
              </a:rPr>
              <a:t>Được yêu cầu </a:t>
            </a:r>
            <a:r>
              <a:rPr lang="en-US" sz="2500">
                <a:solidFill>
                  <a:srgbClr val="000000"/>
                </a:solidFill>
                <a:effectLst/>
                <a:latin typeface="Times New Roman" panose="02020603050405020304" pitchFamily="18" charset="0"/>
                <a:ea typeface="Times New Roman" panose="02020603050405020304" pitchFamily="18" charset="0"/>
              </a:rPr>
              <a:t>người giải quyết khiếu nại áp dụng các biện pháp khẩn cấp để ngăn chặn hậu quả xấu có thể xảy ra do việc thi hành quyết định hành chính bị khiếu nại;</a:t>
            </a:r>
            <a:endParaRPr lang="vi-VN" sz="2500"/>
          </a:p>
        </p:txBody>
      </p:sp>
      <p:sp>
        <p:nvSpPr>
          <p:cNvPr id="44" name="TextBox 43">
            <a:extLst>
              <a:ext uri="{FF2B5EF4-FFF2-40B4-BE49-F238E27FC236}">
                <a16:creationId xmlns:a16="http://schemas.microsoft.com/office/drawing/2014/main" id="{E95A20D4-45D2-8639-9321-901210B4F987}"/>
              </a:ext>
            </a:extLst>
          </p:cNvPr>
          <p:cNvSpPr txBox="1"/>
          <p:nvPr/>
        </p:nvSpPr>
        <p:spPr>
          <a:xfrm>
            <a:off x="656899" y="4079127"/>
            <a:ext cx="10689215" cy="477054"/>
          </a:xfrm>
          <a:prstGeom prst="rect">
            <a:avLst/>
          </a:prstGeom>
          <a:noFill/>
        </p:spPr>
        <p:txBody>
          <a:bodyPr wrap="square">
            <a:spAutoFit/>
          </a:bodyPr>
          <a:lstStyle/>
          <a:p>
            <a:r>
              <a:rPr lang="en-US" sz="2500">
                <a:solidFill>
                  <a:srgbClr val="00B0F0"/>
                </a:solidFill>
                <a:effectLst/>
                <a:latin typeface="Times New Roman" panose="02020603050405020304" pitchFamily="18" charset="0"/>
                <a:ea typeface="Times New Roman" panose="02020603050405020304" pitchFamily="18" charset="0"/>
              </a:rPr>
              <a:t>Đưa ra chứng cứ </a:t>
            </a:r>
            <a:r>
              <a:rPr lang="en-US" sz="2500">
                <a:solidFill>
                  <a:srgbClr val="000000"/>
                </a:solidFill>
                <a:effectLst/>
                <a:latin typeface="Times New Roman" panose="02020603050405020304" pitchFamily="18" charset="0"/>
                <a:ea typeface="Times New Roman" panose="02020603050405020304" pitchFamily="18" charset="0"/>
              </a:rPr>
              <a:t>về việc khiếu nại và giải trình ý kiến của mình về chứng cứ đó; </a:t>
            </a:r>
            <a:endParaRPr lang="vi-VN" sz="2500"/>
          </a:p>
        </p:txBody>
      </p:sp>
      <p:sp>
        <p:nvSpPr>
          <p:cNvPr id="46" name="TextBox 45">
            <a:extLst>
              <a:ext uri="{FF2B5EF4-FFF2-40B4-BE49-F238E27FC236}">
                <a16:creationId xmlns:a16="http://schemas.microsoft.com/office/drawing/2014/main" id="{F9D35F51-F8A1-F3C4-69DA-434D9EE0ECDF}"/>
              </a:ext>
            </a:extLst>
          </p:cNvPr>
          <p:cNvSpPr txBox="1"/>
          <p:nvPr/>
        </p:nvSpPr>
        <p:spPr>
          <a:xfrm>
            <a:off x="326882" y="4062749"/>
            <a:ext cx="11903500" cy="861774"/>
          </a:xfrm>
          <a:prstGeom prst="rect">
            <a:avLst/>
          </a:prstGeom>
          <a:noFill/>
        </p:spPr>
        <p:txBody>
          <a:bodyPr wrap="square">
            <a:spAutoFit/>
          </a:bodyPr>
          <a:lstStyle/>
          <a:p>
            <a:pPr algn="just"/>
            <a:r>
              <a:rPr lang="en-US" sz="2500">
                <a:solidFill>
                  <a:srgbClr val="000000"/>
                </a:solidFill>
                <a:effectLst/>
                <a:latin typeface="Times New Roman" panose="02020603050405020304" pitchFamily="18" charset="0"/>
                <a:ea typeface="Times New Roman" panose="02020603050405020304" pitchFamily="18" charset="0"/>
              </a:rPr>
              <a:t>                                                                                                                                     </a:t>
            </a:r>
            <a:r>
              <a:rPr lang="en-US" sz="2500">
                <a:solidFill>
                  <a:srgbClr val="00B0F0"/>
                </a:solidFill>
                <a:effectLst/>
                <a:latin typeface="Times New Roman" panose="02020603050405020304" pitchFamily="18" charset="0"/>
                <a:ea typeface="Times New Roman" panose="02020603050405020304" pitchFamily="18" charset="0"/>
              </a:rPr>
              <a:t>nhận văn bản trả lời</a:t>
            </a:r>
            <a:r>
              <a:rPr lang="en-US" sz="2500">
                <a:solidFill>
                  <a:srgbClr val="000000"/>
                </a:solidFill>
                <a:effectLst/>
                <a:latin typeface="Times New Roman" panose="02020603050405020304" pitchFamily="18" charset="0"/>
                <a:ea typeface="Times New Roman" panose="02020603050405020304" pitchFamily="18" charset="0"/>
              </a:rPr>
              <a:t> về thu lý giải quyết khiếu nại, nhận quyết định giải quyết khiếu nại; </a:t>
            </a:r>
            <a:endParaRPr lang="vi-VN" sz="2500"/>
          </a:p>
        </p:txBody>
      </p:sp>
      <p:sp>
        <p:nvSpPr>
          <p:cNvPr id="48" name="TextBox 47">
            <a:extLst>
              <a:ext uri="{FF2B5EF4-FFF2-40B4-BE49-F238E27FC236}">
                <a16:creationId xmlns:a16="http://schemas.microsoft.com/office/drawing/2014/main" id="{F103212A-50A0-6678-7B59-14260AAB0A67}"/>
              </a:ext>
            </a:extLst>
          </p:cNvPr>
          <p:cNvSpPr txBox="1"/>
          <p:nvPr/>
        </p:nvSpPr>
        <p:spPr>
          <a:xfrm>
            <a:off x="268942" y="4430175"/>
            <a:ext cx="11871088" cy="1299138"/>
          </a:xfrm>
          <a:prstGeom prst="rect">
            <a:avLst/>
          </a:prstGeom>
          <a:noFill/>
        </p:spPr>
        <p:txBody>
          <a:bodyPr wrap="square">
            <a:spAutoFit/>
          </a:bodyPr>
          <a:lstStyle/>
          <a:p>
            <a:pPr algn="just">
              <a:lnSpc>
                <a:spcPct val="107000"/>
              </a:lnSpc>
              <a:spcAft>
                <a:spcPts val="800"/>
              </a:spcAft>
            </a:pPr>
            <a:r>
              <a:rPr lang="en-US" sz="250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được khôi phục quyền và lợi ích hợp pháp</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đã bị xâm phạm; được </a:t>
            </a:r>
            <a:r>
              <a:rPr lang="en-US" sz="250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bồi thường thiệt hại </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quy định của pháp luật;</a:t>
            </a:r>
            <a:endParaRPr lang="vi-VN" sz="25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E177949E-0014-124B-EECC-62801BD1CD04}"/>
              </a:ext>
            </a:extLst>
          </p:cNvPr>
          <p:cNvSpPr txBox="1"/>
          <p:nvPr/>
        </p:nvSpPr>
        <p:spPr>
          <a:xfrm>
            <a:off x="680142" y="5759138"/>
            <a:ext cx="9063933" cy="861774"/>
          </a:xfrm>
          <a:prstGeom prst="rect">
            <a:avLst/>
          </a:prstGeom>
          <a:noFill/>
        </p:spPr>
        <p:txBody>
          <a:bodyPr wrap="square">
            <a:spAutoFit/>
          </a:bodyPr>
          <a:lstStyle/>
          <a:p>
            <a:r>
              <a:rPr lang="en-US" sz="2500">
                <a:solidFill>
                  <a:srgbClr val="00B0F0"/>
                </a:solidFill>
                <a:effectLst/>
                <a:latin typeface="Times New Roman" panose="02020603050405020304" pitchFamily="18" charset="0"/>
                <a:ea typeface="Times New Roman" panose="02020603050405020304" pitchFamily="18" charset="0"/>
              </a:rPr>
              <a:t>Khiếu nại lần hai </a:t>
            </a:r>
            <a:r>
              <a:rPr lang="en-US" sz="2500">
                <a:solidFill>
                  <a:srgbClr val="000000"/>
                </a:solidFill>
                <a:effectLst/>
                <a:latin typeface="Times New Roman" panose="02020603050405020304" pitchFamily="18" charset="0"/>
                <a:ea typeface="Times New Roman" panose="02020603050405020304" pitchFamily="18" charset="0"/>
              </a:rPr>
              <a:t>hoặc </a:t>
            </a:r>
            <a:r>
              <a:rPr lang="en-US" sz="2500">
                <a:solidFill>
                  <a:srgbClr val="00B0F0"/>
                </a:solidFill>
                <a:effectLst/>
                <a:latin typeface="Times New Roman" panose="02020603050405020304" pitchFamily="18" charset="0"/>
                <a:ea typeface="Times New Roman" panose="02020603050405020304" pitchFamily="18" charset="0"/>
              </a:rPr>
              <a:t>khởi kiện vụ án hành chính </a:t>
            </a:r>
            <a:r>
              <a:rPr lang="en-US" sz="2500">
                <a:solidFill>
                  <a:srgbClr val="000000"/>
                </a:solidFill>
                <a:effectLst/>
                <a:latin typeface="Times New Roman" panose="02020603050405020304" pitchFamily="18" charset="0"/>
                <a:ea typeface="Times New Roman" panose="02020603050405020304" pitchFamily="18" charset="0"/>
              </a:rPr>
              <a:t>tại Tòa án theo quy định của Luật Tố tụng hành chính; </a:t>
            </a:r>
            <a:endParaRPr lang="vi-VN" sz="2500"/>
          </a:p>
        </p:txBody>
      </p:sp>
      <p:sp>
        <p:nvSpPr>
          <p:cNvPr id="52" name="TextBox 51">
            <a:extLst>
              <a:ext uri="{FF2B5EF4-FFF2-40B4-BE49-F238E27FC236}">
                <a16:creationId xmlns:a16="http://schemas.microsoft.com/office/drawing/2014/main" id="{31A6F6ED-6D5A-A29E-6674-412995547C7B}"/>
              </a:ext>
            </a:extLst>
          </p:cNvPr>
          <p:cNvSpPr txBox="1"/>
          <p:nvPr/>
        </p:nvSpPr>
        <p:spPr>
          <a:xfrm>
            <a:off x="5749425" y="6133108"/>
            <a:ext cx="6272212" cy="477054"/>
          </a:xfrm>
          <a:prstGeom prst="rect">
            <a:avLst/>
          </a:prstGeom>
          <a:noFill/>
        </p:spPr>
        <p:txBody>
          <a:bodyPr wrap="square">
            <a:spAutoFit/>
          </a:bodyPr>
          <a:lstStyle/>
          <a:p>
            <a:r>
              <a:rPr lang="en-US" sz="2500">
                <a:solidFill>
                  <a:srgbClr val="00B0F0"/>
                </a:solidFill>
                <a:effectLst/>
                <a:latin typeface="Times New Roman" panose="02020603050405020304" pitchFamily="18" charset="0"/>
                <a:ea typeface="Times New Roman" panose="02020603050405020304" pitchFamily="18" charset="0"/>
              </a:rPr>
              <a:t>rút khiếu nại.</a:t>
            </a:r>
            <a:endParaRPr lang="vi-VN" sz="2500">
              <a:solidFill>
                <a:srgbClr val="00B0F0"/>
              </a:solidFill>
            </a:endParaRPr>
          </a:p>
        </p:txBody>
      </p:sp>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1000"/>
                                        <p:tgtEl>
                                          <p:spTgt spid="44"/>
                                        </p:tgtEl>
                                      </p:cBhvr>
                                    </p:animEffect>
                                    <p:anim calcmode="lin" valueType="num">
                                      <p:cBhvr>
                                        <p:cTn id="60" dur="1000" fill="hold"/>
                                        <p:tgtEl>
                                          <p:spTgt spid="44"/>
                                        </p:tgtEl>
                                        <p:attrNameLst>
                                          <p:attrName>ppt_x</p:attrName>
                                        </p:attrNameLst>
                                      </p:cBhvr>
                                      <p:tavLst>
                                        <p:tav tm="0">
                                          <p:val>
                                            <p:strVal val="#ppt_x"/>
                                          </p:val>
                                        </p:tav>
                                        <p:tav tm="100000">
                                          <p:val>
                                            <p:strVal val="#ppt_x"/>
                                          </p:val>
                                        </p:tav>
                                      </p:tavLst>
                                    </p:anim>
                                    <p:anim calcmode="lin" valueType="num">
                                      <p:cBhvr>
                                        <p:cTn id="61" dur="1000" fill="hold"/>
                                        <p:tgtEl>
                                          <p:spTgt spid="4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arn(inVertical)">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barn(inVertical)">
                                      <p:cBhvr>
                                        <p:cTn id="76" dur="5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barn(inVertical)">
                                      <p:cBhvr>
                                        <p:cTn id="81" dur="500"/>
                                        <p:tgtEl>
                                          <p:spTgt spid="50"/>
                                        </p:tgtEl>
                                      </p:cBhvr>
                                    </p:animEffect>
                                  </p:childTnLst>
                                </p:cTn>
                              </p:par>
                              <p:par>
                                <p:cTn id="82" presetID="16" presetClass="entr" presetSubtype="21"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barn(inVertical)">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P spid="14" grpId="0"/>
      <p:bldP spid="27" grpId="0"/>
      <p:bldP spid="42" grpId="0"/>
      <p:bldP spid="44" grpId="0"/>
      <p:bldP spid="46" grpId="0"/>
      <p:bldP spid="48" grpId="0"/>
      <p:bldP spid="50"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p:txBody>
          <a:bodyPr rtlCol="0">
            <a:normAutofit/>
          </a:bodyPr>
          <a:lstStyle/>
          <a:p>
            <a:pPr algn="just">
              <a:lnSpc>
                <a:spcPct val="107000"/>
              </a:lnSpc>
              <a:spcAft>
                <a:spcPts val="800"/>
              </a:spcAft>
            </a:pPr>
            <a:r>
              <a:rPr lang="en-US" sz="27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Nghĩa vụ của công dân về khiếu nại</a:t>
            </a:r>
            <a:endParaRPr lang="vi-VN" sz="27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Chỗ dành sẵn cho Nội dung 4"/>
          <p:cNvSpPr>
            <a:spLocks noGrp="1"/>
          </p:cNvSpPr>
          <p:nvPr>
            <p:ph sz="half" idx="4294967295"/>
          </p:nvPr>
        </p:nvSpPr>
        <p:spPr>
          <a:xfrm>
            <a:off x="182880" y="1431010"/>
            <a:ext cx="6766560" cy="4790886"/>
          </a:xfrm>
        </p:spPr>
        <p:txBody>
          <a:bodyPr vert="horz" lIns="91440" tIns="45720" rIns="91440" bIns="45720" rtlCol="0">
            <a:noAutofit/>
          </a:bodyPr>
          <a:lstStyle/>
          <a:p>
            <a:pPr algn="just">
              <a:lnSpc>
                <a:spcPct val="107000"/>
              </a:lnSpc>
              <a:spcAft>
                <a:spcPts val="800"/>
              </a:spcAft>
            </a:pPr>
            <a:r>
              <a:rPr lang="fr-FR" sz="25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HS đọc thông tin Bộ Luật lao động năm 2019 và 2 trường hợp trong SGK – tr 105,106. Làm việc theo cặp (hoặc theo bàn) và trả lời các câu hỏi sau :</a:t>
            </a:r>
            <a:endParaRPr lang="vi-VN" sz="2500" b="1">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5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25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 thông tin trên, theo em ở trường hợp 1, A có trách nhiệm gì khi thực hiện quyền khiếu nại đối với quyết định sa thải của công ty X? </a:t>
            </a:r>
            <a:endParaRPr lang="vi-VN" sz="25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vi-VN" sz="25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Trong tr</a:t>
            </a:r>
            <a:r>
              <a:rPr lang="en-US" sz="25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ường hợp 2, Q đã làm những gì để chỉ ra quyết định xử phạt vi phạm của công an xã P là không đúng?</a:t>
            </a:r>
            <a:endParaRPr lang="vi-VN" sz="25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25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 gian 3 phút.</a:t>
            </a:r>
            <a:endParaRPr lang="vi-VN" sz="25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5647BDF9-0ED8-D3C6-55DF-B3917D36531E}"/>
              </a:ext>
            </a:extLst>
          </p:cNvPr>
          <p:cNvSpPr>
            <a:spLocks noGrp="1"/>
          </p:cNvSpPr>
          <p:nvPr>
            <p:ph sz="quarter" idx="10"/>
          </p:nvPr>
        </p:nvSpPr>
        <p:spPr/>
        <p:txBody>
          <a:bodyPr/>
          <a:lstStyle/>
          <a:p>
            <a:endParaRPr lang="vi-VN"/>
          </a:p>
        </p:txBody>
      </p:sp>
      <p:pic>
        <p:nvPicPr>
          <p:cNvPr id="6" name="Đồng hồ đếm ngược 3 phút gây sốc  3 Minutes.mp4">
            <a:hlinkClick r:id="" action="ppaction://media"/>
            <a:extLst>
              <a:ext uri="{FF2B5EF4-FFF2-40B4-BE49-F238E27FC236}">
                <a16:creationId xmlns:a16="http://schemas.microsoft.com/office/drawing/2014/main" id="{70692EDE-FEB4-D498-FCF8-85B33CBD0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8326" y="2036708"/>
            <a:ext cx="4610794" cy="3579489"/>
          </a:xfrm>
          <a:prstGeom prst="rect">
            <a:avLst/>
          </a:prstGeom>
        </p:spPr>
      </p:pic>
      <p:pic>
        <p:nvPicPr>
          <p:cNvPr id="9" name="Picture 8">
            <a:extLst>
              <a:ext uri="{FF2B5EF4-FFF2-40B4-BE49-F238E27FC236}">
                <a16:creationId xmlns:a16="http://schemas.microsoft.com/office/drawing/2014/main" id="{7080BD2E-18AE-451A-54DB-78F4CEFC6350}"/>
              </a:ext>
            </a:extLst>
          </p:cNvPr>
          <p:cNvPicPr>
            <a:picLocks noChangeAspect="1"/>
          </p:cNvPicPr>
          <p:nvPr/>
        </p:nvPicPr>
        <p:blipFill>
          <a:blip r:embed="rId6"/>
          <a:stretch>
            <a:fillRect/>
          </a:stretch>
        </p:blipFill>
        <p:spPr>
          <a:xfrm>
            <a:off x="7889349" y="1987077"/>
            <a:ext cx="3439913" cy="3439913"/>
          </a:xfrm>
          <a:prstGeom prst="rect">
            <a:avLst/>
          </a:prstGeom>
        </p:spPr>
      </p:pic>
      <p:sp>
        <p:nvSpPr>
          <p:cNvPr id="10" name="Speech Bubble: Oval 9">
            <a:extLst>
              <a:ext uri="{FF2B5EF4-FFF2-40B4-BE49-F238E27FC236}">
                <a16:creationId xmlns:a16="http://schemas.microsoft.com/office/drawing/2014/main" id="{A6B2006F-BC04-5FB0-F4DC-A38E666BB88F}"/>
              </a:ext>
            </a:extLst>
          </p:cNvPr>
          <p:cNvSpPr/>
          <p:nvPr/>
        </p:nvSpPr>
        <p:spPr>
          <a:xfrm>
            <a:off x="6743934" y="-302363"/>
            <a:ext cx="5448066" cy="2435418"/>
          </a:xfrm>
          <a:prstGeom prst="wedgeEllipseCallout">
            <a:avLst>
              <a:gd name="adj1" fmla="val 20602"/>
              <a:gd name="adj2" fmla="val 89799"/>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600" b="0"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phân tích trên, cho biết, công dân có nghĩa vụ gì về khiếu nại</a:t>
            </a:r>
            <a:r>
              <a:rPr kumimoji="0" lang="en-US"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10" grpId="0" animBg="1"/>
    </p:bldLst>
  </p:timing>
</p:sld>
</file>

<file path=ppt/theme/theme1.xml><?xml version="1.0" encoding="utf-8"?>
<a:theme xmlns:a="http://schemas.openxmlformats.org/drawingml/2006/main" name="Tài_liệu_Chào_mừ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339_TF10001108_Win32" id="{A6C51184-2299-4CEF-98D2-C8C2BB96C56E}" vid="{C5A5F0A4-16D5-4A26-AA9F-6575A3634B2E}"/>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{B8CC01A0-35DC-4F1F-92C0-6D4F0342B40D}tf10001108_win32</Template>
  <TotalTime>2159</TotalTime>
  <Words>3556</Words>
  <Application>Microsoft Office PowerPoint</Application>
  <PresentationFormat>Widescreen</PresentationFormat>
  <Paragraphs>299</Paragraphs>
  <Slides>35</Slides>
  <Notes>12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Segoe UI</vt:lpstr>
      <vt:lpstr>Segoe UI Light</vt:lpstr>
      <vt:lpstr>Segoe UI Semibold</vt:lpstr>
      <vt:lpstr>Times New Roman</vt:lpstr>
      <vt:lpstr>Tài_liệu_Chào_mừng</vt:lpstr>
      <vt:lpstr>Default Design</vt:lpstr>
      <vt:lpstr>PowerPoint Presentation</vt:lpstr>
      <vt:lpstr>PowerPoint Presentation</vt:lpstr>
      <vt:lpstr>BÀI 15: QUYỀN VÀ NGHĨA VỤ CƠ BẢN CỦA CÔNG DÂN VỀ KHIẾU NẠI, TỐ CÁO (3 Tiết)</vt:lpstr>
      <vt:lpstr>PowerPoint Presentation</vt:lpstr>
      <vt:lpstr>PowerPoint Presentation</vt:lpstr>
      <vt:lpstr>PowerPoint Presentation</vt:lpstr>
      <vt:lpstr>BÁO CÁO KẾT QUẢ HOẠT ĐỘNG VÀ THẢO LUẬN</vt:lpstr>
      <vt:lpstr>PowerPoint Presentation</vt:lpstr>
      <vt:lpstr>b, Nghĩa vụ của công dân về khiếu nại</vt:lpstr>
      <vt:lpstr>PowerPoint Presentation</vt:lpstr>
      <vt:lpstr>* Người có thẩm quyền giải quyết khiếu nại</vt:lpstr>
      <vt:lpstr>PowerPoint Presentation</vt:lpstr>
      <vt:lpstr>2. Pháp luật quyền và nghĩa vụ của công dân về tố cáo a, Quyền của công dân vè tố cáo</vt:lpstr>
      <vt:lpstr>PowerPoint Presentation</vt:lpstr>
      <vt:lpstr>b, Nghĩa vụ của công dân về tố cáo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Kim Cúc</dc:creator>
  <cp:keywords/>
  <cp:lastModifiedBy>Nguyễn Thị Kim Cúc</cp:lastModifiedBy>
  <cp:revision>4</cp:revision>
  <dcterms:created xsi:type="dcterms:W3CDTF">2023-06-06T01:05:51Z</dcterms:created>
  <dcterms:modified xsi:type="dcterms:W3CDTF">2023-07-20T04:12:24Z</dcterms:modified>
  <cp:version/>
</cp:coreProperties>
</file>